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theme/theme6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6" r:id="rId1"/>
    <p:sldMasterId id="2147483677" r:id="rId2"/>
    <p:sldMasterId id="2147483699" r:id="rId3"/>
    <p:sldMasterId id="2147483731" r:id="rId4"/>
    <p:sldMasterId id="2147483737" r:id="rId5"/>
  </p:sldMasterIdLst>
  <p:notesMasterIdLst>
    <p:notesMasterId r:id="rId30"/>
  </p:notesMasterIdLst>
  <p:sldIdLst>
    <p:sldId id="816" r:id="rId6"/>
    <p:sldId id="754" r:id="rId7"/>
    <p:sldId id="773" r:id="rId8"/>
    <p:sldId id="732" r:id="rId9"/>
    <p:sldId id="731" r:id="rId10"/>
    <p:sldId id="791" r:id="rId11"/>
    <p:sldId id="734" r:id="rId12"/>
    <p:sldId id="788" r:id="rId13"/>
    <p:sldId id="749" r:id="rId14"/>
    <p:sldId id="818" r:id="rId15"/>
    <p:sldId id="823" r:id="rId16"/>
    <p:sldId id="809" r:id="rId17"/>
    <p:sldId id="810" r:id="rId18"/>
    <p:sldId id="819" r:id="rId19"/>
    <p:sldId id="766" r:id="rId20"/>
    <p:sldId id="824" r:id="rId21"/>
    <p:sldId id="820" r:id="rId22"/>
    <p:sldId id="667" r:id="rId23"/>
    <p:sldId id="668" r:id="rId24"/>
    <p:sldId id="821" r:id="rId25"/>
    <p:sldId id="827" r:id="rId26"/>
    <p:sldId id="822" r:id="rId27"/>
    <p:sldId id="826" r:id="rId28"/>
    <p:sldId id="825" r:id="rId29"/>
  </p:sldIdLst>
  <p:sldSz cx="9144000" cy="6858000" type="letter"/>
  <p:notesSz cx="7010400" cy="9296400"/>
  <p:custDataLst>
    <p:tags r:id="rId31"/>
  </p:custDataLst>
  <p:defaultTextStyle>
    <a:defPPr>
      <a:defRPr lang="en-US"/>
    </a:defPPr>
    <a:lvl1pPr marL="0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2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02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584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24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2D2C"/>
    <a:srgbClr val="E2E2E2"/>
    <a:srgbClr val="E8B7B7"/>
    <a:srgbClr val="808080"/>
    <a:srgbClr val="FF0000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5236" autoAdjust="0"/>
    <p:restoredTop sz="94671" autoAdjust="0"/>
  </p:normalViewPr>
  <p:slideViewPr>
    <p:cSldViewPr snapToGrid="0" snapToObjects="1" showGuides="1">
      <p:cViewPr>
        <p:scale>
          <a:sx n="70" d="100"/>
          <a:sy n="70" d="100"/>
        </p:scale>
        <p:origin x="-3384" y="-1428"/>
      </p:cViewPr>
      <p:guideLst>
        <p:guide orient="horz" pos="2156"/>
        <p:guide orient="horz" pos="3804"/>
        <p:guide pos="5759"/>
        <p:guide pos="2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6.bin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2849\Dropbox\Regimen%20Inversion\SSMFGI\Comites\Comit&#233;_Inversiones\CI_005\Actualizaci&#243;n%20tablas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200"/>
            </a:pPr>
            <a:r>
              <a:rPr lang="es-MX" sz="1200" noProof="0" dirty="0" smtClean="0"/>
              <a:t>Inflación anual</a:t>
            </a:r>
            <a:r>
              <a:rPr lang="en-US" sz="1200" dirty="0" smtClean="0"/>
              <a:t>:  México </a:t>
            </a:r>
            <a:endParaRPr lang="en-US" sz="1200" dirty="0"/>
          </a:p>
        </c:rich>
      </c:tx>
      <c:layout>
        <c:manualLayout>
          <c:xMode val="edge"/>
          <c:yMode val="edge"/>
          <c:x val="0.31852058924483101"/>
          <c:y val="4.0724280821510302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22742118691149E-2"/>
          <c:y val="0.1805634599184858"/>
          <c:w val="0.87476978569162189"/>
          <c:h val="0.57947594723446227"/>
        </c:manualLayout>
      </c:layout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solidFill>
                <a:srgbClr val="BB2D2C"/>
              </a:solidFill>
            </a:ln>
          </c:spPr>
          <c:marker>
            <c:symbol val="none"/>
          </c:marker>
          <c:dLbls>
            <c:dLbl>
              <c:idx val="21"/>
              <c:layout>
                <c:manualLayout>
                  <c:x val="-2.0972001552258274E-2"/>
                  <c:y val="-7.2954933300398303E-2"/>
                </c:manualLayout>
              </c:layout>
              <c:spPr/>
              <c:txPr>
                <a:bodyPr/>
                <a:lstStyle/>
                <a:p>
                  <a:pPr>
                    <a:defRPr sz="1000" b="1"/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Hoja1!$A$2:$A$23</c:f>
              <c:strCache>
                <c:ptCount val="22"/>
                <c:pt idx="0">
                  <c:v>2013/01</c:v>
                </c:pt>
                <c:pt idx="1">
                  <c:v>2013/02</c:v>
                </c:pt>
                <c:pt idx="2">
                  <c:v>2013/03</c:v>
                </c:pt>
                <c:pt idx="3">
                  <c:v>2013/04</c:v>
                </c:pt>
                <c:pt idx="4">
                  <c:v>2013/05</c:v>
                </c:pt>
                <c:pt idx="5">
                  <c:v>2013/06</c:v>
                </c:pt>
                <c:pt idx="6">
                  <c:v>2013/07</c:v>
                </c:pt>
                <c:pt idx="7">
                  <c:v>2013/08</c:v>
                </c:pt>
                <c:pt idx="8">
                  <c:v>2013/09</c:v>
                </c:pt>
                <c:pt idx="9">
                  <c:v>2013/10</c:v>
                </c:pt>
                <c:pt idx="10">
                  <c:v>2013/11</c:v>
                </c:pt>
                <c:pt idx="11">
                  <c:v>2013/12</c:v>
                </c:pt>
                <c:pt idx="12">
                  <c:v>2014/01</c:v>
                </c:pt>
                <c:pt idx="13">
                  <c:v>2014/02</c:v>
                </c:pt>
                <c:pt idx="14">
                  <c:v>2014/03</c:v>
                </c:pt>
                <c:pt idx="15">
                  <c:v>2014/04</c:v>
                </c:pt>
                <c:pt idx="16">
                  <c:v>2014/05</c:v>
                </c:pt>
                <c:pt idx="17">
                  <c:v>2014/06</c:v>
                </c:pt>
                <c:pt idx="18">
                  <c:v>2014/07</c:v>
                </c:pt>
                <c:pt idx="19">
                  <c:v>2014/08</c:v>
                </c:pt>
                <c:pt idx="20">
                  <c:v>2014/09</c:v>
                </c:pt>
                <c:pt idx="21">
                  <c:v>2014/10</c:v>
                </c:pt>
              </c:strCache>
            </c:strRef>
          </c:cat>
          <c:val>
            <c:numRef>
              <c:f>Hoja1!$B$2:$B$23</c:f>
              <c:numCache>
                <c:formatCode>0.00</c:formatCode>
                <c:ptCount val="22"/>
                <c:pt idx="0">
                  <c:v>3.2545740477930001</c:v>
                </c:pt>
                <c:pt idx="1">
                  <c:v>3.5522890828359999</c:v>
                </c:pt>
                <c:pt idx="2">
                  <c:v>4.2522667278780002</c:v>
                </c:pt>
                <c:pt idx="3">
                  <c:v>4.6494224200790004</c:v>
                </c:pt>
                <c:pt idx="4">
                  <c:v>4.6314208991420003</c:v>
                </c:pt>
                <c:pt idx="5">
                  <c:v>4.08802621242</c:v>
                </c:pt>
                <c:pt idx="6">
                  <c:v>3.4726191837192002</c:v>
                </c:pt>
                <c:pt idx="7">
                  <c:v>3.4565297922662999</c:v>
                </c:pt>
                <c:pt idx="8">
                  <c:v>3.3902953386985999</c:v>
                </c:pt>
                <c:pt idx="9">
                  <c:v>3.3591147744594001</c:v>
                </c:pt>
                <c:pt idx="10">
                  <c:v>3.6186915887850999</c:v>
                </c:pt>
                <c:pt idx="11">
                  <c:v>3.9740409898737998</c:v>
                </c:pt>
                <c:pt idx="12">
                  <c:v>4.4828098590241199</c:v>
                </c:pt>
                <c:pt idx="13">
                  <c:v>4.2344373798610198</c:v>
                </c:pt>
                <c:pt idx="14">
                  <c:v>3.7586466303370698</c:v>
                </c:pt>
                <c:pt idx="15">
                  <c:v>3.49670865650844</c:v>
                </c:pt>
                <c:pt idx="16">
                  <c:v>3.5102243563208901</c:v>
                </c:pt>
                <c:pt idx="17">
                  <c:v>3.75258870633624</c:v>
                </c:pt>
                <c:pt idx="18">
                  <c:v>4.0724065224806596</c:v>
                </c:pt>
                <c:pt idx="19">
                  <c:v>4.1499109421766702</c:v>
                </c:pt>
                <c:pt idx="20">
                  <c:v>4.2175837845739297</c:v>
                </c:pt>
                <c:pt idx="21">
                  <c:v>4.2977569004439999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256512"/>
        <c:axId val="92262400"/>
      </c:lineChart>
      <c:catAx>
        <c:axId val="922565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s-MX"/>
          </a:p>
        </c:txPr>
        <c:crossAx val="92262400"/>
        <c:crosses val="autoZero"/>
        <c:auto val="1"/>
        <c:lblAlgn val="ctr"/>
        <c:lblOffset val="100"/>
        <c:noMultiLvlLbl val="0"/>
      </c:catAx>
      <c:valAx>
        <c:axId val="92262400"/>
        <c:scaling>
          <c:orientation val="minMax"/>
          <c:min val="3"/>
        </c:scaling>
        <c:delete val="0"/>
        <c:axPos val="l"/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s-MX"/>
          </a:p>
        </c:txPr>
        <c:crossAx val="922565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80"/>
            </a:pPr>
            <a:r>
              <a:rPr lang="en-US" sz="1080"/>
              <a:t>Cambio en la nomina no agrícola y tasa de desempleo de EE.UU.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4265702756674062"/>
          <c:y val="0.19040173724212811"/>
          <c:w val="0.71165998464255009"/>
          <c:h val="0.54997151948103773"/>
        </c:manualLayout>
      </c:layout>
      <c:barChart>
        <c:barDir val="col"/>
        <c:grouping val="clustered"/>
        <c:varyColors val="0"/>
        <c:ser>
          <c:idx val="1"/>
          <c:order val="1"/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c:spPr>
          <c:invertIfNegative val="0"/>
          <c:cat>
            <c:numRef>
              <c:f>'[Actualización gráficas plan financiero_20141030.xlsx]1.3Desempleo,nomina EU_4'!$A$5:$A$61</c:f>
              <c:numCache>
                <c:formatCode>m/d/yyyy</c:formatCode>
                <c:ptCount val="57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40939</c:v>
                </c:pt>
                <c:pt idx="25">
                  <c:v>40968</c:v>
                </c:pt>
                <c:pt idx="26">
                  <c:v>40999</c:v>
                </c:pt>
                <c:pt idx="27">
                  <c:v>41029</c:v>
                </c:pt>
                <c:pt idx="28">
                  <c:v>41060</c:v>
                </c:pt>
                <c:pt idx="29">
                  <c:v>41090</c:v>
                </c:pt>
                <c:pt idx="30">
                  <c:v>41121</c:v>
                </c:pt>
                <c:pt idx="31">
                  <c:v>41152</c:v>
                </c:pt>
                <c:pt idx="32">
                  <c:v>41182</c:v>
                </c:pt>
                <c:pt idx="33">
                  <c:v>41213</c:v>
                </c:pt>
                <c:pt idx="34">
                  <c:v>41243</c:v>
                </c:pt>
                <c:pt idx="35">
                  <c:v>41274</c:v>
                </c:pt>
                <c:pt idx="36">
                  <c:v>41305</c:v>
                </c:pt>
                <c:pt idx="37">
                  <c:v>41333</c:v>
                </c:pt>
                <c:pt idx="38">
                  <c:v>41364</c:v>
                </c:pt>
                <c:pt idx="39">
                  <c:v>41394</c:v>
                </c:pt>
                <c:pt idx="40">
                  <c:v>41425</c:v>
                </c:pt>
                <c:pt idx="41">
                  <c:v>41455</c:v>
                </c:pt>
                <c:pt idx="42">
                  <c:v>41486</c:v>
                </c:pt>
                <c:pt idx="43">
                  <c:v>41517</c:v>
                </c:pt>
                <c:pt idx="44">
                  <c:v>41547</c:v>
                </c:pt>
                <c:pt idx="45">
                  <c:v>41578</c:v>
                </c:pt>
                <c:pt idx="46">
                  <c:v>41608</c:v>
                </c:pt>
                <c:pt idx="47">
                  <c:v>41639</c:v>
                </c:pt>
                <c:pt idx="48">
                  <c:v>41670</c:v>
                </c:pt>
                <c:pt idx="49">
                  <c:v>41698</c:v>
                </c:pt>
                <c:pt idx="50">
                  <c:v>41729</c:v>
                </c:pt>
                <c:pt idx="51">
                  <c:v>41759</c:v>
                </c:pt>
                <c:pt idx="52">
                  <c:v>41790</c:v>
                </c:pt>
                <c:pt idx="53">
                  <c:v>41820</c:v>
                </c:pt>
                <c:pt idx="54">
                  <c:v>41851</c:v>
                </c:pt>
                <c:pt idx="55">
                  <c:v>41882</c:v>
                </c:pt>
                <c:pt idx="56">
                  <c:v>41912</c:v>
                </c:pt>
              </c:numCache>
            </c:numRef>
          </c:cat>
          <c:val>
            <c:numRef>
              <c:f>'[Actualización gráficas plan financiero_20141030.xlsx]1.3Desempleo,nomina EU_4'!$C$5:$C$61</c:f>
              <c:numCache>
                <c:formatCode>General</c:formatCode>
                <c:ptCount val="57"/>
                <c:pt idx="0">
                  <c:v>18</c:v>
                </c:pt>
                <c:pt idx="1">
                  <c:v>-50</c:v>
                </c:pt>
                <c:pt idx="2">
                  <c:v>156</c:v>
                </c:pt>
                <c:pt idx="3">
                  <c:v>251</c:v>
                </c:pt>
                <c:pt idx="4">
                  <c:v>516</c:v>
                </c:pt>
                <c:pt idx="5">
                  <c:v>-122</c:v>
                </c:pt>
                <c:pt idx="6">
                  <c:v>-61</c:v>
                </c:pt>
                <c:pt idx="7">
                  <c:v>-42</c:v>
                </c:pt>
                <c:pt idx="8">
                  <c:v>-57</c:v>
                </c:pt>
                <c:pt idx="9">
                  <c:v>241</c:v>
                </c:pt>
                <c:pt idx="10">
                  <c:v>137</c:v>
                </c:pt>
                <c:pt idx="11">
                  <c:v>71</c:v>
                </c:pt>
                <c:pt idx="12">
                  <c:v>70</c:v>
                </c:pt>
                <c:pt idx="13">
                  <c:v>168</c:v>
                </c:pt>
                <c:pt idx="14">
                  <c:v>212</c:v>
                </c:pt>
                <c:pt idx="15">
                  <c:v>322</c:v>
                </c:pt>
                <c:pt idx="16">
                  <c:v>102</c:v>
                </c:pt>
                <c:pt idx="17">
                  <c:v>217</c:v>
                </c:pt>
                <c:pt idx="18">
                  <c:v>106</c:v>
                </c:pt>
                <c:pt idx="19">
                  <c:v>122</c:v>
                </c:pt>
                <c:pt idx="20">
                  <c:v>221</c:v>
                </c:pt>
                <c:pt idx="21">
                  <c:v>183</c:v>
                </c:pt>
                <c:pt idx="22">
                  <c:v>164</c:v>
                </c:pt>
                <c:pt idx="23">
                  <c:v>196</c:v>
                </c:pt>
                <c:pt idx="24">
                  <c:v>360</c:v>
                </c:pt>
                <c:pt idx="25">
                  <c:v>226</c:v>
                </c:pt>
                <c:pt idx="26">
                  <c:v>243</c:v>
                </c:pt>
                <c:pt idx="27">
                  <c:v>96</c:v>
                </c:pt>
                <c:pt idx="28">
                  <c:v>110</c:v>
                </c:pt>
                <c:pt idx="29">
                  <c:v>88</c:v>
                </c:pt>
                <c:pt idx="30">
                  <c:v>160</c:v>
                </c:pt>
                <c:pt idx="31">
                  <c:v>150</c:v>
                </c:pt>
                <c:pt idx="32">
                  <c:v>161</c:v>
                </c:pt>
                <c:pt idx="33">
                  <c:v>225</c:v>
                </c:pt>
                <c:pt idx="34">
                  <c:v>203</c:v>
                </c:pt>
                <c:pt idx="35">
                  <c:v>214</c:v>
                </c:pt>
                <c:pt idx="36">
                  <c:v>197</c:v>
                </c:pt>
                <c:pt idx="37">
                  <c:v>280</c:v>
                </c:pt>
                <c:pt idx="38">
                  <c:v>141</c:v>
                </c:pt>
                <c:pt idx="39">
                  <c:v>203</c:v>
                </c:pt>
                <c:pt idx="40">
                  <c:v>199</c:v>
                </c:pt>
                <c:pt idx="41">
                  <c:v>201</c:v>
                </c:pt>
                <c:pt idx="42">
                  <c:v>149</c:v>
                </c:pt>
                <c:pt idx="43">
                  <c:v>202</c:v>
                </c:pt>
                <c:pt idx="44">
                  <c:v>164</c:v>
                </c:pt>
                <c:pt idx="45">
                  <c:v>237</c:v>
                </c:pt>
                <c:pt idx="46">
                  <c:v>274</c:v>
                </c:pt>
                <c:pt idx="47">
                  <c:v>84</c:v>
                </c:pt>
                <c:pt idx="48">
                  <c:v>144</c:v>
                </c:pt>
                <c:pt idx="49">
                  <c:v>222</c:v>
                </c:pt>
                <c:pt idx="50">
                  <c:v>203</c:v>
                </c:pt>
                <c:pt idx="51">
                  <c:v>304</c:v>
                </c:pt>
                <c:pt idx="52">
                  <c:v>229</c:v>
                </c:pt>
                <c:pt idx="53">
                  <c:v>267</c:v>
                </c:pt>
                <c:pt idx="54">
                  <c:v>243</c:v>
                </c:pt>
                <c:pt idx="55">
                  <c:v>180</c:v>
                </c:pt>
                <c:pt idx="56">
                  <c:v>248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4"/>
        <c:overlap val="40"/>
        <c:axId val="112473216"/>
        <c:axId val="112475136"/>
      </c:barChart>
      <c:lineChart>
        <c:grouping val="standard"/>
        <c:varyColors val="0"/>
        <c:ser>
          <c:idx val="0"/>
          <c:order val="0"/>
          <c:spPr>
            <a:ln>
              <a:solidFill>
                <a:schemeClr val="accent2"/>
              </a:solidFill>
            </a:ln>
          </c:spPr>
          <c:marker>
            <c:symbol val="none"/>
          </c:marker>
          <c:cat>
            <c:numRef>
              <c:f>'[Actualización gráficas plan financiero_20141030.xlsx]1.3Desempleo,nomina EU_4'!$A$5:$A$61</c:f>
              <c:numCache>
                <c:formatCode>m/d/yyyy</c:formatCode>
                <c:ptCount val="57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40939</c:v>
                </c:pt>
                <c:pt idx="25">
                  <c:v>40968</c:v>
                </c:pt>
                <c:pt idx="26">
                  <c:v>40999</c:v>
                </c:pt>
                <c:pt idx="27">
                  <c:v>41029</c:v>
                </c:pt>
                <c:pt idx="28">
                  <c:v>41060</c:v>
                </c:pt>
                <c:pt idx="29">
                  <c:v>41090</c:v>
                </c:pt>
                <c:pt idx="30">
                  <c:v>41121</c:v>
                </c:pt>
                <c:pt idx="31">
                  <c:v>41152</c:v>
                </c:pt>
                <c:pt idx="32">
                  <c:v>41182</c:v>
                </c:pt>
                <c:pt idx="33">
                  <c:v>41213</c:v>
                </c:pt>
                <c:pt idx="34">
                  <c:v>41243</c:v>
                </c:pt>
                <c:pt idx="35">
                  <c:v>41274</c:v>
                </c:pt>
                <c:pt idx="36">
                  <c:v>41305</c:v>
                </c:pt>
                <c:pt idx="37">
                  <c:v>41333</c:v>
                </c:pt>
                <c:pt idx="38">
                  <c:v>41364</c:v>
                </c:pt>
                <c:pt idx="39">
                  <c:v>41394</c:v>
                </c:pt>
                <c:pt idx="40">
                  <c:v>41425</c:v>
                </c:pt>
                <c:pt idx="41">
                  <c:v>41455</c:v>
                </c:pt>
                <c:pt idx="42">
                  <c:v>41486</c:v>
                </c:pt>
                <c:pt idx="43">
                  <c:v>41517</c:v>
                </c:pt>
                <c:pt idx="44">
                  <c:v>41547</c:v>
                </c:pt>
                <c:pt idx="45">
                  <c:v>41578</c:v>
                </c:pt>
                <c:pt idx="46">
                  <c:v>41608</c:v>
                </c:pt>
                <c:pt idx="47">
                  <c:v>41639</c:v>
                </c:pt>
                <c:pt idx="48">
                  <c:v>41670</c:v>
                </c:pt>
                <c:pt idx="49">
                  <c:v>41698</c:v>
                </c:pt>
                <c:pt idx="50">
                  <c:v>41729</c:v>
                </c:pt>
                <c:pt idx="51">
                  <c:v>41759</c:v>
                </c:pt>
                <c:pt idx="52">
                  <c:v>41790</c:v>
                </c:pt>
                <c:pt idx="53">
                  <c:v>41820</c:v>
                </c:pt>
                <c:pt idx="54">
                  <c:v>41851</c:v>
                </c:pt>
                <c:pt idx="55">
                  <c:v>41882</c:v>
                </c:pt>
                <c:pt idx="56">
                  <c:v>41912</c:v>
                </c:pt>
              </c:numCache>
            </c:numRef>
          </c:cat>
          <c:val>
            <c:numRef>
              <c:f>'[Actualización gráficas plan financiero_20141030.xlsx]1.3Desempleo,nomina EU_4'!$B$5:$B$61</c:f>
              <c:numCache>
                <c:formatCode>0.00</c:formatCode>
                <c:ptCount val="57"/>
                <c:pt idx="0">
                  <c:v>9.6999999999999993</c:v>
                </c:pt>
                <c:pt idx="1">
                  <c:v>9.8000000000000007</c:v>
                </c:pt>
                <c:pt idx="2">
                  <c:v>9.9</c:v>
                </c:pt>
                <c:pt idx="3">
                  <c:v>9.9</c:v>
                </c:pt>
                <c:pt idx="4">
                  <c:v>9.6</c:v>
                </c:pt>
                <c:pt idx="5">
                  <c:v>9.4</c:v>
                </c:pt>
                <c:pt idx="6">
                  <c:v>9.5</c:v>
                </c:pt>
                <c:pt idx="7">
                  <c:v>9.5</c:v>
                </c:pt>
                <c:pt idx="8">
                  <c:v>9.5</c:v>
                </c:pt>
                <c:pt idx="9">
                  <c:v>9.5</c:v>
                </c:pt>
                <c:pt idx="10">
                  <c:v>9.8000000000000007</c:v>
                </c:pt>
                <c:pt idx="11">
                  <c:v>9.4</c:v>
                </c:pt>
                <c:pt idx="12">
                  <c:v>9.1</c:v>
                </c:pt>
                <c:pt idx="13">
                  <c:v>9</c:v>
                </c:pt>
                <c:pt idx="14">
                  <c:v>9</c:v>
                </c:pt>
                <c:pt idx="15">
                  <c:v>9.1</c:v>
                </c:pt>
                <c:pt idx="16">
                  <c:v>9</c:v>
                </c:pt>
                <c:pt idx="17">
                  <c:v>9.1</c:v>
                </c:pt>
                <c:pt idx="18">
                  <c:v>9</c:v>
                </c:pt>
                <c:pt idx="19">
                  <c:v>9</c:v>
                </c:pt>
                <c:pt idx="20">
                  <c:v>9</c:v>
                </c:pt>
                <c:pt idx="21">
                  <c:v>8.8000000000000007</c:v>
                </c:pt>
                <c:pt idx="22">
                  <c:v>8.6</c:v>
                </c:pt>
                <c:pt idx="23">
                  <c:v>8.5</c:v>
                </c:pt>
                <c:pt idx="24">
                  <c:v>8.1999999999999993</c:v>
                </c:pt>
                <c:pt idx="25">
                  <c:v>8.3000000000000007</c:v>
                </c:pt>
                <c:pt idx="26">
                  <c:v>8.1999999999999993</c:v>
                </c:pt>
                <c:pt idx="27">
                  <c:v>8.1999999999999993</c:v>
                </c:pt>
                <c:pt idx="28">
                  <c:v>8.1999999999999993</c:v>
                </c:pt>
                <c:pt idx="29">
                  <c:v>8.1999999999999993</c:v>
                </c:pt>
                <c:pt idx="30">
                  <c:v>8.1999999999999993</c:v>
                </c:pt>
                <c:pt idx="31">
                  <c:v>8.1</c:v>
                </c:pt>
                <c:pt idx="32" formatCode="General">
                  <c:v>7.8</c:v>
                </c:pt>
                <c:pt idx="33" formatCode="General">
                  <c:v>7.8</c:v>
                </c:pt>
                <c:pt idx="34" formatCode="General">
                  <c:v>7.8</c:v>
                </c:pt>
                <c:pt idx="35" formatCode="General">
                  <c:v>7.9</c:v>
                </c:pt>
                <c:pt idx="36" formatCode="General">
                  <c:v>7.9</c:v>
                </c:pt>
                <c:pt idx="37" formatCode="General">
                  <c:v>7.7</c:v>
                </c:pt>
                <c:pt idx="38" formatCode="General">
                  <c:v>7.5</c:v>
                </c:pt>
                <c:pt idx="39" formatCode="General">
                  <c:v>7.5</c:v>
                </c:pt>
                <c:pt idx="40" formatCode="General">
                  <c:v>7.5</c:v>
                </c:pt>
                <c:pt idx="41" formatCode="General">
                  <c:v>7.5</c:v>
                </c:pt>
                <c:pt idx="42" formatCode="General">
                  <c:v>7.3</c:v>
                </c:pt>
                <c:pt idx="43" formatCode="General">
                  <c:v>7.2</c:v>
                </c:pt>
                <c:pt idx="44" formatCode="General">
                  <c:v>7.2</c:v>
                </c:pt>
                <c:pt idx="45" formatCode="General">
                  <c:v>7.2</c:v>
                </c:pt>
                <c:pt idx="46" formatCode="General">
                  <c:v>7</c:v>
                </c:pt>
                <c:pt idx="47" formatCode="General">
                  <c:v>6.7</c:v>
                </c:pt>
                <c:pt idx="48" formatCode="General">
                  <c:v>6.6</c:v>
                </c:pt>
                <c:pt idx="49" formatCode="General">
                  <c:v>6.7</c:v>
                </c:pt>
                <c:pt idx="50" formatCode="General">
                  <c:v>6.7</c:v>
                </c:pt>
                <c:pt idx="51" formatCode="General">
                  <c:v>6.3</c:v>
                </c:pt>
                <c:pt idx="52" formatCode="General">
                  <c:v>6.3</c:v>
                </c:pt>
                <c:pt idx="53" formatCode="General">
                  <c:v>6.1</c:v>
                </c:pt>
                <c:pt idx="54" formatCode="General">
                  <c:v>6.2</c:v>
                </c:pt>
                <c:pt idx="55" formatCode="General">
                  <c:v>6.1</c:v>
                </c:pt>
                <c:pt idx="56" formatCode="General">
                  <c:v>5.9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485504"/>
        <c:axId val="112487040"/>
      </c:lineChart>
      <c:dateAx>
        <c:axId val="1124732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Semestre</a:t>
                </a:r>
              </a:p>
            </c:rich>
          </c:tx>
          <c:layout/>
          <c:overlay val="0"/>
        </c:title>
        <c:numFmt formatCode="dd/mm/yy;@" sourceLinked="0"/>
        <c:majorTickMark val="out"/>
        <c:minorTickMark val="none"/>
        <c:tickLblPos val="low"/>
        <c:crossAx val="112475136"/>
        <c:crosses val="autoZero"/>
        <c:auto val="1"/>
        <c:lblOffset val="100"/>
        <c:baseTimeUnit val="months"/>
      </c:dateAx>
      <c:valAx>
        <c:axId val="1124751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Miles de empleos</a:t>
                </a:r>
              </a:p>
            </c:rich>
          </c:tx>
          <c:layout>
            <c:manualLayout>
              <c:xMode val="edge"/>
              <c:yMode val="edge"/>
              <c:x val="1.1984000887004791E-2"/>
              <c:y val="0.2352297656603999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2473216"/>
        <c:crosses val="autoZero"/>
        <c:crossBetween val="between"/>
      </c:valAx>
      <c:dateAx>
        <c:axId val="11248550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12487040"/>
        <c:crosses val="autoZero"/>
        <c:auto val="1"/>
        <c:lblOffset val="100"/>
        <c:baseTimeUnit val="months"/>
      </c:dateAx>
      <c:valAx>
        <c:axId val="112487040"/>
        <c:scaling>
          <c:orientation val="minMax"/>
          <c:max val="12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Porcentaje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112485504"/>
        <c:crosses val="max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s-MX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12"/>
            <c:invertIfNegative val="0"/>
            <c:bubble3D val="0"/>
            <c:spPr>
              <a:solidFill>
                <a:srgbClr val="BB2D2C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'diapositiva 2'!$D$4:$D$17</c:f>
              <c:strCache>
                <c:ptCount val="14"/>
                <c:pt idx="0">
                  <c:v>Límite</c:v>
                </c:pt>
                <c:pt idx="1">
                  <c:v>PensionISSSTE</c:v>
                </c:pt>
                <c:pt idx="2">
                  <c:v>Profuturo GNP</c:v>
                </c:pt>
                <c:pt idx="3">
                  <c:v>SURA</c:v>
                </c:pt>
                <c:pt idx="4">
                  <c:v>Invercap</c:v>
                </c:pt>
                <c:pt idx="5">
                  <c:v>Metlife</c:v>
                </c:pt>
                <c:pt idx="6">
                  <c:v>Principal</c:v>
                </c:pt>
                <c:pt idx="7">
                  <c:v>Sistema</c:v>
                </c:pt>
                <c:pt idx="8">
                  <c:v>XXI Banorte</c:v>
                </c:pt>
                <c:pt idx="9">
                  <c:v>Banamex</c:v>
                </c:pt>
                <c:pt idx="10">
                  <c:v>Azteca</c:v>
                </c:pt>
                <c:pt idx="11">
                  <c:v>Coppel</c:v>
                </c:pt>
                <c:pt idx="12">
                  <c:v>FANVIT</c:v>
                </c:pt>
                <c:pt idx="13">
                  <c:v>Inbursa</c:v>
                </c:pt>
              </c:strCache>
            </c:strRef>
          </c:cat>
          <c:val>
            <c:numRef>
              <c:f>'diapositiva 2'!$E$4:$E$17</c:f>
              <c:numCache>
                <c:formatCode>0.00</c:formatCode>
                <c:ptCount val="14"/>
                <c:pt idx="0">
                  <c:v>0.7</c:v>
                </c:pt>
                <c:pt idx="1">
                  <c:v>0.65046799999999994</c:v>
                </c:pt>
                <c:pt idx="2">
                  <c:v>0.61632100000000001</c:v>
                </c:pt>
                <c:pt idx="3">
                  <c:v>0.61573800000000001</c:v>
                </c:pt>
                <c:pt idx="4">
                  <c:v>0.60832300000000006</c:v>
                </c:pt>
                <c:pt idx="5">
                  <c:v>0.59201400000000004</c:v>
                </c:pt>
                <c:pt idx="6">
                  <c:v>0.57952000000000004</c:v>
                </c:pt>
                <c:pt idx="7">
                  <c:v>0.54399200000000003</c:v>
                </c:pt>
                <c:pt idx="8">
                  <c:v>0.50531800000000004</c:v>
                </c:pt>
                <c:pt idx="9">
                  <c:v>0.49316000000000004</c:v>
                </c:pt>
                <c:pt idx="10">
                  <c:v>0.40900700000000001</c:v>
                </c:pt>
                <c:pt idx="11">
                  <c:v>0.40278500000000006</c:v>
                </c:pt>
                <c:pt idx="12">
                  <c:v>0.21</c:v>
                </c:pt>
                <c:pt idx="13">
                  <c:v>0.12767300000000001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823296"/>
        <c:axId val="112829184"/>
      </c:barChart>
      <c:catAx>
        <c:axId val="1128232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050"/>
            </a:pPr>
            <a:endParaRPr lang="es-MX"/>
          </a:p>
        </c:txPr>
        <c:crossAx val="112829184"/>
        <c:crosses val="autoZero"/>
        <c:auto val="1"/>
        <c:lblAlgn val="ctr"/>
        <c:lblOffset val="100"/>
        <c:noMultiLvlLbl val="0"/>
      </c:catAx>
      <c:valAx>
        <c:axId val="112829184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1128232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56349467944414"/>
          <c:y val="6.9803514144065312E-2"/>
          <c:w val="0.85092384382184783"/>
          <c:h val="0.72162401574803148"/>
        </c:manualLayout>
      </c:layout>
      <c:barChart>
        <c:barDir val="col"/>
        <c:grouping val="stacked"/>
        <c:varyColors val="0"/>
        <c:ser>
          <c:idx val="0"/>
          <c:order val="0"/>
          <c:tx>
            <c:v>Nominal</c:v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'diapositiva 3 y 4'!$H$18:$H$25</c:f>
              <c:strCache>
                <c:ptCount val="8"/>
                <c:pt idx="0">
                  <c:v>0-1y</c:v>
                </c:pt>
                <c:pt idx="1">
                  <c:v>1-3y</c:v>
                </c:pt>
                <c:pt idx="2">
                  <c:v>3-5y</c:v>
                </c:pt>
                <c:pt idx="3">
                  <c:v>5-7y</c:v>
                </c:pt>
                <c:pt idx="4">
                  <c:v>7-10y</c:v>
                </c:pt>
                <c:pt idx="5">
                  <c:v>10-15y</c:v>
                </c:pt>
                <c:pt idx="6">
                  <c:v>15-20y</c:v>
                </c:pt>
                <c:pt idx="7">
                  <c:v>+20y</c:v>
                </c:pt>
              </c:strCache>
            </c:strRef>
          </c:cat>
          <c:val>
            <c:numRef>
              <c:f>'diapositiva 3 y 4'!$I$18:$I$25</c:f>
              <c:numCache>
                <c:formatCode>_-* #,##0_-;\-* #,##0_-;_-* "-"??_-;_-@_-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532021</c:v>
                </c:pt>
                <c:pt idx="4">
                  <c:v>781719</c:v>
                </c:pt>
                <c:pt idx="5" formatCode="#,##0">
                  <c:v>179234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v>Real</c:v>
          </c:tx>
          <c:invertIfNegative val="0"/>
          <c:cat>
            <c:strRef>
              <c:f>'diapositiva 3 y 4'!$H$18:$H$25</c:f>
              <c:strCache>
                <c:ptCount val="8"/>
                <c:pt idx="0">
                  <c:v>0-1y</c:v>
                </c:pt>
                <c:pt idx="1">
                  <c:v>1-3y</c:v>
                </c:pt>
                <c:pt idx="2">
                  <c:v>3-5y</c:v>
                </c:pt>
                <c:pt idx="3">
                  <c:v>5-7y</c:v>
                </c:pt>
                <c:pt idx="4">
                  <c:v>7-10y</c:v>
                </c:pt>
                <c:pt idx="5">
                  <c:v>10-15y</c:v>
                </c:pt>
                <c:pt idx="6">
                  <c:v>15-20y</c:v>
                </c:pt>
                <c:pt idx="7">
                  <c:v>+20y</c:v>
                </c:pt>
              </c:strCache>
            </c:strRef>
          </c:cat>
          <c:val>
            <c:numRef>
              <c:f>'diapositiva 3 y 4'!$J$18:$J$25</c:f>
              <c:numCache>
                <c:formatCode>_-* #,##0_-;\-* #,##0_-;_-* "-"??_-;_-@_-</c:formatCode>
                <c:ptCount val="8"/>
                <c:pt idx="0">
                  <c:v>849680</c:v>
                </c:pt>
                <c:pt idx="1">
                  <c:v>4074889</c:v>
                </c:pt>
                <c:pt idx="2">
                  <c:v>637626</c:v>
                </c:pt>
                <c:pt idx="3">
                  <c:v>664386</c:v>
                </c:pt>
                <c:pt idx="4">
                  <c:v>148655</c:v>
                </c:pt>
                <c:pt idx="5">
                  <c:v>862470</c:v>
                </c:pt>
                <c:pt idx="6">
                  <c:v>323028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13670784"/>
        <c:axId val="113701248"/>
      </c:barChart>
      <c:catAx>
        <c:axId val="113670784"/>
        <c:scaling>
          <c:orientation val="minMax"/>
        </c:scaling>
        <c:delete val="0"/>
        <c:axPos val="b"/>
        <c:majorTickMark val="none"/>
        <c:minorTickMark val="none"/>
        <c:tickLblPos val="nextTo"/>
        <c:crossAx val="113701248"/>
        <c:crosses val="autoZero"/>
        <c:auto val="1"/>
        <c:lblAlgn val="ctr"/>
        <c:lblOffset val="100"/>
        <c:noMultiLvlLbl val="0"/>
      </c:catAx>
      <c:valAx>
        <c:axId val="113701248"/>
        <c:scaling>
          <c:orientation val="minMax"/>
        </c:scaling>
        <c:delete val="0"/>
        <c:axPos val="l"/>
        <c:majorGridlines/>
        <c:numFmt formatCode="_-* #,##0_-;\-* #,##0_-;_-* &quot;-&quot;??_-;_-@_-" sourceLinked="1"/>
        <c:majorTickMark val="none"/>
        <c:minorTickMark val="none"/>
        <c:tickLblPos val="nextTo"/>
        <c:crossAx val="1136707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1799412390354753"/>
          <c:y val="0.89076188393117528"/>
          <c:w val="0.73455232049482189"/>
          <c:h val="5.6323272090988613E-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FA75A6CE-42F9-4E01-AD14-17456ACECB09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0B1C575A-FA3C-4170-BDE2-E20A3839939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174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2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02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584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24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CEC3AE-6F3D-439A-9957-B4E946E9F966}" type="slidenum">
              <a:rPr lang="en-US" smtClean="0"/>
              <a:pPr/>
              <a:t>0</a:t>
            </a:fld>
            <a:endParaRPr 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1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9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E5FE6-6824-4E6E-9B57-44BDB55FE459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030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13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16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19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21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CEC3AE-6F3D-439A-9957-B4E946E9F966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269FB4-0E9D-2A4D-AD78-B250C3D9B52A}" type="datetimeFigureOut">
              <a:rPr lang="es-ES" smtClean="0"/>
              <a:t>21/01/2016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4D2B2F-BC50-EF4E-8B6C-BAC6A0A8BB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409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A.Major Head Text Style"/>
          <p:cNvSpPr>
            <a:spLocks noGrp="1"/>
          </p:cNvSpPr>
          <p:nvPr>
            <p:ph type="title"/>
          </p:nvPr>
        </p:nvSpPr>
        <p:spPr>
          <a:xfrm>
            <a:off x="457200" y="715646"/>
            <a:ext cx="7772400" cy="492443"/>
          </a:xfrm>
          <a:prstGeom prst="rect">
            <a:avLst/>
          </a:prstGeom>
        </p:spPr>
        <p:txBody>
          <a:bodyPr bIns="182859" anchor="b" anchorCtr="0"/>
          <a:lstStyle>
            <a:lvl1pPr marL="457146" indent="-457146">
              <a:tabLst>
                <a:tab pos="342860" algn="r"/>
              </a:tabLst>
              <a:defRPr sz="15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95350" y="1219200"/>
            <a:ext cx="7334250" cy="2012859"/>
          </a:xfrm>
          <a:prstGeom prst="rect">
            <a:avLst/>
          </a:prstGeom>
        </p:spPr>
        <p:txBody>
          <a:bodyPr>
            <a:spAutoFit/>
          </a:bodyPr>
          <a:lstStyle>
            <a:lvl6pPr marL="1600013" indent="0" algn="r" rtl="0" eaLnBrk="1" fontAlgn="base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83000"/>
              <a:buFont typeface="Symbol" pitchFamily="18" charset="2"/>
              <a:buNone/>
              <a:defRPr lang="en-US" sz="1000" i="1" dirty="0">
                <a:solidFill>
                  <a:schemeClr val="tx1"/>
                </a:solidFill>
                <a:latin typeface="+mn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1" y="6356351"/>
            <a:ext cx="2133600" cy="365126"/>
          </a:xfrm>
        </p:spPr>
        <p:txBody>
          <a:bodyPr/>
          <a:lstStyle/>
          <a:p>
            <a:fld id="{C0DD11E7-DE26-3544-ADD9-B909B5A09C3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6207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5856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7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201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0682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2430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610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05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41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459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04678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87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938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63690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1019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858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7478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526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9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vmlDrawing" Target="../drawings/vmlDrawing2.vml"/><Relationship Id="rId5" Type="http://schemas.openxmlformats.org/officeDocument/2006/relationships/theme" Target="../theme/theme2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0.xml"/><Relationship Id="rId9" Type="http://schemas.openxmlformats.org/officeDocument/2006/relationships/oleObject" Target="../embeddings/oleObject2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13.xml"/><Relationship Id="rId7" Type="http://schemas.openxmlformats.org/officeDocument/2006/relationships/vmlDrawing" Target="../drawings/vmlDrawing3.v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15.xml"/><Relationship Id="rId10" Type="http://schemas.openxmlformats.org/officeDocument/2006/relationships/oleObject" Target="../embeddings/oleObject3.bin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tags" Target="../tags/tag5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vmlDrawing" Target="../drawings/vmlDrawing4.vml"/><Relationship Id="rId5" Type="http://schemas.openxmlformats.org/officeDocument/2006/relationships/theme" Target="../theme/theme4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9.xml"/><Relationship Id="rId9" Type="http://schemas.openxmlformats.org/officeDocument/2006/relationships/oleObject" Target="../embeddings/oleObject4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2.xml"/><Relationship Id="rId7" Type="http://schemas.openxmlformats.org/officeDocument/2006/relationships/tags" Target="../tags/tag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vmlDrawing" Target="../drawings/vmlDrawing5.vml"/><Relationship Id="rId5" Type="http://schemas.openxmlformats.org/officeDocument/2006/relationships/theme" Target="../theme/theme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23.xml"/><Relationship Id="rId9" Type="http://schemas.openxmlformats.org/officeDocument/2006/relationships/oleObject" Target="../embeddings/oleObject5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0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4" name="think-cell Slide" r:id="rId11" imgW="360" imgH="360" progId="TCLayout.ActiveDocument.1">
                  <p:embed/>
                </p:oleObj>
              </mc:Choice>
              <mc:Fallback>
                <p:oleObj name="think-cell Slide" r:id="rId11" imgW="360" imgH="36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  <p:sldLayoutId id="2147483661" r:id="rId3"/>
    <p:sldLayoutId id="2147483663" r:id="rId4"/>
    <p:sldLayoutId id="2147483664" r:id="rId5"/>
    <p:sldLayoutId id="2147483742" r:id="rId6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830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57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9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047" name="think-cell Slide" r:id="rId10" imgW="360" imgH="360" progId="TCLayout.ActiveDocument.1">
                  <p:embed/>
                </p:oleObj>
              </mc:Choice>
              <mc:Fallback>
                <p:oleObj name="think-cell Slide" r:id="rId10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1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5" r:id="rId5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120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66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185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463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0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1327912"/>
          </a:xfrm>
        </p:spPr>
        <p:txBody>
          <a:bodyPr/>
          <a:lstStyle/>
          <a:p>
            <a:r>
              <a:rPr lang="es-MX" b="1" dirty="0" smtClean="0">
                <a:solidFill>
                  <a:schemeClr val="tx2"/>
                </a:solidFill>
              </a:rPr>
              <a:t>Grupo de Trabajo de Inversiones </a:t>
            </a:r>
            <a:r>
              <a:rPr lang="es-MX" b="1" dirty="0">
                <a:solidFill>
                  <a:schemeClr val="tx2"/>
                </a:solidFill>
              </a:rPr>
              <a:t>Sesión número </a:t>
            </a:r>
            <a:r>
              <a:rPr lang="es-MX" b="1" dirty="0" smtClean="0">
                <a:solidFill>
                  <a:schemeClr val="tx2"/>
                </a:solidFill>
              </a:rPr>
              <a:t>003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10896" y="4657231"/>
            <a:ext cx="5861304" cy="457200"/>
          </a:xfrm>
        </p:spPr>
        <p:txBody>
          <a:bodyPr/>
          <a:lstStyle/>
          <a:p>
            <a:pPr algn="r"/>
            <a:r>
              <a:rPr lang="es-MX" dirty="0" smtClean="0"/>
              <a:t>Noviembre 2014</a:t>
            </a:r>
            <a:endParaRPr lang="es-MX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51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200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Orden del Día</a:t>
            </a:r>
            <a:endParaRPr lang="es-MX" sz="2200" dirty="0">
              <a:solidFill>
                <a:prstClr val="white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070312"/>
            <a:ext cx="80092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chemeClr val="tx2"/>
                </a:solidFill>
              </a:rPr>
              <a:t>Informe sobre resultados y estrategia de inversión del Fondo de Apoyo a las Necesidades de Vivienda de los Trabajadores</a:t>
            </a:r>
            <a:r>
              <a:rPr lang="es-MX" b="1" dirty="0" smtClean="0">
                <a:solidFill>
                  <a:schemeClr val="tx2"/>
                </a:solidFill>
              </a:rPr>
              <a:t>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Propuesta </a:t>
            </a:r>
            <a:r>
              <a:rPr lang="es-MX" b="1" dirty="0">
                <a:solidFill>
                  <a:srgbClr val="B2B2B2"/>
                </a:solidFill>
              </a:rPr>
              <a:t>de los Marcos de Gestión del </a:t>
            </a:r>
            <a:r>
              <a:rPr lang="es-MX" b="1" dirty="0" smtClean="0">
                <a:solidFill>
                  <a:srgbClr val="B2B2B2"/>
                </a:solidFill>
              </a:rPr>
              <a:t>FINVIT, </a:t>
            </a:r>
            <a:r>
              <a:rPr lang="es-MX" b="1" dirty="0">
                <a:solidFill>
                  <a:srgbClr val="B2B2B2"/>
                </a:solidFill>
              </a:rPr>
              <a:t>con fundamento en las Base Primera, inciso E), de las Bases de Funcionamiento del Comité de </a:t>
            </a:r>
            <a:r>
              <a:rPr lang="es-MX" b="1" dirty="0" smtClean="0">
                <a:solidFill>
                  <a:srgbClr val="B2B2B2"/>
                </a:solidFill>
              </a:rPr>
              <a:t>Inversiones.</a:t>
            </a:r>
            <a:endParaRPr lang="es-MX" b="1" dirty="0">
              <a:solidFill>
                <a:srgbClr val="B2B2B2"/>
              </a:solidFill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</a:t>
            </a:r>
            <a:r>
              <a:rPr lang="es-MX" b="1" dirty="0" smtClean="0">
                <a:solidFill>
                  <a:srgbClr val="B2B2B2"/>
                </a:solidFill>
              </a:rPr>
              <a:t>sobre los avances en la implementación del FINVIT.</a:t>
            </a:r>
            <a:endParaRPr lang="es-MX" b="1" dirty="0">
              <a:solidFill>
                <a:srgbClr val="B2B2B2"/>
              </a:solidFill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Informe </a:t>
            </a:r>
            <a:r>
              <a:rPr lang="es-MX" b="1" dirty="0">
                <a:solidFill>
                  <a:srgbClr val="B2B2B2"/>
                </a:solidFill>
              </a:rPr>
              <a:t>sobre los avances en la implementación del </a:t>
            </a:r>
            <a:r>
              <a:rPr lang="es-MX" b="1" dirty="0" smtClean="0">
                <a:solidFill>
                  <a:srgbClr val="B2B2B2"/>
                </a:solidFill>
              </a:rPr>
              <a:t>FANVIT.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Propuesta </a:t>
            </a:r>
            <a:r>
              <a:rPr lang="es-MX" b="1" dirty="0">
                <a:solidFill>
                  <a:srgbClr val="B2B2B2"/>
                </a:solidFill>
              </a:rPr>
              <a:t>de Calendario Mensual de Sesiones </a:t>
            </a:r>
            <a:endParaRPr lang="es-MX" b="1" dirty="0" smtClean="0">
              <a:solidFill>
                <a:srgbClr val="B2B2B2"/>
              </a:solidFill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Asuntos </a:t>
            </a:r>
            <a:r>
              <a:rPr lang="es-MX" b="1" dirty="0">
                <a:solidFill>
                  <a:srgbClr val="B2B2B2"/>
                </a:solidFill>
              </a:rPr>
              <a:t>Generales.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endParaRPr lang="es-MX" b="1" dirty="0">
              <a:solidFill>
                <a:srgbClr val="B2B2B2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97798" y="1176735"/>
            <a:ext cx="8323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 Grupo de Trabajo de Inversiones Sesión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número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003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18  de noviembre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de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2014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64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pPr algn="l"/>
            <a:r>
              <a:rPr lang="es-MX" dirty="0" smtClean="0"/>
              <a:t>Entorno económico</a:t>
            </a:r>
            <a:endParaRPr lang="en-US" dirty="0"/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42531" y="1316583"/>
            <a:ext cx="4242391" cy="5340858"/>
          </a:xfrm>
          <a:noFill/>
        </p:spPr>
        <p:txBody>
          <a:bodyPr tIns="72000">
            <a:noAutofit/>
          </a:bodyPr>
          <a:lstStyle/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En México, Banxico mantuvo la tasa de referencia en 3.0% y tuvo una postura positiva sobre la conducta de la inflación.</a:t>
            </a: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El IGAE </a:t>
            </a:r>
            <a:r>
              <a:rPr lang="es-MX" altLang="en-US" sz="1300" b="0" dirty="0">
                <a:ea typeface="Myriad Pro"/>
                <a:cs typeface="Times New Roman" pitchFamily="18" charset="0"/>
              </a:rPr>
              <a:t>creció 1.3% en términos reales durante 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agosto </a:t>
            </a:r>
            <a:r>
              <a:rPr lang="es-MX" altLang="en-US" sz="1300" b="0" dirty="0">
                <a:ea typeface="Myriad Pro"/>
                <a:cs typeface="Times New Roman" pitchFamily="18" charset="0"/>
              </a:rPr>
              <a:t>respecto al mismo mes de 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2013, por debajo de los esperado. </a:t>
            </a:r>
            <a:r>
              <a:rPr lang="es-MX" altLang="en-US" sz="1300" b="0" dirty="0">
                <a:ea typeface="Myriad Pro"/>
                <a:cs typeface="Times New Roman" pitchFamily="18" charset="0"/>
              </a:rPr>
              <a:t>Las 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actividades primarias crecieron </a:t>
            </a:r>
            <a:r>
              <a:rPr lang="es-MX" altLang="en-US" sz="1300" b="0" dirty="0">
                <a:ea typeface="Myriad Pro"/>
                <a:cs typeface="Times New Roman" pitchFamily="18" charset="0"/>
              </a:rPr>
              <a:t>7.6% a tasa anual 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principalmente por el avance en la agricultura.</a:t>
            </a: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La inflación anual al cierre de octubre cerró en 4.3%, en donde destacan los incrementos en los precios de las mercancías y los productos agropecuarios. Se anticipa un desempeño modesto para la economía al cierre del año.</a:t>
            </a: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En EE.UU. muestra resultados mixtos, el dato de desempleo, al </a:t>
            </a:r>
            <a:r>
              <a:rPr lang="es-MX" altLang="en-US" sz="1300" b="0" dirty="0">
                <a:ea typeface="Myriad Pro"/>
                <a:cs typeface="Times New Roman" pitchFamily="18" charset="0"/>
              </a:rPr>
              <a:t>cierre de 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octubre, se recuperó de 5.9% a 5.8%. El dato del cambio en las nóminas no agrícolas retrocedió de 248 mil a 214 mil empleos creados. </a:t>
            </a: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El PIB trimestral registró un crecimiento de 3.5%.</a:t>
            </a: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>
                <a:ea typeface="Myriad Pro"/>
                <a:cs typeface="Times New Roman" pitchFamily="18" charset="0"/>
              </a:rPr>
              <a:t>El 29 de octubre 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la </a:t>
            </a:r>
            <a:r>
              <a:rPr lang="es-MX" altLang="en-US" sz="1300" b="0" dirty="0">
                <a:ea typeface="Myriad Pro"/>
                <a:cs typeface="Times New Roman" pitchFamily="18" charset="0"/>
              </a:rPr>
              <a:t>FED 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concluyó </a:t>
            </a:r>
            <a:r>
              <a:rPr lang="es-MX" altLang="en-US" sz="1300" b="0" dirty="0">
                <a:ea typeface="Myriad Pro"/>
                <a:cs typeface="Times New Roman" pitchFamily="18" charset="0"/>
              </a:rPr>
              <a:t>su programa de recompra de 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activos y</a:t>
            </a:r>
            <a:r>
              <a:rPr lang="es-MX" sz="1400" dirty="0" smtClean="0"/>
              <a:t> </a:t>
            </a:r>
            <a:r>
              <a:rPr lang="es-MX" sz="1300" b="0" dirty="0">
                <a:ea typeface="Myriad Pro"/>
                <a:cs typeface="Times New Roman" pitchFamily="18" charset="0"/>
              </a:rPr>
              <a:t>el FOMC mantuvo la tasa de referencia intacta en 0.25%. </a:t>
            </a:r>
            <a:r>
              <a:rPr lang="es-MX" sz="1300" b="0" dirty="0" smtClean="0">
                <a:ea typeface="Myriad Pro"/>
                <a:cs typeface="Times New Roman" pitchFamily="18" charset="0"/>
              </a:rPr>
              <a:t>El discurso fue </a:t>
            </a:r>
            <a:r>
              <a:rPr lang="es-MX" sz="1300" b="0" dirty="0" err="1" smtClean="0">
                <a:ea typeface="Myriad Pro"/>
                <a:cs typeface="Times New Roman" pitchFamily="18" charset="0"/>
              </a:rPr>
              <a:t>dovish</a:t>
            </a:r>
            <a:r>
              <a:rPr lang="es-MX" sz="1300" b="0" dirty="0" smtClean="0">
                <a:ea typeface="Myriad Pro"/>
                <a:cs typeface="Times New Roman" pitchFamily="18" charset="0"/>
              </a:rPr>
              <a:t> </a:t>
            </a:r>
            <a:r>
              <a:rPr lang="es-MX" sz="1300" b="0" dirty="0">
                <a:ea typeface="Myriad Pro"/>
                <a:cs typeface="Times New Roman" pitchFamily="18" charset="0"/>
              </a:rPr>
              <a:t>en referencia al tiempo en que comenzaran a subir las tasas. </a:t>
            </a: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En la </a:t>
            </a:r>
            <a:r>
              <a:rPr lang="es-MX" altLang="en-US" sz="1300" b="0" dirty="0">
                <a:ea typeface="Myriad Pro"/>
                <a:cs typeface="Times New Roman" pitchFamily="18" charset="0"/>
              </a:rPr>
              <a:t>zona 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Euro, el Banco Central Europeo, en su reunión del </a:t>
            </a:r>
            <a:r>
              <a:rPr lang="es-MX" altLang="en-US" sz="1300" b="0" dirty="0">
                <a:ea typeface="Myriad Pro"/>
                <a:cs typeface="Times New Roman" pitchFamily="18" charset="0"/>
              </a:rPr>
              <a:t>6 de noviembre, 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decidió mantener su tasa de referencia en 0.05%, ante </a:t>
            </a:r>
            <a:r>
              <a:rPr lang="es-MX" altLang="en-US" sz="1300" b="0" dirty="0">
                <a:ea typeface="Myriad Pro"/>
                <a:cs typeface="Times New Roman" pitchFamily="18" charset="0"/>
              </a:rPr>
              <a:t>una economía en mal estado y 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mayor presión </a:t>
            </a:r>
            <a:r>
              <a:rPr lang="es-MX" altLang="en-US" sz="1300" b="0" dirty="0">
                <a:ea typeface="Myriad Pro"/>
                <a:cs typeface="Times New Roman" pitchFamily="18" charset="0"/>
              </a:rPr>
              <a:t>para 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la </a:t>
            </a:r>
            <a:r>
              <a:rPr lang="es-MX" altLang="en-US" sz="1300" b="0" dirty="0">
                <a:ea typeface="Myriad Pro"/>
                <a:cs typeface="Times New Roman" pitchFamily="18" charset="0"/>
              </a:rPr>
              <a:t>inyección de 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liquidez.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5004048" y="6638160"/>
            <a:ext cx="9861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dirty="0">
                <a:solidFill>
                  <a:prstClr val="black"/>
                </a:solidFill>
              </a:rPr>
              <a:t>Fuente: </a:t>
            </a:r>
            <a:r>
              <a:rPr lang="es-MX" sz="800" dirty="0" err="1" smtClean="0">
                <a:solidFill>
                  <a:prstClr val="black"/>
                </a:solidFill>
              </a:rPr>
              <a:t>Bloomberg</a:t>
            </a:r>
            <a:endParaRPr lang="es-MX" sz="800" dirty="0">
              <a:solidFill>
                <a:prstClr val="black"/>
              </a:solidFill>
            </a:endParaRPr>
          </a:p>
        </p:txBody>
      </p:sp>
      <p:sp>
        <p:nvSpPr>
          <p:cNvPr id="26" name="FlowTriangle"/>
          <p:cNvSpPr>
            <a:spLocks noChangeArrowheads="1"/>
          </p:cNvSpPr>
          <p:nvPr/>
        </p:nvSpPr>
        <p:spPr bwMode="gray">
          <a:xfrm rot="5400000">
            <a:off x="2684831" y="3660399"/>
            <a:ext cx="3653330" cy="266700"/>
          </a:xfrm>
          <a:prstGeom prst="triangle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27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5004048" y="3423684"/>
            <a:ext cx="9861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dirty="0">
                <a:solidFill>
                  <a:prstClr val="black"/>
                </a:solidFill>
              </a:rPr>
              <a:t>Fuente: </a:t>
            </a:r>
            <a:r>
              <a:rPr lang="es-MX" sz="800" dirty="0" err="1" smtClean="0">
                <a:solidFill>
                  <a:prstClr val="black"/>
                </a:solidFill>
              </a:rPr>
              <a:t>Bloomberg</a:t>
            </a:r>
            <a:endParaRPr lang="es-MX" sz="800" dirty="0">
              <a:solidFill>
                <a:prstClr val="black"/>
              </a:solidFill>
            </a:endParaRPr>
          </a:p>
        </p:txBody>
      </p:sp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val="2625756057"/>
              </p:ext>
            </p:extLst>
          </p:nvPr>
        </p:nvGraphicFramePr>
        <p:xfrm>
          <a:off x="4769212" y="1094285"/>
          <a:ext cx="4238985" cy="2437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0614129"/>
              </p:ext>
            </p:extLst>
          </p:nvPr>
        </p:nvGraphicFramePr>
        <p:xfrm>
          <a:off x="4694784" y="3639128"/>
          <a:ext cx="4238985" cy="3031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2492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7544" y="254760"/>
            <a:ext cx="7178040" cy="742950"/>
          </a:xfrm>
        </p:spPr>
        <p:txBody>
          <a:bodyPr/>
          <a:lstStyle/>
          <a:p>
            <a:r>
              <a:rPr lang="es-MX" dirty="0" smtClean="0"/>
              <a:t>Composición de Cartera del FANVIT</a:t>
            </a:r>
            <a:endParaRPr lang="es-MX" dirty="0"/>
          </a:p>
        </p:txBody>
      </p:sp>
      <p:pic>
        <p:nvPicPr>
          <p:cNvPr id="40960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027" y="1222744"/>
            <a:ext cx="8956648" cy="493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3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42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1192" y="254760"/>
            <a:ext cx="7178040" cy="742950"/>
          </a:xfrm>
        </p:spPr>
        <p:txBody>
          <a:bodyPr/>
          <a:lstStyle/>
          <a:p>
            <a:r>
              <a:rPr lang="es-MX" dirty="0" smtClean="0"/>
              <a:t>Composición de Cartera del FANVIT</a:t>
            </a:r>
            <a:endParaRPr lang="es-MX" dirty="0"/>
          </a:p>
        </p:txBody>
      </p:sp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4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47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33382"/>
            <a:ext cx="9058941" cy="5338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217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pPr algn="l"/>
            <a:r>
              <a:rPr lang="es-MX" dirty="0" smtClean="0"/>
              <a:t>Riesgo del FAVNIT</a:t>
            </a:r>
            <a:endParaRPr lang="en-US" dirty="0"/>
          </a:p>
        </p:txBody>
      </p:sp>
      <p:sp>
        <p:nvSpPr>
          <p:cNvPr id="4" name="3 Rectángulo"/>
          <p:cNvSpPr/>
          <p:nvPr/>
        </p:nvSpPr>
        <p:spPr>
          <a:xfrm>
            <a:off x="1252849" y="1387061"/>
            <a:ext cx="40258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b="1" dirty="0" smtClean="0"/>
              <a:t>Comparativo de riesgo  (</a:t>
            </a:r>
            <a:r>
              <a:rPr lang="es-MX" sz="1200" b="1" dirty="0" err="1" smtClean="0"/>
              <a:t>VaR</a:t>
            </a:r>
            <a:r>
              <a:rPr lang="es-MX" sz="1200" b="1" dirty="0" smtClean="0"/>
              <a:t>) de las SB1 y el FANVIT</a:t>
            </a:r>
          </a:p>
          <a:p>
            <a:pPr algn="ctr"/>
            <a:r>
              <a:rPr lang="es-MX" sz="1200" dirty="0" smtClean="0"/>
              <a:t>(Porcentaje al cierre de octubre de 2014)</a:t>
            </a:r>
            <a:endParaRPr lang="es-MX" sz="1200" dirty="0"/>
          </a:p>
        </p:txBody>
      </p:sp>
      <p:sp>
        <p:nvSpPr>
          <p:cNvPr id="20" name="19 Rectángulo"/>
          <p:cNvSpPr/>
          <p:nvPr/>
        </p:nvSpPr>
        <p:spPr>
          <a:xfrm>
            <a:off x="286880" y="6123941"/>
            <a:ext cx="193193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800" dirty="0"/>
              <a:t>Fuente: CONSAR, PRO Asset Management</a:t>
            </a:r>
            <a:endParaRPr lang="es-MX" sz="800" dirty="0"/>
          </a:p>
        </p:txBody>
      </p:sp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5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6722850" y="2045322"/>
            <a:ext cx="2373013" cy="3392081"/>
          </a:xfrm>
          <a:prstGeom prst="rect">
            <a:avLst/>
          </a:prstGeom>
        </p:spPr>
        <p:txBody>
          <a:bodyPr vert="horz" lIns="45720" tIns="0" rIns="0" bIns="0" rtlCol="0"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en-US" sz="1600" b="1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6363" indent="-230188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Aft>
                <a:spcPts val="1200"/>
              </a:spcAft>
              <a:buFont typeface="Arial" pitchFamily="34" charset="0"/>
              <a:buChar char="•"/>
            </a:pPr>
            <a:r>
              <a:rPr lang="es-MX" sz="1800" b="0" dirty="0" smtClean="0">
                <a:latin typeface="Calibri" pitchFamily="34" charset="0"/>
              </a:rPr>
              <a:t>El límite de riesgo (</a:t>
            </a:r>
            <a:r>
              <a:rPr lang="es-MX" sz="1800" b="0" dirty="0" err="1" smtClean="0">
                <a:latin typeface="Calibri" pitchFamily="34" charset="0"/>
              </a:rPr>
              <a:t>VaR</a:t>
            </a:r>
            <a:r>
              <a:rPr lang="es-MX" sz="1800" b="0" dirty="0" smtClean="0">
                <a:latin typeface="Calibri" pitchFamily="34" charset="0"/>
              </a:rPr>
              <a:t>) </a:t>
            </a:r>
            <a:r>
              <a:rPr lang="es-MX" sz="1800" b="0" dirty="0">
                <a:latin typeface="Calibri" pitchFamily="34" charset="0"/>
              </a:rPr>
              <a:t>para </a:t>
            </a:r>
            <a:r>
              <a:rPr lang="es-MX" sz="1800" b="0" dirty="0" smtClean="0">
                <a:latin typeface="Calibri" pitchFamily="34" charset="0"/>
              </a:rPr>
              <a:t>las SB1 establecido por la Consar es de .70.</a:t>
            </a:r>
          </a:p>
          <a:p>
            <a:pPr marL="177800" indent="-177800">
              <a:spcAft>
                <a:spcPts val="1200"/>
              </a:spcAft>
              <a:buFont typeface="Arial" pitchFamily="34" charset="0"/>
              <a:buChar char="•"/>
            </a:pPr>
            <a:r>
              <a:rPr lang="es-MX" sz="1800" b="0" dirty="0" smtClean="0">
                <a:latin typeface="Calibri" pitchFamily="34" charset="0"/>
              </a:rPr>
              <a:t>Durante el periodo de octubre-noviembre, el FANVIT presentó un </a:t>
            </a:r>
            <a:r>
              <a:rPr lang="es-MX" sz="1800" b="0" dirty="0" err="1" smtClean="0">
                <a:latin typeface="Calibri" pitchFamily="34" charset="0"/>
              </a:rPr>
              <a:t>VaR</a:t>
            </a:r>
            <a:r>
              <a:rPr lang="es-MX" sz="1800" b="0" dirty="0" smtClean="0">
                <a:latin typeface="Calibri" pitchFamily="34" charset="0"/>
              </a:rPr>
              <a:t> de .21, entre los menores en comparación al resto de las Siefores.</a:t>
            </a:r>
            <a:endParaRPr lang="es-MX" sz="1800" b="0" dirty="0">
              <a:latin typeface="Calibri" pitchFamily="34" charset="0"/>
            </a:endParaRPr>
          </a:p>
        </p:txBody>
      </p:sp>
      <p:sp>
        <p:nvSpPr>
          <p:cNvPr id="14" name="FlowTriangle"/>
          <p:cNvSpPr>
            <a:spLocks noChangeArrowheads="1"/>
          </p:cNvSpPr>
          <p:nvPr/>
        </p:nvSpPr>
        <p:spPr bwMode="gray">
          <a:xfrm rot="5400000">
            <a:off x="4537108" y="3604307"/>
            <a:ext cx="3956769" cy="266278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s-MX" sz="1400" b="1">
              <a:solidFill>
                <a:srgbClr val="000000"/>
              </a:solidFill>
            </a:endParaRPr>
          </a:p>
        </p:txBody>
      </p:sp>
      <p:graphicFrame>
        <p:nvGraphicFramePr>
          <p:cNvPr id="10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92735"/>
              </p:ext>
            </p:extLst>
          </p:nvPr>
        </p:nvGraphicFramePr>
        <p:xfrm>
          <a:off x="396981" y="1851311"/>
          <a:ext cx="5716739" cy="4272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4504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s-MX" sz="2200" dirty="0" smtClean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Rendimiento del FANVIT</a:t>
            </a:r>
            <a:endParaRPr lang="es-MX" sz="2200" dirty="0">
              <a:solidFill>
                <a:prstClr val="white"/>
              </a:solidFill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1345864" y="1826632"/>
            <a:ext cx="6851177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 defTabSz="457200" fontAlgn="base">
              <a:spcBef>
                <a:spcPct val="0"/>
              </a:spcBef>
            </a:pPr>
            <a:r>
              <a:rPr lang="es-ES" sz="1400" b="1" dirty="0" smtClean="0">
                <a:solidFill>
                  <a:prstClr val="black"/>
                </a:solidFill>
                <a:ea typeface="Batang"/>
              </a:rPr>
              <a:t>Rendimiento del FANVIT  vs. Valores de referencia </a:t>
            </a:r>
          </a:p>
          <a:p>
            <a:pPr algn="ctr" defTabSz="457200" fontAlgn="base">
              <a:spcBef>
                <a:spcPct val="0"/>
              </a:spcBef>
            </a:pPr>
            <a:r>
              <a:rPr lang="es-ES" sz="1400" dirty="0" smtClean="0">
                <a:solidFill>
                  <a:prstClr val="black"/>
                </a:solidFill>
                <a:ea typeface="Batang"/>
              </a:rPr>
              <a:t>(porcentaje)</a:t>
            </a:r>
            <a:endParaRPr lang="es-MX" sz="1400" dirty="0">
              <a:solidFill>
                <a:prstClr val="black"/>
              </a:solidFill>
              <a:ea typeface="Batang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559786"/>
              </p:ext>
            </p:extLst>
          </p:nvPr>
        </p:nvGraphicFramePr>
        <p:xfrm>
          <a:off x="1381008" y="2552458"/>
          <a:ext cx="6018663" cy="1876404"/>
        </p:xfrm>
        <a:graphic>
          <a:graphicData uri="http://schemas.openxmlformats.org/drawingml/2006/table">
            <a:tbl>
              <a:tblPr/>
              <a:tblGrid>
                <a:gridCol w="2565779"/>
                <a:gridCol w="1642158"/>
                <a:gridCol w="1810726"/>
              </a:tblGrid>
              <a:tr h="3441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Referencias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2D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baseline="0" dirty="0" err="1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Rend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es-MX" sz="1600" b="1" i="0" u="none" strike="noStrike" baseline="0" dirty="0" err="1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sep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- oct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2D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Rend</a:t>
                      </a:r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oct-nov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2D2C"/>
                    </a:solidFill>
                  </a:tcPr>
                </a:tc>
              </a:tr>
              <a:tr h="38766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FANVIT </a:t>
                      </a:r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YTM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3.99%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4.14%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0377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 de referencia aprobado para </a:t>
                      </a:r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(1er y 2do trimestre)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3.33%/ 3.97%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3.73%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4181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Tesorería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3.04%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3.07%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6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67383" y="5523076"/>
            <a:ext cx="8140183" cy="1015663"/>
          </a:xfrm>
          <a:prstGeom prst="rect">
            <a:avLst/>
          </a:prstGeom>
          <a:noFill/>
          <a:ln w="19050" cap="rnd">
            <a:solidFill>
              <a:srgbClr val="9E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prstClr val="black"/>
                </a:solidFill>
              </a:rPr>
              <a:t>El rendimiento del FANVIT </a:t>
            </a:r>
            <a:r>
              <a:rPr lang="es-MX" sz="2000" dirty="0"/>
              <a:t>actualmente es </a:t>
            </a:r>
            <a:r>
              <a:rPr lang="es-MX" sz="2000" dirty="0" smtClean="0"/>
              <a:t>41pb (0.41%) </a:t>
            </a:r>
            <a:r>
              <a:rPr lang="es-MX" sz="2000" dirty="0">
                <a:solidFill>
                  <a:prstClr val="black"/>
                </a:solidFill>
              </a:rPr>
              <a:t>mayor al Valor de Referencia aprobado anteriormente por este Comité, para el </a:t>
            </a:r>
            <a:r>
              <a:rPr lang="es-MX" sz="2000" dirty="0" smtClean="0">
                <a:solidFill>
                  <a:prstClr val="black"/>
                </a:solidFill>
              </a:rPr>
              <a:t>segundo trimestre</a:t>
            </a:r>
            <a:r>
              <a:rPr lang="es-MX" dirty="0" smtClean="0">
                <a:solidFill>
                  <a:prstClr val="black"/>
                </a:solidFill>
              </a:rPr>
              <a:t>. </a:t>
            </a: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20249" y="1226117"/>
            <a:ext cx="81401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defTabSz="913881">
              <a:buFont typeface="Arial" pitchFamily="34" charset="0"/>
              <a:buChar char="•"/>
            </a:pPr>
            <a:r>
              <a:rPr lang="es-MX" sz="1600" dirty="0" smtClean="0">
                <a:solidFill>
                  <a:prstClr val="black"/>
                </a:solidFill>
              </a:rPr>
              <a:t>En cuanto a rendimiento, al 14 de noviembre, el FANVIT registró los siguientes resultados :</a:t>
            </a:r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91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r>
              <a:rPr lang="es-MX" sz="2200" dirty="0" smtClean="0"/>
              <a:t>Resultados económicos del FANVIT</a:t>
            </a:r>
            <a:endParaRPr lang="en-US" sz="2200" dirty="0"/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1866583" y="2455511"/>
            <a:ext cx="6660000" cy="1187706"/>
          </a:xfrm>
        </p:spPr>
        <p:txBody>
          <a:bodyPr>
            <a:noAutofit/>
          </a:bodyPr>
          <a:lstStyle/>
          <a:p>
            <a:pPr marL="171450" indent="-17145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altLang="en-US" sz="1200" b="0" dirty="0" smtClean="0">
                <a:ea typeface="Myriad Pro"/>
                <a:cs typeface="Times New Roman" pitchFamily="18" charset="0"/>
              </a:rPr>
              <a:t>Al 14 de noviembre de 2014 se tienen los siguientes resultados: </a:t>
            </a:r>
            <a:endParaRPr lang="es-MX" altLang="en-US" sz="1200" b="0" dirty="0">
              <a:ea typeface="Myriad Pro"/>
              <a:cs typeface="Times New Roman" pitchFamily="18" charset="0"/>
            </a:endParaRPr>
          </a:p>
          <a:p>
            <a:pPr marL="171450" indent="-17145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altLang="en-US" sz="1200" b="0" dirty="0">
                <a:ea typeface="Myriad Pro"/>
                <a:cs typeface="Times New Roman" pitchFamily="18" charset="0"/>
              </a:rPr>
              <a:t>El monto </a:t>
            </a:r>
            <a:r>
              <a:rPr lang="es-MX" altLang="en-US" sz="1200" b="0" dirty="0" smtClean="0">
                <a:ea typeface="Myriad Pro"/>
                <a:cs typeface="Times New Roman" pitchFamily="18" charset="0"/>
              </a:rPr>
              <a:t>estimado generado </a:t>
            </a:r>
            <a:r>
              <a:rPr lang="es-MX" altLang="en-US" sz="1200" b="0" dirty="0">
                <a:ea typeface="Myriad Pro"/>
                <a:cs typeface="Times New Roman" pitchFamily="18" charset="0"/>
              </a:rPr>
              <a:t>por el FANVIT durante el periodo del 15 </a:t>
            </a:r>
            <a:r>
              <a:rPr lang="es-MX" altLang="en-US" sz="1200" b="0" dirty="0" smtClean="0">
                <a:ea typeface="Myriad Pro"/>
                <a:cs typeface="Times New Roman" pitchFamily="18" charset="0"/>
              </a:rPr>
              <a:t>de octubre al 14 de noviembre de </a:t>
            </a:r>
            <a:r>
              <a:rPr lang="es-MX" altLang="en-US" sz="1200" b="0" dirty="0">
                <a:ea typeface="Myriad Pro"/>
                <a:cs typeface="Times New Roman" pitchFamily="18" charset="0"/>
              </a:rPr>
              <a:t>2014, es de </a:t>
            </a:r>
            <a:r>
              <a:rPr lang="es-MX" altLang="en-US" sz="1200" b="0" dirty="0" smtClean="0">
                <a:ea typeface="Myriad Pro"/>
                <a:cs typeface="Times New Roman" pitchFamily="18" charset="0"/>
              </a:rPr>
              <a:t>$104,742,000.</a:t>
            </a:r>
            <a:endParaRPr lang="es-MX" altLang="en-US" sz="1200" b="0" dirty="0">
              <a:ea typeface="Myriad Pro"/>
              <a:cs typeface="Times New Roman" pitchFamily="18" charset="0"/>
            </a:endParaRPr>
          </a:p>
          <a:p>
            <a:pPr marL="171450" indent="-17145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altLang="en-US" sz="1200" b="0" dirty="0" smtClean="0">
                <a:ea typeface="Myriad Pro"/>
                <a:cs typeface="Times New Roman" pitchFamily="18" charset="0"/>
              </a:rPr>
              <a:t> La ganancia generada por el FANVIT durante </a:t>
            </a:r>
            <a:r>
              <a:rPr lang="es-MX" altLang="en-US" sz="1200" b="0" dirty="0">
                <a:ea typeface="Myriad Pro"/>
                <a:cs typeface="Times New Roman" pitchFamily="18" charset="0"/>
              </a:rPr>
              <a:t>dicho periodo es </a:t>
            </a:r>
            <a:r>
              <a:rPr lang="es-MX" altLang="en-US" sz="1200" b="0" dirty="0" smtClean="0">
                <a:ea typeface="Myriad Pro"/>
                <a:cs typeface="Times New Roman" pitchFamily="18" charset="0"/>
              </a:rPr>
              <a:t> aproximadamente 35% superior a </a:t>
            </a:r>
            <a:r>
              <a:rPr lang="es-MX" altLang="en-US" sz="1200" b="0" dirty="0">
                <a:ea typeface="Myriad Pro"/>
                <a:cs typeface="Times New Roman" pitchFamily="18" charset="0"/>
              </a:rPr>
              <a:t>lo generado </a:t>
            </a:r>
            <a:r>
              <a:rPr lang="es-MX" altLang="en-US" sz="1200" b="0" dirty="0" smtClean="0">
                <a:ea typeface="Myriad Pro"/>
                <a:cs typeface="Times New Roman" pitchFamily="18" charset="0"/>
              </a:rPr>
              <a:t>por una estrategia como la de la Tesorería en reportos.</a:t>
            </a:r>
            <a:endParaRPr lang="es-MX" sz="1400" dirty="0"/>
          </a:p>
        </p:txBody>
      </p:sp>
      <p:sp>
        <p:nvSpPr>
          <p:cNvPr id="3" name="2 Rectángulo"/>
          <p:cNvSpPr/>
          <p:nvPr/>
        </p:nvSpPr>
        <p:spPr>
          <a:xfrm>
            <a:off x="1866583" y="1263809"/>
            <a:ext cx="666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s-MX" altLang="en-US" sz="1200" dirty="0">
                <a:ea typeface="Myriad Pro"/>
                <a:cs typeface="Times New Roman" pitchFamily="18" charset="0"/>
              </a:rPr>
              <a:t>La estrategia de inversión para el FANVIT que se está implementando tiene el objetivo de construir un portafolio de mediano y largo plazo con la menor volatilidad posible que genere un rendimiento entre 175% y 225%  de la tasa de fondeo, con el objetivo final de tener el mejor rendimiento por unidad de riesgo (</a:t>
            </a:r>
            <a:r>
              <a:rPr lang="es-MX" altLang="en-US" sz="1200" dirty="0" err="1">
                <a:ea typeface="Myriad Pro"/>
                <a:cs typeface="Times New Roman" pitchFamily="18" charset="0"/>
              </a:rPr>
              <a:t>Sharpe</a:t>
            </a:r>
            <a:r>
              <a:rPr lang="es-MX" altLang="en-US" sz="1200" dirty="0">
                <a:ea typeface="Myriad Pro"/>
                <a:cs typeface="Times New Roman" pitchFamily="18" charset="0"/>
              </a:rPr>
              <a:t>-Ratio) del mercado.</a:t>
            </a:r>
          </a:p>
        </p:txBody>
      </p:sp>
      <p:sp>
        <p:nvSpPr>
          <p:cNvPr id="15" name="Rectangle 9"/>
          <p:cNvSpPr/>
          <p:nvPr/>
        </p:nvSpPr>
        <p:spPr>
          <a:xfrm>
            <a:off x="207350" y="1234051"/>
            <a:ext cx="1503679" cy="86400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4400"/>
            <a:r>
              <a:rPr lang="es-MX" sz="1200" b="1" dirty="0" smtClean="0">
                <a:solidFill>
                  <a:schemeClr val="bg1"/>
                </a:solidFill>
              </a:rPr>
              <a:t>Objetivo</a:t>
            </a:r>
          </a:p>
        </p:txBody>
      </p:sp>
      <p:sp>
        <p:nvSpPr>
          <p:cNvPr id="17" name="Rectangle 9"/>
          <p:cNvSpPr/>
          <p:nvPr/>
        </p:nvSpPr>
        <p:spPr>
          <a:xfrm>
            <a:off x="207350" y="2355021"/>
            <a:ext cx="1503679" cy="3890516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4400"/>
            <a:r>
              <a:rPr lang="es-MX" sz="1200" b="1" dirty="0" smtClean="0">
                <a:solidFill>
                  <a:schemeClr val="bg1"/>
                </a:solidFill>
              </a:rPr>
              <a:t>Resultados</a:t>
            </a:r>
          </a:p>
          <a:p>
            <a:pPr algn="ctr" defTabSz="914400"/>
            <a:r>
              <a:rPr lang="es-MX" sz="1200" b="1" dirty="0" smtClean="0">
                <a:solidFill>
                  <a:schemeClr val="bg1"/>
                </a:solidFill>
              </a:rPr>
              <a:t>aproximados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674572"/>
              </p:ext>
            </p:extLst>
          </p:nvPr>
        </p:nvGraphicFramePr>
        <p:xfrm>
          <a:off x="2975212" y="3643217"/>
          <a:ext cx="4826876" cy="2318195"/>
        </p:xfrm>
        <a:graphic>
          <a:graphicData uri="http://schemas.openxmlformats.org/drawingml/2006/table">
            <a:tbl>
              <a:tblPr/>
              <a:tblGrid>
                <a:gridCol w="3760034"/>
                <a:gridCol w="1066842"/>
              </a:tblGrid>
              <a:tr h="389745">
                <a:tc>
                  <a:txBody>
                    <a:bodyPr/>
                    <a:lstStyle/>
                    <a:p>
                      <a:pPr marL="0" indent="0" algn="ctr" fontAlgn="b">
                        <a:buClr>
                          <a:schemeClr val="tx2"/>
                        </a:buClr>
                        <a:buFont typeface="Arial" pitchFamily="34" charset="0"/>
                        <a:buNone/>
                      </a:pPr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Resultados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b">
                        <a:buFont typeface="Arial" pitchFamily="34" charset="0"/>
                        <a:buNone/>
                      </a:pPr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  <a:p>
                      <a:pPr marL="0" indent="0" algn="ctr" fontAlgn="b">
                        <a:buFont typeface="Arial" pitchFamily="34" charset="0"/>
                        <a:buNone/>
                      </a:pP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(%,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pesos)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973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Rendimiento Tesorería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3.07%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9113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Valor de referencia aprobado para el  2T</a:t>
                      </a: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3.73%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039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FANVIT YTM</a:t>
                      </a: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4.14%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4463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Ganancia FANVIT </a:t>
                      </a:r>
                      <a:r>
                        <a:rPr lang="es-MX" sz="11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s-MX" sz="11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104,742,000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039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Ganancia si sólo se hubiera invertido en reporto </a:t>
                      </a: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77,671,000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0039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Diferencia (costo de oportunidad) 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27,071,000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784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sobre Fondeo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gubernamental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35%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7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144000" y="6372004"/>
            <a:ext cx="8463566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defTabSz="457200" fontAlgn="base">
              <a:spcBef>
                <a:spcPct val="0"/>
              </a:spcBef>
            </a:pPr>
            <a:r>
              <a:rPr lang="es-ES" sz="1200" dirty="0" smtClean="0">
                <a:solidFill>
                  <a:prstClr val="black"/>
                </a:solidFill>
                <a:ea typeface="Batang"/>
              </a:rPr>
              <a:t>1. Se utilizó el promedio de los activos durante el periodo del 15 de octubre al 14 de noviembre  para el cálculo de las ganancias y el costo de oportunidad: 30,360 millones.</a:t>
            </a:r>
            <a:endParaRPr lang="es-MX" sz="1200" dirty="0">
              <a:solidFill>
                <a:prstClr val="black"/>
              </a:solidFill>
              <a:ea typeface="Batang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84944" y="2208474"/>
            <a:ext cx="8604000" cy="0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64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200" dirty="0" smtClean="0">
                <a:solidFill>
                  <a:prstClr val="white"/>
                </a:solidFill>
                <a:latin typeface="+mn-lt"/>
                <a:cs typeface="Arial" pitchFamily="34" charset="0"/>
              </a:rPr>
              <a:t>Duración de Instrumentos y cupones del </a:t>
            </a:r>
            <a:r>
              <a:rPr lang="es-MX" sz="2200" dirty="0">
                <a:solidFill>
                  <a:prstClr val="white"/>
                </a:solidFill>
                <a:latin typeface="+mn-lt"/>
                <a:cs typeface="Arial" pitchFamily="34" charset="0"/>
              </a:rPr>
              <a:t>FANVIT</a:t>
            </a:r>
            <a:endParaRPr lang="en-US" sz="2200" dirty="0">
              <a:solidFill>
                <a:prstClr val="white"/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347154" y="1183948"/>
            <a:ext cx="7583487" cy="203350"/>
          </a:xfrm>
        </p:spPr>
        <p:txBody>
          <a:bodyPr>
            <a:normAutofit/>
          </a:bodyPr>
          <a:lstStyle/>
          <a:p>
            <a:pPr marL="171450" indent="-171450"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s-MX" altLang="en-US" sz="1200" b="0" dirty="0" smtClean="0">
                <a:ea typeface="Myriad Pro"/>
                <a:cs typeface="Times New Roman" pitchFamily="18" charset="0"/>
              </a:rPr>
              <a:t>Al  14 de noviembre de 2014 se tienen los siguientes analíticos (en porcentaje)</a:t>
            </a:r>
            <a:r>
              <a:rPr lang="es-MX" altLang="en-US" sz="1200" dirty="0" smtClean="0">
                <a:ea typeface="Myriad Pro"/>
                <a:cs typeface="Times New Roman" pitchFamily="18" charset="0"/>
              </a:rPr>
              <a:t>:</a:t>
            </a:r>
            <a:endParaRPr lang="es-MX" altLang="en-US" sz="1200" dirty="0">
              <a:ea typeface="Myriad Pro"/>
              <a:cs typeface="Times New Roman" pitchFamily="18" charset="0"/>
            </a:endParaRPr>
          </a:p>
        </p:txBody>
      </p:sp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337414" y="3946920"/>
            <a:ext cx="477967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defTabSz="457200" fontAlgn="base">
              <a:spcBef>
                <a:spcPct val="0"/>
              </a:spcBef>
            </a:pPr>
            <a:r>
              <a:rPr lang="es-ES" sz="1200" b="1" dirty="0" smtClean="0">
                <a:solidFill>
                  <a:prstClr val="black"/>
                </a:solidFill>
                <a:ea typeface="Batang"/>
              </a:rPr>
              <a:t>Sensibilidad por Duración</a:t>
            </a:r>
          </a:p>
        </p:txBody>
      </p:sp>
      <p:sp>
        <p:nvSpPr>
          <p:cNvPr id="1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8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836889"/>
              </p:ext>
            </p:extLst>
          </p:nvPr>
        </p:nvGraphicFramePr>
        <p:xfrm>
          <a:off x="2598476" y="1545488"/>
          <a:ext cx="3422314" cy="23427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309"/>
                <a:gridCol w="946005"/>
              </a:tblGrid>
              <a:tr h="27715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Principales </a:t>
                      </a:r>
                      <a:r>
                        <a:rPr lang="es-MX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analíticos (porcentaje)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7715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>
                          <a:effectLst/>
                        </a:rPr>
                        <a:t> 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</a:rPr>
                        <a:t>T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7949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u="none" strike="noStrike" dirty="0">
                          <a:effectLst/>
                        </a:rPr>
                        <a:t>Tasa de rendimiento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4.15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61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Real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0.52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1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Nominal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6.97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6105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</a:rPr>
                        <a:t>Cupón del portafolio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7.60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1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Real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4.16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61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</a:rPr>
                        <a:t>Nominal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8.03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8188840"/>
              </p:ext>
            </p:extLst>
          </p:nvPr>
        </p:nvGraphicFramePr>
        <p:xfrm>
          <a:off x="219558" y="4141375"/>
          <a:ext cx="8371544" cy="271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820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9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200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Orden del Día</a:t>
            </a:r>
            <a:endParaRPr lang="es-MX" sz="2200" dirty="0">
              <a:solidFill>
                <a:prstClr val="white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070312"/>
            <a:ext cx="80092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resultados y estrategia de inversión del Fondo de Apoyo a las Necesidades de Vivienda de los Trabajadores.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chemeClr val="tx2"/>
                </a:solidFill>
              </a:rPr>
              <a:t>Propuesta de los Marcos de Gestión del FINVIT, con fundamento en las Base Primera, inciso E), de las Bases de Funcionamiento del Comité de Inversiones.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</a:t>
            </a:r>
            <a:r>
              <a:rPr lang="es-MX" b="1" dirty="0" smtClean="0">
                <a:solidFill>
                  <a:srgbClr val="B2B2B2"/>
                </a:solidFill>
              </a:rPr>
              <a:t>sobre los avances en la implementación del FINVIT.</a:t>
            </a:r>
            <a:endParaRPr lang="es-MX" b="1" dirty="0">
              <a:solidFill>
                <a:srgbClr val="B2B2B2"/>
              </a:solidFill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Informe </a:t>
            </a:r>
            <a:r>
              <a:rPr lang="es-MX" b="1" dirty="0">
                <a:solidFill>
                  <a:srgbClr val="B2B2B2"/>
                </a:solidFill>
              </a:rPr>
              <a:t>sobre los avances en la implementación del </a:t>
            </a:r>
            <a:r>
              <a:rPr lang="es-MX" b="1" dirty="0" smtClean="0">
                <a:solidFill>
                  <a:srgbClr val="B2B2B2"/>
                </a:solidFill>
              </a:rPr>
              <a:t>FANVIT.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Propuesta </a:t>
            </a:r>
            <a:r>
              <a:rPr lang="es-MX" b="1" dirty="0">
                <a:solidFill>
                  <a:srgbClr val="B2B2B2"/>
                </a:solidFill>
              </a:rPr>
              <a:t>de Calendario Mensual de Sesiones </a:t>
            </a:r>
            <a:endParaRPr lang="es-MX" b="1" dirty="0" smtClean="0">
              <a:solidFill>
                <a:srgbClr val="B2B2B2"/>
              </a:solidFill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Asuntos </a:t>
            </a:r>
            <a:r>
              <a:rPr lang="es-MX" b="1" dirty="0">
                <a:solidFill>
                  <a:srgbClr val="B2B2B2"/>
                </a:solidFill>
              </a:rPr>
              <a:t>Generales.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endParaRPr lang="es-MX" b="1" dirty="0">
              <a:solidFill>
                <a:srgbClr val="B2B2B2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97798" y="1176735"/>
            <a:ext cx="8323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 Grupo de Trabajo de Inversiones Sesión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número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003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18  de noviembre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de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2014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69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1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10</a:t>
            </a:fld>
            <a:endParaRPr lang="es-ES" sz="11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143999" y="288000"/>
            <a:ext cx="8849875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200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Marco de Gestión del FINVIT</a:t>
            </a:r>
            <a:r>
              <a:rPr lang="es-MX" sz="2200" b="1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  </a:t>
            </a:r>
            <a:endParaRPr lang="es-MX" sz="2200" b="1" dirty="0">
              <a:solidFill>
                <a:prstClr val="white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5" name="ColumnHeader"/>
          <p:cNvSpPr>
            <a:spLocks noChangeArrowheads="1"/>
          </p:cNvSpPr>
          <p:nvPr/>
        </p:nvSpPr>
        <p:spPr bwMode="gray">
          <a:xfrm>
            <a:off x="339507" y="1742775"/>
            <a:ext cx="1500505" cy="34412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400" b="1" dirty="0">
                <a:solidFill>
                  <a:prstClr val="black"/>
                </a:solidFill>
              </a:rPr>
              <a:t>Dimensión</a:t>
            </a:r>
          </a:p>
        </p:txBody>
      </p:sp>
      <p:sp>
        <p:nvSpPr>
          <p:cNvPr id="26" name="ColumnHeader"/>
          <p:cNvSpPr>
            <a:spLocks noChangeArrowheads="1"/>
          </p:cNvSpPr>
          <p:nvPr/>
        </p:nvSpPr>
        <p:spPr bwMode="gray">
          <a:xfrm>
            <a:off x="2793612" y="1742775"/>
            <a:ext cx="4269246" cy="34412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400" b="1" dirty="0">
                <a:solidFill>
                  <a:prstClr val="black"/>
                </a:solidFill>
              </a:rPr>
              <a:t>Descripción</a:t>
            </a:r>
          </a:p>
        </p:txBody>
      </p:sp>
      <p:cxnSp>
        <p:nvCxnSpPr>
          <p:cNvPr id="27" name="26 Conector recto"/>
          <p:cNvCxnSpPr/>
          <p:nvPr/>
        </p:nvCxnSpPr>
        <p:spPr>
          <a:xfrm>
            <a:off x="559995" y="2068126"/>
            <a:ext cx="1090392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1968010" y="2068126"/>
            <a:ext cx="6840000" cy="1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15"/>
          <p:cNvSpPr/>
          <p:nvPr/>
        </p:nvSpPr>
        <p:spPr>
          <a:xfrm rot="5400000">
            <a:off x="784469" y="2308107"/>
            <a:ext cx="534692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>
              <a:defRPr/>
            </a:pPr>
            <a:r>
              <a:rPr lang="es-MX" sz="1400" b="1" kern="0" dirty="0">
                <a:solidFill>
                  <a:prstClr val="white"/>
                </a:solidFill>
              </a:rPr>
              <a:t>Restricción de liquidez</a:t>
            </a:r>
          </a:p>
        </p:txBody>
      </p:sp>
      <p:sp>
        <p:nvSpPr>
          <p:cNvPr id="30" name="Rectangle 15"/>
          <p:cNvSpPr/>
          <p:nvPr/>
        </p:nvSpPr>
        <p:spPr>
          <a:xfrm rot="5400000">
            <a:off x="647978" y="3074261"/>
            <a:ext cx="807673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913881"/>
            <a:r>
              <a:rPr lang="es-MX" sz="1400" b="1" dirty="0">
                <a:solidFill>
                  <a:prstClr val="white"/>
                </a:solidFill>
              </a:rPr>
              <a:t>Esquema de inversión</a:t>
            </a:r>
          </a:p>
        </p:txBody>
      </p:sp>
      <p:sp>
        <p:nvSpPr>
          <p:cNvPr id="31" name="Rectangle 15"/>
          <p:cNvSpPr/>
          <p:nvPr/>
        </p:nvSpPr>
        <p:spPr>
          <a:xfrm rot="5400000">
            <a:off x="608919" y="4004878"/>
            <a:ext cx="885792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457200">
              <a:defRPr/>
            </a:pPr>
            <a:r>
              <a:rPr lang="es-MX" sz="1400" b="1" dirty="0">
                <a:solidFill>
                  <a:prstClr val="white"/>
                </a:solidFill>
              </a:rPr>
              <a:t>Valor de referencia</a:t>
            </a:r>
          </a:p>
        </p:txBody>
      </p:sp>
      <p:sp>
        <p:nvSpPr>
          <p:cNvPr id="32" name="Rectangle 15"/>
          <p:cNvSpPr/>
          <p:nvPr/>
        </p:nvSpPr>
        <p:spPr>
          <a:xfrm rot="5400000">
            <a:off x="637814" y="5619140"/>
            <a:ext cx="828000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913881"/>
            <a:r>
              <a:rPr lang="es-MX" sz="1400" b="1" dirty="0">
                <a:solidFill>
                  <a:prstClr val="white"/>
                </a:solidFill>
              </a:rPr>
              <a:t>Gobierno Institucional</a:t>
            </a:r>
          </a:p>
        </p:txBody>
      </p:sp>
      <p:sp>
        <p:nvSpPr>
          <p:cNvPr id="33" name="Rectangle 15"/>
          <p:cNvSpPr/>
          <p:nvPr/>
        </p:nvSpPr>
        <p:spPr>
          <a:xfrm rot="5400000">
            <a:off x="799814" y="1694075"/>
            <a:ext cx="504000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>
              <a:defRPr/>
            </a:pPr>
            <a:r>
              <a:rPr lang="es-MX" sz="1400" b="1" kern="0" dirty="0">
                <a:solidFill>
                  <a:prstClr val="white"/>
                </a:solidFill>
              </a:rPr>
              <a:t>Objetivo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837044" y="2728352"/>
            <a:ext cx="70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defTabSz="913881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</a:rPr>
              <a:t>El FINVIT mantendrá al menos un </a:t>
            </a:r>
            <a:r>
              <a:rPr lang="es-MX" sz="1400" dirty="0" smtClean="0"/>
              <a:t>2</a:t>
            </a:r>
            <a:r>
              <a:rPr lang="es-MX" sz="1400" dirty="0" smtClean="0">
                <a:solidFill>
                  <a:prstClr val="black"/>
                </a:solidFill>
              </a:rPr>
              <a:t>0</a:t>
            </a:r>
            <a:r>
              <a:rPr lang="es-MX" sz="1400" dirty="0">
                <a:solidFill>
                  <a:prstClr val="black"/>
                </a:solidFill>
              </a:rPr>
              <a:t>% de su activo total en valores de fácil realización y/o valores con plazo de vencimiento menor a 3 meses.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1837044" y="3296224"/>
            <a:ext cx="702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just" defTabSz="913881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</a:rPr>
              <a:t>El perfil de inversión del FINVIT será conservador y con un horizonte de inversión de corto plazo.</a:t>
            </a:r>
          </a:p>
          <a:p>
            <a:pPr marL="180975" indent="-180975" algn="just" defTabSz="913881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</a:rPr>
              <a:t>El régimen de inversión permitirá inversión en valores de deuda gubernamentales, corporativos y bancarios preponderantemente en pesos.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1817993" y="4242644"/>
            <a:ext cx="73069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74625">
              <a:buSzPct val="90000"/>
              <a:buFontTx/>
              <a:buChar char="•"/>
            </a:pPr>
            <a:r>
              <a:rPr lang="es-MX" sz="1400" dirty="0">
                <a:solidFill>
                  <a:prstClr val="black"/>
                </a:solidFill>
                <a:ea typeface="Calibri"/>
                <a:cs typeface="Arial" pitchFamily="34" charset="0"/>
              </a:rPr>
              <a:t>La </a:t>
            </a:r>
            <a:r>
              <a:rPr lang="es-MX" sz="1400" dirty="0">
                <a:solidFill>
                  <a:prstClr val="black"/>
                </a:solidFill>
                <a:cs typeface="Arial" pitchFamily="34" charset="0"/>
              </a:rPr>
              <a:t>suma</a:t>
            </a:r>
            <a:r>
              <a:rPr lang="es-MX" sz="1400" dirty="0">
                <a:solidFill>
                  <a:prstClr val="black"/>
                </a:solidFill>
                <a:ea typeface="Calibri"/>
                <a:cs typeface="Arial" pitchFamily="34" charset="0"/>
              </a:rPr>
              <a:t> de 50% Fondeo Gubernamental , 20% el vector de Bonos Corporativos AAA de 12 meses  y 30% el vector de Bonos Gubernamentales de Tasa Variable de 12 meses.</a:t>
            </a:r>
          </a:p>
          <a:p>
            <a:pPr marL="180975" lvl="1" indent="-174625">
              <a:buSzPct val="90000"/>
              <a:buFontTx/>
              <a:buChar char="•"/>
            </a:pPr>
            <a:r>
              <a:rPr lang="es-MX" sz="1400" dirty="0">
                <a:solidFill>
                  <a:prstClr val="black"/>
                </a:solidFill>
                <a:ea typeface="Calibri"/>
                <a:cs typeface="Arial" pitchFamily="34" charset="0"/>
              </a:rPr>
              <a:t>Rendimiento objetivo: TIIE28 + 0.10</a:t>
            </a:r>
            <a:r>
              <a:rPr lang="es-MX" sz="1400" dirty="0" smtClean="0">
                <a:solidFill>
                  <a:prstClr val="black"/>
                </a:solidFill>
                <a:ea typeface="Calibri"/>
                <a:cs typeface="Arial" pitchFamily="34" charset="0"/>
              </a:rPr>
              <a:t>%.</a:t>
            </a:r>
          </a:p>
          <a:p>
            <a:pPr marL="180975" lvl="1" indent="-174625">
              <a:buSzPct val="90000"/>
              <a:buFontTx/>
              <a:buChar char="•"/>
            </a:pPr>
            <a:r>
              <a:rPr lang="es-MX" sz="1400" dirty="0" smtClean="0">
                <a:solidFill>
                  <a:prstClr val="black"/>
                </a:solidFill>
                <a:ea typeface="Calibri"/>
                <a:cs typeface="Arial" pitchFamily="34" charset="0"/>
              </a:rPr>
              <a:t>Consistente </a:t>
            </a:r>
            <a:r>
              <a:rPr lang="es-MX" sz="1400" dirty="0">
                <a:solidFill>
                  <a:prstClr val="black"/>
                </a:solidFill>
                <a:ea typeface="Calibri"/>
                <a:cs typeface="Arial" pitchFamily="34" charset="0"/>
              </a:rPr>
              <a:t>con los fondos de inversión con un perfil de corto plazo disponibles en el </a:t>
            </a:r>
            <a:r>
              <a:rPr lang="es-MX" sz="1400" dirty="0" smtClean="0">
                <a:solidFill>
                  <a:prstClr val="black"/>
                </a:solidFill>
                <a:ea typeface="Calibri"/>
                <a:cs typeface="Arial" pitchFamily="34" charset="0"/>
              </a:rPr>
              <a:t>mercado.</a:t>
            </a:r>
            <a:endParaRPr lang="es-MX" sz="1400" dirty="0">
              <a:solidFill>
                <a:prstClr val="black"/>
              </a:solidFill>
              <a:ea typeface="Calibri"/>
              <a:cs typeface="Arial" pitchFamily="34" charset="0"/>
            </a:endParaRPr>
          </a:p>
        </p:txBody>
      </p:sp>
      <p:sp>
        <p:nvSpPr>
          <p:cNvPr id="35" name="34 Rectángulo"/>
          <p:cNvSpPr/>
          <p:nvPr/>
        </p:nvSpPr>
        <p:spPr>
          <a:xfrm>
            <a:off x="1837044" y="5840025"/>
            <a:ext cx="702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457200">
              <a:buFont typeface="Arial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cs typeface="Arial" pitchFamily="34" charset="0"/>
              </a:rPr>
              <a:t>Se apegará a los manuales, código de ética y plan de contingencia referidos en el Marco de Gestión del FANVIT.</a:t>
            </a:r>
          </a:p>
          <a:p>
            <a:pPr marL="173038" indent="-173038" defTabSz="457200">
              <a:buFont typeface="Arial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cs typeface="Arial" pitchFamily="34" charset="0"/>
              </a:rPr>
              <a:t>Se propone que el Comité Técnico </a:t>
            </a:r>
            <a:r>
              <a:rPr lang="es-MX" sz="1400" dirty="0">
                <a:solidFill>
                  <a:prstClr val="black"/>
                </a:solidFill>
              </a:rPr>
              <a:t>esté integrado por personas de la Administración, quienes girará las instrucciones al Fideicomiso para el cumplimiento de su objetivo.</a:t>
            </a:r>
          </a:p>
        </p:txBody>
      </p:sp>
      <p:sp>
        <p:nvSpPr>
          <p:cNvPr id="39" name="38 Rectángulo"/>
          <p:cNvSpPr/>
          <p:nvPr/>
        </p:nvSpPr>
        <p:spPr>
          <a:xfrm>
            <a:off x="1837043" y="2136527"/>
            <a:ext cx="70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defTabSz="913881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</a:rPr>
              <a:t>Buscará generar mayor valor al patrimonio de los trabajadores, en un horizonte de inversión de corto plazo. </a:t>
            </a:r>
          </a:p>
        </p:txBody>
      </p:sp>
      <p:cxnSp>
        <p:nvCxnSpPr>
          <p:cNvPr id="19" name="Straight Connector 9"/>
          <p:cNvCxnSpPr/>
          <p:nvPr/>
        </p:nvCxnSpPr>
        <p:spPr>
          <a:xfrm flipV="1">
            <a:off x="380354" y="2657673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9"/>
          <p:cNvCxnSpPr/>
          <p:nvPr/>
        </p:nvCxnSpPr>
        <p:spPr>
          <a:xfrm flipV="1">
            <a:off x="394525" y="3288013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9"/>
          <p:cNvCxnSpPr/>
          <p:nvPr/>
        </p:nvCxnSpPr>
        <p:spPr>
          <a:xfrm flipV="1">
            <a:off x="383892" y="4197323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9"/>
          <p:cNvCxnSpPr/>
          <p:nvPr/>
        </p:nvCxnSpPr>
        <p:spPr>
          <a:xfrm flipV="1">
            <a:off x="376985" y="5149774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 Box 40"/>
          <p:cNvSpPr txBox="1">
            <a:spLocks noChangeArrowheads="1"/>
          </p:cNvSpPr>
          <p:nvPr/>
        </p:nvSpPr>
        <p:spPr bwMode="auto">
          <a:xfrm>
            <a:off x="1837044" y="5150376"/>
            <a:ext cx="6840000" cy="7240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6989" tIns="38494" rIns="76989" bIns="38494">
            <a:spAutoFit/>
          </a:bodyPr>
          <a:lstStyle/>
          <a:p>
            <a:pPr marL="173038" indent="-173038" defTabSz="913881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cs typeface="Arial" pitchFamily="34" charset="0"/>
              </a:rPr>
              <a:t>El FINVIT sólo operará con emisores que tengan una calificación mínima de A- o equivalente y con un mínimo de dos calificaciones emitidas por calificadoras autorizadas por la CNBV.</a:t>
            </a:r>
          </a:p>
        </p:txBody>
      </p:sp>
      <p:sp>
        <p:nvSpPr>
          <p:cNvPr id="38" name="Rectangle 15"/>
          <p:cNvSpPr/>
          <p:nvPr/>
        </p:nvSpPr>
        <p:spPr>
          <a:xfrm rot="5400000">
            <a:off x="746690" y="4823831"/>
            <a:ext cx="610246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457200">
              <a:defRPr/>
            </a:pPr>
            <a:r>
              <a:rPr lang="es-MX" sz="1400" b="1" dirty="0">
                <a:solidFill>
                  <a:prstClr val="white"/>
                </a:solidFill>
              </a:rPr>
              <a:t>Restricción de crédito</a:t>
            </a:r>
          </a:p>
        </p:txBody>
      </p:sp>
      <p:cxnSp>
        <p:nvCxnSpPr>
          <p:cNvPr id="40" name="Straight Connector 9"/>
          <p:cNvCxnSpPr/>
          <p:nvPr/>
        </p:nvCxnSpPr>
        <p:spPr>
          <a:xfrm flipV="1">
            <a:off x="339385" y="5835542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40 Rectángulo"/>
          <p:cNvSpPr/>
          <p:nvPr/>
        </p:nvSpPr>
        <p:spPr>
          <a:xfrm>
            <a:off x="111572" y="1045137"/>
            <a:ext cx="8882302" cy="784830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marL="177800" lvl="1" indent="-171450" algn="just" defTabSz="913881">
              <a:buClr>
                <a:srgbClr val="BB2D2C"/>
              </a:buClr>
              <a:buFont typeface="Arial" pitchFamily="34" charset="0"/>
              <a:buChar char="•"/>
            </a:pPr>
            <a:r>
              <a:rPr lang="es-MX" sz="1500" dirty="0">
                <a:solidFill>
                  <a:prstClr val="black"/>
                </a:solidFill>
              </a:rPr>
              <a:t>En atención al acuerdo tomado por el Consejo de Administración en su sesión ordinaria número 762 del 29 de octubre de 2014 en relación a la creación e implementación del FINVIT</a:t>
            </a:r>
            <a:r>
              <a:rPr lang="es-MX" sz="1500" dirty="0">
                <a:solidFill>
                  <a:srgbClr val="000000"/>
                </a:solidFill>
                <a:ea typeface="Times New Roman"/>
                <a:cs typeface="Times New Roman"/>
              </a:rPr>
              <a:t>,</a:t>
            </a:r>
            <a:r>
              <a:rPr lang="es-MX" sz="1500" dirty="0">
                <a:solidFill>
                  <a:prstClr val="black"/>
                </a:solidFill>
              </a:rPr>
              <a:t> se informa sobre la propuesta de Marco de </a:t>
            </a:r>
            <a:r>
              <a:rPr lang="es-MX" sz="1500" dirty="0"/>
              <a:t>Gestión del </a:t>
            </a:r>
            <a:r>
              <a:rPr lang="es-MX" sz="1500" dirty="0" smtClean="0"/>
              <a:t>FINVIT </a:t>
            </a:r>
            <a:r>
              <a:rPr lang="es-MX" sz="1500" dirty="0"/>
              <a:t>para </a:t>
            </a:r>
            <a:r>
              <a:rPr lang="es-MX" sz="1500" dirty="0">
                <a:solidFill>
                  <a:prstClr val="black"/>
                </a:solidFill>
              </a:rPr>
              <a:t>proponer su aprobación al Consejo de Administración en su siguiente sesión: </a:t>
            </a:r>
          </a:p>
        </p:txBody>
      </p:sp>
    </p:spTree>
    <p:extLst>
      <p:ext uri="{BB962C8B-B14F-4D97-AF65-F5344CB8AC3E}">
        <p14:creationId xmlns:p14="http://schemas.microsoft.com/office/powerpoint/2010/main" val="68317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7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1" y="288000"/>
            <a:ext cx="5033142" cy="742950"/>
          </a:xfrm>
        </p:spPr>
        <p:txBody>
          <a:bodyPr/>
          <a:lstStyle/>
          <a:p>
            <a:r>
              <a:rPr lang="es-MX" sz="2200" dirty="0" smtClean="0"/>
              <a:t>Análisis comparativo entre el MG del FANVIT y MG del FINVIT (1/2) </a:t>
            </a:r>
            <a:r>
              <a:rPr lang="es-MX" dirty="0"/>
              <a:t/>
            </a:r>
            <a:br>
              <a:rPr lang="es-MX" dirty="0"/>
            </a:br>
            <a:endParaRPr lang="es-MX" sz="1600" dirty="0"/>
          </a:p>
        </p:txBody>
      </p:sp>
      <p:sp>
        <p:nvSpPr>
          <p:cNvPr id="9" name="ColumnHeader"/>
          <p:cNvSpPr>
            <a:spLocks noChangeArrowheads="1"/>
          </p:cNvSpPr>
          <p:nvPr/>
        </p:nvSpPr>
        <p:spPr bwMode="gray">
          <a:xfrm>
            <a:off x="39688" y="1892176"/>
            <a:ext cx="1620000" cy="34412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/>
            <a:r>
              <a:rPr lang="es-MX" sz="1400" b="1" dirty="0" smtClean="0"/>
              <a:t>Dimensión</a:t>
            </a:r>
            <a:endParaRPr lang="es-MX" sz="1400" b="1" dirty="0"/>
          </a:p>
        </p:txBody>
      </p:sp>
      <p:cxnSp>
        <p:nvCxnSpPr>
          <p:cNvPr id="10" name="9 Conector recto"/>
          <p:cNvCxnSpPr/>
          <p:nvPr/>
        </p:nvCxnSpPr>
        <p:spPr>
          <a:xfrm>
            <a:off x="78776" y="2252673"/>
            <a:ext cx="1260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1618663" y="2248315"/>
            <a:ext cx="2340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8607566" y="6593642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11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ColumnHeader"/>
          <p:cNvSpPr>
            <a:spLocks noChangeArrowheads="1"/>
          </p:cNvSpPr>
          <p:nvPr/>
        </p:nvSpPr>
        <p:spPr bwMode="gray">
          <a:xfrm>
            <a:off x="1923464" y="1864731"/>
            <a:ext cx="1341971" cy="35123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/>
            <a:r>
              <a:rPr lang="es-MX" sz="1400" b="1" dirty="0" smtClean="0"/>
              <a:t>FANVIT</a:t>
            </a:r>
            <a:endParaRPr lang="es-MX" sz="1400" b="1" dirty="0"/>
          </a:p>
        </p:txBody>
      </p:sp>
      <p:sp>
        <p:nvSpPr>
          <p:cNvPr id="20" name="ColumnHeader"/>
          <p:cNvSpPr>
            <a:spLocks noChangeArrowheads="1"/>
          </p:cNvSpPr>
          <p:nvPr/>
        </p:nvSpPr>
        <p:spPr bwMode="gray">
          <a:xfrm>
            <a:off x="4548435" y="1880431"/>
            <a:ext cx="1332000" cy="34412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/>
            <a:r>
              <a:rPr lang="es-MX" sz="1400" b="1" dirty="0" smtClean="0"/>
              <a:t>FINVIT</a:t>
            </a:r>
            <a:endParaRPr lang="es-MX" sz="1400" b="1" dirty="0"/>
          </a:p>
        </p:txBody>
      </p:sp>
      <p:sp>
        <p:nvSpPr>
          <p:cNvPr id="22" name="21 Rectángulo"/>
          <p:cNvSpPr/>
          <p:nvPr/>
        </p:nvSpPr>
        <p:spPr>
          <a:xfrm>
            <a:off x="4201844" y="2281558"/>
            <a:ext cx="2340000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Los Recursos del FINVIT serán gestionados  por la Administración del </a:t>
            </a:r>
            <a:r>
              <a:rPr lang="es-MX" sz="1200" dirty="0" smtClean="0"/>
              <a:t>INFONAVIT desde su inicio.</a:t>
            </a:r>
          </a:p>
        </p:txBody>
      </p:sp>
      <p:sp>
        <p:nvSpPr>
          <p:cNvPr id="35" name="ColumnHeader"/>
          <p:cNvSpPr>
            <a:spLocks noChangeArrowheads="1"/>
          </p:cNvSpPr>
          <p:nvPr/>
        </p:nvSpPr>
        <p:spPr bwMode="gray">
          <a:xfrm>
            <a:off x="7055824" y="1883084"/>
            <a:ext cx="1678678" cy="34412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/>
            <a:r>
              <a:rPr lang="es-MX" sz="1400" b="1" dirty="0" smtClean="0"/>
              <a:t>Justificación</a:t>
            </a:r>
            <a:endParaRPr lang="es-MX" sz="1400" b="1" dirty="0"/>
          </a:p>
        </p:txBody>
      </p:sp>
      <p:cxnSp>
        <p:nvCxnSpPr>
          <p:cNvPr id="36" name="35 Conector recto"/>
          <p:cNvCxnSpPr/>
          <p:nvPr/>
        </p:nvCxnSpPr>
        <p:spPr>
          <a:xfrm>
            <a:off x="7005490" y="2252673"/>
            <a:ext cx="1980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"/>
          <p:cNvCxnSpPr/>
          <p:nvPr/>
        </p:nvCxnSpPr>
        <p:spPr>
          <a:xfrm>
            <a:off x="4227429" y="2248315"/>
            <a:ext cx="2340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40 Rectángulo"/>
          <p:cNvSpPr/>
          <p:nvPr/>
        </p:nvSpPr>
        <p:spPr>
          <a:xfrm>
            <a:off x="6782720" y="2281558"/>
            <a:ext cx="234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 smtClean="0"/>
              <a:t>Las capacidades desarrolladas para la gestión del FINVIT, </a:t>
            </a:r>
            <a:r>
              <a:rPr lang="es-MX" sz="1200" dirty="0"/>
              <a:t>permiten que la gestión </a:t>
            </a:r>
            <a:r>
              <a:rPr lang="es-MX" sz="1200" dirty="0" smtClean="0"/>
              <a:t>del </a:t>
            </a:r>
            <a:r>
              <a:rPr lang="es-MX" sz="1200" dirty="0"/>
              <a:t>FINVIT se realice por parte de la Administración del </a:t>
            </a:r>
            <a:r>
              <a:rPr lang="es-MX" sz="1200" dirty="0" smtClean="0"/>
              <a:t>Instituto</a:t>
            </a:r>
            <a:r>
              <a:rPr lang="es-MX" sz="1200" dirty="0"/>
              <a:t> </a:t>
            </a:r>
            <a:r>
              <a:rPr lang="es-MX" sz="1200" dirty="0" smtClean="0"/>
              <a:t>desde su inicio.</a:t>
            </a:r>
          </a:p>
        </p:txBody>
      </p:sp>
      <p:sp>
        <p:nvSpPr>
          <p:cNvPr id="42" name="41 Rectángulo"/>
          <p:cNvSpPr/>
          <p:nvPr/>
        </p:nvSpPr>
        <p:spPr>
          <a:xfrm>
            <a:off x="6782720" y="3444671"/>
            <a:ext cx="2340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El perfil de riesgo </a:t>
            </a:r>
            <a:r>
              <a:rPr lang="es-MX" sz="1200" dirty="0" smtClean="0"/>
              <a:t>es diferente, </a:t>
            </a:r>
            <a:r>
              <a:rPr lang="es-MX" sz="1200" dirty="0"/>
              <a:t>e</a:t>
            </a:r>
            <a:r>
              <a:rPr lang="es-MX" sz="1200" dirty="0" smtClean="0"/>
              <a:t>l  del FANVIT es de mediano/largo plazo, y el </a:t>
            </a:r>
            <a:r>
              <a:rPr lang="es-MX" sz="1200" dirty="0"/>
              <a:t>del FINVIT, </a:t>
            </a:r>
            <a:r>
              <a:rPr lang="es-MX" sz="1200" dirty="0" smtClean="0"/>
              <a:t>de </a:t>
            </a:r>
            <a:r>
              <a:rPr lang="es-MX" sz="1200" dirty="0"/>
              <a:t>corto </a:t>
            </a:r>
            <a:r>
              <a:rPr lang="es-MX" sz="1200" dirty="0" smtClean="0"/>
              <a:t>plazo.</a:t>
            </a:r>
          </a:p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En el FINVIT no se operarán </a:t>
            </a:r>
            <a:r>
              <a:rPr lang="es-MX" sz="1200" dirty="0" smtClean="0"/>
              <a:t>derivados</a:t>
            </a:r>
            <a:r>
              <a:rPr lang="es-MX" sz="1200" dirty="0"/>
              <a:t>. La diferencia entre </a:t>
            </a:r>
            <a:r>
              <a:rPr lang="es-MX" sz="1200" dirty="0" err="1"/>
              <a:t>VaR</a:t>
            </a:r>
            <a:r>
              <a:rPr lang="es-MX" sz="1200" dirty="0"/>
              <a:t> y </a:t>
            </a:r>
            <a:r>
              <a:rPr lang="es-MX" sz="1200" dirty="0" err="1"/>
              <a:t>CVaR</a:t>
            </a:r>
            <a:r>
              <a:rPr lang="es-MX" sz="1200" dirty="0"/>
              <a:t> son </a:t>
            </a:r>
            <a:r>
              <a:rPr lang="es-MX" sz="1200" dirty="0" smtClean="0"/>
              <a:t>dichos instrumentos.</a:t>
            </a:r>
          </a:p>
        </p:txBody>
      </p:sp>
      <p:sp>
        <p:nvSpPr>
          <p:cNvPr id="44" name="43 Rectángulo"/>
          <p:cNvSpPr/>
          <p:nvPr/>
        </p:nvSpPr>
        <p:spPr>
          <a:xfrm>
            <a:off x="1522728" y="3444671"/>
            <a:ext cx="2520000" cy="156966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Se toma en cuenta el esquema </a:t>
            </a:r>
            <a:r>
              <a:rPr lang="es-MX" sz="1200" dirty="0" smtClean="0"/>
              <a:t>aplicable </a:t>
            </a:r>
            <a:r>
              <a:rPr lang="es-MX" sz="1200" dirty="0"/>
              <a:t>a las </a:t>
            </a:r>
            <a:r>
              <a:rPr lang="es-MX" sz="1200" dirty="0" smtClean="0"/>
              <a:t> SB1 </a:t>
            </a:r>
            <a:r>
              <a:rPr lang="es-MX" sz="1200" dirty="0"/>
              <a:t>establecido por la </a:t>
            </a:r>
            <a:r>
              <a:rPr lang="es-MX" sz="1200" dirty="0" smtClean="0"/>
              <a:t>CONSAR.</a:t>
            </a:r>
          </a:p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 smtClean="0"/>
              <a:t>Métricas: </a:t>
            </a:r>
            <a:r>
              <a:rPr lang="es-MX" sz="1200" dirty="0"/>
              <a:t>El Valor en Riesgo (</a:t>
            </a:r>
            <a:r>
              <a:rPr lang="es-MX" sz="1200" dirty="0" err="1" smtClean="0"/>
              <a:t>VaR</a:t>
            </a:r>
            <a:r>
              <a:rPr lang="es-MX" sz="1200" dirty="0" smtClean="0"/>
              <a:t>), </a:t>
            </a:r>
            <a:r>
              <a:rPr lang="es-MX" sz="1200" dirty="0"/>
              <a:t>del total de Valores administrados y el diferencial del valor en riesgo condicional </a:t>
            </a:r>
            <a:r>
              <a:rPr lang="es-MX" sz="1200" dirty="0" smtClean="0"/>
              <a:t>(</a:t>
            </a:r>
            <a:r>
              <a:rPr lang="es-MX" sz="1200" dirty="0" err="1" smtClean="0"/>
              <a:t>CVaR</a:t>
            </a:r>
            <a:r>
              <a:rPr lang="es-MX" sz="1200" dirty="0" smtClean="0"/>
              <a:t>).</a:t>
            </a:r>
            <a:endParaRPr lang="es-MX" sz="1200" dirty="0"/>
          </a:p>
          <a:p>
            <a:pPr marL="180975" lvl="1" indent="-174625">
              <a:buClr>
                <a:schemeClr val="tx2"/>
              </a:buClr>
              <a:buFontTx/>
              <a:buChar char="•"/>
            </a:pPr>
            <a:endParaRPr lang="es-MX" sz="1200" dirty="0"/>
          </a:p>
        </p:txBody>
      </p:sp>
      <p:sp>
        <p:nvSpPr>
          <p:cNvPr id="46" name="45 Rectángulo"/>
          <p:cNvSpPr/>
          <p:nvPr/>
        </p:nvSpPr>
        <p:spPr>
          <a:xfrm>
            <a:off x="4201844" y="3444671"/>
            <a:ext cx="2340000" cy="1015663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Se toma como referencia el régimen de inversión desarrollado por la Administración del Instituto</a:t>
            </a:r>
            <a:r>
              <a:rPr lang="es-MX" sz="1200" dirty="0" smtClean="0"/>
              <a:t>.</a:t>
            </a:r>
          </a:p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Se utiliza únicamente el </a:t>
            </a:r>
            <a:r>
              <a:rPr lang="es-MX" sz="1200" dirty="0" err="1"/>
              <a:t>VaR</a:t>
            </a:r>
            <a:r>
              <a:rPr lang="es-MX" sz="1200" dirty="0"/>
              <a:t> </a:t>
            </a:r>
          </a:p>
        </p:txBody>
      </p:sp>
      <p:sp>
        <p:nvSpPr>
          <p:cNvPr id="52" name="51 Rectángulo"/>
          <p:cNvSpPr/>
          <p:nvPr/>
        </p:nvSpPr>
        <p:spPr>
          <a:xfrm>
            <a:off x="1522728" y="2281558"/>
            <a:ext cx="2520000" cy="1015663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El Instituto contará con el soporte de un Sistema de Gestión de fondos que </a:t>
            </a:r>
            <a:r>
              <a:rPr lang="es-MX" sz="1200" dirty="0" smtClean="0"/>
              <a:t>apoyarán </a:t>
            </a:r>
            <a:r>
              <a:rPr lang="es-MX" sz="1200" dirty="0"/>
              <a:t>al INFONAVIT con la gestión del FANVIT, en estricto cumplimiento y apego al </a:t>
            </a:r>
            <a:r>
              <a:rPr lang="es-MX" sz="1200" dirty="0" smtClean="0"/>
              <a:t>MG.</a:t>
            </a:r>
            <a:endParaRPr lang="es-MX" sz="1200" dirty="0"/>
          </a:p>
        </p:txBody>
      </p:sp>
      <p:sp>
        <p:nvSpPr>
          <p:cNvPr id="4" name="3 Rectángulo"/>
          <p:cNvSpPr/>
          <p:nvPr/>
        </p:nvSpPr>
        <p:spPr>
          <a:xfrm>
            <a:off x="9768" y="1032330"/>
            <a:ext cx="9070434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defTabSz="457200"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sz="1200" dirty="0" smtClean="0"/>
              <a:t>En atención a la resolución RCA-4719-07/14 emitida por el Consejo de Administración en su sesión ordinaria número 759, el Marco de Gestión del FINVIT se encuentran alineado al Marco </a:t>
            </a:r>
            <a:r>
              <a:rPr lang="es-MX" sz="1200" dirty="0"/>
              <a:t>de Gestión del </a:t>
            </a:r>
            <a:r>
              <a:rPr lang="es-MX" sz="1200" dirty="0" smtClean="0"/>
              <a:t>FANVIT, </a:t>
            </a:r>
            <a:r>
              <a:rPr lang="es-MX" sz="1200" dirty="0"/>
              <a:t>aprobado por el mismo Consejo de Administración en su sesión ordinaria número 754, celebrada el 26 de febrero de </a:t>
            </a:r>
            <a:r>
              <a:rPr lang="es-MX" sz="1200" dirty="0" smtClean="0"/>
              <a:t>2014.</a:t>
            </a:r>
          </a:p>
          <a:p>
            <a:pPr marL="171450" indent="-171450" algn="just" defTabSz="457200"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sz="1200" dirty="0" smtClean="0"/>
              <a:t>Sin embargo, debido </a:t>
            </a:r>
            <a:r>
              <a:rPr lang="es-MX" sz="1200" dirty="0"/>
              <a:t>a la naturaleza tanto del FANVIT como del </a:t>
            </a:r>
            <a:r>
              <a:rPr lang="es-MX" sz="1200" dirty="0" smtClean="0"/>
              <a:t>FINVIT, los documentos presentan las siguientes diferencias principales:</a:t>
            </a:r>
            <a:endParaRPr lang="es-MX" sz="1200" dirty="0"/>
          </a:p>
        </p:txBody>
      </p:sp>
      <p:cxnSp>
        <p:nvCxnSpPr>
          <p:cNvPr id="27" name="Straight Connector 9"/>
          <p:cNvCxnSpPr/>
          <p:nvPr/>
        </p:nvCxnSpPr>
        <p:spPr>
          <a:xfrm flipV="1">
            <a:off x="96801" y="3437595"/>
            <a:ext cx="8904001" cy="1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9"/>
          <p:cNvSpPr/>
          <p:nvPr/>
        </p:nvSpPr>
        <p:spPr>
          <a:xfrm>
            <a:off x="102817" y="2309629"/>
            <a:ext cx="1296000" cy="108000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marL="180975" indent="-180975" algn="ctr" defTabSz="914400">
              <a:buFont typeface="+mj-lt"/>
              <a:buAutoNum type="arabicPeriod"/>
            </a:pPr>
            <a:r>
              <a:rPr lang="es-MX" sz="1200" b="1" dirty="0">
                <a:solidFill>
                  <a:schemeClr val="bg1"/>
                </a:solidFill>
              </a:rPr>
              <a:t>Gestión de los Recursos</a:t>
            </a:r>
          </a:p>
        </p:txBody>
      </p:sp>
      <p:sp>
        <p:nvSpPr>
          <p:cNvPr id="30" name="Rectangle 9"/>
          <p:cNvSpPr/>
          <p:nvPr/>
        </p:nvSpPr>
        <p:spPr>
          <a:xfrm>
            <a:off x="102817" y="3472078"/>
            <a:ext cx="1296000" cy="1385672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marL="180975" indent="-180975" algn="ctr" defTabSz="914400">
              <a:buFont typeface="+mj-lt"/>
              <a:buAutoNum type="arabicPeriod" startAt="2"/>
            </a:pPr>
            <a:r>
              <a:rPr lang="es-MX" sz="1200" b="1" dirty="0">
                <a:solidFill>
                  <a:schemeClr val="bg1"/>
                </a:solidFill>
              </a:rPr>
              <a:t>Administración de </a:t>
            </a:r>
            <a:r>
              <a:rPr lang="es-MX" sz="1200" b="1" dirty="0" smtClean="0">
                <a:solidFill>
                  <a:schemeClr val="bg1"/>
                </a:solidFill>
              </a:rPr>
              <a:t>Riesgos y métricas de medición de riesgo</a:t>
            </a:r>
            <a:endParaRPr lang="es-MX" sz="1200" b="1" dirty="0">
              <a:solidFill>
                <a:schemeClr val="bg1"/>
              </a:solidFill>
            </a:endParaRPr>
          </a:p>
        </p:txBody>
      </p:sp>
      <p:sp>
        <p:nvSpPr>
          <p:cNvPr id="48" name="Rectangle 9"/>
          <p:cNvSpPr/>
          <p:nvPr/>
        </p:nvSpPr>
        <p:spPr>
          <a:xfrm>
            <a:off x="96801" y="4982233"/>
            <a:ext cx="1296000" cy="82800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marL="180975" indent="-180975" defTabSz="914400">
              <a:buFont typeface="+mj-lt"/>
              <a:buAutoNum type="arabicPeriod" startAt="3"/>
            </a:pPr>
            <a:r>
              <a:rPr lang="es-MX" sz="1200" b="1" dirty="0" smtClean="0">
                <a:solidFill>
                  <a:schemeClr val="bg1"/>
                </a:solidFill>
              </a:rPr>
              <a:t>Flujo de efectivo</a:t>
            </a:r>
            <a:endParaRPr lang="es-MX" sz="1200" b="1" dirty="0">
              <a:solidFill>
                <a:schemeClr val="bg1"/>
              </a:solidFill>
            </a:endParaRPr>
          </a:p>
        </p:txBody>
      </p:sp>
      <p:cxnSp>
        <p:nvCxnSpPr>
          <p:cNvPr id="49" name="Straight Connector 9"/>
          <p:cNvCxnSpPr/>
          <p:nvPr/>
        </p:nvCxnSpPr>
        <p:spPr>
          <a:xfrm flipV="1">
            <a:off x="108802" y="4947150"/>
            <a:ext cx="8892000" cy="1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49 Rectángulo"/>
          <p:cNvSpPr/>
          <p:nvPr/>
        </p:nvSpPr>
        <p:spPr>
          <a:xfrm>
            <a:off x="6771344" y="4953355"/>
            <a:ext cx="234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Depende del órgano responsable de la administración de los recursos de cada fondo. </a:t>
            </a:r>
            <a:endParaRPr lang="es-MX" sz="1200" dirty="0" smtClean="0"/>
          </a:p>
        </p:txBody>
      </p:sp>
      <p:sp>
        <p:nvSpPr>
          <p:cNvPr id="51" name="50 Rectángulo"/>
          <p:cNvSpPr/>
          <p:nvPr/>
        </p:nvSpPr>
        <p:spPr>
          <a:xfrm>
            <a:off x="1511352" y="4953355"/>
            <a:ext cx="2520000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El Grupo de Trabajo de la Tesorería.</a:t>
            </a:r>
          </a:p>
        </p:txBody>
      </p:sp>
      <p:sp>
        <p:nvSpPr>
          <p:cNvPr id="53" name="52 Rectángulo"/>
          <p:cNvSpPr/>
          <p:nvPr/>
        </p:nvSpPr>
        <p:spPr>
          <a:xfrm>
            <a:off x="4218349" y="4953355"/>
            <a:ext cx="2477032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El Comité Técnico del Fideicomiso.</a:t>
            </a:r>
          </a:p>
        </p:txBody>
      </p:sp>
      <p:sp>
        <p:nvSpPr>
          <p:cNvPr id="45" name="44 Rectángulo"/>
          <p:cNvSpPr/>
          <p:nvPr/>
        </p:nvSpPr>
        <p:spPr>
          <a:xfrm>
            <a:off x="4218349" y="5891834"/>
            <a:ext cx="2340000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E</a:t>
            </a:r>
            <a:r>
              <a:rPr lang="es-MX" sz="1200" dirty="0" smtClean="0"/>
              <a:t>l </a:t>
            </a:r>
            <a:r>
              <a:rPr lang="es-MX" sz="1200" dirty="0"/>
              <a:t>FINVIT tomará como referente los límites de </a:t>
            </a:r>
            <a:r>
              <a:rPr lang="es-MX" sz="1200" dirty="0" smtClean="0"/>
              <a:t>inversión/ régimen </a:t>
            </a:r>
            <a:r>
              <a:rPr lang="es-MX" sz="1200" dirty="0"/>
              <a:t>de inversión  </a:t>
            </a:r>
            <a:r>
              <a:rPr lang="es-MX" sz="1200" dirty="0" smtClean="0"/>
              <a:t>establecido por </a:t>
            </a:r>
            <a:r>
              <a:rPr lang="es-MX" sz="1200" dirty="0"/>
              <a:t>la </a:t>
            </a:r>
            <a:r>
              <a:rPr lang="es-MX" sz="1200" dirty="0" smtClean="0"/>
              <a:t>Administración. </a:t>
            </a:r>
            <a:endParaRPr lang="es-MX" sz="1200" dirty="0"/>
          </a:p>
        </p:txBody>
      </p:sp>
      <p:sp>
        <p:nvSpPr>
          <p:cNvPr id="54" name="53 Rectángulo"/>
          <p:cNvSpPr/>
          <p:nvPr/>
        </p:nvSpPr>
        <p:spPr>
          <a:xfrm>
            <a:off x="6771344" y="5891834"/>
            <a:ext cx="234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Se basa en los objetivos de rendimiento y riesgo que se definan para los recursos. </a:t>
            </a:r>
          </a:p>
        </p:txBody>
      </p:sp>
      <p:sp>
        <p:nvSpPr>
          <p:cNvPr id="55" name="54 Rectángulo"/>
          <p:cNvSpPr/>
          <p:nvPr/>
        </p:nvSpPr>
        <p:spPr>
          <a:xfrm>
            <a:off x="1511352" y="5891834"/>
            <a:ext cx="2340000" cy="1015663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 smtClean="0"/>
              <a:t>Referente</a:t>
            </a:r>
            <a:r>
              <a:rPr lang="es-MX" sz="1200" dirty="0"/>
              <a:t>: los límites de inversión aplicables a las SB1 de las AFORES.</a:t>
            </a:r>
          </a:p>
          <a:p>
            <a:pPr marL="180975" lvl="1" indent="-174625">
              <a:buClr>
                <a:schemeClr val="tx2"/>
              </a:buClr>
              <a:buFontTx/>
              <a:buChar char="•"/>
            </a:pPr>
            <a:endParaRPr lang="es-MX" sz="1200" dirty="0"/>
          </a:p>
        </p:txBody>
      </p:sp>
      <p:sp>
        <p:nvSpPr>
          <p:cNvPr id="56" name="Rectangle 9"/>
          <p:cNvSpPr/>
          <p:nvPr/>
        </p:nvSpPr>
        <p:spPr>
          <a:xfrm>
            <a:off x="96801" y="5911596"/>
            <a:ext cx="1296000" cy="86400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rIns="36000" bIns="91440" rtlCol="0" anchor="ctr" anchorCtr="1"/>
          <a:lstStyle/>
          <a:p>
            <a:pPr marL="228600" indent="-228600" defTabSz="914400">
              <a:buFont typeface="+mj-lt"/>
              <a:buAutoNum type="arabicPeriod" startAt="4"/>
            </a:pPr>
            <a:r>
              <a:rPr lang="es-MX" sz="1200" b="1" dirty="0">
                <a:solidFill>
                  <a:schemeClr val="bg1"/>
                </a:solidFill>
              </a:rPr>
              <a:t> Estrategia de Asignación de </a:t>
            </a:r>
            <a:r>
              <a:rPr lang="es-MX" sz="1200" b="1" dirty="0" smtClean="0">
                <a:solidFill>
                  <a:schemeClr val="bg1"/>
                </a:solidFill>
              </a:rPr>
              <a:t>Valores</a:t>
            </a:r>
            <a:endParaRPr lang="es-MX" sz="1200" b="1" dirty="0">
              <a:solidFill>
                <a:schemeClr val="bg1"/>
              </a:solidFill>
            </a:endParaRPr>
          </a:p>
        </p:txBody>
      </p:sp>
      <p:cxnSp>
        <p:nvCxnSpPr>
          <p:cNvPr id="57" name="Straight Connector 9"/>
          <p:cNvCxnSpPr/>
          <p:nvPr/>
        </p:nvCxnSpPr>
        <p:spPr>
          <a:xfrm flipV="1">
            <a:off x="127852" y="5842500"/>
            <a:ext cx="8892000" cy="1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49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9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lumnHeader"/>
          <p:cNvSpPr>
            <a:spLocks noChangeArrowheads="1"/>
          </p:cNvSpPr>
          <p:nvPr/>
        </p:nvSpPr>
        <p:spPr bwMode="gray">
          <a:xfrm>
            <a:off x="39688" y="1084068"/>
            <a:ext cx="1620000" cy="34412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/>
            <a:r>
              <a:rPr lang="es-MX" sz="1400" b="1" dirty="0" smtClean="0"/>
              <a:t>Dimensión</a:t>
            </a:r>
            <a:endParaRPr lang="es-MX" sz="1400" b="1" dirty="0"/>
          </a:p>
        </p:txBody>
      </p:sp>
      <p:cxnSp>
        <p:nvCxnSpPr>
          <p:cNvPr id="10" name="9 Conector recto"/>
          <p:cNvCxnSpPr/>
          <p:nvPr/>
        </p:nvCxnSpPr>
        <p:spPr>
          <a:xfrm>
            <a:off x="133368" y="1444565"/>
            <a:ext cx="1332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8607566" y="6593642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12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41 Rectángulo"/>
          <p:cNvSpPr/>
          <p:nvPr/>
        </p:nvSpPr>
        <p:spPr>
          <a:xfrm>
            <a:off x="6815941" y="1493922"/>
            <a:ext cx="234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La diferencia en el horizonte de inversión y requerimientos de liquidez llevan a asignar distintos niveles de riesgo.</a:t>
            </a:r>
          </a:p>
        </p:txBody>
      </p:sp>
      <p:sp>
        <p:nvSpPr>
          <p:cNvPr id="44" name="43 Rectángulo"/>
          <p:cNvSpPr/>
          <p:nvPr/>
        </p:nvSpPr>
        <p:spPr>
          <a:xfrm>
            <a:off x="1686504" y="1516078"/>
            <a:ext cx="2340000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Se tomará el límite de riesgo aplicable a las SB1, equivalente al 0.7% del </a:t>
            </a:r>
            <a:r>
              <a:rPr lang="es-MX" sz="1200" dirty="0" err="1"/>
              <a:t>VaR</a:t>
            </a:r>
            <a:r>
              <a:rPr lang="es-MX" sz="1200" dirty="0"/>
              <a:t> y 0.25% del </a:t>
            </a:r>
            <a:r>
              <a:rPr lang="es-MX" sz="1200" dirty="0" err="1"/>
              <a:t>CVaR</a:t>
            </a:r>
            <a:r>
              <a:rPr lang="es-MX" sz="1200" dirty="0"/>
              <a:t>.</a:t>
            </a:r>
          </a:p>
        </p:txBody>
      </p:sp>
      <p:sp>
        <p:nvSpPr>
          <p:cNvPr id="45" name="44 Rectángulo"/>
          <p:cNvSpPr/>
          <p:nvPr/>
        </p:nvSpPr>
        <p:spPr>
          <a:xfrm>
            <a:off x="4151674" y="1507797"/>
            <a:ext cx="2687276" cy="1015663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 smtClean="0"/>
              <a:t>Se </a:t>
            </a:r>
            <a:r>
              <a:rPr lang="es-MX" sz="1200" dirty="0"/>
              <a:t>tomará el límite de riesgo obtenido mediante la estimación del </a:t>
            </a:r>
            <a:r>
              <a:rPr lang="es-MX" sz="1200" dirty="0" err="1"/>
              <a:t>VaR</a:t>
            </a:r>
            <a:r>
              <a:rPr lang="es-MX" sz="1200" dirty="0"/>
              <a:t> del Portafolio Muestra elaborado por la Administración, en el cual se define un límite de 0.25% de </a:t>
            </a:r>
            <a:r>
              <a:rPr lang="es-MX" sz="1200" dirty="0" err="1"/>
              <a:t>VaR</a:t>
            </a:r>
            <a:r>
              <a:rPr lang="es-MX" sz="1200" dirty="0"/>
              <a:t>.</a:t>
            </a:r>
          </a:p>
        </p:txBody>
      </p:sp>
      <p:cxnSp>
        <p:nvCxnSpPr>
          <p:cNvPr id="27" name="Straight Connector 9"/>
          <p:cNvCxnSpPr/>
          <p:nvPr/>
        </p:nvCxnSpPr>
        <p:spPr>
          <a:xfrm>
            <a:off x="176128" y="5227699"/>
            <a:ext cx="8978901" cy="0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9"/>
          <p:cNvSpPr/>
          <p:nvPr/>
        </p:nvSpPr>
        <p:spPr>
          <a:xfrm>
            <a:off x="171057" y="1507681"/>
            <a:ext cx="1296000" cy="90000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lIns="0" tIns="91440" rIns="36000" bIns="91440" rtlCol="0" anchor="ctr" anchorCtr="1"/>
          <a:lstStyle/>
          <a:p>
            <a:pPr marL="180975" indent="-180975" defTabSz="914400">
              <a:buFont typeface="+mj-lt"/>
              <a:buAutoNum type="arabicPeriod" startAt="6"/>
            </a:pPr>
            <a:r>
              <a:rPr lang="es-MX" sz="1200" b="1" dirty="0">
                <a:solidFill>
                  <a:schemeClr val="bg1"/>
                </a:solidFill>
              </a:rPr>
              <a:t>Límites de riesgo. </a:t>
            </a:r>
          </a:p>
        </p:txBody>
      </p:sp>
      <p:sp>
        <p:nvSpPr>
          <p:cNvPr id="68" name="Rectangle 9"/>
          <p:cNvSpPr/>
          <p:nvPr/>
        </p:nvSpPr>
        <p:spPr>
          <a:xfrm>
            <a:off x="175900" y="2550393"/>
            <a:ext cx="1296000" cy="126000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rIns="36000" bIns="91440" rtlCol="0" anchor="ctr" anchorCtr="1"/>
          <a:lstStyle/>
          <a:p>
            <a:pPr marL="180975" indent="-180975" defTabSz="914400">
              <a:buFont typeface="+mj-lt"/>
              <a:buAutoNum type="arabicPeriod" startAt="7"/>
            </a:pPr>
            <a:r>
              <a:rPr lang="es-MX" sz="1200" b="1" dirty="0">
                <a:solidFill>
                  <a:schemeClr val="bg1"/>
                </a:solidFill>
              </a:rPr>
              <a:t>Valores, vehículos y contratos permitidos para ser operados.</a:t>
            </a:r>
          </a:p>
        </p:txBody>
      </p:sp>
      <p:sp>
        <p:nvSpPr>
          <p:cNvPr id="69" name="68 Rectángulo"/>
          <p:cNvSpPr/>
          <p:nvPr/>
        </p:nvSpPr>
        <p:spPr>
          <a:xfrm>
            <a:off x="4151674" y="2519364"/>
            <a:ext cx="2340000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Valores y fondos mutuos.</a:t>
            </a:r>
          </a:p>
        </p:txBody>
      </p:sp>
      <p:sp>
        <p:nvSpPr>
          <p:cNvPr id="71" name="70 Rectángulo"/>
          <p:cNvSpPr/>
          <p:nvPr/>
        </p:nvSpPr>
        <p:spPr>
          <a:xfrm>
            <a:off x="6815940" y="2481064"/>
            <a:ext cx="2340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En el FINVIT no se operarán instrumentos derivados debido a que son de alto riesgo, por lo que el perfil de riesgo establecido no permite la </a:t>
            </a:r>
            <a:r>
              <a:rPr lang="es-MX" sz="1200" dirty="0" smtClean="0"/>
              <a:t>inversión </a:t>
            </a:r>
            <a:r>
              <a:rPr lang="es-MX" sz="1200" dirty="0"/>
              <a:t>en dichos instrumentos.</a:t>
            </a:r>
          </a:p>
        </p:txBody>
      </p:sp>
      <p:sp>
        <p:nvSpPr>
          <p:cNvPr id="72" name="71 Rectángulo"/>
          <p:cNvSpPr/>
          <p:nvPr/>
        </p:nvSpPr>
        <p:spPr>
          <a:xfrm>
            <a:off x="1679409" y="2520580"/>
            <a:ext cx="2340000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Derivados, valores y fondos mutuos.</a:t>
            </a:r>
          </a:p>
        </p:txBody>
      </p:sp>
      <p:cxnSp>
        <p:nvCxnSpPr>
          <p:cNvPr id="73" name="Straight Connector 9"/>
          <p:cNvCxnSpPr/>
          <p:nvPr/>
        </p:nvCxnSpPr>
        <p:spPr>
          <a:xfrm flipV="1">
            <a:off x="147997" y="2477834"/>
            <a:ext cx="8886761" cy="1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47 Rectángulo"/>
          <p:cNvSpPr/>
          <p:nvPr/>
        </p:nvSpPr>
        <p:spPr>
          <a:xfrm>
            <a:off x="4151674" y="3867589"/>
            <a:ext cx="2730942" cy="138499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La suma de 50% Fondeo Gubernamental , 20% el vector de Bonos Corporativos AAA de 12 meses  y 30% el vector de Bonos Gubernamentales de Tasa Variable de 12 meses.</a:t>
            </a:r>
          </a:p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Rendimiento objetivo: TIIE28 + 0.10%.</a:t>
            </a:r>
          </a:p>
        </p:txBody>
      </p:sp>
      <p:sp>
        <p:nvSpPr>
          <p:cNvPr id="50" name="49 Rectángulo"/>
          <p:cNvSpPr/>
          <p:nvPr/>
        </p:nvSpPr>
        <p:spPr>
          <a:xfrm>
            <a:off x="6815940" y="3867589"/>
            <a:ext cx="234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 smtClean="0"/>
              <a:t>El horizonte y objetivos de inversión son distintos</a:t>
            </a:r>
          </a:p>
        </p:txBody>
      </p:sp>
      <p:sp>
        <p:nvSpPr>
          <p:cNvPr id="51" name="Rectangle 9"/>
          <p:cNvSpPr/>
          <p:nvPr/>
        </p:nvSpPr>
        <p:spPr>
          <a:xfrm>
            <a:off x="144001" y="3919224"/>
            <a:ext cx="1296000" cy="126000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lIns="0" tIns="91440" rIns="0" bIns="91440" rtlCol="0" anchor="ctr" anchorCtr="1"/>
          <a:lstStyle/>
          <a:p>
            <a:pPr marL="180975" indent="-180975" defTabSz="914400">
              <a:buFont typeface="+mj-lt"/>
              <a:buAutoNum type="arabicPeriod" startAt="8"/>
            </a:pPr>
            <a:r>
              <a:rPr lang="es-MX" sz="1200" b="1" dirty="0" smtClean="0">
                <a:solidFill>
                  <a:schemeClr val="bg1"/>
                </a:solidFill>
              </a:rPr>
              <a:t>Valor de referencia</a:t>
            </a:r>
            <a:endParaRPr lang="es-MX" sz="1200" b="1" dirty="0">
              <a:solidFill>
                <a:schemeClr val="bg1"/>
              </a:solidFill>
            </a:endParaRPr>
          </a:p>
        </p:txBody>
      </p:sp>
      <p:sp>
        <p:nvSpPr>
          <p:cNvPr id="53" name="52 Rectángulo"/>
          <p:cNvSpPr/>
          <p:nvPr/>
        </p:nvSpPr>
        <p:spPr>
          <a:xfrm>
            <a:off x="1650213" y="3867589"/>
            <a:ext cx="2340000" cy="138499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 smtClean="0"/>
              <a:t>Se </a:t>
            </a:r>
            <a:r>
              <a:rPr lang="es-MX" sz="1200" dirty="0"/>
              <a:t>podrá tomar como parámetro lo establecido por la CONSAR </a:t>
            </a:r>
            <a:r>
              <a:rPr lang="es-MX" sz="1200" dirty="0" smtClean="0"/>
              <a:t>para </a:t>
            </a:r>
            <a:r>
              <a:rPr lang="es-MX" sz="1200" dirty="0"/>
              <a:t>la construcción de los indicadores de rendimiento de las </a:t>
            </a:r>
            <a:r>
              <a:rPr lang="es-MX" sz="1200" dirty="0" smtClean="0"/>
              <a:t>SB1. </a:t>
            </a:r>
            <a:r>
              <a:rPr lang="es-MX" sz="1200" dirty="0"/>
              <a:t>Los rendimientos deberán computarse sobre un horizonte de 60 (sesenta) meses.</a:t>
            </a:r>
          </a:p>
        </p:txBody>
      </p:sp>
      <p:cxnSp>
        <p:nvCxnSpPr>
          <p:cNvPr id="54" name="Straight Connector 9"/>
          <p:cNvCxnSpPr/>
          <p:nvPr/>
        </p:nvCxnSpPr>
        <p:spPr>
          <a:xfrm flipV="1">
            <a:off x="163917" y="3858554"/>
            <a:ext cx="8886761" cy="1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>
            <a:off x="1618663" y="1443083"/>
            <a:ext cx="2340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olumnHeader"/>
          <p:cNvSpPr>
            <a:spLocks noChangeArrowheads="1"/>
          </p:cNvSpPr>
          <p:nvPr/>
        </p:nvSpPr>
        <p:spPr bwMode="gray">
          <a:xfrm>
            <a:off x="1999664" y="1059499"/>
            <a:ext cx="1341971" cy="35123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/>
            <a:r>
              <a:rPr lang="es-MX" sz="1400" b="1" dirty="0" smtClean="0"/>
              <a:t>FANVIT</a:t>
            </a:r>
            <a:endParaRPr lang="es-MX" sz="1400" b="1" dirty="0"/>
          </a:p>
        </p:txBody>
      </p:sp>
      <p:sp>
        <p:nvSpPr>
          <p:cNvPr id="56" name="ColumnHeader"/>
          <p:cNvSpPr>
            <a:spLocks noChangeArrowheads="1"/>
          </p:cNvSpPr>
          <p:nvPr/>
        </p:nvSpPr>
        <p:spPr bwMode="gray">
          <a:xfrm>
            <a:off x="4548435" y="1075199"/>
            <a:ext cx="1332000" cy="34412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/>
            <a:r>
              <a:rPr lang="es-MX" sz="1400" b="1" dirty="0" smtClean="0"/>
              <a:t>FINVIT</a:t>
            </a:r>
            <a:endParaRPr lang="es-MX" sz="1400" b="1" dirty="0"/>
          </a:p>
        </p:txBody>
      </p:sp>
      <p:sp>
        <p:nvSpPr>
          <p:cNvPr id="57" name="ColumnHeader"/>
          <p:cNvSpPr>
            <a:spLocks noChangeArrowheads="1"/>
          </p:cNvSpPr>
          <p:nvPr/>
        </p:nvSpPr>
        <p:spPr bwMode="gray">
          <a:xfrm>
            <a:off x="7055824" y="1077852"/>
            <a:ext cx="1678678" cy="34412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/>
            <a:r>
              <a:rPr lang="es-MX" sz="1400" b="1" dirty="0" smtClean="0"/>
              <a:t>Justificación</a:t>
            </a:r>
            <a:endParaRPr lang="es-MX" sz="1400" b="1" dirty="0"/>
          </a:p>
        </p:txBody>
      </p:sp>
      <p:cxnSp>
        <p:nvCxnSpPr>
          <p:cNvPr id="58" name="57 Conector recto"/>
          <p:cNvCxnSpPr/>
          <p:nvPr/>
        </p:nvCxnSpPr>
        <p:spPr>
          <a:xfrm>
            <a:off x="7005490" y="1447441"/>
            <a:ext cx="1980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4227429" y="1443083"/>
            <a:ext cx="2340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31 Rectángulo"/>
          <p:cNvSpPr/>
          <p:nvPr/>
        </p:nvSpPr>
        <p:spPr>
          <a:xfrm>
            <a:off x="4151674" y="5282234"/>
            <a:ext cx="2649176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Integrado por los Titulares de:                                </a:t>
            </a:r>
            <a:r>
              <a:rPr lang="es-MX" sz="1200" dirty="0" smtClean="0"/>
              <a:t>SGPF, Subdirección </a:t>
            </a:r>
            <a:r>
              <a:rPr lang="es-MX" sz="1200" dirty="0"/>
              <a:t>General </a:t>
            </a:r>
            <a:r>
              <a:rPr lang="es-MX" sz="1200" dirty="0" smtClean="0"/>
              <a:t>Jurídica, SGAP, GSMFGI y </a:t>
            </a:r>
            <a:r>
              <a:rPr lang="es-MX" sz="1200" dirty="0"/>
              <a:t>Coordinación General de Riesgos.</a:t>
            </a:r>
          </a:p>
        </p:txBody>
      </p:sp>
      <p:sp>
        <p:nvSpPr>
          <p:cNvPr id="33" name="32 Rectángulo"/>
          <p:cNvSpPr/>
          <p:nvPr/>
        </p:nvSpPr>
        <p:spPr>
          <a:xfrm>
            <a:off x="6815941" y="5245351"/>
            <a:ext cx="234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Depende de las áreas responsables de la gestión de cada fondo</a:t>
            </a:r>
            <a:r>
              <a:rPr lang="es-MX" sz="1200" dirty="0" smtClean="0"/>
              <a:t>.*                                         </a:t>
            </a:r>
            <a:endParaRPr lang="es-MX" sz="1200" dirty="0"/>
          </a:p>
        </p:txBody>
      </p:sp>
      <p:sp>
        <p:nvSpPr>
          <p:cNvPr id="34" name="33 Rectángulo"/>
          <p:cNvSpPr/>
          <p:nvPr/>
        </p:nvSpPr>
        <p:spPr>
          <a:xfrm>
            <a:off x="1686503" y="5245350"/>
            <a:ext cx="2340000" cy="1015663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200" dirty="0"/>
              <a:t>Integrado por los Titulares de: SGPF, Subdirección General Jurídica, GSMFGI, Coordinación General de Riesgos.</a:t>
            </a:r>
          </a:p>
          <a:p>
            <a:pPr marL="180975" lvl="1" indent="-174625">
              <a:buClr>
                <a:schemeClr val="tx2"/>
              </a:buClr>
              <a:buFontTx/>
              <a:buChar char="•"/>
            </a:pPr>
            <a:endParaRPr lang="es-MX" sz="1200" dirty="0"/>
          </a:p>
        </p:txBody>
      </p:sp>
      <p:sp>
        <p:nvSpPr>
          <p:cNvPr id="35" name="Rectangle 9"/>
          <p:cNvSpPr/>
          <p:nvPr/>
        </p:nvSpPr>
        <p:spPr>
          <a:xfrm>
            <a:off x="171057" y="5273421"/>
            <a:ext cx="1296000" cy="104400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rIns="36000" bIns="91440" rtlCol="0" anchor="ctr" anchorCtr="1"/>
          <a:lstStyle/>
          <a:p>
            <a:pPr marL="228600" indent="-228600" defTabSz="914400">
              <a:buFont typeface="+mj-lt"/>
              <a:buAutoNum type="arabicPeriod" startAt="9"/>
            </a:pPr>
            <a:r>
              <a:rPr lang="es-MX" sz="1200" b="1" dirty="0">
                <a:solidFill>
                  <a:schemeClr val="bg1"/>
                </a:solidFill>
              </a:rPr>
              <a:t>Integración del Comité Técnico del Fideicomiso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5296" y="6467997"/>
            <a:ext cx="86992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lvl="1">
              <a:buClr>
                <a:schemeClr val="tx2"/>
              </a:buClr>
            </a:pPr>
            <a:r>
              <a:rPr lang="es-MX" sz="900" dirty="0"/>
              <a:t>*Cabe mencionar que adicionalmente a la constitución del Comité Técnico, éste difiere en su funcionamiento, facultades y obligaciones, en base a las características particulares de cada producto.</a:t>
            </a:r>
          </a:p>
        </p:txBody>
      </p:sp>
      <p:sp>
        <p:nvSpPr>
          <p:cNvPr id="46" name="Title 1"/>
          <p:cNvSpPr>
            <a:spLocks noGrp="1"/>
          </p:cNvSpPr>
          <p:nvPr>
            <p:ph type="title"/>
          </p:nvPr>
        </p:nvSpPr>
        <p:spPr>
          <a:xfrm>
            <a:off x="144001" y="288000"/>
            <a:ext cx="5033142" cy="742950"/>
          </a:xfrm>
        </p:spPr>
        <p:txBody>
          <a:bodyPr/>
          <a:lstStyle/>
          <a:p>
            <a:r>
              <a:rPr lang="es-MX" sz="2200" dirty="0" smtClean="0"/>
              <a:t>Análisis comparativo entre el MG del FANVIT y MG del FINVIT (2/2) </a:t>
            </a:r>
            <a:r>
              <a:rPr lang="es-MX" dirty="0"/>
              <a:t/>
            </a:r>
            <a:br>
              <a:rPr lang="es-MX" dirty="0"/>
            </a:b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197853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13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200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Orden del Día</a:t>
            </a:r>
            <a:endParaRPr lang="es-MX" sz="2200" dirty="0">
              <a:solidFill>
                <a:prstClr val="white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070312"/>
            <a:ext cx="80092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resultados y estrategia de inversión del Fondo de Apoyo a las Necesidades de Vivienda de los Trabajadores.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Propuesta de los Marcos de Gestión del FINVIT, con fundamento en las Base Primera, inciso E), de las Bases de Funcionamiento del Comité de Inversiones.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chemeClr val="tx2"/>
                </a:solidFill>
              </a:rPr>
              <a:t>Informe sobre los avances en la implementación del FINVIT.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Informe </a:t>
            </a:r>
            <a:r>
              <a:rPr lang="es-MX" b="1" dirty="0">
                <a:solidFill>
                  <a:srgbClr val="B2B2B2"/>
                </a:solidFill>
              </a:rPr>
              <a:t>sobre los avances en la implementación del </a:t>
            </a:r>
            <a:r>
              <a:rPr lang="es-MX" b="1" dirty="0" smtClean="0">
                <a:solidFill>
                  <a:srgbClr val="B2B2B2"/>
                </a:solidFill>
              </a:rPr>
              <a:t>FANVIT.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Propuesta </a:t>
            </a:r>
            <a:r>
              <a:rPr lang="es-MX" b="1" dirty="0">
                <a:solidFill>
                  <a:srgbClr val="B2B2B2"/>
                </a:solidFill>
              </a:rPr>
              <a:t>de Calendario Mensual de Sesiones </a:t>
            </a:r>
            <a:endParaRPr lang="es-MX" b="1" dirty="0" smtClean="0">
              <a:solidFill>
                <a:srgbClr val="B2B2B2"/>
              </a:solidFill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Asuntos </a:t>
            </a:r>
            <a:r>
              <a:rPr lang="es-MX" b="1" dirty="0">
                <a:solidFill>
                  <a:srgbClr val="B2B2B2"/>
                </a:solidFill>
              </a:rPr>
              <a:t>Generales.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endParaRPr lang="es-MX" b="1" dirty="0">
              <a:solidFill>
                <a:srgbClr val="B2B2B2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97798" y="1176735"/>
            <a:ext cx="8323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 Grupo de Trabajo de Inversiones Sesión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número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003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18  de noviembre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de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2014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93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6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322263" y="2088273"/>
            <a:ext cx="1503679" cy="1026402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4400"/>
            <a:r>
              <a:rPr lang="es-MX" sz="1200" b="1" dirty="0" smtClean="0">
                <a:solidFill>
                  <a:prstClr val="white"/>
                </a:solidFill>
              </a:rPr>
              <a:t>Fideicomiso</a:t>
            </a:r>
            <a:endParaRPr lang="es-MX" sz="1200" b="1" dirty="0">
              <a:solidFill>
                <a:prstClr val="white"/>
              </a:solidFill>
            </a:endParaRPr>
          </a:p>
        </p:txBody>
      </p:sp>
      <p:sp>
        <p:nvSpPr>
          <p:cNvPr id="23" name="TextColumnContent"/>
          <p:cNvSpPr>
            <a:spLocks noChangeArrowheads="1"/>
          </p:cNvSpPr>
          <p:nvPr/>
        </p:nvSpPr>
        <p:spPr bwMode="gray">
          <a:xfrm>
            <a:off x="2013291" y="2113251"/>
            <a:ext cx="6480000" cy="107721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400" dirty="0" smtClean="0"/>
              <a:t>Se propone la constitución de un Fideicomiso.</a:t>
            </a:r>
            <a:endParaRPr lang="es-MX" sz="1400" dirty="0" smtClean="0">
              <a:solidFill>
                <a:srgbClr val="FF0000"/>
              </a:solidFill>
            </a:endParaRPr>
          </a:p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400" dirty="0" smtClean="0"/>
              <a:t>Contratación de </a:t>
            </a:r>
            <a:r>
              <a:rPr lang="es-MX" sz="1400" dirty="0" err="1" smtClean="0"/>
              <a:t>Actinver</a:t>
            </a:r>
            <a:r>
              <a:rPr lang="es-MX" sz="1400" dirty="0" smtClean="0"/>
              <a:t> Casa de Bolsa.</a:t>
            </a:r>
          </a:p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400" dirty="0"/>
              <a:t>Comisiones atractivas, buena experiencia en individualización y </a:t>
            </a:r>
            <a:r>
              <a:rPr lang="es-MX" sz="1400" dirty="0" smtClean="0"/>
              <a:t>satisface </a:t>
            </a:r>
            <a:r>
              <a:rPr lang="es-MX" sz="1400" dirty="0"/>
              <a:t>los requerimientos en cuanto a sistemas, reportes, contabilidad, cumplimiento normativo y gobierno corporativo.</a:t>
            </a:r>
          </a:p>
        </p:txBody>
      </p:sp>
      <p:cxnSp>
        <p:nvCxnSpPr>
          <p:cNvPr id="62" name="Straight Connector 61"/>
          <p:cNvCxnSpPr/>
          <p:nvPr/>
        </p:nvCxnSpPr>
        <p:spPr>
          <a:xfrm>
            <a:off x="339227" y="3186058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2079904" y="2019057"/>
            <a:ext cx="6480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62"/>
          <p:cNvSpPr/>
          <p:nvPr/>
        </p:nvSpPr>
        <p:spPr>
          <a:xfrm>
            <a:off x="322261" y="3267101"/>
            <a:ext cx="1503679" cy="824068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4400"/>
            <a:r>
              <a:rPr lang="es-MX" sz="1200" b="1" dirty="0" smtClean="0">
                <a:solidFill>
                  <a:schemeClr val="bg1"/>
                </a:solidFill>
              </a:rPr>
              <a:t>Custodio</a:t>
            </a:r>
          </a:p>
        </p:txBody>
      </p:sp>
      <p:sp>
        <p:nvSpPr>
          <p:cNvPr id="28" name="TextColumnContent"/>
          <p:cNvSpPr>
            <a:spLocks noChangeArrowheads="1"/>
          </p:cNvSpPr>
          <p:nvPr/>
        </p:nvSpPr>
        <p:spPr bwMode="gray">
          <a:xfrm>
            <a:off x="2013291" y="3235201"/>
            <a:ext cx="6480000" cy="85596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/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400" dirty="0" smtClean="0"/>
              <a:t>Contratación de BBVA Bancomer.</a:t>
            </a:r>
          </a:p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400" dirty="0" smtClean="0"/>
              <a:t>Atención a clientes especializada</a:t>
            </a:r>
            <a:r>
              <a:rPr lang="es-MX" sz="1400" dirty="0"/>
              <a:t>, homologación al FANVIT con el que ya existe </a:t>
            </a:r>
            <a:r>
              <a:rPr lang="es-MX" sz="1400" dirty="0" smtClean="0"/>
              <a:t>relación, sin costo.</a:t>
            </a:r>
            <a:endParaRPr lang="es-MX" sz="1400" dirty="0"/>
          </a:p>
          <a:p>
            <a:pPr marL="6350" lvl="1">
              <a:buClr>
                <a:schemeClr val="tx2"/>
              </a:buClr>
            </a:pPr>
            <a:endParaRPr lang="es-MX" sz="1400" dirty="0" smtClean="0"/>
          </a:p>
          <a:p>
            <a:pPr marL="6350" lvl="1">
              <a:buClr>
                <a:schemeClr val="tx2"/>
              </a:buClr>
            </a:pPr>
            <a:endParaRPr lang="es-MX" sz="1400" dirty="0" smtClean="0"/>
          </a:p>
          <a:p>
            <a:pPr marL="6350" lvl="1">
              <a:buClr>
                <a:schemeClr val="tx2"/>
              </a:buClr>
            </a:pPr>
            <a:endParaRPr lang="es-MX" sz="1400" dirty="0"/>
          </a:p>
        </p:txBody>
      </p:sp>
      <p:sp>
        <p:nvSpPr>
          <p:cNvPr id="33" name="1 Marcador de número de diapositiva"/>
          <p:cNvSpPr txBox="1">
            <a:spLocks/>
          </p:cNvSpPr>
          <p:nvPr/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14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r>
              <a:rPr lang="es-MX" sz="2200" dirty="0" smtClean="0"/>
              <a:t>Estructura del FINVIT</a:t>
            </a:r>
            <a:endParaRPr lang="es-MX" sz="2200" dirty="0"/>
          </a:p>
        </p:txBody>
      </p:sp>
      <p:sp>
        <p:nvSpPr>
          <p:cNvPr id="22" name="Rectangle 62"/>
          <p:cNvSpPr/>
          <p:nvPr/>
        </p:nvSpPr>
        <p:spPr>
          <a:xfrm>
            <a:off x="339282" y="5047772"/>
            <a:ext cx="1503679" cy="800577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4400"/>
            <a:r>
              <a:rPr lang="es-MX" sz="1200" b="1" dirty="0" smtClean="0">
                <a:solidFill>
                  <a:schemeClr val="bg1"/>
                </a:solidFill>
              </a:rPr>
              <a:t>Valuador Independiente</a:t>
            </a:r>
          </a:p>
        </p:txBody>
      </p:sp>
      <p:sp>
        <p:nvSpPr>
          <p:cNvPr id="38" name="TextColumnContent"/>
          <p:cNvSpPr>
            <a:spLocks noChangeArrowheads="1"/>
          </p:cNvSpPr>
          <p:nvPr/>
        </p:nvSpPr>
        <p:spPr bwMode="gray">
          <a:xfrm>
            <a:off x="2013291" y="5109416"/>
            <a:ext cx="6480000" cy="427984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/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400" dirty="0" smtClean="0"/>
              <a:t>Se propone COVAF como valuador independiente.</a:t>
            </a:r>
          </a:p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400" dirty="0" smtClean="0"/>
              <a:t>Empresa especializada en valuación de portafolios, </a:t>
            </a:r>
            <a:r>
              <a:rPr lang="es-MX" sz="1400" dirty="0"/>
              <a:t>homologación al FANVIT con el que ya existe </a:t>
            </a:r>
            <a:r>
              <a:rPr lang="es-MX" sz="1400" dirty="0" smtClean="0"/>
              <a:t>relación.</a:t>
            </a:r>
            <a:endParaRPr lang="es-MX" sz="1400" dirty="0"/>
          </a:p>
        </p:txBody>
      </p:sp>
      <p:cxnSp>
        <p:nvCxnSpPr>
          <p:cNvPr id="39" name="Straight Connector 61"/>
          <p:cNvCxnSpPr/>
          <p:nvPr/>
        </p:nvCxnSpPr>
        <p:spPr>
          <a:xfrm>
            <a:off x="322263" y="4990085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CuadroTexto"/>
          <p:cNvSpPr txBox="1"/>
          <p:nvPr/>
        </p:nvSpPr>
        <p:spPr>
          <a:xfrm>
            <a:off x="244547" y="5965332"/>
            <a:ext cx="8448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algn="just">
              <a:buFont typeface="Arial" pitchFamily="34" charset="0"/>
              <a:buChar char="•"/>
            </a:pPr>
            <a:r>
              <a:rPr lang="es-MX" sz="1600" dirty="0" smtClean="0"/>
              <a:t>Con el fin de replicar las mejores prácticas de mercado y evitar conflictos de interés en todos los niveles, se busca la separación de fiduciario, custodio y valuador independiente.</a:t>
            </a:r>
          </a:p>
        </p:txBody>
      </p:sp>
      <p:sp>
        <p:nvSpPr>
          <p:cNvPr id="17" name="ColumnHeader"/>
          <p:cNvSpPr>
            <a:spLocks noChangeArrowheads="1"/>
          </p:cNvSpPr>
          <p:nvPr/>
        </p:nvSpPr>
        <p:spPr bwMode="gray">
          <a:xfrm>
            <a:off x="325859" y="1660198"/>
            <a:ext cx="1500505" cy="34412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/>
            <a:r>
              <a:rPr lang="es-MX" sz="1400" b="1" dirty="0" smtClean="0"/>
              <a:t>Estructura</a:t>
            </a:r>
            <a:endParaRPr lang="es-MX" sz="1400" b="1" dirty="0"/>
          </a:p>
        </p:txBody>
      </p:sp>
      <p:cxnSp>
        <p:nvCxnSpPr>
          <p:cNvPr id="18" name="17 Conector recto"/>
          <p:cNvCxnSpPr/>
          <p:nvPr/>
        </p:nvCxnSpPr>
        <p:spPr>
          <a:xfrm>
            <a:off x="546347" y="2011427"/>
            <a:ext cx="1090392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olumnHeader"/>
          <p:cNvSpPr>
            <a:spLocks noChangeArrowheads="1"/>
          </p:cNvSpPr>
          <p:nvPr/>
        </p:nvSpPr>
        <p:spPr bwMode="gray">
          <a:xfrm>
            <a:off x="3982629" y="1640534"/>
            <a:ext cx="1500505" cy="34412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/>
            <a:r>
              <a:rPr lang="es-MX" sz="1400" b="1" dirty="0" smtClean="0"/>
              <a:t>Propuesta</a:t>
            </a:r>
            <a:endParaRPr lang="es-MX" sz="1400" b="1" dirty="0"/>
          </a:p>
        </p:txBody>
      </p:sp>
      <p:sp>
        <p:nvSpPr>
          <p:cNvPr id="3" name="2 Rectángulo"/>
          <p:cNvSpPr/>
          <p:nvPr/>
        </p:nvSpPr>
        <p:spPr>
          <a:xfrm>
            <a:off x="244547" y="1138205"/>
            <a:ext cx="86494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just">
              <a:buFont typeface="Arial" pitchFamily="34" charset="0"/>
              <a:buChar char="•"/>
            </a:pPr>
            <a:r>
              <a:rPr lang="es-MX" sz="1600" dirty="0"/>
              <a:t>Con </a:t>
            </a:r>
            <a:r>
              <a:rPr lang="es-MX" sz="1600" dirty="0" smtClean="0"/>
              <a:t>base en la propuesta del Marco de Gestión del FINVIT la estructura para la gestión del fondo se conformará como sigue:</a:t>
            </a:r>
            <a:endParaRPr lang="es-MX" sz="1600" dirty="0"/>
          </a:p>
        </p:txBody>
      </p:sp>
      <p:sp>
        <p:nvSpPr>
          <p:cNvPr id="26" name="Rectangle 62"/>
          <p:cNvSpPr/>
          <p:nvPr/>
        </p:nvSpPr>
        <p:spPr>
          <a:xfrm>
            <a:off x="341311" y="4191026"/>
            <a:ext cx="1503679" cy="723998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4400"/>
            <a:r>
              <a:rPr lang="es-MX" sz="1200" b="1" dirty="0" smtClean="0">
                <a:solidFill>
                  <a:schemeClr val="bg1"/>
                </a:solidFill>
              </a:rPr>
              <a:t>Gestión de Inversiones</a:t>
            </a:r>
          </a:p>
        </p:txBody>
      </p:sp>
      <p:sp>
        <p:nvSpPr>
          <p:cNvPr id="30" name="TextColumnContent"/>
          <p:cNvSpPr>
            <a:spLocks noChangeArrowheads="1"/>
          </p:cNvSpPr>
          <p:nvPr/>
        </p:nvSpPr>
        <p:spPr bwMode="gray">
          <a:xfrm>
            <a:off x="1984716" y="4254376"/>
            <a:ext cx="6480000" cy="66064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/>
          <a:lstStyle/>
          <a:p>
            <a:pPr marL="180975" lvl="1" indent="-174625">
              <a:buClr>
                <a:schemeClr val="tx2"/>
              </a:buClr>
              <a:buFontTx/>
              <a:buChar char="•"/>
            </a:pPr>
            <a:r>
              <a:rPr lang="es-MX" sz="1400" dirty="0" smtClean="0"/>
              <a:t>El área de Mercados Financieros y Gestión de Inversiones será la responsable de la gestión de las inversiones en apego al régimen de inversión aprobado.</a:t>
            </a:r>
            <a:endParaRPr lang="es-MX" sz="1400" dirty="0"/>
          </a:p>
        </p:txBody>
      </p:sp>
      <p:cxnSp>
        <p:nvCxnSpPr>
          <p:cNvPr id="31" name="Straight Connector 61"/>
          <p:cNvCxnSpPr/>
          <p:nvPr/>
        </p:nvCxnSpPr>
        <p:spPr>
          <a:xfrm>
            <a:off x="341313" y="4170935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72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7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r>
              <a:rPr lang="es-MX" sz="2200" dirty="0" smtClean="0"/>
              <a:t>Estatus</a:t>
            </a:r>
            <a:endParaRPr lang="es-MX" sz="2200" dirty="0"/>
          </a:p>
        </p:txBody>
      </p:sp>
      <p:sp>
        <p:nvSpPr>
          <p:cNvPr id="3" name="ColumnHeader"/>
          <p:cNvSpPr>
            <a:spLocks noChangeArrowheads="1"/>
          </p:cNvSpPr>
          <p:nvPr/>
        </p:nvSpPr>
        <p:spPr bwMode="gray">
          <a:xfrm>
            <a:off x="325438" y="1217957"/>
            <a:ext cx="1500505" cy="31335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Dimensión</a:t>
            </a:r>
          </a:p>
        </p:txBody>
      </p:sp>
      <p:sp>
        <p:nvSpPr>
          <p:cNvPr id="7" name="ColumnHeader"/>
          <p:cNvSpPr>
            <a:spLocks noChangeArrowheads="1"/>
          </p:cNvSpPr>
          <p:nvPr/>
        </p:nvSpPr>
        <p:spPr bwMode="gray">
          <a:xfrm>
            <a:off x="2167731" y="1217956"/>
            <a:ext cx="6120956" cy="31334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Estatus </a:t>
            </a:r>
            <a:r>
              <a:rPr lang="es-MX" sz="1200" b="1" dirty="0" smtClean="0">
                <a:solidFill>
                  <a:prstClr val="black"/>
                </a:solidFill>
              </a:rPr>
              <a:t>(18 </a:t>
            </a:r>
            <a:r>
              <a:rPr lang="es-MX" sz="1200" b="1" dirty="0">
                <a:solidFill>
                  <a:prstClr val="black"/>
                </a:solidFill>
              </a:rPr>
              <a:t>de </a:t>
            </a:r>
            <a:r>
              <a:rPr lang="es-MX" sz="1200" b="1" dirty="0" smtClean="0">
                <a:solidFill>
                  <a:prstClr val="black"/>
                </a:solidFill>
              </a:rPr>
              <a:t>noviembre)</a:t>
            </a:r>
            <a:endParaRPr lang="es-MX" sz="1200" b="1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2264" y="1587908"/>
            <a:ext cx="1503679" cy="90000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200" b="1" dirty="0">
                <a:solidFill>
                  <a:prstClr val="white"/>
                </a:solidFill>
              </a:rPr>
              <a:t>Gobierno Institucional y Órganos de gestión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613" y="2613514"/>
            <a:ext cx="1503679" cy="663086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200" b="1" dirty="0">
                <a:solidFill>
                  <a:prstClr val="white"/>
                </a:solidFill>
              </a:rPr>
              <a:t>Desarrollo de </a:t>
            </a:r>
            <a:r>
              <a:rPr lang="es-MX" sz="1200" b="1" dirty="0" smtClean="0">
                <a:solidFill>
                  <a:prstClr val="white"/>
                </a:solidFill>
              </a:rPr>
              <a:t>capacidades</a:t>
            </a:r>
            <a:endParaRPr lang="es-MX" sz="1200" b="1" dirty="0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13638" y="2568483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ColumnContent"/>
          <p:cNvSpPr>
            <a:spLocks noChangeArrowheads="1"/>
          </p:cNvSpPr>
          <p:nvPr/>
        </p:nvSpPr>
        <p:spPr bwMode="gray">
          <a:xfrm>
            <a:off x="2054039" y="3398444"/>
            <a:ext cx="6840000" cy="1015663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Coordinación con la SGAP y la SGT para la implementación de  FINVIT: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 smtClean="0">
                <a:solidFill>
                  <a:prstClr val="black"/>
                </a:solidFill>
              </a:rPr>
              <a:t>Elaboración de plan de trabajo conjunto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 smtClean="0">
                <a:solidFill>
                  <a:prstClr val="black"/>
                </a:solidFill>
              </a:rPr>
              <a:t>Definición de desarrollo tecnológico.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 smtClean="0">
                <a:solidFill>
                  <a:prstClr val="black"/>
                </a:solidFill>
              </a:rPr>
              <a:t>Planeación de actividades de promoción y atención.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 smtClean="0">
                <a:solidFill>
                  <a:prstClr val="black"/>
                </a:solidFill>
              </a:rPr>
              <a:t>Elaboración de procesos y reglas de operación</a:t>
            </a:r>
          </a:p>
          <a:p>
            <a:pPr marL="355600" lvl="2" indent="-177800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 smtClean="0">
                <a:solidFill>
                  <a:prstClr val="black"/>
                </a:solidFill>
              </a:rPr>
              <a:t>Diseño de material informativo y de difusión: </a:t>
            </a:r>
            <a:r>
              <a:rPr lang="es-MX" sz="1100" dirty="0"/>
              <a:t>Políticas </a:t>
            </a:r>
            <a:r>
              <a:rPr lang="es-MX" sz="1100" dirty="0" smtClean="0"/>
              <a:t>operativas, </a:t>
            </a:r>
            <a:r>
              <a:rPr lang="es-MX" sz="1100" dirty="0"/>
              <a:t>Preguntas </a:t>
            </a:r>
            <a:r>
              <a:rPr lang="es-MX" sz="1100" dirty="0" smtClean="0"/>
              <a:t>frecuentes, estatutos, etc.</a:t>
            </a:r>
            <a:endParaRPr lang="es-MX" sz="1100" dirty="0" smtClean="0">
              <a:solidFill>
                <a:prstClr val="black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054875" y="4513854"/>
            <a:ext cx="684000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>
                <a:solidFill>
                  <a:prstClr val="black"/>
                </a:solidFill>
              </a:rPr>
              <a:t>Revisión </a:t>
            </a:r>
            <a:r>
              <a:rPr lang="es-MX" sz="1100" dirty="0" smtClean="0">
                <a:solidFill>
                  <a:prstClr val="black"/>
                </a:solidFill>
              </a:rPr>
              <a:t>de </a:t>
            </a:r>
            <a:r>
              <a:rPr lang="es-MX" sz="1100" dirty="0">
                <a:solidFill>
                  <a:prstClr val="black"/>
                </a:solidFill>
              </a:rPr>
              <a:t>la </a:t>
            </a:r>
            <a:r>
              <a:rPr lang="es-MX" sz="1100" dirty="0" smtClean="0">
                <a:solidFill>
                  <a:prstClr val="black"/>
                </a:solidFill>
              </a:rPr>
              <a:t>factibilidad de </a:t>
            </a:r>
            <a:r>
              <a:rPr lang="es-MX" sz="1100" dirty="0">
                <a:solidFill>
                  <a:prstClr val="black"/>
                </a:solidFill>
              </a:rPr>
              <a:t>la automatización del envío de la </a:t>
            </a:r>
            <a:r>
              <a:rPr lang="es-MX" sz="1100" dirty="0" smtClean="0">
                <a:solidFill>
                  <a:prstClr val="black"/>
                </a:solidFill>
              </a:rPr>
              <a:t>información </a:t>
            </a:r>
            <a:r>
              <a:rPr lang="es-MX" sz="1100" dirty="0">
                <a:solidFill>
                  <a:prstClr val="black"/>
                </a:solidFill>
              </a:rPr>
              <a:t>entre el </a:t>
            </a:r>
            <a:r>
              <a:rPr lang="es-MX" sz="1100" dirty="0" smtClean="0">
                <a:solidFill>
                  <a:prstClr val="black"/>
                </a:solidFill>
              </a:rPr>
              <a:t>INFONAVIT, el Fiduciario y </a:t>
            </a:r>
            <a:r>
              <a:rPr lang="es-MX" sz="1100" dirty="0">
                <a:solidFill>
                  <a:prstClr val="black"/>
                </a:solidFill>
              </a:rPr>
              <a:t>el </a:t>
            </a:r>
            <a:r>
              <a:rPr lang="es-MX" sz="1100" dirty="0" smtClean="0">
                <a:solidFill>
                  <a:prstClr val="black"/>
                </a:solidFill>
              </a:rPr>
              <a:t>Custodio.</a:t>
            </a:r>
            <a:endParaRPr lang="es-MX" sz="1100" dirty="0">
              <a:solidFill>
                <a:prstClr val="black"/>
              </a:solidFill>
            </a:endParaRP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Elaboración de plan de trabajo para el desarrollo </a:t>
            </a:r>
            <a:r>
              <a:rPr lang="es-MX" sz="1100" dirty="0">
                <a:solidFill>
                  <a:prstClr val="black"/>
                </a:solidFill>
              </a:rPr>
              <a:t>e implementación de interfaces con </a:t>
            </a:r>
            <a:r>
              <a:rPr lang="es-MX" sz="1100" dirty="0" smtClean="0">
                <a:solidFill>
                  <a:prstClr val="black"/>
                </a:solidFill>
              </a:rPr>
              <a:t>proveedores.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Definición de desarrollo tecnológico: SAP- FICO e INTRANET.</a:t>
            </a:r>
            <a:endParaRPr lang="es-MX" sz="1100" dirty="0">
              <a:solidFill>
                <a:prstClr val="black"/>
              </a:solidFill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>
            <a:off x="302977" y="4456124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ColumnContent"/>
          <p:cNvSpPr>
            <a:spLocks noChangeArrowheads="1"/>
          </p:cNvSpPr>
          <p:nvPr/>
        </p:nvSpPr>
        <p:spPr bwMode="gray">
          <a:xfrm>
            <a:off x="2072731" y="1545137"/>
            <a:ext cx="6607764" cy="861695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En </a:t>
            </a:r>
            <a:r>
              <a:rPr lang="es-MX" sz="1100" dirty="0">
                <a:solidFill>
                  <a:prstClr val="black"/>
                </a:solidFill>
              </a:rPr>
              <a:t>su sesión ordinaria número 762 del 29 de octubre de 2014, el Consejo de Administración del INFONAVIT emitió la Resolución </a:t>
            </a:r>
            <a:r>
              <a:rPr lang="es-MX" sz="1100" dirty="0" smtClean="0">
                <a:solidFill>
                  <a:prstClr val="black"/>
                </a:solidFill>
              </a:rPr>
              <a:t>RCA-4826-10/14</a:t>
            </a:r>
            <a:r>
              <a:rPr lang="es-MX" sz="1100" dirty="0">
                <a:solidFill>
                  <a:prstClr val="black"/>
                </a:solidFill>
              </a:rPr>
              <a:t>, mediante la cual aprobó la creación e implementación del FINVIT así como todos los actos necesarios para llevar a cabo la gestión de los recursos del FINVIT. </a:t>
            </a:r>
            <a:endParaRPr lang="es-MX" sz="1100" dirty="0" smtClean="0">
              <a:solidFill>
                <a:prstClr val="black"/>
              </a:solidFill>
            </a:endParaRP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Elaboración de la propuestas de Marco </a:t>
            </a:r>
            <a:r>
              <a:rPr lang="es-MX" sz="1100" dirty="0">
                <a:solidFill>
                  <a:prstClr val="black"/>
                </a:solidFill>
              </a:rPr>
              <a:t>de Gestión del </a:t>
            </a:r>
            <a:r>
              <a:rPr lang="es-MX" sz="1100" dirty="0" smtClean="0">
                <a:solidFill>
                  <a:prstClr val="black"/>
                </a:solidFill>
              </a:rPr>
              <a:t>FINVIT </a:t>
            </a:r>
            <a:r>
              <a:rPr lang="es-MX" sz="1100" dirty="0">
                <a:solidFill>
                  <a:prstClr val="black"/>
                </a:solidFill>
              </a:rPr>
              <a:t>para </a:t>
            </a:r>
            <a:r>
              <a:rPr lang="es-MX" sz="1100" dirty="0" smtClean="0">
                <a:solidFill>
                  <a:prstClr val="black"/>
                </a:solidFill>
              </a:rPr>
              <a:t>proponer su aprobación al Consejo de Administración. </a:t>
            </a:r>
          </a:p>
        </p:txBody>
      </p:sp>
      <p:sp>
        <p:nvSpPr>
          <p:cNvPr id="89" name="Rectangle 62"/>
          <p:cNvSpPr/>
          <p:nvPr/>
        </p:nvSpPr>
        <p:spPr>
          <a:xfrm>
            <a:off x="344102" y="4513854"/>
            <a:ext cx="1503679" cy="816009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200" b="1" dirty="0">
                <a:solidFill>
                  <a:prstClr val="white"/>
                </a:solidFill>
              </a:rPr>
              <a:t>Plataforma tecnológica</a:t>
            </a:r>
          </a:p>
        </p:txBody>
      </p:sp>
      <p:cxnSp>
        <p:nvCxnSpPr>
          <p:cNvPr id="12" name="11 Conector recto"/>
          <p:cNvCxnSpPr/>
          <p:nvPr/>
        </p:nvCxnSpPr>
        <p:spPr>
          <a:xfrm>
            <a:off x="545926" y="1497462"/>
            <a:ext cx="1090392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>
            <a:off x="2041804" y="1499734"/>
            <a:ext cx="6480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1 Marcador de número de diapositiva"/>
          <p:cNvSpPr txBox="1">
            <a:spLocks/>
          </p:cNvSpPr>
          <p:nvPr/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15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10"/>
          <p:cNvSpPr/>
          <p:nvPr/>
        </p:nvSpPr>
        <p:spPr>
          <a:xfrm>
            <a:off x="344102" y="5500561"/>
            <a:ext cx="1503679" cy="847319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200" b="1" dirty="0">
                <a:solidFill>
                  <a:prstClr val="white"/>
                </a:solidFill>
              </a:rPr>
              <a:t>Legal / Contable</a:t>
            </a:r>
          </a:p>
        </p:txBody>
      </p:sp>
      <p:sp>
        <p:nvSpPr>
          <p:cNvPr id="27" name="TextColumnContent"/>
          <p:cNvSpPr>
            <a:spLocks noChangeArrowheads="1"/>
          </p:cNvSpPr>
          <p:nvPr/>
        </p:nvSpPr>
        <p:spPr bwMode="gray">
          <a:xfrm>
            <a:off x="2054875" y="5491935"/>
            <a:ext cx="6480000" cy="67710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>
                <a:solidFill>
                  <a:prstClr val="black"/>
                </a:solidFill>
              </a:rPr>
              <a:t>Elaboración </a:t>
            </a:r>
            <a:r>
              <a:rPr lang="es-MX" sz="1100" dirty="0" smtClean="0">
                <a:solidFill>
                  <a:prstClr val="black"/>
                </a:solidFill>
              </a:rPr>
              <a:t>de proyecto de Fideicomiso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100" dirty="0">
                <a:solidFill>
                  <a:prstClr val="black"/>
                </a:solidFill>
              </a:rPr>
              <a:t>Elaboración de </a:t>
            </a:r>
            <a:r>
              <a:rPr lang="es-MX" sz="1100" dirty="0" smtClean="0">
                <a:solidFill>
                  <a:prstClr val="black"/>
                </a:solidFill>
              </a:rPr>
              <a:t>propuesta </a:t>
            </a:r>
            <a:r>
              <a:rPr lang="es-MX" sz="1100" dirty="0">
                <a:solidFill>
                  <a:prstClr val="black"/>
                </a:solidFill>
              </a:rPr>
              <a:t>de contrato con Custodio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Consultas legales sobre la constitución y operación del FINVIT.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Definición de cartas de adhesión al FINVIT, autorización de descuento vía nómina y baja del FINVIT.</a:t>
            </a:r>
          </a:p>
        </p:txBody>
      </p:sp>
      <p:sp>
        <p:nvSpPr>
          <p:cNvPr id="33" name="Rectangle 62"/>
          <p:cNvSpPr/>
          <p:nvPr/>
        </p:nvSpPr>
        <p:spPr>
          <a:xfrm>
            <a:off x="323850" y="3414142"/>
            <a:ext cx="1503679" cy="999965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200" b="1" dirty="0" smtClean="0">
                <a:solidFill>
                  <a:prstClr val="white"/>
                </a:solidFill>
              </a:rPr>
              <a:t>Organizacional</a:t>
            </a:r>
            <a:endParaRPr lang="es-MX" sz="1200" b="1" dirty="0">
              <a:solidFill>
                <a:prstClr val="white"/>
              </a:solidFill>
            </a:endParaRPr>
          </a:p>
        </p:txBody>
      </p:sp>
      <p:cxnSp>
        <p:nvCxnSpPr>
          <p:cNvPr id="34" name="Straight Connector 61"/>
          <p:cNvCxnSpPr/>
          <p:nvPr/>
        </p:nvCxnSpPr>
        <p:spPr>
          <a:xfrm>
            <a:off x="315736" y="3364662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ColumnContent"/>
          <p:cNvSpPr>
            <a:spLocks noChangeArrowheads="1"/>
          </p:cNvSpPr>
          <p:nvPr/>
        </p:nvSpPr>
        <p:spPr bwMode="gray">
          <a:xfrm>
            <a:off x="2072731" y="2558792"/>
            <a:ext cx="6648889" cy="846386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Fiduciario / Custodio: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 smtClean="0"/>
              <a:t>MFGI realizó un estudio de mercado para evaluar distintos proveedores ,en términos cualitativos y cuantitativos, para efectuar las funciones de custodio y fiduciario.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 smtClean="0"/>
              <a:t>Se propone la contratación de Bancomer como custodio y de </a:t>
            </a:r>
            <a:r>
              <a:rPr lang="es-MX" sz="1100" dirty="0" err="1" smtClean="0"/>
              <a:t>Actinver</a:t>
            </a:r>
            <a:r>
              <a:rPr lang="es-MX" sz="1100" dirty="0" smtClean="0"/>
              <a:t> como fiduciario.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endParaRPr lang="es-MX" sz="1100" dirty="0">
              <a:solidFill>
                <a:prstClr val="black"/>
              </a:solidFill>
            </a:endParaRPr>
          </a:p>
        </p:txBody>
      </p:sp>
      <p:cxnSp>
        <p:nvCxnSpPr>
          <p:cNvPr id="37" name="Straight Connector 61"/>
          <p:cNvCxnSpPr/>
          <p:nvPr/>
        </p:nvCxnSpPr>
        <p:spPr>
          <a:xfrm>
            <a:off x="344102" y="5418149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180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16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200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Orden del Día</a:t>
            </a:r>
            <a:endParaRPr lang="es-MX" sz="2200" dirty="0">
              <a:solidFill>
                <a:prstClr val="white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070312"/>
            <a:ext cx="80092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resultados y estrategia de inversión del Fondo de Apoyo a las Necesidades de Vivienda de los Trabajadores.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Propuesta de los Marcos de Gestión del FINVIT, con fundamento en las Base Primera, inciso E), de las Bases de Funcionamiento del Comité de Inversiones.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los avances en la implementación del FINVIT.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chemeClr val="tx2"/>
                </a:solidFill>
              </a:rPr>
              <a:t>Informe sobre los avances en la implementación del FANVIT.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Propuesta </a:t>
            </a:r>
            <a:r>
              <a:rPr lang="es-MX" b="1" dirty="0">
                <a:solidFill>
                  <a:srgbClr val="B2B2B2"/>
                </a:solidFill>
              </a:rPr>
              <a:t>de Calendario Mensual de Sesiones </a:t>
            </a:r>
            <a:endParaRPr lang="es-MX" b="1" dirty="0" smtClean="0">
              <a:solidFill>
                <a:srgbClr val="B2B2B2"/>
              </a:solidFill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Asuntos </a:t>
            </a:r>
            <a:r>
              <a:rPr lang="es-MX" b="1" dirty="0">
                <a:solidFill>
                  <a:srgbClr val="B2B2B2"/>
                </a:solidFill>
              </a:rPr>
              <a:t>Generales.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endParaRPr lang="es-MX" b="1" dirty="0">
              <a:solidFill>
                <a:srgbClr val="B2B2B2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97798" y="1176735"/>
            <a:ext cx="8323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 Grupo de Trabajo de Inversiones Sesión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número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003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18  de noviembre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de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2014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16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33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r>
              <a:rPr lang="es-MX" sz="2200" dirty="0" smtClean="0"/>
              <a:t>Estatus: Etapa Inicial  - Donde Estamos</a:t>
            </a:r>
            <a:endParaRPr lang="es-MX" sz="2200" dirty="0"/>
          </a:p>
        </p:txBody>
      </p:sp>
      <p:sp>
        <p:nvSpPr>
          <p:cNvPr id="3" name="ColumnHeader"/>
          <p:cNvSpPr>
            <a:spLocks noChangeArrowheads="1"/>
          </p:cNvSpPr>
          <p:nvPr/>
        </p:nvSpPr>
        <p:spPr bwMode="gray">
          <a:xfrm>
            <a:off x="325438" y="1722782"/>
            <a:ext cx="1500505" cy="31335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Dimensión</a:t>
            </a:r>
          </a:p>
        </p:txBody>
      </p:sp>
      <p:sp>
        <p:nvSpPr>
          <p:cNvPr id="7" name="ColumnHeader"/>
          <p:cNvSpPr>
            <a:spLocks noChangeArrowheads="1"/>
          </p:cNvSpPr>
          <p:nvPr/>
        </p:nvSpPr>
        <p:spPr bwMode="gray">
          <a:xfrm>
            <a:off x="2167731" y="1722781"/>
            <a:ext cx="6120956" cy="31334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Estatus </a:t>
            </a:r>
            <a:r>
              <a:rPr lang="es-MX" sz="1200" b="1" dirty="0" smtClean="0">
                <a:solidFill>
                  <a:prstClr val="black"/>
                </a:solidFill>
              </a:rPr>
              <a:t>(18 </a:t>
            </a:r>
            <a:r>
              <a:rPr lang="es-MX" sz="1200" b="1" dirty="0">
                <a:solidFill>
                  <a:prstClr val="black"/>
                </a:solidFill>
              </a:rPr>
              <a:t>de </a:t>
            </a:r>
            <a:r>
              <a:rPr lang="es-MX" sz="1200" b="1" dirty="0" smtClean="0">
                <a:solidFill>
                  <a:prstClr val="black"/>
                </a:solidFill>
              </a:rPr>
              <a:t>noviembre)</a:t>
            </a:r>
            <a:endParaRPr lang="es-MX" sz="1200" b="1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2264" y="2092733"/>
            <a:ext cx="1503679" cy="738578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200" b="1" dirty="0">
                <a:solidFill>
                  <a:prstClr val="white"/>
                </a:solidFill>
              </a:rPr>
              <a:t>Gobierno Institucional y Órganos de gestión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613" y="2918314"/>
            <a:ext cx="1503679" cy="839289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200" b="1" dirty="0">
                <a:solidFill>
                  <a:prstClr val="white"/>
                </a:solidFill>
              </a:rPr>
              <a:t>Desarrollo de </a:t>
            </a:r>
            <a:r>
              <a:rPr lang="es-MX" sz="1200" b="1" dirty="0" smtClean="0">
                <a:solidFill>
                  <a:prstClr val="white"/>
                </a:solidFill>
              </a:rPr>
              <a:t>capacidades</a:t>
            </a:r>
            <a:endParaRPr lang="es-MX" sz="1200" b="1" dirty="0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13638" y="2882808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ColumnContent"/>
          <p:cNvSpPr>
            <a:spLocks noChangeArrowheads="1"/>
          </p:cNvSpPr>
          <p:nvPr/>
        </p:nvSpPr>
        <p:spPr bwMode="gray">
          <a:xfrm>
            <a:off x="2054039" y="3831192"/>
            <a:ext cx="6840000" cy="50783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>
                <a:solidFill>
                  <a:prstClr val="black"/>
                </a:solidFill>
              </a:rPr>
              <a:t>Proveedor del Sistema (etapa inicial/híbrida</a:t>
            </a:r>
            <a:r>
              <a:rPr lang="es-MX" sz="1100" dirty="0" smtClean="0">
                <a:solidFill>
                  <a:prstClr val="black"/>
                </a:solidFill>
              </a:rPr>
              <a:t>):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 smtClean="0">
                <a:solidFill>
                  <a:prstClr val="black"/>
                </a:solidFill>
              </a:rPr>
              <a:t>Entrega de mobiliario para el uso de los integrantes de la GSMFGI.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 smtClean="0">
                <a:solidFill>
                  <a:prstClr val="black"/>
                </a:solidFill>
              </a:rPr>
              <a:t>Definición y entrega de planos de mesa de operaciones y trading </a:t>
            </a:r>
            <a:r>
              <a:rPr lang="es-MX" sz="1100" dirty="0" err="1" smtClean="0">
                <a:solidFill>
                  <a:prstClr val="black"/>
                </a:solidFill>
              </a:rPr>
              <a:t>room</a:t>
            </a:r>
            <a:r>
              <a:rPr lang="es-MX" sz="1100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054875" y="4565602"/>
            <a:ext cx="684000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100" dirty="0"/>
              <a:t>Adaptación de “</a:t>
            </a:r>
            <a:r>
              <a:rPr lang="es-MX" sz="1100" dirty="0" err="1"/>
              <a:t>site</a:t>
            </a:r>
            <a:r>
              <a:rPr lang="es-MX" sz="1100" dirty="0"/>
              <a:t>” (cuarto de servidores).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Desarrollo </a:t>
            </a:r>
            <a:r>
              <a:rPr lang="es-MX" sz="1100" dirty="0">
                <a:solidFill>
                  <a:prstClr val="black"/>
                </a:solidFill>
              </a:rPr>
              <a:t>e implementación de interfaces con custodio, </a:t>
            </a:r>
            <a:r>
              <a:rPr lang="es-MX" sz="1100" dirty="0" smtClean="0">
                <a:solidFill>
                  <a:prstClr val="black"/>
                </a:solidFill>
              </a:rPr>
              <a:t>fiduciario, contabilidad  </a:t>
            </a:r>
            <a:r>
              <a:rPr lang="es-MX" sz="1100" dirty="0">
                <a:solidFill>
                  <a:prstClr val="black"/>
                </a:solidFill>
              </a:rPr>
              <a:t>interna  y proveedor de precios.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Activación de terminales de </a:t>
            </a:r>
            <a:r>
              <a:rPr lang="es-MX" sz="1100" dirty="0" err="1" smtClean="0">
                <a:solidFill>
                  <a:prstClr val="black"/>
                </a:solidFill>
              </a:rPr>
              <a:t>Bloomberg</a:t>
            </a:r>
            <a:r>
              <a:rPr lang="es-MX" sz="1100" dirty="0" smtClean="0">
                <a:solidFill>
                  <a:prstClr val="black"/>
                </a:solidFill>
              </a:rPr>
              <a:t> (</a:t>
            </a:r>
            <a:r>
              <a:rPr lang="es-MX" sz="1100" dirty="0"/>
              <a:t>sistemas de información </a:t>
            </a:r>
            <a:r>
              <a:rPr lang="es-MX" sz="1100" dirty="0" smtClean="0"/>
              <a:t>financiera en </a:t>
            </a:r>
            <a:r>
              <a:rPr lang="es-MX" sz="1100" dirty="0"/>
              <a:t>tiempo </a:t>
            </a:r>
            <a:r>
              <a:rPr lang="es-MX" sz="1100" dirty="0" smtClean="0"/>
              <a:t>real).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Visita y validación del sitio alterno de operaciones</a:t>
            </a:r>
            <a:endParaRPr lang="es-MX" sz="1100" dirty="0">
              <a:solidFill>
                <a:prstClr val="black"/>
              </a:solidFill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>
            <a:off x="302977" y="4507872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ColumnContent"/>
          <p:cNvSpPr>
            <a:spLocks noChangeArrowheads="1"/>
          </p:cNvSpPr>
          <p:nvPr/>
        </p:nvSpPr>
        <p:spPr bwMode="gray">
          <a:xfrm>
            <a:off x="2072731" y="2049962"/>
            <a:ext cx="6607764" cy="861695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100" dirty="0">
                <a:solidFill>
                  <a:prstClr val="black"/>
                </a:solidFill>
              </a:rPr>
              <a:t>Aprobación las propuestas de Marco de Gestión del FPP y FJP por el Consejo de Administración  en sesión ordinaria número 762 del 29 de octubre de 2014. 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100" dirty="0" smtClean="0"/>
              <a:t>Sesión 004 </a:t>
            </a:r>
            <a:r>
              <a:rPr lang="es-MX" sz="1100" dirty="0"/>
              <a:t>de los Comités Internos de Inversiones y Riesgos del proveedor del </a:t>
            </a:r>
            <a:r>
              <a:rPr lang="es-MX" sz="1100" dirty="0" smtClean="0"/>
              <a:t>Sistema- 6  de noviembre</a:t>
            </a:r>
            <a:endParaRPr lang="es-MX" sz="1100" dirty="0"/>
          </a:p>
        </p:txBody>
      </p:sp>
      <p:sp>
        <p:nvSpPr>
          <p:cNvPr id="89" name="Rectangle 62"/>
          <p:cNvSpPr/>
          <p:nvPr/>
        </p:nvSpPr>
        <p:spPr>
          <a:xfrm>
            <a:off x="344102" y="4565602"/>
            <a:ext cx="1503679" cy="816009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200" b="1" dirty="0">
                <a:solidFill>
                  <a:prstClr val="white"/>
                </a:solidFill>
              </a:rPr>
              <a:t>Plataforma tecnológica</a:t>
            </a:r>
          </a:p>
        </p:txBody>
      </p:sp>
      <p:grpSp>
        <p:nvGrpSpPr>
          <p:cNvPr id="29" name="28 Grupo"/>
          <p:cNvGrpSpPr/>
          <p:nvPr/>
        </p:nvGrpSpPr>
        <p:grpSpPr>
          <a:xfrm>
            <a:off x="7373148" y="1094109"/>
            <a:ext cx="1719617" cy="523863"/>
            <a:chOff x="298839" y="1865908"/>
            <a:chExt cx="7766139" cy="1050881"/>
          </a:xfrm>
        </p:grpSpPr>
        <p:sp>
          <p:nvSpPr>
            <p:cNvPr id="30" name="AutoShape 4"/>
            <p:cNvSpPr>
              <a:spLocks noChangeArrowheads="1"/>
            </p:cNvSpPr>
            <p:nvPr/>
          </p:nvSpPr>
          <p:spPr bwMode="auto">
            <a:xfrm>
              <a:off x="298839" y="1865908"/>
              <a:ext cx="2844000" cy="1050881"/>
            </a:xfrm>
            <a:prstGeom prst="homePlate">
              <a:avLst>
                <a:gd name="adj" fmla="val 24436"/>
              </a:avLst>
            </a:prstGeom>
            <a:solidFill>
              <a:schemeClr val="tx2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Inicial : </a:t>
              </a:r>
            </a:p>
            <a:p>
              <a:pPr algn="ctr" defTabSz="913881" eaLnBrk="0" hangingPunct="0"/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impulso y construcción de capacidades</a:t>
              </a:r>
            </a:p>
          </p:txBody>
        </p:sp>
        <p:sp>
          <p:nvSpPr>
            <p:cNvPr id="31" name="AutoShape 5"/>
            <p:cNvSpPr>
              <a:spLocks noChangeArrowheads="1"/>
            </p:cNvSpPr>
            <p:nvPr/>
          </p:nvSpPr>
          <p:spPr bwMode="auto">
            <a:xfrm>
              <a:off x="4932978" y="1865908"/>
              <a:ext cx="3132000" cy="1044000"/>
            </a:xfrm>
            <a:prstGeom prst="chevron">
              <a:avLst>
                <a:gd name="adj" fmla="val 24455"/>
              </a:avLst>
            </a:prstGeom>
            <a:solidFill>
              <a:schemeClr val="bg1">
                <a:lumMod val="75000"/>
              </a:schemeClr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interna : consolidación</a:t>
              </a:r>
            </a:p>
            <a:p>
              <a:pPr algn="ctr" defTabSz="913881" eaLnBrk="0" hangingPunct="0"/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(esquema con soporte de la SdI)</a:t>
              </a:r>
            </a:p>
          </p:txBody>
        </p:sp>
        <p:sp>
          <p:nvSpPr>
            <p:cNvPr id="32" name="AutoShape 5"/>
            <p:cNvSpPr>
              <a:spLocks noChangeArrowheads="1"/>
            </p:cNvSpPr>
            <p:nvPr/>
          </p:nvSpPr>
          <p:spPr bwMode="auto">
            <a:xfrm>
              <a:off x="2704467" y="1865908"/>
              <a:ext cx="2736002" cy="1050881"/>
            </a:xfrm>
            <a:prstGeom prst="chevron">
              <a:avLst>
                <a:gd name="adj" fmla="val 24455"/>
              </a:avLst>
            </a:prstGeom>
            <a:solidFill>
              <a:schemeClr val="bg1">
                <a:lumMod val="75000"/>
              </a:schemeClr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Híbrida/ transición :</a:t>
              </a:r>
            </a:p>
            <a:p>
              <a:pPr algn="ctr" defTabSz="913881" eaLnBrk="0" hangingPunct="0"/>
              <a:r>
                <a:rPr lang="es-MX" sz="300" b="1" dirty="0">
                  <a:solidFill>
                    <a:prstClr val="white"/>
                  </a:solidFill>
                  <a:cs typeface="Arial" pitchFamily="34" charset="0"/>
                </a:rPr>
                <a:t> </a:t>
              </a:r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inicio de operación Infonavit</a:t>
              </a:r>
            </a:p>
          </p:txBody>
        </p:sp>
      </p:grpSp>
      <p:cxnSp>
        <p:nvCxnSpPr>
          <p:cNvPr id="12" name="11 Conector recto"/>
          <p:cNvCxnSpPr/>
          <p:nvPr/>
        </p:nvCxnSpPr>
        <p:spPr>
          <a:xfrm>
            <a:off x="545926" y="2002287"/>
            <a:ext cx="1090392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>
            <a:off x="2213254" y="2004559"/>
            <a:ext cx="6480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1 Marcador de número de diapositiva"/>
          <p:cNvSpPr txBox="1">
            <a:spLocks/>
          </p:cNvSpPr>
          <p:nvPr/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17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10"/>
          <p:cNvSpPr/>
          <p:nvPr/>
        </p:nvSpPr>
        <p:spPr>
          <a:xfrm>
            <a:off x="344102" y="5552309"/>
            <a:ext cx="1503679" cy="614489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200" b="1" dirty="0">
                <a:solidFill>
                  <a:prstClr val="white"/>
                </a:solidFill>
              </a:rPr>
              <a:t>Legal / Contable</a:t>
            </a:r>
          </a:p>
        </p:txBody>
      </p:sp>
      <p:sp>
        <p:nvSpPr>
          <p:cNvPr id="27" name="TextColumnContent"/>
          <p:cNvSpPr>
            <a:spLocks noChangeArrowheads="1"/>
          </p:cNvSpPr>
          <p:nvPr/>
        </p:nvSpPr>
        <p:spPr bwMode="gray">
          <a:xfrm>
            <a:off x="2054875" y="5543683"/>
            <a:ext cx="6480000" cy="67710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Actualización de regalas de cumplimiento en el sistema de gestión de fondos.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Solicitación de autorización a SHCP para ser inversionista institucional.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Firma de contratos adicionales con contrapartes. 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endParaRPr lang="es-MX" sz="1100" dirty="0">
              <a:solidFill>
                <a:prstClr val="black"/>
              </a:solidFill>
            </a:endParaRPr>
          </a:p>
        </p:txBody>
      </p:sp>
      <p:cxnSp>
        <p:nvCxnSpPr>
          <p:cNvPr id="28" name="Straight Connector 69"/>
          <p:cNvCxnSpPr/>
          <p:nvPr/>
        </p:nvCxnSpPr>
        <p:spPr>
          <a:xfrm>
            <a:off x="302977" y="5476012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62"/>
          <p:cNvSpPr/>
          <p:nvPr/>
        </p:nvSpPr>
        <p:spPr>
          <a:xfrm>
            <a:off x="323850" y="3846890"/>
            <a:ext cx="1503679" cy="576833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200" b="1" dirty="0" smtClean="0">
                <a:solidFill>
                  <a:prstClr val="white"/>
                </a:solidFill>
              </a:rPr>
              <a:t>Organizacional</a:t>
            </a:r>
            <a:endParaRPr lang="es-MX" sz="1200" b="1" dirty="0">
              <a:solidFill>
                <a:prstClr val="white"/>
              </a:solidFill>
            </a:endParaRPr>
          </a:p>
        </p:txBody>
      </p:sp>
      <p:cxnSp>
        <p:nvCxnSpPr>
          <p:cNvPr id="34" name="Straight Connector 61"/>
          <p:cNvCxnSpPr/>
          <p:nvPr/>
        </p:nvCxnSpPr>
        <p:spPr>
          <a:xfrm>
            <a:off x="315736" y="3797410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ColumnContent"/>
          <p:cNvSpPr>
            <a:spLocks noChangeArrowheads="1"/>
          </p:cNvSpPr>
          <p:nvPr/>
        </p:nvSpPr>
        <p:spPr bwMode="gray">
          <a:xfrm>
            <a:off x="2072731" y="2911217"/>
            <a:ext cx="6840000" cy="846386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>
                <a:solidFill>
                  <a:prstClr val="black"/>
                </a:solidFill>
              </a:rPr>
              <a:t>Proveedor del Sistema (etapa inicial/híbrida</a:t>
            </a:r>
            <a:r>
              <a:rPr lang="es-MX" sz="1100" dirty="0" smtClean="0">
                <a:solidFill>
                  <a:prstClr val="black"/>
                </a:solidFill>
              </a:rPr>
              <a:t>):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 smtClean="0"/>
              <a:t>Capacitación del personal para la obtención de certificación de la AMIB.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 smtClean="0">
                <a:solidFill>
                  <a:prstClr val="black"/>
                </a:solidFill>
              </a:rPr>
              <a:t>Definición de reportes sobre operación: mensual del portafolio, benchmark, variables mercado global, de riesgos de mercado, entre otros.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 smtClean="0">
                <a:solidFill>
                  <a:prstClr val="black"/>
                </a:solidFill>
              </a:rPr>
              <a:t>Revisión y definición de modelos financieros y de riesgos sobre la operación del FANVIT</a:t>
            </a:r>
            <a:endParaRPr lang="es-MX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29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35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322264" y="3094927"/>
            <a:ext cx="1503679" cy="1310296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200" b="1" dirty="0">
                <a:solidFill>
                  <a:prstClr val="white"/>
                </a:solidFill>
              </a:rPr>
              <a:t>Desarrollo de capacidades</a:t>
            </a:r>
          </a:p>
        </p:txBody>
      </p:sp>
      <p:sp>
        <p:nvSpPr>
          <p:cNvPr id="23" name="TextColumnContent"/>
          <p:cNvSpPr>
            <a:spLocks noChangeArrowheads="1"/>
          </p:cNvSpPr>
          <p:nvPr/>
        </p:nvSpPr>
        <p:spPr bwMode="gray">
          <a:xfrm>
            <a:off x="2099491" y="3099486"/>
            <a:ext cx="6480000" cy="1354217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Proveedor </a:t>
            </a:r>
            <a:r>
              <a:rPr lang="es-MX" sz="1100" dirty="0">
                <a:solidFill>
                  <a:prstClr val="black"/>
                </a:solidFill>
              </a:rPr>
              <a:t>del Sistema:</a:t>
            </a:r>
          </a:p>
          <a:p>
            <a:pPr marL="355600" lvl="2" indent="-177800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 smtClean="0"/>
              <a:t>Contratación </a:t>
            </a:r>
            <a:r>
              <a:rPr lang="es-MX" sz="1100" dirty="0"/>
              <a:t>de asesoría financiera para la gestión del FPP y el </a:t>
            </a:r>
            <a:r>
              <a:rPr lang="es-MX" sz="1100" dirty="0" smtClean="0"/>
              <a:t>FJP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Custodio/Fiduciario</a:t>
            </a:r>
          </a:p>
          <a:p>
            <a:pPr marL="355600" lvl="2" indent="-177800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>
                <a:solidFill>
                  <a:prstClr val="black"/>
                </a:solidFill>
              </a:rPr>
              <a:t>Contratación del custodio y fiduciario para la gestión del FPP y el FJP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>
                <a:solidFill>
                  <a:prstClr val="black"/>
                </a:solidFill>
              </a:rPr>
              <a:t>Sustitución fiduciaria del FPP y el </a:t>
            </a:r>
            <a:r>
              <a:rPr lang="es-MX" sz="1100" dirty="0" smtClean="0">
                <a:solidFill>
                  <a:prstClr val="black"/>
                </a:solidFill>
              </a:rPr>
              <a:t>FJP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 smtClean="0">
                <a:solidFill>
                  <a:prstClr val="black"/>
                </a:solidFill>
              </a:rPr>
              <a:t>Contratación de Fiduciario y Custodio para el FINVIT</a:t>
            </a:r>
          </a:p>
          <a:p>
            <a:pPr marL="180975" lvl="2" indent="-180975" defTabSz="913881">
              <a:buClr>
                <a:srgbClr val="BB2D2C"/>
              </a:buClr>
              <a:buFont typeface="Arial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MFGI</a:t>
            </a:r>
          </a:p>
          <a:p>
            <a:pPr marL="355600" lvl="2" indent="-177800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100" dirty="0">
                <a:solidFill>
                  <a:prstClr val="black"/>
                </a:solidFill>
              </a:rPr>
              <a:t>Inicio de operaciones conforme a la etapa híbrida</a:t>
            </a:r>
          </a:p>
        </p:txBody>
      </p:sp>
      <p:sp>
        <p:nvSpPr>
          <p:cNvPr id="79" name="TextColumnContent"/>
          <p:cNvSpPr>
            <a:spLocks noChangeArrowheads="1"/>
          </p:cNvSpPr>
          <p:nvPr/>
        </p:nvSpPr>
        <p:spPr bwMode="gray">
          <a:xfrm>
            <a:off x="2167731" y="1521603"/>
            <a:ext cx="6480000" cy="72000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endParaRPr lang="es-MX" sz="1100" dirty="0">
              <a:solidFill>
                <a:prstClr val="black"/>
              </a:solidFill>
            </a:endParaRPr>
          </a:p>
        </p:txBody>
      </p:sp>
      <p:grpSp>
        <p:nvGrpSpPr>
          <p:cNvPr id="29" name="28 Grupo"/>
          <p:cNvGrpSpPr/>
          <p:nvPr/>
        </p:nvGrpSpPr>
        <p:grpSpPr>
          <a:xfrm>
            <a:off x="7424383" y="1094109"/>
            <a:ext cx="1719617" cy="523863"/>
            <a:chOff x="298839" y="1865908"/>
            <a:chExt cx="7766139" cy="1050881"/>
          </a:xfrm>
        </p:grpSpPr>
        <p:sp>
          <p:nvSpPr>
            <p:cNvPr id="30" name="AutoShape 4"/>
            <p:cNvSpPr>
              <a:spLocks noChangeArrowheads="1"/>
            </p:cNvSpPr>
            <p:nvPr/>
          </p:nvSpPr>
          <p:spPr bwMode="auto">
            <a:xfrm>
              <a:off x="298839" y="1865908"/>
              <a:ext cx="2844000" cy="1050881"/>
            </a:xfrm>
            <a:prstGeom prst="homePlate">
              <a:avLst>
                <a:gd name="adj" fmla="val 24436"/>
              </a:avLst>
            </a:prstGeom>
            <a:solidFill>
              <a:schemeClr val="tx2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Inicial : </a:t>
              </a:r>
            </a:p>
            <a:p>
              <a:pPr algn="ctr" defTabSz="913881" eaLnBrk="0" hangingPunct="0"/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impulso y construcción de capacidades</a:t>
              </a:r>
            </a:p>
          </p:txBody>
        </p:sp>
        <p:sp>
          <p:nvSpPr>
            <p:cNvPr id="31" name="AutoShape 5"/>
            <p:cNvSpPr>
              <a:spLocks noChangeArrowheads="1"/>
            </p:cNvSpPr>
            <p:nvPr/>
          </p:nvSpPr>
          <p:spPr bwMode="auto">
            <a:xfrm>
              <a:off x="4932978" y="1865908"/>
              <a:ext cx="3132000" cy="1044000"/>
            </a:xfrm>
            <a:prstGeom prst="chevron">
              <a:avLst>
                <a:gd name="adj" fmla="val 24455"/>
              </a:avLst>
            </a:prstGeom>
            <a:solidFill>
              <a:schemeClr val="bg1">
                <a:lumMod val="75000"/>
              </a:schemeClr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interna : consolidación</a:t>
              </a:r>
            </a:p>
            <a:p>
              <a:pPr algn="ctr" defTabSz="913881" eaLnBrk="0" hangingPunct="0"/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(esquema con soporte de la SdI)</a:t>
              </a:r>
            </a:p>
          </p:txBody>
        </p:sp>
        <p:sp>
          <p:nvSpPr>
            <p:cNvPr id="32" name="AutoShape 5"/>
            <p:cNvSpPr>
              <a:spLocks noChangeArrowheads="1"/>
            </p:cNvSpPr>
            <p:nvPr/>
          </p:nvSpPr>
          <p:spPr bwMode="auto">
            <a:xfrm>
              <a:off x="2704467" y="1865908"/>
              <a:ext cx="2736002" cy="1050881"/>
            </a:xfrm>
            <a:prstGeom prst="chevron">
              <a:avLst>
                <a:gd name="adj" fmla="val 24455"/>
              </a:avLst>
            </a:prstGeom>
            <a:gradFill flip="none" rotWithShape="1">
              <a:gsLst>
                <a:gs pos="40000">
                  <a:schemeClr val="tx2">
                    <a:lumMod val="96000"/>
                  </a:schemeClr>
                </a:gs>
                <a:gs pos="63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Híbrida/ transición :</a:t>
              </a:r>
            </a:p>
            <a:p>
              <a:pPr algn="ctr" defTabSz="913881" eaLnBrk="0" hangingPunct="0"/>
              <a:r>
                <a:rPr lang="es-MX" sz="300" b="1" dirty="0">
                  <a:solidFill>
                    <a:prstClr val="white"/>
                  </a:solidFill>
                  <a:cs typeface="Arial" pitchFamily="34" charset="0"/>
                </a:rPr>
                <a:t> </a:t>
              </a:r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inicio de operación Infonavit</a:t>
              </a:r>
            </a:p>
          </p:txBody>
        </p:sp>
      </p:grpSp>
      <p:sp>
        <p:nvSpPr>
          <p:cNvPr id="24" name="ColumnHeader"/>
          <p:cNvSpPr>
            <a:spLocks noChangeArrowheads="1"/>
          </p:cNvSpPr>
          <p:nvPr/>
        </p:nvSpPr>
        <p:spPr bwMode="gray">
          <a:xfrm>
            <a:off x="325438" y="1771841"/>
            <a:ext cx="1500505" cy="31335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Dimensión</a:t>
            </a:r>
          </a:p>
        </p:txBody>
      </p:sp>
      <p:sp>
        <p:nvSpPr>
          <p:cNvPr id="25" name="ColumnHeader"/>
          <p:cNvSpPr>
            <a:spLocks noChangeArrowheads="1"/>
          </p:cNvSpPr>
          <p:nvPr/>
        </p:nvSpPr>
        <p:spPr bwMode="gray">
          <a:xfrm>
            <a:off x="2167731" y="1771840"/>
            <a:ext cx="6120956" cy="31334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Siguientes pasos</a:t>
            </a:r>
          </a:p>
        </p:txBody>
      </p:sp>
      <p:cxnSp>
        <p:nvCxnSpPr>
          <p:cNvPr id="26" name="25 Conector recto"/>
          <p:cNvCxnSpPr/>
          <p:nvPr/>
        </p:nvCxnSpPr>
        <p:spPr>
          <a:xfrm>
            <a:off x="545926" y="2051346"/>
            <a:ext cx="1090392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2213254" y="2053618"/>
            <a:ext cx="6480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1 Marcador de número de diapositiva"/>
          <p:cNvSpPr txBox="1">
            <a:spLocks/>
          </p:cNvSpPr>
          <p:nvPr/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18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9"/>
          <p:cNvSpPr/>
          <p:nvPr/>
        </p:nvSpPr>
        <p:spPr>
          <a:xfrm>
            <a:off x="322264" y="2169088"/>
            <a:ext cx="1503679" cy="762815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200" b="1" dirty="0">
                <a:solidFill>
                  <a:prstClr val="white"/>
                </a:solidFill>
              </a:rPr>
              <a:t>Gobierno Institucional y Órganos de gestión</a:t>
            </a:r>
          </a:p>
        </p:txBody>
      </p:sp>
      <p:cxnSp>
        <p:nvCxnSpPr>
          <p:cNvPr id="35" name="Straight Connector 14"/>
          <p:cNvCxnSpPr/>
          <p:nvPr/>
        </p:nvCxnSpPr>
        <p:spPr>
          <a:xfrm>
            <a:off x="309282" y="3010807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ColumnContent"/>
          <p:cNvSpPr>
            <a:spLocks noChangeArrowheads="1"/>
          </p:cNvSpPr>
          <p:nvPr/>
        </p:nvSpPr>
        <p:spPr bwMode="gray">
          <a:xfrm>
            <a:off x="2072731" y="2179787"/>
            <a:ext cx="6607764" cy="799813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Elaboración de la versión preliminar del  Marco </a:t>
            </a:r>
            <a:r>
              <a:rPr lang="es-MX" sz="1100" dirty="0">
                <a:solidFill>
                  <a:prstClr val="black"/>
                </a:solidFill>
              </a:rPr>
              <a:t>de Gestión del </a:t>
            </a:r>
            <a:r>
              <a:rPr lang="es-MX" sz="1100" dirty="0" smtClean="0">
                <a:solidFill>
                  <a:prstClr val="black"/>
                </a:solidFill>
              </a:rPr>
              <a:t>Fondo de Ahorro de los Empleados y Funcionarios del Infonavit, y del Fondo de Jubilaciones y Pensiones (Plan de Contribución Definida), para ser presentados en el </a:t>
            </a:r>
            <a:r>
              <a:rPr lang="es-MX" sz="1100" dirty="0">
                <a:solidFill>
                  <a:prstClr val="black"/>
                </a:solidFill>
              </a:rPr>
              <a:t>Comité de Inversiones (sesión </a:t>
            </a:r>
            <a:r>
              <a:rPr lang="es-MX" sz="1100" dirty="0" smtClean="0">
                <a:solidFill>
                  <a:prstClr val="black"/>
                </a:solidFill>
              </a:rPr>
              <a:t>007).</a:t>
            </a:r>
            <a:endParaRPr lang="es-MX" sz="1100" dirty="0">
              <a:solidFill>
                <a:prstClr val="black"/>
              </a:solidFill>
            </a:endParaRP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endParaRPr lang="es-MX" sz="1100" dirty="0">
              <a:solidFill>
                <a:prstClr val="black"/>
              </a:solidFill>
            </a:endParaRPr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r>
              <a:rPr lang="es-MX" sz="2200" dirty="0"/>
              <a:t>Estatus: Hacia Donde Vamos – Etapa Híbrida </a:t>
            </a:r>
          </a:p>
        </p:txBody>
      </p:sp>
      <p:sp>
        <p:nvSpPr>
          <p:cNvPr id="22" name="Rectangle 62"/>
          <p:cNvSpPr/>
          <p:nvPr/>
        </p:nvSpPr>
        <p:spPr>
          <a:xfrm>
            <a:off x="361373" y="5221681"/>
            <a:ext cx="1503679" cy="70287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200" b="1" dirty="0">
                <a:solidFill>
                  <a:prstClr val="white"/>
                </a:solidFill>
              </a:rPr>
              <a:t>Legal / Contable</a:t>
            </a:r>
          </a:p>
        </p:txBody>
      </p:sp>
      <p:sp>
        <p:nvSpPr>
          <p:cNvPr id="38" name="TextColumnContent"/>
          <p:cNvSpPr>
            <a:spLocks noChangeArrowheads="1"/>
          </p:cNvSpPr>
          <p:nvPr/>
        </p:nvSpPr>
        <p:spPr bwMode="gray">
          <a:xfrm>
            <a:off x="2082868" y="5241868"/>
            <a:ext cx="6480000" cy="649624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/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Formalización </a:t>
            </a:r>
            <a:r>
              <a:rPr lang="es-MX" sz="1100" dirty="0">
                <a:solidFill>
                  <a:prstClr val="black"/>
                </a:solidFill>
              </a:rPr>
              <a:t>de contratos para la contratación del Proveedor del Sistema, Custodio y el Fiduciario seleccionados para la gestión del FPP </a:t>
            </a:r>
            <a:r>
              <a:rPr lang="es-MX" sz="1100" dirty="0" smtClean="0">
                <a:solidFill>
                  <a:prstClr val="black"/>
                </a:solidFill>
              </a:rPr>
              <a:t>, FJP y FINVIT.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100" dirty="0" smtClean="0">
                <a:solidFill>
                  <a:prstClr val="black"/>
                </a:solidFill>
              </a:rPr>
              <a:t>Definición de criterios contables y de individualización para la operación del FINVIT</a:t>
            </a:r>
          </a:p>
          <a:p>
            <a:pPr marL="6350" lvl="1" defTabSz="913881">
              <a:buClr>
                <a:srgbClr val="BB2D2C"/>
              </a:buClr>
            </a:pPr>
            <a:endParaRPr lang="es-MX" sz="1100" dirty="0">
              <a:solidFill>
                <a:prstClr val="black"/>
              </a:solidFill>
            </a:endParaRP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endParaRPr lang="es-MX" sz="1100" dirty="0">
              <a:solidFill>
                <a:prstClr val="black"/>
              </a:solidFill>
            </a:endParaRPr>
          </a:p>
        </p:txBody>
      </p:sp>
      <p:cxnSp>
        <p:nvCxnSpPr>
          <p:cNvPr id="39" name="Straight Connector 61"/>
          <p:cNvCxnSpPr/>
          <p:nvPr/>
        </p:nvCxnSpPr>
        <p:spPr>
          <a:xfrm>
            <a:off x="288085" y="5175101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50"/>
          <p:cNvSpPr/>
          <p:nvPr/>
        </p:nvSpPr>
        <p:spPr>
          <a:xfrm>
            <a:off x="2054875" y="4513854"/>
            <a:ext cx="6840000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100" dirty="0" smtClean="0"/>
              <a:t>Entrega plataforma de gestión de inversiones, mesa de operaciones, equipo de cómputo, video </a:t>
            </a:r>
            <a:r>
              <a:rPr lang="es-MX" sz="1100" dirty="0" err="1" smtClean="0"/>
              <a:t>wall</a:t>
            </a:r>
            <a:r>
              <a:rPr lang="es-MX" sz="1100" dirty="0" smtClean="0"/>
              <a:t>.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100" dirty="0" smtClean="0"/>
              <a:t>Realización de pruebas y capacitación en sitio de la plataforma tecnológica.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endParaRPr lang="es-MX" sz="1100" dirty="0">
              <a:solidFill>
                <a:prstClr val="black"/>
              </a:solidFill>
            </a:endParaRPr>
          </a:p>
        </p:txBody>
      </p:sp>
      <p:cxnSp>
        <p:nvCxnSpPr>
          <p:cNvPr id="42" name="Straight Connector 61"/>
          <p:cNvCxnSpPr/>
          <p:nvPr/>
        </p:nvCxnSpPr>
        <p:spPr>
          <a:xfrm>
            <a:off x="302977" y="4456124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62"/>
          <p:cNvSpPr/>
          <p:nvPr/>
        </p:nvSpPr>
        <p:spPr>
          <a:xfrm>
            <a:off x="344102" y="4513854"/>
            <a:ext cx="1503679" cy="601071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200" b="1" dirty="0">
                <a:solidFill>
                  <a:prstClr val="white"/>
                </a:solidFill>
              </a:rPr>
              <a:t>Plataforma tecnológica</a:t>
            </a:r>
          </a:p>
        </p:txBody>
      </p:sp>
    </p:spTree>
    <p:extLst>
      <p:ext uri="{BB962C8B-B14F-4D97-AF65-F5344CB8AC3E}">
        <p14:creationId xmlns:p14="http://schemas.microsoft.com/office/powerpoint/2010/main" val="368764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19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200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Orden del Día</a:t>
            </a:r>
            <a:endParaRPr lang="es-MX" sz="2200" dirty="0">
              <a:solidFill>
                <a:prstClr val="white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070312"/>
            <a:ext cx="80092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resultados y estrategia de inversión del Fondo de Apoyo a las Necesidades de Vivienda de los Trabajadores.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Propuesta de los Marcos de Gestión del FINVIT, con fundamento en las Base Primera, inciso E), de las Bases de Funcionamiento del Comité de Inversiones.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los avances en la implementación del FINVIT.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los avances en la implementación del FANVIT.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chemeClr val="tx2"/>
                </a:solidFill>
              </a:rPr>
              <a:t>Propuesta de Calendario Mensual de Sesiones 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Asuntos </a:t>
            </a:r>
            <a:r>
              <a:rPr lang="es-MX" b="1" dirty="0">
                <a:solidFill>
                  <a:srgbClr val="B2B2B2"/>
                </a:solidFill>
              </a:rPr>
              <a:t>Generales.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endParaRPr lang="es-MX" b="1" dirty="0">
              <a:solidFill>
                <a:srgbClr val="B2B2B2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97798" y="1176735"/>
            <a:ext cx="8323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 Grupo de Trabajo de Inversiones Sesión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número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003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18  de noviembre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de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2014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200" dirty="0" smtClean="0"/>
              <a:t>Calendario de sesiones</a:t>
            </a:r>
            <a:endParaRPr lang="es-MX" sz="2200" dirty="0"/>
          </a:p>
        </p:txBody>
      </p:sp>
      <p:sp>
        <p:nvSpPr>
          <p:cNvPr id="8" name="7 CuadroTexto"/>
          <p:cNvSpPr txBox="1"/>
          <p:nvPr/>
        </p:nvSpPr>
        <p:spPr>
          <a:xfrm>
            <a:off x="317416" y="1250065"/>
            <a:ext cx="8485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s-MX" dirty="0" smtClean="0"/>
              <a:t>Se propone que el Grupo de Trabajo de Inversiones sesione de acuerdo al siguiente calendario:</a:t>
            </a:r>
            <a:endParaRPr lang="es-MX" dirty="0"/>
          </a:p>
        </p:txBody>
      </p:sp>
      <p:sp>
        <p:nvSpPr>
          <p:cNvPr id="10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20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03212"/>
              </p:ext>
            </p:extLst>
          </p:nvPr>
        </p:nvGraphicFramePr>
        <p:xfrm>
          <a:off x="806070" y="2702581"/>
          <a:ext cx="3356497" cy="3626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7130"/>
                <a:gridCol w="1419367"/>
              </a:tblGrid>
              <a:tr h="30224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Mes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Día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0224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Enero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24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Febrero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24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Marzo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24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Abril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24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Mayo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24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Junio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24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Julio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24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Agosto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24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Septiembre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24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Octubre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24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Noviembre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764274" y="2115375"/>
            <a:ext cx="48176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 smtClean="0"/>
              <a:t>Propuesta de Calendario </a:t>
            </a:r>
            <a:r>
              <a:rPr lang="es-MX" sz="1400" b="1" dirty="0"/>
              <a:t>de </a:t>
            </a:r>
            <a:r>
              <a:rPr lang="es-MX" sz="1400" b="1" dirty="0" smtClean="0"/>
              <a:t>sesiones del  Grupo de Trabajo de Inversiones- 2015</a:t>
            </a:r>
            <a:endParaRPr lang="es-MX" sz="1400" b="1" dirty="0"/>
          </a:p>
        </p:txBody>
      </p:sp>
    </p:spTree>
    <p:extLst>
      <p:ext uri="{BB962C8B-B14F-4D97-AF65-F5344CB8AC3E}">
        <p14:creationId xmlns:p14="http://schemas.microsoft.com/office/powerpoint/2010/main" val="256876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21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200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Orden del Día</a:t>
            </a:r>
            <a:endParaRPr lang="es-MX" sz="2200" dirty="0">
              <a:solidFill>
                <a:prstClr val="white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070312"/>
            <a:ext cx="80092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resultados y estrategia de inversión del Fondo de Apoyo a las Necesidades de Vivienda de los Trabajadores.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Propuesta de los Marcos de Gestión del FINVIT, con fundamento en las Base Primera, inciso E), de las Bases de Funcionamiento del Comité de Inversiones.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los avances en la implementación del FINVIT.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los avances en la implementación del FANVIT.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Propuesta de Calendario Mensual de Sesiones 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chemeClr val="tx2"/>
                </a:solidFill>
              </a:rPr>
              <a:t>Asuntos Generales.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endParaRPr lang="es-MX" b="1" dirty="0">
              <a:solidFill>
                <a:srgbClr val="B2B2B2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97798" y="1176735"/>
            <a:ext cx="8323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 Grupo de Trabajo de Inversiones Sesión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número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003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18  de noviembre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de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2014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58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1327912"/>
          </a:xfrm>
        </p:spPr>
        <p:txBody>
          <a:bodyPr/>
          <a:lstStyle/>
          <a:p>
            <a:r>
              <a:rPr lang="es-MX" b="1" dirty="0" smtClean="0">
                <a:solidFill>
                  <a:schemeClr val="tx2"/>
                </a:solidFill>
              </a:rPr>
              <a:t>Grupo de Trabajo de Inversiones </a:t>
            </a:r>
            <a:r>
              <a:rPr lang="es-MX" b="1" dirty="0">
                <a:solidFill>
                  <a:schemeClr val="tx2"/>
                </a:solidFill>
              </a:rPr>
              <a:t>Sesión número </a:t>
            </a:r>
            <a:r>
              <a:rPr lang="es-MX" b="1" dirty="0" smtClean="0">
                <a:solidFill>
                  <a:schemeClr val="tx2"/>
                </a:solidFill>
              </a:rPr>
              <a:t>003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10896" y="4657231"/>
            <a:ext cx="5861304" cy="457200"/>
          </a:xfrm>
        </p:spPr>
        <p:txBody>
          <a:bodyPr/>
          <a:lstStyle/>
          <a:p>
            <a:pPr algn="r"/>
            <a:r>
              <a:rPr lang="es-MX" dirty="0" smtClean="0"/>
              <a:t>Noviembre 2014</a:t>
            </a:r>
            <a:endParaRPr lang="es-MX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791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9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" y="288000"/>
            <a:ext cx="7944799" cy="742950"/>
          </a:xfrm>
        </p:spPr>
        <p:txBody>
          <a:bodyPr/>
          <a:lstStyle/>
          <a:p>
            <a:r>
              <a:rPr lang="es-MX" sz="2000" dirty="0" smtClean="0"/>
              <a:t>Plan de Trabajo: Calendario</a:t>
            </a:r>
            <a:endParaRPr lang="es-MX" sz="1400" dirty="0"/>
          </a:p>
        </p:txBody>
      </p:sp>
      <p:sp>
        <p:nvSpPr>
          <p:cNvPr id="14" name="1 Marcador de número de diapositiva"/>
          <p:cNvSpPr txBox="1">
            <a:spLocks/>
          </p:cNvSpPr>
          <p:nvPr/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23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654345"/>
              </p:ext>
            </p:extLst>
          </p:nvPr>
        </p:nvGraphicFramePr>
        <p:xfrm>
          <a:off x="250167" y="1264495"/>
          <a:ext cx="8212465" cy="5308866"/>
        </p:xfrm>
        <a:graphic>
          <a:graphicData uri="http://schemas.openxmlformats.org/drawingml/2006/table">
            <a:tbl>
              <a:tblPr/>
              <a:tblGrid>
                <a:gridCol w="2059418"/>
                <a:gridCol w="547547"/>
                <a:gridCol w="547547"/>
                <a:gridCol w="547547"/>
                <a:gridCol w="547547"/>
                <a:gridCol w="547547"/>
                <a:gridCol w="547547"/>
                <a:gridCol w="547547"/>
                <a:gridCol w="127760"/>
                <a:gridCol w="127760"/>
                <a:gridCol w="127760"/>
                <a:gridCol w="127760"/>
                <a:gridCol w="127760"/>
                <a:gridCol w="127760"/>
                <a:gridCol w="127760"/>
                <a:gridCol w="127760"/>
                <a:gridCol w="127760"/>
                <a:gridCol w="127760"/>
                <a:gridCol w="127760"/>
                <a:gridCol w="127760"/>
                <a:gridCol w="787098"/>
              </a:tblGrid>
              <a:tr h="136933">
                <a:tc rowSpan="2" gridSpan="8">
                  <a:txBody>
                    <a:bodyPr/>
                    <a:lstStyle/>
                    <a:p>
                      <a:pPr algn="ctr" rtl="0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Actividad</a:t>
                      </a:r>
                    </a:p>
                  </a:txBody>
                  <a:tcPr marL="6847" marR="6847" marT="6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rtl="0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Responsable</a:t>
                      </a:r>
                    </a:p>
                  </a:txBody>
                  <a:tcPr marL="6847" marR="6847" marT="6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780">
                <a:tc gridSpan="8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Nov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Dic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Ene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43780">
                <a:tc gridSpan="8">
                  <a:txBody>
                    <a:bodyPr/>
                    <a:lstStyle/>
                    <a:p>
                      <a:pPr algn="l" rtl="0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Definir proceso de firma de la carta de adhesión y aceptación de las políticas del FINVIT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SGAP y MFGI</a:t>
                      </a:r>
                    </a:p>
                  </a:txBody>
                  <a:tcPr marL="6847" marR="6847" marT="6847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933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Definir formatos, procedimientos, resguardo documental y periodos para trámite</a:t>
                      </a:r>
                      <a:endParaRPr lang="es-MX" sz="1000" b="0" i="0" u="none" strike="noStrike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43780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Definir procesos equivalentes en CESIs y delegaciones</a:t>
                      </a:r>
                      <a:endParaRPr lang="es-MX" sz="1000" b="0" i="0" u="none" strike="noStrike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43780">
                <a:tc gridSpan="8">
                  <a:txBody>
                    <a:bodyPr/>
                    <a:lstStyle/>
                    <a:p>
                      <a:pPr algn="l" rtl="0" fontAlgn="b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Definir el Proceso de autorización del descuento (alta, modificación o cancelación)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SGAP y MFGI</a:t>
                      </a:r>
                    </a:p>
                  </a:txBody>
                  <a:tcPr marL="6847" marR="6847" marT="68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933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 dirty="0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Definir formatos, procedimientos, resguardo documental y periodos para trámite</a:t>
                      </a:r>
                      <a:endParaRPr lang="es-MX" sz="1000" b="0" i="0" u="none" strike="noStrike" dirty="0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43780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 dirty="0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Definir procesos equivalentes en </a:t>
                      </a:r>
                      <a:r>
                        <a:rPr lang="es-MX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CESIs</a:t>
                      </a: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 delegaciones</a:t>
                      </a:r>
                      <a:endParaRPr lang="es-MX" sz="1000" b="0" i="0" u="none" strike="noStrike" dirty="0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43780">
                <a:tc gridSpan="8">
                  <a:txBody>
                    <a:bodyPr/>
                    <a:lstStyle/>
                    <a:p>
                      <a:pPr algn="l" rtl="0" fontAlgn="b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Ventanilla de promoción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SGAP</a:t>
                      </a:r>
                    </a:p>
                  </a:txBody>
                  <a:tcPr marL="6847" marR="6847" marT="68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866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 dirty="0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Definir el personal de la SGAP para atención en ventanilla, el periodo de atención, la ubicación, el mobiliario a utilizar y </a:t>
                      </a:r>
                      <a:r>
                        <a:rPr lang="es-MX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revisón</a:t>
                      </a: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del material de difusión (tríptico)</a:t>
                      </a:r>
                      <a:endParaRPr lang="es-MX" sz="1000" b="0" i="0" u="none" strike="noStrike" dirty="0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47849">
                <a:tc gridSpan="8">
                  <a:txBody>
                    <a:bodyPr/>
                    <a:lstStyle/>
                    <a:p>
                      <a:pPr algn="l" rtl="0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Coordinación con la SGAP para las sesiones </a:t>
                      </a: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informativas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SGAP</a:t>
                      </a:r>
                    </a:p>
                  </a:txBody>
                  <a:tcPr marL="6847" marR="6847" marT="68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933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Definir personal de la SGAP que participará, fechas y lugar</a:t>
                      </a:r>
                      <a:endParaRPr lang="es-MX" sz="1000" b="0" i="0" u="none" strike="noStrike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47849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 dirty="0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Establecer los medios que se utilizarán para convocar y revisar/complementar el material a presentar</a:t>
                      </a:r>
                      <a:endParaRPr lang="es-MX" sz="1000" b="0" i="0" u="none" strike="noStrike" dirty="0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43780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Realización de las sesiones informativas</a:t>
                      </a:r>
                      <a:endParaRPr lang="es-MX" sz="1000" b="0" i="0" u="none" strike="noStrike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43780">
                <a:tc gridSpan="8">
                  <a:txBody>
                    <a:bodyPr/>
                    <a:lstStyle/>
                    <a:p>
                      <a:pPr algn="l" rtl="0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Definir desarrollos </a:t>
                      </a: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tecnológicos y procesos 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SGAP</a:t>
                      </a:r>
                    </a:p>
                  </a:txBody>
                  <a:tcPr marL="6847" marR="6847" marT="68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933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 dirty="0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Definir y elaborar la </a:t>
                      </a:r>
                      <a:r>
                        <a:rPr lang="es-MX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DSCT, y procesos operativos</a:t>
                      </a:r>
                      <a:endParaRPr lang="es-MX" sz="1000" b="0" i="0" u="none" strike="noStrike" dirty="0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36933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Dar seguimiento a la implementación del desarrollo tecnológico (SAP-FICO, Intranet, etc.)</a:t>
                      </a:r>
                      <a:endParaRPr lang="es-MX" sz="1000" b="0" i="0" u="none" strike="noStrike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43780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Coordinar periodo de pruebas</a:t>
                      </a:r>
                      <a:endParaRPr lang="es-MX" sz="1000" b="0" i="0" u="none" strike="noStrike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43780">
                <a:tc gridSpan="8">
                  <a:txBody>
                    <a:bodyPr/>
                    <a:lstStyle/>
                    <a:p>
                      <a:pPr algn="l" rtl="0" fontAlgn="b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Revisión de documentos de difusión, operación e infomativos del FINVIT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SGAP y MFGI</a:t>
                      </a:r>
                    </a:p>
                  </a:txBody>
                  <a:tcPr marL="6847" marR="6847" marT="68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933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Documentos de difusión: Webmaster del lanzamiento y anuncio de sesiones informativas</a:t>
                      </a:r>
                      <a:endParaRPr lang="es-MX" sz="1000" b="0" i="0" u="none" strike="noStrike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36933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Conocimiento del Marco de Gestión del FINVIT y el contrato del Fideicomiso</a:t>
                      </a:r>
                      <a:endParaRPr lang="es-MX" sz="1000" b="0" i="0" u="none" strike="noStrike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73866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Documentos informativos para consulta en Intranet: políticas generales, estatutos, y preguntas frecuentes.</a:t>
                      </a:r>
                      <a:endParaRPr lang="es-MX" sz="1000" b="0" i="0" u="none" strike="noStrike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43780">
                <a:tc gridSpan="8">
                  <a:txBody>
                    <a:bodyPr/>
                    <a:lstStyle/>
                    <a:p>
                      <a:pPr algn="l" rtl="0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Planeación del lanzamiento del FINVIT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SGAP y MFGI</a:t>
                      </a:r>
                    </a:p>
                  </a:txBody>
                  <a:tcPr marL="6847" marR="6847" marT="68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780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 dirty="0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Coordinar con la SGAP para definir actividades para el lanzamiento del FINVIT</a:t>
                      </a:r>
                      <a:endParaRPr lang="es-MX" sz="1000" b="0" i="0" u="none" strike="noStrike" dirty="0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43780">
                <a:tc gridSpan="8">
                  <a:txBody>
                    <a:bodyPr/>
                    <a:lstStyle/>
                    <a:p>
                      <a:pPr algn="l" rtl="0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Atención a los usuarios del FINVIT por parte de la SGAP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6933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 dirty="0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Elegir a la persona que dará atención a los usuarios por parte de la SGAP</a:t>
                      </a:r>
                      <a:endParaRPr lang="es-MX" sz="1000" b="0" i="0" u="none" strike="noStrike" dirty="0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SGAP</a:t>
                      </a:r>
                    </a:p>
                  </a:txBody>
                  <a:tcPr marL="6847" marR="6847" marT="6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933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 dirty="0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Capacitación al colaborador designado para atención al usuario por parte de MFGI.</a:t>
                      </a:r>
                      <a:endParaRPr lang="es-MX" sz="1000" b="0" i="0" u="none" strike="noStrike" dirty="0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MFGI</a:t>
                      </a:r>
                    </a:p>
                  </a:txBody>
                  <a:tcPr marL="6847" marR="6847" marT="6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6480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s-MX" sz="1000" b="0" i="0" u="none" strike="noStrike" dirty="0">
                          <a:solidFill>
                            <a:srgbClr val="BB2D2C"/>
                          </a:solidFill>
                          <a:effectLst/>
                          <a:latin typeface="Calibri"/>
                        </a:rPr>
                        <a:t>• </a:t>
                      </a: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Coordinación permanente entre el colaborador designado por la SGAP y el representante de MFGI.</a:t>
                      </a:r>
                      <a:endParaRPr lang="es-MX" sz="1000" b="0" i="0" u="none" strike="noStrike" dirty="0">
                        <a:solidFill>
                          <a:srgbClr val="BB2D2C"/>
                        </a:solidFill>
                        <a:effectLst/>
                        <a:latin typeface="Calibri"/>
                      </a:endParaRPr>
                    </a:p>
                  </a:txBody>
                  <a:tcPr marL="184860" marR="6847" marT="6847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SGAP y MFGI</a:t>
                      </a:r>
                    </a:p>
                  </a:txBody>
                  <a:tcPr marL="6847" marR="6847" marT="6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348">
                <a:tc>
                  <a:txBody>
                    <a:bodyPr/>
                    <a:lstStyle/>
                    <a:p>
                      <a:pPr algn="l" rtl="0" fontAlgn="ctr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933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Proceso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Subactividad(es) del proceso</a:t>
                      </a: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47" marR="6847" marT="6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Rounded Rectangular Callout 151"/>
          <p:cNvSpPr/>
          <p:nvPr/>
        </p:nvSpPr>
        <p:spPr>
          <a:xfrm>
            <a:off x="6848467" y="2027207"/>
            <a:ext cx="828996" cy="586596"/>
          </a:xfrm>
          <a:prstGeom prst="wedgeRoundRectCallout">
            <a:avLst>
              <a:gd name="adj1" fmla="val -58793"/>
              <a:gd name="adj2" fmla="val 130364"/>
              <a:gd name="adj3" fmla="val 16667"/>
            </a:avLst>
          </a:prstGeom>
          <a:solidFill>
            <a:srgbClr val="E8B7B7"/>
          </a:solidFill>
          <a:ln w="9525" algn="ctr">
            <a:solidFill>
              <a:srgbClr val="E8B7B7"/>
            </a:solidFill>
            <a:miter lim="800000"/>
            <a:headEnd type="none" w="lg" len="lg"/>
            <a:tailEnd type="none" w="lg" len="lg"/>
          </a:ln>
        </p:spPr>
        <p:txBody>
          <a:bodyPr wrap="square" lIns="0" tIns="91439" rIns="0" bIns="91439" rtlCol="0" anchor="ctr" anchorCtr="1"/>
          <a:lstStyle/>
          <a:p>
            <a:pPr algn="ctr"/>
            <a:r>
              <a:rPr lang="es-MX" sz="900" b="1" dirty="0" smtClean="0">
                <a:solidFill>
                  <a:srgbClr val="000000"/>
                </a:solidFill>
              </a:rPr>
              <a:t>5 de diciembre de 2014 - Lanzamiento del FINVIT</a:t>
            </a:r>
            <a:endParaRPr lang="es-MX" sz="900" b="1" dirty="0">
              <a:solidFill>
                <a:srgbClr val="000000"/>
              </a:solidFill>
            </a:endParaRPr>
          </a:p>
        </p:txBody>
      </p:sp>
      <p:sp>
        <p:nvSpPr>
          <p:cNvPr id="3" name="2 Estrella de 7 puntas"/>
          <p:cNvSpPr/>
          <p:nvPr/>
        </p:nvSpPr>
        <p:spPr>
          <a:xfrm>
            <a:off x="6691400" y="2994166"/>
            <a:ext cx="144000" cy="144000"/>
          </a:xfrm>
          <a:prstGeom prst="star7">
            <a:avLst/>
          </a:prstGeom>
          <a:solidFill>
            <a:srgbClr val="FF0000"/>
          </a:solidFill>
          <a:ln w="9525" algn="ctr">
            <a:solidFill>
              <a:srgbClr val="E2E2E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4400"/>
            <a:endParaRPr lang="es-MX" sz="1400" dirty="0" err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76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051&quot;/&gt;&lt;CPresentation id=&quot;1&quot;&gt;&lt;m_precDefaultNumber&gt;&lt;m_bNumberIsYear val=&quot;0&quot;/&gt;&lt;/m_precDefaultNumber&gt;&lt;m_precDefaultPercent&gt;&lt;m_bNumberIsYear val=&quot;0&quot;/&gt;&lt;/m_precDefaultPercent&gt;&lt;m_precDefaultDate&gt;&lt;m_bNumberIsYear val=&quot;0&quot;/&gt;&lt;m_strFormatTime&gt;%d/%m/%Y&lt;/m_strFormatTime&gt;&lt;/m_precDefaultDate&gt;&lt;m_precDefaultYear&gt;&lt;m_bNumberIsYear val=&quot;0&quot;/&gt;&lt;m_strFormatTime&gt;%Y&lt;/m_strFormatTime&gt;&lt;/m_precDefaultYear&gt;&lt;m_precDefaultQuarter&gt;&lt;m_bNumberIsYear val=&quot;0&quot;/&gt;&lt;m_strFormatTime&gt;Q%5&lt;/m_strFormatTime&gt;&lt;/m_precDefaultQuarter&gt;&lt;m_precDefaultMonth&gt;&lt;m_bNumberIsYear val=&quot;0&quot;/&gt;&lt;m_strFormatTime&gt;%1&lt;/m_strFormatTime&gt;&lt;/m_precDefaultMonth&gt;&lt;m_precDefaultWeek&gt;&lt;m_bNumberIsYear val=&quot;0&quot;/&gt;&lt;m_strFormatTime&gt;%d.&lt;/m_strFormatTime&gt;&lt;/m_precDefaultWeek&gt;&lt;m_precDefaultDay&gt;&lt;m_bNumberIsYear val=&quot;0&quot;/&gt;&lt;m_strFormatTime&gt;%#d&lt;/m_strFormatTime&gt;&lt;/m_precDefaultDay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STYLE" val="CoverPag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STYLE" val="CoverPag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2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3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4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37080</TotalTime>
  <Words>3699</Words>
  <Application>Microsoft Office PowerPoint</Application>
  <PresentationFormat>Carta (216 x 279 mm)</PresentationFormat>
  <Paragraphs>687</Paragraphs>
  <Slides>24</Slides>
  <Notes>14</Notes>
  <HiddenSlides>0</HiddenSlides>
  <MMClips>0</MMClips>
  <ScaleCrop>false</ScaleCrop>
  <HeadingPairs>
    <vt:vector size="6" baseType="variant">
      <vt:variant>
        <vt:lpstr>Tema</vt:lpstr>
      </vt:variant>
      <vt:variant>
        <vt:i4>5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0" baseType="lpstr">
      <vt:lpstr>blank</vt:lpstr>
      <vt:lpstr>1_blank</vt:lpstr>
      <vt:lpstr>2_blank</vt:lpstr>
      <vt:lpstr>3_blank</vt:lpstr>
      <vt:lpstr>4_blank</vt:lpstr>
      <vt:lpstr>think-cell Slide</vt:lpstr>
      <vt:lpstr>Grupo de Trabajo de Inversiones Sesión número 003</vt:lpstr>
      <vt:lpstr>Presentación de PowerPoint</vt:lpstr>
      <vt:lpstr>Entorno económico</vt:lpstr>
      <vt:lpstr>Composición de Cartera del FANVIT</vt:lpstr>
      <vt:lpstr>Composición de Cartera del FANVIT</vt:lpstr>
      <vt:lpstr>Riesgo del FAVNIT</vt:lpstr>
      <vt:lpstr>Presentación de PowerPoint</vt:lpstr>
      <vt:lpstr>Resultados económicos del FANVIT</vt:lpstr>
      <vt:lpstr>Duración de Instrumentos y cupones del FANVIT</vt:lpstr>
      <vt:lpstr>Presentación de PowerPoint</vt:lpstr>
      <vt:lpstr>Presentación de PowerPoint</vt:lpstr>
      <vt:lpstr>Análisis comparativo entre el MG del FANVIT y MG del FINVIT (1/2)  </vt:lpstr>
      <vt:lpstr>Análisis comparativo entre el MG del FANVIT y MG del FINVIT (2/2)  </vt:lpstr>
      <vt:lpstr>Presentación de PowerPoint</vt:lpstr>
      <vt:lpstr>Estructura del FINVIT</vt:lpstr>
      <vt:lpstr>Estatus</vt:lpstr>
      <vt:lpstr>Presentación de PowerPoint</vt:lpstr>
      <vt:lpstr>Estatus: Etapa Inicial  - Donde Estamos</vt:lpstr>
      <vt:lpstr>Estatus: Hacia Donde Vamos – Etapa Híbrida </vt:lpstr>
      <vt:lpstr>Presentación de PowerPoint</vt:lpstr>
      <vt:lpstr>Calendario de sesiones</vt:lpstr>
      <vt:lpstr>Presentación de PowerPoint</vt:lpstr>
      <vt:lpstr>Grupo de Trabajo de Inversiones Sesión número 003</vt:lpstr>
      <vt:lpstr>Plan de Trabajo: Calendario</vt:lpstr>
    </vt:vector>
  </TitlesOfParts>
  <Company>Infonavit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trabajo</dc:title>
  <dc:creator>msantiesteban@infonavit.org.mx</dc:creator>
  <cp:lastModifiedBy>Trumbley Arroyo Paula Susana</cp:lastModifiedBy>
  <cp:revision>749</cp:revision>
  <cp:lastPrinted>2014-10-10T17:14:48Z</cp:lastPrinted>
  <dcterms:created xsi:type="dcterms:W3CDTF">2014-04-09T15:13:30Z</dcterms:created>
  <dcterms:modified xsi:type="dcterms:W3CDTF">2016-01-21T16:10:48Z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20100310</vt:lpwstr>
  </property>
  <property fmtid="{D5CDD505-2E9C-101B-9397-08002B2CF9AE}" pid="3" name="Format Name">
    <vt:lpwstr>Infonavit</vt:lpwstr>
  </property>
  <property fmtid="{D5CDD505-2E9C-101B-9397-08002B2CF9AE}" pid="4" name="Template Name">
    <vt:lpwstr>Letter</vt:lpwstr>
  </property>
</Properties>
</file>