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2.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79"/>
  </p:notesMasterIdLst>
  <p:handoutMasterIdLst>
    <p:handoutMasterId r:id="rId80"/>
  </p:handoutMasterIdLst>
  <p:sldIdLst>
    <p:sldId id="2000" r:id="rId14"/>
    <p:sldId id="1941" r:id="rId15"/>
    <p:sldId id="1785" r:id="rId16"/>
    <p:sldId id="1787" r:id="rId17"/>
    <p:sldId id="1788" r:id="rId18"/>
    <p:sldId id="1789" r:id="rId19"/>
    <p:sldId id="1790" r:id="rId20"/>
    <p:sldId id="1786" r:id="rId21"/>
    <p:sldId id="1791" r:id="rId22"/>
    <p:sldId id="1942" r:id="rId23"/>
    <p:sldId id="1943" r:id="rId24"/>
    <p:sldId id="1944" r:id="rId25"/>
    <p:sldId id="1945" r:id="rId26"/>
    <p:sldId id="1946" r:id="rId27"/>
    <p:sldId id="1947" r:id="rId28"/>
    <p:sldId id="1948" r:id="rId29"/>
    <p:sldId id="1951" r:id="rId30"/>
    <p:sldId id="1952" r:id="rId31"/>
    <p:sldId id="1953" r:id="rId32"/>
    <p:sldId id="1954" r:id="rId33"/>
    <p:sldId id="1955" r:id="rId34"/>
    <p:sldId id="1956" r:id="rId35"/>
    <p:sldId id="1957" r:id="rId36"/>
    <p:sldId id="1958" r:id="rId37"/>
    <p:sldId id="1959" r:id="rId38"/>
    <p:sldId id="1960" r:id="rId39"/>
    <p:sldId id="1961" r:id="rId40"/>
    <p:sldId id="1962" r:id="rId41"/>
    <p:sldId id="1963" r:id="rId42"/>
    <p:sldId id="1964" r:id="rId43"/>
    <p:sldId id="1965" r:id="rId44"/>
    <p:sldId id="1966" r:id="rId45"/>
    <p:sldId id="1967" r:id="rId46"/>
    <p:sldId id="1968" r:id="rId47"/>
    <p:sldId id="1969" r:id="rId48"/>
    <p:sldId id="1970" r:id="rId49"/>
    <p:sldId id="1971" r:id="rId50"/>
    <p:sldId id="1997" r:id="rId51"/>
    <p:sldId id="1998" r:id="rId52"/>
    <p:sldId id="1999" r:id="rId53"/>
    <p:sldId id="1972" r:id="rId54"/>
    <p:sldId id="1973" r:id="rId55"/>
    <p:sldId id="1974" r:id="rId56"/>
    <p:sldId id="1975" r:id="rId57"/>
    <p:sldId id="1976" r:id="rId58"/>
    <p:sldId id="1977" r:id="rId59"/>
    <p:sldId id="1978" r:id="rId60"/>
    <p:sldId id="1979" r:id="rId61"/>
    <p:sldId id="1980" r:id="rId62"/>
    <p:sldId id="1981" r:id="rId63"/>
    <p:sldId id="1982" r:id="rId64"/>
    <p:sldId id="1983" r:id="rId65"/>
    <p:sldId id="1984" r:id="rId66"/>
    <p:sldId id="1985" r:id="rId67"/>
    <p:sldId id="1986" r:id="rId68"/>
    <p:sldId id="2002" r:id="rId69"/>
    <p:sldId id="2003" r:id="rId70"/>
    <p:sldId id="2004" r:id="rId71"/>
    <p:sldId id="2005" r:id="rId72"/>
    <p:sldId id="1991" r:id="rId73"/>
    <p:sldId id="1992" r:id="rId74"/>
    <p:sldId id="1993" r:id="rId75"/>
    <p:sldId id="1994" r:id="rId76"/>
    <p:sldId id="1995" r:id="rId77"/>
    <p:sldId id="2001" r:id="rId78"/>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980" autoAdjust="0"/>
    <p:restoredTop sz="98906" autoAdjust="0"/>
  </p:normalViewPr>
  <p:slideViewPr>
    <p:cSldViewPr snapToGrid="0" snapToObjects="1">
      <p:cViewPr varScale="1">
        <p:scale>
          <a:sx n="71" d="100"/>
          <a:sy n="71" d="100"/>
        </p:scale>
        <p:origin x="636" y="60"/>
      </p:cViewPr>
      <p:guideLst>
        <p:guide orient="horz" pos="2160"/>
        <p:guide pos="2880"/>
      </p:guideLst>
    </p:cSldViewPr>
  </p:slideViewPr>
  <p:outlineViewPr>
    <p:cViewPr>
      <p:scale>
        <a:sx n="33" d="100"/>
        <a:sy n="33" d="100"/>
      </p:scale>
      <p:origin x="0" y="16392"/>
    </p:cViewPr>
    <p:sldLst>
      <p:sld r:id="rId1" collapse="1"/>
    </p:sldLst>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3422"/>
        <p:guide pos="2168"/>
        <p:guide orient="horz" pos="3203"/>
        <p:guide pos="2217"/>
        <p:guide orient="horz" pos="3446"/>
        <p:guide orient="horz" pos="3224"/>
        <p:guide pos="2187"/>
        <p:guide pos="2236"/>
        <p:guide orient="horz" pos="3108"/>
        <p:guide orient="horz" pos="2909"/>
        <p:guide orient="horz" pos="3130"/>
        <p:guide orient="horz" pos="2928"/>
        <p:guide pos="2141"/>
        <p:guide pos="2189"/>
        <p:guide pos="2160"/>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viewProps" Target="viewProps.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handoutMaster" Target="handoutMasters/handoutMaster1.xml"/><Relationship Id="rId206"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Gilberto\comparacion%20indices%20fibras.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Fibras: Descuento respecto a su Valor Neto de Activos. 2017</a:t>
            </a:r>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Hoja1!$I$5:$I$14</c:f>
              <c:strCache>
                <c:ptCount val="10"/>
                <c:pt idx="0">
                  <c:v>Terrafina</c:v>
                </c:pt>
                <c:pt idx="1">
                  <c:v>Macquarie</c:v>
                </c:pt>
                <c:pt idx="2">
                  <c:v>Prologis</c:v>
                </c:pt>
                <c:pt idx="3">
                  <c:v>Monterrey</c:v>
                </c:pt>
                <c:pt idx="4">
                  <c:v>Uno</c:v>
                </c:pt>
                <c:pt idx="5">
                  <c:v>Danhos</c:v>
                </c:pt>
                <c:pt idx="6">
                  <c:v>Hotelera</c:v>
                </c:pt>
                <c:pt idx="7">
                  <c:v>Inn</c:v>
                </c:pt>
                <c:pt idx="8">
                  <c:v>HD</c:v>
                </c:pt>
                <c:pt idx="9">
                  <c:v>Shop</c:v>
                </c:pt>
              </c:strCache>
            </c:strRef>
          </c:cat>
          <c:val>
            <c:numRef>
              <c:f>Hoja1!$J$5:$J$14</c:f>
              <c:numCache>
                <c:formatCode>General</c:formatCode>
                <c:ptCount val="10"/>
                <c:pt idx="0">
                  <c:v>0.85</c:v>
                </c:pt>
                <c:pt idx="1">
                  <c:v>0.68820241014477712</c:v>
                </c:pt>
                <c:pt idx="2">
                  <c:v>0.83553214682082488</c:v>
                </c:pt>
                <c:pt idx="3">
                  <c:v>0.92926620517205505</c:v>
                </c:pt>
                <c:pt idx="4">
                  <c:v>0.7868003539732833</c:v>
                </c:pt>
                <c:pt idx="5">
                  <c:v>0.77530031472528582</c:v>
                </c:pt>
                <c:pt idx="6">
                  <c:v>0.76879792041322259</c:v>
                </c:pt>
                <c:pt idx="7">
                  <c:v>0.74819205522205368</c:v>
                </c:pt>
                <c:pt idx="8">
                  <c:v>0.89659999999999995</c:v>
                </c:pt>
                <c:pt idx="9">
                  <c:v>0.68131270628133112</c:v>
                </c:pt>
              </c:numCache>
            </c:numRef>
          </c:val>
          <c:extLst xmlns:c16r2="http://schemas.microsoft.com/office/drawing/2015/06/chart">
            <c:ext xmlns:c16="http://schemas.microsoft.com/office/drawing/2014/chart" uri="{C3380CC4-5D6E-409C-BE32-E72D297353CC}">
              <c16:uniqueId val="{00000000-6A28-471D-91EA-0706FB77A404}"/>
            </c:ext>
          </c:extLst>
        </c:ser>
        <c:dLbls>
          <c:showLegendKey val="0"/>
          <c:showVal val="0"/>
          <c:showCatName val="0"/>
          <c:showSerName val="0"/>
          <c:showPercent val="0"/>
          <c:showBubbleSize val="0"/>
        </c:dLbls>
        <c:gapWidth val="219"/>
        <c:overlap val="-27"/>
        <c:axId val="279024616"/>
        <c:axId val="279023832"/>
      </c:barChart>
      <c:catAx>
        <c:axId val="27902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79023832"/>
        <c:crosses val="autoZero"/>
        <c:auto val="1"/>
        <c:lblAlgn val="ctr"/>
        <c:lblOffset val="100"/>
        <c:noMultiLvlLbl val="0"/>
      </c:catAx>
      <c:valAx>
        <c:axId val="279023832"/>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2790246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4645990390549746E-2"/>
          <c:y val="2.4526715689897626E-2"/>
          <c:w val="0.91923828091203252"/>
          <c:h val="0.72606093151542339"/>
        </c:manualLayout>
      </c:layout>
      <c:scatterChart>
        <c:scatterStyle val="smoothMarker"/>
        <c:varyColors val="0"/>
        <c:ser>
          <c:idx val="0"/>
          <c:order val="0"/>
          <c:tx>
            <c:v>Índice de Fibras en el mercado</c:v>
          </c:tx>
          <c:spPr>
            <a:ln w="44450" cap="rnd">
              <a:solidFill>
                <a:schemeClr val="bg1">
                  <a:lumMod val="50000"/>
                </a:schemeClr>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Fibras'!$M$5:$M$179</c:f>
              <c:numCache>
                <c:formatCode>_(* #,##0.00_);_(* \(#,##0.00\);_(* "-"??_);_(@_)</c:formatCode>
                <c:ptCount val="175"/>
                <c:pt idx="0">
                  <c:v>100.23956477829807</c:v>
                </c:pt>
                <c:pt idx="1">
                  <c:v>100.67943399335715</c:v>
                </c:pt>
                <c:pt idx="2">
                  <c:v>99.590942348966749</c:v>
                </c:pt>
                <c:pt idx="3">
                  <c:v>98.522676164111743</c:v>
                </c:pt>
                <c:pt idx="4">
                  <c:v>96.95880761291636</c:v>
                </c:pt>
                <c:pt idx="5">
                  <c:v>95.865453920756892</c:v>
                </c:pt>
                <c:pt idx="6">
                  <c:v>95.708093202404456</c:v>
                </c:pt>
                <c:pt idx="7">
                  <c:v>95.241871302144489</c:v>
                </c:pt>
                <c:pt idx="8">
                  <c:v>95.51047764284634</c:v>
                </c:pt>
                <c:pt idx="9">
                  <c:v>96.431630660211596</c:v>
                </c:pt>
                <c:pt idx="10">
                  <c:v>96.500459078386157</c:v>
                </c:pt>
                <c:pt idx="11">
                  <c:v>96.058200377554741</c:v>
                </c:pt>
                <c:pt idx="12">
                  <c:v>96.815893871472824</c:v>
                </c:pt>
                <c:pt idx="13">
                  <c:v>96.397756438982057</c:v>
                </c:pt>
                <c:pt idx="14">
                  <c:v>96.700621249110256</c:v>
                </c:pt>
                <c:pt idx="15">
                  <c:v>98.357902679237938</c:v>
                </c:pt>
                <c:pt idx="16">
                  <c:v>99.193037342743366</c:v>
                </c:pt>
                <c:pt idx="17">
                  <c:v>100.17749759070617</c:v>
                </c:pt>
                <c:pt idx="18">
                  <c:v>98.512114038554159</c:v>
                </c:pt>
                <c:pt idx="19">
                  <c:v>99.084039895834906</c:v>
                </c:pt>
                <c:pt idx="20">
                  <c:v>98.503949890287444</c:v>
                </c:pt>
                <c:pt idx="21">
                  <c:v>98.323756527539757</c:v>
                </c:pt>
                <c:pt idx="22">
                  <c:v>98.044968403126518</c:v>
                </c:pt>
                <c:pt idx="23">
                  <c:v>98.643906710030492</c:v>
                </c:pt>
                <c:pt idx="24">
                  <c:v>99.276557558606399</c:v>
                </c:pt>
                <c:pt idx="25">
                  <c:v>99.276557558606399</c:v>
                </c:pt>
                <c:pt idx="26">
                  <c:v>99.084977413284804</c:v>
                </c:pt>
                <c:pt idx="27">
                  <c:v>98.863533185722233</c:v>
                </c:pt>
                <c:pt idx="28">
                  <c:v>98.795842320301034</c:v>
                </c:pt>
                <c:pt idx="29">
                  <c:v>99.203077356323561</c:v>
                </c:pt>
                <c:pt idx="30">
                  <c:v>98.845192283394709</c:v>
                </c:pt>
                <c:pt idx="31">
                  <c:v>98.054919400735443</c:v>
                </c:pt>
                <c:pt idx="32">
                  <c:v>97.938617892365528</c:v>
                </c:pt>
                <c:pt idx="33">
                  <c:v>98.118452562230416</c:v>
                </c:pt>
                <c:pt idx="34">
                  <c:v>97.807210566623013</c:v>
                </c:pt>
                <c:pt idx="35">
                  <c:v>98.056291126668413</c:v>
                </c:pt>
                <c:pt idx="36">
                  <c:v>98.891412663122367</c:v>
                </c:pt>
                <c:pt idx="37">
                  <c:v>98.806526975079791</c:v>
                </c:pt>
                <c:pt idx="38">
                  <c:v>98.56481916763893</c:v>
                </c:pt>
                <c:pt idx="39">
                  <c:v>98.784774763086531</c:v>
                </c:pt>
                <c:pt idx="40">
                  <c:v>98.471349576994882</c:v>
                </c:pt>
                <c:pt idx="41">
                  <c:v>98.698653140155841</c:v>
                </c:pt>
                <c:pt idx="42">
                  <c:v>99.292634091308457</c:v>
                </c:pt>
                <c:pt idx="43">
                  <c:v>98.940505358880586</c:v>
                </c:pt>
                <c:pt idx="44">
                  <c:v>99.234242649510904</c:v>
                </c:pt>
                <c:pt idx="45">
                  <c:v>99.504194758350522</c:v>
                </c:pt>
                <c:pt idx="46">
                  <c:v>99.667305317582745</c:v>
                </c:pt>
                <c:pt idx="47">
                  <c:v>99.5499487014919</c:v>
                </c:pt>
                <c:pt idx="48">
                  <c:v>99.552170810075026</c:v>
                </c:pt>
                <c:pt idx="49">
                  <c:v>100.6879250976564</c:v>
                </c:pt>
                <c:pt idx="50">
                  <c:v>100.76614043261013</c:v>
                </c:pt>
                <c:pt idx="51">
                  <c:v>100.49524440525148</c:v>
                </c:pt>
                <c:pt idx="52">
                  <c:v>100.66694890927431</c:v>
                </c:pt>
                <c:pt idx="53">
                  <c:v>101.11981751470117</c:v>
                </c:pt>
                <c:pt idx="54">
                  <c:v>101.57415230602128</c:v>
                </c:pt>
                <c:pt idx="55">
                  <c:v>101.57415230602128</c:v>
                </c:pt>
                <c:pt idx="56">
                  <c:v>102.03972055482531</c:v>
                </c:pt>
                <c:pt idx="57">
                  <c:v>101.75099599988484</c:v>
                </c:pt>
                <c:pt idx="58">
                  <c:v>103.04590957748428</c:v>
                </c:pt>
                <c:pt idx="59">
                  <c:v>102.51849882278761</c:v>
                </c:pt>
                <c:pt idx="60">
                  <c:v>102.56201207915039</c:v>
                </c:pt>
                <c:pt idx="61">
                  <c:v>103.19108483049089</c:v>
                </c:pt>
                <c:pt idx="62">
                  <c:v>103.20632023575958</c:v>
                </c:pt>
                <c:pt idx="63">
                  <c:v>103.88435798610763</c:v>
                </c:pt>
                <c:pt idx="64">
                  <c:v>103.72929683972239</c:v>
                </c:pt>
                <c:pt idx="65">
                  <c:v>104.37044209196246</c:v>
                </c:pt>
                <c:pt idx="66">
                  <c:v>104.57465805710811</c:v>
                </c:pt>
                <c:pt idx="67">
                  <c:v>105.33052477778095</c:v>
                </c:pt>
                <c:pt idx="68">
                  <c:v>104.91098911084079</c:v>
                </c:pt>
                <c:pt idx="69">
                  <c:v>104.58225421616025</c:v>
                </c:pt>
                <c:pt idx="70">
                  <c:v>104.54054044055962</c:v>
                </c:pt>
                <c:pt idx="71">
                  <c:v>104.4136335214622</c:v>
                </c:pt>
                <c:pt idx="72">
                  <c:v>103.97765843417125</c:v>
                </c:pt>
                <c:pt idx="73">
                  <c:v>103.97765843417125</c:v>
                </c:pt>
                <c:pt idx="74">
                  <c:v>103.97765843417125</c:v>
                </c:pt>
                <c:pt idx="75">
                  <c:v>103.95822633853558</c:v>
                </c:pt>
                <c:pt idx="76">
                  <c:v>104.28180410395007</c:v>
                </c:pt>
                <c:pt idx="77">
                  <c:v>104.3129512582512</c:v>
                </c:pt>
                <c:pt idx="78">
                  <c:v>104.83394653381511</c:v>
                </c:pt>
                <c:pt idx="79">
                  <c:v>104.94540180487179</c:v>
                </c:pt>
                <c:pt idx="80">
                  <c:v>106.09891208500007</c:v>
                </c:pt>
                <c:pt idx="81">
                  <c:v>106.37029284598762</c:v>
                </c:pt>
                <c:pt idx="82">
                  <c:v>105.81061134066353</c:v>
                </c:pt>
                <c:pt idx="83">
                  <c:v>105.90252707253997</c:v>
                </c:pt>
                <c:pt idx="84">
                  <c:v>105.7156870636848</c:v>
                </c:pt>
                <c:pt idx="85">
                  <c:v>105.7156870636848</c:v>
                </c:pt>
                <c:pt idx="86">
                  <c:v>106.30206664412654</c:v>
                </c:pt>
                <c:pt idx="87">
                  <c:v>105.96345623015786</c:v>
                </c:pt>
                <c:pt idx="88">
                  <c:v>105.92155271094143</c:v>
                </c:pt>
                <c:pt idx="89">
                  <c:v>106.43818536636577</c:v>
                </c:pt>
                <c:pt idx="90">
                  <c:v>107.29158159245031</c:v>
                </c:pt>
                <c:pt idx="91">
                  <c:v>107.6715014824202</c:v>
                </c:pt>
                <c:pt idx="92">
                  <c:v>108.37581778013572</c:v>
                </c:pt>
                <c:pt idx="93">
                  <c:v>108.35465433949264</c:v>
                </c:pt>
                <c:pt idx="94">
                  <c:v>108.00018303510586</c:v>
                </c:pt>
                <c:pt idx="95">
                  <c:v>108.49537845659196</c:v>
                </c:pt>
                <c:pt idx="96">
                  <c:v>108.5529041955766</c:v>
                </c:pt>
                <c:pt idx="97">
                  <c:v>108.7486792882972</c:v>
                </c:pt>
                <c:pt idx="98">
                  <c:v>108.99276427437451</c:v>
                </c:pt>
                <c:pt idx="99">
                  <c:v>108.78613420412624</c:v>
                </c:pt>
                <c:pt idx="100">
                  <c:v>108.07363036344738</c:v>
                </c:pt>
                <c:pt idx="101">
                  <c:v>108.51349143839218</c:v>
                </c:pt>
                <c:pt idx="102">
                  <c:v>108.55826110799353</c:v>
                </c:pt>
                <c:pt idx="103">
                  <c:v>108.38120881127308</c:v>
                </c:pt>
                <c:pt idx="104">
                  <c:v>108.6269312275122</c:v>
                </c:pt>
                <c:pt idx="105">
                  <c:v>108.6490482284138</c:v>
                </c:pt>
                <c:pt idx="106">
                  <c:v>108.23715587512586</c:v>
                </c:pt>
                <c:pt idx="107">
                  <c:v>106.93997963614714</c:v>
                </c:pt>
                <c:pt idx="108">
                  <c:v>107.82960623946276</c:v>
                </c:pt>
                <c:pt idx="109">
                  <c:v>109.0291765343996</c:v>
                </c:pt>
                <c:pt idx="110">
                  <c:v>109.12450184903508</c:v>
                </c:pt>
                <c:pt idx="111">
                  <c:v>108.35012177238524</c:v>
                </c:pt>
                <c:pt idx="112">
                  <c:v>108.62938309947162</c:v>
                </c:pt>
                <c:pt idx="113">
                  <c:v>108.371443007108</c:v>
                </c:pt>
                <c:pt idx="114">
                  <c:v>108.49341366112931</c:v>
                </c:pt>
                <c:pt idx="115">
                  <c:v>108.61299521031253</c:v>
                </c:pt>
                <c:pt idx="116">
                  <c:v>108.94173935112705</c:v>
                </c:pt>
                <c:pt idx="117">
                  <c:v>108.68242640618134</c:v>
                </c:pt>
                <c:pt idx="118">
                  <c:v>108.55717487999375</c:v>
                </c:pt>
                <c:pt idx="119">
                  <c:v>109.15455624435099</c:v>
                </c:pt>
                <c:pt idx="120">
                  <c:v>109.57527834834984</c:v>
                </c:pt>
                <c:pt idx="121">
                  <c:v>109.53218649165592</c:v>
                </c:pt>
                <c:pt idx="122">
                  <c:v>109.18938438722807</c:v>
                </c:pt>
                <c:pt idx="123">
                  <c:v>110.34610214267343</c:v>
                </c:pt>
                <c:pt idx="124">
                  <c:v>110.04590832136373</c:v>
                </c:pt>
                <c:pt idx="125">
                  <c:v>110.56921548337236</c:v>
                </c:pt>
                <c:pt idx="126">
                  <c:v>109.69066699842352</c:v>
                </c:pt>
                <c:pt idx="127">
                  <c:v>109.68873642084168</c:v>
                </c:pt>
                <c:pt idx="128">
                  <c:v>109.4690654411348</c:v>
                </c:pt>
                <c:pt idx="129">
                  <c:v>110.2493903069047</c:v>
                </c:pt>
                <c:pt idx="130">
                  <c:v>110.47216673027295</c:v>
                </c:pt>
                <c:pt idx="131">
                  <c:v>110.17540723236642</c:v>
                </c:pt>
                <c:pt idx="132">
                  <c:v>110.04555177812944</c:v>
                </c:pt>
                <c:pt idx="133">
                  <c:v>108.73955204431478</c:v>
                </c:pt>
                <c:pt idx="134">
                  <c:v>108.92495608143304</c:v>
                </c:pt>
                <c:pt idx="135">
                  <c:v>109.44226348080495</c:v>
                </c:pt>
                <c:pt idx="136">
                  <c:v>109.07474484851755</c:v>
                </c:pt>
                <c:pt idx="137">
                  <c:v>109.37494695564911</c:v>
                </c:pt>
                <c:pt idx="138">
                  <c:v>109.64479800069859</c:v>
                </c:pt>
                <c:pt idx="139">
                  <c:v>109.88525009439505</c:v>
                </c:pt>
                <c:pt idx="140">
                  <c:v>109.96477828871198</c:v>
                </c:pt>
                <c:pt idx="141">
                  <c:v>109.584905385235</c:v>
                </c:pt>
                <c:pt idx="142">
                  <c:v>109.31808410897469</c:v>
                </c:pt>
                <c:pt idx="143">
                  <c:v>109.12713227677614</c:v>
                </c:pt>
                <c:pt idx="144">
                  <c:v>108.50925593886724</c:v>
                </c:pt>
                <c:pt idx="145">
                  <c:v>109.26904957928043</c:v>
                </c:pt>
                <c:pt idx="146">
                  <c:v>109.57388252031272</c:v>
                </c:pt>
                <c:pt idx="147">
                  <c:v>109.77643164986932</c:v>
                </c:pt>
                <c:pt idx="148">
                  <c:v>108.56272148467937</c:v>
                </c:pt>
                <c:pt idx="149">
                  <c:v>108.90911502669249</c:v>
                </c:pt>
                <c:pt idx="150">
                  <c:v>108.23582283768759</c:v>
                </c:pt>
                <c:pt idx="151">
                  <c:v>108.86549259310453</c:v>
                </c:pt>
                <c:pt idx="152">
                  <c:v>109.20187710737784</c:v>
                </c:pt>
                <c:pt idx="153">
                  <c:v>109.30466466709568</c:v>
                </c:pt>
                <c:pt idx="154">
                  <c:v>110.35621436864209</c:v>
                </c:pt>
                <c:pt idx="155">
                  <c:v>110.79575968129633</c:v>
                </c:pt>
                <c:pt idx="156">
                  <c:v>110.63487103600907</c:v>
                </c:pt>
                <c:pt idx="157">
                  <c:v>110.03364169509634</c:v>
                </c:pt>
                <c:pt idx="158">
                  <c:v>109.05205225808722</c:v>
                </c:pt>
                <c:pt idx="159">
                  <c:v>110.01880389270814</c:v>
                </c:pt>
                <c:pt idx="160">
                  <c:v>110.48408092356509</c:v>
                </c:pt>
                <c:pt idx="161">
                  <c:v>110.49348977668203</c:v>
                </c:pt>
                <c:pt idx="162">
                  <c:v>109.95875011350569</c:v>
                </c:pt>
                <c:pt idx="163">
                  <c:v>109.13364675947253</c:v>
                </c:pt>
                <c:pt idx="164">
                  <c:v>109.74442780208247</c:v>
                </c:pt>
                <c:pt idx="165">
                  <c:v>110.19614905462066</c:v>
                </c:pt>
                <c:pt idx="166">
                  <c:v>110.10146417497252</c:v>
                </c:pt>
                <c:pt idx="167">
                  <c:v>109.6285296661502</c:v>
                </c:pt>
                <c:pt idx="168">
                  <c:v>109.25670795822774</c:v>
                </c:pt>
                <c:pt idx="169">
                  <c:v>109.01803876439315</c:v>
                </c:pt>
                <c:pt idx="170">
                  <c:v>109.18100020651259</c:v>
                </c:pt>
                <c:pt idx="171">
                  <c:v>108.88143185276151</c:v>
                </c:pt>
                <c:pt idx="172">
                  <c:v>108.36350060633316</c:v>
                </c:pt>
                <c:pt idx="173">
                  <c:v>108.84926838439333</c:v>
                </c:pt>
                <c:pt idx="174">
                  <c:v>108.45442850244376</c:v>
                </c:pt>
              </c:numCache>
            </c:numRef>
          </c:yVal>
          <c:smooth val="1"/>
          <c:extLst xmlns:c16r2="http://schemas.microsoft.com/office/drawing/2015/06/chart">
            <c:ext xmlns:c16="http://schemas.microsoft.com/office/drawing/2014/chart" uri="{C3380CC4-5D6E-409C-BE32-E72D297353CC}">
              <c16:uniqueId val="{00000000-E807-488A-BFF0-CE80ECA191C0}"/>
            </c:ext>
          </c:extLst>
        </c:ser>
        <c:ser>
          <c:idx val="1"/>
          <c:order val="1"/>
          <c:tx>
            <c:v>Índice de Fibras del FANVIT</c:v>
          </c:tx>
          <c:spPr>
            <a:ln w="44450" cap="rnd">
              <a:solidFill>
                <a:srgbClr val="C00000"/>
              </a:solidFill>
              <a:round/>
            </a:ln>
            <a:effectLst/>
          </c:spPr>
          <c:marker>
            <c:symbol val="none"/>
          </c:marker>
          <c:xVal>
            <c:numRef>
              <c:f>'[comparacion indices fibras.xlsx]Hoja4'!$O$3:$O$173</c:f>
              <c:numCache>
                <c:formatCode>m/d/yyyy</c:formatCode>
                <c:ptCount val="171"/>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42773</c:v>
                </c:pt>
                <c:pt idx="26">
                  <c:v>42774</c:v>
                </c:pt>
                <c:pt idx="27">
                  <c:v>42775</c:v>
                </c:pt>
                <c:pt idx="28">
                  <c:v>42776</c:v>
                </c:pt>
                <c:pt idx="29">
                  <c:v>42779</c:v>
                </c:pt>
                <c:pt idx="30">
                  <c:v>42780</c:v>
                </c:pt>
                <c:pt idx="31">
                  <c:v>42781</c:v>
                </c:pt>
                <c:pt idx="32">
                  <c:v>42782</c:v>
                </c:pt>
                <c:pt idx="33">
                  <c:v>42783</c:v>
                </c:pt>
                <c:pt idx="34">
                  <c:v>42786</c:v>
                </c:pt>
                <c:pt idx="35">
                  <c:v>42787</c:v>
                </c:pt>
                <c:pt idx="36">
                  <c:v>42788</c:v>
                </c:pt>
                <c:pt idx="37">
                  <c:v>42789</c:v>
                </c:pt>
                <c:pt idx="38">
                  <c:v>42790</c:v>
                </c:pt>
                <c:pt idx="39">
                  <c:v>42793</c:v>
                </c:pt>
                <c:pt idx="40">
                  <c:v>42794</c:v>
                </c:pt>
                <c:pt idx="41">
                  <c:v>42795</c:v>
                </c:pt>
                <c:pt idx="42">
                  <c:v>42796</c:v>
                </c:pt>
                <c:pt idx="43">
                  <c:v>42797</c:v>
                </c:pt>
                <c:pt idx="44">
                  <c:v>42800</c:v>
                </c:pt>
                <c:pt idx="45">
                  <c:v>42801</c:v>
                </c:pt>
                <c:pt idx="46">
                  <c:v>42802</c:v>
                </c:pt>
                <c:pt idx="47">
                  <c:v>42803</c:v>
                </c:pt>
                <c:pt idx="48">
                  <c:v>42804</c:v>
                </c:pt>
                <c:pt idx="49">
                  <c:v>42807</c:v>
                </c:pt>
                <c:pt idx="50">
                  <c:v>42808</c:v>
                </c:pt>
                <c:pt idx="51">
                  <c:v>42809</c:v>
                </c:pt>
                <c:pt idx="52">
                  <c:v>42810</c:v>
                </c:pt>
                <c:pt idx="53">
                  <c:v>42811</c:v>
                </c:pt>
                <c:pt idx="54">
                  <c:v>42815</c:v>
                </c:pt>
                <c:pt idx="55">
                  <c:v>42816</c:v>
                </c:pt>
                <c:pt idx="56">
                  <c:v>42817</c:v>
                </c:pt>
                <c:pt idx="57">
                  <c:v>42818</c:v>
                </c:pt>
                <c:pt idx="58">
                  <c:v>42821</c:v>
                </c:pt>
                <c:pt idx="59">
                  <c:v>42822</c:v>
                </c:pt>
                <c:pt idx="60">
                  <c:v>42823</c:v>
                </c:pt>
                <c:pt idx="61">
                  <c:v>42824</c:v>
                </c:pt>
                <c:pt idx="62">
                  <c:v>42825</c:v>
                </c:pt>
                <c:pt idx="63">
                  <c:v>42828</c:v>
                </c:pt>
                <c:pt idx="64">
                  <c:v>42829</c:v>
                </c:pt>
                <c:pt idx="65">
                  <c:v>42830</c:v>
                </c:pt>
                <c:pt idx="66">
                  <c:v>42831</c:v>
                </c:pt>
                <c:pt idx="67">
                  <c:v>42832</c:v>
                </c:pt>
                <c:pt idx="68">
                  <c:v>42835</c:v>
                </c:pt>
                <c:pt idx="69">
                  <c:v>42836</c:v>
                </c:pt>
                <c:pt idx="70">
                  <c:v>42837</c:v>
                </c:pt>
                <c:pt idx="71">
                  <c:v>42842</c:v>
                </c:pt>
                <c:pt idx="72">
                  <c:v>42843</c:v>
                </c:pt>
                <c:pt idx="73">
                  <c:v>42844</c:v>
                </c:pt>
                <c:pt idx="74">
                  <c:v>42845</c:v>
                </c:pt>
                <c:pt idx="75">
                  <c:v>42846</c:v>
                </c:pt>
                <c:pt idx="76">
                  <c:v>42849</c:v>
                </c:pt>
                <c:pt idx="77">
                  <c:v>42850</c:v>
                </c:pt>
                <c:pt idx="78">
                  <c:v>42851</c:v>
                </c:pt>
                <c:pt idx="79">
                  <c:v>42852</c:v>
                </c:pt>
                <c:pt idx="80">
                  <c:v>42853</c:v>
                </c:pt>
                <c:pt idx="81">
                  <c:v>42855</c:v>
                </c:pt>
                <c:pt idx="82">
                  <c:v>42857</c:v>
                </c:pt>
                <c:pt idx="83">
                  <c:v>42858</c:v>
                </c:pt>
                <c:pt idx="84">
                  <c:v>42859</c:v>
                </c:pt>
                <c:pt idx="85">
                  <c:v>42860</c:v>
                </c:pt>
                <c:pt idx="86">
                  <c:v>42863</c:v>
                </c:pt>
                <c:pt idx="87">
                  <c:v>42864</c:v>
                </c:pt>
                <c:pt idx="88">
                  <c:v>42865</c:v>
                </c:pt>
                <c:pt idx="89">
                  <c:v>42866</c:v>
                </c:pt>
                <c:pt idx="90">
                  <c:v>42867</c:v>
                </c:pt>
                <c:pt idx="91">
                  <c:v>42870</c:v>
                </c:pt>
                <c:pt idx="92">
                  <c:v>42871</c:v>
                </c:pt>
                <c:pt idx="93">
                  <c:v>42872</c:v>
                </c:pt>
                <c:pt idx="94">
                  <c:v>42873</c:v>
                </c:pt>
                <c:pt idx="95">
                  <c:v>42874</c:v>
                </c:pt>
                <c:pt idx="96">
                  <c:v>42877</c:v>
                </c:pt>
                <c:pt idx="97">
                  <c:v>42878</c:v>
                </c:pt>
                <c:pt idx="98">
                  <c:v>42879</c:v>
                </c:pt>
                <c:pt idx="99">
                  <c:v>42880</c:v>
                </c:pt>
                <c:pt idx="100">
                  <c:v>42881</c:v>
                </c:pt>
                <c:pt idx="101">
                  <c:v>42884</c:v>
                </c:pt>
                <c:pt idx="102">
                  <c:v>42885</c:v>
                </c:pt>
                <c:pt idx="103">
                  <c:v>42886</c:v>
                </c:pt>
                <c:pt idx="104">
                  <c:v>42887</c:v>
                </c:pt>
                <c:pt idx="105">
                  <c:v>42888</c:v>
                </c:pt>
                <c:pt idx="106">
                  <c:v>42891</c:v>
                </c:pt>
                <c:pt idx="107">
                  <c:v>42892</c:v>
                </c:pt>
                <c:pt idx="108">
                  <c:v>42893</c:v>
                </c:pt>
                <c:pt idx="109">
                  <c:v>42894</c:v>
                </c:pt>
                <c:pt idx="110">
                  <c:v>42895</c:v>
                </c:pt>
                <c:pt idx="111">
                  <c:v>42898</c:v>
                </c:pt>
                <c:pt idx="112">
                  <c:v>42899</c:v>
                </c:pt>
                <c:pt idx="113">
                  <c:v>42900</c:v>
                </c:pt>
                <c:pt idx="114">
                  <c:v>42901</c:v>
                </c:pt>
                <c:pt idx="115">
                  <c:v>42902</c:v>
                </c:pt>
                <c:pt idx="116">
                  <c:v>42905</c:v>
                </c:pt>
                <c:pt idx="117">
                  <c:v>42906</c:v>
                </c:pt>
                <c:pt idx="118">
                  <c:v>42907</c:v>
                </c:pt>
                <c:pt idx="119">
                  <c:v>42908</c:v>
                </c:pt>
                <c:pt idx="120">
                  <c:v>42909</c:v>
                </c:pt>
                <c:pt idx="121">
                  <c:v>42912</c:v>
                </c:pt>
                <c:pt idx="122">
                  <c:v>42913</c:v>
                </c:pt>
                <c:pt idx="123">
                  <c:v>42914</c:v>
                </c:pt>
                <c:pt idx="124">
                  <c:v>42915</c:v>
                </c:pt>
                <c:pt idx="125">
                  <c:v>42916</c:v>
                </c:pt>
                <c:pt idx="126">
                  <c:v>42919</c:v>
                </c:pt>
                <c:pt idx="127">
                  <c:v>42920</c:v>
                </c:pt>
                <c:pt idx="128">
                  <c:v>42921</c:v>
                </c:pt>
                <c:pt idx="129">
                  <c:v>42922</c:v>
                </c:pt>
                <c:pt idx="130">
                  <c:v>42923</c:v>
                </c:pt>
                <c:pt idx="131">
                  <c:v>42926</c:v>
                </c:pt>
                <c:pt idx="132">
                  <c:v>42927</c:v>
                </c:pt>
                <c:pt idx="133">
                  <c:v>42928</c:v>
                </c:pt>
                <c:pt idx="134">
                  <c:v>42929</c:v>
                </c:pt>
                <c:pt idx="135">
                  <c:v>42930</c:v>
                </c:pt>
                <c:pt idx="136">
                  <c:v>42933</c:v>
                </c:pt>
                <c:pt idx="137">
                  <c:v>42934</c:v>
                </c:pt>
                <c:pt idx="138">
                  <c:v>42935</c:v>
                </c:pt>
                <c:pt idx="139">
                  <c:v>42936</c:v>
                </c:pt>
                <c:pt idx="140">
                  <c:v>42937</c:v>
                </c:pt>
                <c:pt idx="141">
                  <c:v>42940</c:v>
                </c:pt>
                <c:pt idx="142">
                  <c:v>42941</c:v>
                </c:pt>
                <c:pt idx="143">
                  <c:v>42942</c:v>
                </c:pt>
                <c:pt idx="144">
                  <c:v>42943</c:v>
                </c:pt>
                <c:pt idx="145">
                  <c:v>42944</c:v>
                </c:pt>
                <c:pt idx="146">
                  <c:v>42947</c:v>
                </c:pt>
                <c:pt idx="147">
                  <c:v>42948</c:v>
                </c:pt>
                <c:pt idx="148">
                  <c:v>42949</c:v>
                </c:pt>
                <c:pt idx="149">
                  <c:v>42950</c:v>
                </c:pt>
                <c:pt idx="150">
                  <c:v>42951</c:v>
                </c:pt>
                <c:pt idx="151">
                  <c:v>42954</c:v>
                </c:pt>
                <c:pt idx="152">
                  <c:v>42955</c:v>
                </c:pt>
                <c:pt idx="153">
                  <c:v>42956</c:v>
                </c:pt>
                <c:pt idx="154">
                  <c:v>42957</c:v>
                </c:pt>
                <c:pt idx="155">
                  <c:v>42958</c:v>
                </c:pt>
                <c:pt idx="156">
                  <c:v>42961</c:v>
                </c:pt>
                <c:pt idx="157">
                  <c:v>42962</c:v>
                </c:pt>
                <c:pt idx="158">
                  <c:v>42963</c:v>
                </c:pt>
                <c:pt idx="159">
                  <c:v>42964</c:v>
                </c:pt>
                <c:pt idx="160">
                  <c:v>42965</c:v>
                </c:pt>
                <c:pt idx="161">
                  <c:v>42968</c:v>
                </c:pt>
                <c:pt idx="162">
                  <c:v>42969</c:v>
                </c:pt>
                <c:pt idx="163">
                  <c:v>42970</c:v>
                </c:pt>
                <c:pt idx="164">
                  <c:v>42971</c:v>
                </c:pt>
                <c:pt idx="165">
                  <c:v>42972</c:v>
                </c:pt>
                <c:pt idx="166">
                  <c:v>42975</c:v>
                </c:pt>
                <c:pt idx="167">
                  <c:v>42976</c:v>
                </c:pt>
                <c:pt idx="168">
                  <c:v>42977</c:v>
                </c:pt>
                <c:pt idx="169">
                  <c:v>42978</c:v>
                </c:pt>
                <c:pt idx="170">
                  <c:v>42979</c:v>
                </c:pt>
              </c:numCache>
            </c:numRef>
          </c:xVal>
          <c:yVal>
            <c:numRef>
              <c:f>'[comparacion indices fibras.xlsx]Hoja4'!$P$3:$P$173</c:f>
              <c:numCache>
                <c:formatCode>_(* #,##0.00_);_(* \(#,##0.00\);_(* "-"??_);_(@_)</c:formatCode>
                <c:ptCount val="171"/>
                <c:pt idx="0">
                  <c:v>100.43895531831728</c:v>
                </c:pt>
                <c:pt idx="1">
                  <c:v>101.70120392611081</c:v>
                </c:pt>
                <c:pt idx="2">
                  <c:v>101.73987245621161</c:v>
                </c:pt>
                <c:pt idx="3">
                  <c:v>100.08439432933478</c:v>
                </c:pt>
                <c:pt idx="4">
                  <c:v>99.045268342006793</c:v>
                </c:pt>
                <c:pt idx="5">
                  <c:v>97.232048095204888</c:v>
                </c:pt>
                <c:pt idx="6">
                  <c:v>97.703849738691417</c:v>
                </c:pt>
                <c:pt idx="7">
                  <c:v>97.66180792704705</c:v>
                </c:pt>
                <c:pt idx="8">
                  <c:v>97.035757707212653</c:v>
                </c:pt>
                <c:pt idx="9">
                  <c:v>97.398433027739713</c:v>
                </c:pt>
                <c:pt idx="10">
                  <c:v>98.760858771092856</c:v>
                </c:pt>
                <c:pt idx="11">
                  <c:v>96.290201134738652</c:v>
                </c:pt>
                <c:pt idx="12">
                  <c:v>95.915657864644416</c:v>
                </c:pt>
                <c:pt idx="13">
                  <c:v>96.100256209280914</c:v>
                </c:pt>
                <c:pt idx="14">
                  <c:v>95.623720734553331</c:v>
                </c:pt>
                <c:pt idx="15">
                  <c:v>97.610462027513876</c:v>
                </c:pt>
                <c:pt idx="16">
                  <c:v>98.610518384188424</c:v>
                </c:pt>
                <c:pt idx="17">
                  <c:v>99.872685259987307</c:v>
                </c:pt>
                <c:pt idx="18">
                  <c:v>99.526837365874314</c:v>
                </c:pt>
                <c:pt idx="19">
                  <c:v>98.319508048492182</c:v>
                </c:pt>
                <c:pt idx="20">
                  <c:v>97.321960249978815</c:v>
                </c:pt>
                <c:pt idx="21">
                  <c:v>96.736309450761965</c:v>
                </c:pt>
                <c:pt idx="22">
                  <c:v>96.351178381951343</c:v>
                </c:pt>
                <c:pt idx="23">
                  <c:v>97.799575435884961</c:v>
                </c:pt>
                <c:pt idx="24">
                  <c:v>97.32079158804568</c:v>
                </c:pt>
                <c:pt idx="25">
                  <c:v>99.545939593877506</c:v>
                </c:pt>
                <c:pt idx="26">
                  <c:v>98.485917965752463</c:v>
                </c:pt>
                <c:pt idx="27">
                  <c:v>98.842906673107805</c:v>
                </c:pt>
                <c:pt idx="28">
                  <c:v>98.772450324001142</c:v>
                </c:pt>
                <c:pt idx="29">
                  <c:v>99.643042680609227</c:v>
                </c:pt>
                <c:pt idx="30">
                  <c:v>99.522770366855767</c:v>
                </c:pt>
                <c:pt idx="31">
                  <c:v>99.489561900644617</c:v>
                </c:pt>
                <c:pt idx="32">
                  <c:v>100.78132528513019</c:v>
                </c:pt>
                <c:pt idx="33">
                  <c:v>100.22015497414036</c:v>
                </c:pt>
                <c:pt idx="34">
                  <c:v>100.24649843516788</c:v>
                </c:pt>
                <c:pt idx="35">
                  <c:v>100.63875369715109</c:v>
                </c:pt>
                <c:pt idx="36">
                  <c:v>100.8451529418389</c:v>
                </c:pt>
                <c:pt idx="37">
                  <c:v>100.47429012282389</c:v>
                </c:pt>
                <c:pt idx="38">
                  <c:v>100.47344772409866</c:v>
                </c:pt>
                <c:pt idx="39">
                  <c:v>100.76699750723711</c:v>
                </c:pt>
                <c:pt idx="40">
                  <c:v>99.356601635140635</c:v>
                </c:pt>
                <c:pt idx="41">
                  <c:v>101.5789792420306</c:v>
                </c:pt>
                <c:pt idx="42">
                  <c:v>100.24535860696098</c:v>
                </c:pt>
                <c:pt idx="43">
                  <c:v>102.17464907189144</c:v>
                </c:pt>
                <c:pt idx="44">
                  <c:v>101.7383658521948</c:v>
                </c:pt>
                <c:pt idx="45">
                  <c:v>99.632975089648212</c:v>
                </c:pt>
                <c:pt idx="46">
                  <c:v>99.487354392326665</c:v>
                </c:pt>
                <c:pt idx="47">
                  <c:v>99.833965037941468</c:v>
                </c:pt>
                <c:pt idx="48">
                  <c:v>102.78761491520444</c:v>
                </c:pt>
                <c:pt idx="49">
                  <c:v>100.19141960910092</c:v>
                </c:pt>
                <c:pt idx="50">
                  <c:v>100.85950585155443</c:v>
                </c:pt>
                <c:pt idx="51">
                  <c:v>100.62386240778825</c:v>
                </c:pt>
                <c:pt idx="52">
                  <c:v>101.25421115518019</c:v>
                </c:pt>
                <c:pt idx="53">
                  <c:v>101.66622809995899</c:v>
                </c:pt>
                <c:pt idx="54">
                  <c:v>101.44200598387759</c:v>
                </c:pt>
                <c:pt idx="55">
                  <c:v>101.0462294426235</c:v>
                </c:pt>
                <c:pt idx="56">
                  <c:v>101.54222927286068</c:v>
                </c:pt>
                <c:pt idx="57">
                  <c:v>101.19973128526465</c:v>
                </c:pt>
                <c:pt idx="58">
                  <c:v>101.7205234966976</c:v>
                </c:pt>
                <c:pt idx="59">
                  <c:v>102.81562112607602</c:v>
                </c:pt>
                <c:pt idx="60">
                  <c:v>103.30644710306548</c:v>
                </c:pt>
                <c:pt idx="61">
                  <c:v>103.87684083404623</c:v>
                </c:pt>
                <c:pt idx="62">
                  <c:v>104.72831561276884</c:v>
                </c:pt>
                <c:pt idx="63">
                  <c:v>108.29999576175926</c:v>
                </c:pt>
                <c:pt idx="64">
                  <c:v>109.01191491034332</c:v>
                </c:pt>
                <c:pt idx="65">
                  <c:v>107.61542719938552</c:v>
                </c:pt>
                <c:pt idx="66">
                  <c:v>107.36112111840174</c:v>
                </c:pt>
                <c:pt idx="67">
                  <c:v>107.42084792690277</c:v>
                </c:pt>
                <c:pt idx="68">
                  <c:v>106.41536537515104</c:v>
                </c:pt>
                <c:pt idx="69">
                  <c:v>105.57755999684109</c:v>
                </c:pt>
                <c:pt idx="70">
                  <c:v>105.15204100953426</c:v>
                </c:pt>
                <c:pt idx="71">
                  <c:v>104.81427123203824</c:v>
                </c:pt>
                <c:pt idx="72">
                  <c:v>104.17140680902381</c:v>
                </c:pt>
                <c:pt idx="73">
                  <c:v>104.14328084620119</c:v>
                </c:pt>
                <c:pt idx="74">
                  <c:v>104.18837103863473</c:v>
                </c:pt>
                <c:pt idx="75">
                  <c:v>105.33708625463521</c:v>
                </c:pt>
                <c:pt idx="76">
                  <c:v>105.82403645306688</c:v>
                </c:pt>
                <c:pt idx="77">
                  <c:v>107.34365537792225</c:v>
                </c:pt>
                <c:pt idx="78">
                  <c:v>105.94252874710662</c:v>
                </c:pt>
                <c:pt idx="79">
                  <c:v>106.01735254655415</c:v>
                </c:pt>
                <c:pt idx="80">
                  <c:v>103.83974229434804</c:v>
                </c:pt>
                <c:pt idx="81">
                  <c:v>103.83974229434804</c:v>
                </c:pt>
                <c:pt idx="82">
                  <c:v>104.93483449149461</c:v>
                </c:pt>
                <c:pt idx="83">
                  <c:v>103.36803775395745</c:v>
                </c:pt>
                <c:pt idx="84">
                  <c:v>102.88063612201016</c:v>
                </c:pt>
                <c:pt idx="85">
                  <c:v>103.27234493882499</c:v>
                </c:pt>
                <c:pt idx="86">
                  <c:v>104.18554170995898</c:v>
                </c:pt>
                <c:pt idx="87">
                  <c:v>103.24925941726038</c:v>
                </c:pt>
                <c:pt idx="88">
                  <c:v>105.25162053147776</c:v>
                </c:pt>
                <c:pt idx="89">
                  <c:v>104.80315569851064</c:v>
                </c:pt>
                <c:pt idx="90">
                  <c:v>104.60296453181627</c:v>
                </c:pt>
                <c:pt idx="91">
                  <c:v>105.12421347799544</c:v>
                </c:pt>
                <c:pt idx="92">
                  <c:v>104.92108436699803</c:v>
                </c:pt>
                <c:pt idx="93">
                  <c:v>103.59727780832095</c:v>
                </c:pt>
                <c:pt idx="94">
                  <c:v>103.83995262710251</c:v>
                </c:pt>
                <c:pt idx="95">
                  <c:v>103.55768514511556</c:v>
                </c:pt>
                <c:pt idx="96">
                  <c:v>104.70177285173506</c:v>
                </c:pt>
                <c:pt idx="97">
                  <c:v>104.44125180451813</c:v>
                </c:pt>
                <c:pt idx="98">
                  <c:v>104.71189064191314</c:v>
                </c:pt>
                <c:pt idx="99">
                  <c:v>103.44129050776505</c:v>
                </c:pt>
                <c:pt idx="100">
                  <c:v>103.71614428212534</c:v>
                </c:pt>
                <c:pt idx="101">
                  <c:v>104.25163054469159</c:v>
                </c:pt>
                <c:pt idx="102">
                  <c:v>103.28144488355365</c:v>
                </c:pt>
                <c:pt idx="103">
                  <c:v>101.99989261495347</c:v>
                </c:pt>
                <c:pt idx="104">
                  <c:v>102.42562339170901</c:v>
                </c:pt>
                <c:pt idx="105">
                  <c:v>101.97542109883912</c:v>
                </c:pt>
                <c:pt idx="106">
                  <c:v>103.80122589981771</c:v>
                </c:pt>
                <c:pt idx="107">
                  <c:v>103.61356022726612</c:v>
                </c:pt>
                <c:pt idx="108">
                  <c:v>103.30472222240431</c:v>
                </c:pt>
                <c:pt idx="109">
                  <c:v>103.44302509499073</c:v>
                </c:pt>
                <c:pt idx="110">
                  <c:v>103.95719882670724</c:v>
                </c:pt>
                <c:pt idx="111">
                  <c:v>103.95332523774607</c:v>
                </c:pt>
                <c:pt idx="112">
                  <c:v>106.0156595837007</c:v>
                </c:pt>
                <c:pt idx="113">
                  <c:v>105.29520550246114</c:v>
                </c:pt>
                <c:pt idx="114">
                  <c:v>105.26800157825944</c:v>
                </c:pt>
                <c:pt idx="115">
                  <c:v>106.70033510051114</c:v>
                </c:pt>
                <c:pt idx="116">
                  <c:v>106.63164120572578</c:v>
                </c:pt>
                <c:pt idx="117">
                  <c:v>106.89071342286276</c:v>
                </c:pt>
                <c:pt idx="118">
                  <c:v>106.69345288786928</c:v>
                </c:pt>
                <c:pt idx="119">
                  <c:v>107.70272741336386</c:v>
                </c:pt>
                <c:pt idx="120">
                  <c:v>108.01931376049585</c:v>
                </c:pt>
                <c:pt idx="121">
                  <c:v>109.36437727426927</c:v>
                </c:pt>
                <c:pt idx="122">
                  <c:v>108.66281087392831</c:v>
                </c:pt>
                <c:pt idx="123">
                  <c:v>108.70549541824576</c:v>
                </c:pt>
                <c:pt idx="124">
                  <c:v>108.7723046384415</c:v>
                </c:pt>
                <c:pt idx="125">
                  <c:v>109.38046374964198</c:v>
                </c:pt>
                <c:pt idx="126">
                  <c:v>109.8268886684907</c:v>
                </c:pt>
                <c:pt idx="127">
                  <c:v>109.35400773874206</c:v>
                </c:pt>
                <c:pt idx="128">
                  <c:v>108.95789286891409</c:v>
                </c:pt>
                <c:pt idx="129">
                  <c:v>107.97600836739555</c:v>
                </c:pt>
                <c:pt idx="130">
                  <c:v>108.52380320628623</c:v>
                </c:pt>
                <c:pt idx="131">
                  <c:v>109.13037488854854</c:v>
                </c:pt>
                <c:pt idx="132">
                  <c:v>108.35357917850723</c:v>
                </c:pt>
                <c:pt idx="133">
                  <c:v>109.11013031575877</c:v>
                </c:pt>
                <c:pt idx="134">
                  <c:v>109.40940718641779</c:v>
                </c:pt>
                <c:pt idx="135">
                  <c:v>109.81994422983273</c:v>
                </c:pt>
                <c:pt idx="136">
                  <c:v>109.80371597627155</c:v>
                </c:pt>
                <c:pt idx="137">
                  <c:v>109.44207997455788</c:v>
                </c:pt>
                <c:pt idx="138">
                  <c:v>108.79364789737087</c:v>
                </c:pt>
                <c:pt idx="139">
                  <c:v>109.61477248700474</c:v>
                </c:pt>
                <c:pt idx="140">
                  <c:v>109.29135835776918</c:v>
                </c:pt>
                <c:pt idx="141">
                  <c:v>110.04111598318033</c:v>
                </c:pt>
                <c:pt idx="142">
                  <c:v>110.32429909186578</c:v>
                </c:pt>
                <c:pt idx="143">
                  <c:v>110.24075572957516</c:v>
                </c:pt>
                <c:pt idx="144">
                  <c:v>110.24072643212311</c:v>
                </c:pt>
                <c:pt idx="145">
                  <c:v>110.28769608328784</c:v>
                </c:pt>
                <c:pt idx="146">
                  <c:v>109.6609448746653</c:v>
                </c:pt>
                <c:pt idx="147">
                  <c:v>110.0715019611152</c:v>
                </c:pt>
                <c:pt idx="148">
                  <c:v>110.57226117778229</c:v>
                </c:pt>
                <c:pt idx="149">
                  <c:v>111.00505645497093</c:v>
                </c:pt>
                <c:pt idx="150">
                  <c:v>111.83167927102363</c:v>
                </c:pt>
                <c:pt idx="151">
                  <c:v>112.60217883290919</c:v>
                </c:pt>
                <c:pt idx="152">
                  <c:v>112.05484473792917</c:v>
                </c:pt>
                <c:pt idx="153">
                  <c:v>112.05502236904658</c:v>
                </c:pt>
                <c:pt idx="154">
                  <c:v>111.3871759640811</c:v>
                </c:pt>
                <c:pt idx="155">
                  <c:v>113.78517945264497</c:v>
                </c:pt>
                <c:pt idx="156">
                  <c:v>114.08380747416778</c:v>
                </c:pt>
                <c:pt idx="157">
                  <c:v>114.15390933518273</c:v>
                </c:pt>
                <c:pt idx="158">
                  <c:v>113.93295131626213</c:v>
                </c:pt>
                <c:pt idx="159">
                  <c:v>112.93299730974267</c:v>
                </c:pt>
                <c:pt idx="160">
                  <c:v>113.98612725848078</c:v>
                </c:pt>
                <c:pt idx="161">
                  <c:v>114.29962054527103</c:v>
                </c:pt>
                <c:pt idx="162">
                  <c:v>113.81333044213109</c:v>
                </c:pt>
                <c:pt idx="163">
                  <c:v>113.69915033724523</c:v>
                </c:pt>
                <c:pt idx="164">
                  <c:v>113.3921568008773</c:v>
                </c:pt>
                <c:pt idx="165">
                  <c:v>113.28275867651689</c:v>
                </c:pt>
                <c:pt idx="166">
                  <c:v>112.99801100436325</c:v>
                </c:pt>
                <c:pt idx="167">
                  <c:v>112.25420135364399</c:v>
                </c:pt>
                <c:pt idx="168">
                  <c:v>112.24557984498284</c:v>
                </c:pt>
                <c:pt idx="169">
                  <c:v>112.69480676505263</c:v>
                </c:pt>
                <c:pt idx="170">
                  <c:v>113.30522459053464</c:v>
                </c:pt>
              </c:numCache>
            </c:numRef>
          </c:yVal>
          <c:smooth val="1"/>
          <c:extLst xmlns:c16r2="http://schemas.microsoft.com/office/drawing/2015/06/chart">
            <c:ext xmlns:c16="http://schemas.microsoft.com/office/drawing/2014/chart" uri="{C3380CC4-5D6E-409C-BE32-E72D297353CC}">
              <c16:uniqueId val="{00000001-E807-488A-BFF0-CE80ECA191C0}"/>
            </c:ext>
          </c:extLst>
        </c:ser>
        <c:ser>
          <c:idx val="2"/>
          <c:order val="2"/>
          <c:tx>
            <c:strRef>
              <c:f>'[comparacion indices fibras.xlsx]Compras de Fibras'!$N$3</c:f>
              <c:strCache>
                <c:ptCount val="1"/>
                <c:pt idx="0">
                  <c:v>Macquarie</c:v>
                </c:pt>
              </c:strCache>
            </c:strRef>
          </c:tx>
          <c:spPr>
            <a:ln w="31750" cap="rnd">
              <a:solidFill>
                <a:srgbClr val="7030A0"/>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Fibras'!$N$4:$N$179</c:f>
              <c:numCache>
                <c:formatCode>General</c:formatCode>
                <c:ptCount val="1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4" formatCode="#,##0">
                  <c:v>21893556.84</c:v>
                </c:pt>
                <c:pt idx="115" formatCode="#,##0">
                  <c:v>0</c:v>
                </c:pt>
                <c:pt idx="117" formatCode="#,##0">
                  <c:v>0</c:v>
                </c:pt>
                <c:pt idx="118" formatCode="#,##0">
                  <c:v>18355244.140000001</c:v>
                </c:pt>
                <c:pt idx="120" formatCode="#,##0">
                  <c:v>0</c:v>
                </c:pt>
                <c:pt idx="121" formatCode="#,##0">
                  <c:v>0</c:v>
                </c:pt>
                <c:pt idx="122" formatCode="#,##0">
                  <c:v>#N/A</c:v>
                </c:pt>
                <c:pt idx="123" formatCode="#,##0">
                  <c:v>#N/A</c:v>
                </c:pt>
                <c:pt idx="124" formatCode="#,##0">
                  <c:v>#N/A</c:v>
                </c:pt>
                <c:pt idx="125" formatCode="#,##0">
                  <c:v>#N/A</c:v>
                </c:pt>
                <c:pt idx="128" formatCode="#,##0">
                  <c:v>#N/A</c:v>
                </c:pt>
                <c:pt idx="129" formatCode="#,##0">
                  <c:v>0</c:v>
                </c:pt>
                <c:pt idx="130" formatCode="#,##0">
                  <c:v>#N/A</c:v>
                </c:pt>
                <c:pt idx="131" formatCode="#,##0">
                  <c:v>#N/A</c:v>
                </c:pt>
                <c:pt idx="132" formatCode="#,##0">
                  <c:v>#N/A</c:v>
                </c:pt>
                <c:pt idx="133" formatCode="#,##0">
                  <c:v>#N/A</c:v>
                </c:pt>
                <c:pt idx="134" formatCode="#,##0">
                  <c:v>#N/A</c:v>
                </c:pt>
                <c:pt idx="135" formatCode="#,##0">
                  <c:v>#N/A</c:v>
                </c:pt>
                <c:pt idx="136" formatCode="#,##0">
                  <c:v>#N/A</c:v>
                </c:pt>
                <c:pt idx="137" formatCode="#,##0">
                  <c:v>#N/A</c:v>
                </c:pt>
                <c:pt idx="141" formatCode="#,##0">
                  <c:v>#N/A</c:v>
                </c:pt>
                <c:pt idx="142" formatCode="#,##0">
                  <c:v>#N/A</c:v>
                </c:pt>
                <c:pt idx="143" formatCode="#,##0">
                  <c:v>0</c:v>
                </c:pt>
                <c:pt idx="144" formatCode="#,##0">
                  <c:v>0</c:v>
                </c:pt>
                <c:pt idx="145" formatCode="#,##0">
                  <c:v>0</c:v>
                </c:pt>
                <c:pt idx="146" formatCode="#,##0">
                  <c:v>18978024.609999999</c:v>
                </c:pt>
                <c:pt idx="147" formatCode="#,##0">
                  <c:v>#N/A</c:v>
                </c:pt>
                <c:pt idx="148" formatCode="#,##0">
                  <c:v>#N/A</c:v>
                </c:pt>
                <c:pt idx="149" formatCode="#,##0">
                  <c:v>0</c:v>
                </c:pt>
                <c:pt idx="150" formatCode="#,##0">
                  <c:v>#N/A</c:v>
                </c:pt>
                <c:pt idx="151" formatCode="#,##0">
                  <c:v>#N/A</c:v>
                </c:pt>
                <c:pt idx="153" formatCode="#,##0">
                  <c:v>23974306.100000001</c:v>
                </c:pt>
                <c:pt idx="157" formatCode="#,##0">
                  <c:v>0</c:v>
                </c:pt>
                <c:pt idx="159" formatCode="#,##0">
                  <c:v>0</c:v>
                </c:pt>
                <c:pt idx="160" formatCode="#,##0">
                  <c:v>0</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numCache>
            </c:numRef>
          </c:yVal>
          <c:smooth val="1"/>
          <c:extLst xmlns:c16r2="http://schemas.microsoft.com/office/drawing/2015/06/chart">
            <c:ext xmlns:c16="http://schemas.microsoft.com/office/drawing/2014/chart" uri="{C3380CC4-5D6E-409C-BE32-E72D297353CC}">
              <c16:uniqueId val="{00000002-E807-488A-BFF0-CE80ECA191C0}"/>
            </c:ext>
          </c:extLst>
        </c:ser>
        <c:ser>
          <c:idx val="3"/>
          <c:order val="3"/>
          <c:spPr>
            <a:ln w="19050" cap="rnd">
              <a:solidFill>
                <a:srgbClr val="00B050"/>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Fibras'!$O$4:$O$179</c:f>
              <c:numCache>
                <c:formatCode>General</c:formatCode>
                <c:ptCount val="1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formatCode="#,##0">
                  <c:v>0</c:v>
                </c:pt>
                <c:pt idx="114" formatCode="#,##0">
                  <c:v>0</c:v>
                </c:pt>
                <c:pt idx="115" formatCode="#,##0">
                  <c:v>0</c:v>
                </c:pt>
                <c:pt idx="116" formatCode="#,##0">
                  <c:v>0</c:v>
                </c:pt>
                <c:pt idx="117" formatCode="#,##0">
                  <c:v>0</c:v>
                </c:pt>
                <c:pt idx="122" formatCode="#,##0">
                  <c:v>#N/A</c:v>
                </c:pt>
                <c:pt idx="123" formatCode="#,##0">
                  <c:v>#N/A</c:v>
                </c:pt>
                <c:pt idx="124" formatCode="#,##0">
                  <c:v>#N/A</c:v>
                </c:pt>
                <c:pt idx="125" formatCode="#,##0">
                  <c:v>#N/A</c:v>
                </c:pt>
                <c:pt idx="126" formatCode="#,##0">
                  <c:v>35494900.009999998</c:v>
                </c:pt>
                <c:pt idx="128" formatCode="#,##0">
                  <c:v>#N/A</c:v>
                </c:pt>
                <c:pt idx="130" formatCode="#,##0">
                  <c:v>#N/A</c:v>
                </c:pt>
                <c:pt idx="131" formatCode="#,##0">
                  <c:v>#N/A</c:v>
                </c:pt>
                <c:pt idx="132" formatCode="#,##0">
                  <c:v>#N/A</c:v>
                </c:pt>
                <c:pt idx="133" formatCode="#,##0">
                  <c:v>#N/A</c:v>
                </c:pt>
                <c:pt idx="134" formatCode="#,##0">
                  <c:v>#N/A</c:v>
                </c:pt>
                <c:pt idx="135" formatCode="#,##0">
                  <c:v>#N/A</c:v>
                </c:pt>
                <c:pt idx="136" formatCode="#,##0">
                  <c:v>#N/A</c:v>
                </c:pt>
                <c:pt idx="137" formatCode="#,##0">
                  <c:v>#N/A</c:v>
                </c:pt>
                <c:pt idx="141" formatCode="#,##0">
                  <c:v>#N/A</c:v>
                </c:pt>
                <c:pt idx="142" formatCode="#,##0">
                  <c:v>#N/A</c:v>
                </c:pt>
                <c:pt idx="143" formatCode="#,##0">
                  <c:v>0</c:v>
                </c:pt>
                <c:pt idx="144" formatCode="#,##0">
                  <c:v>0</c:v>
                </c:pt>
                <c:pt idx="145" formatCode="#,##0">
                  <c:v>0</c:v>
                </c:pt>
                <c:pt idx="146" formatCode="#,##0">
                  <c:v>0</c:v>
                </c:pt>
                <c:pt idx="147" formatCode="#,##0">
                  <c:v>#N/A</c:v>
                </c:pt>
                <c:pt idx="148" formatCode="#,##0">
                  <c:v>#N/A</c:v>
                </c:pt>
                <c:pt idx="149" formatCode="#,##0">
                  <c:v>0</c:v>
                </c:pt>
                <c:pt idx="150" formatCode="#,##0">
                  <c:v>#N/A</c:v>
                </c:pt>
                <c:pt idx="151" formatCode="#,##0">
                  <c:v>#N/A</c:v>
                </c:pt>
                <c:pt idx="152" formatCode="#,##0">
                  <c:v>0</c:v>
                </c:pt>
                <c:pt idx="153" formatCode="#,##0">
                  <c:v>0</c:v>
                </c:pt>
                <c:pt idx="154" formatCode="#,##0">
                  <c:v>0</c:v>
                </c:pt>
                <c:pt idx="155" formatCode="#,##0">
                  <c:v>0</c:v>
                </c:pt>
                <c:pt idx="156" formatCode="#,##0">
                  <c:v>0</c:v>
                </c:pt>
                <c:pt idx="157" formatCode="#,##0">
                  <c:v>0</c:v>
                </c:pt>
                <c:pt idx="158" formatCode="#,##0">
                  <c:v>0</c:v>
                </c:pt>
                <c:pt idx="159" formatCode="#,##0">
                  <c:v>0</c:v>
                </c:pt>
                <c:pt idx="160" formatCode="#,##0">
                  <c:v>0</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numCache>
            </c:numRef>
          </c:yVal>
          <c:smooth val="1"/>
          <c:extLst xmlns:c16r2="http://schemas.microsoft.com/office/drawing/2015/06/chart">
            <c:ext xmlns:c16="http://schemas.microsoft.com/office/drawing/2014/chart" uri="{C3380CC4-5D6E-409C-BE32-E72D297353CC}">
              <c16:uniqueId val="{00000003-E807-488A-BFF0-CE80ECA191C0}"/>
            </c:ext>
          </c:extLst>
        </c:ser>
        <c:ser>
          <c:idx val="4"/>
          <c:order val="4"/>
          <c:tx>
            <c:strRef>
              <c:f>'[comparacion indices fibras.xlsx]Compras de Fibras'!$P$3</c:f>
              <c:strCache>
                <c:ptCount val="1"/>
                <c:pt idx="0">
                  <c:v>Monterrey</c:v>
                </c:pt>
              </c:strCache>
            </c:strRef>
          </c:tx>
          <c:spPr>
            <a:ln w="38100" cap="rnd">
              <a:solidFill>
                <a:schemeClr val="accent5">
                  <a:lumMod val="60000"/>
                  <a:lumOff val="40000"/>
                </a:schemeClr>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Fibras'!$P$4:$P$179</c:f>
              <c:numCache>
                <c:formatCode>General</c:formatCode>
                <c:ptCount val="1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formatCode="#,##0">
                  <c:v>0</c:v>
                </c:pt>
                <c:pt idx="114" formatCode="#,##0">
                  <c:v>0</c:v>
                </c:pt>
                <c:pt idx="115" formatCode="#,##0">
                  <c:v>0</c:v>
                </c:pt>
                <c:pt idx="116" formatCode="#,##0">
                  <c:v>0</c:v>
                </c:pt>
                <c:pt idx="117" formatCode="#,##0">
                  <c:v>0</c:v>
                </c:pt>
                <c:pt idx="118" formatCode="#,##0">
                  <c:v>0</c:v>
                </c:pt>
                <c:pt idx="119" formatCode="#,##0">
                  <c:v>0</c:v>
                </c:pt>
                <c:pt idx="120" formatCode="#,##0">
                  <c:v>0</c:v>
                </c:pt>
                <c:pt idx="121" formatCode="#,##0">
                  <c:v>0</c:v>
                </c:pt>
                <c:pt idx="122" formatCode="#,##0">
                  <c:v>#N/A</c:v>
                </c:pt>
                <c:pt idx="123" formatCode="#,##0">
                  <c:v>#N/A</c:v>
                </c:pt>
                <c:pt idx="124" formatCode="#,##0">
                  <c:v>#N/A</c:v>
                </c:pt>
                <c:pt idx="125" formatCode="#,##0">
                  <c:v>#N/A</c:v>
                </c:pt>
                <c:pt idx="130" formatCode="#,##0">
                  <c:v>#N/A</c:v>
                </c:pt>
                <c:pt idx="131" formatCode="#,##0">
                  <c:v>#N/A</c:v>
                </c:pt>
                <c:pt idx="132" formatCode="#,##0">
                  <c:v>#N/A</c:v>
                </c:pt>
                <c:pt idx="133" formatCode="#,##0">
                  <c:v>#N/A</c:v>
                </c:pt>
                <c:pt idx="134" formatCode="#,##0">
                  <c:v>#N/A</c:v>
                </c:pt>
                <c:pt idx="135" formatCode="#,##0">
                  <c:v>#N/A</c:v>
                </c:pt>
                <c:pt idx="136" formatCode="#,##0">
                  <c:v>#N/A</c:v>
                </c:pt>
                <c:pt idx="137" formatCode="#,##0">
                  <c:v>#N/A</c:v>
                </c:pt>
                <c:pt idx="138" formatCode="#,##0">
                  <c:v>0</c:v>
                </c:pt>
                <c:pt idx="139" formatCode="#,##0">
                  <c:v>0</c:v>
                </c:pt>
                <c:pt idx="140" formatCode="#,##0">
                  <c:v>0</c:v>
                </c:pt>
                <c:pt idx="141" formatCode="#,##0">
                  <c:v>#N/A</c:v>
                </c:pt>
                <c:pt idx="142" formatCode="#,##0">
                  <c:v>#N/A</c:v>
                </c:pt>
                <c:pt idx="143" formatCode="#,##0">
                  <c:v>0</c:v>
                </c:pt>
                <c:pt idx="144" formatCode="#,##0">
                  <c:v>0</c:v>
                </c:pt>
                <c:pt idx="145" formatCode="#,##0">
                  <c:v>0</c:v>
                </c:pt>
                <c:pt idx="150" formatCode="#,##0">
                  <c:v>#N/A</c:v>
                </c:pt>
                <c:pt idx="151" formatCode="#,##0">
                  <c:v>#N/A</c:v>
                </c:pt>
                <c:pt idx="152" formatCode="#,##0">
                  <c:v>0</c:v>
                </c:pt>
                <c:pt idx="153" formatCode="#,##0">
                  <c:v>0</c:v>
                </c:pt>
                <c:pt idx="154" formatCode="#,##0">
                  <c:v>0</c:v>
                </c:pt>
                <c:pt idx="155" formatCode="#,##0">
                  <c:v>381071427.10000002</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numCache>
            </c:numRef>
          </c:yVal>
          <c:smooth val="1"/>
          <c:extLst xmlns:c16r2="http://schemas.microsoft.com/office/drawing/2015/06/chart">
            <c:ext xmlns:c16="http://schemas.microsoft.com/office/drawing/2014/chart" uri="{C3380CC4-5D6E-409C-BE32-E72D297353CC}">
              <c16:uniqueId val="{00000004-E807-488A-BFF0-CE80ECA191C0}"/>
            </c:ext>
          </c:extLst>
        </c:ser>
        <c:ser>
          <c:idx val="5"/>
          <c:order val="5"/>
          <c:tx>
            <c:strRef>
              <c:f>'[comparacion indices fibras.xlsx]Compras de Fibras'!$Q$3</c:f>
              <c:strCache>
                <c:ptCount val="1"/>
                <c:pt idx="0">
                  <c:v>Funo</c:v>
                </c:pt>
              </c:strCache>
            </c:strRef>
          </c:tx>
          <c:spPr>
            <a:ln w="31750" cap="rnd">
              <a:solidFill>
                <a:srgbClr val="FF6600"/>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Fibras'!$Q$4:$Q$179</c:f>
              <c:numCache>
                <c:formatCode>General</c:formatCode>
                <c:ptCount val="1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4" formatCode="#,##0">
                  <c:v>54320559.560000002</c:v>
                </c:pt>
                <c:pt idx="115" formatCode="#,##0">
                  <c:v>52133869.990000002</c:v>
                </c:pt>
                <c:pt idx="116" formatCode="#,##0">
                  <c:v>34459400</c:v>
                </c:pt>
                <c:pt idx="117" formatCode="#,##0">
                  <c:v>124030720.98</c:v>
                </c:pt>
                <c:pt idx="120" formatCode="#,##0">
                  <c:v>0</c:v>
                </c:pt>
                <c:pt idx="121" formatCode="#,##0">
                  <c:v>51375000</c:v>
                </c:pt>
                <c:pt idx="122" formatCode="#,##0">
                  <c:v>#N/A</c:v>
                </c:pt>
                <c:pt idx="123" formatCode="#,##0">
                  <c:v>#N/A</c:v>
                </c:pt>
                <c:pt idx="124" formatCode="#,##0">
                  <c:v>#N/A</c:v>
                </c:pt>
                <c:pt idx="125" formatCode="#,##0">
                  <c:v>#N/A</c:v>
                </c:pt>
                <c:pt idx="126" formatCode="#,##0">
                  <c:v>34697100</c:v>
                </c:pt>
                <c:pt idx="127" formatCode="#,##0">
                  <c:v>0</c:v>
                </c:pt>
                <c:pt idx="128" formatCode="#,##0">
                  <c:v>#N/A</c:v>
                </c:pt>
                <c:pt idx="129" formatCode="#,##0">
                  <c:v>0</c:v>
                </c:pt>
                <c:pt idx="130" formatCode="#,##0">
                  <c:v>#N/A</c:v>
                </c:pt>
                <c:pt idx="131" formatCode="#,##0">
                  <c:v>#N/A</c:v>
                </c:pt>
                <c:pt idx="132" formatCode="#,##0">
                  <c:v>#N/A</c:v>
                </c:pt>
                <c:pt idx="133" formatCode="#,##0">
                  <c:v>#N/A</c:v>
                </c:pt>
                <c:pt idx="134" formatCode="#,##0">
                  <c:v>#N/A</c:v>
                </c:pt>
                <c:pt idx="135" formatCode="#,##0">
                  <c:v>#N/A</c:v>
                </c:pt>
                <c:pt idx="136" formatCode="#,##0">
                  <c:v>#N/A</c:v>
                </c:pt>
                <c:pt idx="137" formatCode="#,##0">
                  <c:v>#N/A</c:v>
                </c:pt>
                <c:pt idx="138" formatCode="#,##0">
                  <c:v>0</c:v>
                </c:pt>
                <c:pt idx="139" formatCode="#,##0">
                  <c:v>0</c:v>
                </c:pt>
                <c:pt idx="140" formatCode="#,##0">
                  <c:v>0</c:v>
                </c:pt>
                <c:pt idx="141" formatCode="#,##0">
                  <c:v>#N/A</c:v>
                </c:pt>
                <c:pt idx="142" formatCode="#,##0">
                  <c:v>#N/A</c:v>
                </c:pt>
                <c:pt idx="143" formatCode="#,##0">
                  <c:v>0</c:v>
                </c:pt>
                <c:pt idx="144" formatCode="#,##0">
                  <c:v>0</c:v>
                </c:pt>
                <c:pt idx="145" formatCode="#,##0">
                  <c:v>0</c:v>
                </c:pt>
                <c:pt idx="146" formatCode="#,##0">
                  <c:v>0</c:v>
                </c:pt>
                <c:pt idx="147" formatCode="#,##0">
                  <c:v>#N/A</c:v>
                </c:pt>
                <c:pt idx="148" formatCode="#,##0">
                  <c:v>#N/A</c:v>
                </c:pt>
                <c:pt idx="149" formatCode="#,##0">
                  <c:v>0</c:v>
                </c:pt>
                <c:pt idx="150" formatCode="#,##0">
                  <c:v>#N/A</c:v>
                </c:pt>
                <c:pt idx="151" formatCode="#,##0">
                  <c:v>#N/A</c:v>
                </c:pt>
                <c:pt idx="152" formatCode="#,##0">
                  <c:v>0</c:v>
                </c:pt>
                <c:pt idx="153" formatCode="#,##0">
                  <c:v>0</c:v>
                </c:pt>
                <c:pt idx="154" formatCode="#,##0">
                  <c:v>0</c:v>
                </c:pt>
                <c:pt idx="155" formatCode="#,##0">
                  <c:v>0</c:v>
                </c:pt>
                <c:pt idx="156" formatCode="#,##0">
                  <c:v>0</c:v>
                </c:pt>
                <c:pt idx="157" formatCode="#,##0">
                  <c:v>0</c:v>
                </c:pt>
                <c:pt idx="158" formatCode="#,##0">
                  <c:v>0</c:v>
                </c:pt>
                <c:pt idx="159" formatCode="#,##0">
                  <c:v>0</c:v>
                </c:pt>
                <c:pt idx="160" formatCode="#,##0">
                  <c:v>0</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numCache>
            </c:numRef>
          </c:yVal>
          <c:smooth val="1"/>
          <c:extLst xmlns:c16r2="http://schemas.microsoft.com/office/drawing/2015/06/chart">
            <c:ext xmlns:c16="http://schemas.microsoft.com/office/drawing/2014/chart" uri="{C3380CC4-5D6E-409C-BE32-E72D297353CC}">
              <c16:uniqueId val="{00000005-E807-488A-BFF0-CE80ECA191C0}"/>
            </c:ext>
          </c:extLst>
        </c:ser>
        <c:ser>
          <c:idx val="6"/>
          <c:order val="6"/>
          <c:tx>
            <c:strRef>
              <c:f>'[comparacion indices fibras.xlsx]Compras de Fibras'!$R$3</c:f>
              <c:strCache>
                <c:ptCount val="1"/>
                <c:pt idx="0">
                  <c:v>Terra</c:v>
                </c:pt>
              </c:strCache>
            </c:strRef>
          </c:tx>
          <c:spPr>
            <a:ln w="31750" cap="rnd">
              <a:solidFill>
                <a:srgbClr val="0070C0"/>
              </a:solidFill>
              <a:round/>
            </a:ln>
            <a:effectLst/>
          </c:spPr>
          <c:marker>
            <c:symbol val="none"/>
          </c:marker>
          <c:xVal>
            <c:numRef>
              <c:f>'[comparacion indices fibras.xlsx]Compras de Fibras'!$A$5:$A$179</c:f>
              <c:numCache>
                <c:formatCode>m/d/yyyy</c:formatCode>
                <c:ptCount val="17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42761</c:v>
                </c:pt>
                <c:pt idx="19">
                  <c:v>42762</c:v>
                </c:pt>
                <c:pt idx="20">
                  <c:v>42765</c:v>
                </c:pt>
                <c:pt idx="21">
                  <c:v>42766</c:v>
                </c:pt>
                <c:pt idx="22">
                  <c:v>42767</c:v>
                </c:pt>
                <c:pt idx="23">
                  <c:v>42768</c:v>
                </c:pt>
                <c:pt idx="24">
                  <c:v>42769</c:v>
                </c:pt>
                <c:pt idx="25">
                  <c:v>42772</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42814</c:v>
                </c:pt>
                <c:pt idx="56">
                  <c:v>42815</c:v>
                </c:pt>
                <c:pt idx="57">
                  <c:v>42816</c:v>
                </c:pt>
                <c:pt idx="58">
                  <c:v>42817</c:v>
                </c:pt>
                <c:pt idx="59">
                  <c:v>42818</c:v>
                </c:pt>
                <c:pt idx="60">
                  <c:v>42821</c:v>
                </c:pt>
                <c:pt idx="61">
                  <c:v>42822</c:v>
                </c:pt>
                <c:pt idx="62">
                  <c:v>42823</c:v>
                </c:pt>
                <c:pt idx="63">
                  <c:v>42824</c:v>
                </c:pt>
                <c:pt idx="64">
                  <c:v>42825</c:v>
                </c:pt>
                <c:pt idx="65">
                  <c:v>42828</c:v>
                </c:pt>
                <c:pt idx="66">
                  <c:v>42829</c:v>
                </c:pt>
                <c:pt idx="67">
                  <c:v>42830</c:v>
                </c:pt>
                <c:pt idx="68">
                  <c:v>42831</c:v>
                </c:pt>
                <c:pt idx="69">
                  <c:v>42832</c:v>
                </c:pt>
                <c:pt idx="70">
                  <c:v>42835</c:v>
                </c:pt>
                <c:pt idx="71">
                  <c:v>42836</c:v>
                </c:pt>
                <c:pt idx="72">
                  <c:v>42837</c:v>
                </c:pt>
                <c:pt idx="73">
                  <c:v>42838</c:v>
                </c:pt>
                <c:pt idx="74">
                  <c:v>42839</c:v>
                </c:pt>
                <c:pt idx="75">
                  <c:v>42842</c:v>
                </c:pt>
                <c:pt idx="76">
                  <c:v>42843</c:v>
                </c:pt>
                <c:pt idx="77">
                  <c:v>42844</c:v>
                </c:pt>
                <c:pt idx="78">
                  <c:v>42845</c:v>
                </c:pt>
                <c:pt idx="79">
                  <c:v>42846</c:v>
                </c:pt>
                <c:pt idx="80">
                  <c:v>42849</c:v>
                </c:pt>
                <c:pt idx="81">
                  <c:v>42850</c:v>
                </c:pt>
                <c:pt idx="82">
                  <c:v>42851</c:v>
                </c:pt>
                <c:pt idx="83">
                  <c:v>42852</c:v>
                </c:pt>
                <c:pt idx="84">
                  <c:v>42853</c:v>
                </c:pt>
                <c:pt idx="85">
                  <c:v>42856</c:v>
                </c:pt>
                <c:pt idx="86">
                  <c:v>42857</c:v>
                </c:pt>
                <c:pt idx="87">
                  <c:v>42858</c:v>
                </c:pt>
                <c:pt idx="88">
                  <c:v>42859</c:v>
                </c:pt>
                <c:pt idx="89">
                  <c:v>42860</c:v>
                </c:pt>
                <c:pt idx="90">
                  <c:v>42863</c:v>
                </c:pt>
                <c:pt idx="91">
                  <c:v>42864</c:v>
                </c:pt>
                <c:pt idx="92">
                  <c:v>42865</c:v>
                </c:pt>
                <c:pt idx="93">
                  <c:v>42866</c:v>
                </c:pt>
                <c:pt idx="94">
                  <c:v>42867</c:v>
                </c:pt>
                <c:pt idx="95">
                  <c:v>42870</c:v>
                </c:pt>
                <c:pt idx="96">
                  <c:v>42871</c:v>
                </c:pt>
                <c:pt idx="97">
                  <c:v>42872</c:v>
                </c:pt>
                <c:pt idx="98">
                  <c:v>42873</c:v>
                </c:pt>
                <c:pt idx="99">
                  <c:v>42874</c:v>
                </c:pt>
                <c:pt idx="100">
                  <c:v>42877</c:v>
                </c:pt>
                <c:pt idx="101">
                  <c:v>42878</c:v>
                </c:pt>
                <c:pt idx="102">
                  <c:v>42879</c:v>
                </c:pt>
                <c:pt idx="103">
                  <c:v>42880</c:v>
                </c:pt>
                <c:pt idx="104">
                  <c:v>42881</c:v>
                </c:pt>
                <c:pt idx="105">
                  <c:v>42884</c:v>
                </c:pt>
                <c:pt idx="106">
                  <c:v>42885</c:v>
                </c:pt>
                <c:pt idx="107">
                  <c:v>42886</c:v>
                </c:pt>
                <c:pt idx="108">
                  <c:v>42887</c:v>
                </c:pt>
                <c:pt idx="109">
                  <c:v>42888</c:v>
                </c:pt>
                <c:pt idx="110">
                  <c:v>42891</c:v>
                </c:pt>
                <c:pt idx="111">
                  <c:v>42892</c:v>
                </c:pt>
                <c:pt idx="112">
                  <c:v>42893</c:v>
                </c:pt>
                <c:pt idx="113">
                  <c:v>42894</c:v>
                </c:pt>
                <c:pt idx="114">
                  <c:v>42895</c:v>
                </c:pt>
                <c:pt idx="115">
                  <c:v>42898</c:v>
                </c:pt>
                <c:pt idx="116">
                  <c:v>42899</c:v>
                </c:pt>
                <c:pt idx="117">
                  <c:v>42900</c:v>
                </c:pt>
                <c:pt idx="118">
                  <c:v>42901</c:v>
                </c:pt>
                <c:pt idx="119">
                  <c:v>42902</c:v>
                </c:pt>
                <c:pt idx="120">
                  <c:v>42905</c:v>
                </c:pt>
                <c:pt idx="121">
                  <c:v>42906</c:v>
                </c:pt>
                <c:pt idx="122">
                  <c:v>42907</c:v>
                </c:pt>
                <c:pt idx="123">
                  <c:v>42908</c:v>
                </c:pt>
                <c:pt idx="124">
                  <c:v>42909</c:v>
                </c:pt>
                <c:pt idx="125">
                  <c:v>42912</c:v>
                </c:pt>
                <c:pt idx="126">
                  <c:v>42913</c:v>
                </c:pt>
                <c:pt idx="127">
                  <c:v>42914</c:v>
                </c:pt>
                <c:pt idx="128">
                  <c:v>42915</c:v>
                </c:pt>
                <c:pt idx="129">
                  <c:v>42916</c:v>
                </c:pt>
                <c:pt idx="130">
                  <c:v>42919</c:v>
                </c:pt>
                <c:pt idx="131">
                  <c:v>42920</c:v>
                </c:pt>
                <c:pt idx="132">
                  <c:v>42921</c:v>
                </c:pt>
                <c:pt idx="133">
                  <c:v>42922</c:v>
                </c:pt>
                <c:pt idx="134">
                  <c:v>42923</c:v>
                </c:pt>
                <c:pt idx="135">
                  <c:v>42926</c:v>
                </c:pt>
                <c:pt idx="136">
                  <c:v>42927</c:v>
                </c:pt>
                <c:pt idx="137">
                  <c:v>42928</c:v>
                </c:pt>
                <c:pt idx="138">
                  <c:v>42929</c:v>
                </c:pt>
                <c:pt idx="139">
                  <c:v>42930</c:v>
                </c:pt>
                <c:pt idx="140">
                  <c:v>42933</c:v>
                </c:pt>
                <c:pt idx="141">
                  <c:v>42934</c:v>
                </c:pt>
                <c:pt idx="142">
                  <c:v>42935</c:v>
                </c:pt>
                <c:pt idx="143">
                  <c:v>42936</c:v>
                </c:pt>
                <c:pt idx="144">
                  <c:v>42937</c:v>
                </c:pt>
                <c:pt idx="145">
                  <c:v>42940</c:v>
                </c:pt>
                <c:pt idx="146">
                  <c:v>42941</c:v>
                </c:pt>
                <c:pt idx="147">
                  <c:v>42942</c:v>
                </c:pt>
                <c:pt idx="148">
                  <c:v>42943</c:v>
                </c:pt>
                <c:pt idx="149">
                  <c:v>42944</c:v>
                </c:pt>
                <c:pt idx="150">
                  <c:v>42947</c:v>
                </c:pt>
                <c:pt idx="151">
                  <c:v>42948</c:v>
                </c:pt>
                <c:pt idx="152">
                  <c:v>42949</c:v>
                </c:pt>
                <c:pt idx="153">
                  <c:v>42950</c:v>
                </c:pt>
                <c:pt idx="154">
                  <c:v>42951</c:v>
                </c:pt>
                <c:pt idx="155">
                  <c:v>42954</c:v>
                </c:pt>
                <c:pt idx="156">
                  <c:v>42955</c:v>
                </c:pt>
                <c:pt idx="157">
                  <c:v>42956</c:v>
                </c:pt>
                <c:pt idx="158">
                  <c:v>42957</c:v>
                </c:pt>
                <c:pt idx="159">
                  <c:v>42958</c:v>
                </c:pt>
                <c:pt idx="160">
                  <c:v>42961</c:v>
                </c:pt>
                <c:pt idx="161">
                  <c:v>42962</c:v>
                </c:pt>
                <c:pt idx="162">
                  <c:v>42963</c:v>
                </c:pt>
                <c:pt idx="163">
                  <c:v>42964</c:v>
                </c:pt>
                <c:pt idx="164">
                  <c:v>42965</c:v>
                </c:pt>
                <c:pt idx="165">
                  <c:v>42968</c:v>
                </c:pt>
                <c:pt idx="166">
                  <c:v>42969</c:v>
                </c:pt>
                <c:pt idx="167">
                  <c:v>42970</c:v>
                </c:pt>
                <c:pt idx="168">
                  <c:v>42971</c:v>
                </c:pt>
                <c:pt idx="169">
                  <c:v>42972</c:v>
                </c:pt>
                <c:pt idx="170">
                  <c:v>42975</c:v>
                </c:pt>
                <c:pt idx="171">
                  <c:v>42976</c:v>
                </c:pt>
                <c:pt idx="172">
                  <c:v>42977</c:v>
                </c:pt>
                <c:pt idx="173">
                  <c:v>42978</c:v>
                </c:pt>
                <c:pt idx="174">
                  <c:v>42979</c:v>
                </c:pt>
              </c:numCache>
            </c:numRef>
          </c:xVal>
          <c:yVal>
            <c:numRef>
              <c:f>'[comparacion indices fibras.xlsx]Compras de Fibras'!$R$4:$R$179</c:f>
              <c:numCache>
                <c:formatCode>General</c:formatCode>
                <c:ptCount val="1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formatCode="#,##0">
                  <c:v>0</c:v>
                </c:pt>
                <c:pt idx="114" formatCode="#,##0">
                  <c:v>0</c:v>
                </c:pt>
                <c:pt idx="115" formatCode="#,##0">
                  <c:v>0</c:v>
                </c:pt>
                <c:pt idx="116" formatCode="#,##0">
                  <c:v>0</c:v>
                </c:pt>
                <c:pt idx="117" formatCode="#,##0">
                  <c:v>0</c:v>
                </c:pt>
                <c:pt idx="118" formatCode="#,##0">
                  <c:v>0</c:v>
                </c:pt>
                <c:pt idx="119" formatCode="#,##0">
                  <c:v>0</c:v>
                </c:pt>
                <c:pt idx="120" formatCode="#,##0">
                  <c:v>0</c:v>
                </c:pt>
                <c:pt idx="121" formatCode="#,##0">
                  <c:v>0</c:v>
                </c:pt>
                <c:pt idx="122" formatCode="#,##0">
                  <c:v>#N/A</c:v>
                </c:pt>
                <c:pt idx="123" formatCode="#,##0">
                  <c:v>#N/A</c:v>
                </c:pt>
                <c:pt idx="124" formatCode="#,##0">
                  <c:v>#N/A</c:v>
                </c:pt>
                <c:pt idx="125" formatCode="#,##0">
                  <c:v>#N/A</c:v>
                </c:pt>
                <c:pt idx="126" formatCode="#,##0">
                  <c:v>0</c:v>
                </c:pt>
                <c:pt idx="127" formatCode="#,##0">
                  <c:v>0</c:v>
                </c:pt>
                <c:pt idx="128" formatCode="#,##0">
                  <c:v>#N/A</c:v>
                </c:pt>
                <c:pt idx="129" formatCode="#,##0">
                  <c:v>0</c:v>
                </c:pt>
                <c:pt idx="130" formatCode="#,##0">
                  <c:v>#N/A</c:v>
                </c:pt>
                <c:pt idx="131" formatCode="#,##0">
                  <c:v>#N/A</c:v>
                </c:pt>
                <c:pt idx="132" formatCode="#,##0">
                  <c:v>#N/A</c:v>
                </c:pt>
                <c:pt idx="133" formatCode="#,##0">
                  <c:v>#N/A</c:v>
                </c:pt>
                <c:pt idx="134" formatCode="#,##0">
                  <c:v>#N/A</c:v>
                </c:pt>
                <c:pt idx="135" formatCode="#,##0">
                  <c:v>#N/A</c:v>
                </c:pt>
                <c:pt idx="136" formatCode="#,##0">
                  <c:v>#N/A</c:v>
                </c:pt>
                <c:pt idx="137" formatCode="#,##0">
                  <c:v>#N/A</c:v>
                </c:pt>
                <c:pt idx="138" formatCode="#,##0">
                  <c:v>95906369.219999999</c:v>
                </c:pt>
                <c:pt idx="139" formatCode="#,##0">
                  <c:v>0</c:v>
                </c:pt>
                <c:pt idx="141" formatCode="#,##0">
                  <c:v>#N/A</c:v>
                </c:pt>
                <c:pt idx="142" formatCode="#,##0">
                  <c:v>#N/A</c:v>
                </c:pt>
                <c:pt idx="143" formatCode="#,##0">
                  <c:v>61655000</c:v>
                </c:pt>
                <c:pt idx="144" formatCode="#,##0">
                  <c:v>801216926.90999997</c:v>
                </c:pt>
                <c:pt idx="145" formatCode="#,##0">
                  <c:v>202754500</c:v>
                </c:pt>
                <c:pt idx="146" formatCode="#,##0">
                  <c:v>0</c:v>
                </c:pt>
                <c:pt idx="147" formatCode="#,##0">
                  <c:v>#N/A</c:v>
                </c:pt>
                <c:pt idx="148" formatCode="#,##0">
                  <c:v>#N/A</c:v>
                </c:pt>
                <c:pt idx="149" formatCode="#,##0">
                  <c:v>0</c:v>
                </c:pt>
                <c:pt idx="150" formatCode="#,##0">
                  <c:v>#N/A</c:v>
                </c:pt>
                <c:pt idx="151" formatCode="#,##0">
                  <c:v>#N/A</c:v>
                </c:pt>
                <c:pt idx="152" formatCode="#,##0">
                  <c:v>0</c:v>
                </c:pt>
                <c:pt idx="153" formatCode="#,##0">
                  <c:v>0</c:v>
                </c:pt>
                <c:pt idx="154" formatCode="#,##0">
                  <c:v>0</c:v>
                </c:pt>
                <c:pt idx="155" formatCode="#,##0">
                  <c:v>0</c:v>
                </c:pt>
                <c:pt idx="156" formatCode="#,##0">
                  <c:v>0</c:v>
                </c:pt>
                <c:pt idx="157" formatCode="#,##0">
                  <c:v>0</c:v>
                </c:pt>
                <c:pt idx="158" formatCode="#,##0">
                  <c:v>0</c:v>
                </c:pt>
                <c:pt idx="159" formatCode="#,##0">
                  <c:v>0</c:v>
                </c:pt>
                <c:pt idx="160" formatCode="#,##0">
                  <c:v>0</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numCache>
            </c:numRef>
          </c:yVal>
          <c:smooth val="1"/>
          <c:extLst xmlns:c16r2="http://schemas.microsoft.com/office/drawing/2015/06/chart">
            <c:ext xmlns:c16="http://schemas.microsoft.com/office/drawing/2014/chart" uri="{C3380CC4-5D6E-409C-BE32-E72D297353CC}">
              <c16:uniqueId val="{00000006-E807-488A-BFF0-CE80ECA191C0}"/>
            </c:ext>
          </c:extLst>
        </c:ser>
        <c:dLbls>
          <c:showLegendKey val="0"/>
          <c:showVal val="0"/>
          <c:showCatName val="0"/>
          <c:showSerName val="0"/>
          <c:showPercent val="0"/>
          <c:showBubbleSize val="0"/>
        </c:dLbls>
        <c:axId val="279026576"/>
        <c:axId val="279026968"/>
      </c:scatterChart>
      <c:valAx>
        <c:axId val="279026576"/>
        <c:scaling>
          <c:orientation val="minMax"/>
          <c:max val="42979"/>
          <c:min val="42737"/>
        </c:scaling>
        <c:delete val="0"/>
        <c:axPos val="b"/>
        <c:majorGridlines>
          <c:spPr>
            <a:ln w="9525" cap="flat" cmpd="sng" algn="ctr">
              <a:solidFill>
                <a:schemeClr val="bg1">
                  <a:lumMod val="95000"/>
                </a:schemeClr>
              </a:solidFill>
              <a:round/>
            </a:ln>
            <a:effectLst/>
          </c:spPr>
        </c:majorGridlines>
        <c:numFmt formatCode="d\-mmm" sourceLinked="0"/>
        <c:majorTickMark val="none"/>
        <c:minorTickMark val="none"/>
        <c:tickLblPos val="nextTo"/>
        <c:spPr>
          <a:noFill/>
          <a:ln w="9525" cap="flat" cmpd="sng" algn="ctr">
            <a:solidFill>
              <a:schemeClr val="tx1">
                <a:lumMod val="25000"/>
                <a:lumOff val="7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279026968"/>
        <c:crosses val="autoZero"/>
        <c:crossBetween val="midCat"/>
        <c:majorUnit val="30"/>
      </c:valAx>
      <c:valAx>
        <c:axId val="279026968"/>
        <c:scaling>
          <c:orientation val="minMax"/>
          <c:max val="115"/>
          <c:min val="95"/>
        </c:scaling>
        <c:delete val="0"/>
        <c:axPos val="l"/>
        <c:majorGridlines>
          <c:spPr>
            <a:ln w="9525" cap="flat" cmpd="sng" algn="ctr">
              <a:solidFill>
                <a:schemeClr val="bg1">
                  <a:lumMod val="95000"/>
                </a:schemeClr>
              </a:solidFill>
              <a:round/>
            </a:ln>
            <a:effectLst/>
          </c:spPr>
        </c:majorGridlines>
        <c:numFmt formatCode="_(* #,##0_);_(* \(#,##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279026576"/>
        <c:crosses val="autoZero"/>
        <c:crossBetween val="midCat"/>
        <c:majorUnit val="5"/>
      </c:valAx>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solidFill>
                  <a:schemeClr val="bg1">
                    <a:lumMod val="50000"/>
                  </a:schemeClr>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200" b="1" i="0" u="none" strike="noStrike" kern="1200" baseline="0">
                <a:solidFill>
                  <a:srgbClr val="C00000"/>
                </a:solidFill>
                <a:latin typeface="Century Gothic" panose="020B0502020202020204" pitchFamily="34" charset="0"/>
                <a:ea typeface="+mn-ea"/>
                <a:cs typeface="+mn-cs"/>
              </a:defRPr>
            </a:pPr>
            <a:endParaRPr lang="es-MX"/>
          </a:p>
        </c:txPr>
      </c:legendEntry>
      <c:legendEntry>
        <c:idx val="2"/>
        <c:delete val="1"/>
      </c:legendEntry>
      <c:legendEntry>
        <c:idx val="3"/>
        <c:delete val="1"/>
      </c:legendEntry>
      <c:legendEntry>
        <c:idx val="4"/>
        <c:delete val="1"/>
      </c:legendEntry>
      <c:legendEntry>
        <c:idx val="5"/>
        <c:delete val="1"/>
      </c:legendEntry>
      <c:legendEntry>
        <c:idx val="6"/>
        <c:delete val="1"/>
      </c:legendEntry>
      <c:layout/>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24692750104699"/>
          <c:y val="3.4677165354330713E-2"/>
          <c:w val="0.74031556754568439"/>
          <c:h val="0.60790807246655143"/>
        </c:manualLayout>
      </c:layout>
      <c:lineChart>
        <c:grouping val="standard"/>
        <c:varyColors val="0"/>
        <c:ser>
          <c:idx val="0"/>
          <c:order val="0"/>
          <c:tx>
            <c:strRef>
              <c:f>Hoja1!$D$1</c:f>
              <c:strCache>
                <c:ptCount val="1"/>
                <c:pt idx="0">
                  <c:v>Saldo Observado de Tesorería</c:v>
                </c:pt>
              </c:strCache>
            </c:strRef>
          </c:tx>
          <c:spPr>
            <a:ln w="28575"/>
          </c:spPr>
          <c:marker>
            <c:symbol val="none"/>
          </c:marker>
          <c:cat>
            <c:strRef>
              <c:f>Hoja1!$C$2:$C$274</c:f>
              <c:strCache>
                <c:ptCount val="258"/>
                <c:pt idx="14">
                  <c:v>Ene</c:v>
                </c:pt>
                <c:pt idx="45">
                  <c:v>Feb</c:v>
                </c:pt>
                <c:pt idx="73">
                  <c:v>Mar</c:v>
                </c:pt>
                <c:pt idx="104">
                  <c:v>Abr</c:v>
                </c:pt>
                <c:pt idx="134">
                  <c:v>May</c:v>
                </c:pt>
                <c:pt idx="165">
                  <c:v>Jun</c:v>
                </c:pt>
                <c:pt idx="195">
                  <c:v>Jul</c:v>
                </c:pt>
                <c:pt idx="226">
                  <c:v>Ago</c:v>
                </c:pt>
                <c:pt idx="257">
                  <c:v>Sep</c:v>
                </c:pt>
              </c:strCache>
            </c:strRef>
          </c:cat>
          <c:val>
            <c:numRef>
              <c:f>Hoja1!$D$2:$D$274</c:f>
              <c:numCache>
                <c:formatCode>_-* #,##0_-;\-* #,##0_-;_-* "-"??_-;_-@_-</c:formatCode>
                <c:ptCount val="273"/>
                <c:pt idx="0">
                  <c:v>26176.383406501845</c:v>
                </c:pt>
                <c:pt idx="1">
                  <c:v>26198.856291187065</c:v>
                </c:pt>
                <c:pt idx="2">
                  <c:v>26274.092508310987</c:v>
                </c:pt>
                <c:pt idx="3">
                  <c:v>26233.670690542087</c:v>
                </c:pt>
                <c:pt idx="4">
                  <c:v>26289.400746421692</c:v>
                </c:pt>
                <c:pt idx="5">
                  <c:v>25719.62253900024</c:v>
                </c:pt>
                <c:pt idx="6">
                  <c:v>25719.62253900024</c:v>
                </c:pt>
                <c:pt idx="7">
                  <c:v>25719.62253900024</c:v>
                </c:pt>
                <c:pt idx="8">
                  <c:v>25417.862816826266</c:v>
                </c:pt>
                <c:pt idx="9">
                  <c:v>25382.688605931231</c:v>
                </c:pt>
                <c:pt idx="10">
                  <c:v>25427.042525517929</c:v>
                </c:pt>
                <c:pt idx="11">
                  <c:v>25636.997101026245</c:v>
                </c:pt>
                <c:pt idx="12">
                  <c:v>25374.273445320534</c:v>
                </c:pt>
                <c:pt idx="13">
                  <c:v>25374.273445320534</c:v>
                </c:pt>
                <c:pt idx="14">
                  <c:v>25374.273445320534</c:v>
                </c:pt>
                <c:pt idx="15">
                  <c:v>26935.040471447555</c:v>
                </c:pt>
                <c:pt idx="16">
                  <c:v>33319.25365561463</c:v>
                </c:pt>
                <c:pt idx="17">
                  <c:v>52357.418285279775</c:v>
                </c:pt>
                <c:pt idx="18">
                  <c:v>52483.419859698748</c:v>
                </c:pt>
                <c:pt idx="19">
                  <c:v>46421.24738117752</c:v>
                </c:pt>
                <c:pt idx="20">
                  <c:v>46421.24738117752</c:v>
                </c:pt>
                <c:pt idx="21">
                  <c:v>46421.24738117752</c:v>
                </c:pt>
                <c:pt idx="22">
                  <c:v>46492.166997563625</c:v>
                </c:pt>
                <c:pt idx="23">
                  <c:v>46313.614687066205</c:v>
                </c:pt>
                <c:pt idx="24">
                  <c:v>46090.01982884312</c:v>
                </c:pt>
                <c:pt idx="25">
                  <c:v>45744.197062240419</c:v>
                </c:pt>
                <c:pt idx="26">
                  <c:v>45409.614648374329</c:v>
                </c:pt>
                <c:pt idx="27">
                  <c:v>45409.614648374329</c:v>
                </c:pt>
                <c:pt idx="28">
                  <c:v>45409.614648374329</c:v>
                </c:pt>
                <c:pt idx="29">
                  <c:v>45270.886683192781</c:v>
                </c:pt>
                <c:pt idx="30">
                  <c:v>45091.473632207199</c:v>
                </c:pt>
                <c:pt idx="31">
                  <c:v>44754.332602509938</c:v>
                </c:pt>
                <c:pt idx="32">
                  <c:v>44282.204487831572</c:v>
                </c:pt>
                <c:pt idx="33">
                  <c:v>43827.546140698883</c:v>
                </c:pt>
                <c:pt idx="34">
                  <c:v>43827.546140698883</c:v>
                </c:pt>
                <c:pt idx="35">
                  <c:v>43827.546140698883</c:v>
                </c:pt>
                <c:pt idx="36">
                  <c:v>43827.546140698883</c:v>
                </c:pt>
                <c:pt idx="37">
                  <c:v>43370.601504958875</c:v>
                </c:pt>
                <c:pt idx="38">
                  <c:v>42935.335674487163</c:v>
                </c:pt>
                <c:pt idx="39">
                  <c:v>42314.037074981032</c:v>
                </c:pt>
                <c:pt idx="40">
                  <c:v>41439.885409660194</c:v>
                </c:pt>
                <c:pt idx="41">
                  <c:v>41439.885409660194</c:v>
                </c:pt>
                <c:pt idx="42">
                  <c:v>41439.885409660194</c:v>
                </c:pt>
                <c:pt idx="43">
                  <c:v>38149.924862921733</c:v>
                </c:pt>
                <c:pt idx="44">
                  <c:v>37711.4630166231</c:v>
                </c:pt>
                <c:pt idx="45">
                  <c:v>33422.152944258451</c:v>
                </c:pt>
                <c:pt idx="46">
                  <c:v>32730.120278374019</c:v>
                </c:pt>
                <c:pt idx="47">
                  <c:v>32058.577623966674</c:v>
                </c:pt>
                <c:pt idx="48">
                  <c:v>32058.577623966674</c:v>
                </c:pt>
                <c:pt idx="49">
                  <c:v>32058.577623966674</c:v>
                </c:pt>
                <c:pt idx="50">
                  <c:v>31541.730207422032</c:v>
                </c:pt>
                <c:pt idx="51">
                  <c:v>31298.2034465344</c:v>
                </c:pt>
                <c:pt idx="52">
                  <c:v>30880.643971534097</c:v>
                </c:pt>
                <c:pt idx="53">
                  <c:v>30498.306079162045</c:v>
                </c:pt>
                <c:pt idx="54">
                  <c:v>29903.882445028001</c:v>
                </c:pt>
                <c:pt idx="55">
                  <c:v>29903.882445028001</c:v>
                </c:pt>
                <c:pt idx="56">
                  <c:v>29903.882445028001</c:v>
                </c:pt>
                <c:pt idx="57">
                  <c:v>29266.584754273888</c:v>
                </c:pt>
                <c:pt idx="58">
                  <c:v>28695.166114396525</c:v>
                </c:pt>
                <c:pt idx="59">
                  <c:v>28298.07963994392</c:v>
                </c:pt>
                <c:pt idx="60">
                  <c:v>27729.307688874531</c:v>
                </c:pt>
                <c:pt idx="61">
                  <c:v>27395.150894100028</c:v>
                </c:pt>
                <c:pt idx="62">
                  <c:v>27395.150894100028</c:v>
                </c:pt>
                <c:pt idx="63">
                  <c:v>27395.150894100028</c:v>
                </c:pt>
                <c:pt idx="64">
                  <c:v>26967.441216263465</c:v>
                </c:pt>
                <c:pt idx="65">
                  <c:v>26579.568056418968</c:v>
                </c:pt>
                <c:pt idx="66">
                  <c:v>26179.230766999302</c:v>
                </c:pt>
                <c:pt idx="67">
                  <c:v>25785.031153583761</c:v>
                </c:pt>
                <c:pt idx="68">
                  <c:v>25451.801722107703</c:v>
                </c:pt>
                <c:pt idx="69">
                  <c:v>25451.801722107703</c:v>
                </c:pt>
                <c:pt idx="70">
                  <c:v>25451.801722107703</c:v>
                </c:pt>
                <c:pt idx="71">
                  <c:v>25342.430647189729</c:v>
                </c:pt>
                <c:pt idx="72">
                  <c:v>24950.079337644427</c:v>
                </c:pt>
                <c:pt idx="73">
                  <c:v>25067.616265435401</c:v>
                </c:pt>
                <c:pt idx="74">
                  <c:v>26151.976548831568</c:v>
                </c:pt>
                <c:pt idx="75">
                  <c:v>30030.68233010931</c:v>
                </c:pt>
                <c:pt idx="76">
                  <c:v>30030.68233010931</c:v>
                </c:pt>
                <c:pt idx="77">
                  <c:v>30030.68233010931</c:v>
                </c:pt>
                <c:pt idx="78">
                  <c:v>30030.68233010931</c:v>
                </c:pt>
                <c:pt idx="79">
                  <c:v>39547.438878792687</c:v>
                </c:pt>
                <c:pt idx="80">
                  <c:v>54301.341265729046</c:v>
                </c:pt>
                <c:pt idx="81">
                  <c:v>54178.610107240704</c:v>
                </c:pt>
                <c:pt idx="82">
                  <c:v>53604.407527097144</c:v>
                </c:pt>
                <c:pt idx="83">
                  <c:v>53604.407527097144</c:v>
                </c:pt>
                <c:pt idx="84">
                  <c:v>53604.407527097144</c:v>
                </c:pt>
                <c:pt idx="85">
                  <c:v>53401.328873592167</c:v>
                </c:pt>
                <c:pt idx="86">
                  <c:v>53010.760828207698</c:v>
                </c:pt>
                <c:pt idx="87">
                  <c:v>52594.093294441758</c:v>
                </c:pt>
                <c:pt idx="88">
                  <c:v>51955.580861240029</c:v>
                </c:pt>
                <c:pt idx="89">
                  <c:v>51065.349753510025</c:v>
                </c:pt>
                <c:pt idx="90">
                  <c:v>51065.349753510025</c:v>
                </c:pt>
                <c:pt idx="91">
                  <c:v>51065.349753510025</c:v>
                </c:pt>
                <c:pt idx="92">
                  <c:v>50497.523695027397</c:v>
                </c:pt>
                <c:pt idx="93">
                  <c:v>45296.229051256778</c:v>
                </c:pt>
                <c:pt idx="94">
                  <c:v>44813.121022242223</c:v>
                </c:pt>
                <c:pt idx="95">
                  <c:v>44213.262108642783</c:v>
                </c:pt>
                <c:pt idx="96">
                  <c:v>43544.654736052311</c:v>
                </c:pt>
                <c:pt idx="97">
                  <c:v>43544.654736052311</c:v>
                </c:pt>
                <c:pt idx="98">
                  <c:v>43544.654736052311</c:v>
                </c:pt>
                <c:pt idx="99">
                  <c:v>43852.420843</c:v>
                </c:pt>
                <c:pt idx="100">
                  <c:v>43913.663815710002</c:v>
                </c:pt>
                <c:pt idx="101">
                  <c:v>43905.477851800002</c:v>
                </c:pt>
                <c:pt idx="102">
                  <c:v>43905.477851800002</c:v>
                </c:pt>
                <c:pt idx="103">
                  <c:v>43905.477851800002</c:v>
                </c:pt>
                <c:pt idx="104">
                  <c:v>43905.477851800002</c:v>
                </c:pt>
                <c:pt idx="105">
                  <c:v>43905.477851800002</c:v>
                </c:pt>
                <c:pt idx="106">
                  <c:v>42312.334026295241</c:v>
                </c:pt>
                <c:pt idx="107">
                  <c:v>39624.795847508991</c:v>
                </c:pt>
                <c:pt idx="108">
                  <c:v>39301.497621830007</c:v>
                </c:pt>
                <c:pt idx="109">
                  <c:v>38902.838918426067</c:v>
                </c:pt>
                <c:pt idx="110">
                  <c:v>34873.441124098004</c:v>
                </c:pt>
                <c:pt idx="111">
                  <c:v>34873.441124098004</c:v>
                </c:pt>
                <c:pt idx="112">
                  <c:v>34873.441124098004</c:v>
                </c:pt>
                <c:pt idx="113">
                  <c:v>34554.764082893402</c:v>
                </c:pt>
                <c:pt idx="114">
                  <c:v>33992.880876811723</c:v>
                </c:pt>
                <c:pt idx="115">
                  <c:v>33711.663642476</c:v>
                </c:pt>
                <c:pt idx="116">
                  <c:v>32902.587883848071</c:v>
                </c:pt>
                <c:pt idx="117">
                  <c:v>31808.645864389695</c:v>
                </c:pt>
                <c:pt idx="118">
                  <c:v>31808.645864389695</c:v>
                </c:pt>
                <c:pt idx="119">
                  <c:v>31808.645864389695</c:v>
                </c:pt>
                <c:pt idx="120">
                  <c:v>31808.645864389695</c:v>
                </c:pt>
                <c:pt idx="121">
                  <c:v>31265.568457811725</c:v>
                </c:pt>
                <c:pt idx="122">
                  <c:v>30745.315652261241</c:v>
                </c:pt>
                <c:pt idx="123">
                  <c:v>30095.196649079349</c:v>
                </c:pt>
                <c:pt idx="124">
                  <c:v>29554.615499305528</c:v>
                </c:pt>
                <c:pt idx="125">
                  <c:v>29554.615499305528</c:v>
                </c:pt>
                <c:pt idx="126">
                  <c:v>29554.615499305528</c:v>
                </c:pt>
                <c:pt idx="127">
                  <c:v>28778.06549942516</c:v>
                </c:pt>
                <c:pt idx="128">
                  <c:v>28457.164403907365</c:v>
                </c:pt>
                <c:pt idx="129">
                  <c:v>28743.4192124</c:v>
                </c:pt>
                <c:pt idx="130">
                  <c:v>28076.843730401539</c:v>
                </c:pt>
                <c:pt idx="131">
                  <c:v>27292.017663250706</c:v>
                </c:pt>
                <c:pt idx="132">
                  <c:v>27292.017663250706</c:v>
                </c:pt>
                <c:pt idx="133">
                  <c:v>27292.017663250706</c:v>
                </c:pt>
                <c:pt idx="134">
                  <c:v>27865.383849510745</c:v>
                </c:pt>
                <c:pt idx="135">
                  <c:v>28909.791851666654</c:v>
                </c:pt>
                <c:pt idx="136">
                  <c:v>34546.611800403363</c:v>
                </c:pt>
                <c:pt idx="137">
                  <c:v>56437.24558401083</c:v>
                </c:pt>
                <c:pt idx="138">
                  <c:v>56230.550624838994</c:v>
                </c:pt>
                <c:pt idx="139">
                  <c:v>56230.550624838994</c:v>
                </c:pt>
                <c:pt idx="140">
                  <c:v>56230.550624838994</c:v>
                </c:pt>
                <c:pt idx="141">
                  <c:v>55901.824428997395</c:v>
                </c:pt>
                <c:pt idx="142">
                  <c:v>55722.969468174088</c:v>
                </c:pt>
                <c:pt idx="143">
                  <c:v>55261.554806527114</c:v>
                </c:pt>
                <c:pt idx="144">
                  <c:v>54621.994353397095</c:v>
                </c:pt>
                <c:pt idx="145">
                  <c:v>53919.812933619018</c:v>
                </c:pt>
                <c:pt idx="146">
                  <c:v>53919.812933619018</c:v>
                </c:pt>
                <c:pt idx="147">
                  <c:v>53919.812933619018</c:v>
                </c:pt>
                <c:pt idx="148">
                  <c:v>53320.306092021783</c:v>
                </c:pt>
                <c:pt idx="149">
                  <c:v>53298.936462581878</c:v>
                </c:pt>
                <c:pt idx="150">
                  <c:v>53124.760529453495</c:v>
                </c:pt>
                <c:pt idx="151">
                  <c:v>51859.99301061267</c:v>
                </c:pt>
                <c:pt idx="152">
                  <c:v>51040.963552320332</c:v>
                </c:pt>
                <c:pt idx="153">
                  <c:v>51040.963552320332</c:v>
                </c:pt>
                <c:pt idx="154">
                  <c:v>51040.963552320332</c:v>
                </c:pt>
                <c:pt idx="155">
                  <c:v>50259.86387190035</c:v>
                </c:pt>
                <c:pt idx="156">
                  <c:v>44528.643680167595</c:v>
                </c:pt>
                <c:pt idx="157">
                  <c:v>39642.673892034123</c:v>
                </c:pt>
                <c:pt idx="158">
                  <c:v>35056.806466921349</c:v>
                </c:pt>
                <c:pt idx="159">
                  <c:v>30466.404672025499</c:v>
                </c:pt>
                <c:pt idx="160">
                  <c:v>30466.404672025499</c:v>
                </c:pt>
                <c:pt idx="161">
                  <c:v>30466.404672025499</c:v>
                </c:pt>
                <c:pt idx="162">
                  <c:v>27149.522715971721</c:v>
                </c:pt>
                <c:pt idx="163">
                  <c:v>26798.644157530558</c:v>
                </c:pt>
                <c:pt idx="164">
                  <c:v>22446.014974504331</c:v>
                </c:pt>
                <c:pt idx="165">
                  <c:v>21876.436365402944</c:v>
                </c:pt>
                <c:pt idx="166">
                  <c:v>20937.382207849543</c:v>
                </c:pt>
                <c:pt idx="167">
                  <c:v>20937.382207849543</c:v>
                </c:pt>
                <c:pt idx="168">
                  <c:v>20937.382207849543</c:v>
                </c:pt>
                <c:pt idx="169">
                  <c:v>20254.597597746626</c:v>
                </c:pt>
                <c:pt idx="170">
                  <c:v>20018.022969698788</c:v>
                </c:pt>
                <c:pt idx="171">
                  <c:v>19277.250813115228</c:v>
                </c:pt>
                <c:pt idx="172">
                  <c:v>19109.196218760379</c:v>
                </c:pt>
                <c:pt idx="173">
                  <c:v>18725.839129988508</c:v>
                </c:pt>
                <c:pt idx="174">
                  <c:v>18725.839129988508</c:v>
                </c:pt>
                <c:pt idx="175">
                  <c:v>18725.839129988508</c:v>
                </c:pt>
                <c:pt idx="176">
                  <c:v>17417.606526780368</c:v>
                </c:pt>
                <c:pt idx="177">
                  <c:v>17043.621406113074</c:v>
                </c:pt>
                <c:pt idx="178">
                  <c:v>16442.059070025647</c:v>
                </c:pt>
                <c:pt idx="179">
                  <c:v>15824.701360650983</c:v>
                </c:pt>
                <c:pt idx="180">
                  <c:v>15302.571783367317</c:v>
                </c:pt>
                <c:pt idx="181">
                  <c:v>15302.571783367317</c:v>
                </c:pt>
                <c:pt idx="182">
                  <c:v>15302.571783367317</c:v>
                </c:pt>
                <c:pt idx="183">
                  <c:v>14350.245452742858</c:v>
                </c:pt>
                <c:pt idx="184">
                  <c:v>13695.206176092077</c:v>
                </c:pt>
                <c:pt idx="185">
                  <c:v>12797.57351494533</c:v>
                </c:pt>
                <c:pt idx="186">
                  <c:v>12233.347533556966</c:v>
                </c:pt>
                <c:pt idx="187">
                  <c:v>11766.608650953922</c:v>
                </c:pt>
                <c:pt idx="188">
                  <c:v>11766.608650953922</c:v>
                </c:pt>
                <c:pt idx="189">
                  <c:v>11766.608650953922</c:v>
                </c:pt>
                <c:pt idx="190">
                  <c:v>11829.54757105126</c:v>
                </c:pt>
                <c:pt idx="191">
                  <c:v>11644.426328208017</c:v>
                </c:pt>
                <c:pt idx="192">
                  <c:v>10643.162105948017</c:v>
                </c:pt>
                <c:pt idx="193">
                  <c:v>10670.202474162463</c:v>
                </c:pt>
                <c:pt idx="194">
                  <c:v>10784.227704603813</c:v>
                </c:pt>
                <c:pt idx="195">
                  <c:v>10784.227704603813</c:v>
                </c:pt>
                <c:pt idx="196">
                  <c:v>10784.227704603813</c:v>
                </c:pt>
                <c:pt idx="197">
                  <c:v>16411.755398663339</c:v>
                </c:pt>
                <c:pt idx="198">
                  <c:v>39744.700829994741</c:v>
                </c:pt>
                <c:pt idx="199">
                  <c:v>39828.920076009723</c:v>
                </c:pt>
                <c:pt idx="200">
                  <c:v>39520.881873057966</c:v>
                </c:pt>
                <c:pt idx="201">
                  <c:v>39039.075872886977</c:v>
                </c:pt>
                <c:pt idx="202">
                  <c:v>39039.075872886977</c:v>
                </c:pt>
                <c:pt idx="203">
                  <c:v>39039.075872886977</c:v>
                </c:pt>
                <c:pt idx="204">
                  <c:v>39170.651663883822</c:v>
                </c:pt>
                <c:pt idx="205">
                  <c:v>38968.312747656622</c:v>
                </c:pt>
                <c:pt idx="206">
                  <c:v>38509.146436552859</c:v>
                </c:pt>
                <c:pt idx="207">
                  <c:v>36823.688523900229</c:v>
                </c:pt>
                <c:pt idx="208">
                  <c:v>35919.982910308674</c:v>
                </c:pt>
                <c:pt idx="209">
                  <c:v>35919.982910308674</c:v>
                </c:pt>
                <c:pt idx="210">
                  <c:v>35919.982910308674</c:v>
                </c:pt>
                <c:pt idx="211">
                  <c:v>35567.007467540578</c:v>
                </c:pt>
                <c:pt idx="212">
                  <c:v>35234.82433722858</c:v>
                </c:pt>
                <c:pt idx="213">
                  <c:v>34259.989680150036</c:v>
                </c:pt>
                <c:pt idx="214">
                  <c:v>33578.302374800507</c:v>
                </c:pt>
                <c:pt idx="215">
                  <c:v>32866.592676371212</c:v>
                </c:pt>
                <c:pt idx="216">
                  <c:v>32866.592676371212</c:v>
                </c:pt>
                <c:pt idx="217">
                  <c:v>32866.592676371212</c:v>
                </c:pt>
                <c:pt idx="218">
                  <c:v>32413.693672905174</c:v>
                </c:pt>
                <c:pt idx="219">
                  <c:v>31879.24934648339</c:v>
                </c:pt>
                <c:pt idx="220">
                  <c:v>31246.52577235581</c:v>
                </c:pt>
                <c:pt idx="221">
                  <c:v>28023.396842528055</c:v>
                </c:pt>
                <c:pt idx="222">
                  <c:v>27545.717616078888</c:v>
                </c:pt>
                <c:pt idx="223">
                  <c:v>27545.717616078888</c:v>
                </c:pt>
                <c:pt idx="224">
                  <c:v>27545.717616078888</c:v>
                </c:pt>
                <c:pt idx="225">
                  <c:v>23281.403487363175</c:v>
                </c:pt>
                <c:pt idx="226">
                  <c:v>22824.657791354453</c:v>
                </c:pt>
                <c:pt idx="227">
                  <c:v>21944.571717763145</c:v>
                </c:pt>
                <c:pt idx="228">
                  <c:v>21180.445760311133</c:v>
                </c:pt>
                <c:pt idx="229">
                  <c:v>20655.310046263512</c:v>
                </c:pt>
                <c:pt idx="230">
                  <c:v>20655.310046263512</c:v>
                </c:pt>
                <c:pt idx="231">
                  <c:v>20655.310046263512</c:v>
                </c:pt>
                <c:pt idx="232">
                  <c:v>20313.12697118715</c:v>
                </c:pt>
                <c:pt idx="233">
                  <c:v>19958.758114713241</c:v>
                </c:pt>
                <c:pt idx="234">
                  <c:v>19348.596809571041</c:v>
                </c:pt>
                <c:pt idx="235">
                  <c:v>18665.004534868531</c:v>
                </c:pt>
                <c:pt idx="236">
                  <c:v>17911.680016143673</c:v>
                </c:pt>
                <c:pt idx="237">
                  <c:v>17911.680016143673</c:v>
                </c:pt>
                <c:pt idx="238">
                  <c:v>17911.680016143673</c:v>
                </c:pt>
                <c:pt idx="239">
                  <c:v>17456.986231458122</c:v>
                </c:pt>
                <c:pt idx="240">
                  <c:v>16848.334715209709</c:v>
                </c:pt>
                <c:pt idx="241">
                  <c:v>16135.912656067936</c:v>
                </c:pt>
                <c:pt idx="242">
                  <c:v>15510.840763209038</c:v>
                </c:pt>
                <c:pt idx="243">
                  <c:v>14887.62315075444</c:v>
                </c:pt>
                <c:pt idx="244">
                  <c:v>14887.62315075444</c:v>
                </c:pt>
                <c:pt idx="245">
                  <c:v>14887.62315075444</c:v>
                </c:pt>
                <c:pt idx="247">
                  <c:v>0</c:v>
                </c:pt>
                <c:pt idx="248">
                  <c:v>0</c:v>
                </c:pt>
                <c:pt idx="254">
                  <c:v>0</c:v>
                </c:pt>
                <c:pt idx="255">
                  <c:v>0</c:v>
                </c:pt>
                <c:pt idx="261">
                  <c:v>0</c:v>
                </c:pt>
                <c:pt idx="262">
                  <c:v>0</c:v>
                </c:pt>
                <c:pt idx="268">
                  <c:v>0</c:v>
                </c:pt>
                <c:pt idx="269">
                  <c:v>0</c:v>
                </c:pt>
              </c:numCache>
            </c:numRef>
          </c:val>
          <c:smooth val="0"/>
        </c:ser>
        <c:ser>
          <c:idx val="1"/>
          <c:order val="1"/>
          <c:tx>
            <c:strRef>
              <c:f>Hoja1!$E$1</c:f>
              <c:strCache>
                <c:ptCount val="1"/>
                <c:pt idx="0">
                  <c:v>Saldo Estimado de Tesorería</c:v>
                </c:pt>
              </c:strCache>
            </c:strRef>
          </c:tx>
          <c:spPr>
            <a:ln w="28575">
              <a:solidFill>
                <a:srgbClr val="CD0000"/>
              </a:solidFill>
              <a:prstDash val="dash"/>
            </a:ln>
          </c:spPr>
          <c:marker>
            <c:symbol val="none"/>
          </c:marker>
          <c:cat>
            <c:strRef>
              <c:f>Hoja1!$C$2:$C$274</c:f>
              <c:strCache>
                <c:ptCount val="258"/>
                <c:pt idx="14">
                  <c:v>Ene</c:v>
                </c:pt>
                <c:pt idx="45">
                  <c:v>Feb</c:v>
                </c:pt>
                <c:pt idx="73">
                  <c:v>Mar</c:v>
                </c:pt>
                <c:pt idx="104">
                  <c:v>Abr</c:v>
                </c:pt>
                <c:pt idx="134">
                  <c:v>May</c:v>
                </c:pt>
                <c:pt idx="165">
                  <c:v>Jun</c:v>
                </c:pt>
                <c:pt idx="195">
                  <c:v>Jul</c:v>
                </c:pt>
                <c:pt idx="226">
                  <c:v>Ago</c:v>
                </c:pt>
                <c:pt idx="257">
                  <c:v>Sep</c:v>
                </c:pt>
              </c:strCache>
            </c:strRef>
          </c:cat>
          <c:val>
            <c:numRef>
              <c:f>Hoja1!$E$2:$E$274</c:f>
              <c:numCache>
                <c:formatCode>General</c:formatCode>
                <c:ptCount val="273"/>
                <c:pt idx="246" formatCode="_-* #,##0_-;\-* #,##0_-;_-* &quot;-&quot;??_-;_-@_-">
                  <c:v>14426.964470989893</c:v>
                </c:pt>
                <c:pt idx="247" formatCode="_-* #,##0_-;\-* #,##0_-;_-* &quot;-&quot;??_-;_-@_-">
                  <c:v>13799.543511596466</c:v>
                </c:pt>
                <c:pt idx="248" formatCode="_-* #,##0_-;\-* #,##0_-;_-* &quot;-&quot;??_-;_-@_-">
                  <c:v>13126.815854652235</c:v>
                </c:pt>
                <c:pt idx="249" formatCode="_-* #,##0_-;\-* #,##0_-;_-* &quot;-&quot;??_-;_-@_-">
                  <c:v>12446.159431683702</c:v>
                </c:pt>
                <c:pt idx="250" formatCode="_-* #,##0_-;\-* #,##0_-;_-* &quot;-&quot;??_-;_-@_-">
                  <c:v>11828.193895085167</c:v>
                </c:pt>
                <c:pt idx="251" formatCode="_-* #,##0_-;\-* #,##0_-;_-* &quot;-&quot;??_-;_-@_-">
                  <c:v>11828.193895085167</c:v>
                </c:pt>
                <c:pt idx="252" formatCode="_-* #,##0_-;\-* #,##0_-;_-* &quot;-&quot;??_-;_-@_-">
                  <c:v>11828.193895085167</c:v>
                </c:pt>
                <c:pt idx="253" formatCode="_-* #,##0_-;\-* #,##0_-;_-* &quot;-&quot;??_-;_-@_-">
                  <c:v>11270.938911006633</c:v>
                </c:pt>
                <c:pt idx="254" formatCode="_-* #,##0_-;\-* #,##0_-;_-* &quot;-&quot;??_-;_-@_-">
                  <c:v>11011.549609224865</c:v>
                </c:pt>
                <c:pt idx="255" formatCode="_-* #,##0_-;\-* #,##0_-;_-* &quot;-&quot;??_-;_-@_-">
                  <c:v>10724.667344882524</c:v>
                </c:pt>
                <c:pt idx="256" formatCode="_-* #,##0_-;\-* #,##0_-;_-* &quot;-&quot;??_-;_-@_-">
                  <c:v>10252.631035552715</c:v>
                </c:pt>
                <c:pt idx="257" formatCode="_-* #,##0_-;\-* #,##0_-;_-* &quot;-&quot;??_-;_-@_-">
                  <c:v>13168.352276099091</c:v>
                </c:pt>
                <c:pt idx="258" formatCode="_-* #,##0_-;\-* #,##0_-;_-* &quot;-&quot;??_-;_-@_-">
                  <c:v>13168.352276099091</c:v>
                </c:pt>
                <c:pt idx="259" formatCode="_-* #,##0_-;\-* #,##0_-;_-* &quot;-&quot;??_-;_-@_-">
                  <c:v>13168.352276099091</c:v>
                </c:pt>
                <c:pt idx="260" formatCode="_-* #,##0_-;\-* #,##0_-;_-* &quot;-&quot;??_-;_-@_-">
                  <c:v>19447.444870015468</c:v>
                </c:pt>
                <c:pt idx="261" formatCode="_-* #,##0_-;\-* #,##0_-;_-* &quot;-&quot;??_-;_-@_-">
                  <c:v>39437.563922926507</c:v>
                </c:pt>
                <c:pt idx="262" formatCode="_-* #,##0_-;\-* #,##0_-;_-* &quot;-&quot;??_-;_-@_-">
                  <c:v>39158.128244968488</c:v>
                </c:pt>
                <c:pt idx="263" formatCode="_-* #,##0_-;\-* #,##0_-;_-* &quot;-&quot;??_-;_-@_-">
                  <c:v>38651.550518443648</c:v>
                </c:pt>
                <c:pt idx="264" formatCode="_-* #,##0_-;\-* #,##0_-;_-* &quot;-&quot;??_-;_-@_-">
                  <c:v>38096.09244704881</c:v>
                </c:pt>
                <c:pt idx="265" formatCode="_-* #,##0_-;\-* #,##0_-;_-* &quot;-&quot;??_-;_-@_-">
                  <c:v>38096.09244704881</c:v>
                </c:pt>
                <c:pt idx="266" formatCode="_-* #,##0_-;\-* #,##0_-;_-* &quot;-&quot;??_-;_-@_-">
                  <c:v>38096.09244704881</c:v>
                </c:pt>
                <c:pt idx="267" formatCode="_-* #,##0_-;\-* #,##0_-;_-* &quot;-&quot;??_-;_-@_-">
                  <c:v>37585.998346723973</c:v>
                </c:pt>
                <c:pt idx="268" formatCode="_-* #,##0_-;\-* #,##0_-;_-* &quot;-&quot;??_-;_-@_-">
                  <c:v>36835.566966341779</c:v>
                </c:pt>
                <c:pt idx="269" formatCode="_-* #,##0_-;\-* #,##0_-;_-* &quot;-&quot;??_-;_-@_-">
                  <c:v>36269.584050138779</c:v>
                </c:pt>
                <c:pt idx="270" formatCode="_-* #,##0_-;\-* #,##0_-;_-* &quot;-&quot;??_-;_-@_-">
                  <c:v>35777.739386101603</c:v>
                </c:pt>
                <c:pt idx="271" formatCode="_-* #,##0_-;\-* #,##0_-;_-* &quot;-&quot;??_-;_-@_-">
                  <c:v>35297.498816004423</c:v>
                </c:pt>
                <c:pt idx="272" formatCode="_-* #,##0_-;\-* #,##0_-;_-* &quot;-&quot;??_-;_-@_-">
                  <c:v>35297.498816004423</c:v>
                </c:pt>
              </c:numCache>
            </c:numRef>
          </c:val>
          <c:smooth val="0"/>
        </c:ser>
        <c:ser>
          <c:idx val="2"/>
          <c:order val="2"/>
          <c:tx>
            <c:strRef>
              <c:f>Hoja1!$F$1</c:f>
              <c:strCache>
                <c:ptCount val="1"/>
                <c:pt idx="0">
                  <c:v>Columna1</c:v>
                </c:pt>
              </c:strCache>
            </c:strRef>
          </c:tx>
          <c:spPr>
            <a:ln>
              <a:solidFill>
                <a:srgbClr val="C0504D"/>
              </a:solidFill>
            </a:ln>
          </c:spPr>
          <c:marker>
            <c:symbol val="none"/>
          </c:marker>
          <c:cat>
            <c:strRef>
              <c:f>Hoja1!$C$2:$C$274</c:f>
              <c:strCache>
                <c:ptCount val="258"/>
                <c:pt idx="14">
                  <c:v>Ene</c:v>
                </c:pt>
                <c:pt idx="45">
                  <c:v>Feb</c:v>
                </c:pt>
                <c:pt idx="73">
                  <c:v>Mar</c:v>
                </c:pt>
                <c:pt idx="104">
                  <c:v>Abr</c:v>
                </c:pt>
                <c:pt idx="134">
                  <c:v>May</c:v>
                </c:pt>
                <c:pt idx="165">
                  <c:v>Jun</c:v>
                </c:pt>
                <c:pt idx="195">
                  <c:v>Jul</c:v>
                </c:pt>
                <c:pt idx="226">
                  <c:v>Ago</c:v>
                </c:pt>
                <c:pt idx="257">
                  <c:v>Sep</c:v>
                </c:pt>
              </c:strCache>
            </c:strRef>
          </c:cat>
          <c:val>
            <c:numRef>
              <c:f>Hoja1!$F$2:$F$274</c:f>
              <c:numCache>
                <c:formatCode>_-* #,##0_-;\-* #,##0_-;_-* "-"??_-;_-@_-</c:formatCode>
                <c:ptCount val="273"/>
                <c:pt idx="0">
                  <c:v>10475</c:v>
                </c:pt>
                <c:pt idx="1">
                  <c:v>10475</c:v>
                </c:pt>
                <c:pt idx="2">
                  <c:v>10475</c:v>
                </c:pt>
                <c:pt idx="3">
                  <c:v>10475</c:v>
                </c:pt>
                <c:pt idx="4">
                  <c:v>10475</c:v>
                </c:pt>
                <c:pt idx="5">
                  <c:v>10475</c:v>
                </c:pt>
                <c:pt idx="6">
                  <c:v>10475</c:v>
                </c:pt>
                <c:pt idx="7">
                  <c:v>10475</c:v>
                </c:pt>
                <c:pt idx="8">
                  <c:v>10475</c:v>
                </c:pt>
                <c:pt idx="9">
                  <c:v>10475</c:v>
                </c:pt>
                <c:pt idx="10">
                  <c:v>10475</c:v>
                </c:pt>
                <c:pt idx="11">
                  <c:v>10475</c:v>
                </c:pt>
                <c:pt idx="12">
                  <c:v>10475</c:v>
                </c:pt>
                <c:pt idx="13">
                  <c:v>10475</c:v>
                </c:pt>
                <c:pt idx="14">
                  <c:v>10475</c:v>
                </c:pt>
                <c:pt idx="15">
                  <c:v>10475</c:v>
                </c:pt>
                <c:pt idx="16">
                  <c:v>10475</c:v>
                </c:pt>
                <c:pt idx="17">
                  <c:v>10475</c:v>
                </c:pt>
                <c:pt idx="18">
                  <c:v>10475</c:v>
                </c:pt>
                <c:pt idx="19">
                  <c:v>10475</c:v>
                </c:pt>
                <c:pt idx="20">
                  <c:v>10475</c:v>
                </c:pt>
                <c:pt idx="21">
                  <c:v>10475</c:v>
                </c:pt>
                <c:pt idx="22">
                  <c:v>10475</c:v>
                </c:pt>
                <c:pt idx="23">
                  <c:v>10475</c:v>
                </c:pt>
                <c:pt idx="24">
                  <c:v>10475</c:v>
                </c:pt>
                <c:pt idx="25">
                  <c:v>10475</c:v>
                </c:pt>
                <c:pt idx="26">
                  <c:v>10475</c:v>
                </c:pt>
                <c:pt idx="27">
                  <c:v>10475</c:v>
                </c:pt>
                <c:pt idx="28">
                  <c:v>10475</c:v>
                </c:pt>
                <c:pt idx="29">
                  <c:v>10475</c:v>
                </c:pt>
                <c:pt idx="30">
                  <c:v>10475</c:v>
                </c:pt>
                <c:pt idx="31">
                  <c:v>10475</c:v>
                </c:pt>
                <c:pt idx="32">
                  <c:v>10475</c:v>
                </c:pt>
                <c:pt idx="33">
                  <c:v>10475</c:v>
                </c:pt>
                <c:pt idx="34">
                  <c:v>10475</c:v>
                </c:pt>
                <c:pt idx="35">
                  <c:v>10475</c:v>
                </c:pt>
                <c:pt idx="36">
                  <c:v>10475</c:v>
                </c:pt>
                <c:pt idx="37">
                  <c:v>10475</c:v>
                </c:pt>
                <c:pt idx="38">
                  <c:v>10475</c:v>
                </c:pt>
                <c:pt idx="39">
                  <c:v>10475</c:v>
                </c:pt>
                <c:pt idx="40">
                  <c:v>10475</c:v>
                </c:pt>
                <c:pt idx="41">
                  <c:v>10475</c:v>
                </c:pt>
                <c:pt idx="42">
                  <c:v>10475</c:v>
                </c:pt>
                <c:pt idx="43">
                  <c:v>10475</c:v>
                </c:pt>
                <c:pt idx="44">
                  <c:v>10475</c:v>
                </c:pt>
                <c:pt idx="45">
                  <c:v>10475</c:v>
                </c:pt>
                <c:pt idx="46">
                  <c:v>10475</c:v>
                </c:pt>
                <c:pt idx="47">
                  <c:v>10475</c:v>
                </c:pt>
                <c:pt idx="48">
                  <c:v>10475</c:v>
                </c:pt>
                <c:pt idx="49">
                  <c:v>10475</c:v>
                </c:pt>
                <c:pt idx="50">
                  <c:v>10475</c:v>
                </c:pt>
                <c:pt idx="51">
                  <c:v>10475</c:v>
                </c:pt>
                <c:pt idx="52">
                  <c:v>10475</c:v>
                </c:pt>
                <c:pt idx="53">
                  <c:v>10475</c:v>
                </c:pt>
                <c:pt idx="54">
                  <c:v>10475</c:v>
                </c:pt>
                <c:pt idx="55">
                  <c:v>10475</c:v>
                </c:pt>
                <c:pt idx="56">
                  <c:v>10475</c:v>
                </c:pt>
                <c:pt idx="57">
                  <c:v>10475</c:v>
                </c:pt>
                <c:pt idx="58">
                  <c:v>10475</c:v>
                </c:pt>
                <c:pt idx="59">
                  <c:v>10475</c:v>
                </c:pt>
                <c:pt idx="60">
                  <c:v>10475</c:v>
                </c:pt>
                <c:pt idx="61">
                  <c:v>10475</c:v>
                </c:pt>
                <c:pt idx="62">
                  <c:v>10475</c:v>
                </c:pt>
                <c:pt idx="63">
                  <c:v>10475</c:v>
                </c:pt>
                <c:pt idx="64">
                  <c:v>10475</c:v>
                </c:pt>
                <c:pt idx="65">
                  <c:v>10475</c:v>
                </c:pt>
                <c:pt idx="66">
                  <c:v>10475</c:v>
                </c:pt>
                <c:pt idx="67">
                  <c:v>10475</c:v>
                </c:pt>
                <c:pt idx="68">
                  <c:v>10475</c:v>
                </c:pt>
                <c:pt idx="69">
                  <c:v>10475</c:v>
                </c:pt>
                <c:pt idx="70">
                  <c:v>10475</c:v>
                </c:pt>
                <c:pt idx="71">
                  <c:v>10475</c:v>
                </c:pt>
                <c:pt idx="72">
                  <c:v>10475</c:v>
                </c:pt>
                <c:pt idx="73">
                  <c:v>10475</c:v>
                </c:pt>
                <c:pt idx="74">
                  <c:v>10475</c:v>
                </c:pt>
                <c:pt idx="75">
                  <c:v>10475</c:v>
                </c:pt>
                <c:pt idx="76">
                  <c:v>10475</c:v>
                </c:pt>
                <c:pt idx="77">
                  <c:v>10475</c:v>
                </c:pt>
                <c:pt idx="78">
                  <c:v>10475</c:v>
                </c:pt>
                <c:pt idx="79">
                  <c:v>10475</c:v>
                </c:pt>
                <c:pt idx="80">
                  <c:v>10475</c:v>
                </c:pt>
                <c:pt idx="81">
                  <c:v>10475</c:v>
                </c:pt>
                <c:pt idx="82">
                  <c:v>10475</c:v>
                </c:pt>
                <c:pt idx="83">
                  <c:v>10475</c:v>
                </c:pt>
                <c:pt idx="84">
                  <c:v>10475</c:v>
                </c:pt>
                <c:pt idx="85">
                  <c:v>10475</c:v>
                </c:pt>
                <c:pt idx="86">
                  <c:v>10475</c:v>
                </c:pt>
                <c:pt idx="87">
                  <c:v>10475</c:v>
                </c:pt>
                <c:pt idx="88">
                  <c:v>10475</c:v>
                </c:pt>
                <c:pt idx="89" formatCode="General">
                  <c:v>10475</c:v>
                </c:pt>
                <c:pt idx="90">
                  <c:v>10475</c:v>
                </c:pt>
                <c:pt idx="91">
                  <c:v>10475</c:v>
                </c:pt>
                <c:pt idx="92">
                  <c:v>10475</c:v>
                </c:pt>
                <c:pt idx="93">
                  <c:v>10475</c:v>
                </c:pt>
                <c:pt idx="94">
                  <c:v>10475</c:v>
                </c:pt>
                <c:pt idx="95">
                  <c:v>10475</c:v>
                </c:pt>
                <c:pt idx="96">
                  <c:v>10475</c:v>
                </c:pt>
                <c:pt idx="97">
                  <c:v>10475</c:v>
                </c:pt>
                <c:pt idx="98">
                  <c:v>10475</c:v>
                </c:pt>
                <c:pt idx="99">
                  <c:v>10475</c:v>
                </c:pt>
                <c:pt idx="100">
                  <c:v>10475</c:v>
                </c:pt>
                <c:pt idx="101">
                  <c:v>10475</c:v>
                </c:pt>
                <c:pt idx="102">
                  <c:v>10475</c:v>
                </c:pt>
                <c:pt idx="103">
                  <c:v>10475</c:v>
                </c:pt>
                <c:pt idx="104">
                  <c:v>10475</c:v>
                </c:pt>
                <c:pt idx="105">
                  <c:v>10475</c:v>
                </c:pt>
                <c:pt idx="106">
                  <c:v>10475</c:v>
                </c:pt>
                <c:pt idx="107">
                  <c:v>10475</c:v>
                </c:pt>
                <c:pt idx="108">
                  <c:v>10475</c:v>
                </c:pt>
                <c:pt idx="109">
                  <c:v>10475</c:v>
                </c:pt>
                <c:pt idx="110">
                  <c:v>10475</c:v>
                </c:pt>
                <c:pt idx="111">
                  <c:v>10475</c:v>
                </c:pt>
                <c:pt idx="112">
                  <c:v>10475</c:v>
                </c:pt>
                <c:pt idx="113">
                  <c:v>10475</c:v>
                </c:pt>
                <c:pt idx="114">
                  <c:v>10475</c:v>
                </c:pt>
                <c:pt idx="115">
                  <c:v>10475</c:v>
                </c:pt>
                <c:pt idx="116">
                  <c:v>10475</c:v>
                </c:pt>
                <c:pt idx="117">
                  <c:v>10475</c:v>
                </c:pt>
                <c:pt idx="118">
                  <c:v>10475</c:v>
                </c:pt>
                <c:pt idx="119">
                  <c:v>10475</c:v>
                </c:pt>
                <c:pt idx="120">
                  <c:v>10475</c:v>
                </c:pt>
                <c:pt idx="121">
                  <c:v>10475</c:v>
                </c:pt>
                <c:pt idx="122">
                  <c:v>10475</c:v>
                </c:pt>
                <c:pt idx="123">
                  <c:v>10475</c:v>
                </c:pt>
                <c:pt idx="124">
                  <c:v>10475</c:v>
                </c:pt>
                <c:pt idx="125">
                  <c:v>10475</c:v>
                </c:pt>
                <c:pt idx="126">
                  <c:v>10475</c:v>
                </c:pt>
                <c:pt idx="127">
                  <c:v>10475</c:v>
                </c:pt>
                <c:pt idx="128">
                  <c:v>10475</c:v>
                </c:pt>
                <c:pt idx="129">
                  <c:v>10475</c:v>
                </c:pt>
                <c:pt idx="130">
                  <c:v>10475</c:v>
                </c:pt>
                <c:pt idx="131">
                  <c:v>10475</c:v>
                </c:pt>
                <c:pt idx="132">
                  <c:v>10475</c:v>
                </c:pt>
                <c:pt idx="133">
                  <c:v>10475</c:v>
                </c:pt>
                <c:pt idx="134">
                  <c:v>10475</c:v>
                </c:pt>
                <c:pt idx="135">
                  <c:v>10475</c:v>
                </c:pt>
                <c:pt idx="136">
                  <c:v>10475</c:v>
                </c:pt>
                <c:pt idx="137">
                  <c:v>10475</c:v>
                </c:pt>
                <c:pt idx="138">
                  <c:v>10475</c:v>
                </c:pt>
                <c:pt idx="139">
                  <c:v>10475</c:v>
                </c:pt>
                <c:pt idx="140">
                  <c:v>10475</c:v>
                </c:pt>
                <c:pt idx="141">
                  <c:v>10475</c:v>
                </c:pt>
                <c:pt idx="142">
                  <c:v>10475</c:v>
                </c:pt>
                <c:pt idx="143">
                  <c:v>10475</c:v>
                </c:pt>
                <c:pt idx="144">
                  <c:v>10475</c:v>
                </c:pt>
                <c:pt idx="145">
                  <c:v>10475</c:v>
                </c:pt>
                <c:pt idx="146">
                  <c:v>10475</c:v>
                </c:pt>
                <c:pt idx="147">
                  <c:v>10475</c:v>
                </c:pt>
                <c:pt idx="148">
                  <c:v>10475</c:v>
                </c:pt>
                <c:pt idx="149">
                  <c:v>10475</c:v>
                </c:pt>
                <c:pt idx="150" formatCode="General">
                  <c:v>10475</c:v>
                </c:pt>
                <c:pt idx="151">
                  <c:v>10475</c:v>
                </c:pt>
                <c:pt idx="152">
                  <c:v>10475</c:v>
                </c:pt>
                <c:pt idx="153">
                  <c:v>10475</c:v>
                </c:pt>
                <c:pt idx="154">
                  <c:v>10475</c:v>
                </c:pt>
                <c:pt idx="155">
                  <c:v>10475</c:v>
                </c:pt>
                <c:pt idx="156">
                  <c:v>10475</c:v>
                </c:pt>
                <c:pt idx="157">
                  <c:v>10475</c:v>
                </c:pt>
                <c:pt idx="158">
                  <c:v>10475</c:v>
                </c:pt>
                <c:pt idx="159">
                  <c:v>10475</c:v>
                </c:pt>
                <c:pt idx="160">
                  <c:v>10475</c:v>
                </c:pt>
                <c:pt idx="161">
                  <c:v>10475</c:v>
                </c:pt>
                <c:pt idx="162">
                  <c:v>10475</c:v>
                </c:pt>
                <c:pt idx="163">
                  <c:v>10475</c:v>
                </c:pt>
                <c:pt idx="164">
                  <c:v>10475</c:v>
                </c:pt>
                <c:pt idx="165">
                  <c:v>10475</c:v>
                </c:pt>
                <c:pt idx="166">
                  <c:v>10475</c:v>
                </c:pt>
                <c:pt idx="167">
                  <c:v>10475</c:v>
                </c:pt>
                <c:pt idx="168">
                  <c:v>10475</c:v>
                </c:pt>
                <c:pt idx="169">
                  <c:v>10475</c:v>
                </c:pt>
                <c:pt idx="170">
                  <c:v>10475</c:v>
                </c:pt>
                <c:pt idx="171">
                  <c:v>10475</c:v>
                </c:pt>
                <c:pt idx="172">
                  <c:v>10475</c:v>
                </c:pt>
                <c:pt idx="173">
                  <c:v>10475</c:v>
                </c:pt>
                <c:pt idx="174">
                  <c:v>10475</c:v>
                </c:pt>
                <c:pt idx="175">
                  <c:v>10475</c:v>
                </c:pt>
                <c:pt idx="176">
                  <c:v>10475</c:v>
                </c:pt>
                <c:pt idx="177">
                  <c:v>10475</c:v>
                </c:pt>
                <c:pt idx="178">
                  <c:v>10475</c:v>
                </c:pt>
                <c:pt idx="179">
                  <c:v>10475</c:v>
                </c:pt>
                <c:pt idx="180">
                  <c:v>10475</c:v>
                </c:pt>
                <c:pt idx="181">
                  <c:v>10475</c:v>
                </c:pt>
                <c:pt idx="182">
                  <c:v>10475</c:v>
                </c:pt>
                <c:pt idx="183">
                  <c:v>10475</c:v>
                </c:pt>
                <c:pt idx="184">
                  <c:v>10475</c:v>
                </c:pt>
                <c:pt idx="185">
                  <c:v>10475</c:v>
                </c:pt>
                <c:pt idx="186">
                  <c:v>10475</c:v>
                </c:pt>
                <c:pt idx="187">
                  <c:v>10475</c:v>
                </c:pt>
                <c:pt idx="188">
                  <c:v>10475</c:v>
                </c:pt>
                <c:pt idx="189">
                  <c:v>10475</c:v>
                </c:pt>
                <c:pt idx="190">
                  <c:v>10475</c:v>
                </c:pt>
                <c:pt idx="191">
                  <c:v>10475</c:v>
                </c:pt>
                <c:pt idx="192">
                  <c:v>10475</c:v>
                </c:pt>
                <c:pt idx="193">
                  <c:v>10475</c:v>
                </c:pt>
                <c:pt idx="194">
                  <c:v>10475</c:v>
                </c:pt>
                <c:pt idx="195">
                  <c:v>10475</c:v>
                </c:pt>
                <c:pt idx="196">
                  <c:v>10475</c:v>
                </c:pt>
                <c:pt idx="197">
                  <c:v>10475</c:v>
                </c:pt>
                <c:pt idx="198">
                  <c:v>10475</c:v>
                </c:pt>
                <c:pt idx="199">
                  <c:v>10475</c:v>
                </c:pt>
                <c:pt idx="200">
                  <c:v>10475</c:v>
                </c:pt>
                <c:pt idx="201">
                  <c:v>10475</c:v>
                </c:pt>
                <c:pt idx="202">
                  <c:v>10475</c:v>
                </c:pt>
                <c:pt idx="203">
                  <c:v>10475</c:v>
                </c:pt>
                <c:pt idx="204">
                  <c:v>10475</c:v>
                </c:pt>
                <c:pt idx="205">
                  <c:v>10475</c:v>
                </c:pt>
                <c:pt idx="206">
                  <c:v>10475</c:v>
                </c:pt>
                <c:pt idx="207">
                  <c:v>10475</c:v>
                </c:pt>
                <c:pt idx="208">
                  <c:v>10475</c:v>
                </c:pt>
                <c:pt idx="209">
                  <c:v>10475</c:v>
                </c:pt>
                <c:pt idx="210">
                  <c:v>10475</c:v>
                </c:pt>
                <c:pt idx="211" formatCode="General">
                  <c:v>10475</c:v>
                </c:pt>
                <c:pt idx="212">
                  <c:v>10475</c:v>
                </c:pt>
                <c:pt idx="213">
                  <c:v>10475</c:v>
                </c:pt>
                <c:pt idx="214">
                  <c:v>10475</c:v>
                </c:pt>
                <c:pt idx="215">
                  <c:v>10475</c:v>
                </c:pt>
                <c:pt idx="216">
                  <c:v>10475</c:v>
                </c:pt>
                <c:pt idx="217">
                  <c:v>10475</c:v>
                </c:pt>
                <c:pt idx="218">
                  <c:v>10475</c:v>
                </c:pt>
                <c:pt idx="219">
                  <c:v>10475</c:v>
                </c:pt>
                <c:pt idx="220">
                  <c:v>10475</c:v>
                </c:pt>
                <c:pt idx="221">
                  <c:v>10475</c:v>
                </c:pt>
                <c:pt idx="222">
                  <c:v>10475</c:v>
                </c:pt>
                <c:pt idx="223">
                  <c:v>10475</c:v>
                </c:pt>
                <c:pt idx="224">
                  <c:v>10475</c:v>
                </c:pt>
                <c:pt idx="225">
                  <c:v>10475</c:v>
                </c:pt>
                <c:pt idx="226">
                  <c:v>10475</c:v>
                </c:pt>
                <c:pt idx="227">
                  <c:v>10475</c:v>
                </c:pt>
                <c:pt idx="228">
                  <c:v>10475</c:v>
                </c:pt>
                <c:pt idx="229">
                  <c:v>10475</c:v>
                </c:pt>
                <c:pt idx="230">
                  <c:v>10475</c:v>
                </c:pt>
                <c:pt idx="231">
                  <c:v>10475</c:v>
                </c:pt>
                <c:pt idx="232">
                  <c:v>10475</c:v>
                </c:pt>
                <c:pt idx="233">
                  <c:v>10475</c:v>
                </c:pt>
                <c:pt idx="234">
                  <c:v>10475</c:v>
                </c:pt>
                <c:pt idx="235">
                  <c:v>10475</c:v>
                </c:pt>
                <c:pt idx="236">
                  <c:v>10475</c:v>
                </c:pt>
                <c:pt idx="237">
                  <c:v>10475</c:v>
                </c:pt>
                <c:pt idx="238">
                  <c:v>10475</c:v>
                </c:pt>
                <c:pt idx="239">
                  <c:v>10475</c:v>
                </c:pt>
                <c:pt idx="240">
                  <c:v>10475</c:v>
                </c:pt>
                <c:pt idx="241">
                  <c:v>10475</c:v>
                </c:pt>
                <c:pt idx="242">
                  <c:v>10475</c:v>
                </c:pt>
                <c:pt idx="243">
                  <c:v>10475</c:v>
                </c:pt>
                <c:pt idx="244">
                  <c:v>10475</c:v>
                </c:pt>
                <c:pt idx="245">
                  <c:v>10475</c:v>
                </c:pt>
                <c:pt idx="246">
                  <c:v>10475</c:v>
                </c:pt>
                <c:pt idx="247">
                  <c:v>10475</c:v>
                </c:pt>
                <c:pt idx="248">
                  <c:v>10475</c:v>
                </c:pt>
                <c:pt idx="249">
                  <c:v>10475</c:v>
                </c:pt>
                <c:pt idx="250">
                  <c:v>10475</c:v>
                </c:pt>
                <c:pt idx="251">
                  <c:v>10475</c:v>
                </c:pt>
                <c:pt idx="252">
                  <c:v>10475</c:v>
                </c:pt>
                <c:pt idx="253">
                  <c:v>10475</c:v>
                </c:pt>
                <c:pt idx="254">
                  <c:v>10475</c:v>
                </c:pt>
                <c:pt idx="255">
                  <c:v>10475</c:v>
                </c:pt>
                <c:pt idx="256">
                  <c:v>10475</c:v>
                </c:pt>
                <c:pt idx="257">
                  <c:v>10475</c:v>
                </c:pt>
                <c:pt idx="258">
                  <c:v>10475</c:v>
                </c:pt>
                <c:pt idx="259">
                  <c:v>10475</c:v>
                </c:pt>
                <c:pt idx="260">
                  <c:v>10475</c:v>
                </c:pt>
                <c:pt idx="261">
                  <c:v>10475</c:v>
                </c:pt>
                <c:pt idx="262">
                  <c:v>10475</c:v>
                </c:pt>
                <c:pt idx="263">
                  <c:v>10475</c:v>
                </c:pt>
                <c:pt idx="264">
                  <c:v>10475</c:v>
                </c:pt>
                <c:pt idx="265">
                  <c:v>10475</c:v>
                </c:pt>
                <c:pt idx="266">
                  <c:v>10475</c:v>
                </c:pt>
                <c:pt idx="267">
                  <c:v>10475</c:v>
                </c:pt>
                <c:pt idx="268">
                  <c:v>10475</c:v>
                </c:pt>
                <c:pt idx="269">
                  <c:v>10475</c:v>
                </c:pt>
                <c:pt idx="270">
                  <c:v>10475</c:v>
                </c:pt>
                <c:pt idx="271">
                  <c:v>10475</c:v>
                </c:pt>
                <c:pt idx="272">
                  <c:v>10475</c:v>
                </c:pt>
              </c:numCache>
            </c:numRef>
          </c:val>
          <c:smooth val="0"/>
        </c:ser>
        <c:ser>
          <c:idx val="3"/>
          <c:order val="3"/>
          <c:tx>
            <c:strRef>
              <c:f>Hoja1!$G$1</c:f>
              <c:strCache>
                <c:ptCount val="1"/>
                <c:pt idx="0">
                  <c:v>Columna2</c:v>
                </c:pt>
              </c:strCache>
            </c:strRef>
          </c:tx>
          <c:spPr>
            <a:ln w="28575">
              <a:solidFill>
                <a:schemeClr val="accent3">
                  <a:lumMod val="75000"/>
                </a:schemeClr>
              </a:solidFill>
            </a:ln>
          </c:spPr>
          <c:marker>
            <c:symbol val="none"/>
          </c:marker>
          <c:cat>
            <c:strRef>
              <c:f>Hoja1!$C$2:$C$274</c:f>
              <c:strCache>
                <c:ptCount val="258"/>
                <c:pt idx="14">
                  <c:v>Ene</c:v>
                </c:pt>
                <c:pt idx="45">
                  <c:v>Feb</c:v>
                </c:pt>
                <c:pt idx="73">
                  <c:v>Mar</c:v>
                </c:pt>
                <c:pt idx="104">
                  <c:v>Abr</c:v>
                </c:pt>
                <c:pt idx="134">
                  <c:v>May</c:v>
                </c:pt>
                <c:pt idx="165">
                  <c:v>Jun</c:v>
                </c:pt>
                <c:pt idx="195">
                  <c:v>Jul</c:v>
                </c:pt>
                <c:pt idx="226">
                  <c:v>Ago</c:v>
                </c:pt>
                <c:pt idx="257">
                  <c:v>Sep</c:v>
                </c:pt>
              </c:strCache>
            </c:strRef>
          </c:cat>
          <c:val>
            <c:numRef>
              <c:f>Hoja1!$G$2:$G$274</c:f>
              <c:numCache>
                <c:formatCode>_-* #,##0_-;\-* #,##0_-;_-* "-"??_-;_-@_-</c:formatCode>
                <c:ptCount val="273"/>
                <c:pt idx="0">
                  <c:v>33687</c:v>
                </c:pt>
                <c:pt idx="1">
                  <c:v>33687</c:v>
                </c:pt>
                <c:pt idx="2">
                  <c:v>33687</c:v>
                </c:pt>
                <c:pt idx="3">
                  <c:v>33687</c:v>
                </c:pt>
                <c:pt idx="4">
                  <c:v>33687</c:v>
                </c:pt>
                <c:pt idx="5">
                  <c:v>33687</c:v>
                </c:pt>
                <c:pt idx="6">
                  <c:v>33687</c:v>
                </c:pt>
                <c:pt idx="7">
                  <c:v>33687</c:v>
                </c:pt>
                <c:pt idx="8">
                  <c:v>33687</c:v>
                </c:pt>
                <c:pt idx="9">
                  <c:v>33687</c:v>
                </c:pt>
                <c:pt idx="10">
                  <c:v>33687</c:v>
                </c:pt>
                <c:pt idx="11">
                  <c:v>33687</c:v>
                </c:pt>
                <c:pt idx="12">
                  <c:v>33687</c:v>
                </c:pt>
                <c:pt idx="13">
                  <c:v>33687</c:v>
                </c:pt>
                <c:pt idx="14">
                  <c:v>33687</c:v>
                </c:pt>
                <c:pt idx="15">
                  <c:v>33687</c:v>
                </c:pt>
                <c:pt idx="16">
                  <c:v>33687</c:v>
                </c:pt>
                <c:pt idx="17">
                  <c:v>33687</c:v>
                </c:pt>
                <c:pt idx="18">
                  <c:v>33687</c:v>
                </c:pt>
                <c:pt idx="19">
                  <c:v>33687</c:v>
                </c:pt>
                <c:pt idx="20">
                  <c:v>33687</c:v>
                </c:pt>
                <c:pt idx="21">
                  <c:v>33687</c:v>
                </c:pt>
                <c:pt idx="22">
                  <c:v>33687</c:v>
                </c:pt>
                <c:pt idx="23">
                  <c:v>33687</c:v>
                </c:pt>
                <c:pt idx="24">
                  <c:v>33687</c:v>
                </c:pt>
                <c:pt idx="25">
                  <c:v>33687</c:v>
                </c:pt>
                <c:pt idx="26">
                  <c:v>33687</c:v>
                </c:pt>
                <c:pt idx="27">
                  <c:v>33687</c:v>
                </c:pt>
                <c:pt idx="28">
                  <c:v>33687</c:v>
                </c:pt>
                <c:pt idx="29">
                  <c:v>33687</c:v>
                </c:pt>
                <c:pt idx="30">
                  <c:v>33687</c:v>
                </c:pt>
                <c:pt idx="31">
                  <c:v>33687</c:v>
                </c:pt>
                <c:pt idx="32">
                  <c:v>33687</c:v>
                </c:pt>
                <c:pt idx="33">
                  <c:v>33687</c:v>
                </c:pt>
                <c:pt idx="34">
                  <c:v>33687</c:v>
                </c:pt>
                <c:pt idx="35">
                  <c:v>33687</c:v>
                </c:pt>
                <c:pt idx="36">
                  <c:v>33687</c:v>
                </c:pt>
                <c:pt idx="37">
                  <c:v>33687</c:v>
                </c:pt>
                <c:pt idx="38">
                  <c:v>33687</c:v>
                </c:pt>
                <c:pt idx="39">
                  <c:v>33687</c:v>
                </c:pt>
                <c:pt idx="40">
                  <c:v>33687</c:v>
                </c:pt>
                <c:pt idx="41">
                  <c:v>33687</c:v>
                </c:pt>
                <c:pt idx="42">
                  <c:v>33687</c:v>
                </c:pt>
                <c:pt idx="43">
                  <c:v>33687</c:v>
                </c:pt>
                <c:pt idx="44">
                  <c:v>33687</c:v>
                </c:pt>
                <c:pt idx="45">
                  <c:v>33687</c:v>
                </c:pt>
                <c:pt idx="46">
                  <c:v>33687</c:v>
                </c:pt>
                <c:pt idx="47">
                  <c:v>33687</c:v>
                </c:pt>
                <c:pt idx="48">
                  <c:v>33687</c:v>
                </c:pt>
                <c:pt idx="49">
                  <c:v>33687</c:v>
                </c:pt>
                <c:pt idx="50">
                  <c:v>33687</c:v>
                </c:pt>
                <c:pt idx="51">
                  <c:v>33687</c:v>
                </c:pt>
                <c:pt idx="52">
                  <c:v>33687</c:v>
                </c:pt>
                <c:pt idx="53">
                  <c:v>33687</c:v>
                </c:pt>
                <c:pt idx="54">
                  <c:v>33687</c:v>
                </c:pt>
                <c:pt idx="55">
                  <c:v>33687</c:v>
                </c:pt>
                <c:pt idx="56">
                  <c:v>33687</c:v>
                </c:pt>
                <c:pt idx="57">
                  <c:v>33687</c:v>
                </c:pt>
                <c:pt idx="58">
                  <c:v>33687</c:v>
                </c:pt>
                <c:pt idx="59">
                  <c:v>33687</c:v>
                </c:pt>
                <c:pt idx="60">
                  <c:v>33687</c:v>
                </c:pt>
                <c:pt idx="61">
                  <c:v>33687</c:v>
                </c:pt>
                <c:pt idx="62">
                  <c:v>33687</c:v>
                </c:pt>
                <c:pt idx="63">
                  <c:v>33687</c:v>
                </c:pt>
                <c:pt idx="64">
                  <c:v>33687</c:v>
                </c:pt>
                <c:pt idx="65">
                  <c:v>33687</c:v>
                </c:pt>
                <c:pt idx="66">
                  <c:v>33687</c:v>
                </c:pt>
                <c:pt idx="67">
                  <c:v>33687</c:v>
                </c:pt>
                <c:pt idx="68">
                  <c:v>33687</c:v>
                </c:pt>
                <c:pt idx="69">
                  <c:v>33687</c:v>
                </c:pt>
                <c:pt idx="70">
                  <c:v>33687</c:v>
                </c:pt>
                <c:pt idx="71">
                  <c:v>33687</c:v>
                </c:pt>
                <c:pt idx="72">
                  <c:v>33687</c:v>
                </c:pt>
                <c:pt idx="73">
                  <c:v>33687</c:v>
                </c:pt>
                <c:pt idx="74">
                  <c:v>33687</c:v>
                </c:pt>
                <c:pt idx="75">
                  <c:v>33687</c:v>
                </c:pt>
                <c:pt idx="76">
                  <c:v>33687</c:v>
                </c:pt>
                <c:pt idx="77">
                  <c:v>33687</c:v>
                </c:pt>
                <c:pt idx="78">
                  <c:v>33687</c:v>
                </c:pt>
                <c:pt idx="79">
                  <c:v>33687</c:v>
                </c:pt>
                <c:pt idx="80">
                  <c:v>33687</c:v>
                </c:pt>
                <c:pt idx="81">
                  <c:v>33687</c:v>
                </c:pt>
                <c:pt idx="82">
                  <c:v>33687</c:v>
                </c:pt>
                <c:pt idx="83">
                  <c:v>33687</c:v>
                </c:pt>
                <c:pt idx="84">
                  <c:v>33687</c:v>
                </c:pt>
                <c:pt idx="85">
                  <c:v>33687</c:v>
                </c:pt>
                <c:pt idx="86">
                  <c:v>33687</c:v>
                </c:pt>
                <c:pt idx="87">
                  <c:v>33687</c:v>
                </c:pt>
                <c:pt idx="88">
                  <c:v>33687</c:v>
                </c:pt>
                <c:pt idx="89" formatCode="General">
                  <c:v>33687</c:v>
                </c:pt>
                <c:pt idx="90">
                  <c:v>33687</c:v>
                </c:pt>
                <c:pt idx="91">
                  <c:v>33687</c:v>
                </c:pt>
                <c:pt idx="92">
                  <c:v>33687</c:v>
                </c:pt>
                <c:pt idx="93">
                  <c:v>33687</c:v>
                </c:pt>
                <c:pt idx="94">
                  <c:v>33687</c:v>
                </c:pt>
                <c:pt idx="95">
                  <c:v>33687</c:v>
                </c:pt>
                <c:pt idx="96">
                  <c:v>33687</c:v>
                </c:pt>
                <c:pt idx="97">
                  <c:v>33687</c:v>
                </c:pt>
                <c:pt idx="98">
                  <c:v>33687</c:v>
                </c:pt>
                <c:pt idx="99">
                  <c:v>33687</c:v>
                </c:pt>
                <c:pt idx="100">
                  <c:v>33687</c:v>
                </c:pt>
                <c:pt idx="101">
                  <c:v>33687</c:v>
                </c:pt>
                <c:pt idx="102">
                  <c:v>33687</c:v>
                </c:pt>
                <c:pt idx="103">
                  <c:v>33687</c:v>
                </c:pt>
                <c:pt idx="104">
                  <c:v>33687</c:v>
                </c:pt>
                <c:pt idx="105">
                  <c:v>33687</c:v>
                </c:pt>
                <c:pt idx="106">
                  <c:v>33687</c:v>
                </c:pt>
                <c:pt idx="107">
                  <c:v>33687</c:v>
                </c:pt>
                <c:pt idx="108">
                  <c:v>33687</c:v>
                </c:pt>
                <c:pt idx="109">
                  <c:v>33687</c:v>
                </c:pt>
                <c:pt idx="110">
                  <c:v>33687</c:v>
                </c:pt>
                <c:pt idx="111">
                  <c:v>33687</c:v>
                </c:pt>
                <c:pt idx="112">
                  <c:v>33687</c:v>
                </c:pt>
                <c:pt idx="113">
                  <c:v>33687</c:v>
                </c:pt>
                <c:pt idx="114">
                  <c:v>33687</c:v>
                </c:pt>
                <c:pt idx="115">
                  <c:v>33687</c:v>
                </c:pt>
                <c:pt idx="116">
                  <c:v>33687</c:v>
                </c:pt>
                <c:pt idx="117">
                  <c:v>33687</c:v>
                </c:pt>
                <c:pt idx="118">
                  <c:v>33687</c:v>
                </c:pt>
                <c:pt idx="119">
                  <c:v>33687</c:v>
                </c:pt>
                <c:pt idx="120">
                  <c:v>33687</c:v>
                </c:pt>
                <c:pt idx="121">
                  <c:v>33687</c:v>
                </c:pt>
                <c:pt idx="122">
                  <c:v>33687</c:v>
                </c:pt>
                <c:pt idx="123">
                  <c:v>33687</c:v>
                </c:pt>
                <c:pt idx="124">
                  <c:v>33687</c:v>
                </c:pt>
                <c:pt idx="125">
                  <c:v>33687</c:v>
                </c:pt>
                <c:pt idx="126">
                  <c:v>33687</c:v>
                </c:pt>
                <c:pt idx="127">
                  <c:v>33687</c:v>
                </c:pt>
                <c:pt idx="128">
                  <c:v>33687</c:v>
                </c:pt>
                <c:pt idx="129">
                  <c:v>33687</c:v>
                </c:pt>
                <c:pt idx="130">
                  <c:v>33687</c:v>
                </c:pt>
                <c:pt idx="131">
                  <c:v>33687</c:v>
                </c:pt>
                <c:pt idx="132">
                  <c:v>33687</c:v>
                </c:pt>
                <c:pt idx="133">
                  <c:v>33687</c:v>
                </c:pt>
                <c:pt idx="134">
                  <c:v>33687</c:v>
                </c:pt>
                <c:pt idx="135">
                  <c:v>33687</c:v>
                </c:pt>
                <c:pt idx="136">
                  <c:v>33687</c:v>
                </c:pt>
                <c:pt idx="137">
                  <c:v>33687</c:v>
                </c:pt>
                <c:pt idx="138">
                  <c:v>33687</c:v>
                </c:pt>
                <c:pt idx="139">
                  <c:v>33687</c:v>
                </c:pt>
                <c:pt idx="140">
                  <c:v>33687</c:v>
                </c:pt>
                <c:pt idx="141">
                  <c:v>33687</c:v>
                </c:pt>
                <c:pt idx="142">
                  <c:v>33687</c:v>
                </c:pt>
                <c:pt idx="143">
                  <c:v>33687</c:v>
                </c:pt>
                <c:pt idx="144">
                  <c:v>33687</c:v>
                </c:pt>
                <c:pt idx="145">
                  <c:v>33687</c:v>
                </c:pt>
                <c:pt idx="146">
                  <c:v>33687</c:v>
                </c:pt>
                <c:pt idx="147">
                  <c:v>33687</c:v>
                </c:pt>
                <c:pt idx="148">
                  <c:v>33687</c:v>
                </c:pt>
                <c:pt idx="149">
                  <c:v>33687</c:v>
                </c:pt>
                <c:pt idx="150" formatCode="General">
                  <c:v>33687</c:v>
                </c:pt>
                <c:pt idx="151">
                  <c:v>33687</c:v>
                </c:pt>
                <c:pt idx="152">
                  <c:v>33687</c:v>
                </c:pt>
                <c:pt idx="153">
                  <c:v>33687</c:v>
                </c:pt>
                <c:pt idx="154">
                  <c:v>33687</c:v>
                </c:pt>
                <c:pt idx="155">
                  <c:v>33687</c:v>
                </c:pt>
                <c:pt idx="156">
                  <c:v>33687</c:v>
                </c:pt>
                <c:pt idx="157">
                  <c:v>33687</c:v>
                </c:pt>
                <c:pt idx="158">
                  <c:v>33687</c:v>
                </c:pt>
                <c:pt idx="159">
                  <c:v>33687</c:v>
                </c:pt>
                <c:pt idx="160">
                  <c:v>33687</c:v>
                </c:pt>
                <c:pt idx="161">
                  <c:v>33687</c:v>
                </c:pt>
                <c:pt idx="162">
                  <c:v>33687</c:v>
                </c:pt>
                <c:pt idx="163">
                  <c:v>33687</c:v>
                </c:pt>
                <c:pt idx="164">
                  <c:v>33687</c:v>
                </c:pt>
                <c:pt idx="165">
                  <c:v>33687</c:v>
                </c:pt>
                <c:pt idx="166">
                  <c:v>33687</c:v>
                </c:pt>
                <c:pt idx="167">
                  <c:v>33687</c:v>
                </c:pt>
                <c:pt idx="168">
                  <c:v>33687</c:v>
                </c:pt>
                <c:pt idx="169">
                  <c:v>33687</c:v>
                </c:pt>
                <c:pt idx="170">
                  <c:v>33687</c:v>
                </c:pt>
                <c:pt idx="171">
                  <c:v>33687</c:v>
                </c:pt>
                <c:pt idx="172">
                  <c:v>33687</c:v>
                </c:pt>
                <c:pt idx="173">
                  <c:v>33687</c:v>
                </c:pt>
                <c:pt idx="174">
                  <c:v>33687</c:v>
                </c:pt>
                <c:pt idx="175">
                  <c:v>33687</c:v>
                </c:pt>
                <c:pt idx="176">
                  <c:v>33687</c:v>
                </c:pt>
                <c:pt idx="177">
                  <c:v>33687</c:v>
                </c:pt>
                <c:pt idx="178">
                  <c:v>33687</c:v>
                </c:pt>
                <c:pt idx="179">
                  <c:v>33687</c:v>
                </c:pt>
                <c:pt idx="180">
                  <c:v>33687</c:v>
                </c:pt>
                <c:pt idx="181">
                  <c:v>33687</c:v>
                </c:pt>
                <c:pt idx="182">
                  <c:v>33687</c:v>
                </c:pt>
                <c:pt idx="183">
                  <c:v>33687</c:v>
                </c:pt>
                <c:pt idx="184">
                  <c:v>33687</c:v>
                </c:pt>
                <c:pt idx="185">
                  <c:v>33687</c:v>
                </c:pt>
                <c:pt idx="186">
                  <c:v>33687</c:v>
                </c:pt>
                <c:pt idx="187">
                  <c:v>33687</c:v>
                </c:pt>
                <c:pt idx="188">
                  <c:v>33687</c:v>
                </c:pt>
                <c:pt idx="189">
                  <c:v>33687</c:v>
                </c:pt>
                <c:pt idx="190">
                  <c:v>33687</c:v>
                </c:pt>
                <c:pt idx="191">
                  <c:v>33687</c:v>
                </c:pt>
                <c:pt idx="192">
                  <c:v>33687</c:v>
                </c:pt>
                <c:pt idx="193">
                  <c:v>33687</c:v>
                </c:pt>
                <c:pt idx="194">
                  <c:v>33687</c:v>
                </c:pt>
                <c:pt idx="195">
                  <c:v>33687</c:v>
                </c:pt>
                <c:pt idx="196">
                  <c:v>33687</c:v>
                </c:pt>
                <c:pt idx="197">
                  <c:v>33687</c:v>
                </c:pt>
                <c:pt idx="198">
                  <c:v>33687</c:v>
                </c:pt>
                <c:pt idx="199">
                  <c:v>33687</c:v>
                </c:pt>
                <c:pt idx="200">
                  <c:v>33687</c:v>
                </c:pt>
                <c:pt idx="201">
                  <c:v>33687</c:v>
                </c:pt>
                <c:pt idx="202">
                  <c:v>33687</c:v>
                </c:pt>
                <c:pt idx="203">
                  <c:v>33687</c:v>
                </c:pt>
                <c:pt idx="204">
                  <c:v>33687</c:v>
                </c:pt>
                <c:pt idx="205">
                  <c:v>33687</c:v>
                </c:pt>
                <c:pt idx="206">
                  <c:v>33687</c:v>
                </c:pt>
                <c:pt idx="207">
                  <c:v>33687</c:v>
                </c:pt>
                <c:pt idx="208">
                  <c:v>33687</c:v>
                </c:pt>
                <c:pt idx="209">
                  <c:v>33687</c:v>
                </c:pt>
                <c:pt idx="210">
                  <c:v>33687</c:v>
                </c:pt>
                <c:pt idx="211" formatCode="General">
                  <c:v>33687</c:v>
                </c:pt>
                <c:pt idx="212">
                  <c:v>33687</c:v>
                </c:pt>
                <c:pt idx="213">
                  <c:v>33687</c:v>
                </c:pt>
                <c:pt idx="214">
                  <c:v>33687</c:v>
                </c:pt>
                <c:pt idx="215">
                  <c:v>33687</c:v>
                </c:pt>
                <c:pt idx="216">
                  <c:v>33687</c:v>
                </c:pt>
                <c:pt idx="217">
                  <c:v>33687</c:v>
                </c:pt>
                <c:pt idx="218">
                  <c:v>33687</c:v>
                </c:pt>
                <c:pt idx="219">
                  <c:v>33687</c:v>
                </c:pt>
                <c:pt idx="220">
                  <c:v>33687</c:v>
                </c:pt>
                <c:pt idx="221">
                  <c:v>33687</c:v>
                </c:pt>
                <c:pt idx="222">
                  <c:v>33687</c:v>
                </c:pt>
                <c:pt idx="223">
                  <c:v>33687</c:v>
                </c:pt>
                <c:pt idx="224">
                  <c:v>33687</c:v>
                </c:pt>
                <c:pt idx="225">
                  <c:v>33687</c:v>
                </c:pt>
                <c:pt idx="226">
                  <c:v>33687</c:v>
                </c:pt>
                <c:pt idx="227">
                  <c:v>33687</c:v>
                </c:pt>
                <c:pt idx="228">
                  <c:v>33687</c:v>
                </c:pt>
                <c:pt idx="229">
                  <c:v>33687</c:v>
                </c:pt>
                <c:pt idx="230">
                  <c:v>33687</c:v>
                </c:pt>
                <c:pt idx="231">
                  <c:v>33687</c:v>
                </c:pt>
                <c:pt idx="232">
                  <c:v>33687</c:v>
                </c:pt>
                <c:pt idx="233">
                  <c:v>33687</c:v>
                </c:pt>
                <c:pt idx="234">
                  <c:v>33687</c:v>
                </c:pt>
                <c:pt idx="235">
                  <c:v>33687</c:v>
                </c:pt>
                <c:pt idx="236">
                  <c:v>33687</c:v>
                </c:pt>
                <c:pt idx="237">
                  <c:v>33687</c:v>
                </c:pt>
                <c:pt idx="238">
                  <c:v>33687</c:v>
                </c:pt>
                <c:pt idx="239">
                  <c:v>33687</c:v>
                </c:pt>
                <c:pt idx="240">
                  <c:v>33687</c:v>
                </c:pt>
                <c:pt idx="241">
                  <c:v>33687</c:v>
                </c:pt>
                <c:pt idx="242">
                  <c:v>33687</c:v>
                </c:pt>
                <c:pt idx="243">
                  <c:v>33687</c:v>
                </c:pt>
                <c:pt idx="244">
                  <c:v>33687</c:v>
                </c:pt>
                <c:pt idx="245">
                  <c:v>33687</c:v>
                </c:pt>
                <c:pt idx="246">
                  <c:v>33687</c:v>
                </c:pt>
                <c:pt idx="247">
                  <c:v>33687</c:v>
                </c:pt>
                <c:pt idx="248">
                  <c:v>33687</c:v>
                </c:pt>
                <c:pt idx="249">
                  <c:v>33687</c:v>
                </c:pt>
                <c:pt idx="250">
                  <c:v>33687</c:v>
                </c:pt>
                <c:pt idx="251">
                  <c:v>33687</c:v>
                </c:pt>
                <c:pt idx="252">
                  <c:v>33687</c:v>
                </c:pt>
                <c:pt idx="253">
                  <c:v>33687</c:v>
                </c:pt>
                <c:pt idx="254">
                  <c:v>33687</c:v>
                </c:pt>
                <c:pt idx="255">
                  <c:v>33687</c:v>
                </c:pt>
                <c:pt idx="256">
                  <c:v>33687</c:v>
                </c:pt>
                <c:pt idx="257">
                  <c:v>33687</c:v>
                </c:pt>
                <c:pt idx="258">
                  <c:v>33687</c:v>
                </c:pt>
                <c:pt idx="259">
                  <c:v>33687</c:v>
                </c:pt>
                <c:pt idx="260">
                  <c:v>33687</c:v>
                </c:pt>
                <c:pt idx="261">
                  <c:v>33687</c:v>
                </c:pt>
                <c:pt idx="262">
                  <c:v>33687</c:v>
                </c:pt>
                <c:pt idx="263">
                  <c:v>33687</c:v>
                </c:pt>
                <c:pt idx="264">
                  <c:v>33687</c:v>
                </c:pt>
                <c:pt idx="265">
                  <c:v>33687</c:v>
                </c:pt>
                <c:pt idx="266">
                  <c:v>33687</c:v>
                </c:pt>
                <c:pt idx="267">
                  <c:v>33687</c:v>
                </c:pt>
                <c:pt idx="268">
                  <c:v>33687</c:v>
                </c:pt>
                <c:pt idx="269">
                  <c:v>33687</c:v>
                </c:pt>
                <c:pt idx="270">
                  <c:v>33687</c:v>
                </c:pt>
                <c:pt idx="271">
                  <c:v>33687</c:v>
                </c:pt>
                <c:pt idx="272">
                  <c:v>33687</c:v>
                </c:pt>
              </c:numCache>
            </c:numRef>
          </c:val>
          <c:smooth val="0"/>
        </c:ser>
        <c:dLbls>
          <c:showLegendKey val="0"/>
          <c:showVal val="0"/>
          <c:showCatName val="0"/>
          <c:showSerName val="0"/>
          <c:showPercent val="0"/>
          <c:showBubbleSize val="0"/>
        </c:dLbls>
        <c:smooth val="0"/>
        <c:axId val="283369824"/>
        <c:axId val="283370216"/>
      </c:lineChart>
      <c:dateAx>
        <c:axId val="283369824"/>
        <c:scaling>
          <c:orientation val="minMax"/>
        </c:scaling>
        <c:delete val="0"/>
        <c:axPos val="b"/>
        <c:numFmt formatCode="General" sourceLinked="0"/>
        <c:majorTickMark val="out"/>
        <c:minorTickMark val="none"/>
        <c:tickLblPos val="nextTo"/>
        <c:txPr>
          <a:bodyPr rot="-60000" vert="horz"/>
          <a:lstStyle/>
          <a:p>
            <a:pPr>
              <a:defRPr/>
            </a:pPr>
            <a:endParaRPr lang="es-MX"/>
          </a:p>
        </c:txPr>
        <c:crossAx val="283370216"/>
        <c:crosses val="autoZero"/>
        <c:auto val="0"/>
        <c:lblOffset val="100"/>
        <c:baseTimeUnit val="days"/>
        <c:minorUnit val="15"/>
      </c:dateAx>
      <c:valAx>
        <c:axId val="283370216"/>
        <c:scaling>
          <c:orientation val="minMax"/>
        </c:scaling>
        <c:delete val="0"/>
        <c:axPos val="l"/>
        <c:numFmt formatCode="_-* #,##0_-;\-* #,##0_-;_-* &quot;-&quot;??_-;_-@_-" sourceLinked="1"/>
        <c:majorTickMark val="out"/>
        <c:minorTickMark val="none"/>
        <c:tickLblPos val="nextTo"/>
        <c:crossAx val="283369824"/>
        <c:crosses val="autoZero"/>
        <c:crossBetween val="between"/>
      </c:valAx>
    </c:plotArea>
    <c:legend>
      <c:legendPos val="b"/>
      <c:legendEntry>
        <c:idx val="1"/>
        <c:delete val="1"/>
      </c:legendEntry>
      <c:legendEntry>
        <c:idx val="2"/>
        <c:delete val="1"/>
      </c:legendEntry>
      <c:legendEntry>
        <c:idx val="3"/>
        <c:delete val="1"/>
      </c:legendEntry>
      <c:layout>
        <c:manualLayout>
          <c:xMode val="edge"/>
          <c:yMode val="edge"/>
          <c:x val="8.3826175348309925E-2"/>
          <c:y val="0.76515243245861286"/>
          <c:w val="0.3838705649581709"/>
          <c:h val="0.11706582760848526"/>
        </c:manualLayout>
      </c:layout>
      <c:overlay val="0"/>
    </c:legend>
    <c:plotVisOnly val="1"/>
    <c:dispBlanksAs val="gap"/>
    <c:showDLblsOverMax val="0"/>
  </c:chart>
  <c:txPr>
    <a:bodyPr/>
    <a:lstStyle/>
    <a:p>
      <a:pPr>
        <a:defRPr sz="1200"/>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24692750104699"/>
          <c:y val="3.4677165354330713E-2"/>
          <c:w val="0.74031556754568439"/>
          <c:h val="0.60790807246655143"/>
        </c:manualLayout>
      </c:layout>
      <c:lineChart>
        <c:grouping val="standard"/>
        <c:varyColors val="0"/>
        <c:ser>
          <c:idx val="0"/>
          <c:order val="0"/>
          <c:tx>
            <c:strRef>
              <c:f>Hoja1!$D$1</c:f>
              <c:strCache>
                <c:ptCount val="1"/>
                <c:pt idx="0">
                  <c:v>Saldo Observado de Tesorería</c:v>
                </c:pt>
              </c:strCache>
            </c:strRef>
          </c:tx>
          <c:spPr>
            <a:ln w="28575"/>
          </c:spPr>
          <c:marker>
            <c:symbol val="none"/>
          </c:marker>
          <c:cat>
            <c:strRef>
              <c:f>Hoja1!$C$2:$C$398</c:f>
              <c:strCache>
                <c:ptCount val="380"/>
                <c:pt idx="14">
                  <c:v>Ago</c:v>
                </c:pt>
                <c:pt idx="45">
                  <c:v>Sep</c:v>
                </c:pt>
                <c:pt idx="75">
                  <c:v>Oct</c:v>
                </c:pt>
                <c:pt idx="106">
                  <c:v>Nov</c:v>
                </c:pt>
                <c:pt idx="136">
                  <c:v>Dic</c:v>
                </c:pt>
                <c:pt idx="167">
                  <c:v>Ene</c:v>
                </c:pt>
                <c:pt idx="198">
                  <c:v>Feb</c:v>
                </c:pt>
                <c:pt idx="226">
                  <c:v>Mar</c:v>
                </c:pt>
                <c:pt idx="257">
                  <c:v>Abr</c:v>
                </c:pt>
                <c:pt idx="287">
                  <c:v>May</c:v>
                </c:pt>
                <c:pt idx="318">
                  <c:v>Jun</c:v>
                </c:pt>
                <c:pt idx="348">
                  <c:v>Jul</c:v>
                </c:pt>
                <c:pt idx="379">
                  <c:v>Ago</c:v>
                </c:pt>
              </c:strCache>
            </c:strRef>
          </c:cat>
          <c:val>
            <c:numRef>
              <c:f>Hoja1!$D$2:$D$398</c:f>
              <c:numCache>
                <c:formatCode>_-* #,##0_-;\-* #,##0_-;_-* "-"??_-;_-@_-</c:formatCode>
                <c:ptCount val="397"/>
                <c:pt idx="0">
                  <c:v>68337.665145531253</c:v>
                </c:pt>
                <c:pt idx="1">
                  <c:v>68057.918126807956</c:v>
                </c:pt>
                <c:pt idx="2">
                  <c:v>67294.577863782906</c:v>
                </c:pt>
                <c:pt idx="3">
                  <c:v>67013.471111561492</c:v>
                </c:pt>
                <c:pt idx="4">
                  <c:v>66601.075839111494</c:v>
                </c:pt>
                <c:pt idx="5">
                  <c:v>66601.075839111494</c:v>
                </c:pt>
                <c:pt idx="6">
                  <c:v>66601.075839111494</c:v>
                </c:pt>
                <c:pt idx="7">
                  <c:v>66043.936624021488</c:v>
                </c:pt>
                <c:pt idx="8">
                  <c:v>65618.352123166289</c:v>
                </c:pt>
                <c:pt idx="9">
                  <c:v>65159.263428466293</c:v>
                </c:pt>
                <c:pt idx="10">
                  <c:v>62163.261414876288</c:v>
                </c:pt>
                <c:pt idx="11">
                  <c:v>58004.143499286285</c:v>
                </c:pt>
                <c:pt idx="12">
                  <c:v>58004.143499286285</c:v>
                </c:pt>
                <c:pt idx="13">
                  <c:v>58004.143499286285</c:v>
                </c:pt>
                <c:pt idx="14">
                  <c:v>57648.892039178667</c:v>
                </c:pt>
                <c:pt idx="15">
                  <c:v>57401.253252454087</c:v>
                </c:pt>
                <c:pt idx="16">
                  <c:v>56730.293907639061</c:v>
                </c:pt>
                <c:pt idx="17">
                  <c:v>56275.683806379864</c:v>
                </c:pt>
                <c:pt idx="18">
                  <c:v>55873.625598524253</c:v>
                </c:pt>
                <c:pt idx="19">
                  <c:v>55873.625598524253</c:v>
                </c:pt>
                <c:pt idx="20">
                  <c:v>55873.625598524253</c:v>
                </c:pt>
                <c:pt idx="21">
                  <c:v>55634.124356580629</c:v>
                </c:pt>
                <c:pt idx="22">
                  <c:v>55446.416053881032</c:v>
                </c:pt>
                <c:pt idx="23">
                  <c:v>55005.481081416801</c:v>
                </c:pt>
                <c:pt idx="24">
                  <c:v>54501.37754400738</c:v>
                </c:pt>
                <c:pt idx="25">
                  <c:v>53925.764047352677</c:v>
                </c:pt>
                <c:pt idx="26">
                  <c:v>53925.764047352677</c:v>
                </c:pt>
                <c:pt idx="27">
                  <c:v>53925.764047352677</c:v>
                </c:pt>
                <c:pt idx="28">
                  <c:v>53457.572518142675</c:v>
                </c:pt>
                <c:pt idx="29">
                  <c:v>53401.753929982675</c:v>
                </c:pt>
                <c:pt idx="30">
                  <c:v>53193.375846707466</c:v>
                </c:pt>
                <c:pt idx="31">
                  <c:v>52896.812847687463</c:v>
                </c:pt>
                <c:pt idx="32">
                  <c:v>52128.745070077457</c:v>
                </c:pt>
                <c:pt idx="33">
                  <c:v>52128.745070077457</c:v>
                </c:pt>
                <c:pt idx="34">
                  <c:v>52128.745070077457</c:v>
                </c:pt>
                <c:pt idx="35">
                  <c:v>51708.38588449746</c:v>
                </c:pt>
                <c:pt idx="36">
                  <c:v>51445.74492974746</c:v>
                </c:pt>
                <c:pt idx="37">
                  <c:v>50981.153654387461</c:v>
                </c:pt>
                <c:pt idx="38">
                  <c:v>50608.238185177463</c:v>
                </c:pt>
                <c:pt idx="39">
                  <c:v>50332.870387537456</c:v>
                </c:pt>
                <c:pt idx="40">
                  <c:v>50332.870387537456</c:v>
                </c:pt>
                <c:pt idx="41">
                  <c:v>50332.870387537456</c:v>
                </c:pt>
                <c:pt idx="42">
                  <c:v>50240.344792507451</c:v>
                </c:pt>
                <c:pt idx="43">
                  <c:v>50423.61351720745</c:v>
                </c:pt>
                <c:pt idx="44">
                  <c:v>50287.029428957452</c:v>
                </c:pt>
                <c:pt idx="45">
                  <c:v>52864.923114693549</c:v>
                </c:pt>
                <c:pt idx="46">
                  <c:v>52864.923114693549</c:v>
                </c:pt>
                <c:pt idx="47">
                  <c:v>52864.923114693549</c:v>
                </c:pt>
                <c:pt idx="48">
                  <c:v>52864.923114693549</c:v>
                </c:pt>
                <c:pt idx="49">
                  <c:v>58310.351103913548</c:v>
                </c:pt>
                <c:pt idx="50">
                  <c:v>77923.647598501077</c:v>
                </c:pt>
                <c:pt idx="51">
                  <c:v>77888.448524061285</c:v>
                </c:pt>
                <c:pt idx="52">
                  <c:v>77664.359827321285</c:v>
                </c:pt>
                <c:pt idx="53">
                  <c:v>77875.876159651278</c:v>
                </c:pt>
                <c:pt idx="54">
                  <c:v>77875.876159651278</c:v>
                </c:pt>
                <c:pt idx="55">
                  <c:v>77875.876159651278</c:v>
                </c:pt>
                <c:pt idx="56">
                  <c:v>77553.497353291285</c:v>
                </c:pt>
                <c:pt idx="57">
                  <c:v>77186.854625922133</c:v>
                </c:pt>
                <c:pt idx="58">
                  <c:v>76678.984225822132</c:v>
                </c:pt>
                <c:pt idx="59">
                  <c:v>76210.356421362128</c:v>
                </c:pt>
                <c:pt idx="60">
                  <c:v>75578.239401822138</c:v>
                </c:pt>
                <c:pt idx="61">
                  <c:v>75578.239401822138</c:v>
                </c:pt>
                <c:pt idx="62">
                  <c:v>75578.239401822138</c:v>
                </c:pt>
                <c:pt idx="63">
                  <c:v>75402.768733862133</c:v>
                </c:pt>
                <c:pt idx="64">
                  <c:v>74812.844892292138</c:v>
                </c:pt>
                <c:pt idx="65">
                  <c:v>74346.560613022142</c:v>
                </c:pt>
                <c:pt idx="66">
                  <c:v>73874.219297692136</c:v>
                </c:pt>
                <c:pt idx="67">
                  <c:v>73301.980423202142</c:v>
                </c:pt>
                <c:pt idx="68">
                  <c:v>73301.980423202142</c:v>
                </c:pt>
                <c:pt idx="69">
                  <c:v>73301.980423202142</c:v>
                </c:pt>
                <c:pt idx="70">
                  <c:v>68767.121656452146</c:v>
                </c:pt>
                <c:pt idx="71">
                  <c:v>68351.363416091524</c:v>
                </c:pt>
                <c:pt idx="72">
                  <c:v>67753.956087751518</c:v>
                </c:pt>
                <c:pt idx="73">
                  <c:v>64756.458514972677</c:v>
                </c:pt>
                <c:pt idx="74">
                  <c:v>56855.08570297902</c:v>
                </c:pt>
                <c:pt idx="75">
                  <c:v>56855.08570297902</c:v>
                </c:pt>
                <c:pt idx="76">
                  <c:v>56855.08570297902</c:v>
                </c:pt>
                <c:pt idx="77">
                  <c:v>56348.43804833902</c:v>
                </c:pt>
                <c:pt idx="78">
                  <c:v>55911.998876199017</c:v>
                </c:pt>
                <c:pt idx="79">
                  <c:v>51467.262814729016</c:v>
                </c:pt>
                <c:pt idx="80">
                  <c:v>47223.290454059017</c:v>
                </c:pt>
                <c:pt idx="81">
                  <c:v>46741.047315158634</c:v>
                </c:pt>
                <c:pt idx="82">
                  <c:v>46741.047315158634</c:v>
                </c:pt>
                <c:pt idx="83">
                  <c:v>46741.047315158634</c:v>
                </c:pt>
                <c:pt idx="84">
                  <c:v>46164.236735378632</c:v>
                </c:pt>
                <c:pt idx="85">
                  <c:v>45790.83092136863</c:v>
                </c:pt>
                <c:pt idx="86">
                  <c:v>40079.624816558629</c:v>
                </c:pt>
                <c:pt idx="87">
                  <c:v>35573.355087458629</c:v>
                </c:pt>
                <c:pt idx="88">
                  <c:v>35083.671063098627</c:v>
                </c:pt>
                <c:pt idx="89">
                  <c:v>35083.671063098627</c:v>
                </c:pt>
                <c:pt idx="90">
                  <c:v>35083.671063098627</c:v>
                </c:pt>
                <c:pt idx="91">
                  <c:v>34666.944080948626</c:v>
                </c:pt>
                <c:pt idx="92">
                  <c:v>34492.171967258626</c:v>
                </c:pt>
                <c:pt idx="93">
                  <c:v>34492.171967258626</c:v>
                </c:pt>
                <c:pt idx="94">
                  <c:v>30041.68362079862</c:v>
                </c:pt>
                <c:pt idx="95">
                  <c:v>29528.890049988619</c:v>
                </c:pt>
                <c:pt idx="96">
                  <c:v>29528.890049988619</c:v>
                </c:pt>
                <c:pt idx="97">
                  <c:v>29528.890049988619</c:v>
                </c:pt>
                <c:pt idx="98">
                  <c:v>29032.64324879862</c:v>
                </c:pt>
                <c:pt idx="99">
                  <c:v>28666.683280808622</c:v>
                </c:pt>
                <c:pt idx="100">
                  <c:v>28271.88232046862</c:v>
                </c:pt>
                <c:pt idx="101">
                  <c:v>27979.541353859946</c:v>
                </c:pt>
                <c:pt idx="102">
                  <c:v>27766.697448019946</c:v>
                </c:pt>
                <c:pt idx="103">
                  <c:v>27766.697448019946</c:v>
                </c:pt>
                <c:pt idx="104">
                  <c:v>27766.697448019946</c:v>
                </c:pt>
                <c:pt idx="105">
                  <c:v>27811.737171109944</c:v>
                </c:pt>
                <c:pt idx="106">
                  <c:v>27997.531398353502</c:v>
                </c:pt>
                <c:pt idx="107">
                  <c:v>30059.84216019723</c:v>
                </c:pt>
                <c:pt idx="108">
                  <c:v>32146.696795269985</c:v>
                </c:pt>
                <c:pt idx="109">
                  <c:v>48556.218391244081</c:v>
                </c:pt>
                <c:pt idx="110">
                  <c:v>48556.218391244081</c:v>
                </c:pt>
                <c:pt idx="111">
                  <c:v>48556.218391244081</c:v>
                </c:pt>
                <c:pt idx="112">
                  <c:v>48556.218391244081</c:v>
                </c:pt>
                <c:pt idx="113">
                  <c:v>48225.68272465426</c:v>
                </c:pt>
                <c:pt idx="114">
                  <c:v>48135.142173814296</c:v>
                </c:pt>
                <c:pt idx="115">
                  <c:v>47809.806117393411</c:v>
                </c:pt>
                <c:pt idx="116">
                  <c:v>47381.231891710428</c:v>
                </c:pt>
                <c:pt idx="117">
                  <c:v>47381.231891710428</c:v>
                </c:pt>
                <c:pt idx="118">
                  <c:v>47381.231891710428</c:v>
                </c:pt>
                <c:pt idx="119">
                  <c:v>41900.788303072593</c:v>
                </c:pt>
                <c:pt idx="120">
                  <c:v>41548.947384682411</c:v>
                </c:pt>
                <c:pt idx="121">
                  <c:v>40957.013046501925</c:v>
                </c:pt>
                <c:pt idx="122">
                  <c:v>40396.866295811727</c:v>
                </c:pt>
                <c:pt idx="123">
                  <c:v>40128.917753235677</c:v>
                </c:pt>
                <c:pt idx="124">
                  <c:v>40128.917753235677</c:v>
                </c:pt>
                <c:pt idx="125">
                  <c:v>40128.917753235677</c:v>
                </c:pt>
                <c:pt idx="126">
                  <c:v>40043.953935149009</c:v>
                </c:pt>
                <c:pt idx="127">
                  <c:v>39475.005188730123</c:v>
                </c:pt>
                <c:pt idx="128">
                  <c:v>38570.147730503457</c:v>
                </c:pt>
                <c:pt idx="129">
                  <c:v>38023.930362288738</c:v>
                </c:pt>
                <c:pt idx="130">
                  <c:v>37519.029369818738</c:v>
                </c:pt>
                <c:pt idx="131">
                  <c:v>37519.029369818738</c:v>
                </c:pt>
                <c:pt idx="132">
                  <c:v>37519.029369818738</c:v>
                </c:pt>
                <c:pt idx="133">
                  <c:v>37519.029369818738</c:v>
                </c:pt>
                <c:pt idx="134">
                  <c:v>36473.84181746871</c:v>
                </c:pt>
                <c:pt idx="135">
                  <c:v>36220.304408216412</c:v>
                </c:pt>
                <c:pt idx="136">
                  <c:v>29550.968924689165</c:v>
                </c:pt>
                <c:pt idx="137">
                  <c:v>28946.84896107125</c:v>
                </c:pt>
                <c:pt idx="138">
                  <c:v>28946.84896107125</c:v>
                </c:pt>
                <c:pt idx="139">
                  <c:v>28946.84896107125</c:v>
                </c:pt>
                <c:pt idx="140">
                  <c:v>28561.022392342355</c:v>
                </c:pt>
                <c:pt idx="141">
                  <c:v>28421.898753341109</c:v>
                </c:pt>
                <c:pt idx="142">
                  <c:v>28027.840665038784</c:v>
                </c:pt>
                <c:pt idx="143">
                  <c:v>27495.075396690983</c:v>
                </c:pt>
                <c:pt idx="144">
                  <c:v>26936.69828383291</c:v>
                </c:pt>
                <c:pt idx="145">
                  <c:v>26936.69828383291</c:v>
                </c:pt>
                <c:pt idx="146">
                  <c:v>26936.69828383291</c:v>
                </c:pt>
                <c:pt idx="147">
                  <c:v>25889.224376127735</c:v>
                </c:pt>
                <c:pt idx="148">
                  <c:v>27307.234692373746</c:v>
                </c:pt>
                <c:pt idx="149">
                  <c:v>27041.578033751241</c:v>
                </c:pt>
                <c:pt idx="150">
                  <c:v>26635.855415625647</c:v>
                </c:pt>
                <c:pt idx="151">
                  <c:v>26176.383406501871</c:v>
                </c:pt>
                <c:pt idx="152">
                  <c:v>26176.383406501871</c:v>
                </c:pt>
                <c:pt idx="153">
                  <c:v>26176.383406501845</c:v>
                </c:pt>
                <c:pt idx="154">
                  <c:v>26198.856291187065</c:v>
                </c:pt>
                <c:pt idx="155">
                  <c:v>26274.092508310987</c:v>
                </c:pt>
                <c:pt idx="156">
                  <c:v>26233.670690542087</c:v>
                </c:pt>
                <c:pt idx="157">
                  <c:v>26289.400746421692</c:v>
                </c:pt>
                <c:pt idx="158">
                  <c:v>25719.62253900024</c:v>
                </c:pt>
                <c:pt idx="159">
                  <c:v>25719.62253900024</c:v>
                </c:pt>
                <c:pt idx="160">
                  <c:v>25719.62253900024</c:v>
                </c:pt>
                <c:pt idx="161">
                  <c:v>25417.862816826266</c:v>
                </c:pt>
                <c:pt idx="162">
                  <c:v>25382.688605931231</c:v>
                </c:pt>
                <c:pt idx="163">
                  <c:v>25427.042525517929</c:v>
                </c:pt>
                <c:pt idx="164">
                  <c:v>25636.997101026245</c:v>
                </c:pt>
                <c:pt idx="165">
                  <c:v>25374.273445320534</c:v>
                </c:pt>
                <c:pt idx="166">
                  <c:v>25374.273445320534</c:v>
                </c:pt>
                <c:pt idx="167">
                  <c:v>25374.273445320534</c:v>
                </c:pt>
                <c:pt idx="168">
                  <c:v>26935.040471447555</c:v>
                </c:pt>
                <c:pt idx="169">
                  <c:v>33319.25365561463</c:v>
                </c:pt>
                <c:pt idx="170">
                  <c:v>52357.418285279775</c:v>
                </c:pt>
                <c:pt idx="171">
                  <c:v>52483.419859698748</c:v>
                </c:pt>
                <c:pt idx="172">
                  <c:v>46421.24738117752</c:v>
                </c:pt>
                <c:pt idx="173">
                  <c:v>46421.24738117752</c:v>
                </c:pt>
                <c:pt idx="174">
                  <c:v>46421.24738117752</c:v>
                </c:pt>
                <c:pt idx="175">
                  <c:v>46492.166997563625</c:v>
                </c:pt>
                <c:pt idx="176">
                  <c:v>46313.614687066205</c:v>
                </c:pt>
                <c:pt idx="177">
                  <c:v>46090.01982884312</c:v>
                </c:pt>
                <c:pt idx="178">
                  <c:v>45744.197062240419</c:v>
                </c:pt>
                <c:pt idx="179">
                  <c:v>45409.614648374329</c:v>
                </c:pt>
                <c:pt idx="180">
                  <c:v>45409.614648374329</c:v>
                </c:pt>
                <c:pt idx="181">
                  <c:v>45409.614648374329</c:v>
                </c:pt>
                <c:pt idx="182">
                  <c:v>45270.886683192781</c:v>
                </c:pt>
                <c:pt idx="183">
                  <c:v>45091.473632207199</c:v>
                </c:pt>
                <c:pt idx="184">
                  <c:v>44754.332602509938</c:v>
                </c:pt>
                <c:pt idx="185">
                  <c:v>44282.204487831572</c:v>
                </c:pt>
                <c:pt idx="186">
                  <c:v>43827.546140698883</c:v>
                </c:pt>
                <c:pt idx="187">
                  <c:v>43827.546140698883</c:v>
                </c:pt>
                <c:pt idx="188">
                  <c:v>43827.546140698883</c:v>
                </c:pt>
                <c:pt idx="189">
                  <c:v>43827.546140698883</c:v>
                </c:pt>
                <c:pt idx="190">
                  <c:v>43370.601504958875</c:v>
                </c:pt>
                <c:pt idx="191">
                  <c:v>42935.335674487163</c:v>
                </c:pt>
                <c:pt idx="192">
                  <c:v>42314.037074981032</c:v>
                </c:pt>
                <c:pt idx="193">
                  <c:v>41439.885409660194</c:v>
                </c:pt>
                <c:pt idx="194">
                  <c:v>41439.885409660194</c:v>
                </c:pt>
                <c:pt idx="195">
                  <c:v>41439.885409660194</c:v>
                </c:pt>
                <c:pt idx="196">
                  <c:v>38149.924862921733</c:v>
                </c:pt>
                <c:pt idx="197">
                  <c:v>37711.4630166231</c:v>
                </c:pt>
                <c:pt idx="198">
                  <c:v>33422.152944258451</c:v>
                </c:pt>
                <c:pt idx="199">
                  <c:v>32730.120278374019</c:v>
                </c:pt>
                <c:pt idx="200">
                  <c:v>32058.577623966674</c:v>
                </c:pt>
                <c:pt idx="201">
                  <c:v>32058.577623966674</c:v>
                </c:pt>
                <c:pt idx="202">
                  <c:v>32058.577623966674</c:v>
                </c:pt>
                <c:pt idx="203">
                  <c:v>31541.730207422032</c:v>
                </c:pt>
                <c:pt idx="204">
                  <c:v>31298.2034465344</c:v>
                </c:pt>
                <c:pt idx="205">
                  <c:v>30880.643971534097</c:v>
                </c:pt>
                <c:pt idx="206">
                  <c:v>30498.306079162045</c:v>
                </c:pt>
                <c:pt idx="207">
                  <c:v>29903.882445028001</c:v>
                </c:pt>
                <c:pt idx="208">
                  <c:v>29903.882445028001</c:v>
                </c:pt>
                <c:pt idx="209">
                  <c:v>29903.882445028001</c:v>
                </c:pt>
                <c:pt idx="210">
                  <c:v>29266.584754273888</c:v>
                </c:pt>
                <c:pt idx="211">
                  <c:v>28695.166114396525</c:v>
                </c:pt>
                <c:pt idx="212">
                  <c:v>28298.07963994392</c:v>
                </c:pt>
                <c:pt idx="213">
                  <c:v>27729.307688874531</c:v>
                </c:pt>
                <c:pt idx="214">
                  <c:v>27395.150894100028</c:v>
                </c:pt>
                <c:pt idx="215">
                  <c:v>27395.150894100028</c:v>
                </c:pt>
                <c:pt idx="216">
                  <c:v>27395.150894100028</c:v>
                </c:pt>
                <c:pt idx="217">
                  <c:v>26967.441216263465</c:v>
                </c:pt>
                <c:pt idx="218">
                  <c:v>26579.568056418968</c:v>
                </c:pt>
                <c:pt idx="219">
                  <c:v>26179.230766999302</c:v>
                </c:pt>
                <c:pt idx="220">
                  <c:v>25785.031153583761</c:v>
                </c:pt>
                <c:pt idx="221">
                  <c:v>25451.801722107703</c:v>
                </c:pt>
                <c:pt idx="222">
                  <c:v>25451.801722107703</c:v>
                </c:pt>
                <c:pt idx="223">
                  <c:v>25451.801722107703</c:v>
                </c:pt>
                <c:pt idx="224">
                  <c:v>25342.430647189729</c:v>
                </c:pt>
                <c:pt idx="225">
                  <c:v>24950.079337644427</c:v>
                </c:pt>
                <c:pt idx="226">
                  <c:v>25067.616265435401</c:v>
                </c:pt>
                <c:pt idx="227">
                  <c:v>26151.976548831568</c:v>
                </c:pt>
                <c:pt idx="228">
                  <c:v>30030.68233010931</c:v>
                </c:pt>
                <c:pt idx="229">
                  <c:v>30030.68233010931</c:v>
                </c:pt>
                <c:pt idx="230">
                  <c:v>30030.68233010931</c:v>
                </c:pt>
                <c:pt idx="231">
                  <c:v>30030.68233010931</c:v>
                </c:pt>
                <c:pt idx="232">
                  <c:v>39547.438878792687</c:v>
                </c:pt>
                <c:pt idx="233">
                  <c:v>54301.341265729046</c:v>
                </c:pt>
                <c:pt idx="234">
                  <c:v>54178.610107240704</c:v>
                </c:pt>
                <c:pt idx="235">
                  <c:v>53604.407527097144</c:v>
                </c:pt>
                <c:pt idx="236">
                  <c:v>53604.407527097144</c:v>
                </c:pt>
                <c:pt idx="237">
                  <c:v>53604.407527097144</c:v>
                </c:pt>
                <c:pt idx="238">
                  <c:v>53401.328873592167</c:v>
                </c:pt>
                <c:pt idx="239">
                  <c:v>53010.760828207698</c:v>
                </c:pt>
                <c:pt idx="240">
                  <c:v>52594.093294441758</c:v>
                </c:pt>
                <c:pt idx="241">
                  <c:v>51955.580861240029</c:v>
                </c:pt>
                <c:pt idx="242">
                  <c:v>51065.349753510025</c:v>
                </c:pt>
                <c:pt idx="243">
                  <c:v>51065.349753510025</c:v>
                </c:pt>
                <c:pt idx="244">
                  <c:v>51065.349753510025</c:v>
                </c:pt>
                <c:pt idx="245">
                  <c:v>50497.523695027397</c:v>
                </c:pt>
                <c:pt idx="246">
                  <c:v>45296.229051256778</c:v>
                </c:pt>
                <c:pt idx="247">
                  <c:v>44813.121022242223</c:v>
                </c:pt>
                <c:pt idx="248">
                  <c:v>44213.262108642783</c:v>
                </c:pt>
                <c:pt idx="249">
                  <c:v>43544.654736052311</c:v>
                </c:pt>
                <c:pt idx="250">
                  <c:v>43544.654736052311</c:v>
                </c:pt>
                <c:pt idx="251">
                  <c:v>43544.654736052311</c:v>
                </c:pt>
                <c:pt idx="252">
                  <c:v>43852.420843</c:v>
                </c:pt>
                <c:pt idx="253">
                  <c:v>43913.663815710002</c:v>
                </c:pt>
                <c:pt idx="254">
                  <c:v>43905.477851800002</c:v>
                </c:pt>
                <c:pt idx="255">
                  <c:v>43905.477851800002</c:v>
                </c:pt>
                <c:pt idx="256">
                  <c:v>43905.477851800002</c:v>
                </c:pt>
                <c:pt idx="257">
                  <c:v>43905.477851800002</c:v>
                </c:pt>
                <c:pt idx="258">
                  <c:v>43905.477851800002</c:v>
                </c:pt>
                <c:pt idx="259">
                  <c:v>42312.334026295241</c:v>
                </c:pt>
                <c:pt idx="260">
                  <c:v>39624.795847508991</c:v>
                </c:pt>
                <c:pt idx="261">
                  <c:v>39301.497621830007</c:v>
                </c:pt>
                <c:pt idx="262">
                  <c:v>38902.838918426067</c:v>
                </c:pt>
                <c:pt idx="263">
                  <c:v>34873.441124098004</c:v>
                </c:pt>
                <c:pt idx="264">
                  <c:v>34873.441124098004</c:v>
                </c:pt>
                <c:pt idx="265">
                  <c:v>34873.441124098004</c:v>
                </c:pt>
                <c:pt idx="266">
                  <c:v>34554.764082893402</c:v>
                </c:pt>
                <c:pt idx="267">
                  <c:v>33992.880876811723</c:v>
                </c:pt>
                <c:pt idx="268">
                  <c:v>33711.663642476</c:v>
                </c:pt>
                <c:pt idx="269">
                  <c:v>32902.587883848071</c:v>
                </c:pt>
                <c:pt idx="270">
                  <c:v>31808.645864389695</c:v>
                </c:pt>
                <c:pt idx="271">
                  <c:v>31808.645864389695</c:v>
                </c:pt>
                <c:pt idx="272">
                  <c:v>31808.645864389695</c:v>
                </c:pt>
                <c:pt idx="273">
                  <c:v>31808.645864389695</c:v>
                </c:pt>
                <c:pt idx="274">
                  <c:v>31265.568457811725</c:v>
                </c:pt>
                <c:pt idx="275">
                  <c:v>30745.315652261241</c:v>
                </c:pt>
                <c:pt idx="276">
                  <c:v>30095.196649079349</c:v>
                </c:pt>
                <c:pt idx="277">
                  <c:v>29554.615499305528</c:v>
                </c:pt>
                <c:pt idx="278">
                  <c:v>29554.615499305528</c:v>
                </c:pt>
                <c:pt idx="279">
                  <c:v>29554.615499305528</c:v>
                </c:pt>
                <c:pt idx="280">
                  <c:v>28778.06549942516</c:v>
                </c:pt>
                <c:pt idx="281">
                  <c:v>28457.164403907365</c:v>
                </c:pt>
                <c:pt idx="282">
                  <c:v>28743.4192124</c:v>
                </c:pt>
                <c:pt idx="283">
                  <c:v>28076.843730401539</c:v>
                </c:pt>
                <c:pt idx="284">
                  <c:v>27292.017663250706</c:v>
                </c:pt>
                <c:pt idx="285">
                  <c:v>27292.017663250706</c:v>
                </c:pt>
                <c:pt idx="286">
                  <c:v>27292.017663250706</c:v>
                </c:pt>
                <c:pt idx="287">
                  <c:v>27865.383849510745</c:v>
                </c:pt>
                <c:pt idx="288">
                  <c:v>28909.791851666654</c:v>
                </c:pt>
                <c:pt idx="289">
                  <c:v>34546.611800403363</c:v>
                </c:pt>
                <c:pt idx="290">
                  <c:v>56437.24558401083</c:v>
                </c:pt>
                <c:pt idx="291">
                  <c:v>56230.550624838994</c:v>
                </c:pt>
                <c:pt idx="292">
                  <c:v>56230.550624838994</c:v>
                </c:pt>
                <c:pt idx="293">
                  <c:v>56230.550624838994</c:v>
                </c:pt>
                <c:pt idx="294">
                  <c:v>55901.824428997395</c:v>
                </c:pt>
                <c:pt idx="295">
                  <c:v>55722.969468174088</c:v>
                </c:pt>
                <c:pt idx="296">
                  <c:v>55261.554806527114</c:v>
                </c:pt>
                <c:pt idx="297">
                  <c:v>54621.994353397095</c:v>
                </c:pt>
                <c:pt idx="298">
                  <c:v>53919.812933619018</c:v>
                </c:pt>
                <c:pt idx="299">
                  <c:v>53919.812933619018</c:v>
                </c:pt>
                <c:pt idx="300">
                  <c:v>53919.812933619018</c:v>
                </c:pt>
                <c:pt idx="301">
                  <c:v>53320.306092021783</c:v>
                </c:pt>
                <c:pt idx="302">
                  <c:v>53298.936462581878</c:v>
                </c:pt>
                <c:pt idx="303">
                  <c:v>53124.760529453495</c:v>
                </c:pt>
                <c:pt idx="304">
                  <c:v>51859.99301061267</c:v>
                </c:pt>
                <c:pt idx="305">
                  <c:v>51040.963552320332</c:v>
                </c:pt>
                <c:pt idx="306">
                  <c:v>51040.963552320332</c:v>
                </c:pt>
                <c:pt idx="307">
                  <c:v>51040.963552320332</c:v>
                </c:pt>
                <c:pt idx="308">
                  <c:v>50259.86387190035</c:v>
                </c:pt>
                <c:pt idx="309">
                  <c:v>44528.643680167595</c:v>
                </c:pt>
                <c:pt idx="310">
                  <c:v>39642.673892034123</c:v>
                </c:pt>
                <c:pt idx="311">
                  <c:v>35056.806466921349</c:v>
                </c:pt>
                <c:pt idx="312">
                  <c:v>30466.404672025499</c:v>
                </c:pt>
                <c:pt idx="313">
                  <c:v>30466.404672025499</c:v>
                </c:pt>
                <c:pt idx="314">
                  <c:v>30466.404672025499</c:v>
                </c:pt>
                <c:pt idx="315">
                  <c:v>27149.522715971721</c:v>
                </c:pt>
                <c:pt idx="316">
                  <c:v>26798.644157530558</c:v>
                </c:pt>
                <c:pt idx="317">
                  <c:v>22446.014974504331</c:v>
                </c:pt>
                <c:pt idx="318">
                  <c:v>21876.436365402944</c:v>
                </c:pt>
                <c:pt idx="319">
                  <c:v>20937.382207849543</c:v>
                </c:pt>
                <c:pt idx="320">
                  <c:v>20937.382207849543</c:v>
                </c:pt>
                <c:pt idx="321">
                  <c:v>20937.382207849543</c:v>
                </c:pt>
                <c:pt idx="322">
                  <c:v>20254.597597746626</c:v>
                </c:pt>
                <c:pt idx="323">
                  <c:v>20018.022969698788</c:v>
                </c:pt>
                <c:pt idx="324">
                  <c:v>19277.250813115228</c:v>
                </c:pt>
                <c:pt idx="325">
                  <c:v>19109.196218760379</c:v>
                </c:pt>
                <c:pt idx="326">
                  <c:v>18725.839129988508</c:v>
                </c:pt>
                <c:pt idx="327">
                  <c:v>18725.839129988508</c:v>
                </c:pt>
                <c:pt idx="328">
                  <c:v>18725.839129988508</c:v>
                </c:pt>
                <c:pt idx="329">
                  <c:v>17417.606526780368</c:v>
                </c:pt>
                <c:pt idx="330">
                  <c:v>17043.621406113074</c:v>
                </c:pt>
                <c:pt idx="331">
                  <c:v>16442.059070025647</c:v>
                </c:pt>
                <c:pt idx="332">
                  <c:v>15824.701360650983</c:v>
                </c:pt>
                <c:pt idx="333">
                  <c:v>15302.571783367317</c:v>
                </c:pt>
                <c:pt idx="334">
                  <c:v>15302.571783367317</c:v>
                </c:pt>
                <c:pt idx="335">
                  <c:v>15302.571783367317</c:v>
                </c:pt>
                <c:pt idx="336">
                  <c:v>14350.245452742858</c:v>
                </c:pt>
                <c:pt idx="337">
                  <c:v>13695.206176092077</c:v>
                </c:pt>
                <c:pt idx="338">
                  <c:v>12797.57351494533</c:v>
                </c:pt>
                <c:pt idx="339">
                  <c:v>12233.347533556966</c:v>
                </c:pt>
                <c:pt idx="340">
                  <c:v>11766.608650953922</c:v>
                </c:pt>
                <c:pt idx="341">
                  <c:v>11766.608650953922</c:v>
                </c:pt>
                <c:pt idx="342">
                  <c:v>11766.608650953922</c:v>
                </c:pt>
                <c:pt idx="343">
                  <c:v>11829.54757105126</c:v>
                </c:pt>
                <c:pt idx="344">
                  <c:v>11644.426328208017</c:v>
                </c:pt>
                <c:pt idx="345">
                  <c:v>10643.162105948017</c:v>
                </c:pt>
                <c:pt idx="346">
                  <c:v>10670.202474162463</c:v>
                </c:pt>
                <c:pt idx="347">
                  <c:v>10784.227704603813</c:v>
                </c:pt>
                <c:pt idx="348">
                  <c:v>10784.227704603813</c:v>
                </c:pt>
                <c:pt idx="349">
                  <c:v>10784.227704603813</c:v>
                </c:pt>
                <c:pt idx="350">
                  <c:v>16411.755398663339</c:v>
                </c:pt>
                <c:pt idx="351">
                  <c:v>39744.700829994741</c:v>
                </c:pt>
                <c:pt idx="352">
                  <c:v>39828.920076009723</c:v>
                </c:pt>
                <c:pt idx="353">
                  <c:v>39520.881873057966</c:v>
                </c:pt>
                <c:pt idx="354">
                  <c:v>39039.075872886977</c:v>
                </c:pt>
                <c:pt idx="355">
                  <c:v>39039.075872886977</c:v>
                </c:pt>
                <c:pt idx="356">
                  <c:v>39039.075872886977</c:v>
                </c:pt>
                <c:pt idx="357">
                  <c:v>39170.651663883822</c:v>
                </c:pt>
                <c:pt idx="358">
                  <c:v>38968.312747656622</c:v>
                </c:pt>
                <c:pt idx="359">
                  <c:v>38509.146436552859</c:v>
                </c:pt>
                <c:pt idx="360">
                  <c:v>36823.688523900229</c:v>
                </c:pt>
                <c:pt idx="361">
                  <c:v>35919.982910308674</c:v>
                </c:pt>
                <c:pt idx="362">
                  <c:v>35919.982910308674</c:v>
                </c:pt>
                <c:pt idx="363">
                  <c:v>35919.982910308674</c:v>
                </c:pt>
                <c:pt idx="364">
                  <c:v>35567.007467540578</c:v>
                </c:pt>
                <c:pt idx="365">
                  <c:v>35234.82433722858</c:v>
                </c:pt>
                <c:pt idx="366">
                  <c:v>34259.989680150036</c:v>
                </c:pt>
                <c:pt idx="367">
                  <c:v>33578.302374800507</c:v>
                </c:pt>
                <c:pt idx="368">
                  <c:v>32866.592676371212</c:v>
                </c:pt>
                <c:pt idx="369">
                  <c:v>32866.592676371212</c:v>
                </c:pt>
                <c:pt idx="370">
                  <c:v>32866.592676371212</c:v>
                </c:pt>
                <c:pt idx="371">
                  <c:v>32413.693672905174</c:v>
                </c:pt>
                <c:pt idx="372">
                  <c:v>31879.24934648339</c:v>
                </c:pt>
                <c:pt idx="373">
                  <c:v>31246.52577235581</c:v>
                </c:pt>
                <c:pt idx="374">
                  <c:v>28023.396842528055</c:v>
                </c:pt>
                <c:pt idx="375">
                  <c:v>27545.717616078888</c:v>
                </c:pt>
                <c:pt idx="376">
                  <c:v>27545.717616078888</c:v>
                </c:pt>
                <c:pt idx="377">
                  <c:v>27545.717616078888</c:v>
                </c:pt>
                <c:pt idx="378">
                  <c:v>23281.403487363175</c:v>
                </c:pt>
                <c:pt idx="379">
                  <c:v>22824.657791354453</c:v>
                </c:pt>
                <c:pt idx="380">
                  <c:v>21944.571717763145</c:v>
                </c:pt>
                <c:pt idx="381">
                  <c:v>21180.445760311133</c:v>
                </c:pt>
                <c:pt idx="382">
                  <c:v>20655.310046263512</c:v>
                </c:pt>
                <c:pt idx="383">
                  <c:v>20655.310046263512</c:v>
                </c:pt>
                <c:pt idx="384">
                  <c:v>20655.310046263512</c:v>
                </c:pt>
                <c:pt idx="385">
                  <c:v>20313.12697118715</c:v>
                </c:pt>
                <c:pt idx="386">
                  <c:v>19958.758114713241</c:v>
                </c:pt>
                <c:pt idx="387">
                  <c:v>19348.596809571041</c:v>
                </c:pt>
                <c:pt idx="388">
                  <c:v>18665.004534868531</c:v>
                </c:pt>
                <c:pt idx="389">
                  <c:v>17911.680016143673</c:v>
                </c:pt>
                <c:pt idx="390">
                  <c:v>17911.680016143673</c:v>
                </c:pt>
                <c:pt idx="391">
                  <c:v>17911.680016143673</c:v>
                </c:pt>
                <c:pt idx="392">
                  <c:v>17456.986231458122</c:v>
                </c:pt>
                <c:pt idx="393">
                  <c:v>16848.334715209709</c:v>
                </c:pt>
                <c:pt idx="394">
                  <c:v>16135.912656067936</c:v>
                </c:pt>
                <c:pt idx="395">
                  <c:v>15510.840763209038</c:v>
                </c:pt>
                <c:pt idx="396">
                  <c:v>14887.62315075444</c:v>
                </c:pt>
              </c:numCache>
            </c:numRef>
          </c:val>
          <c:smooth val="0"/>
        </c:ser>
        <c:ser>
          <c:idx val="1"/>
          <c:order val="1"/>
          <c:tx>
            <c:strRef>
              <c:f>Hoja1!$E$1</c:f>
              <c:strCache>
                <c:ptCount val="1"/>
                <c:pt idx="0">
                  <c:v>Saldo Estimado de Tesorería</c:v>
                </c:pt>
              </c:strCache>
            </c:strRef>
          </c:tx>
          <c:spPr>
            <a:ln w="28575">
              <a:solidFill>
                <a:srgbClr val="CD0000"/>
              </a:solidFill>
              <a:prstDash val="dash"/>
            </a:ln>
          </c:spPr>
          <c:marker>
            <c:symbol val="none"/>
          </c:marker>
          <c:cat>
            <c:strRef>
              <c:f>Hoja1!$C$2:$C$398</c:f>
              <c:strCache>
                <c:ptCount val="380"/>
                <c:pt idx="14">
                  <c:v>Ago</c:v>
                </c:pt>
                <c:pt idx="45">
                  <c:v>Sep</c:v>
                </c:pt>
                <c:pt idx="75">
                  <c:v>Oct</c:v>
                </c:pt>
                <c:pt idx="106">
                  <c:v>Nov</c:v>
                </c:pt>
                <c:pt idx="136">
                  <c:v>Dic</c:v>
                </c:pt>
                <c:pt idx="167">
                  <c:v>Ene</c:v>
                </c:pt>
                <c:pt idx="198">
                  <c:v>Feb</c:v>
                </c:pt>
                <c:pt idx="226">
                  <c:v>Mar</c:v>
                </c:pt>
                <c:pt idx="257">
                  <c:v>Abr</c:v>
                </c:pt>
                <c:pt idx="287">
                  <c:v>May</c:v>
                </c:pt>
                <c:pt idx="318">
                  <c:v>Jun</c:v>
                </c:pt>
                <c:pt idx="348">
                  <c:v>Jul</c:v>
                </c:pt>
                <c:pt idx="379">
                  <c:v>Ago</c:v>
                </c:pt>
              </c:strCache>
            </c:strRef>
          </c:cat>
          <c:val>
            <c:numRef>
              <c:f>Hoja1!$E$2:$E$398</c:f>
              <c:numCache>
                <c:formatCode>General</c:formatCode>
                <c:ptCount val="397"/>
              </c:numCache>
            </c:numRef>
          </c:val>
          <c:smooth val="0"/>
        </c:ser>
        <c:ser>
          <c:idx val="2"/>
          <c:order val="2"/>
          <c:tx>
            <c:strRef>
              <c:f>Hoja1!$F$1</c:f>
              <c:strCache>
                <c:ptCount val="1"/>
                <c:pt idx="0">
                  <c:v>Columna1</c:v>
                </c:pt>
              </c:strCache>
            </c:strRef>
          </c:tx>
          <c:spPr>
            <a:ln>
              <a:solidFill>
                <a:srgbClr val="C0504D"/>
              </a:solidFill>
            </a:ln>
          </c:spPr>
          <c:marker>
            <c:symbol val="none"/>
          </c:marker>
          <c:cat>
            <c:strRef>
              <c:f>Hoja1!$C$2:$C$398</c:f>
              <c:strCache>
                <c:ptCount val="380"/>
                <c:pt idx="14">
                  <c:v>Ago</c:v>
                </c:pt>
                <c:pt idx="45">
                  <c:v>Sep</c:v>
                </c:pt>
                <c:pt idx="75">
                  <c:v>Oct</c:v>
                </c:pt>
                <c:pt idx="106">
                  <c:v>Nov</c:v>
                </c:pt>
                <c:pt idx="136">
                  <c:v>Dic</c:v>
                </c:pt>
                <c:pt idx="167">
                  <c:v>Ene</c:v>
                </c:pt>
                <c:pt idx="198">
                  <c:v>Feb</c:v>
                </c:pt>
                <c:pt idx="226">
                  <c:v>Mar</c:v>
                </c:pt>
                <c:pt idx="257">
                  <c:v>Abr</c:v>
                </c:pt>
                <c:pt idx="287">
                  <c:v>May</c:v>
                </c:pt>
                <c:pt idx="318">
                  <c:v>Jun</c:v>
                </c:pt>
                <c:pt idx="348">
                  <c:v>Jul</c:v>
                </c:pt>
                <c:pt idx="379">
                  <c:v>Ago</c:v>
                </c:pt>
              </c:strCache>
            </c:strRef>
          </c:cat>
          <c:val>
            <c:numRef>
              <c:f>Hoja1!$F$2:$F$398</c:f>
              <c:numCache>
                <c:formatCode>_-* #,##0_-;\-* #,##0_-;_-* "-"??_-;_-@_-</c:formatCode>
                <c:ptCount val="397"/>
                <c:pt idx="0">
                  <c:v>25398</c:v>
                </c:pt>
                <c:pt idx="1">
                  <c:v>25398</c:v>
                </c:pt>
                <c:pt idx="2">
                  <c:v>25398</c:v>
                </c:pt>
                <c:pt idx="3">
                  <c:v>25398</c:v>
                </c:pt>
                <c:pt idx="4">
                  <c:v>25398</c:v>
                </c:pt>
                <c:pt idx="5">
                  <c:v>25398</c:v>
                </c:pt>
                <c:pt idx="6">
                  <c:v>25398</c:v>
                </c:pt>
                <c:pt idx="7">
                  <c:v>25398</c:v>
                </c:pt>
                <c:pt idx="8">
                  <c:v>25398</c:v>
                </c:pt>
                <c:pt idx="9">
                  <c:v>25398</c:v>
                </c:pt>
                <c:pt idx="10">
                  <c:v>25398</c:v>
                </c:pt>
                <c:pt idx="11">
                  <c:v>25398</c:v>
                </c:pt>
                <c:pt idx="12">
                  <c:v>25398</c:v>
                </c:pt>
                <c:pt idx="13">
                  <c:v>25398</c:v>
                </c:pt>
                <c:pt idx="14">
                  <c:v>25398</c:v>
                </c:pt>
                <c:pt idx="15">
                  <c:v>25398</c:v>
                </c:pt>
                <c:pt idx="16">
                  <c:v>25398</c:v>
                </c:pt>
                <c:pt idx="17">
                  <c:v>25398</c:v>
                </c:pt>
                <c:pt idx="18">
                  <c:v>25398</c:v>
                </c:pt>
                <c:pt idx="19">
                  <c:v>25398</c:v>
                </c:pt>
                <c:pt idx="20">
                  <c:v>25398</c:v>
                </c:pt>
                <c:pt idx="21">
                  <c:v>25398</c:v>
                </c:pt>
                <c:pt idx="22">
                  <c:v>25398</c:v>
                </c:pt>
                <c:pt idx="23">
                  <c:v>25398</c:v>
                </c:pt>
                <c:pt idx="24">
                  <c:v>25398</c:v>
                </c:pt>
                <c:pt idx="25">
                  <c:v>25398</c:v>
                </c:pt>
                <c:pt idx="26">
                  <c:v>25398</c:v>
                </c:pt>
                <c:pt idx="27">
                  <c:v>25398</c:v>
                </c:pt>
                <c:pt idx="28">
                  <c:v>25398</c:v>
                </c:pt>
                <c:pt idx="29">
                  <c:v>25398</c:v>
                </c:pt>
                <c:pt idx="30">
                  <c:v>25398</c:v>
                </c:pt>
                <c:pt idx="31">
                  <c:v>25398</c:v>
                </c:pt>
                <c:pt idx="32">
                  <c:v>25398</c:v>
                </c:pt>
                <c:pt idx="33">
                  <c:v>25398</c:v>
                </c:pt>
                <c:pt idx="34">
                  <c:v>25398</c:v>
                </c:pt>
                <c:pt idx="35">
                  <c:v>25398</c:v>
                </c:pt>
                <c:pt idx="36">
                  <c:v>25398</c:v>
                </c:pt>
                <c:pt idx="37">
                  <c:v>25398</c:v>
                </c:pt>
                <c:pt idx="38">
                  <c:v>25398</c:v>
                </c:pt>
                <c:pt idx="39">
                  <c:v>25398</c:v>
                </c:pt>
                <c:pt idx="40">
                  <c:v>25398</c:v>
                </c:pt>
                <c:pt idx="41">
                  <c:v>25398</c:v>
                </c:pt>
                <c:pt idx="42">
                  <c:v>25398</c:v>
                </c:pt>
                <c:pt idx="43">
                  <c:v>25398</c:v>
                </c:pt>
                <c:pt idx="44">
                  <c:v>25398</c:v>
                </c:pt>
                <c:pt idx="45">
                  <c:v>25398</c:v>
                </c:pt>
                <c:pt idx="46">
                  <c:v>25398</c:v>
                </c:pt>
                <c:pt idx="47">
                  <c:v>25398</c:v>
                </c:pt>
                <c:pt idx="48">
                  <c:v>25398</c:v>
                </c:pt>
                <c:pt idx="49">
                  <c:v>25398</c:v>
                </c:pt>
                <c:pt idx="50">
                  <c:v>25398</c:v>
                </c:pt>
                <c:pt idx="51">
                  <c:v>25398</c:v>
                </c:pt>
                <c:pt idx="52">
                  <c:v>25398</c:v>
                </c:pt>
                <c:pt idx="53">
                  <c:v>25398</c:v>
                </c:pt>
                <c:pt idx="54">
                  <c:v>25398</c:v>
                </c:pt>
                <c:pt idx="55">
                  <c:v>25398</c:v>
                </c:pt>
                <c:pt idx="56">
                  <c:v>25398</c:v>
                </c:pt>
                <c:pt idx="57">
                  <c:v>25398</c:v>
                </c:pt>
                <c:pt idx="58">
                  <c:v>25398</c:v>
                </c:pt>
                <c:pt idx="59">
                  <c:v>25398</c:v>
                </c:pt>
                <c:pt idx="60">
                  <c:v>25398</c:v>
                </c:pt>
                <c:pt idx="61">
                  <c:v>25398</c:v>
                </c:pt>
                <c:pt idx="62">
                  <c:v>25398</c:v>
                </c:pt>
                <c:pt idx="63">
                  <c:v>25398</c:v>
                </c:pt>
                <c:pt idx="64">
                  <c:v>25398</c:v>
                </c:pt>
                <c:pt idx="65">
                  <c:v>25398</c:v>
                </c:pt>
                <c:pt idx="66">
                  <c:v>25398</c:v>
                </c:pt>
                <c:pt idx="67">
                  <c:v>25398</c:v>
                </c:pt>
                <c:pt idx="68">
                  <c:v>25398</c:v>
                </c:pt>
                <c:pt idx="69">
                  <c:v>25398</c:v>
                </c:pt>
                <c:pt idx="70">
                  <c:v>25398</c:v>
                </c:pt>
                <c:pt idx="71">
                  <c:v>25398</c:v>
                </c:pt>
                <c:pt idx="72">
                  <c:v>25398</c:v>
                </c:pt>
                <c:pt idx="73">
                  <c:v>25398</c:v>
                </c:pt>
                <c:pt idx="74">
                  <c:v>25398</c:v>
                </c:pt>
                <c:pt idx="75">
                  <c:v>25398</c:v>
                </c:pt>
                <c:pt idx="76">
                  <c:v>25398</c:v>
                </c:pt>
                <c:pt idx="77">
                  <c:v>25398</c:v>
                </c:pt>
                <c:pt idx="78">
                  <c:v>25398</c:v>
                </c:pt>
                <c:pt idx="79">
                  <c:v>25398</c:v>
                </c:pt>
                <c:pt idx="80">
                  <c:v>25398</c:v>
                </c:pt>
                <c:pt idx="81">
                  <c:v>25398</c:v>
                </c:pt>
                <c:pt idx="82">
                  <c:v>25398</c:v>
                </c:pt>
                <c:pt idx="83">
                  <c:v>25398</c:v>
                </c:pt>
                <c:pt idx="84">
                  <c:v>25398</c:v>
                </c:pt>
                <c:pt idx="85">
                  <c:v>25398</c:v>
                </c:pt>
                <c:pt idx="86">
                  <c:v>25398</c:v>
                </c:pt>
                <c:pt idx="87">
                  <c:v>25398</c:v>
                </c:pt>
                <c:pt idx="88">
                  <c:v>25398</c:v>
                </c:pt>
                <c:pt idx="89">
                  <c:v>25398</c:v>
                </c:pt>
                <c:pt idx="90">
                  <c:v>25398</c:v>
                </c:pt>
                <c:pt idx="91">
                  <c:v>25398</c:v>
                </c:pt>
                <c:pt idx="92">
                  <c:v>25398</c:v>
                </c:pt>
                <c:pt idx="93">
                  <c:v>25398</c:v>
                </c:pt>
                <c:pt idx="94">
                  <c:v>25398</c:v>
                </c:pt>
                <c:pt idx="95">
                  <c:v>25398</c:v>
                </c:pt>
                <c:pt idx="96">
                  <c:v>25398</c:v>
                </c:pt>
                <c:pt idx="97">
                  <c:v>25398</c:v>
                </c:pt>
                <c:pt idx="98">
                  <c:v>25398</c:v>
                </c:pt>
                <c:pt idx="99">
                  <c:v>25398</c:v>
                </c:pt>
                <c:pt idx="100">
                  <c:v>25398</c:v>
                </c:pt>
                <c:pt idx="101">
                  <c:v>25398</c:v>
                </c:pt>
                <c:pt idx="102">
                  <c:v>25398</c:v>
                </c:pt>
                <c:pt idx="103">
                  <c:v>25398</c:v>
                </c:pt>
                <c:pt idx="104">
                  <c:v>25398</c:v>
                </c:pt>
                <c:pt idx="105">
                  <c:v>25398</c:v>
                </c:pt>
                <c:pt idx="106">
                  <c:v>25398</c:v>
                </c:pt>
                <c:pt idx="107">
                  <c:v>25398</c:v>
                </c:pt>
                <c:pt idx="108">
                  <c:v>25398</c:v>
                </c:pt>
                <c:pt idx="109">
                  <c:v>25398</c:v>
                </c:pt>
                <c:pt idx="110">
                  <c:v>25398</c:v>
                </c:pt>
                <c:pt idx="111">
                  <c:v>25398</c:v>
                </c:pt>
                <c:pt idx="112">
                  <c:v>25398</c:v>
                </c:pt>
                <c:pt idx="113">
                  <c:v>25398</c:v>
                </c:pt>
                <c:pt idx="114">
                  <c:v>25398</c:v>
                </c:pt>
                <c:pt idx="115">
                  <c:v>25398</c:v>
                </c:pt>
                <c:pt idx="116">
                  <c:v>25398</c:v>
                </c:pt>
                <c:pt idx="117">
                  <c:v>25398</c:v>
                </c:pt>
                <c:pt idx="118">
                  <c:v>25398</c:v>
                </c:pt>
                <c:pt idx="119">
                  <c:v>25398</c:v>
                </c:pt>
                <c:pt idx="120">
                  <c:v>25398</c:v>
                </c:pt>
                <c:pt idx="121">
                  <c:v>25398</c:v>
                </c:pt>
                <c:pt idx="122">
                  <c:v>25398</c:v>
                </c:pt>
                <c:pt idx="123">
                  <c:v>25398</c:v>
                </c:pt>
                <c:pt idx="124">
                  <c:v>25398</c:v>
                </c:pt>
                <c:pt idx="125">
                  <c:v>25398</c:v>
                </c:pt>
                <c:pt idx="126">
                  <c:v>25398</c:v>
                </c:pt>
                <c:pt idx="127">
                  <c:v>25398</c:v>
                </c:pt>
                <c:pt idx="128">
                  <c:v>25398</c:v>
                </c:pt>
                <c:pt idx="129">
                  <c:v>25398</c:v>
                </c:pt>
                <c:pt idx="130">
                  <c:v>25398</c:v>
                </c:pt>
                <c:pt idx="131">
                  <c:v>25398</c:v>
                </c:pt>
                <c:pt idx="132">
                  <c:v>25398</c:v>
                </c:pt>
                <c:pt idx="133">
                  <c:v>25398</c:v>
                </c:pt>
                <c:pt idx="134">
                  <c:v>25398</c:v>
                </c:pt>
                <c:pt idx="135">
                  <c:v>25398</c:v>
                </c:pt>
                <c:pt idx="136">
                  <c:v>25398</c:v>
                </c:pt>
                <c:pt idx="137">
                  <c:v>25398</c:v>
                </c:pt>
                <c:pt idx="138">
                  <c:v>25398</c:v>
                </c:pt>
                <c:pt idx="139">
                  <c:v>25398</c:v>
                </c:pt>
                <c:pt idx="140">
                  <c:v>25398</c:v>
                </c:pt>
                <c:pt idx="141">
                  <c:v>25398</c:v>
                </c:pt>
                <c:pt idx="142">
                  <c:v>25398</c:v>
                </c:pt>
                <c:pt idx="143">
                  <c:v>25398</c:v>
                </c:pt>
                <c:pt idx="144">
                  <c:v>25398</c:v>
                </c:pt>
                <c:pt idx="145">
                  <c:v>25398</c:v>
                </c:pt>
                <c:pt idx="146">
                  <c:v>25398</c:v>
                </c:pt>
                <c:pt idx="147">
                  <c:v>25398</c:v>
                </c:pt>
                <c:pt idx="148">
                  <c:v>25398</c:v>
                </c:pt>
                <c:pt idx="149">
                  <c:v>25398</c:v>
                </c:pt>
                <c:pt idx="150">
                  <c:v>25398</c:v>
                </c:pt>
                <c:pt idx="151">
                  <c:v>25398</c:v>
                </c:pt>
                <c:pt idx="152">
                  <c:v>25398</c:v>
                </c:pt>
                <c:pt idx="153">
                  <c:v>25398</c:v>
                </c:pt>
                <c:pt idx="154">
                  <c:v>25398</c:v>
                </c:pt>
                <c:pt idx="155">
                  <c:v>25398</c:v>
                </c:pt>
                <c:pt idx="156">
                  <c:v>25398</c:v>
                </c:pt>
                <c:pt idx="157">
                  <c:v>25398</c:v>
                </c:pt>
                <c:pt idx="158">
                  <c:v>25398</c:v>
                </c:pt>
                <c:pt idx="159">
                  <c:v>25398</c:v>
                </c:pt>
                <c:pt idx="160">
                  <c:v>25398</c:v>
                </c:pt>
                <c:pt idx="161">
                  <c:v>25398</c:v>
                </c:pt>
                <c:pt idx="162">
                  <c:v>25398</c:v>
                </c:pt>
                <c:pt idx="163">
                  <c:v>25398</c:v>
                </c:pt>
                <c:pt idx="164">
                  <c:v>25398</c:v>
                </c:pt>
                <c:pt idx="165">
                  <c:v>25398</c:v>
                </c:pt>
                <c:pt idx="166">
                  <c:v>25398</c:v>
                </c:pt>
                <c:pt idx="167">
                  <c:v>25398</c:v>
                </c:pt>
                <c:pt idx="168">
                  <c:v>25398</c:v>
                </c:pt>
                <c:pt idx="169">
                  <c:v>25398</c:v>
                </c:pt>
                <c:pt idx="170">
                  <c:v>25398</c:v>
                </c:pt>
                <c:pt idx="171">
                  <c:v>25398</c:v>
                </c:pt>
                <c:pt idx="172">
                  <c:v>25398</c:v>
                </c:pt>
                <c:pt idx="173">
                  <c:v>25398</c:v>
                </c:pt>
                <c:pt idx="174">
                  <c:v>25398</c:v>
                </c:pt>
                <c:pt idx="175">
                  <c:v>25398</c:v>
                </c:pt>
                <c:pt idx="176">
                  <c:v>25398</c:v>
                </c:pt>
                <c:pt idx="177">
                  <c:v>25398</c:v>
                </c:pt>
                <c:pt idx="178">
                  <c:v>25398</c:v>
                </c:pt>
                <c:pt idx="179">
                  <c:v>25398</c:v>
                </c:pt>
                <c:pt idx="180">
                  <c:v>25398</c:v>
                </c:pt>
                <c:pt idx="181">
                  <c:v>25398</c:v>
                </c:pt>
                <c:pt idx="182">
                  <c:v>25398</c:v>
                </c:pt>
                <c:pt idx="183">
                  <c:v>25398</c:v>
                </c:pt>
                <c:pt idx="184">
                  <c:v>25398</c:v>
                </c:pt>
                <c:pt idx="185">
                  <c:v>25398</c:v>
                </c:pt>
                <c:pt idx="186">
                  <c:v>25398</c:v>
                </c:pt>
                <c:pt idx="187">
                  <c:v>25398</c:v>
                </c:pt>
                <c:pt idx="188">
                  <c:v>25398</c:v>
                </c:pt>
                <c:pt idx="189">
                  <c:v>25398</c:v>
                </c:pt>
                <c:pt idx="190">
                  <c:v>25398</c:v>
                </c:pt>
                <c:pt idx="191">
                  <c:v>25398</c:v>
                </c:pt>
                <c:pt idx="192">
                  <c:v>25398</c:v>
                </c:pt>
                <c:pt idx="193">
                  <c:v>25398</c:v>
                </c:pt>
                <c:pt idx="194">
                  <c:v>25398</c:v>
                </c:pt>
                <c:pt idx="195">
                  <c:v>25398</c:v>
                </c:pt>
                <c:pt idx="196">
                  <c:v>25398</c:v>
                </c:pt>
                <c:pt idx="197">
                  <c:v>25398</c:v>
                </c:pt>
                <c:pt idx="198">
                  <c:v>25398</c:v>
                </c:pt>
                <c:pt idx="199">
                  <c:v>25398</c:v>
                </c:pt>
                <c:pt idx="200">
                  <c:v>25398</c:v>
                </c:pt>
                <c:pt idx="201">
                  <c:v>25398</c:v>
                </c:pt>
                <c:pt idx="202">
                  <c:v>25398</c:v>
                </c:pt>
                <c:pt idx="203">
                  <c:v>25398</c:v>
                </c:pt>
                <c:pt idx="204">
                  <c:v>25398</c:v>
                </c:pt>
                <c:pt idx="205">
                  <c:v>25398</c:v>
                </c:pt>
                <c:pt idx="206">
                  <c:v>25398</c:v>
                </c:pt>
                <c:pt idx="207">
                  <c:v>25398</c:v>
                </c:pt>
                <c:pt idx="208">
                  <c:v>25398</c:v>
                </c:pt>
                <c:pt idx="209">
                  <c:v>25398</c:v>
                </c:pt>
                <c:pt idx="210">
                  <c:v>25398</c:v>
                </c:pt>
                <c:pt idx="211">
                  <c:v>25398</c:v>
                </c:pt>
                <c:pt idx="212">
                  <c:v>10475</c:v>
                </c:pt>
                <c:pt idx="213">
                  <c:v>10475</c:v>
                </c:pt>
                <c:pt idx="214">
                  <c:v>10475</c:v>
                </c:pt>
                <c:pt idx="215">
                  <c:v>10475</c:v>
                </c:pt>
                <c:pt idx="216">
                  <c:v>10475</c:v>
                </c:pt>
                <c:pt idx="217">
                  <c:v>10475</c:v>
                </c:pt>
                <c:pt idx="218">
                  <c:v>10475</c:v>
                </c:pt>
                <c:pt idx="219">
                  <c:v>10475</c:v>
                </c:pt>
                <c:pt idx="220">
                  <c:v>10475</c:v>
                </c:pt>
                <c:pt idx="221">
                  <c:v>10475</c:v>
                </c:pt>
                <c:pt idx="222">
                  <c:v>10475</c:v>
                </c:pt>
                <c:pt idx="223">
                  <c:v>10475</c:v>
                </c:pt>
                <c:pt idx="224">
                  <c:v>10475</c:v>
                </c:pt>
                <c:pt idx="225">
                  <c:v>10475</c:v>
                </c:pt>
                <c:pt idx="226">
                  <c:v>10475</c:v>
                </c:pt>
                <c:pt idx="227">
                  <c:v>10475</c:v>
                </c:pt>
                <c:pt idx="228">
                  <c:v>10475</c:v>
                </c:pt>
                <c:pt idx="229">
                  <c:v>10475</c:v>
                </c:pt>
                <c:pt idx="230">
                  <c:v>10475</c:v>
                </c:pt>
                <c:pt idx="231">
                  <c:v>10475</c:v>
                </c:pt>
                <c:pt idx="232">
                  <c:v>10475</c:v>
                </c:pt>
                <c:pt idx="233">
                  <c:v>10475</c:v>
                </c:pt>
                <c:pt idx="234">
                  <c:v>10475</c:v>
                </c:pt>
                <c:pt idx="235">
                  <c:v>10475</c:v>
                </c:pt>
                <c:pt idx="236">
                  <c:v>10475</c:v>
                </c:pt>
                <c:pt idx="237">
                  <c:v>10475</c:v>
                </c:pt>
                <c:pt idx="238">
                  <c:v>10475</c:v>
                </c:pt>
                <c:pt idx="239">
                  <c:v>10475</c:v>
                </c:pt>
                <c:pt idx="240">
                  <c:v>10475</c:v>
                </c:pt>
                <c:pt idx="241">
                  <c:v>10475</c:v>
                </c:pt>
                <c:pt idx="242" formatCode="General">
                  <c:v>10475</c:v>
                </c:pt>
                <c:pt idx="243">
                  <c:v>10475</c:v>
                </c:pt>
                <c:pt idx="244">
                  <c:v>10475</c:v>
                </c:pt>
                <c:pt idx="245">
                  <c:v>10475</c:v>
                </c:pt>
                <c:pt idx="246">
                  <c:v>10475</c:v>
                </c:pt>
                <c:pt idx="247">
                  <c:v>10475</c:v>
                </c:pt>
                <c:pt idx="248">
                  <c:v>10475</c:v>
                </c:pt>
                <c:pt idx="249">
                  <c:v>10475</c:v>
                </c:pt>
                <c:pt idx="250">
                  <c:v>10475</c:v>
                </c:pt>
                <c:pt idx="251">
                  <c:v>10475</c:v>
                </c:pt>
                <c:pt idx="252">
                  <c:v>10475</c:v>
                </c:pt>
                <c:pt idx="253">
                  <c:v>10475</c:v>
                </c:pt>
                <c:pt idx="254">
                  <c:v>10475</c:v>
                </c:pt>
                <c:pt idx="255">
                  <c:v>10475</c:v>
                </c:pt>
                <c:pt idx="256">
                  <c:v>10475</c:v>
                </c:pt>
                <c:pt idx="257">
                  <c:v>10475</c:v>
                </c:pt>
                <c:pt idx="258">
                  <c:v>10475</c:v>
                </c:pt>
                <c:pt idx="259">
                  <c:v>10475</c:v>
                </c:pt>
                <c:pt idx="260">
                  <c:v>10475</c:v>
                </c:pt>
                <c:pt idx="261">
                  <c:v>10475</c:v>
                </c:pt>
                <c:pt idx="262">
                  <c:v>10475</c:v>
                </c:pt>
                <c:pt idx="263">
                  <c:v>10475</c:v>
                </c:pt>
                <c:pt idx="264">
                  <c:v>10475</c:v>
                </c:pt>
                <c:pt idx="265">
                  <c:v>10475</c:v>
                </c:pt>
                <c:pt idx="266">
                  <c:v>10475</c:v>
                </c:pt>
                <c:pt idx="267">
                  <c:v>10475</c:v>
                </c:pt>
                <c:pt idx="268">
                  <c:v>10475</c:v>
                </c:pt>
                <c:pt idx="269">
                  <c:v>10475</c:v>
                </c:pt>
                <c:pt idx="270">
                  <c:v>10475</c:v>
                </c:pt>
                <c:pt idx="271">
                  <c:v>10475</c:v>
                </c:pt>
                <c:pt idx="272">
                  <c:v>10475</c:v>
                </c:pt>
                <c:pt idx="273">
                  <c:v>10475</c:v>
                </c:pt>
                <c:pt idx="274">
                  <c:v>10475</c:v>
                </c:pt>
                <c:pt idx="275">
                  <c:v>10475</c:v>
                </c:pt>
                <c:pt idx="276">
                  <c:v>10475</c:v>
                </c:pt>
                <c:pt idx="277">
                  <c:v>10475</c:v>
                </c:pt>
                <c:pt idx="278">
                  <c:v>10475</c:v>
                </c:pt>
                <c:pt idx="279">
                  <c:v>10475</c:v>
                </c:pt>
                <c:pt idx="280">
                  <c:v>10475</c:v>
                </c:pt>
                <c:pt idx="281">
                  <c:v>10475</c:v>
                </c:pt>
                <c:pt idx="282">
                  <c:v>10475</c:v>
                </c:pt>
                <c:pt idx="283">
                  <c:v>10475</c:v>
                </c:pt>
                <c:pt idx="284">
                  <c:v>10475</c:v>
                </c:pt>
                <c:pt idx="285">
                  <c:v>10475</c:v>
                </c:pt>
                <c:pt idx="286">
                  <c:v>10475</c:v>
                </c:pt>
                <c:pt idx="287">
                  <c:v>10475</c:v>
                </c:pt>
                <c:pt idx="288">
                  <c:v>10475</c:v>
                </c:pt>
                <c:pt idx="289">
                  <c:v>10475</c:v>
                </c:pt>
                <c:pt idx="290">
                  <c:v>10475</c:v>
                </c:pt>
                <c:pt idx="291">
                  <c:v>10475</c:v>
                </c:pt>
                <c:pt idx="292">
                  <c:v>10475</c:v>
                </c:pt>
                <c:pt idx="293">
                  <c:v>10475</c:v>
                </c:pt>
                <c:pt idx="294">
                  <c:v>10475</c:v>
                </c:pt>
                <c:pt idx="295">
                  <c:v>10475</c:v>
                </c:pt>
                <c:pt idx="296">
                  <c:v>10475</c:v>
                </c:pt>
                <c:pt idx="297">
                  <c:v>10475</c:v>
                </c:pt>
                <c:pt idx="298">
                  <c:v>10475</c:v>
                </c:pt>
                <c:pt idx="299">
                  <c:v>10475</c:v>
                </c:pt>
                <c:pt idx="300">
                  <c:v>10475</c:v>
                </c:pt>
                <c:pt idx="301">
                  <c:v>10475</c:v>
                </c:pt>
                <c:pt idx="302">
                  <c:v>10475</c:v>
                </c:pt>
                <c:pt idx="303" formatCode="General">
                  <c:v>10475</c:v>
                </c:pt>
                <c:pt idx="304">
                  <c:v>10475</c:v>
                </c:pt>
                <c:pt idx="305">
                  <c:v>10475</c:v>
                </c:pt>
                <c:pt idx="306">
                  <c:v>10475</c:v>
                </c:pt>
                <c:pt idx="307">
                  <c:v>10475</c:v>
                </c:pt>
                <c:pt idx="308">
                  <c:v>10475</c:v>
                </c:pt>
                <c:pt idx="309">
                  <c:v>10475</c:v>
                </c:pt>
                <c:pt idx="310">
                  <c:v>10475</c:v>
                </c:pt>
                <c:pt idx="311">
                  <c:v>10475</c:v>
                </c:pt>
                <c:pt idx="312">
                  <c:v>10475</c:v>
                </c:pt>
                <c:pt idx="313">
                  <c:v>10475</c:v>
                </c:pt>
                <c:pt idx="314">
                  <c:v>10475</c:v>
                </c:pt>
                <c:pt idx="315">
                  <c:v>10475</c:v>
                </c:pt>
                <c:pt idx="316">
                  <c:v>10475</c:v>
                </c:pt>
                <c:pt idx="317">
                  <c:v>10475</c:v>
                </c:pt>
                <c:pt idx="318">
                  <c:v>10475</c:v>
                </c:pt>
                <c:pt idx="319">
                  <c:v>10475</c:v>
                </c:pt>
                <c:pt idx="320">
                  <c:v>10475</c:v>
                </c:pt>
                <c:pt idx="321">
                  <c:v>10475</c:v>
                </c:pt>
                <c:pt idx="322">
                  <c:v>10475</c:v>
                </c:pt>
                <c:pt idx="323">
                  <c:v>10475</c:v>
                </c:pt>
                <c:pt idx="324">
                  <c:v>10475</c:v>
                </c:pt>
                <c:pt idx="325">
                  <c:v>10475</c:v>
                </c:pt>
                <c:pt idx="326">
                  <c:v>10475</c:v>
                </c:pt>
                <c:pt idx="327">
                  <c:v>10475</c:v>
                </c:pt>
                <c:pt idx="328">
                  <c:v>10475</c:v>
                </c:pt>
                <c:pt idx="329">
                  <c:v>10475</c:v>
                </c:pt>
                <c:pt idx="330">
                  <c:v>10475</c:v>
                </c:pt>
                <c:pt idx="331">
                  <c:v>10475</c:v>
                </c:pt>
                <c:pt idx="332">
                  <c:v>10475</c:v>
                </c:pt>
                <c:pt idx="333">
                  <c:v>10475</c:v>
                </c:pt>
                <c:pt idx="334">
                  <c:v>10475</c:v>
                </c:pt>
                <c:pt idx="335">
                  <c:v>10475</c:v>
                </c:pt>
                <c:pt idx="336">
                  <c:v>10475</c:v>
                </c:pt>
                <c:pt idx="337">
                  <c:v>10475</c:v>
                </c:pt>
                <c:pt idx="338">
                  <c:v>10475</c:v>
                </c:pt>
                <c:pt idx="339">
                  <c:v>10475</c:v>
                </c:pt>
                <c:pt idx="340">
                  <c:v>10475</c:v>
                </c:pt>
                <c:pt idx="341">
                  <c:v>10475</c:v>
                </c:pt>
                <c:pt idx="342">
                  <c:v>10475</c:v>
                </c:pt>
                <c:pt idx="343">
                  <c:v>10475</c:v>
                </c:pt>
                <c:pt idx="344">
                  <c:v>10475</c:v>
                </c:pt>
                <c:pt idx="345">
                  <c:v>10475</c:v>
                </c:pt>
                <c:pt idx="346">
                  <c:v>10475</c:v>
                </c:pt>
                <c:pt idx="347">
                  <c:v>10475</c:v>
                </c:pt>
                <c:pt idx="348">
                  <c:v>10475</c:v>
                </c:pt>
                <c:pt idx="349">
                  <c:v>10475</c:v>
                </c:pt>
                <c:pt idx="350">
                  <c:v>10475</c:v>
                </c:pt>
                <c:pt idx="351">
                  <c:v>10475</c:v>
                </c:pt>
                <c:pt idx="352">
                  <c:v>10475</c:v>
                </c:pt>
                <c:pt idx="353">
                  <c:v>10475</c:v>
                </c:pt>
                <c:pt idx="354">
                  <c:v>10475</c:v>
                </c:pt>
                <c:pt idx="355">
                  <c:v>10475</c:v>
                </c:pt>
                <c:pt idx="356">
                  <c:v>10475</c:v>
                </c:pt>
                <c:pt idx="357">
                  <c:v>10475</c:v>
                </c:pt>
                <c:pt idx="358">
                  <c:v>10475</c:v>
                </c:pt>
                <c:pt idx="359">
                  <c:v>10475</c:v>
                </c:pt>
                <c:pt idx="360">
                  <c:v>10475</c:v>
                </c:pt>
                <c:pt idx="361">
                  <c:v>10475</c:v>
                </c:pt>
                <c:pt idx="362">
                  <c:v>10475</c:v>
                </c:pt>
                <c:pt idx="363">
                  <c:v>10475</c:v>
                </c:pt>
                <c:pt idx="364" formatCode="General">
                  <c:v>10475</c:v>
                </c:pt>
                <c:pt idx="365">
                  <c:v>10475</c:v>
                </c:pt>
                <c:pt idx="366">
                  <c:v>10475</c:v>
                </c:pt>
                <c:pt idx="367">
                  <c:v>10475</c:v>
                </c:pt>
                <c:pt idx="368">
                  <c:v>10475</c:v>
                </c:pt>
                <c:pt idx="369">
                  <c:v>10475</c:v>
                </c:pt>
                <c:pt idx="370">
                  <c:v>10475</c:v>
                </c:pt>
                <c:pt idx="371">
                  <c:v>10475</c:v>
                </c:pt>
                <c:pt idx="372">
                  <c:v>10475</c:v>
                </c:pt>
                <c:pt idx="373">
                  <c:v>10475</c:v>
                </c:pt>
                <c:pt idx="374">
                  <c:v>10475</c:v>
                </c:pt>
                <c:pt idx="375">
                  <c:v>10475</c:v>
                </c:pt>
                <c:pt idx="376">
                  <c:v>10475</c:v>
                </c:pt>
                <c:pt idx="377">
                  <c:v>10475</c:v>
                </c:pt>
                <c:pt idx="378">
                  <c:v>10475</c:v>
                </c:pt>
                <c:pt idx="379">
                  <c:v>10475</c:v>
                </c:pt>
                <c:pt idx="380">
                  <c:v>10475</c:v>
                </c:pt>
                <c:pt idx="381">
                  <c:v>10475</c:v>
                </c:pt>
                <c:pt idx="382">
                  <c:v>10475</c:v>
                </c:pt>
                <c:pt idx="383">
                  <c:v>10475</c:v>
                </c:pt>
                <c:pt idx="384">
                  <c:v>10475</c:v>
                </c:pt>
                <c:pt idx="385">
                  <c:v>10475</c:v>
                </c:pt>
                <c:pt idx="386">
                  <c:v>10475</c:v>
                </c:pt>
                <c:pt idx="387">
                  <c:v>10475</c:v>
                </c:pt>
                <c:pt idx="388">
                  <c:v>10475</c:v>
                </c:pt>
                <c:pt idx="389">
                  <c:v>10475</c:v>
                </c:pt>
                <c:pt idx="390">
                  <c:v>10475</c:v>
                </c:pt>
                <c:pt idx="391">
                  <c:v>10475</c:v>
                </c:pt>
                <c:pt idx="392">
                  <c:v>10475</c:v>
                </c:pt>
                <c:pt idx="393">
                  <c:v>10475</c:v>
                </c:pt>
                <c:pt idx="394">
                  <c:v>10475</c:v>
                </c:pt>
                <c:pt idx="395">
                  <c:v>10475</c:v>
                </c:pt>
                <c:pt idx="396">
                  <c:v>10475</c:v>
                </c:pt>
              </c:numCache>
            </c:numRef>
          </c:val>
          <c:smooth val="0"/>
        </c:ser>
        <c:ser>
          <c:idx val="3"/>
          <c:order val="3"/>
          <c:tx>
            <c:strRef>
              <c:f>Hoja1!$G$1</c:f>
              <c:strCache>
                <c:ptCount val="1"/>
                <c:pt idx="0">
                  <c:v>Columna2</c:v>
                </c:pt>
              </c:strCache>
            </c:strRef>
          </c:tx>
          <c:spPr>
            <a:ln w="28575">
              <a:solidFill>
                <a:schemeClr val="accent3">
                  <a:lumMod val="75000"/>
                </a:schemeClr>
              </a:solidFill>
            </a:ln>
          </c:spPr>
          <c:marker>
            <c:symbol val="none"/>
          </c:marker>
          <c:cat>
            <c:strRef>
              <c:f>Hoja1!$C$2:$C$398</c:f>
              <c:strCache>
                <c:ptCount val="380"/>
                <c:pt idx="14">
                  <c:v>Ago</c:v>
                </c:pt>
                <c:pt idx="45">
                  <c:v>Sep</c:v>
                </c:pt>
                <c:pt idx="75">
                  <c:v>Oct</c:v>
                </c:pt>
                <c:pt idx="106">
                  <c:v>Nov</c:v>
                </c:pt>
                <c:pt idx="136">
                  <c:v>Dic</c:v>
                </c:pt>
                <c:pt idx="167">
                  <c:v>Ene</c:v>
                </c:pt>
                <c:pt idx="198">
                  <c:v>Feb</c:v>
                </c:pt>
                <c:pt idx="226">
                  <c:v>Mar</c:v>
                </c:pt>
                <c:pt idx="257">
                  <c:v>Abr</c:v>
                </c:pt>
                <c:pt idx="287">
                  <c:v>May</c:v>
                </c:pt>
                <c:pt idx="318">
                  <c:v>Jun</c:v>
                </c:pt>
                <c:pt idx="348">
                  <c:v>Jul</c:v>
                </c:pt>
                <c:pt idx="379">
                  <c:v>Ago</c:v>
                </c:pt>
              </c:strCache>
            </c:strRef>
          </c:cat>
          <c:val>
            <c:numRef>
              <c:f>Hoja1!$G$2:$G$398</c:f>
              <c:numCache>
                <c:formatCode>General</c:formatCode>
                <c:ptCount val="397"/>
                <c:pt idx="212" formatCode="_-* #,##0_-;\-* #,##0_-;_-* &quot;-&quot;??_-;_-@_-">
                  <c:v>33687</c:v>
                </c:pt>
                <c:pt idx="213" formatCode="_-* #,##0_-;\-* #,##0_-;_-* &quot;-&quot;??_-;_-@_-">
                  <c:v>33687</c:v>
                </c:pt>
                <c:pt idx="214" formatCode="_-* #,##0_-;\-* #,##0_-;_-* &quot;-&quot;??_-;_-@_-">
                  <c:v>33687</c:v>
                </c:pt>
                <c:pt idx="215" formatCode="_-* #,##0_-;\-* #,##0_-;_-* &quot;-&quot;??_-;_-@_-">
                  <c:v>33687</c:v>
                </c:pt>
                <c:pt idx="216" formatCode="_-* #,##0_-;\-* #,##0_-;_-* &quot;-&quot;??_-;_-@_-">
                  <c:v>33687</c:v>
                </c:pt>
                <c:pt idx="217" formatCode="_-* #,##0_-;\-* #,##0_-;_-* &quot;-&quot;??_-;_-@_-">
                  <c:v>33687</c:v>
                </c:pt>
                <c:pt idx="218" formatCode="_-* #,##0_-;\-* #,##0_-;_-* &quot;-&quot;??_-;_-@_-">
                  <c:v>33687</c:v>
                </c:pt>
                <c:pt idx="219" formatCode="_-* #,##0_-;\-* #,##0_-;_-* &quot;-&quot;??_-;_-@_-">
                  <c:v>33687</c:v>
                </c:pt>
                <c:pt idx="220" formatCode="_-* #,##0_-;\-* #,##0_-;_-* &quot;-&quot;??_-;_-@_-">
                  <c:v>33687</c:v>
                </c:pt>
                <c:pt idx="221" formatCode="_-* #,##0_-;\-* #,##0_-;_-* &quot;-&quot;??_-;_-@_-">
                  <c:v>33687</c:v>
                </c:pt>
                <c:pt idx="222" formatCode="_-* #,##0_-;\-* #,##0_-;_-* &quot;-&quot;??_-;_-@_-">
                  <c:v>33687</c:v>
                </c:pt>
                <c:pt idx="223" formatCode="_-* #,##0_-;\-* #,##0_-;_-* &quot;-&quot;??_-;_-@_-">
                  <c:v>33687</c:v>
                </c:pt>
                <c:pt idx="224" formatCode="_-* #,##0_-;\-* #,##0_-;_-* &quot;-&quot;??_-;_-@_-">
                  <c:v>33687</c:v>
                </c:pt>
                <c:pt idx="225" formatCode="_-* #,##0_-;\-* #,##0_-;_-* &quot;-&quot;??_-;_-@_-">
                  <c:v>33687</c:v>
                </c:pt>
                <c:pt idx="226" formatCode="_-* #,##0_-;\-* #,##0_-;_-* &quot;-&quot;??_-;_-@_-">
                  <c:v>33687</c:v>
                </c:pt>
                <c:pt idx="227" formatCode="_-* #,##0_-;\-* #,##0_-;_-* &quot;-&quot;??_-;_-@_-">
                  <c:v>33687</c:v>
                </c:pt>
                <c:pt idx="228" formatCode="_-* #,##0_-;\-* #,##0_-;_-* &quot;-&quot;??_-;_-@_-">
                  <c:v>33687</c:v>
                </c:pt>
                <c:pt idx="229" formatCode="_-* #,##0_-;\-* #,##0_-;_-* &quot;-&quot;??_-;_-@_-">
                  <c:v>33687</c:v>
                </c:pt>
                <c:pt idx="230" formatCode="_-* #,##0_-;\-* #,##0_-;_-* &quot;-&quot;??_-;_-@_-">
                  <c:v>33687</c:v>
                </c:pt>
                <c:pt idx="231" formatCode="_-* #,##0_-;\-* #,##0_-;_-* &quot;-&quot;??_-;_-@_-">
                  <c:v>33687</c:v>
                </c:pt>
                <c:pt idx="232" formatCode="_-* #,##0_-;\-* #,##0_-;_-* &quot;-&quot;??_-;_-@_-">
                  <c:v>33687</c:v>
                </c:pt>
                <c:pt idx="233" formatCode="_-* #,##0_-;\-* #,##0_-;_-* &quot;-&quot;??_-;_-@_-">
                  <c:v>33687</c:v>
                </c:pt>
                <c:pt idx="234" formatCode="_-* #,##0_-;\-* #,##0_-;_-* &quot;-&quot;??_-;_-@_-">
                  <c:v>33687</c:v>
                </c:pt>
                <c:pt idx="235" formatCode="_-* #,##0_-;\-* #,##0_-;_-* &quot;-&quot;??_-;_-@_-">
                  <c:v>33687</c:v>
                </c:pt>
                <c:pt idx="236" formatCode="_-* #,##0_-;\-* #,##0_-;_-* &quot;-&quot;??_-;_-@_-">
                  <c:v>33687</c:v>
                </c:pt>
                <c:pt idx="237" formatCode="_-* #,##0_-;\-* #,##0_-;_-* &quot;-&quot;??_-;_-@_-">
                  <c:v>33687</c:v>
                </c:pt>
                <c:pt idx="238" formatCode="_-* #,##0_-;\-* #,##0_-;_-* &quot;-&quot;??_-;_-@_-">
                  <c:v>33687</c:v>
                </c:pt>
                <c:pt idx="239" formatCode="_-* #,##0_-;\-* #,##0_-;_-* &quot;-&quot;??_-;_-@_-">
                  <c:v>33687</c:v>
                </c:pt>
                <c:pt idx="240" formatCode="_-* #,##0_-;\-* #,##0_-;_-* &quot;-&quot;??_-;_-@_-">
                  <c:v>33687</c:v>
                </c:pt>
                <c:pt idx="241" formatCode="_-* #,##0_-;\-* #,##0_-;_-* &quot;-&quot;??_-;_-@_-">
                  <c:v>33687</c:v>
                </c:pt>
                <c:pt idx="242">
                  <c:v>33687</c:v>
                </c:pt>
                <c:pt idx="243" formatCode="_-* #,##0_-;\-* #,##0_-;_-* &quot;-&quot;??_-;_-@_-">
                  <c:v>33687</c:v>
                </c:pt>
                <c:pt idx="244" formatCode="_-* #,##0_-;\-* #,##0_-;_-* &quot;-&quot;??_-;_-@_-">
                  <c:v>33687</c:v>
                </c:pt>
                <c:pt idx="245" formatCode="_-* #,##0_-;\-* #,##0_-;_-* &quot;-&quot;??_-;_-@_-">
                  <c:v>33687</c:v>
                </c:pt>
                <c:pt idx="246" formatCode="_-* #,##0_-;\-* #,##0_-;_-* &quot;-&quot;??_-;_-@_-">
                  <c:v>33687</c:v>
                </c:pt>
                <c:pt idx="247" formatCode="_-* #,##0_-;\-* #,##0_-;_-* &quot;-&quot;??_-;_-@_-">
                  <c:v>33687</c:v>
                </c:pt>
                <c:pt idx="248" formatCode="_-* #,##0_-;\-* #,##0_-;_-* &quot;-&quot;??_-;_-@_-">
                  <c:v>33687</c:v>
                </c:pt>
                <c:pt idx="249" formatCode="_-* #,##0_-;\-* #,##0_-;_-* &quot;-&quot;??_-;_-@_-">
                  <c:v>33687</c:v>
                </c:pt>
                <c:pt idx="250" formatCode="_-* #,##0_-;\-* #,##0_-;_-* &quot;-&quot;??_-;_-@_-">
                  <c:v>33687</c:v>
                </c:pt>
                <c:pt idx="251" formatCode="_-* #,##0_-;\-* #,##0_-;_-* &quot;-&quot;??_-;_-@_-">
                  <c:v>33687</c:v>
                </c:pt>
                <c:pt idx="252" formatCode="_-* #,##0_-;\-* #,##0_-;_-* &quot;-&quot;??_-;_-@_-">
                  <c:v>33687</c:v>
                </c:pt>
                <c:pt idx="253" formatCode="_-* #,##0_-;\-* #,##0_-;_-* &quot;-&quot;??_-;_-@_-">
                  <c:v>33687</c:v>
                </c:pt>
                <c:pt idx="254" formatCode="_-* #,##0_-;\-* #,##0_-;_-* &quot;-&quot;??_-;_-@_-">
                  <c:v>33687</c:v>
                </c:pt>
                <c:pt idx="255" formatCode="_-* #,##0_-;\-* #,##0_-;_-* &quot;-&quot;??_-;_-@_-">
                  <c:v>33687</c:v>
                </c:pt>
                <c:pt idx="256" formatCode="_-* #,##0_-;\-* #,##0_-;_-* &quot;-&quot;??_-;_-@_-">
                  <c:v>33687</c:v>
                </c:pt>
                <c:pt idx="257" formatCode="_-* #,##0_-;\-* #,##0_-;_-* &quot;-&quot;??_-;_-@_-">
                  <c:v>33687</c:v>
                </c:pt>
                <c:pt idx="258" formatCode="_-* #,##0_-;\-* #,##0_-;_-* &quot;-&quot;??_-;_-@_-">
                  <c:v>33687</c:v>
                </c:pt>
                <c:pt idx="259" formatCode="_-* #,##0_-;\-* #,##0_-;_-* &quot;-&quot;??_-;_-@_-">
                  <c:v>33687</c:v>
                </c:pt>
                <c:pt idx="260" formatCode="_-* #,##0_-;\-* #,##0_-;_-* &quot;-&quot;??_-;_-@_-">
                  <c:v>33687</c:v>
                </c:pt>
                <c:pt idx="261" formatCode="_-* #,##0_-;\-* #,##0_-;_-* &quot;-&quot;??_-;_-@_-">
                  <c:v>33687</c:v>
                </c:pt>
                <c:pt idx="262" formatCode="_-* #,##0_-;\-* #,##0_-;_-* &quot;-&quot;??_-;_-@_-">
                  <c:v>33687</c:v>
                </c:pt>
                <c:pt idx="263" formatCode="_-* #,##0_-;\-* #,##0_-;_-* &quot;-&quot;??_-;_-@_-">
                  <c:v>33687</c:v>
                </c:pt>
                <c:pt idx="264" formatCode="_-* #,##0_-;\-* #,##0_-;_-* &quot;-&quot;??_-;_-@_-">
                  <c:v>33687</c:v>
                </c:pt>
                <c:pt idx="265" formatCode="_-* #,##0_-;\-* #,##0_-;_-* &quot;-&quot;??_-;_-@_-">
                  <c:v>33687</c:v>
                </c:pt>
                <c:pt idx="266" formatCode="_-* #,##0_-;\-* #,##0_-;_-* &quot;-&quot;??_-;_-@_-">
                  <c:v>33687</c:v>
                </c:pt>
                <c:pt idx="267" formatCode="_-* #,##0_-;\-* #,##0_-;_-* &quot;-&quot;??_-;_-@_-">
                  <c:v>33687</c:v>
                </c:pt>
                <c:pt idx="268" formatCode="_-* #,##0_-;\-* #,##0_-;_-* &quot;-&quot;??_-;_-@_-">
                  <c:v>33687</c:v>
                </c:pt>
                <c:pt idx="269" formatCode="_-* #,##0_-;\-* #,##0_-;_-* &quot;-&quot;??_-;_-@_-">
                  <c:v>33687</c:v>
                </c:pt>
                <c:pt idx="270" formatCode="_-* #,##0_-;\-* #,##0_-;_-* &quot;-&quot;??_-;_-@_-">
                  <c:v>33687</c:v>
                </c:pt>
                <c:pt idx="271" formatCode="_-* #,##0_-;\-* #,##0_-;_-* &quot;-&quot;??_-;_-@_-">
                  <c:v>33687</c:v>
                </c:pt>
                <c:pt idx="272" formatCode="_-* #,##0_-;\-* #,##0_-;_-* &quot;-&quot;??_-;_-@_-">
                  <c:v>33687</c:v>
                </c:pt>
                <c:pt idx="273" formatCode="_-* #,##0_-;\-* #,##0_-;_-* &quot;-&quot;??_-;_-@_-">
                  <c:v>33687</c:v>
                </c:pt>
                <c:pt idx="274" formatCode="_-* #,##0_-;\-* #,##0_-;_-* &quot;-&quot;??_-;_-@_-">
                  <c:v>33687</c:v>
                </c:pt>
                <c:pt idx="275" formatCode="_-* #,##0_-;\-* #,##0_-;_-* &quot;-&quot;??_-;_-@_-">
                  <c:v>33687</c:v>
                </c:pt>
                <c:pt idx="276" formatCode="_-* #,##0_-;\-* #,##0_-;_-* &quot;-&quot;??_-;_-@_-">
                  <c:v>33687</c:v>
                </c:pt>
                <c:pt idx="277" formatCode="_-* #,##0_-;\-* #,##0_-;_-* &quot;-&quot;??_-;_-@_-">
                  <c:v>33687</c:v>
                </c:pt>
                <c:pt idx="278" formatCode="_-* #,##0_-;\-* #,##0_-;_-* &quot;-&quot;??_-;_-@_-">
                  <c:v>33687</c:v>
                </c:pt>
                <c:pt idx="279" formatCode="_-* #,##0_-;\-* #,##0_-;_-* &quot;-&quot;??_-;_-@_-">
                  <c:v>33687</c:v>
                </c:pt>
                <c:pt idx="280" formatCode="_-* #,##0_-;\-* #,##0_-;_-* &quot;-&quot;??_-;_-@_-">
                  <c:v>33687</c:v>
                </c:pt>
                <c:pt idx="281" formatCode="_-* #,##0_-;\-* #,##0_-;_-* &quot;-&quot;??_-;_-@_-">
                  <c:v>33687</c:v>
                </c:pt>
                <c:pt idx="282" formatCode="_-* #,##0_-;\-* #,##0_-;_-* &quot;-&quot;??_-;_-@_-">
                  <c:v>33687</c:v>
                </c:pt>
                <c:pt idx="283" formatCode="_-* #,##0_-;\-* #,##0_-;_-* &quot;-&quot;??_-;_-@_-">
                  <c:v>33687</c:v>
                </c:pt>
                <c:pt idx="284" formatCode="_-* #,##0_-;\-* #,##0_-;_-* &quot;-&quot;??_-;_-@_-">
                  <c:v>33687</c:v>
                </c:pt>
                <c:pt idx="285" formatCode="_-* #,##0_-;\-* #,##0_-;_-* &quot;-&quot;??_-;_-@_-">
                  <c:v>33687</c:v>
                </c:pt>
                <c:pt idx="286" formatCode="_-* #,##0_-;\-* #,##0_-;_-* &quot;-&quot;??_-;_-@_-">
                  <c:v>33687</c:v>
                </c:pt>
                <c:pt idx="287" formatCode="_-* #,##0_-;\-* #,##0_-;_-* &quot;-&quot;??_-;_-@_-">
                  <c:v>33687</c:v>
                </c:pt>
                <c:pt idx="288" formatCode="_-* #,##0_-;\-* #,##0_-;_-* &quot;-&quot;??_-;_-@_-">
                  <c:v>33687</c:v>
                </c:pt>
                <c:pt idx="289" formatCode="_-* #,##0_-;\-* #,##0_-;_-* &quot;-&quot;??_-;_-@_-">
                  <c:v>33687</c:v>
                </c:pt>
                <c:pt idx="290" formatCode="_-* #,##0_-;\-* #,##0_-;_-* &quot;-&quot;??_-;_-@_-">
                  <c:v>33687</c:v>
                </c:pt>
                <c:pt idx="291" formatCode="_-* #,##0_-;\-* #,##0_-;_-* &quot;-&quot;??_-;_-@_-">
                  <c:v>33687</c:v>
                </c:pt>
                <c:pt idx="292" formatCode="_-* #,##0_-;\-* #,##0_-;_-* &quot;-&quot;??_-;_-@_-">
                  <c:v>33687</c:v>
                </c:pt>
                <c:pt idx="293" formatCode="_-* #,##0_-;\-* #,##0_-;_-* &quot;-&quot;??_-;_-@_-">
                  <c:v>33687</c:v>
                </c:pt>
                <c:pt idx="294" formatCode="_-* #,##0_-;\-* #,##0_-;_-* &quot;-&quot;??_-;_-@_-">
                  <c:v>33687</c:v>
                </c:pt>
                <c:pt idx="295" formatCode="_-* #,##0_-;\-* #,##0_-;_-* &quot;-&quot;??_-;_-@_-">
                  <c:v>33687</c:v>
                </c:pt>
                <c:pt idx="296" formatCode="_-* #,##0_-;\-* #,##0_-;_-* &quot;-&quot;??_-;_-@_-">
                  <c:v>33687</c:v>
                </c:pt>
                <c:pt idx="297" formatCode="_-* #,##0_-;\-* #,##0_-;_-* &quot;-&quot;??_-;_-@_-">
                  <c:v>33687</c:v>
                </c:pt>
                <c:pt idx="298" formatCode="_-* #,##0_-;\-* #,##0_-;_-* &quot;-&quot;??_-;_-@_-">
                  <c:v>33687</c:v>
                </c:pt>
                <c:pt idx="299" formatCode="_-* #,##0_-;\-* #,##0_-;_-* &quot;-&quot;??_-;_-@_-">
                  <c:v>33687</c:v>
                </c:pt>
                <c:pt idx="300" formatCode="_-* #,##0_-;\-* #,##0_-;_-* &quot;-&quot;??_-;_-@_-">
                  <c:v>33687</c:v>
                </c:pt>
                <c:pt idx="301" formatCode="_-* #,##0_-;\-* #,##0_-;_-* &quot;-&quot;??_-;_-@_-">
                  <c:v>33687</c:v>
                </c:pt>
                <c:pt idx="302" formatCode="_-* #,##0_-;\-* #,##0_-;_-* &quot;-&quot;??_-;_-@_-">
                  <c:v>33687</c:v>
                </c:pt>
                <c:pt idx="303">
                  <c:v>33687</c:v>
                </c:pt>
                <c:pt idx="304" formatCode="_-* #,##0_-;\-* #,##0_-;_-* &quot;-&quot;??_-;_-@_-">
                  <c:v>33687</c:v>
                </c:pt>
                <c:pt idx="305" formatCode="_-* #,##0_-;\-* #,##0_-;_-* &quot;-&quot;??_-;_-@_-">
                  <c:v>33687</c:v>
                </c:pt>
                <c:pt idx="306" formatCode="_-* #,##0_-;\-* #,##0_-;_-* &quot;-&quot;??_-;_-@_-">
                  <c:v>33687</c:v>
                </c:pt>
                <c:pt idx="307" formatCode="_-* #,##0_-;\-* #,##0_-;_-* &quot;-&quot;??_-;_-@_-">
                  <c:v>33687</c:v>
                </c:pt>
                <c:pt idx="308" formatCode="_-* #,##0_-;\-* #,##0_-;_-* &quot;-&quot;??_-;_-@_-">
                  <c:v>33687</c:v>
                </c:pt>
                <c:pt idx="309" formatCode="_-* #,##0_-;\-* #,##0_-;_-* &quot;-&quot;??_-;_-@_-">
                  <c:v>33687</c:v>
                </c:pt>
                <c:pt idx="310" formatCode="_-* #,##0_-;\-* #,##0_-;_-* &quot;-&quot;??_-;_-@_-">
                  <c:v>33687</c:v>
                </c:pt>
                <c:pt idx="311" formatCode="_-* #,##0_-;\-* #,##0_-;_-* &quot;-&quot;??_-;_-@_-">
                  <c:v>33687</c:v>
                </c:pt>
                <c:pt idx="312" formatCode="_-* #,##0_-;\-* #,##0_-;_-* &quot;-&quot;??_-;_-@_-">
                  <c:v>33687</c:v>
                </c:pt>
                <c:pt idx="313" formatCode="_-* #,##0_-;\-* #,##0_-;_-* &quot;-&quot;??_-;_-@_-">
                  <c:v>33687</c:v>
                </c:pt>
                <c:pt idx="314" formatCode="_-* #,##0_-;\-* #,##0_-;_-* &quot;-&quot;??_-;_-@_-">
                  <c:v>33687</c:v>
                </c:pt>
                <c:pt idx="315" formatCode="_-* #,##0_-;\-* #,##0_-;_-* &quot;-&quot;??_-;_-@_-">
                  <c:v>33687</c:v>
                </c:pt>
                <c:pt idx="316" formatCode="_-* #,##0_-;\-* #,##0_-;_-* &quot;-&quot;??_-;_-@_-">
                  <c:v>33687</c:v>
                </c:pt>
                <c:pt idx="317" formatCode="_-* #,##0_-;\-* #,##0_-;_-* &quot;-&quot;??_-;_-@_-">
                  <c:v>33687</c:v>
                </c:pt>
                <c:pt idx="318" formatCode="_-* #,##0_-;\-* #,##0_-;_-* &quot;-&quot;??_-;_-@_-">
                  <c:v>33687</c:v>
                </c:pt>
                <c:pt idx="319" formatCode="_-* #,##0_-;\-* #,##0_-;_-* &quot;-&quot;??_-;_-@_-">
                  <c:v>33687</c:v>
                </c:pt>
                <c:pt idx="320" formatCode="_-* #,##0_-;\-* #,##0_-;_-* &quot;-&quot;??_-;_-@_-">
                  <c:v>33687</c:v>
                </c:pt>
                <c:pt idx="321" formatCode="_-* #,##0_-;\-* #,##0_-;_-* &quot;-&quot;??_-;_-@_-">
                  <c:v>33687</c:v>
                </c:pt>
                <c:pt idx="322" formatCode="_-* #,##0_-;\-* #,##0_-;_-* &quot;-&quot;??_-;_-@_-">
                  <c:v>33687</c:v>
                </c:pt>
                <c:pt idx="323" formatCode="_-* #,##0_-;\-* #,##0_-;_-* &quot;-&quot;??_-;_-@_-">
                  <c:v>33687</c:v>
                </c:pt>
                <c:pt idx="324" formatCode="_-* #,##0_-;\-* #,##0_-;_-* &quot;-&quot;??_-;_-@_-">
                  <c:v>33687</c:v>
                </c:pt>
                <c:pt idx="325" formatCode="_-* #,##0_-;\-* #,##0_-;_-* &quot;-&quot;??_-;_-@_-">
                  <c:v>33687</c:v>
                </c:pt>
                <c:pt idx="326" formatCode="_-* #,##0_-;\-* #,##0_-;_-* &quot;-&quot;??_-;_-@_-">
                  <c:v>33687</c:v>
                </c:pt>
                <c:pt idx="327" formatCode="_-* #,##0_-;\-* #,##0_-;_-* &quot;-&quot;??_-;_-@_-">
                  <c:v>33687</c:v>
                </c:pt>
                <c:pt idx="328" formatCode="_-* #,##0_-;\-* #,##0_-;_-* &quot;-&quot;??_-;_-@_-">
                  <c:v>33687</c:v>
                </c:pt>
                <c:pt idx="329" formatCode="_-* #,##0_-;\-* #,##0_-;_-* &quot;-&quot;??_-;_-@_-">
                  <c:v>33687</c:v>
                </c:pt>
                <c:pt idx="330" formatCode="_-* #,##0_-;\-* #,##0_-;_-* &quot;-&quot;??_-;_-@_-">
                  <c:v>33687</c:v>
                </c:pt>
                <c:pt idx="331" formatCode="_-* #,##0_-;\-* #,##0_-;_-* &quot;-&quot;??_-;_-@_-">
                  <c:v>33687</c:v>
                </c:pt>
                <c:pt idx="332" formatCode="_-* #,##0_-;\-* #,##0_-;_-* &quot;-&quot;??_-;_-@_-">
                  <c:v>33687</c:v>
                </c:pt>
                <c:pt idx="333" formatCode="_-* #,##0_-;\-* #,##0_-;_-* &quot;-&quot;??_-;_-@_-">
                  <c:v>33687</c:v>
                </c:pt>
                <c:pt idx="334" formatCode="_-* #,##0_-;\-* #,##0_-;_-* &quot;-&quot;??_-;_-@_-">
                  <c:v>33687</c:v>
                </c:pt>
                <c:pt idx="335" formatCode="_-* #,##0_-;\-* #,##0_-;_-* &quot;-&quot;??_-;_-@_-">
                  <c:v>33687</c:v>
                </c:pt>
                <c:pt idx="336" formatCode="_-* #,##0_-;\-* #,##0_-;_-* &quot;-&quot;??_-;_-@_-">
                  <c:v>33687</c:v>
                </c:pt>
                <c:pt idx="337" formatCode="_-* #,##0_-;\-* #,##0_-;_-* &quot;-&quot;??_-;_-@_-">
                  <c:v>33687</c:v>
                </c:pt>
                <c:pt idx="338" formatCode="_-* #,##0_-;\-* #,##0_-;_-* &quot;-&quot;??_-;_-@_-">
                  <c:v>33687</c:v>
                </c:pt>
                <c:pt idx="339" formatCode="_-* #,##0_-;\-* #,##0_-;_-* &quot;-&quot;??_-;_-@_-">
                  <c:v>33687</c:v>
                </c:pt>
                <c:pt idx="340" formatCode="_-* #,##0_-;\-* #,##0_-;_-* &quot;-&quot;??_-;_-@_-">
                  <c:v>33687</c:v>
                </c:pt>
                <c:pt idx="341" formatCode="_-* #,##0_-;\-* #,##0_-;_-* &quot;-&quot;??_-;_-@_-">
                  <c:v>33687</c:v>
                </c:pt>
                <c:pt idx="342" formatCode="_-* #,##0_-;\-* #,##0_-;_-* &quot;-&quot;??_-;_-@_-">
                  <c:v>33687</c:v>
                </c:pt>
                <c:pt idx="343" formatCode="_-* #,##0_-;\-* #,##0_-;_-* &quot;-&quot;??_-;_-@_-">
                  <c:v>33687</c:v>
                </c:pt>
                <c:pt idx="344" formatCode="_-* #,##0_-;\-* #,##0_-;_-* &quot;-&quot;??_-;_-@_-">
                  <c:v>33687</c:v>
                </c:pt>
                <c:pt idx="345" formatCode="_-* #,##0_-;\-* #,##0_-;_-* &quot;-&quot;??_-;_-@_-">
                  <c:v>33687</c:v>
                </c:pt>
                <c:pt idx="346" formatCode="_-* #,##0_-;\-* #,##0_-;_-* &quot;-&quot;??_-;_-@_-">
                  <c:v>33687</c:v>
                </c:pt>
                <c:pt idx="347" formatCode="_-* #,##0_-;\-* #,##0_-;_-* &quot;-&quot;??_-;_-@_-">
                  <c:v>33687</c:v>
                </c:pt>
                <c:pt idx="348" formatCode="_-* #,##0_-;\-* #,##0_-;_-* &quot;-&quot;??_-;_-@_-">
                  <c:v>33687</c:v>
                </c:pt>
                <c:pt idx="349" formatCode="_-* #,##0_-;\-* #,##0_-;_-* &quot;-&quot;??_-;_-@_-">
                  <c:v>33687</c:v>
                </c:pt>
                <c:pt idx="350" formatCode="_-* #,##0_-;\-* #,##0_-;_-* &quot;-&quot;??_-;_-@_-">
                  <c:v>33687</c:v>
                </c:pt>
                <c:pt idx="351" formatCode="_-* #,##0_-;\-* #,##0_-;_-* &quot;-&quot;??_-;_-@_-">
                  <c:v>33687</c:v>
                </c:pt>
                <c:pt idx="352" formatCode="_-* #,##0_-;\-* #,##0_-;_-* &quot;-&quot;??_-;_-@_-">
                  <c:v>33687</c:v>
                </c:pt>
                <c:pt idx="353" formatCode="_-* #,##0_-;\-* #,##0_-;_-* &quot;-&quot;??_-;_-@_-">
                  <c:v>33687</c:v>
                </c:pt>
                <c:pt idx="354" formatCode="_-* #,##0_-;\-* #,##0_-;_-* &quot;-&quot;??_-;_-@_-">
                  <c:v>33687</c:v>
                </c:pt>
                <c:pt idx="355" formatCode="_-* #,##0_-;\-* #,##0_-;_-* &quot;-&quot;??_-;_-@_-">
                  <c:v>33687</c:v>
                </c:pt>
                <c:pt idx="356" formatCode="_-* #,##0_-;\-* #,##0_-;_-* &quot;-&quot;??_-;_-@_-">
                  <c:v>33687</c:v>
                </c:pt>
                <c:pt idx="357" formatCode="_-* #,##0_-;\-* #,##0_-;_-* &quot;-&quot;??_-;_-@_-">
                  <c:v>33687</c:v>
                </c:pt>
                <c:pt idx="358" formatCode="_-* #,##0_-;\-* #,##0_-;_-* &quot;-&quot;??_-;_-@_-">
                  <c:v>33687</c:v>
                </c:pt>
                <c:pt idx="359" formatCode="_-* #,##0_-;\-* #,##0_-;_-* &quot;-&quot;??_-;_-@_-">
                  <c:v>33687</c:v>
                </c:pt>
                <c:pt idx="360" formatCode="_-* #,##0_-;\-* #,##0_-;_-* &quot;-&quot;??_-;_-@_-">
                  <c:v>33687</c:v>
                </c:pt>
                <c:pt idx="361" formatCode="_-* #,##0_-;\-* #,##0_-;_-* &quot;-&quot;??_-;_-@_-">
                  <c:v>33687</c:v>
                </c:pt>
                <c:pt idx="362" formatCode="_-* #,##0_-;\-* #,##0_-;_-* &quot;-&quot;??_-;_-@_-">
                  <c:v>33687</c:v>
                </c:pt>
                <c:pt idx="363" formatCode="_-* #,##0_-;\-* #,##0_-;_-* &quot;-&quot;??_-;_-@_-">
                  <c:v>33687</c:v>
                </c:pt>
                <c:pt idx="364">
                  <c:v>33687</c:v>
                </c:pt>
                <c:pt idx="365" formatCode="_-* #,##0_-;\-* #,##0_-;_-* &quot;-&quot;??_-;_-@_-">
                  <c:v>33687</c:v>
                </c:pt>
                <c:pt idx="366" formatCode="_-* #,##0_-;\-* #,##0_-;_-* &quot;-&quot;??_-;_-@_-">
                  <c:v>33687</c:v>
                </c:pt>
                <c:pt idx="367" formatCode="_-* #,##0_-;\-* #,##0_-;_-* &quot;-&quot;??_-;_-@_-">
                  <c:v>33687</c:v>
                </c:pt>
                <c:pt idx="368" formatCode="_-* #,##0_-;\-* #,##0_-;_-* &quot;-&quot;??_-;_-@_-">
                  <c:v>33687</c:v>
                </c:pt>
                <c:pt idx="369" formatCode="_-* #,##0_-;\-* #,##0_-;_-* &quot;-&quot;??_-;_-@_-">
                  <c:v>33687</c:v>
                </c:pt>
                <c:pt idx="370" formatCode="_-* #,##0_-;\-* #,##0_-;_-* &quot;-&quot;??_-;_-@_-">
                  <c:v>33687</c:v>
                </c:pt>
                <c:pt idx="371" formatCode="_-* #,##0_-;\-* #,##0_-;_-* &quot;-&quot;??_-;_-@_-">
                  <c:v>33687</c:v>
                </c:pt>
                <c:pt idx="372" formatCode="_-* #,##0_-;\-* #,##0_-;_-* &quot;-&quot;??_-;_-@_-">
                  <c:v>33687</c:v>
                </c:pt>
                <c:pt idx="373" formatCode="_-* #,##0_-;\-* #,##0_-;_-* &quot;-&quot;??_-;_-@_-">
                  <c:v>33687</c:v>
                </c:pt>
                <c:pt idx="374" formatCode="_-* #,##0_-;\-* #,##0_-;_-* &quot;-&quot;??_-;_-@_-">
                  <c:v>33687</c:v>
                </c:pt>
                <c:pt idx="375" formatCode="_-* #,##0_-;\-* #,##0_-;_-* &quot;-&quot;??_-;_-@_-">
                  <c:v>33687</c:v>
                </c:pt>
                <c:pt idx="376" formatCode="_-* #,##0_-;\-* #,##0_-;_-* &quot;-&quot;??_-;_-@_-">
                  <c:v>33687</c:v>
                </c:pt>
                <c:pt idx="377" formatCode="_-* #,##0_-;\-* #,##0_-;_-* &quot;-&quot;??_-;_-@_-">
                  <c:v>33687</c:v>
                </c:pt>
                <c:pt idx="378" formatCode="_-* #,##0_-;\-* #,##0_-;_-* &quot;-&quot;??_-;_-@_-">
                  <c:v>33687</c:v>
                </c:pt>
                <c:pt idx="379" formatCode="_-* #,##0_-;\-* #,##0_-;_-* &quot;-&quot;??_-;_-@_-">
                  <c:v>33687</c:v>
                </c:pt>
                <c:pt idx="380" formatCode="_-* #,##0_-;\-* #,##0_-;_-* &quot;-&quot;??_-;_-@_-">
                  <c:v>33687</c:v>
                </c:pt>
                <c:pt idx="381" formatCode="_-* #,##0_-;\-* #,##0_-;_-* &quot;-&quot;??_-;_-@_-">
                  <c:v>33687</c:v>
                </c:pt>
                <c:pt idx="382" formatCode="_-* #,##0_-;\-* #,##0_-;_-* &quot;-&quot;??_-;_-@_-">
                  <c:v>33687</c:v>
                </c:pt>
                <c:pt idx="383" formatCode="_-* #,##0_-;\-* #,##0_-;_-* &quot;-&quot;??_-;_-@_-">
                  <c:v>33687</c:v>
                </c:pt>
                <c:pt idx="384" formatCode="_-* #,##0_-;\-* #,##0_-;_-* &quot;-&quot;??_-;_-@_-">
                  <c:v>33687</c:v>
                </c:pt>
                <c:pt idx="385" formatCode="_-* #,##0_-;\-* #,##0_-;_-* &quot;-&quot;??_-;_-@_-">
                  <c:v>33687</c:v>
                </c:pt>
                <c:pt idx="386" formatCode="_-* #,##0_-;\-* #,##0_-;_-* &quot;-&quot;??_-;_-@_-">
                  <c:v>33687</c:v>
                </c:pt>
                <c:pt idx="387" formatCode="_-* #,##0_-;\-* #,##0_-;_-* &quot;-&quot;??_-;_-@_-">
                  <c:v>33687</c:v>
                </c:pt>
                <c:pt idx="388" formatCode="_-* #,##0_-;\-* #,##0_-;_-* &quot;-&quot;??_-;_-@_-">
                  <c:v>33687</c:v>
                </c:pt>
                <c:pt idx="389" formatCode="_-* #,##0_-;\-* #,##0_-;_-* &quot;-&quot;??_-;_-@_-">
                  <c:v>33687</c:v>
                </c:pt>
                <c:pt idx="390" formatCode="_-* #,##0_-;\-* #,##0_-;_-* &quot;-&quot;??_-;_-@_-">
                  <c:v>33687</c:v>
                </c:pt>
                <c:pt idx="391" formatCode="_-* #,##0_-;\-* #,##0_-;_-* &quot;-&quot;??_-;_-@_-">
                  <c:v>33687</c:v>
                </c:pt>
                <c:pt idx="392" formatCode="_-* #,##0_-;\-* #,##0_-;_-* &quot;-&quot;??_-;_-@_-">
                  <c:v>33687</c:v>
                </c:pt>
                <c:pt idx="393" formatCode="_-* #,##0_-;\-* #,##0_-;_-* &quot;-&quot;??_-;_-@_-">
                  <c:v>33687</c:v>
                </c:pt>
                <c:pt idx="394" formatCode="_-* #,##0_-;\-* #,##0_-;_-* &quot;-&quot;??_-;_-@_-">
                  <c:v>33687</c:v>
                </c:pt>
                <c:pt idx="395" formatCode="_-* #,##0_-;\-* #,##0_-;_-* &quot;-&quot;??_-;_-@_-">
                  <c:v>33687</c:v>
                </c:pt>
                <c:pt idx="396" formatCode="_-* #,##0_-;\-* #,##0_-;_-* &quot;-&quot;??_-;_-@_-">
                  <c:v>33687</c:v>
                </c:pt>
              </c:numCache>
            </c:numRef>
          </c:val>
          <c:smooth val="0"/>
        </c:ser>
        <c:dLbls>
          <c:showLegendKey val="0"/>
          <c:showVal val="0"/>
          <c:showCatName val="0"/>
          <c:showSerName val="0"/>
          <c:showPercent val="0"/>
          <c:showBubbleSize val="0"/>
        </c:dLbls>
        <c:smooth val="0"/>
        <c:axId val="283372568"/>
        <c:axId val="283372960"/>
      </c:lineChart>
      <c:catAx>
        <c:axId val="283372568"/>
        <c:scaling>
          <c:orientation val="minMax"/>
        </c:scaling>
        <c:delete val="0"/>
        <c:axPos val="b"/>
        <c:numFmt formatCode="General" sourceLinked="0"/>
        <c:majorTickMark val="out"/>
        <c:minorTickMark val="none"/>
        <c:tickLblPos val="nextTo"/>
        <c:txPr>
          <a:bodyPr rot="-60000" vert="horz"/>
          <a:lstStyle/>
          <a:p>
            <a:pPr>
              <a:defRPr/>
            </a:pPr>
            <a:endParaRPr lang="es-MX"/>
          </a:p>
        </c:txPr>
        <c:crossAx val="283372960"/>
        <c:crosses val="autoZero"/>
        <c:auto val="1"/>
        <c:lblAlgn val="ctr"/>
        <c:lblOffset val="100"/>
        <c:tickMarkSkip val="15"/>
        <c:noMultiLvlLbl val="0"/>
      </c:catAx>
      <c:valAx>
        <c:axId val="283372960"/>
        <c:scaling>
          <c:orientation val="minMax"/>
        </c:scaling>
        <c:delete val="0"/>
        <c:axPos val="l"/>
        <c:numFmt formatCode="_-* #,##0_-;\-* #,##0_-;_-* &quot;-&quot;??_-;_-@_-" sourceLinked="1"/>
        <c:majorTickMark val="out"/>
        <c:minorTickMark val="none"/>
        <c:tickLblPos val="nextTo"/>
        <c:crossAx val="283372568"/>
        <c:crosses val="autoZero"/>
        <c:crossBetween val="between"/>
      </c:valAx>
    </c:plotArea>
    <c:legend>
      <c:legendPos val="b"/>
      <c:legendEntry>
        <c:idx val="1"/>
        <c:delete val="1"/>
      </c:legendEntry>
      <c:legendEntry>
        <c:idx val="2"/>
        <c:delete val="1"/>
      </c:legendEntry>
      <c:legendEntry>
        <c:idx val="3"/>
        <c:delete val="1"/>
      </c:legendEntry>
      <c:layout>
        <c:manualLayout>
          <c:xMode val="edge"/>
          <c:yMode val="edge"/>
          <c:x val="8.522334356092813E-2"/>
          <c:y val="0.77888260762276518"/>
          <c:w val="0.83375133663847578"/>
          <c:h val="0.13079588128407027"/>
        </c:manualLayout>
      </c:layout>
      <c:overlay val="0"/>
    </c:legend>
    <c:plotVisOnly val="1"/>
    <c:dispBlanksAs val="gap"/>
    <c:showDLblsOverMax val="0"/>
  </c:chart>
  <c:txPr>
    <a:bodyPr/>
    <a:lstStyle/>
    <a:p>
      <a:pPr>
        <a:defRPr sz="1200"/>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Curva nominal México</a:t>
            </a:r>
          </a:p>
        </c:rich>
      </c:tx>
      <c:overlay val="0"/>
      <c:spPr>
        <a:noFill/>
        <a:ln>
          <a:noFill/>
        </a:ln>
        <a:effectLst/>
      </c:spPr>
    </c:title>
    <c:autoTitleDeleted val="0"/>
    <c:plotArea>
      <c:layout/>
      <c:scatterChart>
        <c:scatterStyle val="smoothMarker"/>
        <c:varyColors val="0"/>
        <c:ser>
          <c:idx val="2"/>
          <c:order val="0"/>
          <c:tx>
            <c:strRef>
              <c:f>'[Actualiza TasasGuber - PruebaFinal.xlsm]Tabla Comité'!$B$7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Comité'!$D$7:$K$7</c:f>
              <c:numCache>
                <c:formatCode>0.00</c:formatCode>
                <c:ptCount val="8"/>
                <c:pt idx="0">
                  <c:v>6.8219830000000004</c:v>
                </c:pt>
                <c:pt idx="1">
                  <c:v>6.7184340000000002</c:v>
                </c:pt>
                <c:pt idx="2">
                  <c:v>6.7220880000000003</c:v>
                </c:pt>
                <c:pt idx="3">
                  <c:v>6.7531319999999999</c:v>
                </c:pt>
                <c:pt idx="4">
                  <c:v>6.8354809999999997</c:v>
                </c:pt>
                <c:pt idx="5">
                  <c:v>7.0131319999999997</c:v>
                </c:pt>
                <c:pt idx="6">
                  <c:v>7.146566</c:v>
                </c:pt>
                <c:pt idx="7">
                  <c:v>7.2179399999999996</c:v>
                </c:pt>
              </c:numCache>
            </c:numRef>
          </c:yVal>
          <c:smooth val="1"/>
          <c:extLst xmlns:c16r2="http://schemas.microsoft.com/office/drawing/2015/06/chart">
            <c:ext xmlns:c16="http://schemas.microsoft.com/office/drawing/2014/chart" uri="{C3380CC4-5D6E-409C-BE32-E72D297353CC}">
              <c16:uniqueId val="{00000000-8A24-4D39-A38D-D96DC8AE3DC4}"/>
            </c:ext>
          </c:extLst>
        </c:ser>
        <c:ser>
          <c:idx val="3"/>
          <c:order val="1"/>
          <c:tx>
            <c:strRef>
              <c:f>'[Actualiza TasasGuber - PruebaFinal.xlsm]Tabla Comité'!$B$8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1-8A24-4D39-A38D-D96DC8AE3DC4}"/>
            </c:ext>
          </c:extLst>
        </c:ser>
        <c:ser>
          <c:idx val="0"/>
          <c:order val="2"/>
          <c:tx>
            <c:strRef>
              <c:f>'[Actualiza TasasGuber - PruebaFinal.xlsm]Tabla Comité'!$C$11</c:f>
              <c:strCache>
                <c:ptCount val="1"/>
                <c:pt idx="0">
                  <c:v>08/09/2017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9.4186902133922015E-2"/>
                  <c:y val="1.893601048519748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A24-4D39-A38D-D96DC8AE3DC4}"/>
                </c:ext>
                <c:ext xmlns:c15="http://schemas.microsoft.com/office/drawing/2012/chart" uri="{CE6537A1-D6FC-4f65-9D91-7224C49458BB}"/>
              </c:extLst>
            </c:dLbl>
            <c:dLbl>
              <c:idx val="1"/>
              <c:layout>
                <c:manualLayout>
                  <c:x val="-8.2413539367181779E-2"/>
                  <c:y val="2.687095402522510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A24-4D39-A38D-D96DC8AE3DC4}"/>
                </c:ext>
                <c:ext xmlns:c15="http://schemas.microsoft.com/office/drawing/2012/chart" uri="{CE6537A1-D6FC-4f65-9D91-7224C49458BB}"/>
              </c:extLst>
            </c:dLbl>
            <c:dLbl>
              <c:idx val="2"/>
              <c:layout>
                <c:manualLayout>
                  <c:x val="-6.1810154525386338E-2"/>
                  <c:y val="3.22581733249372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A24-4D39-A38D-D96DC8AE3DC4}"/>
                </c:ext>
                <c:ext xmlns:c15="http://schemas.microsoft.com/office/drawing/2012/chart" uri="{CE6537A1-D6FC-4f65-9D91-7224C49458BB}"/>
              </c:extLst>
            </c:dLbl>
            <c:dLbl>
              <c:idx val="3"/>
              <c:layout>
                <c:manualLayout>
                  <c:x val="-3.8263428991905817E-2"/>
                  <c:y val="3.225817332493709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A24-4D39-A38D-D96DC8AE3DC4}"/>
                </c:ext>
                <c:ext xmlns:c15="http://schemas.microsoft.com/office/drawing/2012/chart" uri="{CE6537A1-D6FC-4f65-9D91-7224C49458BB}"/>
              </c:extLst>
            </c:dLbl>
            <c:dLbl>
              <c:idx val="4"/>
              <c:layout>
                <c:manualLayout>
                  <c:x val="-2.6490066225165618E-2"/>
                  <c:y val="3.22904283360061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A24-4D39-A38D-D96DC8AE3DC4}"/>
                </c:ext>
                <c:ext xmlns:c15="http://schemas.microsoft.com/office/drawing/2012/chart" uri="{CE6537A1-D6FC-4f65-9D91-7224C49458BB}"/>
              </c:extLst>
            </c:dLbl>
            <c:dLbl>
              <c:idx val="5"/>
              <c:layout>
                <c:manualLayout>
                  <c:x val="-3.2376747608535691E-2"/>
                  <c:y val="3.737533596334640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A24-4D39-A38D-D96DC8AE3DC4}"/>
                </c:ext>
                <c:ext xmlns:c15="http://schemas.microsoft.com/office/drawing/2012/chart" uri="{CE6537A1-D6FC-4f65-9D91-7224C49458BB}"/>
              </c:extLst>
            </c:dLbl>
            <c:dLbl>
              <c:idx val="6"/>
              <c:layout>
                <c:manualLayout>
                  <c:x val="-3.5320088300220862E-2"/>
                  <c:y val="4.277330693341490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A24-4D39-A38D-D96DC8AE3DC4}"/>
                </c:ext>
                <c:ext xmlns:c15="http://schemas.microsoft.com/office/drawing/2012/chart" uri="{CE6537A1-D6FC-4f65-9D91-7224C49458BB}"/>
              </c:extLst>
            </c:dLbl>
            <c:dLbl>
              <c:idx val="7"/>
              <c:layout>
                <c:manualLayout>
                  <c:x val="-3.2376747608535691E-2"/>
                  <c:y val="4.80308737376537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A24-4D39-A38D-D96DC8AE3DC4}"/>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Comité'!$D$5:$K$5</c:f>
              <c:numCache>
                <c:formatCode>0.00</c:formatCode>
                <c:ptCount val="8"/>
                <c:pt idx="0">
                  <c:v>6.7393390000000002</c:v>
                </c:pt>
                <c:pt idx="1">
                  <c:v>6.6376650000000001</c:v>
                </c:pt>
                <c:pt idx="2">
                  <c:v>6.6431139999999997</c:v>
                </c:pt>
                <c:pt idx="3">
                  <c:v>6.6746699999999999</c:v>
                </c:pt>
                <c:pt idx="4">
                  <c:v>6.7528430000000004</c:v>
                </c:pt>
                <c:pt idx="5">
                  <c:v>6.981719</c:v>
                </c:pt>
                <c:pt idx="6">
                  <c:v>7.1310029999999998</c:v>
                </c:pt>
                <c:pt idx="7">
                  <c:v>7.1978679999999997</c:v>
                </c:pt>
              </c:numCache>
            </c:numRef>
          </c:yVal>
          <c:smooth val="1"/>
          <c:extLst xmlns:c16r2="http://schemas.microsoft.com/office/drawing/2015/06/chart">
            <c:ext xmlns:c16="http://schemas.microsoft.com/office/drawing/2014/chart" uri="{C3380CC4-5D6E-409C-BE32-E72D297353CC}">
              <c16:uniqueId val="{0000000A-8A24-4D39-A38D-D96DC8AE3DC4}"/>
            </c:ext>
          </c:extLst>
        </c:ser>
        <c:dLbls>
          <c:showLegendKey val="0"/>
          <c:showVal val="0"/>
          <c:showCatName val="0"/>
          <c:showSerName val="0"/>
          <c:showPercent val="0"/>
          <c:showBubbleSize val="0"/>
        </c:dLbls>
        <c:axId val="278993456"/>
        <c:axId val="278992672"/>
      </c:scatterChart>
      <c:valAx>
        <c:axId val="278993456"/>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78992672"/>
        <c:crosses val="autoZero"/>
        <c:crossBetween val="midCat"/>
        <c:majorUnit val="5"/>
      </c:valAx>
      <c:valAx>
        <c:axId val="278992672"/>
        <c:scaling>
          <c:orientation val="minMax"/>
          <c:max val="8"/>
          <c:min val="6.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78993456"/>
        <c:crosses val="autoZero"/>
        <c:crossBetween val="midCat"/>
        <c:majorUnit val="0.25"/>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Curva nominal EUA</a:t>
            </a:r>
          </a:p>
        </c:rich>
      </c:tx>
      <c:overlay val="0"/>
      <c:spPr>
        <a:noFill/>
        <a:ln>
          <a:noFill/>
        </a:ln>
        <a:effectLst/>
      </c:spPr>
    </c:title>
    <c:autoTitleDeleted val="0"/>
    <c:plotArea>
      <c:layout/>
      <c:scatterChart>
        <c:scatterStyle val="smoothMarker"/>
        <c:varyColors val="0"/>
        <c:ser>
          <c:idx val="2"/>
          <c:order val="0"/>
          <c:tx>
            <c:strRef>
              <c:f>'[Actualiza TasasGuber - PruebaFinal.xlsm]Tabla Comité'!$B$13</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Comité'!$D$13:$I$13</c:f>
              <c:numCache>
                <c:formatCode>0.00</c:formatCode>
                <c:ptCount val="6"/>
                <c:pt idx="0">
                  <c:v>1.294</c:v>
                </c:pt>
                <c:pt idx="1">
                  <c:v>1.446</c:v>
                </c:pt>
                <c:pt idx="2">
                  <c:v>1.7428999999999999</c:v>
                </c:pt>
                <c:pt idx="3">
                  <c:v>2.0017</c:v>
                </c:pt>
                <c:pt idx="4">
                  <c:v>2.1888000000000001</c:v>
                </c:pt>
                <c:pt idx="5">
                  <c:v>2.7854999999999999</c:v>
                </c:pt>
              </c:numCache>
            </c:numRef>
          </c:yVal>
          <c:smooth val="1"/>
          <c:extLst xmlns:c16r2="http://schemas.microsoft.com/office/drawing/2015/06/chart">
            <c:ext xmlns:c16="http://schemas.microsoft.com/office/drawing/2014/chart" uri="{C3380CC4-5D6E-409C-BE32-E72D297353CC}">
              <c16:uniqueId val="{00000000-F1DA-4955-9340-EC8FB1ABCC18}"/>
            </c:ext>
          </c:extLst>
        </c:ser>
        <c:ser>
          <c:idx val="3"/>
          <c:order val="1"/>
          <c:tx>
            <c:strRef>
              <c:f>'[Actualiza TasasGuber - PruebaFinal.xlsm]Tabla Comité'!$B$14</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Comité'!$D$14:$I$14</c:f>
              <c:numCache>
                <c:formatCode>0.00</c:formatCode>
                <c:ptCount val="6"/>
                <c:pt idx="0">
                  <c:v>1.1882999999999999</c:v>
                </c:pt>
                <c:pt idx="1">
                  <c:v>1.4510000000000001</c:v>
                </c:pt>
                <c:pt idx="2">
                  <c:v>1.9274</c:v>
                </c:pt>
                <c:pt idx="3">
                  <c:v>2.2450999999999999</c:v>
                </c:pt>
                <c:pt idx="4">
                  <c:v>2.444</c:v>
                </c:pt>
                <c:pt idx="5">
                  <c:v>3.0651000000000002</c:v>
                </c:pt>
              </c:numCache>
            </c:numRef>
          </c:yVal>
          <c:smooth val="1"/>
          <c:extLst xmlns:c16r2="http://schemas.microsoft.com/office/drawing/2015/06/chart">
            <c:ext xmlns:c16="http://schemas.microsoft.com/office/drawing/2014/chart" uri="{C3380CC4-5D6E-409C-BE32-E72D297353CC}">
              <c16:uniqueId val="{00000001-F1DA-4955-9340-EC8FB1ABCC18}"/>
            </c:ext>
          </c:extLst>
        </c:ser>
        <c:ser>
          <c:idx val="0"/>
          <c:order val="2"/>
          <c:tx>
            <c:strRef>
              <c:f>'[Actualiza TasasGuber - PruebaFinal.xlsm]Tabla Comité'!$C$11</c:f>
              <c:strCache>
                <c:ptCount val="1"/>
                <c:pt idx="0">
                  <c:v>08/09/2017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5.8866813833701251E-3"/>
                  <c:y val="6.15796649231392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1DA-4955-9340-EC8FB1ABCC18}"/>
                </c:ext>
                <c:ext xmlns:c15="http://schemas.microsoft.com/office/drawing/2012/chart" uri="{CE6537A1-D6FC-4f65-9D91-7224C49458BB}"/>
              </c:extLst>
            </c:dLbl>
            <c:dLbl>
              <c:idx val="1"/>
              <c:layout>
                <c:manualLayout>
                  <c:x val="3.5320088300220695E-2"/>
                  <c:y val="4.55154045084072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1DA-4955-9340-EC8FB1ABCC18}"/>
                </c:ext>
                <c:ext xmlns:c15="http://schemas.microsoft.com/office/drawing/2012/chart" uri="{CE6537A1-D6FC-4f65-9D91-7224C49458BB}"/>
              </c:extLst>
            </c:dLbl>
            <c:dLbl>
              <c:idx val="2"/>
              <c:layout>
                <c:manualLayout>
                  <c:x val="2.6490066225165563E-2"/>
                  <c:y val="3.21285208294639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1DA-4955-9340-EC8FB1ABCC18}"/>
                </c:ext>
                <c:ext xmlns:c15="http://schemas.microsoft.com/office/drawing/2012/chart" uri="{CE6537A1-D6FC-4f65-9D91-7224C49458BB}"/>
              </c:extLst>
            </c:dLbl>
            <c:dLbl>
              <c:idx val="3"/>
              <c:layout>
                <c:manualLayout>
                  <c:x val="5.8866813833701251E-2"/>
                  <c:y val="2.67737673578865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1DA-4955-9340-EC8FB1ABCC18}"/>
                </c:ext>
                <c:ext xmlns:c15="http://schemas.microsoft.com/office/drawing/2012/chart" uri="{CE6537A1-D6FC-4f65-9D91-7224C49458BB}"/>
              </c:extLst>
            </c:dLbl>
            <c:dLbl>
              <c:idx val="4"/>
              <c:layout>
                <c:manualLayout>
                  <c:x val="4.1206769683590876E-2"/>
                  <c:y val="1.87416371505206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1DA-4955-9340-EC8FB1ABCC18}"/>
                </c:ext>
                <c:ext xmlns:c15="http://schemas.microsoft.com/office/drawing/2012/chart" uri="{CE6537A1-D6FC-4f65-9D91-7224C49458BB}"/>
              </c:extLst>
            </c:dLbl>
            <c:dLbl>
              <c:idx val="5"/>
              <c:layout>
                <c:manualLayout>
                  <c:x val="0"/>
                  <c:y val="1.612903567205056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1DA-4955-9340-EC8FB1ABCC18}"/>
                </c:ext>
                <c:ext xmlns:c15="http://schemas.microsoft.com/office/drawing/2012/chart" uri="{CE6537A1-D6FC-4f65-9D91-7224C49458BB}"/>
              </c:extLst>
            </c:dLbl>
            <c:dLbl>
              <c:idx val="6"/>
              <c:layout>
                <c:manualLayout>
                  <c:x val="5.8866813833701251E-3"/>
                  <c:y val="3.2193241668667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1DA-4955-9340-EC8FB1ABCC18}"/>
                </c:ext>
                <c:ext xmlns:c15="http://schemas.microsoft.com/office/drawing/2012/chart" uri="{CE6537A1-D6FC-4f65-9D91-7224C49458BB}"/>
              </c:extLst>
            </c:dLbl>
            <c:dLbl>
              <c:idx val="7"/>
              <c:layout>
                <c:manualLayout>
                  <c:x val="-3.5320088300220862E-2"/>
                  <c:y val="-3.737533596334655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1DA-4955-9340-EC8FB1ABCC18}"/>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Comité'!$D$11:$I$11</c:f>
              <c:numCache>
                <c:formatCode>0.00</c:formatCode>
                <c:ptCount val="6"/>
                <c:pt idx="0">
                  <c:v>1.262</c:v>
                </c:pt>
                <c:pt idx="1">
                  <c:v>1.3687</c:v>
                </c:pt>
                <c:pt idx="2">
                  <c:v>1.6332</c:v>
                </c:pt>
                <c:pt idx="3">
                  <c:v>1.8797999999999999</c:v>
                </c:pt>
                <c:pt idx="4">
                  <c:v>2.0507</c:v>
                </c:pt>
                <c:pt idx="5">
                  <c:v>2.6692</c:v>
                </c:pt>
              </c:numCache>
            </c:numRef>
          </c:yVal>
          <c:smooth val="1"/>
          <c:extLst xmlns:c16r2="http://schemas.microsoft.com/office/drawing/2015/06/chart">
            <c:ext xmlns:c16="http://schemas.microsoft.com/office/drawing/2014/chart" uri="{C3380CC4-5D6E-409C-BE32-E72D297353CC}">
              <c16:uniqueId val="{0000000A-F1DA-4955-9340-EC8FB1ABCC18}"/>
            </c:ext>
          </c:extLst>
        </c:ser>
        <c:dLbls>
          <c:showLegendKey val="0"/>
          <c:showVal val="0"/>
          <c:showCatName val="0"/>
          <c:showSerName val="0"/>
          <c:showPercent val="0"/>
          <c:showBubbleSize val="0"/>
        </c:dLbls>
        <c:axId val="278991496"/>
        <c:axId val="278991104"/>
      </c:scatterChart>
      <c:valAx>
        <c:axId val="278991496"/>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78991104"/>
        <c:crosses val="autoZero"/>
        <c:crossBetween val="midCat"/>
      </c:valAx>
      <c:valAx>
        <c:axId val="278991104"/>
        <c:scaling>
          <c:orientation val="minMax"/>
          <c:min val="1"/>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78991496"/>
        <c:crosses val="autoZero"/>
        <c:crossBetween val="midCat"/>
        <c:majorUnit val="0.25"/>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21/09/2017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5"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21/09/2017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4"/>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5"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12</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13</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6375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990277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087406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41241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10" Type="http://schemas.openxmlformats.org/officeDocument/2006/relationships/image" Target="../media/image7.png"/><Relationship Id="rId4" Type="http://schemas.openxmlformats.org/officeDocument/2006/relationships/slideLayout" Target="../slideLayouts/slideLayout5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2.xml"/><Relationship Id="rId7" Type="http://schemas.openxmlformats.org/officeDocument/2006/relationships/theme" Target="../theme/theme7.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6" Type="http://schemas.openxmlformats.org/officeDocument/2006/relationships/image" Target="../media/image9.jpe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heme" Target="../theme/theme9.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6.xml"/><Relationship Id="rId7" Type="http://schemas.openxmlformats.org/officeDocument/2006/relationships/theme" Target="../theme/theme1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4" Type="http://schemas.openxmlformats.org/officeDocument/2006/relationships/slideLayout" Target="../slideLayouts/slideLayout8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93.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6.xml"/><Relationship Id="rId7" Type="http://schemas.openxmlformats.org/officeDocument/2006/relationships/theme" Target="../theme/theme12.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 id="2147483827" r:id="rId11"/>
    <p:sldLayoutId id="2147483828" r:id="rId12"/>
    <p:sldLayoutId id="2147483829" r:id="rId13"/>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17.xml"/></Relationships>
</file>

<file path=ppt/slides/_rels/slide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1.xm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8.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4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slide" Target="slide5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55.xml"/><Relationship Id="rId2" Type="http://schemas.openxmlformats.org/officeDocument/2006/relationships/slide" Target="slide6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4.emf"/><Relationship Id="rId5" Type="http://schemas.openxmlformats.org/officeDocument/2006/relationships/image" Target="../media/image22.emf"/><Relationship Id="rId4" Type="http://schemas.openxmlformats.org/officeDocument/2006/relationships/package" Target="../embeddings/Hoja_de_c_lculo_de_Microsoft_Excel1.xlsx"/></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slide" Target="slide6.xml"/><Relationship Id="rId4" Type="http://schemas.openxmlformats.org/officeDocument/2006/relationships/image" Target="../media/image3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slide" Target="slide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035</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1</a:t>
            </a:fld>
            <a:endParaRPr lang="es-ES" altLang="es-MX" dirty="0"/>
          </a:p>
        </p:txBody>
      </p:sp>
    </p:spTree>
    <p:extLst>
      <p:ext uri="{BB962C8B-B14F-4D97-AF65-F5344CB8AC3E}">
        <p14:creationId xmlns:p14="http://schemas.microsoft.com/office/powerpoint/2010/main" val="689073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5737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Flujo </a:t>
            </a:r>
            <a:r>
              <a:rPr lang="es-MX" sz="1600" dirty="0">
                <a:solidFill>
                  <a:prstClr val="black"/>
                </a:solidFill>
                <a:latin typeface="Century Gothic" panose="020B0502020202020204" pitchFamily="34" charset="0"/>
              </a:rPr>
              <a:t>de saldos de la Tesorería al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Análisis </a:t>
            </a:r>
            <a:r>
              <a:rPr lang="es-MX" sz="1600" dirty="0">
                <a:solidFill>
                  <a:prstClr val="black"/>
                </a:solidFill>
                <a:latin typeface="Century Gothic" panose="020B0502020202020204" pitchFamily="34" charset="0"/>
              </a:rPr>
              <a:t>de sensibilidad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Análisis </a:t>
            </a:r>
            <a:r>
              <a:rPr lang="es-MX" sz="1600" dirty="0">
                <a:solidFill>
                  <a:prstClr val="black"/>
                </a:solidFill>
                <a:latin typeface="Century Gothic" panose="020B0502020202020204" pitchFamily="34" charset="0"/>
              </a:rPr>
              <a:t>CKD EXI (50 mdp</a:t>
            </a:r>
            <a:r>
              <a:rPr lang="es-MX" sz="1600" dirty="0" smtClean="0">
                <a:solidFill>
                  <a:prstClr val="black"/>
                </a:solidFill>
                <a:latin typeface="Century Gothic" panose="020B0502020202020204" pitchFamily="34" charset="0"/>
              </a:rPr>
              <a: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sobre la implementación de derivados </a:t>
            </a:r>
            <a:r>
              <a:rPr lang="es-MX" sz="1600" dirty="0" smtClean="0">
                <a:solidFill>
                  <a:prstClr val="black"/>
                </a:solidFill>
                <a:latin typeface="Century Gothic" panose="020B0502020202020204" pitchFamily="34" charset="0"/>
              </a:rPr>
              <a:t>Infonavit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sobre el entorno </a:t>
            </a:r>
            <a:r>
              <a:rPr lang="es-MX" sz="1600" dirty="0" smtClean="0">
                <a:solidFill>
                  <a:prstClr val="black"/>
                </a:solidFill>
                <a:latin typeface="Century Gothic" panose="020B0502020202020204" pitchFamily="34" charset="0"/>
              </a:rPr>
              <a:t>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 Informe </a:t>
            </a:r>
            <a:r>
              <a:rPr lang="es-MX" sz="1600" dirty="0">
                <a:solidFill>
                  <a:prstClr val="black"/>
                </a:solidFill>
                <a:latin typeface="Century Gothic" panose="020B0502020202020204" pitchFamily="34" charset="0"/>
              </a:rPr>
              <a:t>y estrategia del FINVIT</a:t>
            </a:r>
          </a:p>
        </p:txBody>
      </p:sp>
      <p:sp>
        <p:nvSpPr>
          <p:cNvPr id="11" name="3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pPr/>
              <a:t>2</a:t>
            </a:fld>
            <a:endParaRPr lang="es-ES" altLang="es-MX" dirty="0"/>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035</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Septiembre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4243393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smtClean="0">
                <a:latin typeface="Century Gothic" panose="020B0502020202020204" pitchFamily="34" charset="0"/>
              </a:rPr>
              <a:t>I. Informe </a:t>
            </a:r>
            <a:r>
              <a:rPr lang="es-MX" sz="2000" b="1" dirty="0">
                <a:latin typeface="Century Gothic" panose="020B0502020202020204" pitchFamily="34" charset="0"/>
              </a:rPr>
              <a:t>y estrategia del </a:t>
            </a:r>
            <a:r>
              <a:rPr lang="es-MX" sz="2000" b="1" dirty="0" smtClean="0">
                <a:latin typeface="Century Gothic" panose="020B0502020202020204" pitchFamily="34" charset="0"/>
              </a:rPr>
              <a:t>FANVIT</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199" y="923323"/>
            <a:ext cx="8403021"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terminan agosto en 126,046 mdp.</a:t>
            </a:r>
          </a:p>
          <a:p>
            <a:pPr lvl="0" algn="just">
              <a:buClr>
                <a:srgbClr val="C00000"/>
              </a:buClr>
            </a:pPr>
            <a:r>
              <a:rPr lang="es-MX" sz="1400" dirty="0" smtClean="0"/>
              <a:t>Durante 2017 la Tesorería ha </a:t>
            </a:r>
            <a:r>
              <a:rPr lang="es-MX" sz="1400" dirty="0"/>
              <a:t>traspasado un total de 28,500 mdp.</a:t>
            </a:r>
          </a:p>
          <a:p>
            <a:pPr lvl="0" algn="just">
              <a:buClr>
                <a:srgbClr val="C00000"/>
              </a:buClr>
            </a:pPr>
            <a:r>
              <a:rPr lang="es-MX" sz="1400" dirty="0" smtClean="0"/>
              <a:t>El resultado al </a:t>
            </a:r>
            <a:r>
              <a:rPr lang="es-MX" sz="1400" dirty="0"/>
              <a:t>cierre de agosto es de +6,995 mdp que equivale a un rendimiento del 9.54% </a:t>
            </a:r>
            <a:r>
              <a:rPr lang="es-MX" sz="1400" dirty="0" smtClean="0"/>
              <a:t>al descontar </a:t>
            </a:r>
            <a:r>
              <a:rPr lang="es-MX" sz="1400" dirty="0"/>
              <a:t>gastos acumulados en el año.</a:t>
            </a:r>
          </a:p>
          <a:p>
            <a:pPr lvl="0" algn="just">
              <a:buClr>
                <a:srgbClr val="C00000"/>
              </a:buClr>
            </a:pPr>
            <a:r>
              <a:rPr lang="es-MX" sz="1400" dirty="0"/>
              <a:t>El plazo promedio ponderado de las inversiones en </a:t>
            </a:r>
            <a:r>
              <a:rPr lang="es-MX" sz="1400" dirty="0" smtClean="0"/>
              <a:t>valores, </a:t>
            </a:r>
            <a:r>
              <a:rPr lang="es-MX" sz="1400" dirty="0"/>
              <a:t>gubernamentales</a:t>
            </a:r>
            <a:r>
              <a:rPr lang="es-MX" sz="1400" dirty="0" smtClean="0"/>
              <a:t>, es de </a:t>
            </a:r>
            <a:r>
              <a:rPr lang="es-MX" sz="1400" dirty="0"/>
              <a:t>7.3 </a:t>
            </a:r>
            <a:r>
              <a:rPr lang="es-MX" sz="1400" dirty="0" smtClean="0"/>
              <a:t>años</a:t>
            </a:r>
            <a:endParaRPr lang="es-MX" sz="1400" dirty="0"/>
          </a:p>
          <a:p>
            <a:pPr marL="0" lvl="0" indent="0" algn="just">
              <a:buClr>
                <a:srgbClr val="C00000"/>
              </a:buClr>
              <a:buNone/>
            </a:pPr>
            <a:r>
              <a:rPr lang="es-MX" sz="1400" b="1" u="sng" dirty="0" smtClean="0"/>
              <a:t>Composición </a:t>
            </a:r>
            <a:r>
              <a:rPr lang="es-MX" sz="1400" b="1" u="sng" dirty="0"/>
              <a:t>del FANVIT</a:t>
            </a:r>
            <a:endParaRPr lang="es-MX" sz="1400" dirty="0"/>
          </a:p>
          <a:p>
            <a:pPr lvl="0" algn="just">
              <a:buClr>
                <a:srgbClr val="C00000"/>
              </a:buClr>
            </a:pPr>
            <a:r>
              <a:rPr lang="es-MX" sz="1400" b="1" dirty="0"/>
              <a:t>Liquidez y deuda: 90.0</a:t>
            </a:r>
            <a:r>
              <a:rPr lang="es-MX" sz="1400" b="1" dirty="0" smtClean="0"/>
              <a:t>% </a:t>
            </a:r>
            <a:r>
              <a:rPr lang="es-MX" sz="1400" dirty="0" smtClean="0"/>
              <a:t>de los activos en administración están invertidos en: 60.5</a:t>
            </a:r>
            <a:r>
              <a:rPr lang="es-MX" sz="1400" dirty="0"/>
              <a:t>% Gubernamental (18.1% tasa fija, 17.3% udizado y 25.1% revisable) y 18.1% corporativos. </a:t>
            </a:r>
            <a:r>
              <a:rPr lang="es-MX" sz="1400" dirty="0" smtClean="0"/>
              <a:t>Tiene </a:t>
            </a:r>
            <a:r>
              <a:rPr lang="es-MX" sz="1400" dirty="0"/>
              <a:t>2.9% en estructurados de deuda y 8.5% de liquidez.</a:t>
            </a:r>
          </a:p>
          <a:p>
            <a:pPr lvl="0" algn="just">
              <a:buClr>
                <a:srgbClr val="C00000"/>
              </a:buClr>
            </a:pPr>
            <a:r>
              <a:rPr lang="es-MX" sz="1400" b="1" dirty="0"/>
              <a:t>Renta variable: 7.3%</a:t>
            </a:r>
            <a:r>
              <a:rPr lang="es-MX" sz="1400" dirty="0"/>
              <a:t>. </a:t>
            </a:r>
            <a:r>
              <a:rPr lang="es-MX" sz="1400" dirty="0" smtClean="0"/>
              <a:t>Una </a:t>
            </a:r>
            <a:r>
              <a:rPr lang="es-MX" sz="1400" dirty="0"/>
              <a:t>tercera parte nacional y el resto internacional (básicamente EU, Europa y Asia). Esto incluye bonos bancarios estructurados.</a:t>
            </a:r>
          </a:p>
          <a:p>
            <a:pPr lvl="0" algn="just">
              <a:buClr>
                <a:srgbClr val="C00000"/>
              </a:buClr>
            </a:pPr>
            <a:r>
              <a:rPr lang="es-MX" sz="1400" b="1" dirty="0"/>
              <a:t>Fibras 2.4%.</a:t>
            </a:r>
            <a:r>
              <a:rPr lang="es-MX" sz="1400" dirty="0"/>
              <a:t> Básicamente industriales y diversificadas (5 fibras en total). Se están haciendo compras paulatinas para llegar a 3%.</a:t>
            </a:r>
          </a:p>
          <a:p>
            <a:pPr lvl="0" algn="just">
              <a:buClr>
                <a:srgbClr val="C00000"/>
              </a:buClr>
            </a:pPr>
            <a:r>
              <a:rPr lang="es-MX" sz="1400" b="1" dirty="0"/>
              <a:t>CKDs 0.3% pagado</a:t>
            </a:r>
            <a:r>
              <a:rPr lang="es-MX" sz="1400" dirty="0"/>
              <a:t>. </a:t>
            </a:r>
            <a:r>
              <a:rPr lang="es-MX" sz="1400" dirty="0" smtClean="0"/>
              <a:t>Al añadir el </a:t>
            </a:r>
            <a:r>
              <a:rPr lang="es-MX" sz="1400" dirty="0"/>
              <a:t>porcentaje comprometido, el total es de 1.2</a:t>
            </a:r>
            <a:r>
              <a:rPr lang="es-MX" sz="1400" dirty="0" smtClean="0"/>
              <a:t>%.</a:t>
            </a:r>
            <a:endParaRPr lang="es-MX" sz="1400" b="1" u="sng" dirty="0" smtClean="0"/>
          </a:p>
          <a:p>
            <a:pPr marL="0" indent="0" algn="just">
              <a:buClr>
                <a:srgbClr val="C00000"/>
              </a:buClr>
              <a:buNone/>
            </a:pPr>
            <a:r>
              <a:rPr lang="es-MX" sz="1400" b="1" u="sng" dirty="0" smtClean="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a:t>Actualmente el portafolio cuenta con una posición conservadora con un 8.5% en liquidez y 25.1% en bonos gubernamentales a tasa revisable, como instrumentos de manejo de liquidez, al buscar aprovechar movimientos en el mercado provocados por la situación económica y geopolítica actual (Corea del Norte, Negociaciones del TLCAN, decisiones de política monetaria internacional) para realizar compras en bonos de mediano y largo plazo (10 a 30 años</a:t>
            </a:r>
            <a:r>
              <a:rPr lang="es-MX" sz="1400" dirty="0" smtClean="0"/>
              <a:t>).</a:t>
            </a: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sp>
        <p:nvSpPr>
          <p:cNvPr id="5" name="4 Flecha derecha">
            <a:hlinkClick r:id="rId2" action="ppaction://hlinksldjump"/>
          </p:cNvPr>
          <p:cNvSpPr/>
          <p:nvPr/>
        </p:nvSpPr>
        <p:spPr>
          <a:xfrm>
            <a:off x="2238375" y="985837"/>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5 Flecha derecha">
            <a:hlinkClick r:id="rId3" action="ppaction://hlinksldjump"/>
          </p:cNvPr>
          <p:cNvSpPr/>
          <p:nvPr/>
        </p:nvSpPr>
        <p:spPr>
          <a:xfrm>
            <a:off x="2824162" y="2728912"/>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4" action="ppaction://hlinksldjump"/>
          </p:cNvPr>
          <p:cNvSpPr/>
          <p:nvPr/>
        </p:nvSpPr>
        <p:spPr>
          <a:xfrm>
            <a:off x="1496291" y="5082641"/>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9226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60399"/>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a:t>
            </a:r>
            <a:r>
              <a:rPr lang="es-MX" sz="1400" b="1" dirty="0" smtClean="0"/>
              <a:t>Fija</a:t>
            </a:r>
          </a:p>
          <a:p>
            <a:pPr marL="0" indent="0" algn="just">
              <a:buClr>
                <a:srgbClr val="C00000"/>
              </a:buClr>
              <a:buNone/>
            </a:pPr>
            <a:endParaRPr lang="es-MX" sz="1400" dirty="0"/>
          </a:p>
          <a:p>
            <a:pPr lvl="0" algn="just">
              <a:buClr>
                <a:srgbClr val="C00000"/>
              </a:buClr>
            </a:pPr>
            <a:r>
              <a:rPr lang="es-MX" sz="1400" dirty="0" smtClean="0"/>
              <a:t>Durante </a:t>
            </a:r>
            <a:r>
              <a:rPr lang="es-MX" sz="1400" dirty="0"/>
              <a:t>el periodo se realizaron ventas de bonos gubernamentales de largo plazo (22 a 30 años), y así aprovechar el aplanamiento de la curva de bonos M para tomar utilidad y distribuir en instrumentos de la zona media de la curva nominal y real, manteniendo el plazo promedio ponderado de los activos dentro de un intervalo de 7 a 8.5 años, actual 7.3 años.</a:t>
            </a:r>
          </a:p>
          <a:p>
            <a:pPr lvl="0" algn="just">
              <a:buClr>
                <a:srgbClr val="C00000"/>
              </a:buClr>
            </a:pPr>
            <a:r>
              <a:rPr lang="es-MX" sz="1400" dirty="0"/>
              <a:t>El escenario de política monetaria prevé bajas de tasas por parte de Banxico en el segundo semestre de 2018, por lo que consideramos es prudente mantener una posición estable en instrumentos de tasa revisable, buscando una disminución gradual hacia principios de 2018.</a:t>
            </a:r>
          </a:p>
          <a:p>
            <a:pPr lvl="0" algn="just">
              <a:buClr>
                <a:srgbClr val="C00000"/>
              </a:buClr>
            </a:pPr>
            <a:r>
              <a:rPr lang="es-MX" sz="1400" dirty="0"/>
              <a:t>Se continuó con la reestructura de deuda corporativa del portafolio, se realizaron ventas por 1,054 millones de pesos en papeles que no van de acuerdo con el perfil de riesgo deseado y en instrumentos que presentan excedentes a los límites impuestos por la coordinación de riesgos en noviembre de 2016. Estos recursos se han buscado reinvertir en papeles de la más alta calidad crediticia, participando en emisiones primarias de bonos de emisoras paraestatales (CIENCB – FOVISSSTE</a:t>
            </a:r>
            <a:r>
              <a:rPr lang="es-MX" sz="1400" dirty="0" smtClean="0"/>
              <a:t>).</a:t>
            </a:r>
          </a:p>
          <a:p>
            <a:pPr lvl="0" algn="just">
              <a:buClr>
                <a:srgbClr val="C00000"/>
              </a:buClr>
            </a:pPr>
            <a:endParaRPr lang="es-MX" sz="1400" dirty="0"/>
          </a:p>
          <a:p>
            <a:pPr marL="0" indent="0" algn="just">
              <a:buClr>
                <a:srgbClr val="C00000"/>
              </a:buClr>
              <a:buNone/>
            </a:pPr>
            <a:r>
              <a:rPr lang="es-MX" sz="1400" b="1" dirty="0" smtClean="0"/>
              <a:t>Renta Variable y Bonos Bancarios Estructurados </a:t>
            </a:r>
          </a:p>
          <a:p>
            <a:pPr marL="0" indent="0" algn="just">
              <a:buClr>
                <a:srgbClr val="C00000"/>
              </a:buClr>
              <a:buNone/>
            </a:pPr>
            <a:endParaRPr lang="es-MX" sz="1600" dirty="0"/>
          </a:p>
          <a:p>
            <a:pPr lvl="0" algn="just">
              <a:buClr>
                <a:srgbClr val="C00000"/>
              </a:buClr>
            </a:pPr>
            <a:r>
              <a:rPr lang="es-MX" sz="1400" dirty="0"/>
              <a:t>Renta variable nacional e internacional se espera que entre en fase de consolidación, con riesgos a la baja a falta de catalizadores e incertidumbre por riesgos geopolíticos y climáticos. Actualmente se tiene 7.3% (incluyendo Bonos Bancarios y Estructurados) y el objetivo es 10%. </a:t>
            </a:r>
          </a:p>
        </p:txBody>
      </p:sp>
      <p:sp>
        <p:nvSpPr>
          <p:cNvPr id="4" name="3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pPr/>
              <a:t>4</a:t>
            </a:fld>
            <a:endParaRPr lang="es-ES" altLang="es-MX" dirty="0"/>
          </a:p>
        </p:txBody>
      </p:sp>
      <p:sp>
        <p:nvSpPr>
          <p:cNvPr id="11" name="10 Flecha derecha">
            <a:hlinkClick r:id="rId2" action="ppaction://hlinksldjump"/>
          </p:cNvPr>
          <p:cNvSpPr/>
          <p:nvPr/>
        </p:nvSpPr>
        <p:spPr>
          <a:xfrm>
            <a:off x="4762005" y="5082641"/>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2" name="11 Flecha derecha">
            <a:hlinkClick r:id="rId3" action="ppaction://hlinksldjump"/>
          </p:cNvPr>
          <p:cNvSpPr/>
          <p:nvPr/>
        </p:nvSpPr>
        <p:spPr>
          <a:xfrm>
            <a:off x="1514103" y="973779"/>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25542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smtClean="0"/>
              <a:t>Renta </a:t>
            </a:r>
            <a:r>
              <a:rPr lang="es-MX" sz="1400" b="1" dirty="0"/>
              <a:t>Variable y Bonos Bancarios </a:t>
            </a:r>
            <a:r>
              <a:rPr lang="es-MX" sz="1400" b="1" dirty="0" smtClean="0"/>
              <a:t>Estructurados </a:t>
            </a:r>
          </a:p>
          <a:p>
            <a:pPr marL="0" indent="0" algn="just">
              <a:buClr>
                <a:srgbClr val="C00000"/>
              </a:buClr>
              <a:buNone/>
            </a:pPr>
            <a:endParaRPr lang="es-MX" sz="1400" b="1" dirty="0" smtClean="0"/>
          </a:p>
          <a:p>
            <a:pPr algn="just">
              <a:buClr>
                <a:srgbClr val="C00000"/>
              </a:buClr>
            </a:pPr>
            <a:r>
              <a:rPr lang="es-MX" sz="1400" dirty="0"/>
              <a:t>Durante el periodo se han realizado pocos movimientos en Renta Variable, manteniendo un portafolio diversificado con inversiones en regiones y países a través de ETF´s buscando optimizar las condiciones de riesgo rendimiento, privilegiando la parte internacional sobre la nacional debido a mejores perspectivas de retorno y valuaciones atractivas. Las regiones donde se participan son:</a:t>
            </a:r>
          </a:p>
          <a:p>
            <a:pPr marL="0" indent="0" algn="just">
              <a:buClr>
                <a:srgbClr val="C00000"/>
              </a:buClr>
              <a:buNone/>
            </a:pPr>
            <a:endParaRPr lang="es-MX" sz="1400" dirty="0" smtClean="0"/>
          </a:p>
          <a:p>
            <a:pPr lvl="1" algn="just">
              <a:buClr>
                <a:srgbClr val="C00000"/>
              </a:buClr>
            </a:pPr>
            <a:r>
              <a:rPr lang="es-MX" sz="1350" dirty="0" smtClean="0"/>
              <a:t>México </a:t>
            </a:r>
            <a:r>
              <a:rPr lang="es-MX" sz="1350" dirty="0"/>
              <a:t>ha tenido un buen comportamiento apoyado principalmente por el consumo, incremento en remesas y buenos resultados corporativos en donde las utilidades han justificados valuaciones altas (múltiplos). Representa 2.1% del total de los activos (incluye Bonos Bancarios Estructurados).</a:t>
            </a:r>
          </a:p>
          <a:p>
            <a:pPr lvl="1" algn="just">
              <a:buClr>
                <a:srgbClr val="C00000"/>
              </a:buClr>
            </a:pPr>
            <a:r>
              <a:rPr lang="es-MX" sz="1350" dirty="0" smtClean="0"/>
              <a:t>Europa </a:t>
            </a:r>
            <a:r>
              <a:rPr lang="es-MX" sz="1350" dirty="0"/>
              <a:t>ha presentado fortalezas en utilidades (con expectativas de que continúen en los trimestres siguientes) por incremento en su palanca operativa e incremento en ventas. Las expectativas de alza en dividendos aunado a valuaciones atractivas relativas con Estados Unidos la hacen una región atractiva. Significa 2.0% del total (incluye Bonos Bancarios Estructurados).</a:t>
            </a:r>
          </a:p>
          <a:p>
            <a:pPr lvl="1" algn="just">
              <a:buClr>
                <a:srgbClr val="C00000"/>
              </a:buClr>
            </a:pPr>
            <a:r>
              <a:rPr lang="es-MX" sz="1350" dirty="0"/>
              <a:t>Aun cuando Estados Unidos presenta altas valuaciones y un comportamiento favorable en el año, la inversión en esta región está justificada en el comportamiento del tipo de cambio aunado a las expectativas de buenos resultados corporativos en el corto-mediano plazo. Es 1.9% del total de los activos (incluye Bonos Bancarios Estructurados).</a:t>
            </a:r>
          </a:p>
          <a:p>
            <a:pPr lvl="1" algn="just">
              <a:buClr>
                <a:srgbClr val="C00000"/>
              </a:buClr>
            </a:pPr>
            <a:r>
              <a:rPr lang="es-MX" sz="1350" dirty="0"/>
              <a:t>Japón se ve beneficiado por una política fiscal agresiva, depreciación del Yen frente al dólar, estimaciones de crecimiento de utilidades y atractivas valuaciones. Representa 1.3% de los activos</a:t>
            </a:r>
            <a:r>
              <a:rPr lang="es-MX" sz="1350" dirty="0" smtClean="0"/>
              <a:t>.</a:t>
            </a:r>
            <a:endParaRPr lang="es-MX" sz="135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a:t>
            </a:fld>
            <a:endParaRPr lang="es-ES" altLang="es-MX" dirty="0"/>
          </a:p>
        </p:txBody>
      </p:sp>
      <p:sp>
        <p:nvSpPr>
          <p:cNvPr id="6" name="5 Flecha derecha">
            <a:hlinkClick r:id="rId2" action="ppaction://hlinksldjump"/>
          </p:cNvPr>
          <p:cNvSpPr/>
          <p:nvPr/>
        </p:nvSpPr>
        <p:spPr>
          <a:xfrm>
            <a:off x="4657725" y="985836"/>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63510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677861"/>
            <a:ext cx="8515350" cy="5816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smtClean="0"/>
              <a:t>Fibras </a:t>
            </a:r>
            <a:endParaRPr lang="es-MX" sz="1400" dirty="0"/>
          </a:p>
          <a:p>
            <a:pPr lvl="0" algn="just">
              <a:buClr>
                <a:srgbClr val="C00000"/>
              </a:buClr>
            </a:pPr>
            <a:r>
              <a:rPr lang="es-MX" sz="1400" dirty="0"/>
              <a:t>El portafolio de Fibras del FANVIT ha privilegiado al sector industrial, el que tiene las </a:t>
            </a:r>
            <a:r>
              <a:rPr lang="es-MX" sz="1400" dirty="0" smtClean="0"/>
              <a:t>mejores </a:t>
            </a:r>
            <a:r>
              <a:rPr lang="es-MX" sz="1400" dirty="0"/>
              <a:t>perspectivas y las tasas más altas de ocupación. </a:t>
            </a:r>
          </a:p>
          <a:p>
            <a:pPr lvl="0" algn="just">
              <a:buClr>
                <a:srgbClr val="C00000"/>
              </a:buClr>
            </a:pPr>
            <a:r>
              <a:rPr lang="es-MX" sz="1400" dirty="0"/>
              <a:t>Esto ha representado que las Fibras en posición hayan tenido un mejor desempeño que el total del sector de Fibras en México. </a:t>
            </a:r>
          </a:p>
          <a:p>
            <a:pPr lvl="0" algn="just">
              <a:buClr>
                <a:srgbClr val="C00000"/>
              </a:buClr>
            </a:pPr>
            <a:r>
              <a:rPr lang="es-MX" sz="1400" dirty="0"/>
              <a:t>Además, aquellas con mayor participación, cuentan con dividendos altos, cercanos al 8.0%. </a:t>
            </a:r>
          </a:p>
          <a:p>
            <a:pPr lvl="0" algn="just">
              <a:buClr>
                <a:srgbClr val="C00000"/>
              </a:buClr>
            </a:pPr>
            <a:r>
              <a:rPr lang="es-MX" sz="1400" dirty="0"/>
              <a:t>Por último, el sector tiene valuaciones atractivas dado que las Fibras cotizan por debajo de su valor neto de activos, es decir, vale más el total de sus acciones que los inmuebles en los que ellas están invertidas</a:t>
            </a:r>
            <a:r>
              <a:rPr lang="es-MX" sz="1400" dirty="0" smtClean="0"/>
              <a:t>.</a:t>
            </a:r>
          </a:p>
          <a:p>
            <a:pPr lvl="0" algn="just">
              <a:buClr>
                <a:srgbClr val="C00000"/>
              </a:buClr>
            </a:pPr>
            <a:endParaRPr lang="es-MX" sz="1400" dirty="0"/>
          </a:p>
          <a:p>
            <a:pPr marL="0" indent="0" algn="just">
              <a:buClr>
                <a:srgbClr val="C00000"/>
              </a:buClr>
              <a:buNone/>
            </a:pPr>
            <a:r>
              <a:rPr lang="es-MX" sz="1400" b="1" dirty="0"/>
              <a:t>CKD’s</a:t>
            </a:r>
            <a:endParaRPr lang="es-MX" sz="1400" dirty="0"/>
          </a:p>
          <a:p>
            <a:pPr lvl="0" algn="just">
              <a:buClr>
                <a:srgbClr val="C00000"/>
              </a:buClr>
            </a:pPr>
            <a:r>
              <a:rPr lang="es-MX" sz="1400" dirty="0"/>
              <a:t>En septiembre se concretó la inversión en el CKD de </a:t>
            </a:r>
            <a:r>
              <a:rPr lang="es-MX" sz="1400" dirty="0" smtClean="0"/>
              <a:t>Quierocasa </a:t>
            </a:r>
            <a:r>
              <a:rPr lang="es-MX" sz="1400" dirty="0"/>
              <a:t>por 300 mdp (10% emisión).</a:t>
            </a:r>
          </a:p>
          <a:p>
            <a:pPr lvl="0" algn="just">
              <a:buClr>
                <a:srgbClr val="C00000"/>
              </a:buClr>
            </a:pPr>
            <a:r>
              <a:rPr lang="es-MX" sz="1400" dirty="0" smtClean="0"/>
              <a:t>En </a:t>
            </a:r>
            <a:r>
              <a:rPr lang="es-MX" sz="1400" dirty="0"/>
              <a:t>total, se han hecho inversiones en 7 CKD’s: </a:t>
            </a:r>
          </a:p>
          <a:p>
            <a:pPr lvl="1" algn="just">
              <a:buClr>
                <a:srgbClr val="C00000"/>
              </a:buClr>
            </a:pPr>
            <a:r>
              <a:rPr lang="es-MX" sz="1400" dirty="0"/>
              <a:t>5 de bienes raíces (Walton, Prudential, IGS, Alignmex, Quierocasa) </a:t>
            </a:r>
          </a:p>
          <a:p>
            <a:pPr lvl="1" algn="just">
              <a:buClr>
                <a:srgbClr val="C00000"/>
              </a:buClr>
            </a:pPr>
            <a:r>
              <a:rPr lang="es-MX" sz="1400" dirty="0"/>
              <a:t>2 de infraestructura (CKD Interacciones y EXI)</a:t>
            </a:r>
          </a:p>
          <a:p>
            <a:pPr lvl="0" algn="just">
              <a:buClr>
                <a:srgbClr val="C00000"/>
              </a:buClr>
            </a:pPr>
            <a:r>
              <a:rPr lang="es-MX" sz="1400" dirty="0"/>
              <a:t>El monto comprometido es de 1,850 mdp (1.5% Fanvit):</a:t>
            </a:r>
          </a:p>
          <a:p>
            <a:pPr lvl="1" algn="just">
              <a:buClr>
                <a:srgbClr val="C00000"/>
              </a:buClr>
            </a:pPr>
            <a:r>
              <a:rPr lang="es-MX" sz="1400" dirty="0"/>
              <a:t>435 mdp pagados (0.3%) </a:t>
            </a:r>
          </a:p>
          <a:p>
            <a:pPr lvl="1" algn="just">
              <a:buClr>
                <a:srgbClr val="C00000"/>
              </a:buClr>
            </a:pPr>
            <a:r>
              <a:rPr lang="es-MX" sz="1400" dirty="0"/>
              <a:t>1,201 mdp por pagar (1.2%).</a:t>
            </a:r>
          </a:p>
          <a:p>
            <a:pPr lvl="0" algn="just">
              <a:buClr>
                <a:srgbClr val="C00000"/>
              </a:buClr>
            </a:pPr>
            <a:r>
              <a:rPr lang="es-MX" sz="1400" dirty="0"/>
              <a:t>Quedan 300 mdp aprobados pendientes de inversión (CKD Ainda). </a:t>
            </a:r>
            <a:r>
              <a:rPr lang="es-MX" sz="1400" dirty="0" smtClean="0"/>
              <a:t>Vence en septiembre la orden.</a:t>
            </a: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
        <p:nvSpPr>
          <p:cNvPr id="6" name="5 Flecha derecha">
            <a:hlinkClick r:id="rId2" action="ppaction://hlinksldjump"/>
          </p:cNvPr>
          <p:cNvSpPr/>
          <p:nvPr/>
        </p:nvSpPr>
        <p:spPr>
          <a:xfrm>
            <a:off x="1009650" y="1004886"/>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3" action="ppaction://hlinksldjump"/>
          </p:cNvPr>
          <p:cNvSpPr/>
          <p:nvPr/>
        </p:nvSpPr>
        <p:spPr>
          <a:xfrm>
            <a:off x="1009649" y="3586162"/>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82464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699738"/>
            <a:ext cx="8515350" cy="5656612"/>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smtClean="0"/>
              <a:t>CKD’s</a:t>
            </a:r>
            <a:endParaRPr lang="es-MX" sz="1400" dirty="0"/>
          </a:p>
          <a:p>
            <a:pPr lvl="0" algn="just">
              <a:buClr>
                <a:srgbClr val="C00000"/>
              </a:buClr>
            </a:pPr>
            <a:r>
              <a:rPr lang="es-MX" sz="1400" dirty="0" smtClean="0"/>
              <a:t>Actualmente están en </a:t>
            </a:r>
            <a:r>
              <a:rPr lang="es-MX" sz="1400" i="1" dirty="0" smtClean="0"/>
              <a:t>pipeline</a:t>
            </a:r>
            <a:r>
              <a:rPr lang="es-MX" sz="1400" dirty="0" smtClean="0"/>
              <a:t> 14 CKD’s; con la mitad de ellos se han tenido reuniones de trabajo.</a:t>
            </a:r>
          </a:p>
          <a:p>
            <a:pPr lvl="0" algn="just">
              <a:buClr>
                <a:srgbClr val="C00000"/>
              </a:buClr>
            </a:pPr>
            <a:r>
              <a:rPr lang="es-MX" sz="1400" dirty="0" smtClean="0"/>
              <a:t>En términos de retornos, se espera que las inversiones en CKDs de deuda senior y de bienes raíces tengan resultados positivos más rápido, que las inversiones en infraestructura y energía que requieren más tiempo en su proceso de inversión.</a:t>
            </a:r>
          </a:p>
          <a:p>
            <a:pPr lvl="0" algn="just">
              <a:buClr>
                <a:srgbClr val="C00000"/>
              </a:buClr>
            </a:pPr>
            <a:endParaRPr lang="es-MX" sz="1400" dirty="0" smtClean="0"/>
          </a:p>
          <a:p>
            <a:pPr marL="0" lvl="0" indent="0" algn="just">
              <a:buClr>
                <a:srgbClr val="C00000"/>
              </a:buClr>
              <a:buNone/>
            </a:pPr>
            <a:r>
              <a:rPr lang="es-MX" sz="2000" b="1" dirty="0">
                <a:solidFill>
                  <a:srgbClr val="CD0000"/>
                </a:solidFill>
                <a:ea typeface="Myriad Pro"/>
                <a:cs typeface="Myriad Pro"/>
              </a:rPr>
              <a:t>II</a:t>
            </a:r>
            <a:r>
              <a:rPr lang="es-MX" sz="2000" b="1" dirty="0" smtClean="0">
                <a:solidFill>
                  <a:srgbClr val="CD0000"/>
                </a:solidFill>
                <a:ea typeface="Myriad Pro"/>
                <a:cs typeface="Myriad Pro"/>
              </a:rPr>
              <a:t>. Flujo </a:t>
            </a:r>
            <a:r>
              <a:rPr lang="es-MX" sz="2000" b="1" dirty="0">
                <a:solidFill>
                  <a:srgbClr val="CD0000"/>
                </a:solidFill>
                <a:ea typeface="Myriad Pro"/>
                <a:cs typeface="Myriad Pro"/>
              </a:rPr>
              <a:t>de saldos de la Tesorería al Fanvit</a:t>
            </a:r>
          </a:p>
          <a:p>
            <a:pPr>
              <a:buClr>
                <a:srgbClr val="C00000"/>
              </a:buClr>
            </a:pPr>
            <a:r>
              <a:rPr lang="es-MX" sz="1400" dirty="0"/>
              <a:t>Traspasos de la Tesorería al FANVIT. En los últimos dos bimestres los importes han disminuido por el fuerte crecimiento en la colocación de créditos. Existe la posibilidad que no se realice traspaso con fines </a:t>
            </a:r>
            <a:r>
              <a:rPr lang="es-MX" sz="1400" dirty="0" smtClean="0"/>
              <a:t>precautorios.</a:t>
            </a:r>
          </a:p>
          <a:p>
            <a:pPr>
              <a:buClr>
                <a:srgbClr val="C00000"/>
              </a:buClr>
            </a:pPr>
            <a:endParaRPr lang="es-MX" sz="1400" dirty="0" smtClean="0"/>
          </a:p>
          <a:p>
            <a:pPr marL="0" indent="0" algn="just">
              <a:buClr>
                <a:srgbClr val="C00000"/>
              </a:buClr>
              <a:buFont typeface="Arial" pitchFamily="34" charset="0"/>
              <a:buNone/>
            </a:pPr>
            <a:r>
              <a:rPr lang="es-MX" sz="2000" b="1" dirty="0">
                <a:solidFill>
                  <a:srgbClr val="CD0000"/>
                </a:solidFill>
                <a:ea typeface="Myriad Pro"/>
                <a:cs typeface="Myriad Pro"/>
              </a:rPr>
              <a:t>III. Análisis de sensibilidad del </a:t>
            </a:r>
            <a:r>
              <a:rPr lang="es-MX" sz="2000" b="1" dirty="0" smtClean="0">
                <a:solidFill>
                  <a:srgbClr val="CD0000"/>
                </a:solidFill>
                <a:ea typeface="Myriad Pro"/>
                <a:cs typeface="Myriad Pro"/>
              </a:rPr>
              <a:t>Fanvit </a:t>
            </a:r>
          </a:p>
          <a:p>
            <a:pPr lvl="0" algn="just">
              <a:buClr>
                <a:srgbClr val="C00000"/>
              </a:buClr>
            </a:pPr>
            <a:r>
              <a:rPr lang="es-MX" sz="1400" dirty="0" smtClean="0"/>
              <a:t>Por </a:t>
            </a:r>
            <a:r>
              <a:rPr lang="es-MX" sz="1400" dirty="0"/>
              <a:t>cada punto base que aumenten las tasas de interés, el portafolio ve disminuido su valor en -55.7 mdp. </a:t>
            </a:r>
          </a:p>
          <a:p>
            <a:pPr lvl="0" algn="just">
              <a:buClr>
                <a:srgbClr val="C00000"/>
              </a:buClr>
            </a:pPr>
            <a:r>
              <a:rPr lang="es-MX" sz="1400" dirty="0"/>
              <a:t>En términos de renta variable, por cada 1% que desciendan los instrumentos de renta variable en los que invierte el Fanvit, el valor del portafolio disminuye -111.3 mdp. </a:t>
            </a:r>
          </a:p>
          <a:p>
            <a:pPr lvl="0" algn="just">
              <a:buClr>
                <a:srgbClr val="C00000"/>
              </a:buClr>
            </a:pPr>
            <a:r>
              <a:rPr lang="es-MX" sz="1400" dirty="0"/>
              <a:t>Finalmente, en términos de tipo de cambio, una apreciación del tipo de cambio de 1% implica una caída de -53.3 mdp en el portafolio.</a:t>
            </a:r>
          </a:p>
          <a:p>
            <a:pPr marL="0" indent="0" algn="just">
              <a:buClr>
                <a:srgbClr val="C00000"/>
              </a:buClr>
              <a:buFont typeface="Arial" pitchFamily="34" charset="0"/>
              <a:buNone/>
            </a:pPr>
            <a:endParaRPr lang="es-MX" sz="2000" b="1" dirty="0">
              <a:solidFill>
                <a:srgbClr val="CD0000"/>
              </a:solidFill>
              <a:ea typeface="Myriad Pro"/>
              <a:cs typeface="Myriad Pro"/>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
        <p:nvSpPr>
          <p:cNvPr id="6" name="5 Flecha derecha">
            <a:hlinkClick r:id="rId2" action="ppaction://hlinksldjump"/>
          </p:cNvPr>
          <p:cNvSpPr/>
          <p:nvPr/>
        </p:nvSpPr>
        <p:spPr>
          <a:xfrm>
            <a:off x="1090612" y="1027030"/>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3" action="ppaction://hlinksldjump"/>
          </p:cNvPr>
          <p:cNvSpPr/>
          <p:nvPr/>
        </p:nvSpPr>
        <p:spPr>
          <a:xfrm>
            <a:off x="5618629" y="2753281"/>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 name="7 Flecha derecha">
            <a:hlinkClick r:id="rId4" action="ppaction://hlinksldjump"/>
          </p:cNvPr>
          <p:cNvSpPr/>
          <p:nvPr/>
        </p:nvSpPr>
        <p:spPr>
          <a:xfrm>
            <a:off x="5023015" y="4083132"/>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75237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a:t>
            </a:fld>
            <a:endParaRPr lang="es-ES" altLang="es-MX" dirty="0">
              <a:latin typeface="Century Gothic" panose="020B0502020202020204" pitchFamily="34" charset="0"/>
            </a:endParaRPr>
          </a:p>
        </p:txBody>
      </p:sp>
      <p:sp>
        <p:nvSpPr>
          <p:cNvPr id="5" name="4 Marcador de contenido"/>
          <p:cNvSpPr>
            <a:spLocks noGrp="1"/>
          </p:cNvSpPr>
          <p:nvPr>
            <p:ph idx="1"/>
          </p:nvPr>
        </p:nvSpPr>
        <p:spPr>
          <a:xfrm>
            <a:off x="457200" y="667611"/>
            <a:ext cx="8420100" cy="5495925"/>
          </a:xfrm>
        </p:spPr>
        <p:txBody>
          <a:bodyPr/>
          <a:lstStyle/>
          <a:p>
            <a:pPr marL="0" indent="0" algn="just">
              <a:buClr>
                <a:srgbClr val="C00000"/>
              </a:buClr>
              <a:buNone/>
            </a:pPr>
            <a:r>
              <a:rPr lang="es-MX" sz="1400" b="1" dirty="0"/>
              <a:t> </a:t>
            </a:r>
            <a:endParaRPr lang="es-MX" sz="1400" b="1" dirty="0" smtClean="0"/>
          </a:p>
          <a:p>
            <a:pPr marL="285750" indent="-285750">
              <a:spcBef>
                <a:spcPct val="0"/>
              </a:spcBef>
              <a:buClr>
                <a:srgbClr val="C00000"/>
              </a:buClr>
              <a:buNone/>
            </a:pPr>
            <a:r>
              <a:rPr lang="es-MX" sz="2000" b="1" dirty="0" smtClean="0">
                <a:solidFill>
                  <a:srgbClr val="CD0000"/>
                </a:solidFill>
                <a:ea typeface="Myriad Pro"/>
                <a:cs typeface="Myriad Pro"/>
              </a:rPr>
              <a:t>IV. Análisis </a:t>
            </a:r>
            <a:r>
              <a:rPr lang="es-MX" sz="2000" b="1" dirty="0">
                <a:solidFill>
                  <a:srgbClr val="CD0000"/>
                </a:solidFill>
                <a:ea typeface="Myriad Pro"/>
                <a:cs typeface="Myriad Pro"/>
              </a:rPr>
              <a:t>CKD EXI (50 mdp</a:t>
            </a:r>
            <a:r>
              <a:rPr lang="es-MX" sz="2000" b="1" dirty="0" smtClean="0">
                <a:solidFill>
                  <a:srgbClr val="CD0000"/>
                </a:solidFill>
                <a:ea typeface="Myriad Pro"/>
                <a:cs typeface="Myriad Pro"/>
              </a:rPr>
              <a:t>) </a:t>
            </a:r>
            <a:endParaRPr lang="es-MX" sz="2000" b="1" dirty="0">
              <a:solidFill>
                <a:srgbClr val="CD0000"/>
              </a:solidFill>
              <a:ea typeface="Myriad Pro"/>
              <a:cs typeface="Myriad Pro"/>
            </a:endParaRPr>
          </a:p>
          <a:p>
            <a:pPr algn="just">
              <a:buClr>
                <a:srgbClr val="C00000"/>
              </a:buClr>
            </a:pPr>
            <a:r>
              <a:rPr lang="es-MX" sz="1400" dirty="0"/>
              <a:t>EXI realizará un proyecto de compresión de gas que requeriría la aportación de 50 mdp adicionales a los ya comprometidos por el Fanvit (serie B). La recomendación de la Gerencia Senior es de no participar. </a:t>
            </a:r>
            <a:endParaRPr lang="es-MX" sz="1400" dirty="0" smtClean="0"/>
          </a:p>
          <a:p>
            <a:pPr algn="just">
              <a:buClr>
                <a:srgbClr val="C00000"/>
              </a:buClr>
            </a:pPr>
            <a:endParaRPr lang="es-MX" sz="1400" dirty="0"/>
          </a:p>
          <a:p>
            <a:pPr marL="0" indent="0" algn="just">
              <a:buClr>
                <a:srgbClr val="C00000"/>
              </a:buClr>
              <a:buNone/>
            </a:pPr>
            <a:r>
              <a:rPr lang="es-MX" sz="2000" b="1" dirty="0" smtClean="0">
                <a:solidFill>
                  <a:srgbClr val="CD0000"/>
                </a:solidFill>
                <a:ea typeface="Myriad Pro"/>
                <a:cs typeface="Myriad Pro"/>
              </a:rPr>
              <a:t>V. Informe </a:t>
            </a:r>
            <a:r>
              <a:rPr lang="es-MX" sz="2000" b="1" dirty="0">
                <a:solidFill>
                  <a:srgbClr val="CD0000"/>
                </a:solidFill>
                <a:ea typeface="Myriad Pro"/>
                <a:cs typeface="Myriad Pro"/>
              </a:rPr>
              <a:t>sobre la implementación de derivados </a:t>
            </a:r>
            <a:r>
              <a:rPr lang="es-MX" sz="2000" b="1" dirty="0" smtClean="0">
                <a:solidFill>
                  <a:srgbClr val="CD0000"/>
                </a:solidFill>
                <a:ea typeface="Myriad Pro"/>
                <a:cs typeface="Myriad Pro"/>
              </a:rPr>
              <a:t>Infonavit </a:t>
            </a:r>
          </a:p>
          <a:p>
            <a:pPr lvl="0" algn="just">
              <a:buClr>
                <a:srgbClr val="C00000"/>
              </a:buClr>
            </a:pPr>
            <a:r>
              <a:rPr lang="es-MX" sz="1400" dirty="0" smtClean="0"/>
              <a:t>Actualmente </a:t>
            </a:r>
            <a:r>
              <a:rPr lang="es-MX" sz="1400" dirty="0"/>
              <a:t>el Infonavit a través de la Gerencia Sr. De Coordinación de Inversiones y con el apoyo de la Coordinación General de Riesgos, Contabilidad General, Contraloría General, Auditoria Interna y Subdirección de TI está llevando a cabo las actividades correspondientes para realizar operaciones dentro del mercado de derivados con futuros de tipo de cambio. Lo anterior con fines de cobertura en mercados estandarizados.</a:t>
            </a:r>
          </a:p>
          <a:p>
            <a:pPr lvl="0" algn="just">
              <a:buClr>
                <a:srgbClr val="C00000"/>
              </a:buClr>
            </a:pPr>
            <a:r>
              <a:rPr lang="es-MX" sz="1400" dirty="0"/>
              <a:t>Inicialmente se plantea utilizar futuros para realizar operaciones con divisas, con el propósito de cubrir el riesgo cambiario al que el portafolio está expuesto por la inversión en activos de renta variable internacional. Dado que el portafolio se valúa todos los días en pesos, se hace necesario utilizar la herramienta de cobertura cambiaria.</a:t>
            </a:r>
          </a:p>
          <a:p>
            <a:pPr algn="just">
              <a:buClr>
                <a:srgbClr val="C00000"/>
              </a:buClr>
            </a:pPr>
            <a:r>
              <a:rPr lang="es-MX" sz="1400" dirty="0"/>
              <a:t>El Infonavit tiene un portafolio de inversiones de largo plazo a través del Fondo de Apoyo a las Necesidades de Vivienda de los Trabajadores (FANVIT) con activos en administración valor cartera de $126,046 millones de pesos (mdp) al 31 de agosto de 2017. A esta misma fecha se tiene 5.3% del portafolio (6,653 mdp) en valores de renta variable internacional expresada en dólares, euros y yenes básicamente y se tiene contemplado aumentar esta exposición sujeta a las autorizaciones del comité de riesgos.</a:t>
            </a:r>
          </a:p>
          <a:p>
            <a:pPr marL="0" lvl="0" indent="0" algn="just">
              <a:buClr>
                <a:srgbClr val="C00000"/>
              </a:buClr>
              <a:buNone/>
            </a:pPr>
            <a:endParaRPr lang="es-MX" sz="1400" dirty="0"/>
          </a:p>
          <a:p>
            <a:pPr marL="0" indent="0" algn="just">
              <a:buClr>
                <a:srgbClr val="C00000"/>
              </a:buClr>
              <a:buNone/>
            </a:pPr>
            <a:endParaRPr lang="es-MX" sz="2000" b="1" dirty="0">
              <a:solidFill>
                <a:srgbClr val="CD0000"/>
              </a:solidFill>
              <a:ea typeface="Myriad Pro"/>
              <a:cs typeface="Myriad Pro"/>
            </a:endParaRPr>
          </a:p>
          <a:p>
            <a:pPr marL="0" indent="0" algn="just">
              <a:buClr>
                <a:srgbClr val="C00000"/>
              </a:buClr>
              <a:buNone/>
            </a:pPr>
            <a:endParaRPr lang="es-MX" sz="1400" dirty="0"/>
          </a:p>
        </p:txBody>
      </p:sp>
      <p:sp>
        <p:nvSpPr>
          <p:cNvPr id="10" name="9 Flecha derecha">
            <a:hlinkClick r:id="rId2" action="ppaction://hlinksldjump"/>
          </p:cNvPr>
          <p:cNvSpPr/>
          <p:nvPr/>
        </p:nvSpPr>
        <p:spPr>
          <a:xfrm>
            <a:off x="7910575" y="2280371"/>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10 Flecha derecha">
            <a:hlinkClick r:id="rId3" action="ppaction://hlinksldjump"/>
          </p:cNvPr>
          <p:cNvSpPr/>
          <p:nvPr/>
        </p:nvSpPr>
        <p:spPr>
          <a:xfrm>
            <a:off x="4203495" y="1007732"/>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4592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553200" y="6489700"/>
            <a:ext cx="2133600" cy="365125"/>
          </a:xfrm>
        </p:spPr>
        <p:txBody>
          <a:bodyPr/>
          <a:lstStyle/>
          <a:p>
            <a:fld id="{05E83AA4-A00D-4AA0-8FE8-B93C9F3EC141}" type="slidenum">
              <a:rPr lang="es-ES" altLang="es-MX" smtClean="0"/>
              <a:pPr/>
              <a:t>9</a:t>
            </a:fld>
            <a:endParaRPr lang="es-ES" altLang="es-MX" dirty="0"/>
          </a:p>
        </p:txBody>
      </p:sp>
      <p:sp>
        <p:nvSpPr>
          <p:cNvPr id="2" name="1 Marcador de contenido"/>
          <p:cNvSpPr>
            <a:spLocks noGrp="1"/>
          </p:cNvSpPr>
          <p:nvPr>
            <p:ph idx="1"/>
          </p:nvPr>
        </p:nvSpPr>
        <p:spPr>
          <a:xfrm>
            <a:off x="475013" y="673781"/>
            <a:ext cx="8383237" cy="5952649"/>
          </a:xfrm>
        </p:spPr>
        <p:txBody>
          <a:bodyPr/>
          <a:lstStyle/>
          <a:p>
            <a:pPr marL="0" indent="0" algn="just">
              <a:buClr>
                <a:srgbClr val="C00000"/>
              </a:buClr>
              <a:buNone/>
            </a:pPr>
            <a:r>
              <a:rPr lang="es-MX" sz="1400" b="1" dirty="0" smtClean="0"/>
              <a:t>Derivados </a:t>
            </a:r>
          </a:p>
          <a:p>
            <a:pPr marL="0" indent="0" algn="just">
              <a:buClr>
                <a:srgbClr val="C00000"/>
              </a:buClr>
              <a:buNone/>
            </a:pPr>
            <a:endParaRPr lang="es-MX" sz="1400" dirty="0"/>
          </a:p>
          <a:p>
            <a:pPr lvl="0" algn="just">
              <a:buClr>
                <a:srgbClr val="C00000"/>
              </a:buClr>
            </a:pPr>
            <a:r>
              <a:rPr lang="es-MX" sz="1400" dirty="0"/>
              <a:t>Los esfuerzos realizados incluyen adecuación del sistema; definición de estrategias, metodologías y límites de riesgos; establecimiento de políticas y procedimientos; cumplimiento de la normatividad aplicable y demás temas que permitan el funcionamiento óptimo y un adecuado manejo del portafolio en cuestión de usos de derivados de cobertura.</a:t>
            </a:r>
          </a:p>
          <a:p>
            <a:pPr lvl="0" algn="just">
              <a:buClr>
                <a:srgbClr val="C00000"/>
              </a:buClr>
            </a:pPr>
            <a:r>
              <a:rPr lang="es-MX" sz="1400" dirty="0"/>
              <a:t>Con el fin de cumplir con mejores prácticas de mercado y dar certeza al proceso a realizar, se atenderán los requerimientos aplicables establecidos por BANXICO en temas de derivados (31 puntos de BANXICO).</a:t>
            </a:r>
          </a:p>
          <a:p>
            <a:pPr lvl="0" algn="just">
              <a:buClr>
                <a:srgbClr val="C00000"/>
              </a:buClr>
            </a:pPr>
            <a:r>
              <a:rPr lang="es-MX" sz="1400" dirty="0"/>
              <a:t>La definición puntual de la estrategia (incluyendo uso derivados) y solicitud formal para su implementación se estarán presentando en el corto plazo. Lo anterior sujeto al cumplimiento y revisión del proceso en general con el objetivo de terminar el proceso para principios del cuarto trimestre del año en curso</a:t>
            </a:r>
            <a:r>
              <a:rPr lang="es-MX" sz="1400" dirty="0" smtClean="0"/>
              <a:t>.</a:t>
            </a:r>
          </a:p>
          <a:p>
            <a:pPr lvl="0" algn="just">
              <a:buClr>
                <a:srgbClr val="C00000"/>
              </a:buClr>
            </a:pPr>
            <a:endParaRPr lang="es-MX" sz="1400" dirty="0"/>
          </a:p>
          <a:p>
            <a:pPr marL="0" indent="0" algn="just">
              <a:buClr>
                <a:srgbClr val="C00000"/>
              </a:buClr>
              <a:buNone/>
            </a:pPr>
            <a:r>
              <a:rPr lang="es-MX" sz="2000" b="1" dirty="0" smtClean="0">
                <a:solidFill>
                  <a:srgbClr val="CD0000"/>
                </a:solidFill>
                <a:ea typeface="Myriad Pro"/>
                <a:cs typeface="Myriad Pro"/>
              </a:rPr>
              <a:t>VI. Informe </a:t>
            </a:r>
            <a:r>
              <a:rPr lang="es-MX" sz="2000" b="1" dirty="0">
                <a:solidFill>
                  <a:srgbClr val="CD0000"/>
                </a:solidFill>
                <a:ea typeface="Myriad Pro"/>
                <a:cs typeface="Myriad Pro"/>
              </a:rPr>
              <a:t>sobre el entorno económico</a:t>
            </a:r>
          </a:p>
          <a:p>
            <a:pPr lvl="0" algn="just">
              <a:buClr>
                <a:srgbClr val="C00000"/>
              </a:buClr>
            </a:pPr>
            <a:r>
              <a:rPr lang="es-MX" sz="1400" dirty="0"/>
              <a:t>La recuperación se mantiene a un ritmo modesto en las economías desarrolladas, principalmente en Europa, Japón y Canadá.</a:t>
            </a:r>
          </a:p>
          <a:p>
            <a:pPr lvl="0" algn="just">
              <a:buClr>
                <a:srgbClr val="C00000"/>
              </a:buClr>
            </a:pPr>
            <a:r>
              <a:rPr lang="es-MX" sz="1400" dirty="0"/>
              <a:t>La economía mexicana muestra ciertos signos de desaceleración al iniciar el segundo trimestre. </a:t>
            </a:r>
          </a:p>
          <a:p>
            <a:pPr lvl="0" algn="just">
              <a:buClr>
                <a:srgbClr val="C00000"/>
              </a:buClr>
            </a:pPr>
            <a:r>
              <a:rPr lang="es-MX" sz="1400" dirty="0"/>
              <a:t>Principales riesgos: </a:t>
            </a:r>
          </a:p>
          <a:p>
            <a:pPr lvl="1" algn="just">
              <a:buClr>
                <a:srgbClr val="C00000"/>
              </a:buClr>
            </a:pPr>
            <a:r>
              <a:rPr lang="es-MX" sz="1400" dirty="0"/>
              <a:t>Alta inflación genere efectos de segundo orden</a:t>
            </a:r>
          </a:p>
          <a:p>
            <a:pPr lvl="1" algn="just">
              <a:buClr>
                <a:srgbClr val="C00000"/>
              </a:buClr>
            </a:pPr>
            <a:r>
              <a:rPr lang="es-MX" sz="1400" dirty="0"/>
              <a:t>Riesgos políticos internos y externos</a:t>
            </a:r>
          </a:p>
          <a:p>
            <a:pPr lvl="1" algn="just">
              <a:buClr>
                <a:srgbClr val="C00000"/>
              </a:buClr>
            </a:pPr>
            <a:r>
              <a:rPr lang="es-MX" sz="1400" dirty="0"/>
              <a:t>Ruptura en TLCAN</a:t>
            </a:r>
          </a:p>
          <a:p>
            <a:pPr marL="0" indent="0" algn="just">
              <a:buClr>
                <a:srgbClr val="C00000"/>
              </a:buClr>
              <a:buNone/>
            </a:pPr>
            <a:endParaRPr lang="es-MX" sz="1400" dirty="0"/>
          </a:p>
          <a:p>
            <a:pPr marL="0" indent="0" algn="just">
              <a:buClr>
                <a:srgbClr val="C00000"/>
              </a:buClr>
              <a:buNone/>
            </a:pPr>
            <a:endParaRPr lang="es-MX" sz="1400" dirty="0"/>
          </a:p>
          <a:p>
            <a:pPr marL="0" indent="0" algn="just">
              <a:buClr>
                <a:srgbClr val="C00000"/>
              </a:buClr>
              <a:buNone/>
            </a:pPr>
            <a:endParaRPr lang="es-MX" sz="1400" b="1" dirty="0"/>
          </a:p>
          <a:p>
            <a:pPr algn="just">
              <a:buClr>
                <a:srgbClr val="C00000"/>
              </a:buClr>
            </a:pPr>
            <a:endParaRPr lang="es-MX" sz="1400" dirty="0"/>
          </a:p>
          <a:p>
            <a:pPr marL="0" indent="0" algn="just">
              <a:buClr>
                <a:srgbClr val="C00000"/>
              </a:buClr>
              <a:buNone/>
            </a:pPr>
            <a:endParaRPr lang="es-MX" sz="1400" dirty="0"/>
          </a:p>
        </p:txBody>
      </p:sp>
      <p:sp>
        <p:nvSpPr>
          <p:cNvPr id="7" name="6 Flecha derecha">
            <a:hlinkClick r:id="rId2" action="ppaction://hlinksldjump"/>
          </p:cNvPr>
          <p:cNvSpPr/>
          <p:nvPr/>
        </p:nvSpPr>
        <p:spPr>
          <a:xfrm>
            <a:off x="5506316" y="4274807"/>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9" name="8 Flecha derecha">
            <a:hlinkClick r:id="rId3" action="ppaction://hlinksldjump"/>
          </p:cNvPr>
          <p:cNvSpPr/>
          <p:nvPr/>
        </p:nvSpPr>
        <p:spPr>
          <a:xfrm>
            <a:off x="1547875" y="746846"/>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64916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 y="887681"/>
            <a:ext cx="8354291" cy="4525963"/>
          </a:xfrm>
        </p:spPr>
        <p:txBody>
          <a:bodyPr/>
          <a:lstStyle/>
          <a:p>
            <a:pPr marL="0" indent="0" algn="just">
              <a:buClr>
                <a:srgbClr val="C00000"/>
              </a:buClr>
              <a:buNone/>
            </a:pPr>
            <a:r>
              <a:rPr lang="es-MX" sz="1400" b="1" dirty="0"/>
              <a:t>Informe sobre el entorno </a:t>
            </a:r>
            <a:r>
              <a:rPr lang="es-MX" sz="1400" b="1" dirty="0" smtClean="0"/>
              <a:t>económico</a:t>
            </a:r>
          </a:p>
          <a:p>
            <a:pPr marL="0" indent="0" algn="just">
              <a:buClr>
                <a:srgbClr val="C00000"/>
              </a:buClr>
              <a:buNone/>
            </a:pPr>
            <a:endParaRPr lang="es-MX" sz="1400" b="1" dirty="0"/>
          </a:p>
          <a:p>
            <a:pPr lvl="0" algn="just">
              <a:buClr>
                <a:srgbClr val="C00000"/>
              </a:buClr>
            </a:pPr>
            <a:r>
              <a:rPr lang="es-MX" sz="1400" dirty="0" smtClean="0"/>
              <a:t>En </a:t>
            </a:r>
            <a:r>
              <a:rPr lang="es-MX" sz="1400" dirty="0"/>
              <a:t>términos de mercado se están observando las volatilidades en tasas de interés mexicanas más bajas desde la crisis financiera. </a:t>
            </a:r>
          </a:p>
          <a:p>
            <a:pPr lvl="1" algn="just">
              <a:buClr>
                <a:srgbClr val="C00000"/>
              </a:buClr>
            </a:pPr>
            <a:r>
              <a:rPr lang="es-MX" sz="1400" dirty="0"/>
              <a:t>Esto se debe a una combinación de un crecimiento acotado en el mundo para los próximos trimestres, además de factores locales como el descenso en el riesgo de crédito de México y lo que comenzaría a ser una tendencia tenue a la baja en la inflación</a:t>
            </a:r>
            <a:r>
              <a:rPr lang="es-MX" sz="1400" dirty="0" smtClean="0"/>
              <a:t>.</a:t>
            </a:r>
            <a:endParaRPr lang="es-MX" sz="1400" dirty="0"/>
          </a:p>
          <a:p>
            <a:pPr marL="0" indent="0" algn="just">
              <a:buClr>
                <a:srgbClr val="C00000"/>
              </a:buClr>
              <a:buNone/>
            </a:pPr>
            <a:r>
              <a:rPr lang="es-MX" sz="2000" b="1" dirty="0">
                <a:solidFill>
                  <a:srgbClr val="CD0000"/>
                </a:solidFill>
                <a:ea typeface="Myriad Pro"/>
                <a:cs typeface="Myriad Pro"/>
              </a:rPr>
              <a:t>VII. Informe y estrategia del </a:t>
            </a:r>
            <a:r>
              <a:rPr lang="es-MX" sz="2000" b="1" dirty="0" smtClean="0">
                <a:solidFill>
                  <a:srgbClr val="CD0000"/>
                </a:solidFill>
                <a:ea typeface="Myriad Pro"/>
                <a:cs typeface="Myriad Pro"/>
              </a:rPr>
              <a:t>FINVIT</a:t>
            </a:r>
          </a:p>
          <a:p>
            <a:pPr marL="0" indent="0" algn="just">
              <a:buClr>
                <a:srgbClr val="C00000"/>
              </a:buClr>
              <a:buNone/>
            </a:pPr>
            <a:endParaRPr lang="es-MX" sz="2000" b="1" dirty="0">
              <a:solidFill>
                <a:srgbClr val="CD0000"/>
              </a:solidFill>
              <a:ea typeface="Myriad Pro"/>
              <a:cs typeface="Myriad Pro"/>
            </a:endParaRPr>
          </a:p>
          <a:p>
            <a:pPr algn="just">
              <a:buClr>
                <a:srgbClr val="C00000"/>
              </a:buClr>
            </a:pPr>
            <a:r>
              <a:rPr lang="es-MX" sz="1400" dirty="0" smtClean="0"/>
              <a:t>Durante </a:t>
            </a:r>
            <a:r>
              <a:rPr lang="es-MX" sz="1400" dirty="0"/>
              <a:t>el periodo el FINVIT se mantuvo por encima de su parámetro de referencia y de los CETES a 28 días, en Agosto el FINVIT generó un rendimiento del 8.10% anualizado, dando como resultado un rendimiento acumulado durante el año de 7.32%. El fondo ha presentado un crecimiento estable durante el año pasando de 50.3 a 65.7 millones de pesos, es decir, un incremento del 30.6% en los activos del fondo.</a:t>
            </a:r>
          </a:p>
          <a:p>
            <a:pPr algn="just">
              <a:buClr>
                <a:srgbClr val="C00000"/>
              </a:buClr>
            </a:pPr>
            <a:r>
              <a:rPr lang="es-MX" sz="1400" dirty="0"/>
              <a:t>Se buscarán oportunidades de inversión en deuda corporativa de la más alta calidad así como inversiones en bonos gubernamentales, aprovechando las condiciones del mercado con el fin de mejorar la rentabilidad del portafolio.</a:t>
            </a:r>
          </a:p>
          <a:p>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10</a:t>
            </a:fld>
            <a:endParaRPr lang="es-ES" altLang="es-MX" dirty="0"/>
          </a:p>
        </p:txBody>
      </p:sp>
      <p:sp>
        <p:nvSpPr>
          <p:cNvPr id="8" name="7 Flecha derecha">
            <a:hlinkClick r:id="rId2" action="ppaction://hlinksldjump"/>
          </p:cNvPr>
          <p:cNvSpPr/>
          <p:nvPr/>
        </p:nvSpPr>
        <p:spPr>
          <a:xfrm>
            <a:off x="4847730" y="2919041"/>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9" name="8 Flecha derecha">
            <a:hlinkClick r:id="rId3" action="ppaction://hlinksldjump"/>
          </p:cNvPr>
          <p:cNvSpPr/>
          <p:nvPr/>
        </p:nvSpPr>
        <p:spPr>
          <a:xfrm>
            <a:off x="3782291" y="960107"/>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2560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pPr marL="0" indent="0"/>
            <a:r>
              <a:rPr lang="es-MX" sz="2000" b="1" dirty="0">
                <a:latin typeface="Century Gothic" panose="020B0502020202020204" pitchFamily="34" charset="0"/>
              </a:rPr>
              <a:t>Resultados FANVIT</a:t>
            </a:r>
            <a:endParaRPr lang="es-MX" sz="20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11</a:t>
            </a:fld>
            <a:endParaRPr lang="es-ES" altLang="es-MX" dirty="0"/>
          </a:p>
        </p:txBody>
      </p:sp>
    </p:spTree>
    <p:extLst>
      <p:ext uri="{BB962C8B-B14F-4D97-AF65-F5344CB8AC3E}">
        <p14:creationId xmlns:p14="http://schemas.microsoft.com/office/powerpoint/2010/main" val="2263465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329" y="117984"/>
            <a:ext cx="7645871"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a:t>
            </a:r>
            <a:r>
              <a:rPr lang="es-MX" sz="1400" b="1" dirty="0" smtClean="0">
                <a:latin typeface="Century Gothic" panose="020B0502020202020204" pitchFamily="34" charset="0"/>
              </a:rPr>
              <a:t>31 </a:t>
            </a:r>
            <a:r>
              <a:rPr lang="es-MX" sz="1400" b="1" dirty="0">
                <a:latin typeface="Century Gothic" panose="020B0502020202020204" pitchFamily="34" charset="0"/>
              </a:rPr>
              <a:t>de </a:t>
            </a:r>
            <a:r>
              <a:rPr lang="es-MX" sz="1400" b="1" dirty="0" smtClean="0">
                <a:latin typeface="Century Gothic" panose="020B0502020202020204" pitchFamily="34" charset="0"/>
              </a:rPr>
              <a:t>agosto </a:t>
            </a:r>
            <a:r>
              <a:rPr lang="es-MX" sz="1400" b="1" dirty="0">
                <a:latin typeface="Century Gothic" panose="020B0502020202020204" pitchFamily="34" charset="0"/>
              </a:rPr>
              <a:t>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12</a:t>
            </a:fld>
            <a:endParaRPr lang="es-ES" altLang="es-MX" dirty="0"/>
          </a:p>
        </p:txBody>
      </p:sp>
      <p:sp>
        <p:nvSpPr>
          <p:cNvPr id="5" name="CuadroTexto 4"/>
          <p:cNvSpPr txBox="1"/>
          <p:nvPr/>
        </p:nvSpPr>
        <p:spPr>
          <a:xfrm>
            <a:off x="4460049" y="6492875"/>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50328" y="6035060"/>
            <a:ext cx="4114993" cy="338554"/>
          </a:xfrm>
          <a:prstGeom prst="rect">
            <a:avLst/>
          </a:prstGeom>
          <a:noFill/>
        </p:spPr>
        <p:txBody>
          <a:bodyPr wrap="square" rtlCol="0">
            <a:spAutoFit/>
          </a:bodyPr>
          <a:lstStyle/>
          <a:p>
            <a:r>
              <a:rPr lang="es-MX" sz="800" b="1" dirty="0"/>
              <a:t>Fecha: </a:t>
            </a:r>
            <a:r>
              <a:rPr lang="es-MX" sz="800" b="1" dirty="0" smtClean="0"/>
              <a:t>31 </a:t>
            </a:r>
            <a:r>
              <a:rPr lang="es-MX" sz="800" b="1" dirty="0"/>
              <a:t>de </a:t>
            </a:r>
            <a:r>
              <a:rPr lang="es-MX" sz="800" b="1" dirty="0" smtClean="0"/>
              <a:t>agosto 2017</a:t>
            </a:r>
            <a:r>
              <a:rPr lang="es-MX" sz="800" b="1" dirty="0"/>
              <a:t>. * Suma de Activos Netos de las Siefores al </a:t>
            </a:r>
            <a:r>
              <a:rPr lang="es-MX" sz="800" b="1" dirty="0" smtClean="0"/>
              <a:t>31 de julio. </a:t>
            </a:r>
          </a:p>
          <a:p>
            <a:r>
              <a:rPr lang="es-MX" sz="800" b="1" dirty="0" smtClean="0"/>
              <a:t>** </a:t>
            </a:r>
            <a:r>
              <a:rPr lang="es-MX" sz="800" b="1" dirty="0"/>
              <a:t>VaR Paramétrico al 99% de confianza horizonte a un día.</a:t>
            </a:r>
          </a:p>
        </p:txBody>
      </p:sp>
      <p:sp>
        <p:nvSpPr>
          <p:cNvPr id="19" name="CuadroTexto 18"/>
          <p:cNvSpPr txBox="1"/>
          <p:nvPr/>
        </p:nvSpPr>
        <p:spPr>
          <a:xfrm>
            <a:off x="3496309" y="3371574"/>
            <a:ext cx="3345972" cy="338554"/>
          </a:xfrm>
          <a:prstGeom prst="rect">
            <a:avLst/>
          </a:prstGeom>
          <a:noFill/>
        </p:spPr>
        <p:txBody>
          <a:bodyPr wrap="square" rtlCol="0">
            <a:spAutoFit/>
          </a:bodyPr>
          <a:lstStyle/>
          <a:p>
            <a:r>
              <a:rPr lang="es-MX" sz="800" b="1" dirty="0"/>
              <a:t>Calculado del 31 dic 2016 al </a:t>
            </a:r>
            <a:r>
              <a:rPr lang="es-MX" sz="800" b="1" dirty="0" smtClean="0"/>
              <a:t>31 </a:t>
            </a:r>
            <a:r>
              <a:rPr lang="es-MX" sz="800" b="1" dirty="0"/>
              <a:t>de </a:t>
            </a:r>
            <a:r>
              <a:rPr lang="es-MX" sz="800" b="1" dirty="0" smtClean="0"/>
              <a:t>agosto </a:t>
            </a:r>
            <a:r>
              <a:rPr lang="es-MX" sz="800" b="1" dirty="0"/>
              <a:t>del 2017 con base en el “valor del portafolio”.</a:t>
            </a:r>
          </a:p>
        </p:txBody>
      </p:sp>
      <p:sp>
        <p:nvSpPr>
          <p:cNvPr id="18" name="CuadroTexto 17"/>
          <p:cNvSpPr txBox="1"/>
          <p:nvPr/>
        </p:nvSpPr>
        <p:spPr>
          <a:xfrm>
            <a:off x="0" y="3780719"/>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13" name="CuadroTexto 12"/>
          <p:cNvSpPr txBox="1"/>
          <p:nvPr/>
        </p:nvSpPr>
        <p:spPr>
          <a:xfrm>
            <a:off x="0" y="4176715"/>
            <a:ext cx="3853067" cy="707886"/>
          </a:xfrm>
          <a:prstGeom prst="rect">
            <a:avLst/>
          </a:prstGeom>
          <a:solidFill>
            <a:schemeClr val="bg1"/>
          </a:solidFill>
        </p:spPr>
        <p:txBody>
          <a:bodyPr wrap="square" rtlCol="0">
            <a:spAutoFit/>
          </a:bodyPr>
          <a:lstStyle/>
          <a:p>
            <a:r>
              <a:rPr lang="es-MX" sz="800" b="1" dirty="0" smtClean="0"/>
              <a:t>^ Resultado </a:t>
            </a:r>
            <a:r>
              <a:rPr lang="es-MX" sz="800" b="1" dirty="0"/>
              <a:t>proporcionado por el área de Riesgos. </a:t>
            </a:r>
          </a:p>
          <a:p>
            <a:r>
              <a:rPr lang="es-MX" sz="800" b="1" dirty="0"/>
              <a:t>La atribución al rendimiento es bruto, por lo tanto a los activos netos se le suman los gastos no equiparables, cupones pendientes y compras/ventas por liquidar que equivalen a </a:t>
            </a:r>
            <a:r>
              <a:rPr lang="es-MX" sz="800" b="1" dirty="0" smtClean="0"/>
              <a:t>196 </a:t>
            </a:r>
            <a:r>
              <a:rPr lang="es-MX" sz="800" b="1" dirty="0" err="1"/>
              <a:t>mdp</a:t>
            </a:r>
            <a:r>
              <a:rPr lang="es-MX" sz="800" b="1" dirty="0"/>
              <a:t>.</a:t>
            </a:r>
          </a:p>
          <a:p>
            <a:r>
              <a:rPr lang="es-MX" sz="800" b="1" dirty="0"/>
              <a:t>El resultado podría variar no más del 1% por redondeos.</a:t>
            </a:r>
          </a:p>
        </p:txBody>
      </p:sp>
      <p:pic>
        <p:nvPicPr>
          <p:cNvPr id="3" name="Imagen 2"/>
          <p:cNvPicPr>
            <a:picLocks noChangeAspect="1"/>
          </p:cNvPicPr>
          <p:nvPr/>
        </p:nvPicPr>
        <p:blipFill>
          <a:blip r:embed="rId3"/>
          <a:stretch>
            <a:fillRect/>
          </a:stretch>
        </p:blipFill>
        <p:spPr>
          <a:xfrm>
            <a:off x="50329" y="4884269"/>
            <a:ext cx="4114993" cy="1171426"/>
          </a:xfrm>
          <a:prstGeom prst="rect">
            <a:avLst/>
          </a:prstGeom>
        </p:spPr>
      </p:pic>
      <p:pic>
        <p:nvPicPr>
          <p:cNvPr id="14" name="Imagen 13"/>
          <p:cNvPicPr>
            <a:picLocks noChangeAspect="1"/>
          </p:cNvPicPr>
          <p:nvPr/>
        </p:nvPicPr>
        <p:blipFill>
          <a:blip r:embed="rId4"/>
          <a:stretch>
            <a:fillRect/>
          </a:stretch>
        </p:blipFill>
        <p:spPr>
          <a:xfrm>
            <a:off x="3516902" y="440737"/>
            <a:ext cx="4218374" cy="2979840"/>
          </a:xfrm>
          <a:prstGeom prst="rect">
            <a:avLst/>
          </a:prstGeom>
        </p:spPr>
      </p:pic>
      <p:pic>
        <p:nvPicPr>
          <p:cNvPr id="6" name="Imagen 5"/>
          <p:cNvPicPr>
            <a:picLocks noChangeAspect="1"/>
          </p:cNvPicPr>
          <p:nvPr/>
        </p:nvPicPr>
        <p:blipFill>
          <a:blip r:embed="rId5"/>
          <a:stretch>
            <a:fillRect/>
          </a:stretch>
        </p:blipFill>
        <p:spPr>
          <a:xfrm>
            <a:off x="4228123" y="3657600"/>
            <a:ext cx="4923692" cy="2885291"/>
          </a:xfrm>
          <a:prstGeom prst="rect">
            <a:avLst/>
          </a:prstGeom>
        </p:spPr>
      </p:pic>
      <p:pic>
        <p:nvPicPr>
          <p:cNvPr id="16" name="Imagen 6"/>
          <p:cNvPicPr>
            <a:picLocks noChangeAspect="1"/>
          </p:cNvPicPr>
          <p:nvPr/>
        </p:nvPicPr>
        <p:blipFill>
          <a:blip r:embed="rId6"/>
          <a:stretch>
            <a:fillRect/>
          </a:stretch>
        </p:blipFill>
        <p:spPr>
          <a:xfrm>
            <a:off x="50329" y="471999"/>
            <a:ext cx="3444741" cy="3308720"/>
          </a:xfrm>
          <a:prstGeom prst="rect">
            <a:avLst/>
          </a:prstGeom>
        </p:spPr>
      </p:pic>
    </p:spTree>
    <p:extLst>
      <p:ext uri="{BB962C8B-B14F-4D97-AF65-F5344CB8AC3E}">
        <p14:creationId xmlns:p14="http://schemas.microsoft.com/office/powerpoint/2010/main" val="1695901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07818" y="6338857"/>
            <a:ext cx="4364182" cy="400110"/>
          </a:xfrm>
          <a:prstGeom prst="rect">
            <a:avLst/>
          </a:prstGeom>
          <a:noFill/>
        </p:spPr>
        <p:txBody>
          <a:bodyPr wrap="square" rtlCol="0">
            <a:spAutoFit/>
          </a:bodyPr>
          <a:lstStyle/>
          <a:p>
            <a:r>
              <a:rPr lang="es-MX" sz="1000" dirty="0" smtClean="0">
                <a:solidFill>
                  <a:prstClr val="black"/>
                </a:solidFill>
                <a:latin typeface="Century Gothic" panose="020B0502020202020204" pitchFamily="34" charset="0"/>
              </a:rPr>
              <a:t>Cifras en millones de pesos y porcentaje al 31de agosto de 2017.</a:t>
            </a:r>
          </a:p>
          <a:p>
            <a:r>
              <a:rPr lang="es-MX" sz="1000" dirty="0" smtClean="0">
                <a:latin typeface="Century Gothic" panose="020B0502020202020204" pitchFamily="34" charset="0"/>
              </a:rPr>
              <a:t>Fuente: Coordinación General de Riesgos</a:t>
            </a:r>
            <a:endParaRPr lang="es-MX" sz="1000" dirty="0">
              <a:latin typeface="Century Gothic" panose="020B0502020202020204" pitchFamily="34" charset="0"/>
            </a:endParaRPr>
          </a:p>
        </p:txBody>
      </p:sp>
      <p:sp>
        <p:nvSpPr>
          <p:cNvPr id="2" name="1 Título"/>
          <p:cNvSpPr>
            <a:spLocks noGrp="1"/>
          </p:cNvSpPr>
          <p:nvPr>
            <p:ph type="title"/>
          </p:nvPr>
        </p:nvSpPr>
        <p:spPr>
          <a:xfrm>
            <a:off x="336430" y="209788"/>
            <a:ext cx="7315200" cy="8493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Resultado de Gestión </a:t>
            </a:r>
            <a:r>
              <a:rPr lang="es-MX" sz="1400" b="1" dirty="0" smtClean="0">
                <a:latin typeface="Century Gothic" panose="020B0502020202020204" pitchFamily="34" charset="0"/>
              </a:rPr>
              <a:t>al 31 de agosto de </a:t>
            </a:r>
            <a:r>
              <a:rPr lang="es-MX" sz="1400" b="1" dirty="0">
                <a:latin typeface="Century Gothic" panose="020B0502020202020204" pitchFamily="34" charset="0"/>
              </a:rPr>
              <a:t>2017</a:t>
            </a:r>
          </a:p>
        </p:txBody>
      </p:sp>
      <p:sp>
        <p:nvSpPr>
          <p:cNvPr id="8" name="5 Marcador de número de diapositiva"/>
          <p:cNvSpPr txBox="1">
            <a:spLocks/>
          </p:cNvSpPr>
          <p:nvPr/>
        </p:nvSpPr>
        <p:spPr>
          <a:xfrm>
            <a:off x="6584830" y="6373842"/>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13</a:t>
            </a:fld>
            <a:endParaRPr lang="es-ES" altLang="es-MX" dirty="0"/>
          </a:p>
        </p:txBody>
      </p:sp>
      <p:pic>
        <p:nvPicPr>
          <p:cNvPr id="3074" name="Imagen 1"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 y="1436914"/>
            <a:ext cx="7153275"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Flecha izquierda">
            <a:hlinkClick r:id="rId4" action="ppaction://hlinksldjump"/>
          </p:cNvPr>
          <p:cNvSpPr/>
          <p:nvPr/>
        </p:nvSpPr>
        <p:spPr>
          <a:xfrm>
            <a:off x="8191500" y="6467475"/>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36689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Composición del FANVIT</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14</a:t>
            </a:fld>
            <a:endParaRPr lang="es-ES" altLang="es-MX" dirty="0"/>
          </a:p>
        </p:txBody>
      </p:sp>
    </p:spTree>
    <p:extLst>
      <p:ext uri="{BB962C8B-B14F-4D97-AF65-F5344CB8AC3E}">
        <p14:creationId xmlns:p14="http://schemas.microsoft.com/office/powerpoint/2010/main" val="3337983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0622"/>
            <a:ext cx="6419056" cy="631825"/>
          </a:xfrm>
        </p:spPr>
        <p:txBody>
          <a:bodyPr/>
          <a:lstStyle/>
          <a:p>
            <a:r>
              <a:rPr lang="es-MX" sz="2000" b="1" dirty="0">
                <a:latin typeface="Century Gothic" panose="020B0502020202020204" pitchFamily="34" charset="0"/>
              </a:rPr>
              <a:t>Cartera FANVIT al </a:t>
            </a:r>
            <a:r>
              <a:rPr lang="es-MX" sz="2000" b="1" dirty="0" smtClean="0">
                <a:latin typeface="Century Gothic" panose="020B0502020202020204" pitchFamily="34" charset="0"/>
              </a:rPr>
              <a:t>31 </a:t>
            </a:r>
            <a:r>
              <a:rPr lang="es-MX" sz="2000" b="1" dirty="0">
                <a:latin typeface="Century Gothic" panose="020B0502020202020204" pitchFamily="34" charset="0"/>
              </a:rPr>
              <a:t>de </a:t>
            </a:r>
            <a:r>
              <a:rPr lang="es-MX" sz="2000" b="1" dirty="0" smtClean="0">
                <a:latin typeface="Century Gothic" panose="020B0502020202020204" pitchFamily="34" charset="0"/>
              </a:rPr>
              <a:t>agosto </a:t>
            </a:r>
            <a:r>
              <a:rPr lang="es-MX" sz="2000" b="1" dirty="0">
                <a:latin typeface="Century Gothic" panose="020B0502020202020204" pitchFamily="34" charset="0"/>
              </a:rPr>
              <a:t>de 2017</a:t>
            </a:r>
          </a:p>
        </p:txBody>
      </p:sp>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15</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a:t>
            </a:r>
            <a:r>
              <a:rPr lang="es-MX" sz="900" dirty="0" smtClean="0">
                <a:latin typeface="Century Gothic" panose="020B0502020202020204" pitchFamily="34" charset="0"/>
              </a:rPr>
              <a:t>31 </a:t>
            </a:r>
            <a:r>
              <a:rPr lang="es-MX" sz="900" dirty="0">
                <a:latin typeface="Century Gothic" panose="020B0502020202020204" pitchFamily="34" charset="0"/>
              </a:rPr>
              <a:t>de </a:t>
            </a:r>
            <a:r>
              <a:rPr lang="es-MX" sz="900" dirty="0" smtClean="0">
                <a:latin typeface="Century Gothic" panose="020B0502020202020204" pitchFamily="34" charset="0"/>
              </a:rPr>
              <a:t>agosto </a:t>
            </a:r>
            <a:r>
              <a:rPr lang="es-MX" sz="900" dirty="0">
                <a:latin typeface="Century Gothic" panose="020B0502020202020204" pitchFamily="34" charset="0"/>
              </a:rPr>
              <a:t>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pic>
        <p:nvPicPr>
          <p:cNvPr id="5" name="Imagen 4"/>
          <p:cNvPicPr>
            <a:picLocks noChangeAspect="1"/>
          </p:cNvPicPr>
          <p:nvPr/>
        </p:nvPicPr>
        <p:blipFill>
          <a:blip r:embed="rId2"/>
          <a:stretch>
            <a:fillRect/>
          </a:stretch>
        </p:blipFill>
        <p:spPr>
          <a:xfrm>
            <a:off x="149798" y="742447"/>
            <a:ext cx="7585780" cy="5602025"/>
          </a:xfrm>
          <a:prstGeom prst="rect">
            <a:avLst/>
          </a:prstGeom>
        </p:spPr>
      </p:pic>
    </p:spTree>
    <p:extLst>
      <p:ext uri="{BB962C8B-B14F-4D97-AF65-F5344CB8AC3E}">
        <p14:creationId xmlns:p14="http://schemas.microsoft.com/office/powerpoint/2010/main" val="1381091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44304"/>
            <a:ext cx="6419056" cy="631825"/>
          </a:xfrm>
        </p:spPr>
        <p:txBody>
          <a:bodyPr/>
          <a:lstStyle/>
          <a:p>
            <a:r>
              <a:rPr lang="es-MX" sz="2000" b="1" dirty="0">
                <a:latin typeface="Century Gothic" panose="020B0502020202020204" pitchFamily="34" charset="0"/>
              </a:rPr>
              <a:t>Cartera FANVIT al </a:t>
            </a:r>
            <a:r>
              <a:rPr lang="es-MX" sz="2000" b="1" dirty="0" smtClean="0">
                <a:latin typeface="Century Gothic" panose="020B0502020202020204" pitchFamily="34" charset="0"/>
              </a:rPr>
              <a:t>31 </a:t>
            </a:r>
            <a:r>
              <a:rPr lang="es-MX" sz="2000" b="1" dirty="0">
                <a:latin typeface="Century Gothic" panose="020B0502020202020204" pitchFamily="34" charset="0"/>
              </a:rPr>
              <a:t>de </a:t>
            </a:r>
            <a:r>
              <a:rPr lang="es-MX" sz="2000" b="1" dirty="0" smtClean="0">
                <a:latin typeface="Century Gothic" panose="020B0502020202020204" pitchFamily="34" charset="0"/>
              </a:rPr>
              <a:t>agosto </a:t>
            </a:r>
            <a:r>
              <a:rPr lang="es-MX" sz="2000" b="1" dirty="0">
                <a:latin typeface="Century Gothic" panose="020B0502020202020204" pitchFamily="34" charset="0"/>
              </a:rPr>
              <a:t>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16</a:t>
            </a:fld>
            <a:endParaRPr lang="es-ES" altLang="es-MX" dirty="0"/>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a:t>
            </a:r>
            <a:r>
              <a:rPr lang="es-ES" sz="1000" dirty="0" smtClean="0">
                <a:solidFill>
                  <a:schemeClr val="tx1"/>
                </a:solidFill>
                <a:latin typeface="Century Gothic" panose="020B0502020202020204" pitchFamily="34" charset="0"/>
              </a:rPr>
              <a:t>31 </a:t>
            </a:r>
            <a:r>
              <a:rPr lang="es-ES" sz="1000" dirty="0">
                <a:solidFill>
                  <a:schemeClr val="tx1"/>
                </a:solidFill>
                <a:latin typeface="Century Gothic" panose="020B0502020202020204" pitchFamily="34" charset="0"/>
              </a:rPr>
              <a:t>de </a:t>
            </a:r>
            <a:r>
              <a:rPr lang="es-ES" sz="1000" dirty="0" smtClean="0">
                <a:solidFill>
                  <a:schemeClr val="tx1"/>
                </a:solidFill>
                <a:latin typeface="Century Gothic" panose="020B0502020202020204" pitchFamily="34" charset="0"/>
              </a:rPr>
              <a:t>agosto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97166" y="864406"/>
            <a:ext cx="7604895" cy="5644547"/>
          </a:xfrm>
          <a:prstGeom prst="rect">
            <a:avLst/>
          </a:prstGeom>
        </p:spPr>
      </p:pic>
      <p:sp>
        <p:nvSpPr>
          <p:cNvPr id="7" name="6 Flecha izquierda">
            <a:hlinkClick r:id="rId3" action="ppaction://hlinksldjump"/>
          </p:cNvPr>
          <p:cNvSpPr/>
          <p:nvPr/>
        </p:nvSpPr>
        <p:spPr>
          <a:xfrm>
            <a:off x="8191500" y="6467475"/>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254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17</a:t>
            </a:fld>
            <a:endParaRPr lang="es-ES" altLang="es-MX" dirty="0"/>
          </a:p>
        </p:txBody>
      </p:sp>
    </p:spTree>
    <p:extLst>
      <p:ext uri="{BB962C8B-B14F-4D97-AF65-F5344CB8AC3E}">
        <p14:creationId xmlns:p14="http://schemas.microsoft.com/office/powerpoint/2010/main" val="3386685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MX" sz="1400" dirty="0" smtClean="0">
                <a:latin typeface="Century Gothic" panose="020B0502020202020204" pitchFamily="34" charset="0"/>
              </a:rPr>
              <a:t>Reducción de exposición en papeles corporativos y participación en emisiones primarias de emisoras cuasi gubernamentales.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Incremento en posición de renta variable internacional manteniendo la estructura del portafolio.</a:t>
            </a:r>
            <a:endParaRPr lang="es-MX" sz="1400" dirty="0" smtClean="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smtClean="0"/>
              <a:t>*Cifras en millones de pesos.</a:t>
            </a:r>
            <a:endParaRPr lang="es-MX" sz="1050" dirty="0"/>
          </a:p>
        </p:txBody>
      </p:sp>
      <p:pic>
        <p:nvPicPr>
          <p:cNvPr id="7" name="Imagen 6"/>
          <p:cNvPicPr>
            <a:picLocks noChangeAspect="1"/>
          </p:cNvPicPr>
          <p:nvPr/>
        </p:nvPicPr>
        <p:blipFill>
          <a:blip r:embed="rId2"/>
          <a:stretch>
            <a:fillRect/>
          </a:stretch>
        </p:blipFill>
        <p:spPr>
          <a:xfrm>
            <a:off x="3191690" y="1826530"/>
            <a:ext cx="3048000" cy="2288000"/>
          </a:xfrm>
          <a:prstGeom prst="rect">
            <a:avLst/>
          </a:prstGeom>
        </p:spPr>
      </p:pic>
      <p:pic>
        <p:nvPicPr>
          <p:cNvPr id="11" name="Imagen 10"/>
          <p:cNvPicPr>
            <a:picLocks noChangeAspect="1"/>
          </p:cNvPicPr>
          <p:nvPr/>
        </p:nvPicPr>
        <p:blipFill>
          <a:blip r:embed="rId3"/>
          <a:stretch>
            <a:fillRect/>
          </a:stretch>
        </p:blipFill>
        <p:spPr>
          <a:xfrm>
            <a:off x="3191690" y="4783726"/>
            <a:ext cx="3048000" cy="1153533"/>
          </a:xfrm>
          <a:prstGeom prst="rect">
            <a:avLst/>
          </a:prstGeom>
        </p:spPr>
      </p:pic>
      <p:sp>
        <p:nvSpPr>
          <p:cNvPr id="15" name="Título 1"/>
          <p:cNvSpPr>
            <a:spLocks noGrp="1"/>
          </p:cNvSpPr>
          <p:nvPr>
            <p:ph type="title"/>
          </p:nvPr>
        </p:nvSpPr>
        <p:spPr>
          <a:xfrm>
            <a:off x="457199" y="274638"/>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agosto de 2017.</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96734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smtClean="0">
                <a:latin typeface="Century Gothic" panose="020B0502020202020204" pitchFamily="34" charset="0"/>
              </a:rPr>
              <a:t>Participación en el mercado secundario de Fibras, siguiendo la estrategia de diversificación del portafolio.</a:t>
            </a: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Compra de valores gubernamentales a tasa variable como instrumento de manejo de liquidez, operaciones de valor relativo buscando tomar utilidades a los nodos largos de la curva de bonos M.</a:t>
            </a: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x-none" sz="1600" dirty="0" smtClean="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smtClean="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Participación en emisión de CKD IGS.</a:t>
            </a: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smtClean="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agosto de 2017.</a:t>
            </a:r>
            <a:endParaRPr lang="es-MX" sz="1400" b="1" dirty="0">
              <a:latin typeface="Century Gothic" panose="020B0502020202020204" pitchFamily="34" charset="0"/>
            </a:endParaRPr>
          </a:p>
        </p:txBody>
      </p:sp>
      <p:pic>
        <p:nvPicPr>
          <p:cNvPr id="7" name="Imagen 6"/>
          <p:cNvPicPr>
            <a:picLocks noChangeAspect="1"/>
          </p:cNvPicPr>
          <p:nvPr/>
        </p:nvPicPr>
        <p:blipFill>
          <a:blip r:embed="rId3"/>
          <a:stretch>
            <a:fillRect/>
          </a:stretch>
        </p:blipFill>
        <p:spPr>
          <a:xfrm>
            <a:off x="3052759" y="1916832"/>
            <a:ext cx="3048000" cy="772200"/>
          </a:xfrm>
          <a:prstGeom prst="rect">
            <a:avLst/>
          </a:prstGeom>
        </p:spPr>
      </p:pic>
      <p:graphicFrame>
        <p:nvGraphicFramePr>
          <p:cNvPr id="8" name="Objeto 7"/>
          <p:cNvGraphicFramePr>
            <a:graphicFrameLocks noChangeAspect="1"/>
          </p:cNvGraphicFramePr>
          <p:nvPr>
            <p:extLst/>
          </p:nvPr>
        </p:nvGraphicFramePr>
        <p:xfrm>
          <a:off x="3048000" y="3573016"/>
          <a:ext cx="3048000" cy="1343025"/>
        </p:xfrm>
        <a:graphic>
          <a:graphicData uri="http://schemas.openxmlformats.org/presentationml/2006/ole">
            <mc:AlternateContent xmlns:mc="http://schemas.openxmlformats.org/markup-compatibility/2006">
              <mc:Choice xmlns:v="urn:schemas-microsoft-com:vml" Requires="v">
                <p:oleObj spid="_x0000_s6154" name="Worksheet" r:id="rId4" imgW="3048120" imgH="1343065" progId="Excel.Sheet.12">
                  <p:embed/>
                </p:oleObj>
              </mc:Choice>
              <mc:Fallback>
                <p:oleObj name="Worksheet" r:id="rId4" imgW="3048120" imgH="1343065" progId="Excel.Sheet.12">
                  <p:embed/>
                  <p:pic>
                    <p:nvPicPr>
                      <p:cNvPr id="0" name=""/>
                      <p:cNvPicPr/>
                      <p:nvPr/>
                    </p:nvPicPr>
                    <p:blipFill>
                      <a:blip r:embed="rId5"/>
                      <a:stretch>
                        <a:fillRect/>
                      </a:stretch>
                    </p:blipFill>
                    <p:spPr>
                      <a:xfrm>
                        <a:off x="3048000" y="3573016"/>
                        <a:ext cx="3048000" cy="1343025"/>
                      </a:xfrm>
                      <a:prstGeom prst="rect">
                        <a:avLst/>
                      </a:prstGeom>
                    </p:spPr>
                  </p:pic>
                </p:oleObj>
              </mc:Fallback>
            </mc:AlternateContent>
          </a:graphicData>
        </a:graphic>
      </p:graphicFrame>
      <p:pic>
        <p:nvPicPr>
          <p:cNvPr id="11" name="Imagen 10"/>
          <p:cNvPicPr>
            <a:picLocks noChangeAspect="1"/>
          </p:cNvPicPr>
          <p:nvPr/>
        </p:nvPicPr>
        <p:blipFill>
          <a:blip r:embed="rId6"/>
          <a:stretch>
            <a:fillRect/>
          </a:stretch>
        </p:blipFill>
        <p:spPr>
          <a:xfrm>
            <a:off x="3048000" y="5549113"/>
            <a:ext cx="3048000" cy="581533"/>
          </a:xfrm>
          <a:prstGeom prst="rect">
            <a:avLst/>
          </a:prstGeom>
        </p:spPr>
      </p:pic>
    </p:spTree>
    <p:extLst>
      <p:ext uri="{BB962C8B-B14F-4D97-AF65-F5344CB8AC3E}">
        <p14:creationId xmlns:p14="http://schemas.microsoft.com/office/powerpoint/2010/main" val="29179143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a:latin typeface="Century Gothic" panose="020B0502020202020204" pitchFamily="34" charset="0"/>
              </a:rPr>
              <a:t>60.5%</a:t>
            </a: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Enfoque en operaciones de valor relativo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Incertidumbre en asuntos políticos globales y locales, así como de acciones de bancos centrales mantiene acotado el potencial de renta fija.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p>
          <a:p>
            <a:pPr algn="ctr"/>
            <a:r>
              <a:rPr lang="es-MX" sz="1600" b="1" dirty="0">
                <a:latin typeface="Century Gothic" panose="020B0502020202020204" pitchFamily="34" charset="0"/>
              </a:rPr>
              <a:t>21.0%</a:t>
            </a:r>
          </a:p>
        </p:txBody>
      </p:sp>
      <p:sp>
        <p:nvSpPr>
          <p:cNvPr id="31" name="Rectángulo 30"/>
          <p:cNvSpPr/>
          <p:nvPr/>
        </p:nvSpPr>
        <p:spPr>
          <a:xfrm>
            <a:off x="2254317"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smtClean="0">
                <a:latin typeface="Century Gothic" panose="020B0502020202020204" pitchFamily="34" charset="0"/>
              </a:rPr>
              <a:t>7.3%</a:t>
            </a:r>
            <a:endParaRPr lang="es-MX" sz="1600" b="1" dirty="0">
              <a:latin typeface="Century Gothic" panose="020B0502020202020204" pitchFamily="34" charset="0"/>
            </a:endParaRP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 espera que entre que entre en fase de consolidación, con riesgos a la baja a falta de catalizadores e incertidumbre por riesgos geopolíticos y climáticos.</a:t>
            </a: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a:latin typeface="Century Gothic" panose="020B0502020202020204" pitchFamily="34" charset="0"/>
              </a:rPr>
              <a:t>0.3</a:t>
            </a:r>
            <a:r>
              <a:rPr lang="es-MX" sz="1600" b="1" dirty="0">
                <a:solidFill>
                  <a:schemeClr val="bg1"/>
                </a:solidFill>
                <a:latin typeface="Century Gothic" panose="020B0502020202020204" pitchFamily="34" charset="0"/>
              </a:rPr>
              <a:t>% (1.2%)</a:t>
            </a: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a:latin typeface="Century Gothic" panose="020B0502020202020204" pitchFamily="34" charset="0"/>
              </a:rPr>
              <a:t>2.4%</a:t>
            </a: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404206"/>
            <a:ext cx="4442242" cy="246221"/>
          </a:xfrm>
          <a:prstGeom prst="rect">
            <a:avLst/>
          </a:prstGeom>
          <a:noFill/>
        </p:spPr>
        <p:txBody>
          <a:bodyPr wrap="none" rtlCol="0">
            <a:spAutoFit/>
          </a:bodyPr>
          <a:lstStyle/>
          <a:p>
            <a:r>
              <a:rPr lang="es-MX" sz="1000" dirty="0" smtClean="0">
                <a:latin typeface="Century Gothic" panose="020B0502020202020204" pitchFamily="34" charset="0"/>
              </a:rPr>
              <a:t>* Incluye </a:t>
            </a:r>
            <a:r>
              <a:rPr lang="es-MX" sz="1000" dirty="0">
                <a:latin typeface="Century Gothic" panose="020B0502020202020204" pitchFamily="34" charset="0"/>
              </a:rPr>
              <a:t>papeles donde el emisor es un corporativo o un fideicomiso</a:t>
            </a:r>
          </a:p>
        </p:txBody>
      </p:sp>
      <p:sp>
        <p:nvSpPr>
          <p:cNvPr id="24" name="3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pPr/>
              <a:t>20</a:t>
            </a:fld>
            <a:endParaRPr lang="es-ES" altLang="es-MX" dirty="0"/>
          </a:p>
        </p:txBody>
      </p:sp>
    </p:spTree>
    <p:extLst>
      <p:ext uri="{BB962C8B-B14F-4D97-AF65-F5344CB8AC3E}">
        <p14:creationId xmlns:p14="http://schemas.microsoft.com/office/powerpoint/2010/main" val="1168796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1"/>
            <a:ext cx="8229600" cy="4020670"/>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a:t>
            </a:r>
            <a:r>
              <a:rPr lang="es-MX" sz="1400" dirty="0" smtClean="0">
                <a:latin typeface="Century Gothic" panose="020B0502020202020204" pitchFamily="34" charset="0"/>
                <a:ea typeface="Calibri"/>
                <a:cs typeface="Times New Roman"/>
              </a:rPr>
              <a:t>7.3).</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a:t>
            </a:r>
            <a:r>
              <a:rPr lang="es-MX" sz="1400" dirty="0">
                <a:latin typeface="Century Gothic" panose="020B0502020202020204" pitchFamily="34" charset="0"/>
                <a:ea typeface="Calibri"/>
                <a:cs typeface="Times New Roman"/>
              </a:rPr>
              <a:t>hasta un  </a:t>
            </a:r>
            <a:r>
              <a:rPr lang="es-MX" sz="1400" dirty="0" smtClean="0">
                <a:latin typeface="Century Gothic" panose="020B0502020202020204" pitchFamily="34" charset="0"/>
                <a:ea typeface="Calibri"/>
                <a:cs typeface="Times New Roman"/>
              </a:rPr>
              <a:t>10% </a:t>
            </a:r>
            <a:r>
              <a:rPr lang="es-MX" sz="1400" dirty="0">
                <a:latin typeface="Century Gothic" panose="020B0502020202020204" pitchFamily="34" charset="0"/>
                <a:ea typeface="Calibri"/>
                <a:cs typeface="Times New Roman"/>
              </a:rPr>
              <a:t>del Activo Neto en Renta Variable y 3% en </a:t>
            </a:r>
            <a:r>
              <a:rPr lang="es-MX" sz="1400" dirty="0" smtClean="0">
                <a:latin typeface="Century Gothic" panose="020B0502020202020204" pitchFamily="34" charset="0"/>
                <a:ea typeface="Calibri"/>
                <a:cs typeface="Times New Roman"/>
              </a:rPr>
              <a:t>6 Fibras diversificadas e industriales. Las compras se realizarían en forma </a:t>
            </a:r>
            <a:r>
              <a:rPr lang="es-MX" sz="1400" dirty="0" smtClean="0">
                <a:ea typeface="Calibri"/>
                <a:cs typeface="Times New Roman"/>
              </a:rPr>
              <a:t>paulatina</a:t>
            </a:r>
            <a:r>
              <a:rPr lang="es-MX" sz="1400" dirty="0" smtClean="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spcAft>
                <a:spcPts val="0"/>
              </a:spcAft>
              <a:buClr>
                <a:srgbClr val="C00000"/>
              </a:buClr>
              <a:buFont typeface="Symbol"/>
              <a:buChar char=""/>
            </a:pP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a:t>
            </a:r>
            <a:r>
              <a:rPr lang="es-MX" sz="1400" dirty="0" smtClean="0">
                <a:latin typeface="Century Gothic" panose="020B0502020202020204" pitchFamily="34" charset="0"/>
                <a:ea typeface="Calibri"/>
                <a:cs typeface="Times New Roman"/>
              </a:rPr>
              <a:t>gestión.</a:t>
            </a:r>
            <a:endParaRPr lang="es-MX" sz="1400" dirty="0">
              <a:latin typeface="Century Gothic" panose="020B0502020202020204" pitchFamily="34" charset="0"/>
            </a:endParaRPr>
          </a:p>
        </p:txBody>
      </p:sp>
      <p:sp>
        <p:nvSpPr>
          <p:cNvPr id="9" name="3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pPr/>
              <a:t>21</a:t>
            </a:fld>
            <a:endParaRPr lang="es-ES" altLang="es-MX" dirty="0"/>
          </a:p>
        </p:txBody>
      </p:sp>
      <p:sp>
        <p:nvSpPr>
          <p:cNvPr id="10" name="9 Flecha izquierda">
            <a:hlinkClick r:id="rId2" action="ppaction://hlinksldjump"/>
          </p:cNvPr>
          <p:cNvSpPr/>
          <p:nvPr/>
        </p:nvSpPr>
        <p:spPr>
          <a:xfrm>
            <a:off x="8165130" y="64579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15365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Renta Variable y Bonos Bancarios Estructurados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22</a:t>
            </a:fld>
            <a:endParaRPr lang="es-ES" altLang="es-MX" dirty="0"/>
          </a:p>
        </p:txBody>
      </p:sp>
    </p:spTree>
    <p:extLst>
      <p:ext uri="{BB962C8B-B14F-4D97-AF65-F5344CB8AC3E}">
        <p14:creationId xmlns:p14="http://schemas.microsoft.com/office/powerpoint/2010/main" val="507789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y Bonos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59858" y="1586406"/>
            <a:ext cx="8824284" cy="3754874"/>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a:t>
            </a:r>
            <a:r>
              <a:rPr lang="es-MX" sz="1200" dirty="0">
                <a:latin typeface="Century Gothic" panose="020B0502020202020204" pitchFamily="34" charset="0"/>
              </a:rPr>
              <a:t> del FANVIT es de </a:t>
            </a:r>
            <a:r>
              <a:rPr lang="es-MX" sz="1200" b="1" dirty="0">
                <a:latin typeface="Century Gothic" panose="020B0502020202020204" pitchFamily="34" charset="0"/>
              </a:rPr>
              <a:t>$7,161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5.7%</a:t>
            </a:r>
            <a:r>
              <a:rPr lang="es-MX" sz="1200" dirty="0">
                <a:latin typeface="Century Gothic" panose="020B0502020202020204" pitchFamily="34" charset="0"/>
              </a:rPr>
              <a:t> del total de la cartera), distribuida en </a:t>
            </a:r>
            <a:r>
              <a:rPr lang="es-MX" sz="1200" b="1" dirty="0">
                <a:latin typeface="Century Gothic" panose="020B0502020202020204" pitchFamily="34" charset="0"/>
              </a:rPr>
              <a:t>9 </a:t>
            </a:r>
            <a:r>
              <a:rPr lang="es-MX" sz="1200" b="1" dirty="0" err="1">
                <a:latin typeface="Century Gothic" panose="020B0502020202020204" pitchFamily="34" charset="0"/>
              </a:rPr>
              <a:t>ETF´s</a:t>
            </a:r>
            <a:r>
              <a:rPr lang="es-MX" sz="1200" b="1" dirty="0">
                <a:latin typeface="Century Gothic" panose="020B0502020202020204" pitchFamily="34" charset="0"/>
              </a:rPr>
              <a:t>. </a:t>
            </a: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ligados a renta variable</a:t>
            </a:r>
            <a:r>
              <a:rPr lang="es-MX" sz="1200" b="1" dirty="0">
                <a:latin typeface="Century Gothic" panose="020B0502020202020204" pitchFamily="34" charset="0"/>
              </a:rPr>
              <a:t> </a:t>
            </a:r>
            <a:r>
              <a:rPr lang="es-MX" sz="1200" dirty="0">
                <a:latin typeface="Century Gothic" panose="020B0502020202020204" pitchFamily="34" charset="0"/>
              </a:rPr>
              <a:t>representan un monto de </a:t>
            </a:r>
            <a:r>
              <a:rPr lang="es-MX" sz="1200" b="1" dirty="0">
                <a:latin typeface="Century Gothic" panose="020B0502020202020204" pitchFamily="34" charset="0"/>
              </a:rPr>
              <a:t>$2,091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del FANVIT (</a:t>
            </a:r>
            <a:r>
              <a:rPr lang="es-MX" sz="1200" b="1" dirty="0">
                <a:latin typeface="Century Gothic" panose="020B0502020202020204" pitchFamily="34" charset="0"/>
              </a:rPr>
              <a:t>1.6%</a:t>
            </a:r>
            <a:r>
              <a:rPr lang="es-MX" sz="1200" dirty="0">
                <a:latin typeface="Century Gothic" panose="020B0502020202020204" pitchFamily="34" charset="0"/>
              </a:rPr>
              <a:t> del total de la cartera).</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$2,599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28.1%</a:t>
            </a:r>
            <a:r>
              <a:rPr lang="es-MX" sz="1200" dirty="0">
                <a:latin typeface="Century Gothic" panose="020B0502020202020204" pitchFamily="34" charset="0"/>
              </a:rPr>
              <a:t> del total de renta variable) y </a:t>
            </a:r>
            <a:r>
              <a:rPr lang="es-MX" sz="1200" b="1" dirty="0">
                <a:latin typeface="Century Gothic" panose="020B0502020202020204" pitchFamily="34" charset="0"/>
              </a:rPr>
              <a:t>$6,653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renta variable internacional </a:t>
            </a:r>
            <a:r>
              <a:rPr lang="es-MX" sz="1200" dirty="0">
                <a:latin typeface="Century Gothic" panose="020B0502020202020204" pitchFamily="34" charset="0"/>
              </a:rPr>
              <a:t>(</a:t>
            </a:r>
            <a:r>
              <a:rPr lang="es-MX" sz="1200" b="1" dirty="0">
                <a:latin typeface="Century Gothic" panose="020B0502020202020204" pitchFamily="34" charset="0"/>
              </a:rPr>
              <a:t>71.9%</a:t>
            </a:r>
            <a:r>
              <a:rPr lang="es-MX" sz="1200" dirty="0">
                <a:latin typeface="Century Gothic" panose="020B0502020202020204" pitchFamily="34" charset="0"/>
              </a:rPr>
              <a:t> del total de renta variable).</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esta compuesto por </a:t>
            </a:r>
            <a:r>
              <a:rPr lang="es-MX" sz="1200" b="1" dirty="0">
                <a:latin typeface="Century Gothic" panose="020B0502020202020204" pitchFamily="34" charset="0"/>
              </a:rPr>
              <a:t>$2,380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(36.3% del total de renta variable internacional),</a:t>
            </a:r>
            <a:r>
              <a:rPr lang="es-MX" sz="1200" b="1" dirty="0">
                <a:latin typeface="Century Gothic" panose="020B0502020202020204" pitchFamily="34" charset="0"/>
              </a:rPr>
              <a:t> $2,575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(39.2% del total de renta variable internacional), </a:t>
            </a:r>
            <a:r>
              <a:rPr lang="es-MX" sz="1200" b="1" dirty="0">
                <a:latin typeface="Century Gothic" panose="020B0502020202020204" pitchFamily="34" charset="0"/>
              </a:rPr>
              <a:t>$1,678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(24.2% del total de renta variable internacional) y </a:t>
            </a:r>
            <a:r>
              <a:rPr lang="es-MX" sz="1200" b="1" dirty="0">
                <a:latin typeface="Century Gothic" panose="020B0502020202020204" pitchFamily="34" charset="0"/>
              </a:rPr>
              <a:t>$20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Canadá y Brasil </a:t>
            </a:r>
            <a:r>
              <a:rPr lang="es-MX" sz="1200" dirty="0">
                <a:latin typeface="Century Gothic" panose="020B0502020202020204" pitchFamily="34" charset="0"/>
              </a:rPr>
              <a:t>(0.3% del total de renta variable internacional) .</a:t>
            </a:r>
          </a:p>
        </p:txBody>
      </p:sp>
    </p:spTree>
    <p:extLst>
      <p:ext uri="{BB962C8B-B14F-4D97-AF65-F5344CB8AC3E}">
        <p14:creationId xmlns:p14="http://schemas.microsoft.com/office/powerpoint/2010/main" val="26486394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6" name="CuadroTexto 5"/>
          <p:cNvSpPr txBox="1"/>
          <p:nvPr/>
        </p:nvSpPr>
        <p:spPr>
          <a:xfrm>
            <a:off x="201336" y="1933377"/>
            <a:ext cx="8573547" cy="4462760"/>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(incluyendo las referenciadas a  TIIE28) representan un monto de </a:t>
            </a:r>
            <a:r>
              <a:rPr lang="es-MX" sz="1200" b="1" dirty="0">
                <a:latin typeface="Century Gothic" panose="020B0502020202020204" pitchFamily="34" charset="0"/>
              </a:rPr>
              <a:t>$2,366 mpd </a:t>
            </a:r>
            <a:r>
              <a:rPr lang="es-MX" sz="1200" dirty="0">
                <a:latin typeface="Century Gothic" panose="020B0502020202020204" pitchFamily="34" charset="0"/>
              </a:rPr>
              <a:t>del FANVIT (</a:t>
            </a:r>
            <a:r>
              <a:rPr lang="es-MX" sz="1200" b="1" dirty="0">
                <a:latin typeface="Century Gothic" panose="020B0502020202020204" pitchFamily="34" charset="0"/>
              </a:rPr>
              <a:t>1.9%</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$1,046.5 mdp en México </a:t>
            </a:r>
            <a:r>
              <a:rPr lang="es-MX" sz="1200" dirty="0">
                <a:latin typeface="Century Gothic" panose="020B0502020202020204" pitchFamily="34" charset="0"/>
              </a:rPr>
              <a:t>(</a:t>
            </a:r>
            <a:r>
              <a:rPr lang="es-MX" sz="1200" b="1" dirty="0">
                <a:latin typeface="Century Gothic" panose="020B0502020202020204" pitchFamily="34" charset="0"/>
              </a:rPr>
              <a:t>44.2%</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$1,114.0 mpd en Europa </a:t>
            </a:r>
            <a:r>
              <a:rPr lang="es-MX" sz="1200" dirty="0">
                <a:latin typeface="Century Gothic" panose="020B0502020202020204" pitchFamily="34" charset="0"/>
              </a:rPr>
              <a:t>(</a:t>
            </a:r>
            <a:r>
              <a:rPr lang="es-MX" sz="1200" b="1" dirty="0">
                <a:latin typeface="Century Gothic" panose="020B0502020202020204" pitchFamily="34" charset="0"/>
              </a:rPr>
              <a:t>47.1%</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$205.1 mdp en Estados Unidos </a:t>
            </a:r>
            <a:r>
              <a:rPr lang="es-MX" sz="1200" dirty="0">
                <a:latin typeface="Century Gothic" panose="020B0502020202020204" pitchFamily="34" charset="0"/>
              </a:rPr>
              <a:t>(</a:t>
            </a:r>
            <a:r>
              <a:rPr lang="es-MX" sz="1200" b="1" dirty="0">
                <a:latin typeface="Century Gothic" panose="020B0502020202020204" pitchFamily="34" charset="0"/>
              </a:rPr>
              <a:t>8.7%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a:t>
            </a:r>
            <a:r>
              <a:rPr lang="es-MX" sz="1200" b="1" dirty="0" err="1">
                <a:latin typeface="Century Gothic" panose="020B0502020202020204" pitchFamily="34" charset="0"/>
              </a:rPr>
              <a:t>Index</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9.4%</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35.2%</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7.0%</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5.3%</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6.6%</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1.6%</a:t>
            </a:r>
            <a:r>
              <a:rPr lang="es-MX" sz="1200" dirty="0">
                <a:latin typeface="Century Gothic" panose="020B0502020202020204" pitchFamily="34" charset="0"/>
              </a:rPr>
              <a:t> del total de los bonos estructurados), CEMEX (23.3%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11.6%</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algn="just">
              <a:buClr>
                <a:srgbClr val="C00000"/>
              </a:buCl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 </a:t>
            </a:r>
            <a:r>
              <a:rPr lang="es-MX" sz="1000" dirty="0" smtClean="0">
                <a:solidFill>
                  <a:prstClr val="black"/>
                </a:solidFill>
                <a:latin typeface="Century Gothic" panose="020B0502020202020204" pitchFamily="34" charset="0"/>
              </a:rPr>
              <a:t>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31 de agosto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1801948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y 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31 de agosto de 2017.</a:t>
            </a:r>
            <a:endParaRPr lang="es-MX" sz="1000" dirty="0">
              <a:solidFill>
                <a:schemeClr val="tx1"/>
              </a:solidFill>
              <a:latin typeface="Century Gothic" panose="020B0502020202020204" pitchFamily="34" charset="0"/>
            </a:endParaRPr>
          </a:p>
        </p:txBody>
      </p:sp>
      <p:graphicFrame>
        <p:nvGraphicFramePr>
          <p:cNvPr id="8" name="Tabla 7">
            <a:extLst>
              <a:ext uri="{FF2B5EF4-FFF2-40B4-BE49-F238E27FC236}">
                <a16:creationId xmlns:a16="http://schemas.microsoft.com/office/drawing/2014/main" xmlns="" id="{D108ACF2-4D18-4C63-AD80-C102004FA8E9}"/>
              </a:ext>
            </a:extLst>
          </p:cNvPr>
          <p:cNvGraphicFramePr>
            <a:graphicFrameLocks noGrp="1"/>
          </p:cNvGraphicFramePr>
          <p:nvPr>
            <p:extLst>
              <p:ext uri="{D42A27DB-BD31-4B8C-83A1-F6EECF244321}">
                <p14:modId xmlns:p14="http://schemas.microsoft.com/office/powerpoint/2010/main" val="2362731805"/>
              </p:ext>
            </p:extLst>
          </p:nvPr>
        </p:nvGraphicFramePr>
        <p:xfrm>
          <a:off x="457200" y="1632859"/>
          <a:ext cx="8229602" cy="4525960"/>
        </p:xfrm>
        <a:graphic>
          <a:graphicData uri="http://schemas.openxmlformats.org/drawingml/2006/table">
            <a:tbl>
              <a:tblPr/>
              <a:tblGrid>
                <a:gridCol w="1225346">
                  <a:extLst>
                    <a:ext uri="{9D8B030D-6E8A-4147-A177-3AD203B41FA5}">
                      <a16:colId xmlns:a16="http://schemas.microsoft.com/office/drawing/2014/main" xmlns="" val="3932772197"/>
                    </a:ext>
                  </a:extLst>
                </a:gridCol>
                <a:gridCol w="1636985">
                  <a:extLst>
                    <a:ext uri="{9D8B030D-6E8A-4147-A177-3AD203B41FA5}">
                      <a16:colId xmlns:a16="http://schemas.microsoft.com/office/drawing/2014/main" xmlns="" val="3394371600"/>
                    </a:ext>
                  </a:extLst>
                </a:gridCol>
                <a:gridCol w="880718">
                  <a:extLst>
                    <a:ext uri="{9D8B030D-6E8A-4147-A177-3AD203B41FA5}">
                      <a16:colId xmlns:a16="http://schemas.microsoft.com/office/drawing/2014/main" xmlns="" val="3441606567"/>
                    </a:ext>
                  </a:extLst>
                </a:gridCol>
                <a:gridCol w="842425">
                  <a:extLst>
                    <a:ext uri="{9D8B030D-6E8A-4147-A177-3AD203B41FA5}">
                      <a16:colId xmlns:a16="http://schemas.microsoft.com/office/drawing/2014/main" xmlns="" val="4250318276"/>
                    </a:ext>
                  </a:extLst>
                </a:gridCol>
                <a:gridCol w="663729">
                  <a:extLst>
                    <a:ext uri="{9D8B030D-6E8A-4147-A177-3AD203B41FA5}">
                      <a16:colId xmlns:a16="http://schemas.microsoft.com/office/drawing/2014/main" xmlns="" val="3987576825"/>
                    </a:ext>
                  </a:extLst>
                </a:gridCol>
                <a:gridCol w="153169">
                  <a:extLst>
                    <a:ext uri="{9D8B030D-6E8A-4147-A177-3AD203B41FA5}">
                      <a16:colId xmlns:a16="http://schemas.microsoft.com/office/drawing/2014/main" xmlns="" val="3490943050"/>
                    </a:ext>
                  </a:extLst>
                </a:gridCol>
                <a:gridCol w="947728">
                  <a:extLst>
                    <a:ext uri="{9D8B030D-6E8A-4147-A177-3AD203B41FA5}">
                      <a16:colId xmlns:a16="http://schemas.microsoft.com/office/drawing/2014/main" xmlns="" val="131094743"/>
                    </a:ext>
                  </a:extLst>
                </a:gridCol>
                <a:gridCol w="947728">
                  <a:extLst>
                    <a:ext uri="{9D8B030D-6E8A-4147-A177-3AD203B41FA5}">
                      <a16:colId xmlns:a16="http://schemas.microsoft.com/office/drawing/2014/main" xmlns="" val="47281770"/>
                    </a:ext>
                  </a:extLst>
                </a:gridCol>
                <a:gridCol w="931774">
                  <a:extLst>
                    <a:ext uri="{9D8B030D-6E8A-4147-A177-3AD203B41FA5}">
                      <a16:colId xmlns:a16="http://schemas.microsoft.com/office/drawing/2014/main" xmlns="" val="3051682185"/>
                    </a:ext>
                  </a:extLst>
                </a:gridCol>
              </a:tblGrid>
              <a:tr h="266695">
                <a:tc>
                  <a:txBody>
                    <a:bodyPr/>
                    <a:lstStyle/>
                    <a:p>
                      <a:pPr algn="ctr" fontAlgn="ctr"/>
                      <a:r>
                        <a:rPr lang="es-MX" sz="800" b="1" i="0" u="none" strike="noStrike">
                          <a:solidFill>
                            <a:srgbClr val="FFFFFF"/>
                          </a:solidFill>
                          <a:effectLst/>
                          <a:latin typeface="Century Gothic" panose="020B0502020202020204" pitchFamily="34" charset="0"/>
                        </a:rPr>
                        <a:t>Instrumento</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Portafolio</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RV</a:t>
                      </a:r>
                    </a:p>
                  </a:txBody>
                  <a:tcPr marL="7844" marR="7844" marT="7844"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Costo Prom Unit. Adq.</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Valor Actual</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Rendimiento</a:t>
                      </a:r>
                    </a:p>
                  </a:txBody>
                  <a:tcPr marL="7844" marR="7844" marT="7844" marB="0" anchor="ctr">
                    <a:lnL>
                      <a:noFill/>
                    </a:lnL>
                    <a:lnR>
                      <a:noFill/>
                    </a:lnR>
                    <a:lnT>
                      <a:noFill/>
                    </a:lnT>
                    <a:lnB>
                      <a:noFill/>
                    </a:lnB>
                    <a:solidFill>
                      <a:srgbClr val="C00000"/>
                    </a:solidFill>
                  </a:tcPr>
                </a:tc>
                <a:extLst>
                  <a:ext uri="{0D108BD9-81ED-4DB2-BD59-A6C34878D82A}">
                    <a16:rowId xmlns:a16="http://schemas.microsoft.com/office/drawing/2014/main" xmlns="" val="2322709412"/>
                  </a:ext>
                </a:extLst>
              </a:tr>
              <a:tr h="156879">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2961313347"/>
                  </a:ext>
                </a:extLst>
              </a:tr>
              <a:tr h="156879">
                <a:tc gridSpan="5">
                  <a:txBody>
                    <a:bodyPr/>
                    <a:lstStyle/>
                    <a:p>
                      <a:pPr algn="ctr" fontAlgn="ctr"/>
                      <a:r>
                        <a:rPr lang="es-MX" sz="800" b="1" i="0" u="none" strike="noStrike">
                          <a:solidFill>
                            <a:srgbClr val="FFFFFF"/>
                          </a:solidFill>
                          <a:effectLst/>
                          <a:latin typeface="Century Gothic" panose="020B0502020202020204" pitchFamily="34" charset="0"/>
                        </a:rPr>
                        <a:t>México</a:t>
                      </a:r>
                    </a:p>
                  </a:txBody>
                  <a:tcPr marL="7844" marR="7844" marT="784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México</a:t>
                      </a:r>
                    </a:p>
                  </a:txBody>
                  <a:tcPr marL="7844" marR="7844" marT="7844"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844" marR="7844" marT="7844" marB="0" anchor="ctr">
                    <a:lnL>
                      <a:noFill/>
                    </a:lnL>
                    <a:lnR>
                      <a:noFill/>
                    </a:lnR>
                    <a:lnT>
                      <a:noFill/>
                    </a:lnT>
                    <a:lnB>
                      <a:noFill/>
                    </a:lnB>
                    <a:solidFill>
                      <a:srgbClr val="C00000"/>
                    </a:solidFill>
                  </a:tcPr>
                </a:tc>
                <a:extLst>
                  <a:ext uri="{0D108BD9-81ED-4DB2-BD59-A6C34878D82A}">
                    <a16:rowId xmlns:a16="http://schemas.microsoft.com/office/drawing/2014/main" xmlns="" val="940255128"/>
                  </a:ext>
                </a:extLst>
              </a:tr>
              <a:tr h="156879">
                <a:tc>
                  <a:txBody>
                    <a:bodyPr/>
                    <a:lstStyle/>
                    <a:p>
                      <a:pPr algn="ctr" fontAlgn="ctr"/>
                      <a:r>
                        <a:rPr lang="es-MX" sz="800" b="0" i="0" u="none" strike="noStrike">
                          <a:solidFill>
                            <a:srgbClr val="000000"/>
                          </a:solidFill>
                          <a:effectLst/>
                          <a:latin typeface="Century Gothic" panose="020B0502020202020204" pitchFamily="34" charset="0"/>
                        </a:rPr>
                        <a:t>1B_MEXRISK_ISHRS</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MSCI México Risk</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1,261</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22.0</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24.0</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9.3%</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2358477563"/>
                  </a:ext>
                </a:extLst>
              </a:tr>
              <a:tr h="156879">
                <a:tc>
                  <a:txBody>
                    <a:bodyPr/>
                    <a:lstStyle/>
                    <a:p>
                      <a:pPr algn="ctr" fontAlgn="ctr"/>
                      <a:r>
                        <a:rPr lang="es-MX" sz="800" b="0" i="0" u="none" strike="noStrike">
                          <a:solidFill>
                            <a:srgbClr val="000000"/>
                          </a:solidFill>
                          <a:effectLst/>
                          <a:latin typeface="Century Gothic" panose="020B0502020202020204" pitchFamily="34" charset="0"/>
                        </a:rPr>
                        <a:t>1B_ILCTRAC_ISHRS</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IPC "Large Cap" </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565</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6.1%</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54.4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14.7%</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072318928"/>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1,827</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19.7%</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711349295"/>
                  </a:ext>
                </a:extLst>
              </a:tr>
              <a:tr h="133347">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1014567709"/>
                  </a:ext>
                </a:extLst>
              </a:tr>
              <a:tr h="156879">
                <a:tc>
                  <a:txBody>
                    <a:bodyPr/>
                    <a:lstStyle/>
                    <a:p>
                      <a:pPr algn="ctr" fontAlgn="b"/>
                      <a:r>
                        <a:rPr lang="es-MX" sz="800" b="0" i="0" u="none" strike="noStrike">
                          <a:solidFill>
                            <a:srgbClr val="000000"/>
                          </a:solidFill>
                          <a:effectLst/>
                          <a:latin typeface="Century Gothic" panose="020B0502020202020204" pitchFamily="34" charset="0"/>
                        </a:rPr>
                        <a:t> </a:t>
                      </a:r>
                    </a:p>
                  </a:txBody>
                  <a:tcPr marL="7844" marR="7844" marT="7844" marB="0" anchor="b">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1303224426"/>
                  </a:ext>
                </a:extLst>
              </a:tr>
              <a:tr h="156879">
                <a:tc>
                  <a:txBody>
                    <a:bodyPr/>
                    <a:lstStyle/>
                    <a:p>
                      <a:pPr algn="ctr" fontAlgn="ctr"/>
                      <a:r>
                        <a:rPr lang="es-MX" sz="800" b="0" i="0" u="none" strike="noStrike">
                          <a:solidFill>
                            <a:srgbClr val="000000"/>
                          </a:solidFill>
                          <a:effectLst/>
                          <a:latin typeface="Century Gothic" panose="020B0502020202020204" pitchFamily="34" charset="0"/>
                        </a:rPr>
                        <a:t>J_BSAN_S00677</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Mexbol</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102.2</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110.9</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8.5%</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3935894396"/>
                  </a:ext>
                </a:extLst>
              </a:tr>
              <a:tr h="156879">
                <a:tc>
                  <a:txBody>
                    <a:bodyPr/>
                    <a:lstStyle/>
                    <a:p>
                      <a:pPr algn="ctr" fontAlgn="ctr"/>
                      <a:r>
                        <a:rPr lang="es-MX" sz="800" b="0" i="0" u="none" strike="noStrike">
                          <a:solidFill>
                            <a:srgbClr val="000000"/>
                          </a:solidFill>
                          <a:effectLst/>
                          <a:latin typeface="Century Gothic" panose="020B0502020202020204" pitchFamily="34" charset="0"/>
                        </a:rPr>
                        <a:t>J_BSAN_S00678</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Mexbol</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102.2</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110.9</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8.5%</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2225125385"/>
                  </a:ext>
                </a:extLst>
              </a:tr>
              <a:tr h="156879">
                <a:tc>
                  <a:txBody>
                    <a:bodyPr/>
                    <a:lstStyle/>
                    <a:p>
                      <a:pPr algn="ctr" fontAlgn="ctr"/>
                      <a:r>
                        <a:rPr lang="es-MX" sz="800" b="0" i="0" u="none" strike="noStrike">
                          <a:solidFill>
                            <a:srgbClr val="000000"/>
                          </a:solidFill>
                          <a:effectLst/>
                          <a:latin typeface="Century Gothic" panose="020B0502020202020204" pitchFamily="34" charset="0"/>
                        </a:rPr>
                        <a:t>2_CEMEX_09</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Acción Cemex</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551</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6.0%</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9770.8</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10312.1</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592874256"/>
                  </a:ext>
                </a:extLst>
              </a:tr>
              <a:tr h="156879">
                <a:tc>
                  <a:txBody>
                    <a:bodyPr/>
                    <a:lstStyle/>
                    <a:p>
                      <a:pPr algn="ctr" fontAlgn="b"/>
                      <a:r>
                        <a:rPr lang="es-MX" sz="800" b="0" i="0" u="none" strike="noStrike">
                          <a:solidFill>
                            <a:srgbClr val="000000"/>
                          </a:solidFill>
                          <a:effectLst/>
                          <a:latin typeface="Century Gothic" panose="020B0502020202020204" pitchFamily="34" charset="0"/>
                        </a:rPr>
                        <a:t> </a:t>
                      </a:r>
                    </a:p>
                  </a:txBody>
                  <a:tcPr marL="7844" marR="7844" marT="7844"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772</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8.3%</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031489492"/>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846662587"/>
                  </a:ext>
                </a:extLst>
              </a:tr>
              <a:tr h="203943">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7844" marR="7844" marT="7844"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2,599</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2.1%</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28.1%</a:t>
                      </a:r>
                    </a:p>
                  </a:txBody>
                  <a:tcPr marL="7844" marR="7844" marT="7844"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3793588115"/>
                  </a:ext>
                </a:extLst>
              </a:tr>
              <a:tr h="156879">
                <a:tc gridSpan="5">
                  <a:txBody>
                    <a:bodyPr/>
                    <a:lstStyle/>
                    <a:p>
                      <a:pPr algn="ctr" fontAlgn="ctr"/>
                      <a:r>
                        <a:rPr lang="es-MX" sz="800" b="1" i="0" u="none" strike="noStrike">
                          <a:solidFill>
                            <a:srgbClr val="FFFFFF"/>
                          </a:solidFill>
                          <a:effectLst/>
                          <a:latin typeface="Century Gothic" panose="020B0502020202020204" pitchFamily="34" charset="0"/>
                        </a:rPr>
                        <a:t>Estados Unidos</a:t>
                      </a:r>
                    </a:p>
                  </a:txBody>
                  <a:tcPr marL="7844" marR="7844" marT="784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gridSpan="3">
                  <a:txBody>
                    <a:bodyPr/>
                    <a:lstStyle/>
                    <a:p>
                      <a:pPr algn="ctr" fontAlgn="ctr"/>
                      <a:r>
                        <a:rPr lang="es-MX" sz="800" b="1" i="0" u="none" strike="noStrike">
                          <a:solidFill>
                            <a:srgbClr val="FFFFFF"/>
                          </a:solidFill>
                          <a:effectLst/>
                          <a:latin typeface="Century Gothic" panose="020B0502020202020204" pitchFamily="34" charset="0"/>
                        </a:rPr>
                        <a:t>Estados Unidos</a:t>
                      </a:r>
                    </a:p>
                  </a:txBody>
                  <a:tcPr marL="7844" marR="7844" marT="784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440959865"/>
                  </a:ext>
                </a:extLst>
              </a:tr>
              <a:tr h="156879">
                <a:tc>
                  <a:txBody>
                    <a:bodyPr/>
                    <a:lstStyle/>
                    <a:p>
                      <a:pPr algn="ctr" fontAlgn="ctr"/>
                      <a:r>
                        <a:rPr lang="es-MX" sz="800" b="0" i="0" u="none" strike="noStrike">
                          <a:solidFill>
                            <a:srgbClr val="000000"/>
                          </a:solidFill>
                          <a:effectLst/>
                          <a:latin typeface="Century Gothic" panose="020B0502020202020204" pitchFamily="34" charset="0"/>
                        </a:rPr>
                        <a:t>1I_IVV_*</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S&amp;P 500 Index</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1,529</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16.5%</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4,752.3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4,438.3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-6.6%</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1728430706"/>
                  </a:ext>
                </a:extLst>
              </a:tr>
              <a:tr h="156879">
                <a:tc>
                  <a:txBody>
                    <a:bodyPr/>
                    <a:lstStyle/>
                    <a:p>
                      <a:pPr algn="ctr" fontAlgn="ctr"/>
                      <a:r>
                        <a:rPr lang="es-MX" sz="800" b="0" i="0" u="none" strike="noStrike">
                          <a:solidFill>
                            <a:srgbClr val="000000"/>
                          </a:solidFill>
                          <a:effectLst/>
                          <a:latin typeface="Century Gothic" panose="020B0502020202020204" pitchFamily="34" charset="0"/>
                        </a:rPr>
                        <a:t>1I_QQQ_*</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NASDAQ Index</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286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2,431.1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2,604.5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7.1%</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1997170591"/>
                  </a:ext>
                </a:extLst>
              </a:tr>
              <a:tr h="156879">
                <a:tc>
                  <a:txBody>
                    <a:bodyPr/>
                    <a:lstStyle/>
                    <a:p>
                      <a:pPr algn="ctr" fontAlgn="ctr"/>
                      <a:r>
                        <a:rPr lang="es-MX" sz="800" b="0" i="0" u="none" strike="noStrike">
                          <a:solidFill>
                            <a:srgbClr val="000000"/>
                          </a:solidFill>
                          <a:effectLst/>
                          <a:latin typeface="Century Gothic" panose="020B0502020202020204" pitchFamily="34" charset="0"/>
                        </a:rPr>
                        <a:t>1I_XMX_*</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Global Equity</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3.3%</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484.6 </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487.4 </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760658510"/>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2,119</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22.9%</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978302522"/>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3764039245"/>
                  </a:ext>
                </a:extLst>
              </a:tr>
              <a:tr h="156879">
                <a:tc>
                  <a:txBody>
                    <a:bodyPr/>
                    <a:lstStyle/>
                    <a:p>
                      <a:pPr algn="ctr" fontAlgn="ctr"/>
                      <a:r>
                        <a:rPr lang="es-MX" sz="800" b="0" i="0" u="none" strike="noStrike">
                          <a:solidFill>
                            <a:srgbClr val="000000"/>
                          </a:solidFill>
                          <a:effectLst/>
                          <a:latin typeface="Century Gothic" panose="020B0502020202020204" pitchFamily="34" charset="0"/>
                        </a:rPr>
                        <a:t>1I_XLF_*</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Sector Financiero</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56</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476.1</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440.0</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-7.6%</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63803642"/>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56</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62620625"/>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3033451751"/>
                  </a:ext>
                </a:extLst>
              </a:tr>
              <a:tr h="156879">
                <a:tc>
                  <a:txBody>
                    <a:bodyPr/>
                    <a:lstStyle/>
                    <a:p>
                      <a:pPr algn="ctr" fontAlgn="ctr"/>
                      <a:r>
                        <a:rPr lang="es-MX" sz="800" b="0" i="0" u="none" strike="noStrike">
                          <a:solidFill>
                            <a:srgbClr val="000000"/>
                          </a:solidFill>
                          <a:effectLst/>
                          <a:latin typeface="Century Gothic" panose="020B0502020202020204" pitchFamily="34" charset="0"/>
                        </a:rPr>
                        <a:t>J_BSAN_S00706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Dow Jones</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166</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102.4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110.8 </a:t>
                      </a:r>
                    </a:p>
                  </a:txBody>
                  <a:tcPr marL="7844" marR="7844" marT="7844"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8.2%</a:t>
                      </a:r>
                    </a:p>
                  </a:txBody>
                  <a:tcPr marL="7844" marR="7844" marT="7844" marB="0" anchor="ctr">
                    <a:lnL>
                      <a:noFill/>
                    </a:lnL>
                    <a:lnR>
                      <a:noFill/>
                    </a:lnR>
                    <a:lnT>
                      <a:noFill/>
                    </a:lnT>
                    <a:lnB>
                      <a:noFill/>
                    </a:lnB>
                    <a:solidFill>
                      <a:srgbClr val="F2F2F2"/>
                    </a:solidFill>
                  </a:tcPr>
                </a:tc>
                <a:extLst>
                  <a:ext uri="{0D108BD9-81ED-4DB2-BD59-A6C34878D82A}">
                    <a16:rowId xmlns:a16="http://schemas.microsoft.com/office/drawing/2014/main" xmlns="" val="2258130918"/>
                  </a:ext>
                </a:extLst>
              </a:tr>
              <a:tr h="156879">
                <a:tc>
                  <a:txBody>
                    <a:bodyPr/>
                    <a:lstStyle/>
                    <a:p>
                      <a:pPr algn="ctr" fontAlgn="ctr"/>
                      <a:r>
                        <a:rPr lang="es-MX" sz="800" b="0" i="0" u="none" strike="noStrike">
                          <a:solidFill>
                            <a:srgbClr val="000000"/>
                          </a:solidFill>
                          <a:effectLst/>
                          <a:latin typeface="Century Gothic" panose="020B0502020202020204" pitchFamily="34" charset="0"/>
                        </a:rPr>
                        <a:t>99_SCOTIAB_7-15</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39</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96.0 </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97.2 </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a:t>
                      </a:r>
                    </a:p>
                  </a:txBody>
                  <a:tcPr marL="7844" marR="7844" marT="784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239253690"/>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205</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2.2%</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593418273"/>
                  </a:ext>
                </a:extLst>
              </a:tr>
              <a:tr h="156879">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1461501085"/>
                  </a:ext>
                </a:extLst>
              </a:tr>
              <a:tr h="156879">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7844" marR="7844" marT="7844"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2,381</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1.9%</a:t>
                      </a:r>
                    </a:p>
                  </a:txBody>
                  <a:tcPr marL="7844" marR="7844" marT="7844"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25.7%</a:t>
                      </a:r>
                    </a:p>
                  </a:txBody>
                  <a:tcPr marL="7844" marR="7844" marT="7844"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7844" marR="7844" marT="7844" marB="0" anchor="ctr">
                    <a:lnL>
                      <a:noFill/>
                    </a:lnL>
                    <a:lnR>
                      <a:noFill/>
                    </a:lnR>
                    <a:lnT>
                      <a:noFill/>
                    </a:lnT>
                    <a:lnB>
                      <a:noFill/>
                    </a:lnB>
                    <a:solidFill>
                      <a:srgbClr val="FFFFFF"/>
                    </a:solidFill>
                  </a:tcPr>
                </a:tc>
                <a:extLst>
                  <a:ext uri="{0D108BD9-81ED-4DB2-BD59-A6C34878D82A}">
                    <a16:rowId xmlns:a16="http://schemas.microsoft.com/office/drawing/2014/main" xmlns="" val="4238059896"/>
                  </a:ext>
                </a:extLst>
              </a:tr>
            </a:tbl>
          </a:graphicData>
        </a:graphic>
      </p:graphicFrame>
    </p:spTree>
    <p:extLst>
      <p:ext uri="{BB962C8B-B14F-4D97-AF65-F5344CB8AC3E}">
        <p14:creationId xmlns:p14="http://schemas.microsoft.com/office/powerpoint/2010/main" val="36649429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y 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31 de agosto de 2017.</a:t>
            </a:r>
            <a:endParaRPr lang="es-MX" sz="1000" dirty="0">
              <a:solidFill>
                <a:schemeClr val="tx1"/>
              </a:solidFill>
              <a:latin typeface="Century Gothic" panose="020B0502020202020204" pitchFamily="34" charset="0"/>
            </a:endParaRPr>
          </a:p>
        </p:txBody>
      </p:sp>
      <p:graphicFrame>
        <p:nvGraphicFramePr>
          <p:cNvPr id="9" name="Tabla 8">
            <a:extLst>
              <a:ext uri="{FF2B5EF4-FFF2-40B4-BE49-F238E27FC236}">
                <a16:creationId xmlns:a16="http://schemas.microsoft.com/office/drawing/2014/main" xmlns="" id="{E4733C8C-8EF3-49A0-B58F-8E43B04479AB}"/>
              </a:ext>
            </a:extLst>
          </p:cNvPr>
          <p:cNvGraphicFramePr>
            <a:graphicFrameLocks noGrp="1"/>
          </p:cNvGraphicFramePr>
          <p:nvPr>
            <p:extLst>
              <p:ext uri="{D42A27DB-BD31-4B8C-83A1-F6EECF244321}">
                <p14:modId xmlns:p14="http://schemas.microsoft.com/office/powerpoint/2010/main" val="2443712441"/>
              </p:ext>
            </p:extLst>
          </p:nvPr>
        </p:nvGraphicFramePr>
        <p:xfrm>
          <a:off x="535577" y="1576251"/>
          <a:ext cx="8312331" cy="4797253"/>
        </p:xfrm>
        <a:graphic>
          <a:graphicData uri="http://schemas.openxmlformats.org/drawingml/2006/table">
            <a:tbl>
              <a:tblPr/>
              <a:tblGrid>
                <a:gridCol w="1237664">
                  <a:extLst>
                    <a:ext uri="{9D8B030D-6E8A-4147-A177-3AD203B41FA5}">
                      <a16:colId xmlns:a16="http://schemas.microsoft.com/office/drawing/2014/main" xmlns="" val="675897520"/>
                    </a:ext>
                  </a:extLst>
                </a:gridCol>
                <a:gridCol w="1653441">
                  <a:extLst>
                    <a:ext uri="{9D8B030D-6E8A-4147-A177-3AD203B41FA5}">
                      <a16:colId xmlns:a16="http://schemas.microsoft.com/office/drawing/2014/main" xmlns="" val="2861374001"/>
                    </a:ext>
                  </a:extLst>
                </a:gridCol>
                <a:gridCol w="889570">
                  <a:extLst>
                    <a:ext uri="{9D8B030D-6E8A-4147-A177-3AD203B41FA5}">
                      <a16:colId xmlns:a16="http://schemas.microsoft.com/office/drawing/2014/main" xmlns="" val="1272621529"/>
                    </a:ext>
                  </a:extLst>
                </a:gridCol>
                <a:gridCol w="850893">
                  <a:extLst>
                    <a:ext uri="{9D8B030D-6E8A-4147-A177-3AD203B41FA5}">
                      <a16:colId xmlns:a16="http://schemas.microsoft.com/office/drawing/2014/main" xmlns="" val="3480367684"/>
                    </a:ext>
                  </a:extLst>
                </a:gridCol>
                <a:gridCol w="670402">
                  <a:extLst>
                    <a:ext uri="{9D8B030D-6E8A-4147-A177-3AD203B41FA5}">
                      <a16:colId xmlns:a16="http://schemas.microsoft.com/office/drawing/2014/main" xmlns="" val="1887821005"/>
                    </a:ext>
                  </a:extLst>
                </a:gridCol>
                <a:gridCol w="154708">
                  <a:extLst>
                    <a:ext uri="{9D8B030D-6E8A-4147-A177-3AD203B41FA5}">
                      <a16:colId xmlns:a16="http://schemas.microsoft.com/office/drawing/2014/main" xmlns="" val="283096894"/>
                    </a:ext>
                  </a:extLst>
                </a:gridCol>
                <a:gridCol w="957256">
                  <a:extLst>
                    <a:ext uri="{9D8B030D-6E8A-4147-A177-3AD203B41FA5}">
                      <a16:colId xmlns:a16="http://schemas.microsoft.com/office/drawing/2014/main" xmlns="" val="578847893"/>
                    </a:ext>
                  </a:extLst>
                </a:gridCol>
                <a:gridCol w="957256">
                  <a:extLst>
                    <a:ext uri="{9D8B030D-6E8A-4147-A177-3AD203B41FA5}">
                      <a16:colId xmlns:a16="http://schemas.microsoft.com/office/drawing/2014/main" xmlns="" val="2710017640"/>
                    </a:ext>
                  </a:extLst>
                </a:gridCol>
                <a:gridCol w="941141">
                  <a:extLst>
                    <a:ext uri="{9D8B030D-6E8A-4147-A177-3AD203B41FA5}">
                      <a16:colId xmlns:a16="http://schemas.microsoft.com/office/drawing/2014/main" xmlns="" val="3316137748"/>
                    </a:ext>
                  </a:extLst>
                </a:gridCol>
              </a:tblGrid>
              <a:tr h="233176">
                <a:tc>
                  <a:txBody>
                    <a:bodyPr/>
                    <a:lstStyle/>
                    <a:p>
                      <a:pPr algn="ctr" fontAlgn="ctr"/>
                      <a:r>
                        <a:rPr lang="es-MX" sz="800" b="1" i="0" u="none" strike="noStrike" dirty="0">
                          <a:solidFill>
                            <a:srgbClr val="FFFFFF"/>
                          </a:solidFill>
                          <a:effectLst/>
                          <a:latin typeface="Century Gothic" panose="020B0502020202020204" pitchFamily="34" charset="0"/>
                        </a:rPr>
                        <a:t>Instrumento</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Portafolio</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RV</a:t>
                      </a:r>
                    </a:p>
                  </a:txBody>
                  <a:tcPr marL="6493" marR="6493" marT="6493"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Costo Prom Unit. Adq.</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Valor Actual</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Rendimiento</a:t>
                      </a:r>
                    </a:p>
                  </a:txBody>
                  <a:tcPr marL="6493" marR="6493" marT="6493" marB="0" anchor="ctr">
                    <a:lnL>
                      <a:noFill/>
                    </a:lnL>
                    <a:lnR>
                      <a:noFill/>
                    </a:lnR>
                    <a:lnT>
                      <a:noFill/>
                    </a:lnT>
                    <a:lnB>
                      <a:noFill/>
                    </a:lnB>
                    <a:solidFill>
                      <a:srgbClr val="C00000"/>
                    </a:solidFill>
                  </a:tcPr>
                </a:tc>
                <a:extLst>
                  <a:ext uri="{0D108BD9-81ED-4DB2-BD59-A6C34878D82A}">
                    <a16:rowId xmlns:a16="http://schemas.microsoft.com/office/drawing/2014/main" xmlns="" val="3648528693"/>
                  </a:ext>
                </a:extLst>
              </a:tr>
              <a:tr h="137162">
                <a:tc gridSpan="5">
                  <a:txBody>
                    <a:bodyPr/>
                    <a:lstStyle/>
                    <a:p>
                      <a:pPr algn="ctr" fontAlgn="ctr"/>
                      <a:r>
                        <a:rPr lang="es-MX" sz="800" b="1" i="0" u="none" strike="noStrike">
                          <a:solidFill>
                            <a:srgbClr val="FFFFFF"/>
                          </a:solidFill>
                          <a:effectLst/>
                          <a:latin typeface="Century Gothic" panose="020B0502020202020204" pitchFamily="34" charset="0"/>
                        </a:rPr>
                        <a:t>Europa</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gridSpan="3">
                  <a:txBody>
                    <a:bodyPr/>
                    <a:lstStyle/>
                    <a:p>
                      <a:pPr algn="ctr" fontAlgn="ctr"/>
                      <a:r>
                        <a:rPr lang="es-MX" sz="800" b="1" i="0" u="none" strike="noStrike">
                          <a:solidFill>
                            <a:srgbClr val="FFFFFF"/>
                          </a:solidFill>
                          <a:effectLst/>
                          <a:latin typeface="Century Gothic" panose="020B0502020202020204" pitchFamily="34" charset="0"/>
                        </a:rPr>
                        <a:t>Europa</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022784604"/>
                  </a:ext>
                </a:extLst>
              </a:tr>
              <a:tr h="137162">
                <a:tc>
                  <a:txBody>
                    <a:bodyPr/>
                    <a:lstStyle/>
                    <a:p>
                      <a:pPr algn="ctr" fontAlgn="ctr"/>
                      <a:r>
                        <a:rPr lang="es-MX" sz="800" b="0" i="0" u="none" strike="noStrike">
                          <a:solidFill>
                            <a:srgbClr val="000000"/>
                          </a:solidFill>
                          <a:effectLst/>
                          <a:latin typeface="Century Gothic" panose="020B0502020202020204" pitchFamily="34" charset="0"/>
                        </a:rPr>
                        <a:t>1I_SX7EEX_N</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Sector Bancario Europa</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237.7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271.2</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14.1%</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3006105773"/>
                  </a:ext>
                </a:extLst>
              </a:tr>
              <a:tr h="144020">
                <a:tc>
                  <a:txBody>
                    <a:bodyPr/>
                    <a:lstStyle/>
                    <a:p>
                      <a:pPr algn="ctr" fontAlgn="ctr"/>
                      <a:r>
                        <a:rPr lang="es-MX" sz="800" b="0" i="0" u="none" strike="noStrike">
                          <a:solidFill>
                            <a:srgbClr val="000000"/>
                          </a:solidFill>
                          <a:effectLst/>
                          <a:latin typeface="Century Gothic" panose="020B0502020202020204" pitchFamily="34" charset="0"/>
                        </a:rPr>
                        <a:t>1I_HEZU_*</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1,309</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14.2%</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538.4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513.4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-4.6%</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1484343159"/>
                  </a:ext>
                </a:extLst>
              </a:tr>
              <a:tr h="137162">
                <a:tc>
                  <a:txBody>
                    <a:bodyPr/>
                    <a:lstStyle/>
                    <a:p>
                      <a:pPr algn="ctr" fontAlgn="ctr"/>
                      <a:r>
                        <a:rPr lang="es-MX" sz="800" b="0" i="0" u="none" strike="noStrike">
                          <a:solidFill>
                            <a:srgbClr val="000000"/>
                          </a:solidFill>
                          <a:effectLst/>
                          <a:latin typeface="Century Gothic" panose="020B0502020202020204" pitchFamily="34" charset="0"/>
                        </a:rPr>
                        <a:t>1I_XMX_*</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Global Equity</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122</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484.6</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487.4</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593938167"/>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1,461</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15.8%</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953432536"/>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extLst>
                  <a:ext uri="{0D108BD9-81ED-4DB2-BD59-A6C34878D82A}">
                    <a16:rowId xmlns:a16="http://schemas.microsoft.com/office/drawing/2014/main" xmlns="" val="1906496217"/>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J_BSAN_S00626</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91.6</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100.0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9.1%</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617263951"/>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J_BSAN_S00727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Salud Europa</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155</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84.8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88.7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4.7%</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327508198"/>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J_BACOMER_S5108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163</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93.0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96.1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3.3%</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3979323952"/>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J_BSAN_S00567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145</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94.8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2.3%</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3601660711"/>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J_BSAN_S00654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97.6</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101.9</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4.4%</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2812669668"/>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J_BSAN_S00680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96.7</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100.8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4.2%</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1473867815"/>
                  </a:ext>
                </a:extLst>
              </a:tr>
              <a:tr h="137162">
                <a:tc>
                  <a:txBody>
                    <a:bodyPr/>
                    <a:lstStyle/>
                    <a:p>
                      <a:pPr algn="ctr" fontAlgn="ctr"/>
                      <a:r>
                        <a:rPr lang="es-MX" sz="800" b="0" i="0" u="none" strike="noStrike">
                          <a:solidFill>
                            <a:srgbClr val="000000"/>
                          </a:solidFill>
                          <a:effectLst/>
                          <a:latin typeface="Century Gothic" panose="020B0502020202020204" pitchFamily="34" charset="0"/>
                        </a:rPr>
                        <a:t>J_BSAN_S00684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99.1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104.3</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5.2%</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3150563436"/>
                  </a:ext>
                </a:extLst>
              </a:tr>
              <a:tr h="137162">
                <a:tc>
                  <a:txBody>
                    <a:bodyPr/>
                    <a:lstStyle/>
                    <a:p>
                      <a:pPr algn="ctr" fontAlgn="ctr"/>
                      <a:r>
                        <a:rPr lang="es-MX" sz="800" b="0" i="0" u="none" strike="noStrike">
                          <a:solidFill>
                            <a:srgbClr val="000000"/>
                          </a:solidFill>
                          <a:effectLst/>
                          <a:latin typeface="Century Gothic" panose="020B0502020202020204" pitchFamily="34" charset="0"/>
                        </a:rPr>
                        <a:t>99_SCOTIAB_20-15</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98.2</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102.1</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4.0%</a:t>
                      </a:r>
                    </a:p>
                  </a:txBody>
                  <a:tcPr marL="6493" marR="6493" marT="6493" marB="0" anchor="ctr">
                    <a:lnL>
                      <a:noFill/>
                    </a:lnL>
                    <a:lnR>
                      <a:noFill/>
                    </a:lnR>
                    <a:lnT>
                      <a:noFill/>
                    </a:lnT>
                    <a:lnB>
                      <a:noFill/>
                    </a:lnB>
                    <a:solidFill>
                      <a:srgbClr val="F2F2F2"/>
                    </a:solidFill>
                  </a:tcPr>
                </a:tc>
                <a:extLst>
                  <a:ext uri="{0D108BD9-81ED-4DB2-BD59-A6C34878D82A}">
                    <a16:rowId xmlns:a16="http://schemas.microsoft.com/office/drawing/2014/main" xmlns="" val="941708735"/>
                  </a:ext>
                </a:extLst>
              </a:tr>
              <a:tr h="137162">
                <a:tc>
                  <a:txBody>
                    <a:bodyPr/>
                    <a:lstStyle/>
                    <a:p>
                      <a:pPr algn="ctr" fontAlgn="ctr"/>
                      <a:r>
                        <a:rPr lang="es-MX" sz="800" b="0" i="0" u="none" strike="noStrike">
                          <a:solidFill>
                            <a:srgbClr val="000000"/>
                          </a:solidFill>
                          <a:effectLst/>
                          <a:latin typeface="Century Gothic" panose="020B0502020202020204" pitchFamily="34" charset="0"/>
                        </a:rPr>
                        <a:t>99_SCOTIAB_7-15</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39</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0.4%</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96.0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97.2</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027232757"/>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1,113</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0.9%</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12.0%</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662511122"/>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extLst>
                  <a:ext uri="{0D108BD9-81ED-4DB2-BD59-A6C34878D82A}">
                    <a16:rowId xmlns:a16="http://schemas.microsoft.com/office/drawing/2014/main" xmlns="" val="3642428179"/>
                  </a:ext>
                </a:extLst>
              </a:tr>
              <a:tr h="13716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2,574</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2.0%</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27.8%</a:t>
                      </a:r>
                    </a:p>
                  </a:txBody>
                  <a:tcPr marL="6493" marR="6493" marT="6493"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extLst>
                  <a:ext uri="{0D108BD9-81ED-4DB2-BD59-A6C34878D82A}">
                    <a16:rowId xmlns:a16="http://schemas.microsoft.com/office/drawing/2014/main" xmlns="" val="729883625"/>
                  </a:ext>
                </a:extLst>
              </a:tr>
              <a:tr h="137162">
                <a:tc gridSpan="5">
                  <a:txBody>
                    <a:bodyPr/>
                    <a:lstStyle/>
                    <a:p>
                      <a:pPr algn="ctr" fontAlgn="ctr"/>
                      <a:r>
                        <a:rPr lang="es-MX" sz="800" b="1" i="0" u="none" strike="noStrike">
                          <a:solidFill>
                            <a:srgbClr val="FFFFFF"/>
                          </a:solidFill>
                          <a:effectLst/>
                          <a:latin typeface="Century Gothic" panose="020B0502020202020204" pitchFamily="34" charset="0"/>
                        </a:rPr>
                        <a:t>Asía</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gridSpan="3">
                  <a:txBody>
                    <a:bodyPr/>
                    <a:lstStyle/>
                    <a:p>
                      <a:pPr algn="ctr" fontAlgn="ctr"/>
                      <a:r>
                        <a:rPr lang="es-MX" sz="800" b="1" i="0" u="none" strike="noStrike">
                          <a:solidFill>
                            <a:srgbClr val="FFFFFF"/>
                          </a:solidFill>
                          <a:effectLst/>
                          <a:latin typeface="Century Gothic" panose="020B0502020202020204" pitchFamily="34" charset="0"/>
                        </a:rPr>
                        <a:t>Asia</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2812623668"/>
                  </a:ext>
                </a:extLst>
              </a:tr>
              <a:tr h="137162">
                <a:tc>
                  <a:txBody>
                    <a:bodyPr/>
                    <a:lstStyle/>
                    <a:p>
                      <a:pPr algn="ctr" fontAlgn="ctr"/>
                      <a:r>
                        <a:rPr lang="es-MX" sz="800" b="0" i="0" u="none" strike="noStrike">
                          <a:solidFill>
                            <a:srgbClr val="000000"/>
                          </a:solidFill>
                          <a:effectLst/>
                          <a:latin typeface="Century Gothic" panose="020B0502020202020204" pitchFamily="34" charset="0"/>
                        </a:rPr>
                        <a:t>1I_DXJ_*</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NIKKEI Index</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1,588</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17.2%</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996.2 </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927.4</a:t>
                      </a:r>
                    </a:p>
                  </a:txBody>
                  <a:tcPr marL="6493" marR="6493" marT="6493" marB="0" anchor="ctr">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entury Gothic" panose="020B0502020202020204" pitchFamily="34" charset="0"/>
                        </a:rPr>
                        <a:t>-6.9%</a:t>
                      </a:r>
                    </a:p>
                  </a:txBody>
                  <a:tcPr marL="6493" marR="6493" marT="6493" marB="0" anchor="b">
                    <a:lnL>
                      <a:noFill/>
                    </a:lnL>
                    <a:lnR>
                      <a:noFill/>
                    </a:lnR>
                    <a:lnT>
                      <a:noFill/>
                    </a:lnT>
                    <a:lnB>
                      <a:noFill/>
                    </a:lnB>
                    <a:solidFill>
                      <a:srgbClr val="F2F2F2"/>
                    </a:solidFill>
                  </a:tcPr>
                </a:tc>
                <a:extLst>
                  <a:ext uri="{0D108BD9-81ED-4DB2-BD59-A6C34878D82A}">
                    <a16:rowId xmlns:a16="http://schemas.microsoft.com/office/drawing/2014/main" xmlns="" val="1084780600"/>
                  </a:ext>
                </a:extLst>
              </a:tr>
              <a:tr h="137162">
                <a:tc>
                  <a:txBody>
                    <a:bodyPr/>
                    <a:lstStyle/>
                    <a:p>
                      <a:pPr algn="ctr" fontAlgn="ctr"/>
                      <a:r>
                        <a:rPr lang="es-MX" sz="800" b="0" i="0" u="none" strike="noStrike">
                          <a:solidFill>
                            <a:srgbClr val="000000"/>
                          </a:solidFill>
                          <a:effectLst/>
                          <a:latin typeface="Century Gothic" panose="020B0502020202020204" pitchFamily="34" charset="0"/>
                        </a:rPr>
                        <a:t>1I_XMX_*</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Global Equity</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484.6 </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487.4</a:t>
                      </a:r>
                    </a:p>
                  </a:txBody>
                  <a:tcPr marL="6493" marR="6493" marT="6493" marB="0" anchor="ctr">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entury Gothic" panose="020B0502020202020204" pitchFamily="34" charset="0"/>
                        </a:rPr>
                        <a:t>0.6%</a:t>
                      </a:r>
                    </a:p>
                  </a:txBody>
                  <a:tcPr marL="6493" marR="6493" marT="6493" marB="0" anchor="b">
                    <a:lnL>
                      <a:noFill/>
                    </a:lnL>
                    <a:lnR>
                      <a:noFill/>
                    </a:lnR>
                    <a:lnT>
                      <a:noFill/>
                    </a:lnT>
                    <a:lnB>
                      <a:noFill/>
                    </a:lnB>
                    <a:solidFill>
                      <a:srgbClr val="F2F2F2"/>
                    </a:solidFill>
                  </a:tcPr>
                </a:tc>
                <a:extLst>
                  <a:ext uri="{0D108BD9-81ED-4DB2-BD59-A6C34878D82A}">
                    <a16:rowId xmlns:a16="http://schemas.microsoft.com/office/drawing/2014/main" xmlns="" val="3774867796"/>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1,678</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18.1%</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2F2F2"/>
                    </a:solidFill>
                  </a:tcPr>
                </a:tc>
                <a:extLst>
                  <a:ext uri="{0D108BD9-81ED-4DB2-BD59-A6C34878D82A}">
                    <a16:rowId xmlns:a16="http://schemas.microsoft.com/office/drawing/2014/main" xmlns="" val="1313138854"/>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3682635255"/>
                  </a:ext>
                </a:extLst>
              </a:tr>
              <a:tr h="13716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1,678</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1.3%</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18.1%</a:t>
                      </a:r>
                    </a:p>
                  </a:txBody>
                  <a:tcPr marL="6493" marR="6493" marT="6493"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2061374565"/>
                  </a:ext>
                </a:extLst>
              </a:tr>
              <a:tr h="137162">
                <a:tc gridSpan="5">
                  <a:txBody>
                    <a:bodyPr/>
                    <a:lstStyle/>
                    <a:p>
                      <a:pPr algn="ctr" fontAlgn="ctr"/>
                      <a:r>
                        <a:rPr lang="es-MX" sz="800" b="1" i="0" u="none" strike="noStrike">
                          <a:solidFill>
                            <a:srgbClr val="FFFFFF"/>
                          </a:solidFill>
                          <a:effectLst/>
                          <a:latin typeface="Century Gothic" panose="020B0502020202020204" pitchFamily="34" charset="0"/>
                        </a:rPr>
                        <a:t>Otros (Canada, Brasil)</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gridSpan="3">
                  <a:txBody>
                    <a:bodyPr/>
                    <a:lstStyle/>
                    <a:p>
                      <a:pPr algn="ctr" fontAlgn="ctr"/>
                      <a:r>
                        <a:rPr lang="es-MX" sz="800" b="1" i="0" u="none" strike="noStrike">
                          <a:solidFill>
                            <a:srgbClr val="FFFFFF"/>
                          </a:solidFill>
                          <a:effectLst/>
                          <a:latin typeface="Century Gothic" panose="020B0502020202020204" pitchFamily="34" charset="0"/>
                        </a:rPr>
                        <a:t>Otros (Canada, Brasil)</a:t>
                      </a:r>
                    </a:p>
                  </a:txBody>
                  <a:tcPr marL="6493" marR="6493" marT="6493"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641721867"/>
                  </a:ext>
                </a:extLst>
              </a:tr>
              <a:tr h="137162">
                <a:tc>
                  <a:txBody>
                    <a:bodyPr/>
                    <a:lstStyle/>
                    <a:p>
                      <a:pPr algn="ctr" fontAlgn="ctr"/>
                      <a:r>
                        <a:rPr lang="es-MX" sz="800" b="0" i="0" u="none" strike="noStrike">
                          <a:solidFill>
                            <a:srgbClr val="000000"/>
                          </a:solidFill>
                          <a:effectLst/>
                          <a:latin typeface="Century Gothic" panose="020B0502020202020204" pitchFamily="34" charset="0"/>
                        </a:rPr>
                        <a:t>1I_XMX_*</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Global Equity</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6493" marR="6493" marT="6493"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484.6 </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487.4</a:t>
                      </a:r>
                    </a:p>
                  </a:txBody>
                  <a:tcPr marL="6493" marR="6493" marT="6493" marB="0" anchor="ctr">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entury Gothic" panose="020B0502020202020204" pitchFamily="34" charset="0"/>
                        </a:rPr>
                        <a:t>0.6%</a:t>
                      </a:r>
                    </a:p>
                  </a:txBody>
                  <a:tcPr marL="6493" marR="6493" marT="6493" marB="0" anchor="b">
                    <a:lnL>
                      <a:noFill/>
                    </a:lnL>
                    <a:lnR>
                      <a:noFill/>
                    </a:lnR>
                    <a:lnT>
                      <a:noFill/>
                    </a:lnT>
                    <a:lnB>
                      <a:noFill/>
                    </a:lnB>
                    <a:solidFill>
                      <a:srgbClr val="F2F2F2"/>
                    </a:solidFill>
                  </a:tcPr>
                </a:tc>
                <a:extLst>
                  <a:ext uri="{0D108BD9-81ED-4DB2-BD59-A6C34878D82A}">
                    <a16:rowId xmlns:a16="http://schemas.microsoft.com/office/drawing/2014/main" xmlns="" val="4467529"/>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6493" marR="6493" marT="6493"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2F2F2"/>
                    </a:solidFill>
                  </a:tcPr>
                </a:tc>
                <a:extLst>
                  <a:ext uri="{0D108BD9-81ED-4DB2-BD59-A6C34878D82A}">
                    <a16:rowId xmlns:a16="http://schemas.microsoft.com/office/drawing/2014/main" xmlns="" val="2359317097"/>
                  </a:ext>
                </a:extLst>
              </a:tr>
              <a:tr h="137162">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3483767431"/>
                  </a:ext>
                </a:extLst>
              </a:tr>
              <a:tr h="13716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20</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0.0%</a:t>
                      </a:r>
                    </a:p>
                  </a:txBody>
                  <a:tcPr marL="6493" marR="6493" marT="6493"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0.2%</a:t>
                      </a:r>
                    </a:p>
                  </a:txBody>
                  <a:tcPr marL="6493" marR="6493" marT="6493"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289031271"/>
                  </a:ext>
                </a:extLst>
              </a:tr>
              <a:tr h="144020">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2312603295"/>
                  </a:ext>
                </a:extLst>
              </a:tr>
              <a:tr h="137162">
                <a:tc gridSpan="5">
                  <a:txBody>
                    <a:bodyPr/>
                    <a:lstStyle/>
                    <a:p>
                      <a:pPr algn="ctr" fontAlgn="ctr"/>
                      <a:r>
                        <a:rPr lang="es-MX" sz="800" b="1" i="0" u="none" strike="noStrike">
                          <a:solidFill>
                            <a:srgbClr val="FFFFFF"/>
                          </a:solidFill>
                          <a:effectLst/>
                          <a:latin typeface="Century Gothic" panose="020B0502020202020204" pitchFamily="34" charset="0"/>
                        </a:rPr>
                        <a:t>Renta Variable FANVIT</a:t>
                      </a:r>
                    </a:p>
                  </a:txBody>
                  <a:tcPr marL="6493" marR="6493" marT="649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3346263529"/>
                  </a:ext>
                </a:extLst>
              </a:tr>
              <a:tr h="137162">
                <a:tc>
                  <a:txBody>
                    <a:bodyPr/>
                    <a:lstStyle/>
                    <a:p>
                      <a:pPr algn="ctr" fontAlgn="ctr"/>
                      <a:r>
                        <a:rPr lang="es-MX" sz="800" b="1" i="0" u="none" strike="noStrike">
                          <a:solidFill>
                            <a:srgbClr val="FFFFFF"/>
                          </a:solidFill>
                          <a:effectLst/>
                          <a:latin typeface="Century Gothic" panose="020B0502020202020204" pitchFamily="34" charset="0"/>
                        </a:rPr>
                        <a:t> </a:t>
                      </a:r>
                    </a:p>
                  </a:txBody>
                  <a:tcPr marL="6493" marR="6493" marT="6493" marB="0" anchor="ctr">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Portafolio</a:t>
                      </a:r>
                    </a:p>
                  </a:txBody>
                  <a:tcPr marL="6493" marR="6493" marT="6493"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RV</a:t>
                      </a:r>
                    </a:p>
                  </a:txBody>
                  <a:tcPr marL="6493" marR="6493" marT="6493" marB="0" anchor="ctr">
                    <a:lnL>
                      <a:noFill/>
                    </a:lnL>
                    <a:lnR w="12700" cap="flat" cmpd="sng" algn="ctr">
                      <a:solidFill>
                        <a:srgbClr val="000000"/>
                      </a:solidFill>
                      <a:prstDash val="solid"/>
                      <a:round/>
                      <a:headEnd type="none" w="med" len="med"/>
                      <a:tailEnd type="none" w="med" len="med"/>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l" fontAlgn="b"/>
                      <a:r>
                        <a:rPr lang="es-MX" sz="800" b="0" i="0" u="none" strike="noStrike" dirty="0">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2841414473"/>
                  </a:ext>
                </a:extLst>
              </a:tr>
              <a:tr h="144020">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6493" marR="6493" marT="6493"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9,252</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7.3%</a:t>
                      </a:r>
                    </a:p>
                  </a:txBody>
                  <a:tcPr marL="6493" marR="6493" marT="6493"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100.0%</a:t>
                      </a:r>
                    </a:p>
                  </a:txBody>
                  <a:tcPr marL="6493" marR="6493" marT="6493"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6493" marR="6493" marT="6493" marB="0" anchor="ctr">
                    <a:lnL>
                      <a:noFill/>
                    </a:lnL>
                    <a:lnR>
                      <a:noFill/>
                    </a:lnR>
                    <a:lnT>
                      <a:noFill/>
                    </a:lnT>
                    <a:lnB>
                      <a:noFill/>
                    </a:lnB>
                    <a:solidFill>
                      <a:srgbClr val="FFFFFF"/>
                    </a:solidFill>
                  </a:tcPr>
                </a:tc>
                <a:tc>
                  <a:txBody>
                    <a:bodyPr/>
                    <a:lstStyle/>
                    <a:p>
                      <a:pPr algn="l" fontAlgn="b"/>
                      <a:r>
                        <a:rPr lang="es-MX" sz="800" b="0" i="0" u="none" strike="noStrike" dirty="0">
                          <a:solidFill>
                            <a:srgbClr val="000000"/>
                          </a:solidFill>
                          <a:effectLst/>
                          <a:latin typeface="Century Gothic" panose="020B0502020202020204" pitchFamily="34" charset="0"/>
                        </a:rPr>
                        <a:t> </a:t>
                      </a:r>
                    </a:p>
                  </a:txBody>
                  <a:tcPr marL="6493" marR="6493" marT="6493" marB="0" anchor="b">
                    <a:lnL>
                      <a:noFill/>
                    </a:lnL>
                    <a:lnR>
                      <a:noFill/>
                    </a:lnR>
                    <a:lnT>
                      <a:noFill/>
                    </a:lnT>
                    <a:lnB>
                      <a:noFill/>
                    </a:lnB>
                    <a:solidFill>
                      <a:srgbClr val="FFFFFF"/>
                    </a:solidFill>
                  </a:tcPr>
                </a:tc>
                <a:extLst>
                  <a:ext uri="{0D108BD9-81ED-4DB2-BD59-A6C34878D82A}">
                    <a16:rowId xmlns:a16="http://schemas.microsoft.com/office/drawing/2014/main" xmlns="" val="768495570"/>
                  </a:ext>
                </a:extLst>
              </a:tr>
            </a:tbl>
          </a:graphicData>
        </a:graphic>
      </p:graphicFrame>
      <p:sp>
        <p:nvSpPr>
          <p:cNvPr id="7" name="4 Flecha izquierda">
            <a:hlinkClick r:id="rId2" action="ppaction://hlinksldjump"/>
          </p:cNvPr>
          <p:cNvSpPr/>
          <p:nvPr/>
        </p:nvSpPr>
        <p:spPr>
          <a:xfrm>
            <a:off x="8203230" y="6467475"/>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20196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25602155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a:t>
            </a:r>
            <a:r>
              <a:rPr lang="es-MX" sz="900" dirty="0" err="1">
                <a:latin typeface="Century Gothic" panose="020B0502020202020204" pitchFamily="34" charset="0"/>
              </a:rPr>
              <a:t>Pactual</a:t>
            </a:r>
            <a:r>
              <a:rPr lang="es-MX" sz="900" dirty="0">
                <a:latin typeface="Century Gothic" panose="020B0502020202020204" pitchFamily="34" charset="0"/>
              </a:rPr>
              <a:t>, Bloomberg </a:t>
            </a:r>
          </a:p>
        </p:txBody>
      </p:sp>
      <p:graphicFrame>
        <p:nvGraphicFramePr>
          <p:cNvPr id="10" name="Gráfico 9">
            <a:extLst>
              <a:ext uri="{FF2B5EF4-FFF2-40B4-BE49-F238E27FC236}">
                <a16:creationId xmlns:a16="http://schemas.microsoft.com/office/drawing/2014/main" xmlns="" id="{73F38C7E-A494-4AAA-A5DC-D0AFECFA9564}"/>
              </a:ext>
            </a:extLst>
          </p:cNvPr>
          <p:cNvGraphicFramePr>
            <a:graphicFrameLocks/>
          </p:cNvGraphicFramePr>
          <p:nvPr>
            <p:extLst>
              <p:ext uri="{D42A27DB-BD31-4B8C-83A1-F6EECF244321}">
                <p14:modId xmlns:p14="http://schemas.microsoft.com/office/powerpoint/2010/main" val="3951541811"/>
              </p:ext>
            </p:extLst>
          </p:nvPr>
        </p:nvGraphicFramePr>
        <p:xfrm>
          <a:off x="372383" y="1877176"/>
          <a:ext cx="8309586" cy="411139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ángulo 2">
            <a:extLst>
              <a:ext uri="{FF2B5EF4-FFF2-40B4-BE49-F238E27FC236}">
                <a16:creationId xmlns:a16="http://schemas.microsoft.com/office/drawing/2014/main" xmlns="" id="{6881D0EE-11A3-4C5D-A473-66EBB4A4D02C}"/>
              </a:ext>
            </a:extLst>
          </p:cNvPr>
          <p:cNvSpPr/>
          <p:nvPr/>
        </p:nvSpPr>
        <p:spPr>
          <a:xfrm>
            <a:off x="548640" y="2229394"/>
            <a:ext cx="3978536" cy="4197532"/>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xmlns="" id="{E1A8B99D-BD68-4625-9087-D977CA3E8BFB}"/>
              </a:ext>
            </a:extLst>
          </p:cNvPr>
          <p:cNvSpPr txBox="1"/>
          <p:nvPr/>
        </p:nvSpPr>
        <p:spPr>
          <a:xfrm>
            <a:off x="1697629" y="6050615"/>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2278851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portafolio de Fibras del FANVIT ha tenido un mejor desempeño que el agregado del sector en 2017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252609"/>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se ha debido al mayor peso del sector industrial respecto al portafolio de referencia de Fibras en el mercado.</a:t>
            </a:r>
          </a:p>
        </p:txBody>
      </p:sp>
      <p:sp>
        <p:nvSpPr>
          <p:cNvPr id="27" name="2 Marcador de contenido"/>
          <p:cNvSpPr txBox="1">
            <a:spLocks/>
          </p:cNvSpPr>
          <p:nvPr/>
        </p:nvSpPr>
        <p:spPr>
          <a:xfrm>
            <a:off x="201245" y="66392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 Bloomberg</a:t>
            </a:r>
          </a:p>
        </p:txBody>
      </p:sp>
      <p:graphicFrame>
        <p:nvGraphicFramePr>
          <p:cNvPr id="9" name="Gráfico 8">
            <a:extLst>
              <a:ext uri="{FF2B5EF4-FFF2-40B4-BE49-F238E27FC236}">
                <a16:creationId xmlns:a16="http://schemas.microsoft.com/office/drawing/2014/main" xmlns="" id="{4A9F1138-C154-424D-B704-51CFB957F5E1}"/>
              </a:ext>
            </a:extLst>
          </p:cNvPr>
          <p:cNvGraphicFramePr>
            <a:graphicFrameLocks/>
          </p:cNvGraphicFramePr>
          <p:nvPr>
            <p:extLst>
              <p:ext uri="{D42A27DB-BD31-4B8C-83A1-F6EECF244321}">
                <p14:modId xmlns:p14="http://schemas.microsoft.com/office/powerpoint/2010/main" val="1299965336"/>
              </p:ext>
            </p:extLst>
          </p:nvPr>
        </p:nvGraphicFramePr>
        <p:xfrm>
          <a:off x="876300" y="2331720"/>
          <a:ext cx="6994207" cy="4307494"/>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xmlns="" id="{94928E62-F02E-42AE-B6A2-75847DE65285}"/>
              </a:ext>
            </a:extLst>
          </p:cNvPr>
          <p:cNvSpPr txBox="1"/>
          <p:nvPr/>
        </p:nvSpPr>
        <p:spPr>
          <a:xfrm>
            <a:off x="4812241" y="5073427"/>
            <a:ext cx="867545" cy="400110"/>
          </a:xfrm>
          <a:prstGeom prst="rect">
            <a:avLst/>
          </a:prstGeom>
          <a:noFill/>
        </p:spPr>
        <p:txBody>
          <a:bodyPr wrap="none" rtlCol="0">
            <a:spAutoFit/>
          </a:bodyPr>
          <a:lstStyle/>
          <a:p>
            <a:r>
              <a:rPr lang="es-ES" sz="1000" b="1" dirty="0">
                <a:solidFill>
                  <a:srgbClr val="7030A0"/>
                </a:solidFill>
                <a:latin typeface="Century Gothic" panose="020B0502020202020204" pitchFamily="34" charset="0"/>
              </a:rPr>
              <a:t>Compras</a:t>
            </a:r>
          </a:p>
          <a:p>
            <a:r>
              <a:rPr lang="es-ES" sz="1000" b="1" dirty="0" err="1">
                <a:solidFill>
                  <a:srgbClr val="7030A0"/>
                </a:solidFill>
                <a:latin typeface="Century Gothic" panose="020B0502020202020204" pitchFamily="34" charset="0"/>
              </a:rPr>
              <a:t>Macquarie</a:t>
            </a:r>
            <a:endParaRPr lang="es-MX" sz="1000" b="1" dirty="0">
              <a:solidFill>
                <a:srgbClr val="7030A0"/>
              </a:solidFill>
              <a:latin typeface="Century Gothic" panose="020B0502020202020204" pitchFamily="34" charset="0"/>
            </a:endParaRPr>
          </a:p>
        </p:txBody>
      </p:sp>
      <p:sp>
        <p:nvSpPr>
          <p:cNvPr id="10" name="CuadroTexto 9">
            <a:extLst>
              <a:ext uri="{FF2B5EF4-FFF2-40B4-BE49-F238E27FC236}">
                <a16:creationId xmlns:a16="http://schemas.microsoft.com/office/drawing/2014/main" xmlns="" id="{7F613613-AE7C-4B40-8841-620BA0DF21D1}"/>
              </a:ext>
            </a:extLst>
          </p:cNvPr>
          <p:cNvSpPr txBox="1"/>
          <p:nvPr/>
        </p:nvSpPr>
        <p:spPr>
          <a:xfrm>
            <a:off x="5601109" y="4972432"/>
            <a:ext cx="753732" cy="400110"/>
          </a:xfrm>
          <a:prstGeom prst="rect">
            <a:avLst/>
          </a:prstGeom>
          <a:solidFill>
            <a:schemeClr val="bg1"/>
          </a:solidFill>
        </p:spPr>
        <p:txBody>
          <a:bodyPr wrap="none" rtlCol="0">
            <a:spAutoFit/>
          </a:bodyPr>
          <a:lstStyle/>
          <a:p>
            <a:r>
              <a:rPr lang="es-ES" sz="1000" b="1" dirty="0">
                <a:solidFill>
                  <a:srgbClr val="FF9966"/>
                </a:solidFill>
                <a:latin typeface="Century Gothic" panose="020B0502020202020204" pitchFamily="34" charset="0"/>
              </a:rPr>
              <a:t>Compras</a:t>
            </a:r>
          </a:p>
          <a:p>
            <a:r>
              <a:rPr lang="es-ES" sz="1000" b="1" dirty="0" err="1">
                <a:solidFill>
                  <a:srgbClr val="FF9966"/>
                </a:solidFill>
                <a:latin typeface="Century Gothic" panose="020B0502020202020204" pitchFamily="34" charset="0"/>
              </a:rPr>
              <a:t>Funo</a:t>
            </a:r>
            <a:endParaRPr lang="es-MX" sz="1000" b="1" dirty="0">
              <a:solidFill>
                <a:srgbClr val="FF9966"/>
              </a:solidFill>
              <a:latin typeface="Century Gothic" panose="020B0502020202020204" pitchFamily="34" charset="0"/>
            </a:endParaRPr>
          </a:p>
        </p:txBody>
      </p:sp>
      <p:sp>
        <p:nvSpPr>
          <p:cNvPr id="11" name="CuadroTexto 10">
            <a:extLst>
              <a:ext uri="{FF2B5EF4-FFF2-40B4-BE49-F238E27FC236}">
                <a16:creationId xmlns:a16="http://schemas.microsoft.com/office/drawing/2014/main" xmlns="" id="{83F94E19-0252-449D-9B8A-140DF0115A41}"/>
              </a:ext>
            </a:extLst>
          </p:cNvPr>
          <p:cNvSpPr txBox="1"/>
          <p:nvPr/>
        </p:nvSpPr>
        <p:spPr>
          <a:xfrm>
            <a:off x="6058309" y="4639347"/>
            <a:ext cx="753732" cy="400110"/>
          </a:xfrm>
          <a:prstGeom prst="rect">
            <a:avLst/>
          </a:prstGeom>
          <a:solidFill>
            <a:schemeClr val="bg1"/>
          </a:solidFill>
        </p:spPr>
        <p:txBody>
          <a:bodyPr wrap="none" rtlCol="0">
            <a:spAutoFit/>
          </a:bodyPr>
          <a:lstStyle/>
          <a:p>
            <a:r>
              <a:rPr lang="es-ES" sz="1000" b="1" dirty="0">
                <a:solidFill>
                  <a:srgbClr val="0070C0"/>
                </a:solidFill>
                <a:latin typeface="Century Gothic" panose="020B0502020202020204" pitchFamily="34" charset="0"/>
              </a:rPr>
              <a:t>Compras</a:t>
            </a:r>
          </a:p>
          <a:p>
            <a:r>
              <a:rPr lang="es-ES" sz="1000" b="1" dirty="0">
                <a:solidFill>
                  <a:srgbClr val="0070C0"/>
                </a:solidFill>
                <a:latin typeface="Century Gothic" panose="020B0502020202020204" pitchFamily="34" charset="0"/>
              </a:rPr>
              <a:t>Terra</a:t>
            </a:r>
            <a:endParaRPr lang="es-MX" sz="1000" b="1" dirty="0">
              <a:solidFill>
                <a:srgbClr val="0070C0"/>
              </a:solidFill>
              <a:latin typeface="Century Gothic" panose="020B0502020202020204" pitchFamily="34" charset="0"/>
            </a:endParaRPr>
          </a:p>
        </p:txBody>
      </p:sp>
      <p:sp>
        <p:nvSpPr>
          <p:cNvPr id="12" name="CuadroTexto 11">
            <a:extLst>
              <a:ext uri="{FF2B5EF4-FFF2-40B4-BE49-F238E27FC236}">
                <a16:creationId xmlns:a16="http://schemas.microsoft.com/office/drawing/2014/main" xmlns="" id="{32C70A5C-461D-4C3F-8E3C-511C84B4DA70}"/>
              </a:ext>
            </a:extLst>
          </p:cNvPr>
          <p:cNvSpPr txBox="1"/>
          <p:nvPr/>
        </p:nvSpPr>
        <p:spPr>
          <a:xfrm>
            <a:off x="6812041" y="5073427"/>
            <a:ext cx="878767" cy="400110"/>
          </a:xfrm>
          <a:prstGeom prst="rect">
            <a:avLst/>
          </a:prstGeom>
          <a:solidFill>
            <a:schemeClr val="bg1"/>
          </a:solidFill>
        </p:spPr>
        <p:txBody>
          <a:bodyPr wrap="none" rtlCol="0">
            <a:spAutoFit/>
          </a:bodyPr>
          <a:lstStyle/>
          <a:p>
            <a:r>
              <a:rPr lang="es-ES" sz="1000" b="1" dirty="0">
                <a:solidFill>
                  <a:schemeClr val="accent5">
                    <a:lumMod val="60000"/>
                    <a:lumOff val="40000"/>
                  </a:schemeClr>
                </a:solidFill>
                <a:latin typeface="Century Gothic" panose="020B0502020202020204" pitchFamily="34" charset="0"/>
              </a:rPr>
              <a:t>Compras</a:t>
            </a:r>
          </a:p>
          <a:p>
            <a:r>
              <a:rPr lang="es-ES" sz="1000" b="1" dirty="0" err="1">
                <a:solidFill>
                  <a:schemeClr val="accent5">
                    <a:lumMod val="60000"/>
                    <a:lumOff val="40000"/>
                  </a:schemeClr>
                </a:solidFill>
                <a:latin typeface="Century Gothic" panose="020B0502020202020204" pitchFamily="34" charset="0"/>
              </a:rPr>
              <a:t>FMonterrey</a:t>
            </a:r>
            <a:endParaRPr lang="es-MX" sz="1000" b="1" dirty="0">
              <a:solidFill>
                <a:schemeClr val="accent5">
                  <a:lumMod val="60000"/>
                  <a:lumOff val="40000"/>
                </a:schemeClr>
              </a:solidFill>
              <a:latin typeface="Century Gothic" panose="020B0502020202020204" pitchFamily="34" charset="0"/>
            </a:endParaRPr>
          </a:p>
        </p:txBody>
      </p:sp>
      <p:sp>
        <p:nvSpPr>
          <p:cNvPr id="6" name="CuadroTexto 5">
            <a:extLst>
              <a:ext uri="{FF2B5EF4-FFF2-40B4-BE49-F238E27FC236}">
                <a16:creationId xmlns:a16="http://schemas.microsoft.com/office/drawing/2014/main" xmlns="" id="{5EBDA4A5-45FF-4AFC-9529-04E31DA2A22B}"/>
              </a:ext>
            </a:extLst>
          </p:cNvPr>
          <p:cNvSpPr txBox="1"/>
          <p:nvPr/>
        </p:nvSpPr>
        <p:spPr>
          <a:xfrm>
            <a:off x="1710400" y="1823591"/>
            <a:ext cx="5341527" cy="523220"/>
          </a:xfrm>
          <a:prstGeom prst="rect">
            <a:avLst/>
          </a:prstGeom>
          <a:noFill/>
        </p:spPr>
        <p:txBody>
          <a:bodyPr wrap="none" rtlCol="0">
            <a:spAutoFit/>
          </a:bodyPr>
          <a:lstStyle/>
          <a:p>
            <a:pPr algn="ctr"/>
            <a:r>
              <a:rPr lang="es-ES" sz="1400" b="1" dirty="0">
                <a:latin typeface="Century Gothic" panose="020B0502020202020204" pitchFamily="34" charset="0"/>
              </a:rPr>
              <a:t>Comparativo: Sector Fibras vs Portafolio Fibras FANVIT. 2017</a:t>
            </a:r>
          </a:p>
          <a:p>
            <a:pPr algn="ctr"/>
            <a:r>
              <a:rPr lang="es-ES" sz="1400" b="1" dirty="0">
                <a:latin typeface="Century Gothic" panose="020B0502020202020204" pitchFamily="34" charset="0"/>
              </a:rPr>
              <a:t>e incremento de posición en Fibras</a:t>
            </a:r>
            <a:endParaRPr lang="es-MX" sz="14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4117725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Fibras </a:t>
            </a:r>
            <a:r>
              <a:rPr lang="es-MX" sz="2000" b="1" dirty="0">
                <a:latin typeface="Century Gothic" panose="020B0502020202020204" pitchFamily="34" charset="0"/>
              </a:rPr>
              <a:t>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 </a:t>
            </a:r>
            <a:r>
              <a:rPr lang="es-MX" sz="1000" dirty="0" smtClean="0">
                <a:solidFill>
                  <a:prstClr val="black"/>
                </a:solidFill>
                <a:latin typeface="Century Gothic" panose="020B0502020202020204" pitchFamily="34" charset="0"/>
              </a:rPr>
              <a:t>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31 de junio de 2017.</a:t>
            </a:r>
            <a:endParaRPr lang="es-MX" sz="1000" dirty="0">
              <a:solidFill>
                <a:schemeClr val="tx1"/>
              </a:solidFill>
              <a:latin typeface="Century Gothic" panose="020B0502020202020204" pitchFamily="34" charset="0"/>
            </a:endParaRPr>
          </a:p>
        </p:txBody>
      </p:sp>
      <p:sp>
        <p:nvSpPr>
          <p:cNvPr id="9" name="CuadroTexto 8">
            <a:extLst>
              <a:ext uri="{FF2B5EF4-FFF2-40B4-BE49-F238E27FC236}">
                <a16:creationId xmlns:a16="http://schemas.microsoft.com/office/drawing/2014/main" xmlns="" id="{1ED0DBE7-5E0B-42F0-8184-E26E08FED6B4}"/>
              </a:ext>
            </a:extLst>
          </p:cNvPr>
          <p:cNvSpPr txBox="1"/>
          <p:nvPr/>
        </p:nvSpPr>
        <p:spPr>
          <a:xfrm>
            <a:off x="159859" y="4319799"/>
            <a:ext cx="8824284" cy="1007968"/>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La exposición en </a:t>
            </a:r>
            <a:r>
              <a:rPr lang="es-MX" sz="1100" b="1" dirty="0">
                <a:latin typeface="Century Gothic" panose="020B0502020202020204" pitchFamily="34" charset="0"/>
              </a:rPr>
              <a:t>fibras </a:t>
            </a:r>
            <a:r>
              <a:rPr lang="es-MX" sz="1100" dirty="0">
                <a:latin typeface="Century Gothic" panose="020B0502020202020204" pitchFamily="34" charset="0"/>
              </a:rPr>
              <a:t>del FANVIT es de </a:t>
            </a:r>
            <a:r>
              <a:rPr lang="es-MX" sz="1100" b="1" dirty="0">
                <a:latin typeface="Century Gothic" panose="020B0502020202020204" pitchFamily="34" charset="0"/>
              </a:rPr>
              <a:t>$3,032 </a:t>
            </a:r>
            <a:r>
              <a:rPr lang="es-MX" sz="1100" b="1" dirty="0" err="1">
                <a:latin typeface="Century Gothic" panose="020B0502020202020204" pitchFamily="34" charset="0"/>
              </a:rPr>
              <a:t>mpd</a:t>
            </a:r>
            <a:r>
              <a:rPr lang="es-MX" sz="1100" b="1" dirty="0">
                <a:latin typeface="Century Gothic" panose="020B0502020202020204" pitchFamily="34" charset="0"/>
              </a:rPr>
              <a:t> </a:t>
            </a:r>
            <a:r>
              <a:rPr lang="es-MX" sz="1100" dirty="0">
                <a:latin typeface="Century Gothic" panose="020B0502020202020204" pitchFamily="34" charset="0"/>
              </a:rPr>
              <a:t>(</a:t>
            </a:r>
            <a:r>
              <a:rPr lang="es-MX" sz="1100" b="1" dirty="0">
                <a:latin typeface="Century Gothic" panose="020B0502020202020204" pitchFamily="34" charset="0"/>
              </a:rPr>
              <a:t>2.4%</a:t>
            </a:r>
            <a:r>
              <a:rPr lang="es-MX" sz="1100" dirty="0">
                <a:latin typeface="Century Gothic" panose="020B0502020202020204" pitchFamily="34" charset="0"/>
              </a:rPr>
              <a:t> del total de la cartera), distribuida en </a:t>
            </a:r>
            <a:r>
              <a:rPr lang="es-MX" sz="1100" b="1" dirty="0">
                <a:latin typeface="Century Gothic" panose="020B0502020202020204" pitchFamily="34" charset="0"/>
              </a:rPr>
              <a:t>5 instrumentos.</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El </a:t>
            </a:r>
            <a:r>
              <a:rPr lang="es-MX" sz="1100" b="1" dirty="0">
                <a:latin typeface="Century Gothic" panose="020B0502020202020204" pitchFamily="34" charset="0"/>
              </a:rPr>
              <a:t>39.4% </a:t>
            </a:r>
            <a:r>
              <a:rPr lang="es-MX" sz="1100" dirty="0">
                <a:latin typeface="Century Gothic" panose="020B0502020202020204" pitchFamily="34" charset="0"/>
              </a:rPr>
              <a:t>del portafolio de fibras esta invertido en </a:t>
            </a:r>
            <a:r>
              <a:rPr lang="es-MX" sz="1100" b="1" dirty="0">
                <a:latin typeface="Century Gothic" panose="020B0502020202020204" pitchFamily="34" charset="0"/>
              </a:rPr>
              <a:t>TERRA13</a:t>
            </a:r>
            <a:r>
              <a:rPr lang="es-MX" sz="1100" dirty="0">
                <a:latin typeface="Century Gothic" panose="020B0502020202020204" pitchFamily="34" charset="0"/>
              </a:rPr>
              <a:t>, en tanto la fibra de menor exposición es </a:t>
            </a:r>
            <a:r>
              <a:rPr lang="es-MX" sz="1100" b="1" dirty="0">
                <a:latin typeface="Century Gothic" panose="020B0502020202020204" pitchFamily="34" charset="0"/>
              </a:rPr>
              <a:t>FMTY14</a:t>
            </a:r>
            <a:r>
              <a:rPr lang="es-MX" sz="1100" dirty="0">
                <a:latin typeface="Century Gothic" panose="020B0502020202020204" pitchFamily="34" charset="0"/>
              </a:rPr>
              <a:t> (fibra monterrey) con </a:t>
            </a:r>
            <a:r>
              <a:rPr lang="es-MX" sz="1100" b="1" dirty="0">
                <a:latin typeface="Century Gothic" panose="020B0502020202020204" pitchFamily="34" charset="0"/>
              </a:rPr>
              <a:t>13.4% </a:t>
            </a:r>
            <a:r>
              <a:rPr lang="es-MX" sz="1100" dirty="0">
                <a:latin typeface="Century Gothic" panose="020B0502020202020204" pitchFamily="34" charset="0"/>
              </a:rPr>
              <a:t>del total de fibras.</a:t>
            </a:r>
          </a:p>
        </p:txBody>
      </p:sp>
      <p:graphicFrame>
        <p:nvGraphicFramePr>
          <p:cNvPr id="15" name="Tabla 14">
            <a:extLst>
              <a:ext uri="{FF2B5EF4-FFF2-40B4-BE49-F238E27FC236}">
                <a16:creationId xmlns:a16="http://schemas.microsoft.com/office/drawing/2014/main" xmlns="" id="{A9D1CC34-E0B2-4261-BE4B-EF89307E49D4}"/>
              </a:ext>
            </a:extLst>
          </p:cNvPr>
          <p:cNvGraphicFramePr>
            <a:graphicFrameLocks noGrp="1"/>
          </p:cNvGraphicFramePr>
          <p:nvPr>
            <p:extLst>
              <p:ext uri="{D42A27DB-BD31-4B8C-83A1-F6EECF244321}">
                <p14:modId xmlns:p14="http://schemas.microsoft.com/office/powerpoint/2010/main" val="2636125727"/>
              </p:ext>
            </p:extLst>
          </p:nvPr>
        </p:nvGraphicFramePr>
        <p:xfrm>
          <a:off x="635000" y="1943900"/>
          <a:ext cx="8229599" cy="2044598"/>
        </p:xfrm>
        <a:graphic>
          <a:graphicData uri="http://schemas.openxmlformats.org/drawingml/2006/table">
            <a:tbl>
              <a:tblPr/>
              <a:tblGrid>
                <a:gridCol w="1161929">
                  <a:extLst>
                    <a:ext uri="{9D8B030D-6E8A-4147-A177-3AD203B41FA5}">
                      <a16:colId xmlns:a16="http://schemas.microsoft.com/office/drawing/2014/main" xmlns="" val="89243688"/>
                    </a:ext>
                  </a:extLst>
                </a:gridCol>
                <a:gridCol w="952257">
                  <a:extLst>
                    <a:ext uri="{9D8B030D-6E8A-4147-A177-3AD203B41FA5}">
                      <a16:colId xmlns:a16="http://schemas.microsoft.com/office/drawing/2014/main" xmlns="" val="1013383529"/>
                    </a:ext>
                  </a:extLst>
                </a:gridCol>
                <a:gridCol w="864894">
                  <a:extLst>
                    <a:ext uri="{9D8B030D-6E8A-4147-A177-3AD203B41FA5}">
                      <a16:colId xmlns:a16="http://schemas.microsoft.com/office/drawing/2014/main" xmlns="" val="4055775955"/>
                    </a:ext>
                  </a:extLst>
                </a:gridCol>
                <a:gridCol w="926049">
                  <a:extLst>
                    <a:ext uri="{9D8B030D-6E8A-4147-A177-3AD203B41FA5}">
                      <a16:colId xmlns:a16="http://schemas.microsoft.com/office/drawing/2014/main" xmlns="" val="491525841"/>
                    </a:ext>
                  </a:extLst>
                </a:gridCol>
                <a:gridCol w="780443">
                  <a:extLst>
                    <a:ext uri="{9D8B030D-6E8A-4147-A177-3AD203B41FA5}">
                      <a16:colId xmlns:a16="http://schemas.microsoft.com/office/drawing/2014/main" xmlns="" val="3871797055"/>
                    </a:ext>
                  </a:extLst>
                </a:gridCol>
                <a:gridCol w="139781">
                  <a:extLst>
                    <a:ext uri="{9D8B030D-6E8A-4147-A177-3AD203B41FA5}">
                      <a16:colId xmlns:a16="http://schemas.microsoft.com/office/drawing/2014/main" xmlns="" val="587611914"/>
                    </a:ext>
                  </a:extLst>
                </a:gridCol>
                <a:gridCol w="1319182">
                  <a:extLst>
                    <a:ext uri="{9D8B030D-6E8A-4147-A177-3AD203B41FA5}">
                      <a16:colId xmlns:a16="http://schemas.microsoft.com/office/drawing/2014/main" xmlns="" val="519111699"/>
                    </a:ext>
                  </a:extLst>
                </a:gridCol>
                <a:gridCol w="1153192">
                  <a:extLst>
                    <a:ext uri="{9D8B030D-6E8A-4147-A177-3AD203B41FA5}">
                      <a16:colId xmlns:a16="http://schemas.microsoft.com/office/drawing/2014/main" xmlns="" val="3451073921"/>
                    </a:ext>
                  </a:extLst>
                </a:gridCol>
                <a:gridCol w="931872">
                  <a:extLst>
                    <a:ext uri="{9D8B030D-6E8A-4147-A177-3AD203B41FA5}">
                      <a16:colId xmlns:a16="http://schemas.microsoft.com/office/drawing/2014/main" xmlns="" val="2717676208"/>
                    </a:ext>
                  </a:extLst>
                </a:gridCol>
              </a:tblGrid>
              <a:tr h="192063">
                <a:tc gridSpan="4">
                  <a:txBody>
                    <a:bodyPr/>
                    <a:lstStyle/>
                    <a:p>
                      <a:pPr algn="ctr" fontAlgn="b"/>
                      <a:r>
                        <a:rPr lang="es-MX" sz="1000" b="1" i="0" u="none" strike="noStrike">
                          <a:solidFill>
                            <a:srgbClr val="FFFFFF"/>
                          </a:solidFill>
                          <a:effectLst/>
                          <a:latin typeface="Century Gothic" panose="020B0502020202020204" pitchFamily="34" charset="0"/>
                        </a:rPr>
                        <a:t>México</a:t>
                      </a:r>
                    </a:p>
                  </a:txBody>
                  <a:tcPr marL="8730" marR="8730" marT="8730" marB="0" anchor="b">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C00000"/>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extLst>
                  <a:ext uri="{0D108BD9-81ED-4DB2-BD59-A6C34878D82A}">
                    <a16:rowId xmlns:a16="http://schemas.microsoft.com/office/drawing/2014/main" xmlns="" val="2818353052"/>
                  </a:ext>
                </a:extLst>
              </a:tr>
              <a:tr h="316031">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Fibras </a:t>
                      </a:r>
                    </a:p>
                  </a:txBody>
                  <a:tcPr marL="8730" marR="8730" marT="8730" marB="0" anchor="ctr">
                    <a:lnL>
                      <a:noFill/>
                    </a:lnL>
                    <a:lnR>
                      <a:noFill/>
                    </a:lnR>
                    <a:lnT>
                      <a:noFill/>
                    </a:lnT>
                    <a:lnB>
                      <a:noFill/>
                    </a:lnB>
                    <a:solidFill>
                      <a:srgbClr val="C00000"/>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Valor Actual</a:t>
                      </a:r>
                    </a:p>
                  </a:txBody>
                  <a:tcPr marL="8730" marR="8730" marT="8730"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8730" marR="8730" marT="8730" marB="0" anchor="ctr">
                    <a:lnL>
                      <a:noFill/>
                    </a:lnL>
                    <a:lnR>
                      <a:noFill/>
                    </a:lnR>
                    <a:lnT>
                      <a:noFill/>
                    </a:lnT>
                    <a:lnB>
                      <a:noFill/>
                    </a:lnB>
                    <a:solidFill>
                      <a:srgbClr val="C00000"/>
                    </a:solidFill>
                  </a:tcPr>
                </a:tc>
                <a:extLst>
                  <a:ext uri="{0D108BD9-81ED-4DB2-BD59-A6C34878D82A}">
                    <a16:rowId xmlns:a16="http://schemas.microsoft.com/office/drawing/2014/main" xmlns="" val="483052154"/>
                  </a:ext>
                </a:extLst>
              </a:tr>
              <a:tr h="192063">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1" i="0" u="none" strike="noStrike">
                          <a:solidFill>
                            <a:srgbClr val="FFFFFF"/>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extLst>
                  <a:ext uri="{0D108BD9-81ED-4DB2-BD59-A6C34878D82A}">
                    <a16:rowId xmlns:a16="http://schemas.microsoft.com/office/drawing/2014/main" xmlns="" val="3614034496"/>
                  </a:ext>
                </a:extLst>
              </a:tr>
              <a:tr h="192063">
                <a:tc>
                  <a:txBody>
                    <a:bodyPr/>
                    <a:lstStyle/>
                    <a:p>
                      <a:pPr algn="ctr" fontAlgn="b"/>
                      <a:r>
                        <a:rPr lang="es-MX" sz="1000" b="0" i="0" u="none" strike="noStrike">
                          <a:solidFill>
                            <a:srgbClr val="000000"/>
                          </a:solidFill>
                          <a:effectLst/>
                          <a:latin typeface="Century Gothic" panose="020B0502020202020204" pitchFamily="34" charset="0"/>
                        </a:rPr>
                        <a:t>CF_FIBRAMQ_12</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FIBRA</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642</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0.5%</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21.2%</a:t>
                      </a:r>
                    </a:p>
                  </a:txBody>
                  <a:tcPr marL="8730" marR="8730" marT="8730" marB="0" anchor="b">
                    <a:lnL>
                      <a:noFill/>
                    </a:lnL>
                    <a:lnR>
                      <a:noFill/>
                    </a:lnR>
                    <a:lnT>
                      <a:noFill/>
                    </a:lnT>
                    <a:lnB>
                      <a:noFill/>
                    </a:lnB>
                    <a:solidFill>
                      <a:srgbClr val="F2F2F2"/>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20.3</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24.0</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18.2%</a:t>
                      </a:r>
                    </a:p>
                  </a:txBody>
                  <a:tcPr marL="8730" marR="8730" marT="8730" marB="0" anchor="b">
                    <a:lnL>
                      <a:noFill/>
                    </a:lnL>
                    <a:lnR>
                      <a:noFill/>
                    </a:lnR>
                    <a:lnT>
                      <a:noFill/>
                    </a:lnT>
                    <a:lnB>
                      <a:noFill/>
                    </a:lnB>
                    <a:solidFill>
                      <a:srgbClr val="F2F2F2"/>
                    </a:solidFill>
                  </a:tcPr>
                </a:tc>
                <a:extLst>
                  <a:ext uri="{0D108BD9-81ED-4DB2-BD59-A6C34878D82A}">
                    <a16:rowId xmlns:a16="http://schemas.microsoft.com/office/drawing/2014/main" xmlns="" val="2657923172"/>
                  </a:ext>
                </a:extLst>
              </a:tr>
              <a:tr h="192063">
                <a:tc>
                  <a:txBody>
                    <a:bodyPr/>
                    <a:lstStyle/>
                    <a:p>
                      <a:pPr algn="ctr" fontAlgn="b"/>
                      <a:r>
                        <a:rPr lang="es-MX" sz="1000" b="0" i="0" u="none" strike="noStrike">
                          <a:solidFill>
                            <a:srgbClr val="000000"/>
                          </a:solidFill>
                          <a:effectLst/>
                          <a:latin typeface="Century Gothic" panose="020B0502020202020204" pitchFamily="34" charset="0"/>
                        </a:rPr>
                        <a:t>CF_FIBRAPL_14</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FIBRA</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420</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0.3%</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13.9%</a:t>
                      </a:r>
                    </a:p>
                  </a:txBody>
                  <a:tcPr marL="8730" marR="8730" marT="8730" marB="0" anchor="b">
                    <a:lnL>
                      <a:noFill/>
                    </a:lnL>
                    <a:lnR>
                      <a:noFill/>
                    </a:lnR>
                    <a:lnT>
                      <a:noFill/>
                    </a:lnT>
                    <a:lnB>
                      <a:noFill/>
                    </a:lnB>
                    <a:solidFill>
                      <a:srgbClr val="F2F2F2"/>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29.5</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36.4</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23.3%</a:t>
                      </a:r>
                    </a:p>
                  </a:txBody>
                  <a:tcPr marL="8730" marR="8730" marT="8730" marB="0" anchor="b">
                    <a:lnL>
                      <a:noFill/>
                    </a:lnL>
                    <a:lnR>
                      <a:noFill/>
                    </a:lnR>
                    <a:lnT>
                      <a:noFill/>
                    </a:lnT>
                    <a:lnB>
                      <a:noFill/>
                    </a:lnB>
                    <a:solidFill>
                      <a:srgbClr val="F2F2F2"/>
                    </a:solidFill>
                  </a:tcPr>
                </a:tc>
                <a:extLst>
                  <a:ext uri="{0D108BD9-81ED-4DB2-BD59-A6C34878D82A}">
                    <a16:rowId xmlns:a16="http://schemas.microsoft.com/office/drawing/2014/main" xmlns="" val="1104454864"/>
                  </a:ext>
                </a:extLst>
              </a:tr>
              <a:tr h="192063">
                <a:tc>
                  <a:txBody>
                    <a:bodyPr/>
                    <a:lstStyle/>
                    <a:p>
                      <a:pPr algn="ctr" fontAlgn="b"/>
                      <a:r>
                        <a:rPr lang="es-MX" sz="1000" b="0" i="0" u="none" strike="noStrike">
                          <a:solidFill>
                            <a:srgbClr val="000000"/>
                          </a:solidFill>
                          <a:effectLst/>
                          <a:latin typeface="Century Gothic" panose="020B0502020202020204" pitchFamily="34" charset="0"/>
                        </a:rPr>
                        <a:t>CF_FUNO_11</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FIBRA</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369</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0.3%</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12.2%</a:t>
                      </a:r>
                    </a:p>
                  </a:txBody>
                  <a:tcPr marL="8730" marR="8730" marT="8730" marB="0" anchor="b">
                    <a:lnL>
                      <a:noFill/>
                    </a:lnL>
                    <a:lnR>
                      <a:noFill/>
                    </a:lnR>
                    <a:lnT>
                      <a:noFill/>
                    </a:lnT>
                    <a:lnB>
                      <a:noFill/>
                    </a:lnB>
                    <a:solidFill>
                      <a:srgbClr val="F2F2F2"/>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33.9</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31.9</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-5.9%</a:t>
                      </a:r>
                    </a:p>
                  </a:txBody>
                  <a:tcPr marL="8730" marR="8730" marT="8730" marB="0" anchor="b">
                    <a:lnL>
                      <a:noFill/>
                    </a:lnL>
                    <a:lnR>
                      <a:noFill/>
                    </a:lnR>
                    <a:lnT>
                      <a:noFill/>
                    </a:lnT>
                    <a:lnB>
                      <a:noFill/>
                    </a:lnB>
                    <a:solidFill>
                      <a:srgbClr val="F2F2F2"/>
                    </a:solidFill>
                  </a:tcPr>
                </a:tc>
                <a:extLst>
                  <a:ext uri="{0D108BD9-81ED-4DB2-BD59-A6C34878D82A}">
                    <a16:rowId xmlns:a16="http://schemas.microsoft.com/office/drawing/2014/main" xmlns="" val="2189686571"/>
                  </a:ext>
                </a:extLst>
              </a:tr>
              <a:tr h="192063">
                <a:tc>
                  <a:txBody>
                    <a:bodyPr/>
                    <a:lstStyle/>
                    <a:p>
                      <a:pPr algn="ctr" fontAlgn="b"/>
                      <a:r>
                        <a:rPr lang="es-MX" sz="1000" b="0" i="0" u="none" strike="noStrike">
                          <a:solidFill>
                            <a:srgbClr val="000000"/>
                          </a:solidFill>
                          <a:effectLst/>
                          <a:latin typeface="Century Gothic" panose="020B0502020202020204" pitchFamily="34" charset="0"/>
                        </a:rPr>
                        <a:t>CF_TERRA_13</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FIBRA</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1,193</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0.9%</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39.4%</a:t>
                      </a:r>
                    </a:p>
                  </a:txBody>
                  <a:tcPr marL="8730" marR="8730" marT="8730" marB="0" anchor="b">
                    <a:lnL>
                      <a:noFill/>
                    </a:lnL>
                    <a:lnR>
                      <a:noFill/>
                    </a:lnR>
                    <a:lnT>
                      <a:noFill/>
                    </a:lnT>
                    <a:lnB>
                      <a:noFill/>
                    </a:lnB>
                    <a:solidFill>
                      <a:srgbClr val="F2F2F2"/>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30.0</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30.4</a:t>
                      </a:r>
                    </a:p>
                  </a:txBody>
                  <a:tcPr marL="8730" marR="8730" marT="8730" marB="0" anchor="b">
                    <a:lnL>
                      <a:noFill/>
                    </a:lnL>
                    <a:lnR>
                      <a:noFill/>
                    </a:lnR>
                    <a:lnT>
                      <a:noFill/>
                    </a:lnT>
                    <a:lnB>
                      <a:noFill/>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1.5%</a:t>
                      </a:r>
                    </a:p>
                  </a:txBody>
                  <a:tcPr marL="8730" marR="8730" marT="8730" marB="0" anchor="b">
                    <a:lnL>
                      <a:noFill/>
                    </a:lnL>
                    <a:lnR>
                      <a:noFill/>
                    </a:lnR>
                    <a:lnT>
                      <a:noFill/>
                    </a:lnT>
                    <a:lnB>
                      <a:noFill/>
                    </a:lnB>
                    <a:solidFill>
                      <a:srgbClr val="F2F2F2"/>
                    </a:solidFill>
                  </a:tcPr>
                </a:tc>
                <a:extLst>
                  <a:ext uri="{0D108BD9-81ED-4DB2-BD59-A6C34878D82A}">
                    <a16:rowId xmlns:a16="http://schemas.microsoft.com/office/drawing/2014/main" xmlns="" val="3404780426"/>
                  </a:ext>
                </a:extLst>
              </a:tr>
              <a:tr h="192063">
                <a:tc>
                  <a:txBody>
                    <a:bodyPr/>
                    <a:lstStyle/>
                    <a:p>
                      <a:pPr algn="ctr" fontAlgn="b"/>
                      <a:r>
                        <a:rPr lang="es-MX" sz="1000" b="0" i="0" u="none" strike="noStrike">
                          <a:solidFill>
                            <a:srgbClr val="000000"/>
                          </a:solidFill>
                          <a:effectLst/>
                          <a:latin typeface="Century Gothic" panose="020B0502020202020204" pitchFamily="34" charset="0"/>
                        </a:rPr>
                        <a:t>CF_FMTY_14</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FIBRA</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408</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0.3%</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13.4%</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12.3</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12.4</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a:solidFill>
                            <a:srgbClr val="000000"/>
                          </a:solidFill>
                          <a:effectLst/>
                          <a:latin typeface="Century Gothic" panose="020B0502020202020204" pitchFamily="34" charset="0"/>
                        </a:rPr>
                        <a:t>0.5%</a:t>
                      </a:r>
                    </a:p>
                  </a:txBody>
                  <a:tcPr marL="8730" marR="8730" marT="873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42948212"/>
                  </a:ext>
                </a:extLst>
              </a:tr>
              <a:tr h="192063">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367000816"/>
                  </a:ext>
                </a:extLst>
              </a:tr>
              <a:tr h="192063">
                <a:tc>
                  <a:txBody>
                    <a:bodyPr/>
                    <a:lstStyle/>
                    <a:p>
                      <a:pPr algn="ctr" fontAlgn="b"/>
                      <a:r>
                        <a:rPr lang="es-MX" sz="1000" b="1" i="0" u="none" strike="noStrike">
                          <a:solidFill>
                            <a:srgbClr val="000000"/>
                          </a:solidFill>
                          <a:effectLst/>
                          <a:latin typeface="Century Gothic" panose="020B0502020202020204" pitchFamily="34" charset="0"/>
                        </a:rPr>
                        <a:t>Total</a:t>
                      </a:r>
                    </a:p>
                  </a:txBody>
                  <a:tcPr marL="8730" marR="8730" marT="8730" marB="0" anchor="b">
                    <a:lnL>
                      <a:noFill/>
                    </a:lnL>
                    <a:lnR>
                      <a:noFill/>
                    </a:lnR>
                    <a:lnT>
                      <a:noFill/>
                    </a:lnT>
                    <a:lnB>
                      <a:noFill/>
                    </a:lnB>
                    <a:solidFill>
                      <a:srgbClr val="A6A6A6"/>
                    </a:solidFill>
                  </a:tcPr>
                </a:tc>
                <a:tc>
                  <a:txBody>
                    <a:bodyPr/>
                    <a:lstStyle/>
                    <a:p>
                      <a:pPr algn="l" fontAlgn="b"/>
                      <a:r>
                        <a:rPr lang="es-MX" sz="1000" b="1"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A6A6A6"/>
                    </a:solidFill>
                  </a:tcPr>
                </a:tc>
                <a:tc>
                  <a:txBody>
                    <a:bodyPr/>
                    <a:lstStyle/>
                    <a:p>
                      <a:pPr algn="ctr" fontAlgn="b"/>
                      <a:r>
                        <a:rPr lang="es-MX" sz="1000" b="1" i="0" u="none" strike="noStrike">
                          <a:solidFill>
                            <a:srgbClr val="000000"/>
                          </a:solidFill>
                          <a:effectLst/>
                          <a:latin typeface="Century Gothic" panose="020B0502020202020204" pitchFamily="34" charset="0"/>
                        </a:rPr>
                        <a:t>3,032</a:t>
                      </a:r>
                    </a:p>
                  </a:txBody>
                  <a:tcPr marL="8730" marR="8730" marT="8730" marB="0" anchor="b">
                    <a:lnL>
                      <a:noFill/>
                    </a:lnL>
                    <a:lnR>
                      <a:noFill/>
                    </a:lnR>
                    <a:lnT>
                      <a:noFill/>
                    </a:lnT>
                    <a:lnB>
                      <a:noFill/>
                    </a:lnB>
                    <a:solidFill>
                      <a:srgbClr val="A6A6A6"/>
                    </a:solidFill>
                  </a:tcPr>
                </a:tc>
                <a:tc>
                  <a:txBody>
                    <a:bodyPr/>
                    <a:lstStyle/>
                    <a:p>
                      <a:pPr algn="ctr" fontAlgn="b"/>
                      <a:r>
                        <a:rPr lang="es-MX" sz="1000" b="1" i="0" u="none" strike="noStrike">
                          <a:solidFill>
                            <a:srgbClr val="000000"/>
                          </a:solidFill>
                          <a:effectLst/>
                          <a:latin typeface="Century Gothic" panose="020B0502020202020204" pitchFamily="34" charset="0"/>
                        </a:rPr>
                        <a:t>2.4%</a:t>
                      </a:r>
                    </a:p>
                  </a:txBody>
                  <a:tcPr marL="8730" marR="8730" marT="8730" marB="0" anchor="b">
                    <a:lnL>
                      <a:noFill/>
                    </a:lnL>
                    <a:lnR>
                      <a:noFill/>
                    </a:lnR>
                    <a:lnT>
                      <a:noFill/>
                    </a:lnT>
                    <a:lnB>
                      <a:noFill/>
                    </a:lnB>
                    <a:solidFill>
                      <a:srgbClr val="A6A6A6"/>
                    </a:solidFill>
                  </a:tcPr>
                </a:tc>
                <a:tc>
                  <a:txBody>
                    <a:bodyPr/>
                    <a:lstStyle/>
                    <a:p>
                      <a:pPr algn="ctr" fontAlgn="b"/>
                      <a:r>
                        <a:rPr lang="es-MX" sz="1000" b="1" i="0" u="none" strike="noStrike">
                          <a:solidFill>
                            <a:srgbClr val="000000"/>
                          </a:solidFill>
                          <a:effectLst/>
                          <a:latin typeface="Century Gothic" panose="020B0502020202020204" pitchFamily="34" charset="0"/>
                        </a:rPr>
                        <a:t>100.0%</a:t>
                      </a:r>
                    </a:p>
                  </a:txBody>
                  <a:tcPr marL="8730" marR="8730" marT="8730" marB="0" anchor="b">
                    <a:lnL>
                      <a:noFill/>
                    </a:lnL>
                    <a:lnR>
                      <a:noFill/>
                    </a:lnR>
                    <a:lnT>
                      <a:noFill/>
                    </a:lnT>
                    <a:lnB>
                      <a:noFill/>
                    </a:lnB>
                    <a:solidFill>
                      <a:srgbClr val="A6A6A6"/>
                    </a:solidFill>
                  </a:tcPr>
                </a:tc>
                <a:tc>
                  <a:txBody>
                    <a:bodyPr/>
                    <a:lstStyle/>
                    <a:p>
                      <a:pPr algn="l"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730" marR="8730" marT="8730" marB="0" anchor="b">
                    <a:lnL>
                      <a:noFill/>
                    </a:lnL>
                    <a:lnR>
                      <a:noFill/>
                    </a:lnR>
                    <a:lnT>
                      <a:noFill/>
                    </a:lnT>
                    <a:lnB>
                      <a:noFill/>
                    </a:lnB>
                    <a:solidFill>
                      <a:srgbClr val="FFFFFF"/>
                    </a:solidFill>
                  </a:tcPr>
                </a:tc>
                <a:extLst>
                  <a:ext uri="{0D108BD9-81ED-4DB2-BD59-A6C34878D82A}">
                    <a16:rowId xmlns:a16="http://schemas.microsoft.com/office/drawing/2014/main" xmlns="" val="3585886942"/>
                  </a:ext>
                </a:extLst>
              </a:tr>
            </a:tbl>
          </a:graphicData>
        </a:graphic>
      </p:graphicFrame>
      <p:sp>
        <p:nvSpPr>
          <p:cNvPr id="8" name="7 Flecha izquierda">
            <a:hlinkClick r:id="rId2" action="ppaction://hlinksldjump"/>
          </p:cNvPr>
          <p:cNvSpPr/>
          <p:nvPr/>
        </p:nvSpPr>
        <p:spPr>
          <a:xfrm>
            <a:off x="8190976" y="64198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011689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12671316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Resumen de las inversiones en </a:t>
            </a:r>
            <a:r>
              <a:rPr lang="es-ES" sz="2000" b="1" dirty="0" err="1" smtClean="0">
                <a:latin typeface="Century Gothic" panose="020B0502020202020204" pitchFamily="34" charset="0"/>
                <a:ea typeface="+mj-ea"/>
              </a:rPr>
              <a:t>CKD’s</a:t>
            </a:r>
            <a:endParaRPr lang="es-MX" sz="2000" b="1" dirty="0">
              <a:latin typeface="Century Gothic" panose="020B0502020202020204" pitchFamily="34" charset="0"/>
              <a:ea typeface="+mj-ea"/>
            </a:endParaRPr>
          </a:p>
        </p:txBody>
      </p:sp>
      <p:sp>
        <p:nvSpPr>
          <p:cNvPr id="8" name="2 Marcador de contenido"/>
          <p:cNvSpPr txBox="1">
            <a:spLocks/>
          </p:cNvSpPr>
          <p:nvPr/>
        </p:nvSpPr>
        <p:spPr>
          <a:xfrm>
            <a:off x="-50452" y="6540970"/>
            <a:ext cx="9342826" cy="31593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Century Gothic" panose="020B0502020202020204" pitchFamily="34" charset="0"/>
              </a:rPr>
              <a:t>Elaborado por la Gerencia Sr. de Coordinación de Inversiones del Infonavit con datos de </a:t>
            </a:r>
            <a:r>
              <a:rPr lang="es-MX" sz="800" dirty="0" err="1" smtClean="0">
                <a:solidFill>
                  <a:prstClr val="black"/>
                </a:solidFill>
                <a:latin typeface="Century Gothic" panose="020B0502020202020204" pitchFamily="34" charset="0"/>
              </a:rPr>
              <a:t>PiP</a:t>
            </a:r>
            <a:r>
              <a:rPr lang="es-MX" sz="800" dirty="0" smtClean="0">
                <a:solidFill>
                  <a:prstClr val="black"/>
                </a:solidFill>
                <a:latin typeface="Century Gothic" panose="020B0502020202020204" pitchFamily="34" charset="0"/>
              </a:rPr>
              <a:t>.</a:t>
            </a:r>
            <a:br>
              <a:rPr lang="es-MX" sz="800" dirty="0" smtClean="0">
                <a:solidFill>
                  <a:prstClr val="black"/>
                </a:solidFill>
                <a:latin typeface="Century Gothic" panose="020B0502020202020204" pitchFamily="34" charset="0"/>
              </a:rPr>
            </a:br>
            <a:r>
              <a:rPr lang="es-MX" sz="800" dirty="0" smtClean="0">
                <a:solidFill>
                  <a:prstClr val="black"/>
                </a:solidFill>
                <a:latin typeface="Century Gothic" panose="020B0502020202020204" pitchFamily="34" charset="0"/>
              </a:rPr>
              <a:t>Datos al 31 de agosto de 2017. *La inversión en el CKD Quiero casa se realizó después del 31 de agosto, pero se incluye para fines informativos; no se incluye en </a:t>
            </a:r>
            <a:r>
              <a:rPr lang="es-MX" sz="800" smtClean="0">
                <a:solidFill>
                  <a:prstClr val="black"/>
                </a:solidFill>
                <a:latin typeface="Century Gothic" panose="020B0502020202020204" pitchFamily="34" charset="0"/>
              </a:rPr>
              <a:t>la TIR total </a:t>
            </a:r>
            <a:r>
              <a:rPr lang="es-MX" sz="800" dirty="0" smtClean="0">
                <a:solidFill>
                  <a:prstClr val="black"/>
                </a:solidFill>
                <a:latin typeface="Century Gothic" panose="020B0502020202020204" pitchFamily="34" charset="0"/>
              </a:rPr>
              <a:t>.</a:t>
            </a:r>
            <a:endParaRPr lang="es-MX" sz="800" dirty="0">
              <a:solidFill>
                <a:prstClr val="black"/>
              </a:solidFill>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3006260319"/>
              </p:ext>
            </p:extLst>
          </p:nvPr>
        </p:nvGraphicFramePr>
        <p:xfrm>
          <a:off x="628399" y="1147458"/>
          <a:ext cx="7985125" cy="5609434"/>
        </p:xfrm>
        <a:graphic>
          <a:graphicData uri="http://schemas.openxmlformats.org/drawingml/2006/table">
            <a:tbl>
              <a:tblPr/>
              <a:tblGrid>
                <a:gridCol w="1829924"/>
                <a:gridCol w="1126107"/>
                <a:gridCol w="1138904"/>
                <a:gridCol w="806191"/>
                <a:gridCol w="806191"/>
                <a:gridCol w="1138904"/>
                <a:gridCol w="1138904"/>
              </a:tblGrid>
              <a:tr h="316753">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noFill/>
                  </a:tcPr>
                </a:tc>
                <a:tc gridSpan="2">
                  <a:txBody>
                    <a:bodyPr/>
                    <a:lstStyle/>
                    <a:p>
                      <a:pPr algn="ctr" fontAlgn="ctr"/>
                      <a:r>
                        <a:rPr lang="es-MX" sz="1000" b="1" i="0" u="none" strike="noStrike" dirty="0">
                          <a:solidFill>
                            <a:srgbClr val="000000"/>
                          </a:solidFill>
                          <a:effectLst/>
                          <a:latin typeface="Century Gothic" panose="020B0502020202020204" pitchFamily="34" charset="0"/>
                        </a:rPr>
                        <a:t>al </a:t>
                      </a:r>
                      <a:r>
                        <a:rPr lang="es-MX" sz="1000" b="1" i="0" u="none" strike="noStrike" dirty="0" smtClean="0">
                          <a:solidFill>
                            <a:srgbClr val="000000"/>
                          </a:solidFill>
                          <a:effectLst/>
                          <a:latin typeface="Century Gothic" panose="020B0502020202020204" pitchFamily="34" charset="0"/>
                        </a:rPr>
                        <a:t>31</a:t>
                      </a:r>
                      <a:r>
                        <a:rPr lang="es-MX" sz="1000" b="1" i="0" u="none" strike="noStrike" baseline="0" dirty="0" smtClean="0">
                          <a:solidFill>
                            <a:srgbClr val="000000"/>
                          </a:solidFill>
                          <a:effectLst/>
                          <a:latin typeface="Century Gothic" panose="020B0502020202020204" pitchFamily="34" charset="0"/>
                        </a:rPr>
                        <a:t> </a:t>
                      </a:r>
                      <a:r>
                        <a:rPr lang="es-MX" sz="1000" b="1" i="0" u="none" strike="noStrike" dirty="0" smtClean="0">
                          <a:solidFill>
                            <a:srgbClr val="000000"/>
                          </a:solidFill>
                          <a:effectLst/>
                          <a:latin typeface="Century Gothic" panose="020B0502020202020204" pitchFamily="34" charset="0"/>
                        </a:rPr>
                        <a:t>de agosto </a:t>
                      </a:r>
                      <a:r>
                        <a:rPr lang="es-MX" sz="1000" b="1" i="0" u="none" strike="noStrike" dirty="0">
                          <a:solidFill>
                            <a:srgbClr val="000000"/>
                          </a:solidFill>
                          <a:effectLst/>
                          <a:latin typeface="Century Gothic" panose="020B0502020202020204" pitchFamily="34" charset="0"/>
                        </a:rPr>
                        <a:t>de </a:t>
                      </a:r>
                      <a:r>
                        <a:rPr lang="es-MX" sz="1000" b="1" i="0" u="none" strike="noStrike" dirty="0" smtClean="0">
                          <a:solidFill>
                            <a:srgbClr val="000000"/>
                          </a:solidFill>
                          <a:effectLst/>
                          <a:latin typeface="Century Gothic" panose="020B0502020202020204" pitchFamily="34" charset="0"/>
                        </a:rPr>
                        <a:t>2017*</a:t>
                      </a:r>
                      <a:endParaRPr lang="es-MX" sz="10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noFill/>
                  </a:tcPr>
                </a:tc>
                <a:tc hMerge="1">
                  <a:txBody>
                    <a:bodyPr/>
                    <a:lstStyle/>
                    <a:p>
                      <a:endParaRPr lang="es-MX"/>
                    </a:p>
                  </a:txBody>
                  <a:tcPr/>
                </a:tc>
              </a:tr>
              <a:tr h="205066">
                <a:tc rowSpan="2">
                  <a:txBody>
                    <a:bodyPr/>
                    <a:lstStyle/>
                    <a:p>
                      <a:pPr algn="ctr" fontAlgn="ctr"/>
                      <a:r>
                        <a:rPr lang="es-MX" sz="10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Fecha </a:t>
                      </a:r>
                      <a:br>
                        <a:rPr lang="es-MX" sz="1000" b="1" i="0" u="none" strike="noStrike">
                          <a:solidFill>
                            <a:srgbClr val="FFFFFF"/>
                          </a:solidFill>
                          <a:effectLst/>
                          <a:latin typeface="Century Gothic" panose="020B0502020202020204" pitchFamily="34" charset="0"/>
                        </a:rPr>
                      </a:br>
                      <a:r>
                        <a:rPr lang="es-MX" sz="1000" b="1" i="0" u="none" strike="noStrike">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10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10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r>
              <a:tr h="270980">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-4.05%</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-2.30%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-3.28%</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ctr" fontAlgn="ctr"/>
                      <a:r>
                        <a:rPr lang="es-MX" sz="10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33%</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34.80%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-0.89%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673788">
                <a:tc>
                  <a:txBody>
                    <a:bodyPr/>
                    <a:lstStyle/>
                    <a:p>
                      <a:pPr algn="l" fontAlgn="b"/>
                      <a:r>
                        <a:rPr lang="es-MX" sz="1000" b="1" i="0" u="none" strike="noStrike" dirty="0">
                          <a:solidFill>
                            <a:srgbClr val="203764"/>
                          </a:solidFill>
                          <a:effectLst/>
                          <a:latin typeface="Century Gothic" panose="020B0502020202020204" pitchFamily="34" charset="0"/>
                        </a:rPr>
                        <a:t> </a:t>
                      </a:r>
                      <a:endParaRPr lang="es-MX" sz="10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-0.59%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673788">
                <a:tc>
                  <a:txBody>
                    <a:bodyPr/>
                    <a:lstStyle/>
                    <a:p>
                      <a:pPr algn="l" fontAlgn="b"/>
                      <a:endParaRPr lang="es-MX" sz="10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8.0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06-sep-17</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300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10%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20%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r>
              <a:tr h="166029">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750">
                <a:tc>
                  <a:txBody>
                    <a:bodyPr/>
                    <a:lstStyle/>
                    <a:p>
                      <a:pPr algn="ctr" fontAlgn="ctr"/>
                      <a:r>
                        <a:rPr lang="es-MX" sz="1100" b="1" i="0" u="none" strike="noStrike" dirty="0">
                          <a:solidFill>
                            <a:srgbClr val="C00000"/>
                          </a:solidFill>
                          <a:effectLst/>
                          <a:latin typeface="Century Gothic" panose="020B0502020202020204" pitchFamily="34" charset="0"/>
                        </a:rPr>
                        <a:t>Total</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1"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0" i="0" u="none" strike="noStrike" dirty="0" smtClean="0">
                          <a:solidFill>
                            <a:srgbClr val="C00000"/>
                          </a:solidFill>
                          <a:effectLst/>
                          <a:latin typeface="Century Gothic" panose="020B0502020202020204" pitchFamily="34" charset="0"/>
                        </a:rPr>
                        <a:t>1,850 </a:t>
                      </a:r>
                      <a:r>
                        <a:rPr lang="es-MX" sz="1000" b="0" i="0" u="none" strike="noStrike" dirty="0" err="1" smtClean="0">
                          <a:solidFill>
                            <a:srgbClr val="C00000"/>
                          </a:solidFill>
                          <a:effectLst/>
                          <a:latin typeface="Century Gothic" panose="020B0502020202020204" pitchFamily="34" charset="0"/>
                        </a:rPr>
                        <a:t>mdp</a:t>
                      </a:r>
                      <a:endParaRPr lang="es-MX" sz="1000" b="0" i="0" u="none" strike="noStrike" dirty="0">
                        <a:solidFill>
                          <a:srgbClr val="C00000"/>
                        </a:solidFill>
                        <a:effectLst/>
                        <a:latin typeface="Century Gothic" panose="020B050202020202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0" i="0" u="none" strike="noStrike" dirty="0" smtClean="0">
                          <a:solidFill>
                            <a:srgbClr val="C00000"/>
                          </a:solidFill>
                          <a:effectLst/>
                          <a:latin typeface="Century Gothic" panose="020B0502020202020204" pitchFamily="34" charset="0"/>
                        </a:rPr>
                        <a:t>434 </a:t>
                      </a:r>
                      <a:r>
                        <a:rPr lang="es-MX" sz="1000" b="0" i="0" u="none" strike="noStrike" dirty="0" err="1">
                          <a:solidFill>
                            <a:srgbClr val="C00000"/>
                          </a:solidFill>
                          <a:effectLst/>
                          <a:latin typeface="Century Gothic" panose="020B0502020202020204" pitchFamily="34" charset="0"/>
                        </a:rPr>
                        <a:t>mdp</a:t>
                      </a:r>
                      <a:endParaRPr lang="es-MX" sz="1000" b="0" i="0" u="none" strike="noStrike" dirty="0">
                        <a:solidFill>
                          <a:srgbClr val="C00000"/>
                        </a:solidFill>
                        <a:effectLst/>
                        <a:latin typeface="Century Gothic" panose="020B050202020202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s-MX" sz="1000" b="0" i="0" u="none" strike="noStrike" dirty="0" smtClean="0">
                          <a:solidFill>
                            <a:srgbClr val="C00000"/>
                          </a:solidFill>
                          <a:effectLst/>
                          <a:latin typeface="Century Gothic" panose="020B0502020202020204" pitchFamily="34" charset="0"/>
                        </a:rPr>
                        <a:t>-0.84%</a:t>
                      </a:r>
                      <a:endParaRPr lang="es-MX" sz="1000" b="0" i="0" u="none" strike="noStrike" dirty="0">
                        <a:solidFill>
                          <a:srgbClr val="C00000"/>
                        </a:solidFill>
                        <a:effectLst/>
                        <a:latin typeface="Century Gothic" panose="020B050202020202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noFill/>
                  </a:tcPr>
                </a:tc>
              </a:tr>
            </a:tbl>
          </a:graphicData>
        </a:graphic>
      </p:graphicFrame>
      <p:pic>
        <p:nvPicPr>
          <p:cNvPr id="14" name="Imagen 13"/>
          <p:cNvPicPr>
            <a:picLocks noChangeAspect="1"/>
          </p:cNvPicPr>
          <p:nvPr/>
        </p:nvPicPr>
        <p:blipFill>
          <a:blip r:embed="rId2"/>
          <a:stretch>
            <a:fillRect/>
          </a:stretch>
        </p:blipFill>
        <p:spPr>
          <a:xfrm>
            <a:off x="786604" y="2030931"/>
            <a:ext cx="1649413" cy="334963"/>
          </a:xfrm>
          <a:prstGeom prst="rect">
            <a:avLst/>
          </a:prstGeom>
        </p:spPr>
      </p:pic>
      <p:pic>
        <p:nvPicPr>
          <p:cNvPr id="15" name="Imagen 14"/>
          <p:cNvPicPr>
            <a:picLocks noChangeAspect="1"/>
          </p:cNvPicPr>
          <p:nvPr/>
        </p:nvPicPr>
        <p:blipFill rotWithShape="1">
          <a:blip r:embed="rId3"/>
          <a:srcRect l="8190" t="18518" r="6652" b="22223"/>
          <a:stretch/>
        </p:blipFill>
        <p:spPr>
          <a:xfrm>
            <a:off x="813591" y="2554883"/>
            <a:ext cx="1595437" cy="457200"/>
          </a:xfrm>
          <a:prstGeom prst="rect">
            <a:avLst/>
          </a:prstGeom>
        </p:spPr>
      </p:pic>
      <p:pic>
        <p:nvPicPr>
          <p:cNvPr id="16" name="Imagen 15"/>
          <p:cNvPicPr>
            <a:picLocks noChangeAspect="1"/>
          </p:cNvPicPr>
          <p:nvPr/>
        </p:nvPicPr>
        <p:blipFill rotWithShape="1">
          <a:blip r:embed="rId4"/>
          <a:srcRect l="4457" t="31276" r="6833" b="24398"/>
          <a:stretch/>
        </p:blipFill>
        <p:spPr>
          <a:xfrm>
            <a:off x="892264" y="3091387"/>
            <a:ext cx="1443038" cy="479425"/>
          </a:xfrm>
          <a:prstGeom prst="rect">
            <a:avLst/>
          </a:prstGeom>
        </p:spPr>
      </p:pic>
      <p:pic>
        <p:nvPicPr>
          <p:cNvPr id="17" name="Imagen 16"/>
          <p:cNvPicPr>
            <a:picLocks noChangeAspect="1"/>
          </p:cNvPicPr>
          <p:nvPr/>
        </p:nvPicPr>
        <p:blipFill rotWithShape="1">
          <a:blip r:embed="rId5"/>
          <a:srcRect l="1852" t="89" r="-1239" b="2411"/>
          <a:stretch/>
        </p:blipFill>
        <p:spPr>
          <a:xfrm>
            <a:off x="1331671" y="3642496"/>
            <a:ext cx="532466" cy="536958"/>
          </a:xfrm>
          <a:prstGeom prst="rect">
            <a:avLst/>
          </a:prstGeom>
        </p:spPr>
      </p:pic>
      <p:pic>
        <p:nvPicPr>
          <p:cNvPr id="18" name="Imagen 17"/>
          <p:cNvPicPr>
            <a:picLocks noChangeAspect="1"/>
          </p:cNvPicPr>
          <p:nvPr/>
        </p:nvPicPr>
        <p:blipFill rotWithShape="1">
          <a:blip r:embed="rId6"/>
          <a:srcRect l="7313" t="1594"/>
          <a:stretch/>
        </p:blipFill>
        <p:spPr>
          <a:xfrm>
            <a:off x="881941" y="4329205"/>
            <a:ext cx="1431925" cy="344487"/>
          </a:xfrm>
          <a:prstGeom prst="rect">
            <a:avLst/>
          </a:prstGeom>
        </p:spPr>
      </p:pic>
      <p:pic>
        <p:nvPicPr>
          <p:cNvPr id="19" name="Imagen 18"/>
          <p:cNvPicPr>
            <a:picLocks noChangeAspect="1"/>
          </p:cNvPicPr>
          <p:nvPr/>
        </p:nvPicPr>
        <p:blipFill rotWithShape="1">
          <a:blip r:embed="rId7"/>
          <a:srcRect l="4981"/>
          <a:stretch/>
        </p:blipFill>
        <p:spPr>
          <a:xfrm>
            <a:off x="1143288" y="4930227"/>
            <a:ext cx="936046" cy="414485"/>
          </a:xfrm>
          <a:prstGeom prst="rect">
            <a:avLst/>
          </a:prstGeom>
        </p:spPr>
      </p:pic>
      <p:pic>
        <p:nvPicPr>
          <p:cNvPr id="12" name="Imagen 11"/>
          <p:cNvPicPr>
            <a:picLocks noChangeAspect="1"/>
          </p:cNvPicPr>
          <p:nvPr/>
        </p:nvPicPr>
        <p:blipFill rotWithShape="1">
          <a:blip r:embed="rId8"/>
          <a:srcRect r="56743"/>
          <a:stretch/>
        </p:blipFill>
        <p:spPr>
          <a:xfrm>
            <a:off x="772609" y="5546517"/>
            <a:ext cx="1495194" cy="507625"/>
          </a:xfrm>
          <a:prstGeom prst="rect">
            <a:avLst/>
          </a:prstGeom>
        </p:spPr>
      </p:pic>
      <p:sp>
        <p:nvSpPr>
          <p:cNvPr id="5" name="Rectángulo 4"/>
          <p:cNvSpPr/>
          <p:nvPr/>
        </p:nvSpPr>
        <p:spPr>
          <a:xfrm>
            <a:off x="2149529" y="5541350"/>
            <a:ext cx="282450" cy="369332"/>
          </a:xfrm>
          <a:prstGeom prst="rect">
            <a:avLst/>
          </a:prstGeom>
        </p:spPr>
        <p:txBody>
          <a:bodyPr wrap="none">
            <a:spAutoFit/>
          </a:bodyPr>
          <a:lstStyle/>
          <a:p>
            <a:r>
              <a:rPr lang="es-MX" dirty="0" smtClean="0">
                <a:solidFill>
                  <a:prstClr val="black"/>
                </a:solidFill>
                <a:latin typeface="Century Gothic" panose="020B0502020202020204" pitchFamily="34" charset="0"/>
              </a:rPr>
              <a:t>*</a:t>
            </a:r>
            <a:endParaRPr lang="es-MX" dirty="0"/>
          </a:p>
        </p:txBody>
      </p:sp>
      <p:sp>
        <p:nvSpPr>
          <p:cNvPr id="20" name="3 Marcador de número de diapositiva"/>
          <p:cNvSpPr>
            <a:spLocks noGrp="1"/>
          </p:cNvSpPr>
          <p:nvPr>
            <p:ph type="sldNum" sz="quarter" idx="12"/>
          </p:nvPr>
        </p:nvSpPr>
        <p:spPr>
          <a:xfrm>
            <a:off x="8613524" y="6395919"/>
            <a:ext cx="480646" cy="365125"/>
          </a:xfrm>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8959916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 tienen siete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en el </a:t>
            </a:r>
            <a:r>
              <a:rPr lang="es-ES" sz="2000" b="1" dirty="0" err="1" smtClean="0">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300" b="1" dirty="0">
                <a:latin typeface="Century Gothic" panose="020B0502020202020204" pitchFamily="34" charset="0"/>
              </a:rPr>
              <a:t>Se han comprometido </a:t>
            </a:r>
            <a:r>
              <a:rPr lang="es-MX" sz="1300" b="1" dirty="0" smtClean="0">
                <a:latin typeface="Century Gothic" panose="020B0502020202020204" pitchFamily="34" charset="0"/>
              </a:rPr>
              <a:t>1,850 </a:t>
            </a:r>
            <a:r>
              <a:rPr lang="es-MX" sz="1300" b="1" dirty="0" err="1" smtClean="0">
                <a:latin typeface="Century Gothic" panose="020B0502020202020204" pitchFamily="34" charset="0"/>
              </a:rPr>
              <a:t>mdp</a:t>
            </a:r>
            <a:r>
              <a:rPr lang="es-MX" sz="1300" b="1" dirty="0" smtClean="0">
                <a:latin typeface="Century Gothic" panose="020B0502020202020204" pitchFamily="34" charset="0"/>
              </a:rPr>
              <a:t> en 7 </a:t>
            </a:r>
            <a:r>
              <a:rPr lang="es-MX" sz="1300" b="1" dirty="0" err="1" smtClean="0">
                <a:latin typeface="Century Gothic" panose="020B0502020202020204" pitchFamily="34" charset="0"/>
              </a:rPr>
              <a:t>CKD’s</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En total, el monto comprometido en </a:t>
            </a:r>
            <a:r>
              <a:rPr lang="es-MX" sz="1300" dirty="0" err="1" smtClean="0">
                <a:latin typeface="Century Gothic" panose="020B0502020202020204" pitchFamily="34" charset="0"/>
              </a:rPr>
              <a:t>CKD’s</a:t>
            </a:r>
            <a:r>
              <a:rPr lang="es-MX" sz="1300" dirty="0" smtClean="0">
                <a:latin typeface="Century Gothic" panose="020B0502020202020204" pitchFamily="34" charset="0"/>
              </a:rPr>
              <a:t> es el </a:t>
            </a:r>
            <a:r>
              <a:rPr lang="es-MX" sz="1300" b="1" dirty="0" smtClean="0">
                <a:latin typeface="Century Gothic" panose="020B0502020202020204" pitchFamily="34" charset="0"/>
              </a:rPr>
              <a:t>1.48% del </a:t>
            </a:r>
            <a:r>
              <a:rPr lang="es-MX" sz="1300" b="1" dirty="0" err="1" smtClean="0">
                <a:latin typeface="Century Gothic" panose="020B0502020202020204" pitchFamily="34" charset="0"/>
              </a:rPr>
              <a:t>Fanvit</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b="1" dirty="0" smtClean="0">
                <a:latin typeface="Century Gothic" panose="020B0502020202020204" pitchFamily="34" charset="0"/>
              </a:rPr>
              <a:t>consumo es del 49% </a:t>
            </a:r>
            <a:r>
              <a:rPr lang="es-MX" sz="1300" dirty="0" smtClean="0">
                <a:latin typeface="Century Gothic" panose="020B0502020202020204" pitchFamily="34" charset="0"/>
              </a:rPr>
              <a:t>del monto asignado para </a:t>
            </a:r>
            <a:r>
              <a:rPr lang="es-MX" sz="1300" dirty="0" err="1" smtClean="0">
                <a:latin typeface="Century Gothic" panose="020B0502020202020204" pitchFamily="34" charset="0"/>
              </a:rPr>
              <a:t>CKD’s</a:t>
            </a:r>
            <a:r>
              <a:rPr lang="es-MX" sz="1300" dirty="0">
                <a:latin typeface="Century Gothic" panose="020B0502020202020204" pitchFamily="34" charset="0"/>
              </a:rPr>
              <a:t>*</a:t>
            </a:r>
            <a:r>
              <a:rPr lang="es-MX" sz="1300" dirty="0" smtClean="0">
                <a:latin typeface="Century Gothic" panose="020B0502020202020204" pitchFamily="34" charset="0"/>
              </a:rPr>
              <a:t> </a:t>
            </a: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3,748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31 de agosto de 2017</a:t>
            </a:r>
            <a:r>
              <a:rPr lang="es-MX" sz="900" dirty="0">
                <a:solidFill>
                  <a:prstClr val="black"/>
                </a:solidFill>
                <a:latin typeface="Century Gothic" panose="020B0502020202020204" pitchFamily="34" charset="0"/>
              </a:rPr>
              <a:t>. </a:t>
            </a:r>
            <a:r>
              <a:rPr lang="es-MX" sz="900" dirty="0" smtClean="0">
                <a:solidFill>
                  <a:prstClr val="black"/>
                </a:solidFill>
                <a:latin typeface="Century Gothic" panose="020B0502020202020204" pitchFamily="34" charset="0"/>
              </a:rPr>
              <a:t>**</a:t>
            </a:r>
            <a:r>
              <a:rPr lang="es-MX" sz="900" dirty="0">
                <a:solidFill>
                  <a:prstClr val="black"/>
                </a:solidFill>
                <a:latin typeface="Century Gothic" panose="020B0502020202020204" pitchFamily="34" charset="0"/>
              </a:rPr>
              <a:t>La inversión en el </a:t>
            </a:r>
            <a:r>
              <a:rPr lang="es-MX" sz="900" dirty="0" smtClean="0">
                <a:solidFill>
                  <a:prstClr val="black"/>
                </a:solidFill>
                <a:latin typeface="Century Gothic" panose="020B0502020202020204" pitchFamily="34" charset="0"/>
              </a:rPr>
              <a:t>CKD Quiero casa </a:t>
            </a:r>
            <a:r>
              <a:rPr lang="es-MX" sz="900" dirty="0">
                <a:solidFill>
                  <a:prstClr val="black"/>
                </a:solidFill>
                <a:latin typeface="Century Gothic" panose="020B0502020202020204" pitchFamily="34" charset="0"/>
              </a:rPr>
              <a:t>se realizó después del 31 de agosto, pero se incluye para fines informativos</a:t>
            </a:r>
            <a:r>
              <a:rPr lang="es-MX" sz="900" dirty="0" smtClean="0">
                <a:solidFill>
                  <a:prstClr val="black"/>
                </a:solidFill>
                <a:latin typeface="Century Gothic" panose="020B0502020202020204" pitchFamily="34" charset="0"/>
              </a:rPr>
              <a:t>. </a:t>
            </a:r>
            <a:endParaRPr lang="es-MX" sz="900" dirty="0">
              <a:solidFill>
                <a:prstClr val="black"/>
              </a:solidFill>
              <a:latin typeface="Century Gothic" panose="020B0502020202020204" pitchFamily="34" charset="0"/>
            </a:endParaRP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Walton: </a:t>
            </a:r>
            <a:r>
              <a:rPr lang="es-MX" sz="1000" dirty="0" smtClean="0">
                <a:solidFill>
                  <a:prstClr val="white"/>
                </a:solidFill>
                <a:latin typeface="Century Gothic" panose="020B0502020202020204" pitchFamily="34" charset="0"/>
              </a:rPr>
              <a:t>        300</a:t>
            </a:r>
            <a:endParaRPr lang="es-MX" sz="1000" dirty="0">
              <a:solidFill>
                <a:prstClr val="white"/>
              </a:solidFill>
              <a:latin typeface="Century Gothic" panose="020B0502020202020204" pitchFamily="34" charset="0"/>
            </a:endParaRP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PruMex: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8261"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IGS: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50" dirty="0" smtClean="0">
                <a:solidFill>
                  <a:prstClr val="white"/>
                </a:solidFill>
                <a:latin typeface="Century Gothic" panose="020B0502020202020204" pitchFamily="34" charset="0"/>
              </a:rPr>
              <a:t>    </a:t>
            </a:r>
            <a:r>
              <a:rPr lang="es-MX" sz="1000" dirty="0" smtClean="0">
                <a:solidFill>
                  <a:prstClr val="white"/>
                </a:solidFill>
                <a:latin typeface="Century Gothic" panose="020B0502020202020204" pitchFamily="34" charset="0"/>
              </a:rPr>
              <a:t>200</a:t>
            </a:r>
            <a:endParaRPr lang="es-MX" sz="1000" dirty="0">
              <a:solidFill>
                <a:prstClr val="white"/>
              </a:solidFill>
              <a:latin typeface="Century Gothic" panose="020B0502020202020204" pitchFamily="34" charset="0"/>
            </a:endParaRP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rgbClr val="1F497D"/>
                </a:solidFill>
                <a:latin typeface="Century Gothic" panose="020B0502020202020204" pitchFamily="34" charset="0"/>
              </a:rPr>
              <a:t>1,200 </a:t>
            </a:r>
            <a:r>
              <a:rPr lang="es-MX" sz="1100" b="1" dirty="0">
                <a:solidFill>
                  <a:srgbClr val="1F497D"/>
                </a:solidFill>
                <a:latin typeface="Century Gothic" panose="020B0502020202020204" pitchFamily="34" charset="0"/>
              </a:rPr>
              <a:t>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prstClr val="white"/>
                </a:solidFill>
                <a:latin typeface="Century Gothic" panose="020B0502020202020204" pitchFamily="34" charset="0"/>
              </a:rPr>
              <a:t>EXI: </a:t>
            </a:r>
            <a:r>
              <a:rPr lang="es-MX" sz="1050" dirty="0">
                <a:solidFill>
                  <a:prstClr val="white"/>
                </a:solidFill>
                <a:latin typeface="Century Gothic" panose="020B0502020202020204" pitchFamily="34" charset="0"/>
              </a:rPr>
              <a:t>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51984" y="319817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900" dirty="0" smtClean="0">
                <a:solidFill>
                  <a:prstClr val="white"/>
                </a:solidFill>
                <a:latin typeface="Century Gothic" panose="020B0502020202020204" pitchFamily="34" charset="0"/>
              </a:rPr>
              <a:t>Quiero casa:</a:t>
            </a:r>
            <a:r>
              <a:rPr lang="es-MX" sz="800" dirty="0" smtClean="0">
                <a:solidFill>
                  <a:prstClr val="white"/>
                </a:solidFill>
                <a:latin typeface="Century Gothic" panose="020B0502020202020204" pitchFamily="34" charset="0"/>
              </a:rPr>
              <a:t>  </a:t>
            </a:r>
            <a:r>
              <a:rPr lang="es-MX" sz="900" dirty="0" smtClean="0">
                <a:solidFill>
                  <a:prstClr val="white"/>
                </a:solidFill>
                <a:latin typeface="Century Gothic" panose="020B0502020202020204" pitchFamily="34" charset="0"/>
              </a:rPr>
              <a:t> </a:t>
            </a:r>
            <a:r>
              <a:rPr lang="es-MX" sz="1000" dirty="0" smtClean="0">
                <a:solidFill>
                  <a:prstClr val="white"/>
                </a:solidFill>
                <a:latin typeface="Century Gothic" panose="020B0502020202020204" pitchFamily="34" charset="0"/>
              </a:rPr>
              <a:t>300</a:t>
            </a:r>
            <a:endParaRPr lang="es-MX" sz="1000" dirty="0">
              <a:solidFill>
                <a:prstClr val="white"/>
              </a:solidFill>
              <a:latin typeface="Century Gothic" panose="020B0502020202020204" pitchFamily="34" charset="0"/>
            </a:endParaRPr>
          </a:p>
        </p:txBody>
      </p:sp>
      <p:cxnSp>
        <p:nvCxnSpPr>
          <p:cNvPr id="32" name="Conector recto 31"/>
          <p:cNvCxnSpPr/>
          <p:nvPr/>
        </p:nvCxnSpPr>
        <p:spPr>
          <a:xfrm>
            <a:off x="1053779" y="35649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Rectángulo 32"/>
          <p:cNvSpPr/>
          <p:nvPr/>
        </p:nvSpPr>
        <p:spPr>
          <a:xfrm>
            <a:off x="2063505" y="3241169"/>
            <a:ext cx="311996" cy="15692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900" dirty="0" smtClean="0">
                <a:solidFill>
                  <a:prstClr val="white"/>
                </a:solidFill>
                <a:latin typeface="Century Gothic" panose="020B0502020202020204" pitchFamily="34" charset="0"/>
              </a:rPr>
              <a:t>**</a:t>
            </a:r>
            <a:endParaRPr lang="es-MX" sz="1000" dirty="0">
              <a:solidFill>
                <a:prstClr val="white"/>
              </a:solidFill>
              <a:latin typeface="Century Gothic" panose="020B0502020202020204" pitchFamily="34" charset="0"/>
            </a:endParaRPr>
          </a:p>
        </p:txBody>
      </p:sp>
      <p:sp>
        <p:nvSpPr>
          <p:cNvPr id="37" name="3 Marcador de número de diapositiva"/>
          <p:cNvSpPr>
            <a:spLocks noGrp="1"/>
          </p:cNvSpPr>
          <p:nvPr>
            <p:ph type="sldNum" sz="quarter" idx="12"/>
          </p:nvPr>
        </p:nvSpPr>
        <p:spPr>
          <a:xfrm>
            <a:off x="8665802" y="6382238"/>
            <a:ext cx="414945" cy="365125"/>
          </a:xfrm>
        </p:spPr>
        <p:txBody>
          <a:bodyPr/>
          <a:lstStyle/>
          <a:p>
            <a:pPr algn="ctr"/>
            <a:fld id="{05E83AA4-A00D-4AA0-8FE8-B93C9F3EC141}" type="slidenum">
              <a:rPr lang="es-ES" altLang="es-MX" smtClean="0"/>
              <a:pPr algn="ctr"/>
              <a:t>33</a:t>
            </a:fld>
            <a:endParaRPr lang="es-ES" altLang="es-MX" dirty="0"/>
          </a:p>
        </p:txBody>
      </p:sp>
    </p:spTree>
    <p:extLst>
      <p:ext uri="{BB962C8B-B14F-4D97-AF65-F5344CB8AC3E}">
        <p14:creationId xmlns:p14="http://schemas.microsoft.com/office/powerpoint/2010/main" val="1972667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26455"/>
            <a:ext cx="8315325" cy="1312799"/>
          </a:xfrm>
          <a:noFill/>
        </p:spPr>
        <p:txBody>
          <a:bodyPr>
            <a:noAutofit/>
          </a:bodyPr>
          <a:lstStyle/>
          <a:p>
            <a:pPr marL="57150" indent="0" algn="just">
              <a:spcBef>
                <a:spcPts val="0"/>
              </a:spcBef>
              <a:spcAft>
                <a:spcPts val="600"/>
              </a:spcAft>
              <a:buClr>
                <a:srgbClr val="CD0000"/>
              </a:buClr>
              <a:buSzPct val="110000"/>
              <a:buNone/>
            </a:pPr>
            <a:r>
              <a:rPr lang="es-MX" sz="1300" dirty="0" smtClean="0">
                <a:latin typeface="Century Gothic" panose="020B0502020202020204" pitchFamily="34" charset="0"/>
              </a:rPr>
              <a:t>Queda pendiente la inversión en  Ainda, cuya aprobación vence en septiembre*. Con esta inversión: </a:t>
            </a:r>
          </a:p>
          <a:p>
            <a:pPr marL="57150" indent="0" algn="just">
              <a:spcBef>
                <a:spcPts val="0"/>
              </a:spcBef>
              <a:spcAft>
                <a:spcPts val="600"/>
              </a:spcAft>
              <a:buClr>
                <a:srgbClr val="CD0000"/>
              </a:buClr>
              <a:buSzPct val="110000"/>
              <a:buNone/>
            </a:pPr>
            <a:endParaRPr lang="es-MX" sz="5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monto total comprometido ascendería a 2,150 </a:t>
            </a:r>
            <a:r>
              <a:rPr lang="es-MX" sz="1300" dirty="0" err="1" smtClean="0">
                <a:latin typeface="Century Gothic" panose="020B0502020202020204" pitchFamily="34" charset="0"/>
              </a:rPr>
              <a:t>mdp</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dirty="0">
                <a:latin typeface="Century Gothic" panose="020B0502020202020204" pitchFamily="34" charset="0"/>
              </a:rPr>
              <a:t>porcentaje total invertido en </a:t>
            </a:r>
            <a:r>
              <a:rPr lang="es-MX" sz="1300" dirty="0" err="1">
                <a:latin typeface="Century Gothic" panose="020B0502020202020204" pitchFamily="34" charset="0"/>
              </a:rPr>
              <a:t>CKD’s</a:t>
            </a:r>
            <a:r>
              <a:rPr lang="es-MX" sz="1300" dirty="0">
                <a:latin typeface="Century Gothic" panose="020B0502020202020204" pitchFamily="34" charset="0"/>
              </a:rPr>
              <a:t> sería el </a:t>
            </a:r>
            <a:r>
              <a:rPr lang="es-MX" sz="1300" dirty="0" smtClean="0">
                <a:latin typeface="Century Gothic" panose="020B0502020202020204" pitchFamily="34" charset="0"/>
              </a:rPr>
              <a:t>1.71% </a:t>
            </a:r>
            <a:r>
              <a:rPr lang="es-MX" sz="1300" dirty="0">
                <a:latin typeface="Century Gothic" panose="020B0502020202020204" pitchFamily="34" charset="0"/>
              </a:rPr>
              <a:t>del </a:t>
            </a:r>
            <a:r>
              <a:rPr lang="es-MX" sz="1300" dirty="0" err="1" smtClean="0">
                <a:latin typeface="Century Gothic" panose="020B0502020202020204" pitchFamily="34" charset="0"/>
              </a:rPr>
              <a:t>Fanvit</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consumo del monto asignado para </a:t>
            </a:r>
            <a:r>
              <a:rPr lang="es-MX" sz="1300" dirty="0" err="1" smtClean="0">
                <a:latin typeface="Century Gothic" panose="020B0502020202020204" pitchFamily="34" charset="0"/>
              </a:rPr>
              <a:t>CKD’s</a:t>
            </a:r>
            <a:r>
              <a:rPr lang="es-MX" sz="1300" dirty="0" smtClean="0">
                <a:latin typeface="Century Gothic" panose="020B0502020202020204" pitchFamily="34" charset="0"/>
              </a:rPr>
              <a:t> sería de 57%**</a:t>
            </a:r>
          </a:p>
          <a:p>
            <a:pPr lvl="1" algn="just">
              <a:spcBef>
                <a:spcPts val="0"/>
              </a:spcBef>
              <a:spcAft>
                <a:spcPts val="600"/>
              </a:spcAft>
              <a:buClr>
                <a:srgbClr val="CD0000"/>
              </a:buClr>
              <a:buSzPct val="110000"/>
            </a:pPr>
            <a:r>
              <a:rPr lang="es-MX" sz="1300" dirty="0" smtClean="0"/>
              <a:t>Aún no se tiene fecha de cierre de libro de Ainda</a:t>
            </a:r>
            <a:endParaRPr lang="es-MX" sz="1300" dirty="0" smtClean="0">
              <a:latin typeface="Century Gothic" panose="020B0502020202020204" pitchFamily="34" charset="0"/>
            </a:endParaRPr>
          </a:p>
          <a:p>
            <a:pPr indent="-285750" algn="just">
              <a:spcBef>
                <a:spcPts val="0"/>
              </a:spcBef>
              <a:spcAft>
                <a:spcPts val="600"/>
              </a:spcAft>
              <a:buClr>
                <a:srgbClr val="CD0000"/>
              </a:buClr>
              <a:buSzPct val="110000"/>
            </a:pP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481799" y="302070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069145" y="5642198"/>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496253"/>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01282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42" name="Rectángulo 41"/>
          <p:cNvSpPr/>
          <p:nvPr/>
        </p:nvSpPr>
        <p:spPr>
          <a:xfrm>
            <a:off x="5523545" y="5606341"/>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3969430" y="5642198"/>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01875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239594" y="5642198"/>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737490"/>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737490"/>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a:t>
            </a:r>
            <a:r>
              <a:rPr lang="es-MX" sz="1050" dirty="0" smtClean="0">
                <a:solidFill>
                  <a:srgbClr val="00B050"/>
                </a:solidFill>
                <a:latin typeface="Century Gothic" panose="020B0502020202020204" pitchFamily="34" charset="0"/>
              </a:rPr>
              <a:t>300**</a:t>
            </a:r>
            <a:endParaRPr lang="es-MX" sz="1050" dirty="0">
              <a:solidFill>
                <a:srgbClr val="00B050"/>
              </a:solidFill>
              <a:latin typeface="Century Gothic" panose="020B0502020202020204" pitchFamily="34" charset="0"/>
            </a:endParaRPr>
          </a:p>
        </p:txBody>
      </p:sp>
      <p:sp>
        <p:nvSpPr>
          <p:cNvPr id="21" name="Rectángulo 20"/>
          <p:cNvSpPr/>
          <p:nvPr/>
        </p:nvSpPr>
        <p:spPr>
          <a:xfrm>
            <a:off x="134076" y="6240911"/>
            <a:ext cx="8790122"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*La actualización del análisis se presentó en el Comité de Inversiones sesionado en Junio y la orden aprobada prevalece 3 meses </a:t>
            </a:r>
          </a:p>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3,748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31 de agosto de 2017.  </a:t>
            </a:r>
            <a:endParaRPr lang="es-MX" sz="900" dirty="0">
              <a:solidFill>
                <a:prstClr val="black"/>
              </a:solidFill>
              <a:latin typeface="Century Gothic" panose="020B0502020202020204" pitchFamily="34" charset="0"/>
            </a:endParaRPr>
          </a:p>
        </p:txBody>
      </p:sp>
      <p:sp>
        <p:nvSpPr>
          <p:cNvPr id="18" name="3 Marcador de número de diapositiva"/>
          <p:cNvSpPr>
            <a:spLocks noGrp="1"/>
          </p:cNvSpPr>
          <p:nvPr>
            <p:ph type="sldNum" sz="quarter" idx="12"/>
          </p:nvPr>
        </p:nvSpPr>
        <p:spPr>
          <a:xfrm>
            <a:off x="8757137" y="6460561"/>
            <a:ext cx="363415" cy="365125"/>
          </a:xfrm>
        </p:spPr>
        <p:txBody>
          <a:bodyPr/>
          <a:lstStyle/>
          <a:p>
            <a:pPr algn="ctr"/>
            <a:fld id="{05E83AA4-A00D-4AA0-8FE8-B93C9F3EC141}" type="slidenum">
              <a:rPr lang="es-ES" altLang="es-MX" smtClean="0"/>
              <a:pPr algn="ctr"/>
              <a:t>34</a:t>
            </a:fld>
            <a:endParaRPr lang="es-ES" altLang="es-MX" dirty="0"/>
          </a:p>
        </p:txBody>
      </p:sp>
    </p:spTree>
    <p:extLst>
      <p:ext uri="{BB962C8B-B14F-4D97-AF65-F5344CB8AC3E}">
        <p14:creationId xmlns:p14="http://schemas.microsoft.com/office/powerpoint/2010/main" val="1133814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r>
              <a:rPr lang="es-MX" dirty="0" smtClean="0"/>
              <a:t>*</a:t>
            </a:r>
            <a:endParaRPr lang="es-MX" dirty="0"/>
          </a:p>
        </p:txBody>
      </p:sp>
      <p:sp>
        <p:nvSpPr>
          <p:cNvPr id="6" name="Rectángulo 5"/>
          <p:cNvSpPr/>
          <p:nvPr/>
        </p:nvSpPr>
        <p:spPr>
          <a:xfrm>
            <a:off x="34888" y="6480812"/>
            <a:ext cx="8651912"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a:t>
            </a:r>
            <a:r>
              <a:rPr lang="es-MX" sz="900" dirty="0" smtClean="0">
                <a:solidFill>
                  <a:prstClr val="black"/>
                </a:solidFill>
                <a:latin typeface="Century Gothic" panose="020B0502020202020204" pitchFamily="34" charset="0"/>
              </a:rPr>
              <a:t>** Se </a:t>
            </a:r>
            <a:r>
              <a:rPr lang="es-MX" sz="900" dirty="0">
                <a:solidFill>
                  <a:prstClr val="black"/>
                </a:solidFill>
                <a:latin typeface="Century Gothic" panose="020B0502020202020204" pitchFamily="34" charset="0"/>
              </a:rPr>
              <a:t>toma el promedio del intervalo para fines comparativos cuando la comisión, el preferente o la TIR esperada estén dados por intervalo.   (I): Infraestructura, (E): Energía, (BR): Bienes </a:t>
            </a:r>
            <a:r>
              <a:rPr lang="es-MX" sz="900" dirty="0" smtClean="0">
                <a:solidFill>
                  <a:prstClr val="black"/>
                </a:solidFill>
                <a:latin typeface="Century Gothic" panose="020B0502020202020204" pitchFamily="34" charset="0"/>
              </a:rPr>
              <a:t>raíces</a:t>
            </a:r>
            <a:endParaRPr lang="es-MX" sz="900" dirty="0">
              <a:solidFill>
                <a:prstClr val="black"/>
              </a:solidFill>
              <a:latin typeface="Century Gothic" panose="020B0502020202020204" pitchFamily="34" charset="0"/>
            </a:endParaRP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gridCol w="456109"/>
                <a:gridCol w="735993"/>
                <a:gridCol w="735993"/>
                <a:gridCol w="735993"/>
                <a:gridCol w="735993"/>
                <a:gridCol w="735993"/>
                <a:gridCol w="735993"/>
                <a:gridCol w="735993"/>
                <a:gridCol w="735993"/>
                <a:gridCol w="735993"/>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a:t>
                      </a:r>
                      <a:r>
                        <a:rPr lang="es-MX" sz="900" b="1" i="0" u="none" strike="noStrike" dirty="0" err="1">
                          <a:solidFill>
                            <a:srgbClr val="FFFFFF"/>
                          </a:solidFill>
                          <a:effectLst/>
                          <a:latin typeface="Century Gothic" panose="020B0502020202020204" pitchFamily="34" charset="0"/>
                        </a:rPr>
                        <a:t>esp</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err="1">
                          <a:solidFill>
                            <a:srgbClr val="FFFFFF"/>
                          </a:solidFill>
                          <a:effectLst/>
                          <a:latin typeface="Century Gothic" panose="020B0502020202020204" pitchFamily="34" charset="0"/>
                        </a:rPr>
                        <a:t>Apalancam</a:t>
                      </a:r>
                      <a:r>
                        <a:rPr lang="es-MX" sz="900" b="1" i="0" u="none" strike="noStrike" dirty="0" smtClean="0">
                          <a:solidFill>
                            <a:srgbClr val="FFFFFF"/>
                          </a:solidFill>
                          <a:effectLst/>
                          <a:latin typeface="Century Gothic" panose="020B0502020202020204" pitchFamily="34" charset="0"/>
                        </a:rPr>
                        <a:t>.</a:t>
                      </a:r>
                    </a:p>
                    <a:p>
                      <a:pPr algn="ctr" fontAlgn="ctr"/>
                      <a:r>
                        <a:rPr lang="es-MX" sz="900" b="1" i="0" u="none" strike="noStrike" dirty="0" err="1" smtClean="0">
                          <a:solidFill>
                            <a:srgbClr val="FFFFFF"/>
                          </a:solidFill>
                          <a:effectLst/>
                          <a:latin typeface="Century Gothic" panose="020B0502020202020204" pitchFamily="34" charset="0"/>
                        </a:rPr>
                        <a:t>máx</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ctr" fontAlgn="ctr"/>
                      <a:r>
                        <a:rPr lang="es-MX" sz="8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28524">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smtClean="0">
                          <a:solidFill>
                            <a:srgbClr val="000000"/>
                          </a:solidFill>
                          <a:effectLst/>
                          <a:latin typeface="Century Gothic" panose="020B0502020202020204" pitchFamily="34" charset="0"/>
                        </a:rPr>
                        <a:t>1.50</a:t>
                      </a:r>
                      <a:r>
                        <a:rPr lang="es-MX" sz="1100" b="0" i="0" u="none" strike="noStrike" dirty="0">
                          <a:solidFill>
                            <a:srgbClr val="000000"/>
                          </a:solidFill>
                          <a:effectLst/>
                          <a:latin typeface="Century Gothic" panose="020B0502020202020204" pitchFamily="34" charset="0"/>
                        </a:rPr>
                        <a:t>%</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tr>
              <a:tr h="143549">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8" name="3 Marcador de número de diapositiva"/>
          <p:cNvSpPr>
            <a:spLocks noGrp="1"/>
          </p:cNvSpPr>
          <p:nvPr>
            <p:ph type="sldNum" sz="quarter" idx="12"/>
          </p:nvPr>
        </p:nvSpPr>
        <p:spPr>
          <a:xfrm>
            <a:off x="7010400" y="6461518"/>
            <a:ext cx="2133600" cy="365125"/>
          </a:xfrm>
        </p:spPr>
        <p:txBody>
          <a:bodyPr/>
          <a:lstStyle/>
          <a:p>
            <a:fld id="{05E83AA4-A00D-4AA0-8FE8-B93C9F3EC141}" type="slidenum">
              <a:rPr lang="es-ES" altLang="es-MX" smtClean="0"/>
              <a:pPr/>
              <a:t>35</a:t>
            </a:fld>
            <a:endParaRPr lang="es-ES" altLang="es-MX" dirty="0"/>
          </a:p>
        </p:txBody>
      </p:sp>
    </p:spTree>
    <p:extLst>
      <p:ext uri="{BB962C8B-B14F-4D97-AF65-F5344CB8AC3E}">
        <p14:creationId xmlns:p14="http://schemas.microsoft.com/office/powerpoint/2010/main" val="42647903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(1)</a:t>
            </a:r>
            <a:endParaRPr lang="es-MX" sz="2000" b="1" dirty="0">
              <a:latin typeface="Century Gothic" panose="020B0502020202020204" pitchFamily="34" charset="0"/>
            </a:endParaRPr>
          </a:p>
        </p:txBody>
      </p:sp>
      <p:sp>
        <p:nvSpPr>
          <p:cNvPr id="12" name="Rectángulo 11"/>
          <p:cNvSpPr/>
          <p:nvPr/>
        </p:nvSpPr>
        <p:spPr>
          <a:xfrm>
            <a:off x="273396" y="963864"/>
            <a:ext cx="7329251" cy="692497"/>
          </a:xfrm>
          <a:prstGeom prst="rect">
            <a:avLst/>
          </a:prstGeom>
        </p:spPr>
        <p:txBody>
          <a:bodyPr wrap="none">
            <a:spAutoFit/>
          </a:bodyPr>
          <a:lstStyle/>
          <a:p>
            <a:r>
              <a:rPr lang="es-MX" sz="1300" dirty="0" smtClean="0">
                <a:solidFill>
                  <a:prstClr val="black"/>
                </a:solidFill>
                <a:latin typeface="Century Gothic" panose="020B0502020202020204" pitchFamily="34" charset="0"/>
              </a:rPr>
              <a:t>Tenemos 14 </a:t>
            </a:r>
            <a:r>
              <a:rPr lang="es-MX" sz="1300" dirty="0" err="1" smtClean="0">
                <a:solidFill>
                  <a:prstClr val="black"/>
                </a:solidFill>
                <a:latin typeface="Century Gothic" panose="020B0502020202020204" pitchFamily="34" charset="0"/>
              </a:rPr>
              <a:t>CKD’s</a:t>
            </a:r>
            <a:r>
              <a:rPr lang="es-MX" sz="1300" dirty="0" smtClean="0">
                <a:solidFill>
                  <a:prstClr val="black"/>
                </a:solidFill>
                <a:latin typeface="Century Gothic" panose="020B0502020202020204" pitchFamily="34" charset="0"/>
              </a:rPr>
              <a:t> en </a:t>
            </a:r>
            <a:r>
              <a:rPr lang="es-MX" sz="1300" i="1" dirty="0" smtClean="0">
                <a:solidFill>
                  <a:prstClr val="black"/>
                </a:solidFill>
                <a:latin typeface="Century Gothic" panose="020B0502020202020204" pitchFamily="34" charset="0"/>
              </a:rPr>
              <a:t>pipeline</a:t>
            </a:r>
            <a:r>
              <a:rPr lang="es-MX" sz="1300" dirty="0" smtClean="0">
                <a:solidFill>
                  <a:prstClr val="black"/>
                </a:solidFill>
                <a:latin typeface="Century Gothic" panose="020B0502020202020204" pitchFamily="34" charset="0"/>
              </a:rPr>
              <a:t>: </a:t>
            </a:r>
          </a:p>
          <a:p>
            <a:r>
              <a:rPr lang="es-MX" sz="1300" dirty="0" smtClean="0">
                <a:solidFill>
                  <a:prstClr val="black"/>
                </a:solidFill>
                <a:latin typeface="Century Gothic" panose="020B0502020202020204" pitchFamily="34" charset="0"/>
              </a:rPr>
              <a:t>6 de bienes raíces, 2 de capital privado, 3 de deuda, 1 de energía y </a:t>
            </a:r>
            <a:r>
              <a:rPr lang="es-MX" sz="1300" dirty="0">
                <a:solidFill>
                  <a:prstClr val="black"/>
                </a:solidFill>
                <a:latin typeface="Century Gothic" panose="020B0502020202020204" pitchFamily="34" charset="0"/>
              </a:rPr>
              <a:t>2</a:t>
            </a:r>
            <a:r>
              <a:rPr lang="es-MX" sz="1300" dirty="0" smtClean="0">
                <a:solidFill>
                  <a:prstClr val="black"/>
                </a:solidFill>
                <a:latin typeface="Century Gothic" panose="020B0502020202020204" pitchFamily="34" charset="0"/>
              </a:rPr>
              <a:t> de infraestructura</a:t>
            </a:r>
          </a:p>
          <a:p>
            <a:r>
              <a:rPr lang="es-MX" sz="1300" dirty="0" smtClean="0">
                <a:solidFill>
                  <a:prstClr val="black"/>
                </a:solidFill>
                <a:latin typeface="Century Gothic" panose="020B0502020202020204" pitchFamily="34" charset="0"/>
              </a:rPr>
              <a:t> </a:t>
            </a:r>
            <a:endParaRPr lang="es-MX" dirty="0"/>
          </a:p>
        </p:txBody>
      </p:sp>
      <p:graphicFrame>
        <p:nvGraphicFramePr>
          <p:cNvPr id="3" name="Objeto 2"/>
          <p:cNvGraphicFramePr>
            <a:graphicFrameLocks noChangeAspect="1"/>
          </p:cNvGraphicFramePr>
          <p:nvPr/>
        </p:nvGraphicFramePr>
        <p:xfrm>
          <a:off x="689610" y="1656361"/>
          <a:ext cx="7581900" cy="4868862"/>
        </p:xfrm>
        <a:graphic>
          <a:graphicData uri="http://schemas.openxmlformats.org/presentationml/2006/ole">
            <mc:AlternateContent xmlns:mc="http://schemas.openxmlformats.org/markup-compatibility/2006">
              <mc:Choice xmlns:v="urn:schemas-microsoft-com:vml" Requires="v">
                <p:oleObj spid="_x0000_s7178" name="Worksheet" r:id="rId3" imgW="7581888" imgH="4869276" progId="Excel.Sheet.12">
                  <p:embed/>
                </p:oleObj>
              </mc:Choice>
              <mc:Fallback>
                <p:oleObj name="Worksheet" r:id="rId3" imgW="7581888" imgH="4869276" progId="Excel.Sheet.12">
                  <p:embed/>
                  <p:pic>
                    <p:nvPicPr>
                      <p:cNvPr id="0" name=""/>
                      <p:cNvPicPr/>
                      <p:nvPr/>
                    </p:nvPicPr>
                    <p:blipFill>
                      <a:blip r:embed="rId4"/>
                      <a:stretch>
                        <a:fillRect/>
                      </a:stretch>
                    </p:blipFill>
                    <p:spPr>
                      <a:xfrm>
                        <a:off x="689610" y="1656361"/>
                        <a:ext cx="7581900" cy="4868862"/>
                      </a:xfrm>
                      <a:prstGeom prst="rect">
                        <a:avLst/>
                      </a:prstGeom>
                    </p:spPr>
                  </p:pic>
                </p:oleObj>
              </mc:Fallback>
            </mc:AlternateContent>
          </a:graphicData>
        </a:graphic>
      </p:graphicFrame>
      <p:sp>
        <p:nvSpPr>
          <p:cNvPr id="8" name="Rectángulo 7"/>
          <p:cNvSpPr/>
          <p:nvPr/>
        </p:nvSpPr>
        <p:spPr>
          <a:xfrm>
            <a:off x="0" y="655232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36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58948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(2)</a:t>
            </a:r>
            <a:endParaRPr lang="es-MX" sz="2000" b="1" dirty="0">
              <a:latin typeface="Century Gothic" panose="020B0502020202020204" pitchFamily="34" charset="0"/>
            </a:endParaRPr>
          </a:p>
        </p:txBody>
      </p:sp>
      <p:sp>
        <p:nvSpPr>
          <p:cNvPr id="4" name="Rectángulo 3"/>
          <p:cNvSpPr/>
          <p:nvPr/>
        </p:nvSpPr>
        <p:spPr>
          <a:xfrm>
            <a:off x="0" y="655232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graphicFrame>
        <p:nvGraphicFramePr>
          <p:cNvPr id="3" name="Objeto 2"/>
          <p:cNvGraphicFramePr>
            <a:graphicFrameLocks noChangeAspect="1"/>
          </p:cNvGraphicFramePr>
          <p:nvPr/>
        </p:nvGraphicFramePr>
        <p:xfrm>
          <a:off x="781050" y="1302464"/>
          <a:ext cx="7581900" cy="5249862"/>
        </p:xfrm>
        <a:graphic>
          <a:graphicData uri="http://schemas.openxmlformats.org/presentationml/2006/ole">
            <mc:AlternateContent xmlns:mc="http://schemas.openxmlformats.org/markup-compatibility/2006">
              <mc:Choice xmlns:v="urn:schemas-microsoft-com:vml" Requires="v">
                <p:oleObj spid="_x0000_s8202" name="Worksheet" r:id="rId3" imgW="7581888" imgH="5250255" progId="Excel.Sheet.12">
                  <p:embed/>
                </p:oleObj>
              </mc:Choice>
              <mc:Fallback>
                <p:oleObj name="Worksheet" r:id="rId3" imgW="7581888" imgH="5250255" progId="Excel.Sheet.12">
                  <p:embed/>
                  <p:pic>
                    <p:nvPicPr>
                      <p:cNvPr id="0" name=""/>
                      <p:cNvPicPr/>
                      <p:nvPr/>
                    </p:nvPicPr>
                    <p:blipFill>
                      <a:blip r:embed="rId4"/>
                      <a:stretch>
                        <a:fillRect/>
                      </a:stretch>
                    </p:blipFill>
                    <p:spPr>
                      <a:xfrm>
                        <a:off x="781050" y="1302464"/>
                        <a:ext cx="7581900" cy="5249862"/>
                      </a:xfrm>
                      <a:prstGeom prst="rect">
                        <a:avLst/>
                      </a:prstGeom>
                    </p:spPr>
                  </p:pic>
                </p:oleObj>
              </mc:Fallback>
            </mc:AlternateContent>
          </a:graphicData>
        </a:graphic>
      </p:graphicFrame>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37</a:t>
            </a:fld>
            <a:endParaRPr lang="es-ES" altLang="es-MX" dirty="0">
              <a:latin typeface="Century Gothic" panose="020B0502020202020204" pitchFamily="34" charset="0"/>
            </a:endParaRPr>
          </a:p>
        </p:txBody>
      </p:sp>
      <p:sp>
        <p:nvSpPr>
          <p:cNvPr id="9" name="8 Flecha izquierda">
            <a:hlinkClick r:id="rId5" action="ppaction://hlinksldjump"/>
          </p:cNvPr>
          <p:cNvSpPr/>
          <p:nvPr/>
        </p:nvSpPr>
        <p:spPr>
          <a:xfrm>
            <a:off x="8570302" y="6552326"/>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369172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Flujo </a:t>
            </a:r>
            <a:r>
              <a:rPr lang="es-MX" sz="2000" b="1" dirty="0">
                <a:latin typeface="Century Gothic" panose="020B0502020202020204" pitchFamily="34" charset="0"/>
              </a:rPr>
              <a:t>de saldos de la Tesorería al </a:t>
            </a:r>
            <a:r>
              <a:rPr lang="es-MX" sz="2000" b="1" dirty="0" smtClean="0">
                <a:latin typeface="Century Gothic" panose="020B0502020202020204" pitchFamily="34" charset="0"/>
              </a:rPr>
              <a:t>Fanvit</a:t>
            </a: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1896632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5867400" cy="631825"/>
          </a:xfrm>
        </p:spPr>
        <p:txBody>
          <a:bodyPr/>
          <a:lstStyle/>
          <a:p>
            <a:r>
              <a:rPr lang="es-MX" altLang="es-MX" sz="2000" b="1" dirty="0" smtClean="0">
                <a:latin typeface="Century Gothic" panose="020B0502020202020204" pitchFamily="34" charset="0"/>
              </a:rPr>
              <a:t>Representación gráfica de la </a:t>
            </a:r>
            <a:r>
              <a:rPr lang="es-MX" altLang="es-MX" sz="2000" b="1" dirty="0">
                <a:latin typeface="Century Gothic" panose="020B0502020202020204" pitchFamily="34" charset="0"/>
              </a:rPr>
              <a:t>“Política de traspasos Tesorería – </a:t>
            </a:r>
            <a:r>
              <a:rPr lang="es-MX" altLang="es-MX" sz="2000" b="1" dirty="0" err="1">
                <a:latin typeface="Century Gothic" panose="020B0502020202020204" pitchFamily="34" charset="0"/>
              </a:rPr>
              <a:t>Fanvit</a:t>
            </a:r>
            <a:r>
              <a:rPr lang="es-MX" altLang="es-MX" sz="2000" b="1" dirty="0">
                <a:latin typeface="Century Gothic" panose="020B0502020202020204" pitchFamily="34" charset="0"/>
              </a:rPr>
              <a:t>” </a:t>
            </a:r>
            <a:r>
              <a:rPr lang="es-MX" altLang="es-MX" sz="2000" b="1" dirty="0" smtClean="0">
                <a:latin typeface="Century Gothic" panose="020B0502020202020204" pitchFamily="34" charset="0"/>
              </a:rPr>
              <a:t>a Agosto 2017</a:t>
            </a:r>
            <a:endParaRPr lang="es-MX" sz="2000"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970633984"/>
              </p:ext>
            </p:extLst>
          </p:nvPr>
        </p:nvGraphicFramePr>
        <p:xfrm>
          <a:off x="54034" y="1731482"/>
          <a:ext cx="9089965" cy="4624868"/>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17"/>
          <p:cNvSpPr txBox="1"/>
          <p:nvPr/>
        </p:nvSpPr>
        <p:spPr>
          <a:xfrm>
            <a:off x="7936205" y="2938556"/>
            <a:ext cx="1339731" cy="307777"/>
          </a:xfrm>
          <a:prstGeom prst="rect">
            <a:avLst/>
          </a:prstGeom>
          <a:noFill/>
        </p:spPr>
        <p:txBody>
          <a:bodyPr wrap="square" rtlCol="0">
            <a:spAutoFit/>
          </a:bodyPr>
          <a:lstStyle/>
          <a:p>
            <a:r>
              <a:rPr lang="es-MX" sz="1400" b="1" dirty="0" smtClean="0">
                <a:latin typeface="Century Gothic" panose="020B0502020202020204" pitchFamily="34" charset="0"/>
              </a:rPr>
              <a:t>$33,687 </a:t>
            </a:r>
            <a:r>
              <a:rPr lang="es-MX" sz="1400" b="1" dirty="0" err="1" smtClean="0">
                <a:latin typeface="Century Gothic" panose="020B0502020202020204" pitchFamily="34" charset="0"/>
              </a:rPr>
              <a:t>mdp</a:t>
            </a:r>
            <a:endParaRPr lang="es-MX" sz="1400" b="1" dirty="0">
              <a:latin typeface="Century Gothic" panose="020B0502020202020204" pitchFamily="34" charset="0"/>
            </a:endParaRPr>
          </a:p>
        </p:txBody>
      </p:sp>
      <p:sp>
        <p:nvSpPr>
          <p:cNvPr id="7" name="CuadroTexto 8"/>
          <p:cNvSpPr txBox="1"/>
          <p:nvPr/>
        </p:nvSpPr>
        <p:spPr>
          <a:xfrm>
            <a:off x="7936207" y="3985168"/>
            <a:ext cx="1339729" cy="307777"/>
          </a:xfrm>
          <a:prstGeom prst="rect">
            <a:avLst/>
          </a:prstGeom>
          <a:noFill/>
        </p:spPr>
        <p:txBody>
          <a:bodyPr wrap="square" rtlCol="0">
            <a:spAutoFit/>
          </a:bodyPr>
          <a:lstStyle/>
          <a:p>
            <a:r>
              <a:rPr lang="es-MX" sz="1400" b="1" dirty="0" smtClean="0">
                <a:latin typeface="Century Gothic" panose="020B0502020202020204" pitchFamily="34" charset="0"/>
              </a:rPr>
              <a:t>$10,475 </a:t>
            </a:r>
            <a:r>
              <a:rPr lang="es-MX" sz="1400" b="1" dirty="0" err="1" smtClean="0">
                <a:latin typeface="Century Gothic" panose="020B0502020202020204" pitchFamily="34" charset="0"/>
              </a:rPr>
              <a:t>mdp</a:t>
            </a:r>
            <a:r>
              <a:rPr lang="es-MX" sz="1400" b="1" dirty="0" smtClean="0">
                <a:latin typeface="Century Gothic" panose="020B0502020202020204" pitchFamily="34" charset="0"/>
              </a:rPr>
              <a:t> </a:t>
            </a:r>
            <a:endParaRPr lang="es-MX" sz="1400" b="1" dirty="0">
              <a:latin typeface="Century Gothic" panose="020B0502020202020204" pitchFamily="34" charset="0"/>
            </a:endParaRPr>
          </a:p>
        </p:txBody>
      </p:sp>
      <p:cxnSp>
        <p:nvCxnSpPr>
          <p:cNvPr id="13" name="12 Conector recto de flecha"/>
          <p:cNvCxnSpPr/>
          <p:nvPr/>
        </p:nvCxnSpPr>
        <p:spPr>
          <a:xfrm flipV="1">
            <a:off x="4954441" y="2281520"/>
            <a:ext cx="0" cy="810926"/>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17 Conector recto de flecha"/>
          <p:cNvCxnSpPr/>
          <p:nvPr/>
        </p:nvCxnSpPr>
        <p:spPr>
          <a:xfrm>
            <a:off x="4984520" y="2668273"/>
            <a:ext cx="464138" cy="0"/>
          </a:xfrm>
          <a:prstGeom prst="straightConnector1">
            <a:avLst/>
          </a:prstGeom>
          <a:ln w="3175">
            <a:solidFill>
              <a:schemeClr val="accent2"/>
            </a:solidFill>
            <a:headEnd type="oval" w="sm" len="sm"/>
            <a:tailEnd type="triangle"/>
          </a:ln>
          <a:effectLst/>
        </p:spPr>
        <p:style>
          <a:lnRef idx="2">
            <a:schemeClr val="accent1"/>
          </a:lnRef>
          <a:fillRef idx="0">
            <a:schemeClr val="accent1"/>
          </a:fillRef>
          <a:effectRef idx="1">
            <a:schemeClr val="accent1"/>
          </a:effectRef>
          <a:fontRef idx="minor">
            <a:schemeClr val="tx1"/>
          </a:fontRef>
        </p:style>
      </p:cxnSp>
      <p:sp>
        <p:nvSpPr>
          <p:cNvPr id="19" name="18 CuadroTexto"/>
          <p:cNvSpPr txBox="1"/>
          <p:nvPr/>
        </p:nvSpPr>
        <p:spPr>
          <a:xfrm>
            <a:off x="5564751" y="2418000"/>
            <a:ext cx="1627617"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junio </a:t>
            </a:r>
            <a:r>
              <a:rPr lang="es-MX" sz="1050" b="1" dirty="0" smtClean="0">
                <a:latin typeface="Century Gothic" panose="020B0502020202020204" pitchFamily="34" charset="0"/>
              </a:rPr>
              <a:t>$17,500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sp>
        <p:nvSpPr>
          <p:cNvPr id="21" name="20 CuadroTexto"/>
          <p:cNvSpPr txBox="1"/>
          <p:nvPr/>
        </p:nvSpPr>
        <p:spPr>
          <a:xfrm>
            <a:off x="2781580" y="1412417"/>
            <a:ext cx="3740126" cy="338554"/>
          </a:xfrm>
          <a:prstGeom prst="rect">
            <a:avLst/>
          </a:prstGeom>
          <a:noFill/>
        </p:spPr>
        <p:txBody>
          <a:bodyPr wrap="none" rtlCol="0">
            <a:spAutoFit/>
          </a:bodyPr>
          <a:lstStyle/>
          <a:p>
            <a:r>
              <a:rPr lang="es-MX" sz="1600" b="1" cap="small" dirty="0" smtClean="0">
                <a:latin typeface="Century Gothic" panose="020B0502020202020204" pitchFamily="34" charset="0"/>
              </a:rPr>
              <a:t>Política de traspasos  Tesorería-Fanvit</a:t>
            </a:r>
            <a:endParaRPr lang="es-MX" sz="1600" b="1" cap="small" dirty="0">
              <a:latin typeface="Century Gothic" panose="020B0502020202020204" pitchFamily="34" charset="0"/>
            </a:endParaRPr>
          </a:p>
        </p:txBody>
      </p:sp>
      <p:sp>
        <p:nvSpPr>
          <p:cNvPr id="3" name="2 Rectángulo"/>
          <p:cNvSpPr/>
          <p:nvPr/>
        </p:nvSpPr>
        <p:spPr>
          <a:xfrm>
            <a:off x="1482898" y="5880830"/>
            <a:ext cx="5695823" cy="646331"/>
          </a:xfrm>
          <a:prstGeom prst="rect">
            <a:avLst/>
          </a:prstGeom>
        </p:spPr>
        <p:txBody>
          <a:bodyPr wrap="square">
            <a:spAutoFit/>
          </a:bodyPr>
          <a:lstStyle/>
          <a:p>
            <a:pPr marL="171450" indent="-171450" algn="just">
              <a:buFont typeface="Wingdings" panose="05000000000000000000" pitchFamily="2" charset="2"/>
              <a:buChar char="§"/>
            </a:pPr>
            <a:r>
              <a:rPr lang="es-MX" sz="1200" dirty="0" smtClean="0"/>
              <a:t>Saldos observados en la Tesorería en 2017 (periodo del  01-01-2017 al 31-08-2017)</a:t>
            </a:r>
          </a:p>
          <a:p>
            <a:pPr marL="171450" indent="-171450" algn="just">
              <a:buFont typeface="Wingdings" panose="05000000000000000000" pitchFamily="2" charset="2"/>
              <a:buChar char="§"/>
            </a:pPr>
            <a:r>
              <a:rPr lang="es-MX" sz="1200" dirty="0" smtClean="0"/>
              <a:t>En Septiembre 2017 los saldos son estimados de acuerdo a la proyección del flujo considerando la tubería al corte del  03 de septiembre de 2017</a:t>
            </a:r>
            <a:endParaRPr lang="es-MX" sz="1200" dirty="0"/>
          </a:p>
        </p:txBody>
      </p:sp>
      <p:sp>
        <p:nvSpPr>
          <p:cNvPr id="24" name="23 CuadroTexto"/>
          <p:cNvSpPr txBox="1"/>
          <p:nvPr/>
        </p:nvSpPr>
        <p:spPr>
          <a:xfrm>
            <a:off x="1178771" y="2892622"/>
            <a:ext cx="507153" cy="230832"/>
          </a:xfrm>
          <a:prstGeom prst="rect">
            <a:avLst/>
          </a:prstGeom>
          <a:noFill/>
        </p:spPr>
        <p:txBody>
          <a:bodyPr wrap="square" rtlCol="0">
            <a:spAutoFit/>
          </a:bodyPr>
          <a:lstStyle/>
          <a:p>
            <a:r>
              <a:rPr lang="es-MX" sz="900" b="1" dirty="0" smtClean="0">
                <a:latin typeface="Century Gothic" panose="020B0502020202020204" pitchFamily="34" charset="0"/>
              </a:rPr>
              <a:t>MMR</a:t>
            </a:r>
            <a:endParaRPr lang="es-MX" sz="900" b="1" dirty="0">
              <a:latin typeface="Century Gothic" panose="020B0502020202020204" pitchFamily="34" charset="0"/>
            </a:endParaRPr>
          </a:p>
        </p:txBody>
      </p:sp>
      <p:sp>
        <p:nvSpPr>
          <p:cNvPr id="25" name="24 CuadroTexto"/>
          <p:cNvSpPr txBox="1"/>
          <p:nvPr/>
        </p:nvSpPr>
        <p:spPr>
          <a:xfrm>
            <a:off x="1188769" y="3987723"/>
            <a:ext cx="411432" cy="230832"/>
          </a:xfrm>
          <a:prstGeom prst="rect">
            <a:avLst/>
          </a:prstGeom>
          <a:noFill/>
        </p:spPr>
        <p:txBody>
          <a:bodyPr wrap="square" rtlCol="0">
            <a:spAutoFit/>
          </a:bodyPr>
          <a:lstStyle/>
          <a:p>
            <a:r>
              <a:rPr lang="es-MX" sz="900" b="1" dirty="0" smtClean="0">
                <a:latin typeface="Century Gothic" panose="020B0502020202020204" pitchFamily="34" charset="0"/>
              </a:rPr>
              <a:t>SML</a:t>
            </a:r>
            <a:endParaRPr lang="es-MX" sz="900" b="1" dirty="0">
              <a:latin typeface="Century Gothic" panose="020B0502020202020204" pitchFamily="34" charset="0"/>
            </a:endParaRPr>
          </a:p>
        </p:txBody>
      </p:sp>
      <p:sp>
        <p:nvSpPr>
          <p:cNvPr id="34" name="33 Rectángulo"/>
          <p:cNvSpPr/>
          <p:nvPr/>
        </p:nvSpPr>
        <p:spPr>
          <a:xfrm>
            <a:off x="1216871" y="1877583"/>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5" name="34 Rectángulo"/>
          <p:cNvSpPr/>
          <p:nvPr/>
        </p:nvSpPr>
        <p:spPr>
          <a:xfrm>
            <a:off x="1943073" y="1877583"/>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6" name="35 Rectángulo"/>
          <p:cNvSpPr/>
          <p:nvPr/>
        </p:nvSpPr>
        <p:spPr>
          <a:xfrm>
            <a:off x="2655627" y="1877583"/>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7" name="36 Rectángulo"/>
          <p:cNvSpPr/>
          <p:nvPr/>
        </p:nvSpPr>
        <p:spPr>
          <a:xfrm>
            <a:off x="3384348" y="1879855"/>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9" name="38 Rectángulo"/>
          <p:cNvSpPr/>
          <p:nvPr/>
        </p:nvSpPr>
        <p:spPr>
          <a:xfrm>
            <a:off x="4112519" y="1879855"/>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0" name="39 Rectángulo"/>
          <p:cNvSpPr/>
          <p:nvPr/>
        </p:nvSpPr>
        <p:spPr>
          <a:xfrm>
            <a:off x="4828677" y="1879855"/>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1" name="40 Rectángulo"/>
          <p:cNvSpPr/>
          <p:nvPr/>
        </p:nvSpPr>
        <p:spPr>
          <a:xfrm>
            <a:off x="5554878" y="1879855"/>
            <a:ext cx="773325"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2" name="41 Rectángulo"/>
          <p:cNvSpPr/>
          <p:nvPr/>
        </p:nvSpPr>
        <p:spPr>
          <a:xfrm>
            <a:off x="6328203" y="1884399"/>
            <a:ext cx="850518" cy="2689146"/>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6" name="45 Rectángulo"/>
          <p:cNvSpPr/>
          <p:nvPr/>
        </p:nvSpPr>
        <p:spPr>
          <a:xfrm>
            <a:off x="7183036" y="1884399"/>
            <a:ext cx="723622" cy="269141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9" name="8 CuadroTexto"/>
          <p:cNvSpPr txBox="1"/>
          <p:nvPr/>
        </p:nvSpPr>
        <p:spPr>
          <a:xfrm>
            <a:off x="5640721" y="5380074"/>
            <a:ext cx="2225481" cy="307777"/>
          </a:xfrm>
          <a:prstGeom prst="rect">
            <a:avLst/>
          </a:prstGeom>
          <a:noFill/>
        </p:spPr>
        <p:txBody>
          <a:bodyPr wrap="none" rtlCol="0">
            <a:spAutoFit/>
          </a:bodyPr>
          <a:lstStyle/>
          <a:p>
            <a:r>
              <a:rPr lang="es-MX" sz="1400" b="1" dirty="0" smtClean="0">
                <a:solidFill>
                  <a:srgbClr val="CD0000"/>
                </a:solidFill>
              </a:rPr>
              <a:t>- - - </a:t>
            </a:r>
            <a:r>
              <a:rPr lang="es-MX" sz="1200" dirty="0" smtClean="0"/>
              <a:t>Saldo estimado de Tesorería</a:t>
            </a:r>
            <a:endParaRPr lang="es-MX" sz="1200" dirty="0"/>
          </a:p>
        </p:txBody>
      </p:sp>
      <p:sp>
        <p:nvSpPr>
          <p:cNvPr id="26" name="25 CuadroTexto"/>
          <p:cNvSpPr txBox="1"/>
          <p:nvPr/>
        </p:nvSpPr>
        <p:spPr>
          <a:xfrm>
            <a:off x="1170349" y="6533708"/>
            <a:ext cx="2208900" cy="230832"/>
          </a:xfrm>
          <a:prstGeom prst="rect">
            <a:avLst/>
          </a:prstGeom>
          <a:noFill/>
        </p:spPr>
        <p:txBody>
          <a:bodyPr wrap="square" rtlCol="0">
            <a:spAutoFit/>
          </a:bodyPr>
          <a:lstStyle/>
          <a:p>
            <a:r>
              <a:rPr lang="es-MX" sz="900" b="1" dirty="0" smtClean="0">
                <a:latin typeface="Century Gothic" panose="020B0502020202020204" pitchFamily="34" charset="0"/>
              </a:rPr>
              <a:t>MMR= Monto Máximo de Recursos.</a:t>
            </a:r>
            <a:endParaRPr lang="es-MX" sz="900" b="1" dirty="0">
              <a:latin typeface="Century Gothic" panose="020B0502020202020204" pitchFamily="34" charset="0"/>
            </a:endParaRPr>
          </a:p>
        </p:txBody>
      </p:sp>
      <p:sp>
        <p:nvSpPr>
          <p:cNvPr id="27" name="26 CuadroTexto"/>
          <p:cNvSpPr txBox="1"/>
          <p:nvPr/>
        </p:nvSpPr>
        <p:spPr>
          <a:xfrm>
            <a:off x="3746159" y="6545191"/>
            <a:ext cx="2340742" cy="230832"/>
          </a:xfrm>
          <a:prstGeom prst="rect">
            <a:avLst/>
          </a:prstGeom>
          <a:noFill/>
        </p:spPr>
        <p:txBody>
          <a:bodyPr wrap="square" rtlCol="0">
            <a:spAutoFit/>
          </a:bodyPr>
          <a:lstStyle/>
          <a:p>
            <a:r>
              <a:rPr lang="es-MX" sz="900" b="1" dirty="0" smtClean="0">
                <a:latin typeface="Century Gothic" panose="020B0502020202020204" pitchFamily="34" charset="0"/>
              </a:rPr>
              <a:t>SML= Saldo Mínimo de </a:t>
            </a:r>
            <a:r>
              <a:rPr lang="es-MX" sz="900" b="1" dirty="0">
                <a:latin typeface="Century Gothic" panose="020B0502020202020204" pitchFamily="34" charset="0"/>
              </a:rPr>
              <a:t>L</a:t>
            </a:r>
            <a:r>
              <a:rPr lang="es-MX" sz="900" b="1" dirty="0" smtClean="0">
                <a:latin typeface="Century Gothic" panose="020B0502020202020204" pitchFamily="34" charset="0"/>
              </a:rPr>
              <a:t>iquidez.</a:t>
            </a:r>
            <a:endParaRPr lang="es-MX" sz="900" b="1" dirty="0">
              <a:latin typeface="Century Gothic" panose="020B0502020202020204" pitchFamily="34" charset="0"/>
            </a:endParaRPr>
          </a:p>
        </p:txBody>
      </p:sp>
      <p:cxnSp>
        <p:nvCxnSpPr>
          <p:cNvPr id="28" name="27 Conector recto de flecha"/>
          <p:cNvCxnSpPr/>
          <p:nvPr/>
        </p:nvCxnSpPr>
        <p:spPr>
          <a:xfrm flipV="1">
            <a:off x="1680925" y="2489269"/>
            <a:ext cx="4999" cy="653974"/>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9" name="28 Conector recto de flecha"/>
          <p:cNvCxnSpPr/>
          <p:nvPr/>
        </p:nvCxnSpPr>
        <p:spPr>
          <a:xfrm>
            <a:off x="1691954" y="2797542"/>
            <a:ext cx="346396" cy="0"/>
          </a:xfrm>
          <a:prstGeom prst="straightConnector1">
            <a:avLst/>
          </a:prstGeom>
          <a:ln w="3175">
            <a:solidFill>
              <a:schemeClr val="accent2"/>
            </a:solidFill>
            <a:headEnd type="oval" w="sm" len="sm"/>
            <a:tailEnd type="none"/>
          </a:ln>
          <a:effectLst/>
        </p:spPr>
        <p:style>
          <a:lnRef idx="2">
            <a:schemeClr val="accent1"/>
          </a:lnRef>
          <a:fillRef idx="0">
            <a:schemeClr val="accent1"/>
          </a:fillRef>
          <a:effectRef idx="1">
            <a:schemeClr val="accent1"/>
          </a:effectRef>
          <a:fontRef idx="minor">
            <a:schemeClr val="tx1"/>
          </a:fontRef>
        </p:style>
      </p:cxnSp>
      <p:sp>
        <p:nvSpPr>
          <p:cNvPr id="30" name="29 CuadroTexto"/>
          <p:cNvSpPr txBox="1"/>
          <p:nvPr/>
        </p:nvSpPr>
        <p:spPr>
          <a:xfrm>
            <a:off x="1536967" y="3408546"/>
            <a:ext cx="1615808"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enero </a:t>
            </a:r>
            <a:r>
              <a:rPr lang="es-MX" sz="1050" b="1" dirty="0" smtClean="0">
                <a:latin typeface="Century Gothic" panose="020B0502020202020204" pitchFamily="34" charset="0"/>
              </a:rPr>
              <a:t>$6,000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cxnSp>
        <p:nvCxnSpPr>
          <p:cNvPr id="38" name="37 Conector recto de flecha"/>
          <p:cNvCxnSpPr/>
          <p:nvPr/>
        </p:nvCxnSpPr>
        <p:spPr>
          <a:xfrm>
            <a:off x="2034854" y="2797206"/>
            <a:ext cx="0" cy="582765"/>
          </a:xfrm>
          <a:prstGeom prst="straightConnector1">
            <a:avLst/>
          </a:prstGeom>
          <a:ln w="3175">
            <a:solidFill>
              <a:schemeClr val="accent2"/>
            </a:solidFill>
            <a:headEnd type="none" w="sm" len="sm"/>
            <a:tailEnd type="triangle"/>
          </a:ln>
          <a:effectLst/>
        </p:spPr>
        <p:style>
          <a:lnRef idx="2">
            <a:schemeClr val="accent1"/>
          </a:lnRef>
          <a:fillRef idx="0">
            <a:schemeClr val="accent1"/>
          </a:fillRef>
          <a:effectRef idx="1">
            <a:schemeClr val="accent1"/>
          </a:effectRef>
          <a:fontRef idx="minor">
            <a:schemeClr val="tx1"/>
          </a:fontRef>
        </p:style>
      </p:cxnSp>
      <p:cxnSp>
        <p:nvCxnSpPr>
          <p:cNvPr id="43" name="42 Conector recto de flecha"/>
          <p:cNvCxnSpPr/>
          <p:nvPr/>
        </p:nvCxnSpPr>
        <p:spPr>
          <a:xfrm flipV="1">
            <a:off x="3552824" y="2641669"/>
            <a:ext cx="0" cy="446919"/>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44" name="43 CuadroTexto"/>
          <p:cNvSpPr txBox="1"/>
          <p:nvPr/>
        </p:nvSpPr>
        <p:spPr>
          <a:xfrm>
            <a:off x="3308331" y="3560946"/>
            <a:ext cx="1615808"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abril </a:t>
            </a:r>
            <a:r>
              <a:rPr lang="es-MX" sz="1050" b="1" dirty="0" smtClean="0">
                <a:latin typeface="Century Gothic" panose="020B0502020202020204" pitchFamily="34" charset="0"/>
              </a:rPr>
              <a:t>$</a:t>
            </a:r>
            <a:r>
              <a:rPr lang="es-MX" sz="1050" b="1" dirty="0">
                <a:latin typeface="Century Gothic" panose="020B0502020202020204" pitchFamily="34" charset="0"/>
              </a:rPr>
              <a:t>5</a:t>
            </a:r>
            <a:r>
              <a:rPr lang="es-MX" sz="1050" b="1" dirty="0" smtClean="0">
                <a:latin typeface="Century Gothic" panose="020B0502020202020204" pitchFamily="34" charset="0"/>
              </a:rPr>
              <a:t>,000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cxnSp>
        <p:nvCxnSpPr>
          <p:cNvPr id="45" name="44 Conector recto de flecha"/>
          <p:cNvCxnSpPr/>
          <p:nvPr/>
        </p:nvCxnSpPr>
        <p:spPr>
          <a:xfrm>
            <a:off x="3758879" y="2873742"/>
            <a:ext cx="0" cy="658629"/>
          </a:xfrm>
          <a:prstGeom prst="straightConnector1">
            <a:avLst/>
          </a:prstGeom>
          <a:ln w="3175">
            <a:solidFill>
              <a:schemeClr val="accent2"/>
            </a:solidFill>
            <a:headEnd type="none" w="sm" len="sm"/>
            <a:tailEnd type="triangle"/>
          </a:ln>
          <a:effectLst/>
        </p:spPr>
        <p:style>
          <a:lnRef idx="2">
            <a:schemeClr val="accent1"/>
          </a:lnRef>
          <a:fillRef idx="0">
            <a:schemeClr val="accent1"/>
          </a:fillRef>
          <a:effectRef idx="1">
            <a:schemeClr val="accent1"/>
          </a:effectRef>
          <a:fontRef idx="minor">
            <a:schemeClr val="tx1"/>
          </a:fontRef>
        </p:style>
      </p:cxnSp>
      <p:cxnSp>
        <p:nvCxnSpPr>
          <p:cNvPr id="47" name="46 Conector recto de flecha"/>
          <p:cNvCxnSpPr/>
          <p:nvPr/>
        </p:nvCxnSpPr>
        <p:spPr>
          <a:xfrm>
            <a:off x="3558854" y="2873742"/>
            <a:ext cx="187305" cy="0"/>
          </a:xfrm>
          <a:prstGeom prst="straightConnector1">
            <a:avLst/>
          </a:prstGeom>
          <a:ln w="3175">
            <a:solidFill>
              <a:schemeClr val="accent2"/>
            </a:solidFill>
            <a:headEnd type="oval" w="sm" len="sm"/>
            <a:tailEnd type="none"/>
          </a:ln>
          <a:effectLst/>
        </p:spPr>
        <p:style>
          <a:lnRef idx="2">
            <a:schemeClr val="accent1"/>
          </a:lnRef>
          <a:fillRef idx="0">
            <a:schemeClr val="accent1"/>
          </a:fillRef>
          <a:effectRef idx="1">
            <a:schemeClr val="accent1"/>
          </a:effectRef>
          <a:fontRef idx="minor">
            <a:schemeClr val="tx1"/>
          </a:fontRef>
        </p:style>
      </p:cxn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38871674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5867400" cy="631825"/>
          </a:xfrm>
        </p:spPr>
        <p:txBody>
          <a:bodyPr/>
          <a:lstStyle/>
          <a:p>
            <a:r>
              <a:rPr lang="es-MX" altLang="es-MX" sz="2000" b="1" dirty="0" smtClean="0">
                <a:latin typeface="Century Gothic" panose="020B0502020202020204" pitchFamily="34" charset="0"/>
              </a:rPr>
              <a:t>Histórico del Saldo observado en la Tesorería de Agosto  2016  a Agosto 2017</a:t>
            </a:r>
            <a:endParaRPr lang="es-MX" sz="2000"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4201898439"/>
              </p:ext>
            </p:extLst>
          </p:nvPr>
        </p:nvGraphicFramePr>
        <p:xfrm>
          <a:off x="0" y="1638393"/>
          <a:ext cx="9034818" cy="4717957"/>
        </p:xfrm>
        <a:graphic>
          <a:graphicData uri="http://schemas.openxmlformats.org/drawingml/2006/chart">
            <c:chart xmlns:c="http://schemas.openxmlformats.org/drawingml/2006/chart" xmlns:r="http://schemas.openxmlformats.org/officeDocument/2006/relationships" r:id="rId2"/>
          </a:graphicData>
        </a:graphic>
      </p:graphicFrame>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40</a:t>
            </a:fld>
            <a:endParaRPr lang="es-ES" altLang="es-MX" dirty="0"/>
          </a:p>
        </p:txBody>
      </p:sp>
      <p:sp>
        <p:nvSpPr>
          <p:cNvPr id="6" name="CuadroTexto 17"/>
          <p:cNvSpPr txBox="1"/>
          <p:nvPr/>
        </p:nvSpPr>
        <p:spPr>
          <a:xfrm>
            <a:off x="7852036" y="3556842"/>
            <a:ext cx="1339731" cy="307777"/>
          </a:xfrm>
          <a:prstGeom prst="rect">
            <a:avLst/>
          </a:prstGeom>
          <a:noFill/>
        </p:spPr>
        <p:txBody>
          <a:bodyPr wrap="square" rtlCol="0">
            <a:spAutoFit/>
          </a:bodyPr>
          <a:lstStyle/>
          <a:p>
            <a:r>
              <a:rPr lang="es-MX" sz="1400" b="1" dirty="0" smtClean="0">
                <a:latin typeface="Century Gothic" panose="020B0502020202020204" pitchFamily="34" charset="0"/>
              </a:rPr>
              <a:t>$33,687 </a:t>
            </a:r>
            <a:r>
              <a:rPr lang="es-MX" sz="1400" b="1" dirty="0" err="1" smtClean="0">
                <a:latin typeface="Century Gothic" panose="020B0502020202020204" pitchFamily="34" charset="0"/>
              </a:rPr>
              <a:t>mdp</a:t>
            </a:r>
            <a:endParaRPr lang="es-MX" sz="1400" b="1" dirty="0">
              <a:latin typeface="Century Gothic" panose="020B0502020202020204" pitchFamily="34" charset="0"/>
            </a:endParaRPr>
          </a:p>
        </p:txBody>
      </p:sp>
      <p:sp>
        <p:nvSpPr>
          <p:cNvPr id="7" name="CuadroTexto 8"/>
          <p:cNvSpPr txBox="1"/>
          <p:nvPr/>
        </p:nvSpPr>
        <p:spPr>
          <a:xfrm>
            <a:off x="7804271" y="4044106"/>
            <a:ext cx="1339729" cy="307777"/>
          </a:xfrm>
          <a:prstGeom prst="rect">
            <a:avLst/>
          </a:prstGeom>
          <a:noFill/>
        </p:spPr>
        <p:txBody>
          <a:bodyPr wrap="square" rtlCol="0">
            <a:spAutoFit/>
          </a:bodyPr>
          <a:lstStyle/>
          <a:p>
            <a:r>
              <a:rPr lang="es-MX" sz="1400" b="1" dirty="0" smtClean="0">
                <a:latin typeface="Century Gothic" panose="020B0502020202020204" pitchFamily="34" charset="0"/>
              </a:rPr>
              <a:t>$10,475 </a:t>
            </a:r>
            <a:r>
              <a:rPr lang="es-MX" sz="1400" b="1" dirty="0" err="1" smtClean="0">
                <a:latin typeface="Century Gothic" panose="020B0502020202020204" pitchFamily="34" charset="0"/>
              </a:rPr>
              <a:t>mdp</a:t>
            </a:r>
            <a:r>
              <a:rPr lang="es-MX" sz="1400" b="1" dirty="0" smtClean="0">
                <a:latin typeface="Century Gothic" panose="020B0502020202020204" pitchFamily="34" charset="0"/>
              </a:rPr>
              <a:t> </a:t>
            </a:r>
            <a:endParaRPr lang="es-MX" sz="1400" b="1" dirty="0">
              <a:latin typeface="Century Gothic" panose="020B0502020202020204" pitchFamily="34" charset="0"/>
            </a:endParaRPr>
          </a:p>
        </p:txBody>
      </p:sp>
      <p:cxnSp>
        <p:nvCxnSpPr>
          <p:cNvPr id="13" name="12 Conector recto de flecha"/>
          <p:cNvCxnSpPr/>
          <p:nvPr/>
        </p:nvCxnSpPr>
        <p:spPr>
          <a:xfrm flipH="1" flipV="1">
            <a:off x="6114522" y="2873437"/>
            <a:ext cx="11467" cy="689919"/>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17 Conector recto de flecha"/>
          <p:cNvCxnSpPr/>
          <p:nvPr/>
        </p:nvCxnSpPr>
        <p:spPr>
          <a:xfrm>
            <a:off x="6144600" y="3186897"/>
            <a:ext cx="464138" cy="0"/>
          </a:xfrm>
          <a:prstGeom prst="straightConnector1">
            <a:avLst/>
          </a:prstGeom>
          <a:ln w="3175">
            <a:solidFill>
              <a:schemeClr val="accent2"/>
            </a:solidFill>
            <a:headEnd type="oval" w="sm" len="sm"/>
            <a:tailEnd type="triangle"/>
          </a:ln>
          <a:effectLst/>
        </p:spPr>
        <p:style>
          <a:lnRef idx="2">
            <a:schemeClr val="accent1"/>
          </a:lnRef>
          <a:fillRef idx="0">
            <a:schemeClr val="accent1"/>
          </a:fillRef>
          <a:effectRef idx="1">
            <a:schemeClr val="accent1"/>
          </a:effectRef>
          <a:fontRef idx="minor">
            <a:schemeClr val="tx1"/>
          </a:fontRef>
        </p:style>
      </p:cxnSp>
      <p:sp>
        <p:nvSpPr>
          <p:cNvPr id="21" name="20 CuadroTexto"/>
          <p:cNvSpPr txBox="1"/>
          <p:nvPr/>
        </p:nvSpPr>
        <p:spPr>
          <a:xfrm>
            <a:off x="2836172" y="1180401"/>
            <a:ext cx="3740126" cy="338554"/>
          </a:xfrm>
          <a:prstGeom prst="rect">
            <a:avLst/>
          </a:prstGeom>
          <a:noFill/>
        </p:spPr>
        <p:txBody>
          <a:bodyPr wrap="none" rtlCol="0">
            <a:spAutoFit/>
          </a:bodyPr>
          <a:lstStyle/>
          <a:p>
            <a:r>
              <a:rPr lang="es-MX" sz="1600" b="1" cap="small" dirty="0" smtClean="0">
                <a:latin typeface="Century Gothic" panose="020B0502020202020204" pitchFamily="34" charset="0"/>
              </a:rPr>
              <a:t>Política de traspasos  Tesorería-Fanvit</a:t>
            </a:r>
            <a:endParaRPr lang="es-MX" sz="1600" b="1" cap="small" dirty="0">
              <a:latin typeface="Century Gothic" panose="020B0502020202020204" pitchFamily="34" charset="0"/>
            </a:endParaRPr>
          </a:p>
        </p:txBody>
      </p:sp>
      <p:sp>
        <p:nvSpPr>
          <p:cNvPr id="3" name="2 Rectángulo"/>
          <p:cNvSpPr/>
          <p:nvPr/>
        </p:nvSpPr>
        <p:spPr>
          <a:xfrm>
            <a:off x="1482898" y="5880830"/>
            <a:ext cx="6228094" cy="276999"/>
          </a:xfrm>
          <a:prstGeom prst="rect">
            <a:avLst/>
          </a:prstGeom>
        </p:spPr>
        <p:txBody>
          <a:bodyPr wrap="square">
            <a:spAutoFit/>
          </a:bodyPr>
          <a:lstStyle/>
          <a:p>
            <a:pPr algn="just"/>
            <a:r>
              <a:rPr lang="es-MX" sz="1200" dirty="0" smtClean="0"/>
              <a:t>Saldos observados en la Tesorería en 2016 - 2017 (periodo del  01-08-2016 al 31-08-2017)</a:t>
            </a:r>
            <a:endParaRPr lang="es-MX" sz="1200" dirty="0"/>
          </a:p>
        </p:txBody>
      </p:sp>
      <p:sp>
        <p:nvSpPr>
          <p:cNvPr id="23" name="22 CuadroTexto"/>
          <p:cNvSpPr txBox="1"/>
          <p:nvPr/>
        </p:nvSpPr>
        <p:spPr>
          <a:xfrm>
            <a:off x="1121942" y="5094181"/>
            <a:ext cx="2493295" cy="261610"/>
          </a:xfrm>
          <a:prstGeom prst="rect">
            <a:avLst/>
          </a:prstGeom>
          <a:noFill/>
        </p:spPr>
        <p:txBody>
          <a:bodyPr wrap="square" rtlCol="0">
            <a:spAutoFit/>
          </a:bodyPr>
          <a:lstStyle/>
          <a:p>
            <a:r>
              <a:rPr lang="es-MX" sz="1100" b="1" dirty="0" smtClean="0">
                <a:latin typeface="Century Gothic" panose="020B0502020202020204" pitchFamily="34" charset="0"/>
              </a:rPr>
              <a:t>------------  Año 2016    -----------</a:t>
            </a:r>
            <a:r>
              <a:rPr lang="es-MX" sz="900" b="1" dirty="0" smtClean="0">
                <a:latin typeface="Century Gothic" panose="020B0502020202020204" pitchFamily="34" charset="0"/>
              </a:rPr>
              <a:t>-</a:t>
            </a:r>
            <a:endParaRPr lang="es-MX" sz="900" b="1" dirty="0">
              <a:latin typeface="Century Gothic" panose="020B0502020202020204" pitchFamily="34" charset="0"/>
            </a:endParaRPr>
          </a:p>
        </p:txBody>
      </p:sp>
      <p:sp>
        <p:nvSpPr>
          <p:cNvPr id="27" name="26 CuadroTexto"/>
          <p:cNvSpPr txBox="1"/>
          <p:nvPr/>
        </p:nvSpPr>
        <p:spPr>
          <a:xfrm>
            <a:off x="3767636" y="5094181"/>
            <a:ext cx="4174885" cy="261610"/>
          </a:xfrm>
          <a:prstGeom prst="rect">
            <a:avLst/>
          </a:prstGeom>
          <a:noFill/>
        </p:spPr>
        <p:txBody>
          <a:bodyPr wrap="square" rtlCol="0">
            <a:spAutoFit/>
          </a:bodyPr>
          <a:lstStyle/>
          <a:p>
            <a:r>
              <a:rPr lang="es-MX" sz="1100" b="1" dirty="0" smtClean="0">
                <a:latin typeface="Century Gothic" panose="020B0502020202020204" pitchFamily="34" charset="0"/>
              </a:rPr>
              <a:t>--------------------------  Año 2017   ---------------------------</a:t>
            </a:r>
            <a:endParaRPr lang="es-MX" sz="900" b="1" dirty="0">
              <a:latin typeface="Century Gothic" panose="020B0502020202020204" pitchFamily="34" charset="0"/>
            </a:endParaRPr>
          </a:p>
        </p:txBody>
      </p:sp>
      <p:sp>
        <p:nvSpPr>
          <p:cNvPr id="14" name="13 Rectángulo"/>
          <p:cNvSpPr/>
          <p:nvPr/>
        </p:nvSpPr>
        <p:spPr>
          <a:xfrm>
            <a:off x="1166023" y="1787857"/>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9" name="28 Rectángulo"/>
          <p:cNvSpPr/>
          <p:nvPr/>
        </p:nvSpPr>
        <p:spPr>
          <a:xfrm>
            <a:off x="1688564" y="1790129"/>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0" name="29 Rectángulo"/>
          <p:cNvSpPr/>
          <p:nvPr/>
        </p:nvSpPr>
        <p:spPr>
          <a:xfrm>
            <a:off x="2208314" y="1790129"/>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1" name="30 Rectángulo"/>
          <p:cNvSpPr/>
          <p:nvPr/>
        </p:nvSpPr>
        <p:spPr>
          <a:xfrm>
            <a:off x="2744503" y="1792401"/>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8" name="37 Rectángulo"/>
          <p:cNvSpPr/>
          <p:nvPr/>
        </p:nvSpPr>
        <p:spPr>
          <a:xfrm>
            <a:off x="3270087" y="1790129"/>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9" name="38 Rectángulo"/>
          <p:cNvSpPr/>
          <p:nvPr/>
        </p:nvSpPr>
        <p:spPr>
          <a:xfrm>
            <a:off x="3792628" y="1792401"/>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0" name="39 Rectángulo"/>
          <p:cNvSpPr/>
          <p:nvPr/>
        </p:nvSpPr>
        <p:spPr>
          <a:xfrm>
            <a:off x="4312378" y="1792401"/>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1" name="40 Rectángulo"/>
          <p:cNvSpPr/>
          <p:nvPr/>
        </p:nvSpPr>
        <p:spPr>
          <a:xfrm>
            <a:off x="4848567" y="1794673"/>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9" name="48 Rectángulo"/>
          <p:cNvSpPr/>
          <p:nvPr/>
        </p:nvSpPr>
        <p:spPr>
          <a:xfrm>
            <a:off x="5374151" y="1792401"/>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0" name="49 Rectángulo"/>
          <p:cNvSpPr/>
          <p:nvPr/>
        </p:nvSpPr>
        <p:spPr>
          <a:xfrm>
            <a:off x="5910340" y="1794673"/>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1" name="50 Rectángulo"/>
          <p:cNvSpPr/>
          <p:nvPr/>
        </p:nvSpPr>
        <p:spPr>
          <a:xfrm>
            <a:off x="6430090" y="1794673"/>
            <a:ext cx="528653"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2" name="51 Rectángulo"/>
          <p:cNvSpPr/>
          <p:nvPr/>
        </p:nvSpPr>
        <p:spPr>
          <a:xfrm>
            <a:off x="6966280" y="1796945"/>
            <a:ext cx="417159"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3" name="52 Rectángulo"/>
          <p:cNvSpPr/>
          <p:nvPr/>
        </p:nvSpPr>
        <p:spPr>
          <a:xfrm>
            <a:off x="7377991" y="1799217"/>
            <a:ext cx="460397" cy="2842568"/>
          </a:xfrm>
          <a:prstGeom prst="rect">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5" name="CuadroTexto 8"/>
          <p:cNvSpPr txBox="1"/>
          <p:nvPr/>
        </p:nvSpPr>
        <p:spPr>
          <a:xfrm>
            <a:off x="1126219" y="3869577"/>
            <a:ext cx="1339729" cy="307777"/>
          </a:xfrm>
          <a:prstGeom prst="rect">
            <a:avLst/>
          </a:prstGeom>
          <a:noFill/>
        </p:spPr>
        <p:txBody>
          <a:bodyPr wrap="square" rtlCol="0">
            <a:spAutoFit/>
          </a:bodyPr>
          <a:lstStyle/>
          <a:p>
            <a:r>
              <a:rPr lang="es-MX" sz="1400" b="1" dirty="0" smtClean="0">
                <a:latin typeface="Century Gothic" panose="020B0502020202020204" pitchFamily="34" charset="0"/>
              </a:rPr>
              <a:t>$25,398 </a:t>
            </a:r>
            <a:r>
              <a:rPr lang="es-MX" sz="1400" b="1" dirty="0" err="1" smtClean="0">
                <a:latin typeface="Century Gothic" panose="020B0502020202020204" pitchFamily="34" charset="0"/>
              </a:rPr>
              <a:t>mdp</a:t>
            </a:r>
            <a:r>
              <a:rPr lang="es-MX" sz="1400" b="1" dirty="0" smtClean="0">
                <a:latin typeface="Century Gothic" panose="020B0502020202020204" pitchFamily="34" charset="0"/>
              </a:rPr>
              <a:t> </a:t>
            </a:r>
            <a:endParaRPr lang="es-MX" sz="1400" b="1" dirty="0">
              <a:latin typeface="Century Gothic" panose="020B0502020202020204" pitchFamily="34" charset="0"/>
            </a:endParaRPr>
          </a:p>
        </p:txBody>
      </p:sp>
      <p:sp>
        <p:nvSpPr>
          <p:cNvPr id="19" name="18 CuadroTexto"/>
          <p:cNvSpPr txBox="1"/>
          <p:nvPr/>
        </p:nvSpPr>
        <p:spPr>
          <a:xfrm>
            <a:off x="6724831" y="2950272"/>
            <a:ext cx="1627617"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junio </a:t>
            </a:r>
            <a:r>
              <a:rPr lang="es-MX" sz="1050" b="1" dirty="0" smtClean="0">
                <a:latin typeface="Century Gothic" panose="020B0502020202020204" pitchFamily="34" charset="0"/>
              </a:rPr>
              <a:t>$17,500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sp>
        <p:nvSpPr>
          <p:cNvPr id="24" name="23 CuadroTexto"/>
          <p:cNvSpPr txBox="1"/>
          <p:nvPr/>
        </p:nvSpPr>
        <p:spPr>
          <a:xfrm>
            <a:off x="4692843" y="3342997"/>
            <a:ext cx="1897271" cy="230832"/>
          </a:xfrm>
          <a:prstGeom prst="rect">
            <a:avLst/>
          </a:prstGeom>
          <a:noFill/>
        </p:spPr>
        <p:txBody>
          <a:bodyPr wrap="square" rtlCol="0">
            <a:spAutoFit/>
          </a:bodyPr>
          <a:lstStyle/>
          <a:p>
            <a:r>
              <a:rPr lang="es-MX" sz="900" b="1" dirty="0" smtClean="0">
                <a:latin typeface="Century Gothic" panose="020B0502020202020204" pitchFamily="34" charset="0"/>
              </a:rPr>
              <a:t>Monto Máximo de recursos.</a:t>
            </a:r>
            <a:endParaRPr lang="es-MX" sz="900" b="1" dirty="0">
              <a:latin typeface="Century Gothic" panose="020B0502020202020204" pitchFamily="34" charset="0"/>
            </a:endParaRPr>
          </a:p>
        </p:txBody>
      </p:sp>
      <p:sp>
        <p:nvSpPr>
          <p:cNvPr id="22" name="21 CuadroTexto"/>
          <p:cNvSpPr txBox="1"/>
          <p:nvPr/>
        </p:nvSpPr>
        <p:spPr>
          <a:xfrm>
            <a:off x="4705444" y="4074564"/>
            <a:ext cx="1836891" cy="230832"/>
          </a:xfrm>
          <a:prstGeom prst="rect">
            <a:avLst/>
          </a:prstGeom>
          <a:noFill/>
        </p:spPr>
        <p:txBody>
          <a:bodyPr wrap="square" rtlCol="0">
            <a:spAutoFit/>
          </a:bodyPr>
          <a:lstStyle/>
          <a:p>
            <a:r>
              <a:rPr lang="es-MX" sz="900" b="1" dirty="0" smtClean="0">
                <a:latin typeface="Century Gothic" panose="020B0502020202020204" pitchFamily="34" charset="0"/>
              </a:rPr>
              <a:t>Saldo Mínimo de Liquidez</a:t>
            </a:r>
            <a:endParaRPr lang="es-MX" sz="900" b="1" dirty="0">
              <a:latin typeface="Century Gothic" panose="020B0502020202020204" pitchFamily="34" charset="0"/>
            </a:endParaRPr>
          </a:p>
        </p:txBody>
      </p:sp>
      <p:sp>
        <p:nvSpPr>
          <p:cNvPr id="25" name="24 CuadroTexto"/>
          <p:cNvSpPr txBox="1"/>
          <p:nvPr/>
        </p:nvSpPr>
        <p:spPr>
          <a:xfrm>
            <a:off x="1121942" y="3658892"/>
            <a:ext cx="1566653" cy="230832"/>
          </a:xfrm>
          <a:prstGeom prst="rect">
            <a:avLst/>
          </a:prstGeom>
          <a:noFill/>
        </p:spPr>
        <p:txBody>
          <a:bodyPr wrap="square" rtlCol="0">
            <a:spAutoFit/>
          </a:bodyPr>
          <a:lstStyle/>
          <a:p>
            <a:r>
              <a:rPr lang="es-MX" sz="900" b="1" dirty="0" smtClean="0">
                <a:latin typeface="Century Gothic" panose="020B0502020202020204" pitchFamily="34" charset="0"/>
              </a:rPr>
              <a:t>Saldo Mínimo de caja.</a:t>
            </a:r>
            <a:endParaRPr lang="es-MX" sz="900" b="1" dirty="0">
              <a:latin typeface="Century Gothic" panose="020B0502020202020204" pitchFamily="34" charset="0"/>
            </a:endParaRPr>
          </a:p>
        </p:txBody>
      </p:sp>
      <p:sp>
        <p:nvSpPr>
          <p:cNvPr id="32" name="31 Flecha izquierda">
            <a:hlinkClick r:id="rId3" action="ppaction://hlinksldjump"/>
          </p:cNvPr>
          <p:cNvSpPr/>
          <p:nvPr/>
        </p:nvSpPr>
        <p:spPr>
          <a:xfrm>
            <a:off x="8191500" y="6467475"/>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128459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Análisis de sensibilidad</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41</a:t>
            </a:fld>
            <a:endParaRPr lang="es-ES" altLang="es-MX" dirty="0"/>
          </a:p>
        </p:txBody>
      </p:sp>
    </p:spTree>
    <p:extLst>
      <p:ext uri="{BB962C8B-B14F-4D97-AF65-F5344CB8AC3E}">
        <p14:creationId xmlns:p14="http://schemas.microsoft.com/office/powerpoint/2010/main" val="570571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9"/>
            <a:ext cx="7013276" cy="97313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Selección de escenarios pruebas de estrés</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015771175"/>
              </p:ext>
            </p:extLst>
          </p:nvPr>
        </p:nvGraphicFramePr>
        <p:xfrm>
          <a:off x="219075" y="1304925"/>
          <a:ext cx="8562974" cy="5398698"/>
        </p:xfrm>
        <a:graphic>
          <a:graphicData uri="http://schemas.openxmlformats.org/drawingml/2006/table">
            <a:tbl>
              <a:tblPr firstRow="1">
                <a:tableStyleId>{5C22544A-7EE6-4342-B048-85BDC9FD1C3A}</a:tableStyleId>
              </a:tblPr>
              <a:tblGrid>
                <a:gridCol w="693592">
                  <a:extLst>
                    <a:ext uri="{9D8B030D-6E8A-4147-A177-3AD203B41FA5}">
                      <a16:colId xmlns="" xmlns:a16="http://schemas.microsoft.com/office/drawing/2014/main" val="3431070912"/>
                    </a:ext>
                  </a:extLst>
                </a:gridCol>
                <a:gridCol w="1965178">
                  <a:extLst>
                    <a:ext uri="{9D8B030D-6E8A-4147-A177-3AD203B41FA5}">
                      <a16:colId xmlns="" xmlns:a16="http://schemas.microsoft.com/office/drawing/2014/main" val="3530944510"/>
                    </a:ext>
                  </a:extLst>
                </a:gridCol>
                <a:gridCol w="1968068">
                  <a:extLst>
                    <a:ext uri="{9D8B030D-6E8A-4147-A177-3AD203B41FA5}">
                      <a16:colId xmlns="" xmlns:a16="http://schemas.microsoft.com/office/drawing/2014/main" val="3239409010"/>
                    </a:ext>
                  </a:extLst>
                </a:gridCol>
                <a:gridCol w="1968068">
                  <a:extLst>
                    <a:ext uri="{9D8B030D-6E8A-4147-A177-3AD203B41FA5}">
                      <a16:colId xmlns="" xmlns:a16="http://schemas.microsoft.com/office/drawing/2014/main" val="3769004522"/>
                    </a:ext>
                  </a:extLst>
                </a:gridCol>
                <a:gridCol w="1968068">
                  <a:extLst>
                    <a:ext uri="{9D8B030D-6E8A-4147-A177-3AD203B41FA5}">
                      <a16:colId xmlns="" xmlns:a16="http://schemas.microsoft.com/office/drawing/2014/main" val="2857187454"/>
                    </a:ext>
                  </a:extLst>
                </a:gridCol>
              </a:tblGrid>
              <a:tr h="162137">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solidFill>
                      <a:schemeClr val="bg1"/>
                    </a:solidFill>
                  </a:tcPr>
                </a:tc>
                <a:tc>
                  <a:txBody>
                    <a:bodyPr/>
                    <a:lstStyle/>
                    <a:p>
                      <a:pPr algn="l" fontAlgn="b"/>
                      <a:r>
                        <a:rPr lang="es-MX" sz="1000" u="none" strike="noStrike">
                          <a:effectLst/>
                          <a:latin typeface="Century Gothic" panose="020B0502020202020204" pitchFamily="34" charset="0"/>
                        </a:rPr>
                        <a:t> </a:t>
                      </a:r>
                      <a:endParaRPr lang="es-MX" sz="1000" b="0" i="0" u="none" strike="noStrike">
                        <a:solidFill>
                          <a:srgbClr val="000000"/>
                        </a:solidFill>
                        <a:effectLst/>
                        <a:latin typeface="Century Gothic" panose="020B0502020202020204" pitchFamily="34" charset="0"/>
                      </a:endParaRPr>
                    </a:p>
                  </a:txBody>
                  <a:tcPr marL="7469" marR="7469" marT="7469" marB="0" anchor="b">
                    <a:lnB w="12700" cap="flat" cmpd="sng" algn="ctr">
                      <a:solidFill>
                        <a:schemeClr val="tx1"/>
                      </a:solidFill>
                      <a:prstDash val="solid"/>
                      <a:round/>
                      <a:headEnd type="none" w="med" len="med"/>
                      <a:tailEnd type="none" w="med" len="med"/>
                    </a:lnB>
                  </a:tcPr>
                </a:tc>
                <a:tc>
                  <a:txBody>
                    <a:bodyPr/>
                    <a:lstStyle/>
                    <a:p>
                      <a:pPr algn="ctr" fontAlgn="b"/>
                      <a:r>
                        <a:rPr lang="es-MX" sz="1000" u="none" strike="noStrike" dirty="0">
                          <a:effectLst/>
                          <a:latin typeface="Century Gothic" panose="020B0502020202020204" pitchFamily="34" charset="0"/>
                        </a:rPr>
                        <a:t>Escenario base</a:t>
                      </a:r>
                      <a:endParaRPr lang="es-MX" sz="1000" b="0" i="0" u="none" strike="noStrike" dirty="0">
                        <a:solidFill>
                          <a:srgbClr val="000000"/>
                        </a:solidFill>
                        <a:effectLst/>
                        <a:latin typeface="Century Gothic" panose="020B0502020202020204" pitchFamily="34" charset="0"/>
                      </a:endParaRPr>
                    </a:p>
                  </a:txBody>
                  <a:tcPr marL="7469" marR="7469" marT="7469" marB="0" anchor="b">
                    <a:lnB w="12700" cap="flat" cmpd="sng" algn="ctr">
                      <a:solidFill>
                        <a:schemeClr val="tx1"/>
                      </a:solidFill>
                      <a:prstDash val="solid"/>
                      <a:round/>
                      <a:headEnd type="none" w="med" len="med"/>
                      <a:tailEnd type="none" w="med" len="med"/>
                    </a:lnB>
                  </a:tcPr>
                </a:tc>
                <a:tc>
                  <a:txBody>
                    <a:bodyPr/>
                    <a:lstStyle/>
                    <a:p>
                      <a:pPr algn="ctr" fontAlgn="b"/>
                      <a:r>
                        <a:rPr lang="es-MX" sz="1000" u="none" strike="noStrike" dirty="0">
                          <a:effectLst/>
                          <a:latin typeface="Century Gothic" panose="020B0502020202020204" pitchFamily="34" charset="0"/>
                        </a:rPr>
                        <a:t>Escenario 2</a:t>
                      </a:r>
                      <a:endParaRPr lang="es-MX" sz="1000" b="0" i="0" u="none" strike="noStrike" dirty="0">
                        <a:solidFill>
                          <a:srgbClr val="000000"/>
                        </a:solidFill>
                        <a:effectLst/>
                        <a:latin typeface="Century Gothic" panose="020B0502020202020204" pitchFamily="34" charset="0"/>
                      </a:endParaRPr>
                    </a:p>
                  </a:txBody>
                  <a:tcPr marL="7469" marR="7469" marT="7469" marB="0" anchor="b">
                    <a:lnB w="12700" cap="flat" cmpd="sng" algn="ctr">
                      <a:solidFill>
                        <a:schemeClr val="tx1"/>
                      </a:solidFill>
                      <a:prstDash val="solid"/>
                      <a:round/>
                      <a:headEnd type="none" w="med" len="med"/>
                      <a:tailEnd type="none" w="med" len="med"/>
                    </a:lnB>
                  </a:tcPr>
                </a:tc>
                <a:tc>
                  <a:txBody>
                    <a:bodyPr/>
                    <a:lstStyle/>
                    <a:p>
                      <a:pPr algn="ctr" fontAlgn="b"/>
                      <a:r>
                        <a:rPr lang="es-MX" sz="1000" u="none" strike="noStrike" dirty="0">
                          <a:effectLst/>
                          <a:latin typeface="Century Gothic" panose="020B0502020202020204" pitchFamily="34" charset="0"/>
                        </a:rPr>
                        <a:t>Escenario 3</a:t>
                      </a:r>
                      <a:endParaRPr lang="es-MX" sz="1000" b="0" i="0" u="none" strike="noStrike" dirty="0">
                        <a:solidFill>
                          <a:srgbClr val="000000"/>
                        </a:solidFill>
                        <a:effectLst/>
                        <a:latin typeface="Century Gothic" panose="020B0502020202020204" pitchFamily="34" charset="0"/>
                      </a:endParaRPr>
                    </a:p>
                  </a:txBody>
                  <a:tcPr marL="7469" marR="7469" marT="7469" marB="0" anchor="b">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397705852"/>
                  </a:ext>
                </a:extLst>
              </a:tr>
              <a:tr h="162137">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lnR w="12700" cap="flat" cmpd="sng" algn="ctr">
                      <a:solidFill>
                        <a:schemeClr val="tx1"/>
                      </a:solidFill>
                      <a:prstDash val="solid"/>
                      <a:round/>
                      <a:headEnd type="none" w="med" len="med"/>
                      <a:tailEnd type="none" w="med" len="med"/>
                    </a:lnR>
                    <a:noFill/>
                  </a:tcPr>
                </a:tc>
                <a:tc>
                  <a:txBody>
                    <a:bodyPr/>
                    <a:lstStyle/>
                    <a:p>
                      <a:pPr algn="l" fontAlgn="b"/>
                      <a:r>
                        <a:rPr lang="es-MX" sz="1000" u="none" strike="noStrike" dirty="0">
                          <a:effectLst/>
                          <a:latin typeface="Century Gothic" panose="020B0502020202020204" pitchFamily="34" charset="0"/>
                        </a:rPr>
                        <a:t>Tipo de movimiento:</a:t>
                      </a:r>
                      <a:endParaRPr lang="es-MX" sz="1000" b="0" i="0" u="none" strike="noStrike" dirty="0">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a:effectLst/>
                          <a:latin typeface="Century Gothic" panose="020B0502020202020204" pitchFamily="34" charset="0"/>
                        </a:rPr>
                        <a:t>Promedio histórico</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a:effectLst/>
                          <a:latin typeface="Century Gothic" panose="020B0502020202020204" pitchFamily="34" charset="0"/>
                        </a:rPr>
                        <a:t>Sorpresa</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latin typeface="Century Gothic" panose="020B0502020202020204" pitchFamily="34" charset="0"/>
                        </a:rPr>
                        <a:t>Cambio de paradigma</a:t>
                      </a:r>
                      <a:endParaRPr lang="es-MX" sz="1000" b="0" i="0" u="none" strike="noStrike" dirty="0">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857495577"/>
                  </a:ext>
                </a:extLst>
              </a:tr>
              <a:tr h="324273">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lnR w="12700" cap="flat" cmpd="sng" algn="ctr">
                      <a:solidFill>
                        <a:schemeClr val="tx1"/>
                      </a:solidFill>
                      <a:prstDash val="solid"/>
                      <a:round/>
                      <a:headEnd type="none" w="med" len="med"/>
                      <a:tailEnd type="none" w="med" len="med"/>
                    </a:lnR>
                    <a:noFill/>
                  </a:tcPr>
                </a:tc>
                <a:tc>
                  <a:txBody>
                    <a:bodyPr/>
                    <a:lstStyle/>
                    <a:p>
                      <a:pPr algn="l" fontAlgn="t"/>
                      <a:r>
                        <a:rPr lang="es-MX" sz="1000" u="none" strike="noStrike" dirty="0">
                          <a:effectLst/>
                          <a:latin typeface="Century Gothic" panose="020B0502020202020204" pitchFamily="34" charset="0"/>
                        </a:rPr>
                        <a:t>Ejemplo:</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Desviación estándar anual de los últimos 2 años</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a:effectLst/>
                          <a:latin typeface="Century Gothic" panose="020B0502020202020204" pitchFamily="34" charset="0"/>
                        </a:rPr>
                        <a:t>Elecciones en EUA</a:t>
                      </a:r>
                      <a:endParaRPr lang="es-MX" sz="1000" b="0" i="0" u="none" strike="noStrike">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a:effectLst/>
                          <a:latin typeface="Century Gothic" panose="020B0502020202020204" pitchFamily="34" charset="0"/>
                        </a:rPr>
                        <a:t>Alza de tasas de 2013</a:t>
                      </a:r>
                      <a:endParaRPr lang="es-MX" sz="1000" b="0" i="0" u="none" strike="noStrike">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216813488"/>
                  </a:ext>
                </a:extLst>
              </a:tr>
              <a:tr h="972820">
                <a:tc>
                  <a:txBody>
                    <a:bodyPr/>
                    <a:lstStyle/>
                    <a:p>
                      <a:pPr algn="l" fontAlgn="b"/>
                      <a:endParaRPr lang="es-MX" sz="1000" b="0" i="0" u="none" strike="noStrike">
                        <a:solidFill>
                          <a:srgbClr val="000000"/>
                        </a:solidFill>
                        <a:effectLst/>
                        <a:latin typeface="Century Gothic" panose="020B0502020202020204" pitchFamily="34" charset="0"/>
                      </a:endParaRPr>
                    </a:p>
                  </a:txBody>
                  <a:tcPr marL="7469" marR="7469" marT="7469" marB="0" anchor="b">
                    <a:lnR w="12700" cap="flat" cmpd="sng" algn="ctr">
                      <a:solidFill>
                        <a:schemeClr val="tx1"/>
                      </a:solidFill>
                      <a:prstDash val="solid"/>
                      <a:round/>
                      <a:headEnd type="none" w="med" len="med"/>
                      <a:tailEnd type="none" w="med" len="med"/>
                    </a:lnR>
                    <a:noFill/>
                  </a:tcPr>
                </a:tc>
                <a:tc>
                  <a:txBody>
                    <a:bodyPr/>
                    <a:lstStyle/>
                    <a:p>
                      <a:pPr algn="l" fontAlgn="t"/>
                      <a:r>
                        <a:rPr lang="es-MX" sz="1000" u="none" strike="noStrike" dirty="0">
                          <a:effectLst/>
                          <a:latin typeface="Century Gothic" panose="020B0502020202020204" pitchFamily="34" charset="0"/>
                        </a:rPr>
                        <a:t>Argumento:</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La desviación estándar es una métrica de dispersión que ayuda a entender cuanto tiende a alejarse una serie en relación a su promedio.</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Movimiento ante un evento (negativo) inesperado.</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a:effectLst/>
                          <a:latin typeface="Century Gothic" panose="020B0502020202020204" pitchFamily="34" charset="0"/>
                        </a:rPr>
                        <a:t>Por primera vez en más de 5 años, surgió la expectativa de un ciclo alcista en tasas de referencia (EUA). Dicha tasa había permanecido sin cambios desde finales de 2008.</a:t>
                      </a:r>
                      <a:endParaRPr lang="es-MX" sz="1000" b="0" i="0" u="none" strike="noStrike">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145403639"/>
                  </a:ext>
                </a:extLst>
              </a:tr>
              <a:tr h="1945641">
                <a:tc>
                  <a:txBody>
                    <a:bodyPr/>
                    <a:lstStyle/>
                    <a:p>
                      <a:pPr algn="ctr" fontAlgn="b"/>
                      <a:endParaRPr lang="es-MX" sz="900" b="0" i="0" u="none" strike="noStrike">
                        <a:solidFill>
                          <a:srgbClr val="000000"/>
                        </a:solidFill>
                        <a:effectLst/>
                        <a:latin typeface="Century Gothic" panose="020B0502020202020204" pitchFamily="34" charset="0"/>
                      </a:endParaRPr>
                    </a:p>
                  </a:txBody>
                  <a:tcPr marL="7469" marR="7469" marT="7469" marB="0" anchor="ctr">
                    <a:lnR w="12700" cap="flat" cmpd="sng" algn="ctr">
                      <a:solidFill>
                        <a:schemeClr val="tx1"/>
                      </a:solidFill>
                      <a:prstDash val="solid"/>
                      <a:round/>
                      <a:headEnd type="none" w="med" len="med"/>
                      <a:tailEnd type="none" w="med" len="med"/>
                    </a:lnR>
                    <a:noFill/>
                  </a:tcPr>
                </a:tc>
                <a:tc>
                  <a:txBody>
                    <a:bodyPr/>
                    <a:lstStyle/>
                    <a:p>
                      <a:pPr algn="l" fontAlgn="t"/>
                      <a:r>
                        <a:rPr lang="es-MX" sz="1000" u="none" strike="noStrike" dirty="0">
                          <a:effectLst/>
                          <a:latin typeface="Century Gothic" panose="020B0502020202020204" pitchFamily="34" charset="0"/>
                        </a:rPr>
                        <a:t>Escenarios contenidos</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1. A finales de agosto de 2015 se comenzó a especular sobre la posible subida de tasas de la FED. Los desplazamientos máximos de la curva fueron 20 y 30 puntos base en un periodo de 5 meses.</a:t>
                      </a:r>
                      <a:br>
                        <a:rPr lang="es-MX" sz="1000" u="none" strike="noStrike" dirty="0">
                          <a:effectLst/>
                          <a:latin typeface="Century Gothic" panose="020B0502020202020204" pitchFamily="34" charset="0"/>
                        </a:rPr>
                      </a:br>
                      <a:r>
                        <a:rPr lang="es-MX" sz="1000" u="none" strike="noStrike" dirty="0">
                          <a:effectLst/>
                          <a:latin typeface="Century Gothic" panose="020B0502020202020204" pitchFamily="34" charset="0"/>
                        </a:rPr>
                        <a:t>2. A finales de 2015, la baja en las expectativas de un crecimiento económico global ocasionaron un desplazamiento hacia abajo de 30pbs en un mes y de hasta 50pbs en 4 meses.</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1. Información histórica.- Fecha 08/11/2016.</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1. Información histórica.- Fecha 10/05/2013.</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4258477924"/>
                  </a:ext>
                </a:extLst>
              </a:tr>
              <a:tr h="178350">
                <a:tc rowSpan="3">
                  <a:txBody>
                    <a:bodyPr/>
                    <a:lstStyle/>
                    <a:p>
                      <a:pPr algn="ctr" fontAlgn="ctr"/>
                      <a:r>
                        <a:rPr lang="es-MX" sz="900" u="none" strike="noStrike" dirty="0">
                          <a:effectLst/>
                          <a:latin typeface="Century Gothic" panose="020B0502020202020204" pitchFamily="34" charset="0"/>
                        </a:rPr>
                        <a:t>Impacto simulado</a:t>
                      </a:r>
                      <a:endParaRPr lang="es-MX" sz="900" b="0" i="0" u="none" strike="noStrike" dirty="0">
                        <a:solidFill>
                          <a:srgbClr val="000000"/>
                        </a:solidFill>
                        <a:effectLst/>
                        <a:latin typeface="Century Gothic" panose="020B0502020202020204" pitchFamily="34" charset="0"/>
                      </a:endParaRPr>
                    </a:p>
                  </a:txBody>
                  <a:tcPr marL="7469" marR="7469" marT="7469" marB="0" vert="vert270" anchor="ctr">
                    <a:lnR w="12700" cap="flat" cmpd="sng" algn="ctr">
                      <a:solidFill>
                        <a:schemeClr val="tx1"/>
                      </a:solidFill>
                      <a:prstDash val="solid"/>
                      <a:round/>
                      <a:headEnd type="none" w="med" len="med"/>
                      <a:tailEnd type="none" w="med" len="med"/>
                    </a:lnR>
                    <a:noFill/>
                  </a:tcPr>
                </a:tc>
                <a:tc>
                  <a:txBody>
                    <a:bodyPr/>
                    <a:lstStyle/>
                    <a:p>
                      <a:pPr algn="l" fontAlgn="b"/>
                      <a:r>
                        <a:rPr lang="es-MX" sz="1000" u="none" strike="noStrike">
                          <a:effectLst/>
                          <a:latin typeface="Century Gothic" panose="020B0502020202020204" pitchFamily="34" charset="0"/>
                        </a:rPr>
                        <a:t>Renta Fija</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a:effectLst/>
                          <a:latin typeface="Century Gothic" panose="020B0502020202020204" pitchFamily="34" charset="0"/>
                        </a:rPr>
                        <a:t>+-30pbs</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dirty="0">
                          <a:effectLst/>
                          <a:latin typeface="Century Gothic" panose="020B0502020202020204" pitchFamily="34" charset="0"/>
                        </a:rPr>
                        <a:t>+125pbs*</a:t>
                      </a:r>
                      <a:endParaRPr lang="es-MX" sz="1000" b="0" i="0" u="none" strike="noStrike" dirty="0">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+200pbs***</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183843444"/>
                  </a:ext>
                </a:extLst>
              </a:tr>
              <a:tr h="178350">
                <a:tc vMerge="1">
                  <a:txBody>
                    <a:bodyPr/>
                    <a:lstStyle/>
                    <a:p>
                      <a:endParaRPr lang="es-MX"/>
                    </a:p>
                  </a:txBody>
                  <a:tcPr/>
                </a:tc>
                <a:tc>
                  <a:txBody>
                    <a:bodyPr/>
                    <a:lstStyle/>
                    <a:p>
                      <a:pPr algn="l" fontAlgn="b"/>
                      <a:r>
                        <a:rPr lang="es-MX" sz="1000" u="none" strike="noStrike">
                          <a:effectLst/>
                          <a:latin typeface="Century Gothic" panose="020B0502020202020204" pitchFamily="34" charset="0"/>
                        </a:rPr>
                        <a:t>Renta Variable**</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a:effectLst/>
                          <a:latin typeface="Century Gothic" panose="020B0502020202020204" pitchFamily="34" charset="0"/>
                        </a:rPr>
                        <a:t>+-3.5%</a:t>
                      </a:r>
                      <a:endParaRPr lang="es-MX" sz="1000" b="0" i="0" u="none" strike="noStrike">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-5.5%*,^</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-6.9%***</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989037424"/>
                  </a:ext>
                </a:extLst>
              </a:tr>
              <a:tr h="178350">
                <a:tc vMerge="1">
                  <a:txBody>
                    <a:bodyPr/>
                    <a:lstStyle/>
                    <a:p>
                      <a:endParaRPr lang="es-MX"/>
                    </a:p>
                  </a:txBody>
                  <a:tcPr/>
                </a:tc>
                <a:tc>
                  <a:txBody>
                    <a:bodyPr/>
                    <a:lstStyle/>
                    <a:p>
                      <a:pPr algn="l" fontAlgn="b"/>
                      <a:r>
                        <a:rPr lang="es-MX" sz="1000" u="none" strike="noStrike">
                          <a:effectLst/>
                          <a:latin typeface="Century Gothic" panose="020B0502020202020204" pitchFamily="34" charset="0"/>
                        </a:rPr>
                        <a:t>Tipo de cambio</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MX" sz="1000" u="none" strike="noStrike">
                          <a:effectLst/>
                          <a:latin typeface="Century Gothic" panose="020B0502020202020204" pitchFamily="34" charset="0"/>
                        </a:rPr>
                        <a:t>+-5.18%</a:t>
                      </a:r>
                      <a:endParaRPr lang="es-MX" sz="1000" b="0" i="0" u="none" strike="noStrike">
                        <a:solidFill>
                          <a:srgbClr val="000000"/>
                        </a:solidFill>
                        <a:effectLst/>
                        <a:latin typeface="Century Gothic" panose="020B0502020202020204" pitchFamily="34" charset="0"/>
                      </a:endParaRPr>
                    </a:p>
                  </a:txBody>
                  <a:tcPr marL="7469" marR="7469" marT="74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+14%*</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s-MX" sz="1000" u="none" strike="noStrike" dirty="0">
                          <a:effectLst/>
                          <a:latin typeface="Century Gothic" panose="020B0502020202020204" pitchFamily="34" charset="0"/>
                        </a:rPr>
                        <a:t>+10%***</a:t>
                      </a:r>
                      <a:endParaRPr lang="es-MX" sz="1000" b="0" i="0" u="none" strike="noStrike" dirty="0">
                        <a:solidFill>
                          <a:srgbClr val="000000"/>
                        </a:solidFill>
                        <a:effectLst/>
                        <a:latin typeface="Century Gothic" panose="020B0502020202020204" pitchFamily="34" charset="0"/>
                      </a:endParaRPr>
                    </a:p>
                  </a:txBody>
                  <a:tcPr marL="7469" marR="7469" marT="7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895331095"/>
                  </a:ext>
                </a:extLst>
              </a:tr>
              <a:tr h="162137">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noFill/>
                  </a:tcPr>
                </a:tc>
                <a:tc gridSpan="3">
                  <a:txBody>
                    <a:bodyPr/>
                    <a:lstStyle/>
                    <a:p>
                      <a:pPr algn="l" fontAlgn="b"/>
                      <a:r>
                        <a:rPr lang="es-MX" sz="1000" u="none" strike="noStrike" dirty="0">
                          <a:effectLst/>
                          <a:latin typeface="Century Gothic" panose="020B0502020202020204" pitchFamily="34" charset="0"/>
                        </a:rPr>
                        <a:t>*Se toma el movimiento promedio en dicha clase de activo en los 3 meses siguientes al evento.</a:t>
                      </a:r>
                      <a:endParaRPr lang="es-MX" sz="1000" b="0" i="0" u="none" strike="noStrike" dirty="0">
                        <a:solidFill>
                          <a:srgbClr val="000000"/>
                        </a:solidFill>
                        <a:effectLst/>
                        <a:latin typeface="Century Gothic" panose="020B0502020202020204" pitchFamily="34" charset="0"/>
                      </a:endParaRPr>
                    </a:p>
                  </a:txBody>
                  <a:tcPr marL="7469" marR="7469" marT="7469" marB="0" anchor="b">
                    <a:lnT w="12700" cap="flat" cmpd="sng" algn="ctr">
                      <a:solidFill>
                        <a:schemeClr val="tx1"/>
                      </a:solidFill>
                      <a:prstDash val="solid"/>
                      <a:round/>
                      <a:headEnd type="none" w="med" len="med"/>
                      <a:tailEnd type="none" w="med" len="med"/>
                    </a:lnT>
                    <a:noFil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lnT w="12700" cap="flat" cmpd="sng" algn="ctr">
                      <a:solidFill>
                        <a:schemeClr val="tx1"/>
                      </a:solidFill>
                      <a:prstDash val="solid"/>
                      <a:round/>
                      <a:headEnd type="none" w="med" len="med"/>
                      <a:tailEnd type="none" w="med" len="med"/>
                    </a:lnT>
                    <a:noFill/>
                  </a:tcPr>
                </a:tc>
                <a:extLst>
                  <a:ext uri="{0D108BD9-81ED-4DB2-BD59-A6C34878D82A}">
                    <a16:rowId xmlns="" xmlns:a16="http://schemas.microsoft.com/office/drawing/2014/main" val="3204454846"/>
                  </a:ext>
                </a:extLst>
              </a:tr>
              <a:tr h="324273">
                <a:tc>
                  <a:txBody>
                    <a:bodyPr/>
                    <a:lstStyle/>
                    <a:p>
                      <a:pPr algn="l" fontAlgn="b"/>
                      <a:endParaRPr lang="es-MX" sz="1000" b="0" i="0" u="none" strike="noStrike">
                        <a:solidFill>
                          <a:srgbClr val="000000"/>
                        </a:solidFill>
                        <a:effectLst/>
                        <a:latin typeface="Century Gothic" panose="020B0502020202020204" pitchFamily="34" charset="0"/>
                      </a:endParaRPr>
                    </a:p>
                  </a:txBody>
                  <a:tcPr marL="7469" marR="7469" marT="7469" marB="0" anchor="b">
                    <a:noFill/>
                  </a:tcPr>
                </a:tc>
                <a:tc gridSpan="4">
                  <a:txBody>
                    <a:bodyPr/>
                    <a:lstStyle/>
                    <a:p>
                      <a:pPr algn="l" fontAlgn="t"/>
                      <a:r>
                        <a:rPr lang="es-MX" sz="1000" u="none" strike="noStrike" dirty="0">
                          <a:effectLst/>
                          <a:latin typeface="Century Gothic" panose="020B0502020202020204" pitchFamily="34" charset="0"/>
                        </a:rPr>
                        <a:t>**La correlación anual entre renta variable y tipo de cambio ha variado entre -0.8 y +.08 en los últimos 3 años. Para la creación de escenarios toma como base el movimiento promedio en la referencia estadounidense y mexicana a menos que diga lo contrario.</a:t>
                      </a:r>
                      <a:endParaRPr lang="es-MX" sz="1000" b="0" i="0" u="none" strike="noStrike" dirty="0">
                        <a:solidFill>
                          <a:srgbClr val="000000"/>
                        </a:solidFill>
                        <a:effectLst/>
                        <a:latin typeface="Century Gothic" panose="020B0502020202020204" pitchFamily="34" charset="0"/>
                      </a:endParaRPr>
                    </a:p>
                  </a:txBody>
                  <a:tcPr marL="7469" marR="7469" marT="7469" marB="0">
                    <a:no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4163314189"/>
                  </a:ext>
                </a:extLst>
              </a:tr>
              <a:tr h="162137">
                <a:tc>
                  <a:txBody>
                    <a:bodyPr/>
                    <a:lstStyle/>
                    <a:p>
                      <a:pPr algn="l" fontAlgn="b"/>
                      <a:endParaRPr lang="es-MX" sz="1000" b="0" i="0" u="none" strike="noStrike">
                        <a:solidFill>
                          <a:srgbClr val="000000"/>
                        </a:solidFill>
                        <a:effectLst/>
                        <a:latin typeface="Century Gothic" panose="020B0502020202020204" pitchFamily="34" charset="0"/>
                      </a:endParaRPr>
                    </a:p>
                  </a:txBody>
                  <a:tcPr marL="7469" marR="7469" marT="7469" marB="0" anchor="b">
                    <a:noFill/>
                  </a:tcPr>
                </a:tc>
                <a:tc gridSpan="3">
                  <a:txBody>
                    <a:bodyPr/>
                    <a:lstStyle/>
                    <a:p>
                      <a:pPr algn="l" fontAlgn="b"/>
                      <a:r>
                        <a:rPr lang="es-MX" sz="1000" u="none" strike="noStrike" dirty="0">
                          <a:effectLst/>
                          <a:latin typeface="Century Gothic" panose="020B0502020202020204" pitchFamily="34" charset="0"/>
                        </a:rPr>
                        <a:t>^Movimiento observado en el mercado de renta variable mexicano.</a:t>
                      </a:r>
                      <a:endParaRPr lang="es-MX" sz="1000" b="0" i="0" u="none" strike="noStrike" dirty="0">
                        <a:solidFill>
                          <a:srgbClr val="000000"/>
                        </a:solidFill>
                        <a:effectLst/>
                        <a:latin typeface="Century Gothic" panose="020B0502020202020204" pitchFamily="34" charset="0"/>
                      </a:endParaRPr>
                    </a:p>
                  </a:txBody>
                  <a:tcPr marL="7469" marR="7469" marT="7469" marB="0" anchor="b">
                    <a:noFil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noFill/>
                  </a:tcPr>
                </a:tc>
                <a:extLst>
                  <a:ext uri="{0D108BD9-81ED-4DB2-BD59-A6C34878D82A}">
                    <a16:rowId xmlns="" xmlns:a16="http://schemas.microsoft.com/office/drawing/2014/main" val="3458384156"/>
                  </a:ext>
                </a:extLst>
              </a:tr>
              <a:tr h="162137">
                <a:tc>
                  <a:txBody>
                    <a:bodyPr/>
                    <a:lstStyle/>
                    <a:p>
                      <a:pPr algn="l" fontAlgn="b"/>
                      <a:endParaRPr lang="es-MX" sz="1000" b="0" i="0" u="none" strike="noStrike">
                        <a:solidFill>
                          <a:srgbClr val="000000"/>
                        </a:solidFill>
                        <a:effectLst/>
                        <a:latin typeface="Century Gothic" panose="020B0502020202020204" pitchFamily="34" charset="0"/>
                      </a:endParaRPr>
                    </a:p>
                  </a:txBody>
                  <a:tcPr marL="7469" marR="7469" marT="7469" marB="0" anchor="b">
                    <a:noFill/>
                  </a:tcPr>
                </a:tc>
                <a:tc gridSpan="2">
                  <a:txBody>
                    <a:bodyPr/>
                    <a:lstStyle/>
                    <a:p>
                      <a:pPr algn="l" fontAlgn="b"/>
                      <a:r>
                        <a:rPr lang="es-MX" sz="1000" u="none" strike="noStrike" dirty="0">
                          <a:effectLst/>
                          <a:latin typeface="Century Gothic" panose="020B0502020202020204" pitchFamily="34" charset="0"/>
                        </a:rPr>
                        <a:t>***El punto máximo observado en un periodo de 6 meses.</a:t>
                      </a:r>
                      <a:endParaRPr lang="es-MX" sz="1000" b="0" i="0" u="none" strike="noStrike" dirty="0">
                        <a:solidFill>
                          <a:srgbClr val="000000"/>
                        </a:solidFill>
                        <a:effectLst/>
                        <a:latin typeface="Century Gothic" panose="020B0502020202020204" pitchFamily="34" charset="0"/>
                      </a:endParaRPr>
                    </a:p>
                  </a:txBody>
                  <a:tcPr marL="7469" marR="7469" marT="7469" marB="0" anchor="b">
                    <a:noFill/>
                  </a:tcPr>
                </a:tc>
                <a:tc hMerge="1">
                  <a:txBody>
                    <a:bodyPr/>
                    <a:lstStyle/>
                    <a:p>
                      <a:endParaRPr lang="es-MX"/>
                    </a:p>
                  </a:txBody>
                  <a:tcPr/>
                </a:tc>
                <a:tc>
                  <a:txBody>
                    <a:bodyPr/>
                    <a:lstStyle/>
                    <a:p>
                      <a:pPr algn="l" fontAlgn="b"/>
                      <a:endParaRPr lang="es-MX" sz="1000" b="0" i="0" u="none" strike="noStrike">
                        <a:solidFill>
                          <a:srgbClr val="000000"/>
                        </a:solidFill>
                        <a:effectLst/>
                        <a:latin typeface="Century Gothic" panose="020B0502020202020204" pitchFamily="34" charset="0"/>
                      </a:endParaRPr>
                    </a:p>
                  </a:txBody>
                  <a:tcPr marL="7469" marR="7469" marT="7469" marB="0" anchor="b">
                    <a:noFill/>
                  </a:tcPr>
                </a:tc>
                <a:tc>
                  <a:txBody>
                    <a:bodyPr/>
                    <a:lstStyle/>
                    <a:p>
                      <a:pPr algn="l" fontAlgn="b"/>
                      <a:endParaRPr lang="es-MX" sz="1000" b="0" i="0" u="none" strike="noStrike" dirty="0">
                        <a:solidFill>
                          <a:srgbClr val="000000"/>
                        </a:solidFill>
                        <a:effectLst/>
                        <a:latin typeface="Century Gothic" panose="020B0502020202020204" pitchFamily="34" charset="0"/>
                      </a:endParaRPr>
                    </a:p>
                  </a:txBody>
                  <a:tcPr marL="7469" marR="7469" marT="7469" marB="0" anchor="b">
                    <a:noFill/>
                  </a:tcPr>
                </a:tc>
                <a:extLst>
                  <a:ext uri="{0D108BD9-81ED-4DB2-BD59-A6C34878D82A}">
                    <a16:rowId xmlns="" xmlns:a16="http://schemas.microsoft.com/office/drawing/2014/main" val="3835765618"/>
                  </a:ext>
                </a:extLst>
              </a:tr>
            </a:tbl>
          </a:graphicData>
        </a:graphic>
      </p:graphicFrame>
      <p:sp>
        <p:nvSpPr>
          <p:cNvPr id="4" name="5 Marcador de número de diapositiva"/>
          <p:cNvSpPr txBox="1">
            <a:spLocks/>
          </p:cNvSpPr>
          <p:nvPr/>
        </p:nvSpPr>
        <p:spPr>
          <a:xfrm>
            <a:off x="6584830" y="6373842"/>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42</a:t>
            </a:fld>
            <a:endParaRPr lang="es-ES" altLang="es-MX" dirty="0"/>
          </a:p>
        </p:txBody>
      </p:sp>
    </p:spTree>
    <p:extLst>
      <p:ext uri="{BB962C8B-B14F-4D97-AF65-F5344CB8AC3E}">
        <p14:creationId xmlns:p14="http://schemas.microsoft.com/office/powerpoint/2010/main" val="41492467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210425" cy="89134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Simulación en FANVIT</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927852582"/>
              </p:ext>
            </p:extLst>
          </p:nvPr>
        </p:nvGraphicFramePr>
        <p:xfrm>
          <a:off x="457200" y="1724482"/>
          <a:ext cx="8229600" cy="4389120"/>
        </p:xfrm>
        <a:graphic>
          <a:graphicData uri="http://schemas.openxmlformats.org/drawingml/2006/table">
            <a:tbl>
              <a:tblPr firstRow="1" bandRow="1">
                <a:tableStyleId>{5C22544A-7EE6-4342-B048-85BDC9FD1C3A}</a:tableStyleId>
              </a:tblPr>
              <a:tblGrid>
                <a:gridCol w="1645920">
                  <a:extLst>
                    <a:ext uri="{9D8B030D-6E8A-4147-A177-3AD203B41FA5}">
                      <a16:colId xmlns="" xmlns:a16="http://schemas.microsoft.com/office/drawing/2014/main" val="2418061614"/>
                    </a:ext>
                  </a:extLst>
                </a:gridCol>
                <a:gridCol w="1645920">
                  <a:extLst>
                    <a:ext uri="{9D8B030D-6E8A-4147-A177-3AD203B41FA5}">
                      <a16:colId xmlns="" xmlns:a16="http://schemas.microsoft.com/office/drawing/2014/main" val="840166705"/>
                    </a:ext>
                  </a:extLst>
                </a:gridCol>
                <a:gridCol w="1645920">
                  <a:extLst>
                    <a:ext uri="{9D8B030D-6E8A-4147-A177-3AD203B41FA5}">
                      <a16:colId xmlns="" xmlns:a16="http://schemas.microsoft.com/office/drawing/2014/main" val="1119274384"/>
                    </a:ext>
                  </a:extLst>
                </a:gridCol>
                <a:gridCol w="1645920">
                  <a:extLst>
                    <a:ext uri="{9D8B030D-6E8A-4147-A177-3AD203B41FA5}">
                      <a16:colId xmlns="" xmlns:a16="http://schemas.microsoft.com/office/drawing/2014/main" val="3665979879"/>
                    </a:ext>
                  </a:extLst>
                </a:gridCol>
                <a:gridCol w="1645920">
                  <a:extLst>
                    <a:ext uri="{9D8B030D-6E8A-4147-A177-3AD203B41FA5}">
                      <a16:colId xmlns="" xmlns:a16="http://schemas.microsoft.com/office/drawing/2014/main" val="3652381839"/>
                    </a:ext>
                  </a:extLst>
                </a:gridCol>
              </a:tblGrid>
              <a:tr h="3008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MX"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s-MX" b="1" dirty="0"/>
                        <a:t>Escenario Base</a:t>
                      </a: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MX" b="1" dirty="0"/>
                    </a:p>
                  </a:txBody>
                  <a:tcPr/>
                </a:tc>
                <a:tc>
                  <a:txBody>
                    <a:bodyPr/>
                    <a:lstStyle/>
                    <a:p>
                      <a:r>
                        <a:rPr lang="es-MX" b="1" dirty="0"/>
                        <a:t>Escenario 2</a:t>
                      </a: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Escenario 3</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827273291"/>
                  </a:ext>
                </a:extLst>
              </a:tr>
              <a:tr h="3008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b="1" dirty="0"/>
                        <a:t>Renta Fija</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+30pbs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solidFill>
                            <a:srgbClr val="FF0000"/>
                          </a:solidFill>
                        </a:rPr>
                        <a:t>-30pbs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+125pbs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+200pbs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404135642"/>
                  </a:ext>
                </a:extLst>
              </a:tr>
              <a:tr h="300846">
                <a:tc>
                  <a:txBody>
                    <a:bodyPr/>
                    <a:lstStyle/>
                    <a:p>
                      <a:r>
                        <a:rPr lang="es-MX" dirty="0"/>
                        <a:t>Cambio(mdp)</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-1,642</a:t>
                      </a:r>
                    </a:p>
                  </a:txBody>
                  <a:tcPr>
                    <a:lnT w="12700" cap="flat" cmpd="sng" algn="ctr">
                      <a:solidFill>
                        <a:schemeClr val="tx1"/>
                      </a:solidFill>
                      <a:prstDash val="solid"/>
                      <a:round/>
                      <a:headEnd type="none" w="med" len="med"/>
                      <a:tailEnd type="none" w="med" len="med"/>
                    </a:lnT>
                  </a:tcPr>
                </a:tc>
                <a:tc>
                  <a:txBody>
                    <a:bodyPr/>
                    <a:lstStyle/>
                    <a:p>
                      <a:r>
                        <a:rPr lang="es-MX" dirty="0"/>
                        <a:t>+1,695</a:t>
                      </a:r>
                    </a:p>
                  </a:txBody>
                  <a:tcPr>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-6,522</a:t>
                      </a:r>
                    </a:p>
                  </a:txBody>
                  <a:tcPr>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-10,065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55022319"/>
                  </a:ext>
                </a:extLst>
              </a:tr>
              <a:tr h="300846">
                <a:tc>
                  <a:txBody>
                    <a:bodyPr/>
                    <a:lstStyle/>
                    <a:p>
                      <a:r>
                        <a:rPr lang="es-MX" dirty="0"/>
                        <a:t>Cambio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-1.60%</a:t>
                      </a:r>
                    </a:p>
                  </a:txBody>
                  <a:tcPr>
                    <a:lnB w="12700" cap="flat" cmpd="sng" algn="ctr">
                      <a:solidFill>
                        <a:schemeClr val="tx1"/>
                      </a:solidFill>
                      <a:prstDash val="solid"/>
                      <a:round/>
                      <a:headEnd type="none" w="med" len="med"/>
                      <a:tailEnd type="none" w="med" len="med"/>
                    </a:lnB>
                  </a:tcPr>
                </a:tc>
                <a:tc>
                  <a:txBody>
                    <a:bodyPr/>
                    <a:lstStyle/>
                    <a:p>
                      <a:r>
                        <a:rPr lang="es-MX" dirty="0"/>
                        <a:t>+1.66%</a:t>
                      </a:r>
                    </a:p>
                  </a:txBody>
                  <a:tcPr>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-6.37%</a:t>
                      </a:r>
                    </a:p>
                  </a:txBody>
                  <a:tcPr>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-9.83%</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924189824"/>
                  </a:ext>
                </a:extLst>
              </a:tr>
              <a:tr h="0">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372423584"/>
                  </a:ext>
                </a:extLst>
              </a:tr>
              <a:tr h="3008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b="1" dirty="0"/>
                        <a:t>Renta Variable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solidFill>
                            <a:srgbClr val="FF0000"/>
                          </a:solidFill>
                        </a:rPr>
                        <a:t>-3.5%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+3.5%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solidFill>
                            <a:srgbClr val="FF0000"/>
                          </a:solidFill>
                        </a:rPr>
                        <a:t>-5.5%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solidFill>
                            <a:srgbClr val="FF0000"/>
                          </a:solidFill>
                        </a:rPr>
                        <a:t>-6.9%</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86535840"/>
                  </a:ext>
                </a:extLst>
              </a:tr>
              <a:tr h="300846">
                <a:tc>
                  <a:txBody>
                    <a:bodyPr/>
                    <a:lstStyle/>
                    <a:p>
                      <a:r>
                        <a:rPr lang="es-MX" dirty="0"/>
                        <a:t>Cambio(mdp)</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-399</a:t>
                      </a:r>
                    </a:p>
                  </a:txBody>
                  <a:tcPr>
                    <a:lnT w="12700" cap="flat" cmpd="sng" algn="ctr">
                      <a:solidFill>
                        <a:schemeClr val="tx1"/>
                      </a:solidFill>
                      <a:prstDash val="solid"/>
                      <a:round/>
                      <a:headEnd type="none" w="med" len="med"/>
                      <a:tailEnd type="none" w="med" len="med"/>
                    </a:lnT>
                  </a:tcPr>
                </a:tc>
                <a:tc>
                  <a:txBody>
                    <a:bodyPr/>
                    <a:lstStyle/>
                    <a:p>
                      <a:r>
                        <a:rPr lang="es-MX" dirty="0"/>
                        <a:t>+379</a:t>
                      </a:r>
                    </a:p>
                  </a:txBody>
                  <a:tcPr>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-652</a:t>
                      </a:r>
                    </a:p>
                  </a:txBody>
                  <a:tcPr>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-804</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2846774265"/>
                  </a:ext>
                </a:extLst>
              </a:tr>
              <a:tr h="300846">
                <a:tc>
                  <a:txBody>
                    <a:bodyPr/>
                    <a:lstStyle/>
                    <a:p>
                      <a:r>
                        <a:rPr lang="es-MX" dirty="0"/>
                        <a:t>Cambio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-3.59%</a:t>
                      </a:r>
                    </a:p>
                  </a:txBody>
                  <a:tcPr>
                    <a:lnB w="12700" cap="flat" cmpd="sng" algn="ctr">
                      <a:solidFill>
                        <a:schemeClr val="tx1"/>
                      </a:solidFill>
                      <a:prstDash val="solid"/>
                      <a:round/>
                      <a:headEnd type="none" w="med" len="med"/>
                      <a:tailEnd type="none" w="med" len="med"/>
                    </a:lnB>
                  </a:tcPr>
                </a:tc>
                <a:tc>
                  <a:txBody>
                    <a:bodyPr/>
                    <a:lstStyle/>
                    <a:p>
                      <a:r>
                        <a:rPr lang="es-MX" dirty="0"/>
                        <a:t>+3.41%</a:t>
                      </a:r>
                    </a:p>
                  </a:txBody>
                  <a:tcPr>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-5.87%</a:t>
                      </a:r>
                    </a:p>
                  </a:txBody>
                  <a:tcPr>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-7.23%</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97299776"/>
                  </a:ext>
                </a:extLst>
              </a:tr>
              <a:tr h="140611">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055092389"/>
                  </a:ext>
                </a:extLst>
              </a:tr>
              <a:tr h="3008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b="1" dirty="0"/>
                        <a:t>Tipo de cambio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+5.18%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solidFill>
                            <a:srgbClr val="FF0000"/>
                          </a:solidFill>
                        </a:rPr>
                        <a:t>-5.18%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+14%</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MX" b="1" dirty="0"/>
                        <a:t>+10%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790254983"/>
                  </a:ext>
                </a:extLst>
              </a:tr>
              <a:tr h="300846">
                <a:tc>
                  <a:txBody>
                    <a:bodyPr/>
                    <a:lstStyle/>
                    <a:p>
                      <a:r>
                        <a:rPr lang="es-MX" dirty="0"/>
                        <a:t>Cambio(mdp)</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s-MX" dirty="0"/>
                        <a:t>+276</a:t>
                      </a:r>
                    </a:p>
                  </a:txBody>
                  <a:tcPr>
                    <a:lnT w="12700" cap="flat" cmpd="sng" algn="ctr">
                      <a:solidFill>
                        <a:schemeClr val="tx1"/>
                      </a:solidFill>
                      <a:prstDash val="solid"/>
                      <a:round/>
                      <a:headEnd type="none" w="med" len="med"/>
                      <a:tailEnd type="none" w="med" len="med"/>
                    </a:lnT>
                  </a:tcPr>
                </a:tc>
                <a:tc>
                  <a:txBody>
                    <a:bodyPr/>
                    <a:lstStyle/>
                    <a:p>
                      <a:r>
                        <a:rPr lang="es-MX" dirty="0">
                          <a:solidFill>
                            <a:srgbClr val="FF0000"/>
                          </a:solidFill>
                        </a:rPr>
                        <a:t>-276</a:t>
                      </a:r>
                    </a:p>
                  </a:txBody>
                  <a:tcPr>
                    <a:lnT w="12700" cap="flat" cmpd="sng" algn="ctr">
                      <a:solidFill>
                        <a:schemeClr val="tx1"/>
                      </a:solidFill>
                      <a:prstDash val="solid"/>
                      <a:round/>
                      <a:headEnd type="none" w="med" len="med"/>
                      <a:tailEnd type="none" w="med" len="med"/>
                    </a:lnT>
                  </a:tcPr>
                </a:tc>
                <a:tc>
                  <a:txBody>
                    <a:bodyPr/>
                    <a:lstStyle/>
                    <a:p>
                      <a:r>
                        <a:rPr lang="es-MX" dirty="0"/>
                        <a:t>+747</a:t>
                      </a:r>
                    </a:p>
                  </a:txBody>
                  <a:tcPr>
                    <a:lnT w="12700" cap="flat" cmpd="sng" algn="ctr">
                      <a:solidFill>
                        <a:schemeClr val="tx1"/>
                      </a:solidFill>
                      <a:prstDash val="solid"/>
                      <a:round/>
                      <a:headEnd type="none" w="med" len="med"/>
                      <a:tailEnd type="none" w="med" len="med"/>
                    </a:lnT>
                  </a:tcPr>
                </a:tc>
                <a:tc>
                  <a:txBody>
                    <a:bodyPr/>
                    <a:lstStyle/>
                    <a:p>
                      <a:r>
                        <a:rPr lang="es-MX" dirty="0"/>
                        <a:t>+533</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257839832"/>
                  </a:ext>
                </a:extLst>
              </a:tr>
              <a:tr h="300846">
                <a:tc>
                  <a:txBody>
                    <a:bodyPr/>
                    <a:lstStyle/>
                    <a:p>
                      <a:r>
                        <a:rPr lang="es-MX" dirty="0"/>
                        <a:t>Cambio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s-MX" dirty="0"/>
                        <a:t>2.49%</a:t>
                      </a:r>
                    </a:p>
                  </a:txBody>
                  <a:tcPr>
                    <a:lnB w="12700" cap="flat" cmpd="sng" algn="ctr">
                      <a:solidFill>
                        <a:schemeClr val="tx1"/>
                      </a:solidFill>
                      <a:prstDash val="solid"/>
                      <a:round/>
                      <a:headEnd type="none" w="med" len="med"/>
                      <a:tailEnd type="none" w="med" len="med"/>
                    </a:lnB>
                  </a:tcPr>
                </a:tc>
                <a:tc>
                  <a:txBody>
                    <a:bodyPr/>
                    <a:lstStyle/>
                    <a:p>
                      <a:r>
                        <a:rPr lang="es-MX" dirty="0">
                          <a:solidFill>
                            <a:srgbClr val="FF0000"/>
                          </a:solidFill>
                        </a:rPr>
                        <a:t>-2.49%</a:t>
                      </a:r>
                    </a:p>
                  </a:txBody>
                  <a:tcPr>
                    <a:lnB w="12700" cap="flat" cmpd="sng" algn="ctr">
                      <a:solidFill>
                        <a:schemeClr val="tx1"/>
                      </a:solidFill>
                      <a:prstDash val="solid"/>
                      <a:round/>
                      <a:headEnd type="none" w="med" len="med"/>
                      <a:tailEnd type="none" w="med" len="med"/>
                    </a:lnB>
                  </a:tcPr>
                </a:tc>
                <a:tc>
                  <a:txBody>
                    <a:bodyPr/>
                    <a:lstStyle/>
                    <a:p>
                      <a:r>
                        <a:rPr lang="es-MX" dirty="0"/>
                        <a:t>6.72%</a:t>
                      </a:r>
                    </a:p>
                  </a:txBody>
                  <a:tcPr>
                    <a:lnB w="12700" cap="flat" cmpd="sng" algn="ctr">
                      <a:solidFill>
                        <a:schemeClr val="tx1"/>
                      </a:solidFill>
                      <a:prstDash val="solid"/>
                      <a:round/>
                      <a:headEnd type="none" w="med" len="med"/>
                      <a:tailEnd type="none" w="med" len="med"/>
                    </a:lnB>
                  </a:tcPr>
                </a:tc>
                <a:tc>
                  <a:txBody>
                    <a:bodyPr/>
                    <a:lstStyle/>
                    <a:p>
                      <a:r>
                        <a:rPr lang="es-MX" dirty="0"/>
                        <a:t>4.80%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827563021"/>
                  </a:ext>
                </a:extLst>
              </a:tr>
            </a:tbl>
          </a:graphicData>
        </a:graphic>
      </p:graphicFrame>
      <p:sp>
        <p:nvSpPr>
          <p:cNvPr id="5" name="CuadroTexto 4"/>
          <p:cNvSpPr txBox="1"/>
          <p:nvPr/>
        </p:nvSpPr>
        <p:spPr>
          <a:xfrm>
            <a:off x="457200" y="6226065"/>
            <a:ext cx="8283090" cy="577081"/>
          </a:xfrm>
          <a:prstGeom prst="rect">
            <a:avLst/>
          </a:prstGeom>
          <a:noFill/>
        </p:spPr>
        <p:txBody>
          <a:bodyPr wrap="square" rtlCol="0">
            <a:spAutoFit/>
          </a:bodyPr>
          <a:lstStyle/>
          <a:p>
            <a:r>
              <a:rPr lang="es-MX" sz="1050" dirty="0">
                <a:latin typeface="Century Gothic" panose="020B0502020202020204" pitchFamily="34" charset="0"/>
              </a:rPr>
              <a:t>Nota: Los únicos instrumentos que no se estresan son las notas estructuradas ya que cuentan con capital garantizado y en algunos casos sólo el siguiente cupón depende del movimiento del (los) instrumento(s) de referencia. CKDs y Fibras se contemplaron en el estrés de renta variable.</a:t>
            </a:r>
          </a:p>
        </p:txBody>
      </p:sp>
      <p:sp>
        <p:nvSpPr>
          <p:cNvPr id="6" name="CuadroTexto 5"/>
          <p:cNvSpPr txBox="1"/>
          <p:nvPr/>
        </p:nvSpPr>
        <p:spPr>
          <a:xfrm>
            <a:off x="386179" y="1165980"/>
            <a:ext cx="6229590" cy="369332"/>
          </a:xfrm>
          <a:prstGeom prst="rect">
            <a:avLst/>
          </a:prstGeom>
          <a:noFill/>
        </p:spPr>
        <p:txBody>
          <a:bodyPr wrap="none" rtlCol="0">
            <a:spAutoFit/>
          </a:bodyPr>
          <a:lstStyle/>
          <a:p>
            <a:r>
              <a:rPr lang="es-MX" i="1" dirty="0">
                <a:latin typeface="Century Gothic" panose="020B0502020202020204" pitchFamily="34" charset="0"/>
              </a:rPr>
              <a:t>Cartera del FANVIT estresada al 31 de agosto de 2017</a:t>
            </a:r>
          </a:p>
        </p:txBody>
      </p:sp>
      <p:sp>
        <p:nvSpPr>
          <p:cNvPr id="7" name="5 Marcador de número de diapositiva"/>
          <p:cNvSpPr txBox="1">
            <a:spLocks/>
          </p:cNvSpPr>
          <p:nvPr/>
        </p:nvSpPr>
        <p:spPr>
          <a:xfrm>
            <a:off x="6981825" y="64047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43</a:t>
            </a:fld>
            <a:endParaRPr lang="es-ES" altLang="es-MX" dirty="0"/>
          </a:p>
        </p:txBody>
      </p:sp>
      <p:sp>
        <p:nvSpPr>
          <p:cNvPr id="8" name="7 Flecha izquierda">
            <a:hlinkClick r:id="rId2" action="ppaction://hlinksldjump"/>
          </p:cNvPr>
          <p:cNvSpPr/>
          <p:nvPr/>
        </p:nvSpPr>
        <p:spPr>
          <a:xfrm>
            <a:off x="8584230" y="6486525"/>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986986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CKD EXI</a:t>
            </a: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44</a:t>
            </a:fld>
            <a:endParaRPr lang="es-ES" altLang="es-MX" dirty="0"/>
          </a:p>
        </p:txBody>
      </p:sp>
    </p:spTree>
    <p:extLst>
      <p:ext uri="{BB962C8B-B14F-4D97-AF65-F5344CB8AC3E}">
        <p14:creationId xmlns:p14="http://schemas.microsoft.com/office/powerpoint/2010/main" val="35351859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Serie B del CKD EXI2: Proyecto de compresión de gas</a:t>
            </a:r>
            <a:endParaRPr lang="es-MX" sz="2000" b="1" dirty="0">
              <a:latin typeface="Century Gothic" panose="020B0502020202020204" pitchFamily="34" charset="0"/>
              <a:ea typeface="+mj-ea"/>
            </a:endParaRPr>
          </a:p>
        </p:txBody>
      </p:sp>
      <p:sp>
        <p:nvSpPr>
          <p:cNvPr id="8" name="2 Marcador de contenido"/>
          <p:cNvSpPr txBox="1">
            <a:spLocks/>
          </p:cNvSpPr>
          <p:nvPr/>
        </p:nvSpPr>
        <p:spPr>
          <a:xfrm>
            <a:off x="3697471" y="6582604"/>
            <a:ext cx="5196363" cy="27539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0"/>
              </a:spcBef>
              <a:spcAft>
                <a:spcPts val="600"/>
              </a:spcAft>
              <a:buClr>
                <a:srgbClr val="CD0000"/>
              </a:buClr>
              <a:buSzPct val="110000"/>
              <a:buFont typeface="Arial"/>
              <a:buNone/>
            </a:pPr>
            <a:r>
              <a:rPr lang="es-MX" sz="800" dirty="0" smtClean="0">
                <a:solidFill>
                  <a:prstClr val="black"/>
                </a:solidFill>
                <a:latin typeface="Century Gothic" panose="020B0502020202020204" pitchFamily="34" charset="0"/>
              </a:rPr>
              <a:t>Fuente:  Información proporcionada por el administrador, septiembre de 2017.</a:t>
            </a:r>
            <a:endParaRPr lang="es-MX" sz="800" dirty="0">
              <a:solidFill>
                <a:prstClr val="black"/>
              </a:solidFill>
              <a:latin typeface="Century Gothic" panose="020B0502020202020204" pitchFamily="34" charset="0"/>
            </a:endParaRPr>
          </a:p>
        </p:txBody>
      </p:sp>
      <p:sp>
        <p:nvSpPr>
          <p:cNvPr id="22" name="2 Marcador de contenido"/>
          <p:cNvSpPr>
            <a:spLocks noGrp="1"/>
          </p:cNvSpPr>
          <p:nvPr>
            <p:ph idx="1"/>
          </p:nvPr>
        </p:nvSpPr>
        <p:spPr>
          <a:xfrm>
            <a:off x="534755" y="2200340"/>
            <a:ext cx="3699042" cy="4185689"/>
          </a:xfrm>
          <a:noFill/>
        </p:spPr>
        <p:txBody>
          <a:bodyPr>
            <a:noAutofit/>
          </a:bodyPr>
          <a:lstStyle/>
          <a:p>
            <a:pPr indent="-285750">
              <a:spcBef>
                <a:spcPts val="0"/>
              </a:spcBef>
              <a:spcAft>
                <a:spcPts val="600"/>
              </a:spcAft>
              <a:buClr>
                <a:srgbClr val="CD0000"/>
              </a:buClr>
              <a:buSzPct val="110000"/>
            </a:pPr>
            <a:endParaRPr lang="es-MX" sz="1300" b="1" dirty="0" smtClean="0">
              <a:latin typeface="Century Gothic" panose="020B0502020202020204" pitchFamily="34" charset="0"/>
            </a:endParaRPr>
          </a:p>
          <a:p>
            <a:pPr marL="57150" indent="0">
              <a:spcBef>
                <a:spcPts val="0"/>
              </a:spcBef>
              <a:spcAft>
                <a:spcPts val="600"/>
              </a:spcAft>
              <a:buClr>
                <a:srgbClr val="CD0000"/>
              </a:buClr>
              <a:buSzPct val="110000"/>
              <a:buNone/>
            </a:pPr>
            <a:r>
              <a:rPr lang="es-MX" sz="1300" dirty="0" smtClean="0"/>
              <a:t>Al ser una inversión que excede el 20%  del CKD, se emitirá una Serie B.</a:t>
            </a:r>
          </a:p>
          <a:p>
            <a:pPr marL="57150" indent="0">
              <a:spcBef>
                <a:spcPts val="0"/>
              </a:spcBef>
              <a:spcAft>
                <a:spcPts val="600"/>
              </a:spcAft>
              <a:buClr>
                <a:srgbClr val="CD0000"/>
              </a:buClr>
              <a:buSzPct val="110000"/>
              <a:buNone/>
            </a:pPr>
            <a:endParaRPr lang="es-MX" sz="1300" dirty="0">
              <a:latin typeface="Century Gothic" panose="020B0502020202020204" pitchFamily="34" charset="0"/>
            </a:endParaRPr>
          </a:p>
          <a:p>
            <a:pPr marL="57150" indent="0">
              <a:spcBef>
                <a:spcPts val="0"/>
              </a:spcBef>
              <a:spcAft>
                <a:spcPts val="600"/>
              </a:spcAft>
              <a:buClr>
                <a:srgbClr val="CD0000"/>
              </a:buClr>
              <a:buSzPct val="110000"/>
              <a:buNone/>
            </a:pPr>
            <a:endParaRPr lang="es-MX" sz="1300" dirty="0" smtClean="0"/>
          </a:p>
          <a:p>
            <a:pPr marL="57150" indent="0">
              <a:spcBef>
                <a:spcPts val="0"/>
              </a:spcBef>
              <a:spcAft>
                <a:spcPts val="600"/>
              </a:spcAft>
              <a:buClr>
                <a:srgbClr val="CD0000"/>
              </a:buClr>
              <a:buSzPct val="110000"/>
              <a:buNone/>
            </a:pPr>
            <a:endParaRPr lang="es-MX" sz="1300" dirty="0">
              <a:latin typeface="Century Gothic" panose="020B0502020202020204" pitchFamily="34" charset="0"/>
            </a:endParaRPr>
          </a:p>
          <a:p>
            <a:pPr marL="57150" indent="0">
              <a:spcBef>
                <a:spcPts val="0"/>
              </a:spcBef>
              <a:spcAft>
                <a:spcPts val="600"/>
              </a:spcAft>
              <a:buClr>
                <a:srgbClr val="CD0000"/>
              </a:buClr>
              <a:buSzPct val="110000"/>
              <a:buNone/>
            </a:pPr>
            <a:endParaRPr lang="es-MX" sz="1300" dirty="0" smtClean="0"/>
          </a:p>
          <a:p>
            <a:pPr marL="57150" indent="0">
              <a:spcBef>
                <a:spcPts val="0"/>
              </a:spcBef>
              <a:spcAft>
                <a:spcPts val="600"/>
              </a:spcAft>
              <a:buClr>
                <a:srgbClr val="CD0000"/>
              </a:buClr>
              <a:buSzPct val="110000"/>
              <a:buNone/>
            </a:pPr>
            <a:r>
              <a:rPr lang="es-MX" sz="1300" dirty="0" smtClean="0">
                <a:latin typeface="Century Gothic" panose="020B0502020202020204" pitchFamily="34" charset="0"/>
              </a:rPr>
              <a:t/>
            </a:r>
            <a:br>
              <a:rPr lang="es-MX" sz="1300" dirty="0" smtClean="0">
                <a:latin typeface="Century Gothic" panose="020B0502020202020204" pitchFamily="34" charset="0"/>
              </a:rPr>
            </a:br>
            <a:endParaRPr lang="es-MX" sz="1300" dirty="0" smtClean="0">
              <a:latin typeface="Century Gothic" panose="020B0502020202020204" pitchFamily="34" charset="0"/>
            </a:endParaRPr>
          </a:p>
          <a:p>
            <a:pPr marL="57150" indent="0">
              <a:spcBef>
                <a:spcPts val="0"/>
              </a:spcBef>
              <a:spcAft>
                <a:spcPts val="600"/>
              </a:spcAft>
              <a:buClr>
                <a:srgbClr val="CD0000"/>
              </a:buClr>
              <a:buSzPct val="110000"/>
              <a:buNone/>
            </a:pP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r>
              <a:rPr lang="es-MX" sz="1300" b="1" dirty="0" smtClean="0"/>
              <a:t>Se requeriría una inversión del </a:t>
            </a:r>
            <a:r>
              <a:rPr lang="es-MX" sz="1300" b="1" dirty="0" err="1" smtClean="0"/>
              <a:t>Infonavit</a:t>
            </a:r>
            <a:r>
              <a:rPr lang="es-MX" sz="1300" b="1" dirty="0" smtClean="0"/>
              <a:t> de 50 </a:t>
            </a:r>
            <a:r>
              <a:rPr lang="es-MX" sz="1300" b="1" dirty="0" err="1" smtClean="0"/>
              <a:t>mdp</a:t>
            </a:r>
            <a:r>
              <a:rPr lang="es-MX" sz="1300" b="1" dirty="0" smtClean="0"/>
              <a:t> </a:t>
            </a:r>
            <a:r>
              <a:rPr lang="es-MX" sz="1300" dirty="0" smtClean="0"/>
              <a:t>aproximadamente,  adicionales al compromiso de 300 </a:t>
            </a:r>
            <a:r>
              <a:rPr lang="es-MX" sz="1300" dirty="0" err="1" smtClean="0"/>
              <a:t>mdp</a:t>
            </a:r>
            <a:r>
              <a:rPr lang="es-MX" sz="1300" dirty="0" smtClean="0"/>
              <a:t> .</a:t>
            </a:r>
          </a:p>
          <a:p>
            <a:pPr marL="57150" indent="0" algn="just">
              <a:spcBef>
                <a:spcPts val="0"/>
              </a:spcBef>
              <a:spcAft>
                <a:spcPts val="600"/>
              </a:spcAft>
              <a:buClr>
                <a:srgbClr val="CD0000"/>
              </a:buClr>
              <a:buSzPct val="110000"/>
              <a:buNone/>
            </a:pP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r>
              <a:rPr lang="es-MX" sz="1300" dirty="0" smtClean="0"/>
              <a:t>Se pondrá a consideración la decisión de participar en la serie B. </a:t>
            </a: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smtClean="0">
              <a:latin typeface="Century Gothic" panose="020B0502020202020204" pitchFamily="34" charset="0"/>
            </a:endParaRPr>
          </a:p>
          <a:p>
            <a:pPr indent="-285750" algn="just">
              <a:spcBef>
                <a:spcPts val="0"/>
              </a:spcBef>
              <a:spcAft>
                <a:spcPts val="600"/>
              </a:spcAft>
              <a:buClr>
                <a:srgbClr val="CD0000"/>
              </a:buClr>
              <a:buSzPct val="110000"/>
            </a:pPr>
            <a:endParaRPr lang="es-MX" sz="1300" b="1" dirty="0"/>
          </a:p>
          <a:p>
            <a:pPr indent="-285750" algn="just">
              <a:spcBef>
                <a:spcPts val="0"/>
              </a:spcBef>
              <a:spcAft>
                <a:spcPts val="600"/>
              </a:spcAft>
              <a:buClr>
                <a:srgbClr val="CD0000"/>
              </a:buClr>
              <a:buSzPct val="110000"/>
            </a:pPr>
            <a:endParaRPr lang="es-MX" sz="1400" dirty="0" smtClean="0"/>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4961601" y="2422535"/>
            <a:ext cx="3932233" cy="3692463"/>
          </a:xfrm>
          <a:prstGeom prst="rect">
            <a:avLst/>
          </a:prstGeom>
        </p:spPr>
      </p:pic>
      <p:sp>
        <p:nvSpPr>
          <p:cNvPr id="6" name="Rectángulo 5"/>
          <p:cNvSpPr/>
          <p:nvPr/>
        </p:nvSpPr>
        <p:spPr>
          <a:xfrm>
            <a:off x="323130" y="1147809"/>
            <a:ext cx="8839437" cy="1046440"/>
          </a:xfrm>
          <a:prstGeom prst="rect">
            <a:avLst/>
          </a:prstGeom>
        </p:spPr>
        <p:txBody>
          <a:bodyPr wrap="square">
            <a:spAutoFit/>
          </a:bodyPr>
          <a:lstStyle/>
          <a:p>
            <a:pPr marL="57150" algn="just" eaLnBrk="1" hangingPunct="1">
              <a:spcBef>
                <a:spcPts val="0"/>
              </a:spcBef>
              <a:spcAft>
                <a:spcPts val="600"/>
              </a:spcAft>
              <a:buClr>
                <a:srgbClr val="CD0000"/>
              </a:buClr>
              <a:buSzPct val="110000"/>
            </a:pPr>
            <a:r>
              <a:rPr lang="es-MX" sz="1300" dirty="0">
                <a:solidFill>
                  <a:prstClr val="black"/>
                </a:solidFill>
                <a:latin typeface="Century Gothic" panose="020B0502020202020204" pitchFamily="34" charset="0"/>
              </a:rPr>
              <a:t>EXI participó en la licitación para el desarrollo de un </a:t>
            </a:r>
            <a:r>
              <a:rPr lang="es-MX" sz="1300" b="1" dirty="0">
                <a:solidFill>
                  <a:prstClr val="black"/>
                </a:solidFill>
                <a:latin typeface="Century Gothic" panose="020B0502020202020204" pitchFamily="34" charset="0"/>
              </a:rPr>
              <a:t>proyecto de compresión de </a:t>
            </a:r>
            <a:r>
              <a:rPr lang="es-MX" sz="1300" b="1" dirty="0" smtClean="0">
                <a:solidFill>
                  <a:prstClr val="black"/>
                </a:solidFill>
                <a:latin typeface="Century Gothic" panose="020B0502020202020204" pitchFamily="34" charset="0"/>
              </a:rPr>
              <a:t>gas.</a:t>
            </a:r>
          </a:p>
          <a:p>
            <a:pPr marL="57150" algn="just" eaLnBrk="1" hangingPunct="1">
              <a:spcBef>
                <a:spcPts val="0"/>
              </a:spcBef>
              <a:spcAft>
                <a:spcPts val="600"/>
              </a:spcAft>
              <a:buClr>
                <a:srgbClr val="CD0000"/>
              </a:buClr>
              <a:buSzPct val="110000"/>
            </a:pPr>
            <a:r>
              <a:rPr lang="es-MX" sz="1300" dirty="0" smtClean="0">
                <a:solidFill>
                  <a:prstClr val="black"/>
                </a:solidFill>
                <a:latin typeface="Century Gothic" panose="020B0502020202020204" pitchFamily="34" charset="0"/>
              </a:rPr>
              <a:t>Es </a:t>
            </a:r>
            <a:r>
              <a:rPr lang="es-MX" sz="1300" dirty="0">
                <a:solidFill>
                  <a:prstClr val="black"/>
                </a:solidFill>
                <a:latin typeface="Century Gothic" panose="020B0502020202020204" pitchFamily="34" charset="0"/>
              </a:rPr>
              <a:t>un proyecto </a:t>
            </a:r>
            <a:r>
              <a:rPr lang="es-MX" sz="1300" b="1" i="1" dirty="0">
                <a:solidFill>
                  <a:prstClr val="black"/>
                </a:solidFill>
                <a:latin typeface="Century Gothic" panose="020B0502020202020204" pitchFamily="34" charset="0"/>
              </a:rPr>
              <a:t>greenfield </a:t>
            </a:r>
            <a:r>
              <a:rPr lang="es-MX" sz="1300" dirty="0">
                <a:solidFill>
                  <a:prstClr val="black"/>
                </a:solidFill>
                <a:latin typeface="Century Gothic" panose="020B0502020202020204" pitchFamily="34" charset="0"/>
              </a:rPr>
              <a:t>que consiste en la prestación del servicio de compresión de gas amargo para </a:t>
            </a:r>
            <a:r>
              <a:rPr lang="es-MX" sz="1300" dirty="0" smtClean="0">
                <a:solidFill>
                  <a:prstClr val="black"/>
                </a:solidFill>
                <a:latin typeface="Century Gothic" panose="020B0502020202020204" pitchFamily="34" charset="0"/>
              </a:rPr>
              <a:t>Pemex </a:t>
            </a:r>
            <a:r>
              <a:rPr lang="es-MX" sz="1300" dirty="0">
                <a:solidFill>
                  <a:prstClr val="black"/>
                </a:solidFill>
                <a:latin typeface="Century Gothic" panose="020B0502020202020204" pitchFamily="34" charset="0"/>
              </a:rPr>
              <a:t>en el estado de Campeche.</a:t>
            </a:r>
          </a:p>
          <a:p>
            <a:pPr marL="342900" indent="-285750" algn="just" eaLnBrk="1" hangingPunct="1">
              <a:spcBef>
                <a:spcPts val="0"/>
              </a:spcBef>
              <a:spcAft>
                <a:spcPts val="600"/>
              </a:spcAft>
              <a:buClr>
                <a:srgbClr val="CD0000"/>
              </a:buClr>
              <a:buSzPct val="110000"/>
              <a:buFont typeface="Arial" pitchFamily="34" charset="0"/>
              <a:buChar char="•"/>
            </a:pPr>
            <a:endParaRPr lang="es-MX" sz="1300" b="1" dirty="0">
              <a:solidFill>
                <a:prstClr val="black"/>
              </a:solidFill>
              <a:latin typeface="Century Gothic" panose="020B0502020202020204" pitchFamily="34" charset="0"/>
            </a:endParaRPr>
          </a:p>
        </p:txBody>
      </p:sp>
      <p:sp>
        <p:nvSpPr>
          <p:cNvPr id="7" name="Flecha derecha 6"/>
          <p:cNvSpPr/>
          <p:nvPr/>
        </p:nvSpPr>
        <p:spPr>
          <a:xfrm rot="5400000">
            <a:off x="1983442" y="3700398"/>
            <a:ext cx="801666" cy="587277"/>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9" name="Rectángulo 8"/>
          <p:cNvSpPr/>
          <p:nvPr/>
        </p:nvSpPr>
        <p:spPr>
          <a:xfrm>
            <a:off x="513899" y="5938020"/>
            <a:ext cx="3699042" cy="626302"/>
          </a:xfrm>
          <a:prstGeom prst="rect">
            <a:avLst/>
          </a:prstGeom>
          <a:no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45</a:t>
            </a:fld>
            <a:endParaRPr lang="es-ES" altLang="es-MX" dirty="0"/>
          </a:p>
        </p:txBody>
      </p:sp>
    </p:spTree>
    <p:extLst>
      <p:ext uri="{BB962C8B-B14F-4D97-AF65-F5344CB8AC3E}">
        <p14:creationId xmlns:p14="http://schemas.microsoft.com/office/powerpoint/2010/main" val="41624957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334" y="269678"/>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Especificaciones del proyecto</a:t>
            </a:r>
            <a:endParaRPr lang="es-MX" sz="2000" b="1" dirty="0">
              <a:latin typeface="Century Gothic" panose="020B0502020202020204" pitchFamily="34" charset="0"/>
              <a:ea typeface="+mj-ea"/>
            </a:endParaRPr>
          </a:p>
        </p:txBody>
      </p:sp>
      <p:sp>
        <p:nvSpPr>
          <p:cNvPr id="7" name="2 Marcador de contenido"/>
          <p:cNvSpPr>
            <a:spLocks noGrp="1"/>
          </p:cNvSpPr>
          <p:nvPr>
            <p:ph idx="1"/>
          </p:nvPr>
        </p:nvSpPr>
        <p:spPr>
          <a:xfrm>
            <a:off x="225576" y="1389158"/>
            <a:ext cx="6325535" cy="4185689"/>
          </a:xfrm>
          <a:noFill/>
        </p:spPr>
        <p:txBody>
          <a:bodyPr>
            <a:noAutofit/>
          </a:bodyPr>
          <a:lstStyle/>
          <a:p>
            <a:pPr indent="-285750" algn="just">
              <a:spcBef>
                <a:spcPts val="0"/>
              </a:spcBef>
              <a:spcAft>
                <a:spcPts val="600"/>
              </a:spcAft>
              <a:buClr>
                <a:srgbClr val="CD0000"/>
              </a:buClr>
              <a:buSzPct val="110000"/>
            </a:pPr>
            <a:r>
              <a:rPr lang="es-MX" sz="1300" dirty="0" smtClean="0"/>
              <a:t>Proyecto para </a:t>
            </a:r>
            <a:r>
              <a:rPr lang="es-MX" sz="1300" b="1" dirty="0" smtClean="0"/>
              <a:t>recuperar gas venteado </a:t>
            </a:r>
            <a:r>
              <a:rPr lang="es-MX" sz="1300" dirty="0" smtClean="0"/>
              <a:t>para proceso de separación y compresión, entregado de vuelta a Pemex para usos múltiples, incluyendo reinyección a pozos.</a:t>
            </a:r>
          </a:p>
          <a:p>
            <a:pPr indent="-285750" algn="just">
              <a:spcBef>
                <a:spcPts val="0"/>
              </a:spcBef>
              <a:spcAft>
                <a:spcPts val="600"/>
              </a:spcAft>
              <a:buClr>
                <a:srgbClr val="CD0000"/>
              </a:buClr>
              <a:buSzPct val="110000"/>
            </a:pPr>
            <a:endParaRPr lang="es-MX" sz="1300" dirty="0"/>
          </a:p>
          <a:p>
            <a:pPr indent="-285750" algn="just">
              <a:spcBef>
                <a:spcPts val="0"/>
              </a:spcBef>
              <a:spcAft>
                <a:spcPts val="600"/>
              </a:spcAft>
              <a:buClr>
                <a:srgbClr val="CD0000"/>
              </a:buClr>
              <a:buSzPct val="110000"/>
            </a:pPr>
            <a:r>
              <a:rPr lang="es-MX" sz="1300" dirty="0"/>
              <a:t>Involucra el diseño, construcción, operación, mantenimiento y desinstalación de la infraestructura a cambio  de un pago fijo por </a:t>
            </a:r>
            <a:r>
              <a:rPr lang="es-MX" sz="1300" dirty="0" smtClean="0"/>
              <a:t>disponibilidad (</a:t>
            </a:r>
            <a:r>
              <a:rPr lang="es-MX" sz="1300" i="1" dirty="0" err="1" smtClean="0"/>
              <a:t>take</a:t>
            </a:r>
            <a:r>
              <a:rPr lang="es-MX" sz="1300" i="1" dirty="0" smtClean="0"/>
              <a:t> </a:t>
            </a:r>
            <a:r>
              <a:rPr lang="es-MX" sz="1300" i="1" dirty="0" err="1" smtClean="0"/>
              <a:t>or</a:t>
            </a:r>
            <a:r>
              <a:rPr lang="es-MX" sz="1300" i="1" dirty="0" smtClean="0"/>
              <a:t> </a:t>
            </a:r>
            <a:r>
              <a:rPr lang="es-MX" sz="1300" i="1" dirty="0" err="1" smtClean="0"/>
              <a:t>pay</a:t>
            </a:r>
            <a:r>
              <a:rPr lang="es-MX" sz="1300" dirty="0" smtClean="0"/>
              <a:t>)</a:t>
            </a:r>
            <a:r>
              <a:rPr lang="es-MX" sz="1300" i="1" dirty="0" smtClean="0"/>
              <a:t>.</a:t>
            </a:r>
            <a:endParaRPr lang="es-MX" sz="1300" i="1" dirty="0"/>
          </a:p>
          <a:p>
            <a:pPr indent="-285750" algn="just">
              <a:spcBef>
                <a:spcPts val="0"/>
              </a:spcBef>
              <a:spcAft>
                <a:spcPts val="600"/>
              </a:spcAft>
              <a:buClr>
                <a:srgbClr val="CD0000"/>
              </a:buClr>
              <a:buSzPct val="110000"/>
            </a:pPr>
            <a:endParaRPr lang="es-MX" sz="1300" dirty="0" smtClean="0"/>
          </a:p>
          <a:p>
            <a:pPr indent="-285750" algn="just">
              <a:spcBef>
                <a:spcPts val="0"/>
              </a:spcBef>
              <a:spcAft>
                <a:spcPts val="600"/>
              </a:spcAft>
              <a:buClr>
                <a:srgbClr val="CD0000"/>
              </a:buClr>
              <a:buSzPct val="110000"/>
            </a:pPr>
            <a:r>
              <a:rPr lang="es-MX" sz="1300" dirty="0" smtClean="0"/>
              <a:t>Monto total del proyecto: </a:t>
            </a:r>
            <a:r>
              <a:rPr lang="es-MX" sz="1300" b="1" dirty="0" smtClean="0">
                <a:latin typeface="Century Gothic" panose="020B0502020202020204" pitchFamily="34" charset="0"/>
              </a:rPr>
              <a:t>550 </a:t>
            </a:r>
            <a:r>
              <a:rPr lang="es-MX" sz="1300" b="1" dirty="0" err="1" smtClean="0">
                <a:latin typeface="Century Gothic" panose="020B0502020202020204" pitchFamily="34" charset="0"/>
              </a:rPr>
              <a:t>mdd</a:t>
            </a:r>
            <a:r>
              <a:rPr lang="es-MX" sz="1300" b="1" dirty="0" smtClean="0">
                <a:latin typeface="Century Gothic" panose="020B0502020202020204" pitchFamily="34" charset="0"/>
              </a:rPr>
              <a:t> </a:t>
            </a:r>
            <a:r>
              <a:rPr lang="es-MX" sz="1300" dirty="0" smtClean="0">
                <a:latin typeface="Century Gothic" panose="020B0502020202020204" pitchFamily="34" charset="0"/>
              </a:rPr>
              <a:t>con una </a:t>
            </a:r>
            <a:r>
              <a:rPr lang="es-MX" sz="1300" b="1" dirty="0" smtClean="0">
                <a:latin typeface="Century Gothic" panose="020B0502020202020204" pitchFamily="34" charset="0"/>
              </a:rPr>
              <a:t>estructura de capital de 70% - 30%.</a:t>
            </a:r>
          </a:p>
          <a:p>
            <a:pPr indent="-285750" algn="just">
              <a:spcBef>
                <a:spcPts val="0"/>
              </a:spcBef>
              <a:spcAft>
                <a:spcPts val="600"/>
              </a:spcAft>
              <a:buClr>
                <a:srgbClr val="CD0000"/>
              </a:buClr>
              <a:buSzPct val="110000"/>
            </a:pPr>
            <a:endParaRPr lang="es-MX" sz="1300" b="1" dirty="0"/>
          </a:p>
          <a:p>
            <a:pPr indent="-285750" algn="just">
              <a:spcBef>
                <a:spcPts val="0"/>
              </a:spcBef>
              <a:spcAft>
                <a:spcPts val="600"/>
              </a:spcAft>
              <a:buClr>
                <a:srgbClr val="CD0000"/>
              </a:buClr>
              <a:buSzPct val="110000"/>
            </a:pPr>
            <a:r>
              <a:rPr lang="es-MX" sz="1300" dirty="0"/>
              <a:t>EXI participará en </a:t>
            </a:r>
            <a:r>
              <a:rPr lang="es-MX" sz="1300" b="1" dirty="0"/>
              <a:t>consorcio con Dragados Offshore</a:t>
            </a:r>
            <a:r>
              <a:rPr lang="es-MX" sz="1300" dirty="0"/>
              <a:t>, que tiene experiencia en la construcción de 18 plantas para Pemex</a:t>
            </a:r>
            <a:r>
              <a:rPr lang="es-MX" sz="1300" dirty="0" smtClean="0"/>
              <a:t>.</a:t>
            </a:r>
          </a:p>
          <a:p>
            <a:pPr indent="-285750" algn="just">
              <a:spcBef>
                <a:spcPts val="0"/>
              </a:spcBef>
              <a:spcAft>
                <a:spcPts val="600"/>
              </a:spcAft>
              <a:buClr>
                <a:srgbClr val="CD0000"/>
              </a:buClr>
              <a:buSzPct val="110000"/>
            </a:pPr>
            <a:endParaRPr lang="es-MX" sz="1300" dirty="0"/>
          </a:p>
          <a:p>
            <a:pPr indent="-285750" algn="just">
              <a:spcBef>
                <a:spcPts val="0"/>
              </a:spcBef>
              <a:spcAft>
                <a:spcPts val="600"/>
              </a:spcAft>
              <a:buClr>
                <a:srgbClr val="CD0000"/>
              </a:buClr>
              <a:buSzPct val="110000"/>
            </a:pPr>
            <a:r>
              <a:rPr lang="es-MX" sz="1300" b="1" dirty="0" smtClean="0"/>
              <a:t>Buscará </a:t>
            </a:r>
            <a:r>
              <a:rPr lang="es-MX" sz="1300" b="1" dirty="0"/>
              <a:t>una </a:t>
            </a:r>
            <a:r>
              <a:rPr lang="es-MX" sz="1300" b="1" dirty="0" smtClean="0"/>
              <a:t>participación del </a:t>
            </a:r>
            <a:r>
              <a:rPr lang="es-MX" sz="1300" b="1" dirty="0"/>
              <a:t>50% con opción de alcanzar el 80%.</a:t>
            </a:r>
          </a:p>
          <a:p>
            <a:pPr indent="-285750" algn="just">
              <a:spcBef>
                <a:spcPts val="0"/>
              </a:spcBef>
              <a:spcAft>
                <a:spcPts val="600"/>
              </a:spcAft>
              <a:buClr>
                <a:srgbClr val="CD0000"/>
              </a:buClr>
              <a:buSzPct val="110000"/>
            </a:pPr>
            <a:endParaRPr lang="es-MX" sz="1300" dirty="0"/>
          </a:p>
          <a:p>
            <a:pPr indent="-285750" algn="just">
              <a:spcBef>
                <a:spcPts val="0"/>
              </a:spcBef>
              <a:spcAft>
                <a:spcPts val="600"/>
              </a:spcAft>
              <a:buClr>
                <a:srgbClr val="CD0000"/>
              </a:buClr>
              <a:buSzPct val="110000"/>
            </a:pPr>
            <a:r>
              <a:rPr lang="es-MX" sz="1300" b="1" dirty="0" smtClean="0">
                <a:latin typeface="Century Gothic" panose="020B0502020202020204" pitchFamily="34" charset="0"/>
              </a:rPr>
              <a:t>11 años de operación </a:t>
            </a:r>
            <a:r>
              <a:rPr lang="es-MX" sz="1300" dirty="0" smtClean="0">
                <a:latin typeface="Century Gothic" panose="020B0502020202020204" pitchFamily="34" charset="0"/>
              </a:rPr>
              <a:t>con opción de extenderse 3 años</a:t>
            </a:r>
          </a:p>
          <a:p>
            <a:pPr indent="-285750" algn="just">
              <a:spcBef>
                <a:spcPts val="0"/>
              </a:spcBef>
              <a:spcAft>
                <a:spcPts val="600"/>
              </a:spcAft>
              <a:buClr>
                <a:srgbClr val="CD0000"/>
              </a:buClr>
              <a:buSzPct val="110000"/>
            </a:pPr>
            <a:endParaRPr lang="es-MX" sz="1300"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t>El cierre financiero se iniciaría el 1T-2018 y la puesta en operación en el 1T-2020</a:t>
            </a:r>
          </a:p>
          <a:p>
            <a:pPr marL="57150" indent="0" algn="just">
              <a:spcBef>
                <a:spcPts val="0"/>
              </a:spcBef>
              <a:spcAft>
                <a:spcPts val="600"/>
              </a:spcAft>
              <a:buClr>
                <a:srgbClr val="CD0000"/>
              </a:buClr>
              <a:buSzPct val="110000"/>
              <a:buNone/>
            </a:pPr>
            <a:endParaRPr lang="es-MX" sz="1400" dirty="0" smtClean="0"/>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sp>
        <p:nvSpPr>
          <p:cNvPr id="9" name="2 Marcador de contenido"/>
          <p:cNvSpPr txBox="1">
            <a:spLocks/>
          </p:cNvSpPr>
          <p:nvPr/>
        </p:nvSpPr>
        <p:spPr>
          <a:xfrm>
            <a:off x="3697471" y="6613870"/>
            <a:ext cx="5196363" cy="27539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0"/>
              </a:spcBef>
              <a:spcAft>
                <a:spcPts val="600"/>
              </a:spcAft>
              <a:buClr>
                <a:srgbClr val="CD0000"/>
              </a:buClr>
              <a:buSzPct val="110000"/>
              <a:buFont typeface="Arial"/>
              <a:buNone/>
            </a:pPr>
            <a:r>
              <a:rPr lang="es-MX" sz="800" dirty="0" smtClean="0">
                <a:solidFill>
                  <a:prstClr val="black"/>
                </a:solidFill>
                <a:latin typeface="Century Gothic" panose="020B0502020202020204" pitchFamily="34" charset="0"/>
              </a:rPr>
              <a:t>Fuente:  Información proporcionada por el administrador, septiembre de 2017.</a:t>
            </a:r>
            <a:endParaRPr lang="es-MX" sz="800" dirty="0">
              <a:solidFill>
                <a:prstClr val="black"/>
              </a:solidFill>
              <a:latin typeface="Century Gothic" panose="020B0502020202020204" pitchFamily="34" charset="0"/>
            </a:endParaRPr>
          </a:p>
        </p:txBody>
      </p:sp>
      <p:sp>
        <p:nvSpPr>
          <p:cNvPr id="5" name="Cerrar llave 4"/>
          <p:cNvSpPr/>
          <p:nvPr/>
        </p:nvSpPr>
        <p:spPr>
          <a:xfrm>
            <a:off x="6671276" y="1530063"/>
            <a:ext cx="501041" cy="4748664"/>
          </a:xfrm>
          <a:prstGeom prst="rightBrace">
            <a:avLst>
              <a:gd name="adj1" fmla="val 50641"/>
              <a:gd name="adj2" fmla="val 47050"/>
            </a:avLst>
          </a:prstGeom>
          <a:ln>
            <a:solidFill>
              <a:srgbClr val="00B05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solidFill>
                <a:prstClr val="black"/>
              </a:solidFill>
            </a:endParaRPr>
          </a:p>
        </p:txBody>
      </p:sp>
      <p:sp>
        <p:nvSpPr>
          <p:cNvPr id="11" name="Rectángulo 10"/>
          <p:cNvSpPr/>
          <p:nvPr/>
        </p:nvSpPr>
        <p:spPr>
          <a:xfrm>
            <a:off x="7442796" y="3482003"/>
            <a:ext cx="1451038" cy="569387"/>
          </a:xfrm>
          <a:prstGeom prst="rect">
            <a:avLst/>
          </a:prstGeom>
        </p:spPr>
        <p:txBody>
          <a:bodyPr wrap="none">
            <a:spAutoFit/>
          </a:bodyPr>
          <a:lstStyle/>
          <a:p>
            <a:pPr marL="57150" algn="just" eaLnBrk="1" hangingPunct="1">
              <a:spcBef>
                <a:spcPts val="0"/>
              </a:spcBef>
              <a:spcAft>
                <a:spcPts val="600"/>
              </a:spcAft>
              <a:buClr>
                <a:srgbClr val="CD0000"/>
              </a:buClr>
              <a:buSzPct val="110000"/>
            </a:pPr>
            <a:r>
              <a:rPr lang="es-MX" sz="1300" b="1" dirty="0" smtClean="0">
                <a:solidFill>
                  <a:srgbClr val="00B050"/>
                </a:solidFill>
                <a:latin typeface="Century Gothic" panose="020B0502020202020204" pitchFamily="34" charset="0"/>
              </a:rPr>
              <a:t>TIR en dólares: </a:t>
            </a:r>
          </a:p>
          <a:p>
            <a:pPr marL="57150" algn="just" eaLnBrk="1" hangingPunct="1">
              <a:spcBef>
                <a:spcPts val="0"/>
              </a:spcBef>
              <a:spcAft>
                <a:spcPts val="600"/>
              </a:spcAft>
              <a:buClr>
                <a:srgbClr val="CD0000"/>
              </a:buClr>
              <a:buSzPct val="110000"/>
            </a:pPr>
            <a:r>
              <a:rPr lang="es-MX" sz="1300" b="1" dirty="0" smtClean="0">
                <a:solidFill>
                  <a:srgbClr val="00B050"/>
                </a:solidFill>
                <a:latin typeface="Century Gothic" panose="020B0502020202020204" pitchFamily="34" charset="0"/>
              </a:rPr>
              <a:t> </a:t>
            </a:r>
            <a:r>
              <a:rPr lang="es-MX" sz="1300" b="1" dirty="0">
                <a:solidFill>
                  <a:srgbClr val="00B050"/>
                </a:solidFill>
                <a:latin typeface="Century Gothic" panose="020B0502020202020204" pitchFamily="34" charset="0"/>
              </a:rPr>
              <a:t>10.25-10.5</a:t>
            </a:r>
            <a:r>
              <a:rPr lang="es-MX" sz="1300" b="1" dirty="0" smtClean="0">
                <a:solidFill>
                  <a:srgbClr val="00B050"/>
                </a:solidFill>
                <a:latin typeface="Century Gothic" panose="020B0502020202020204" pitchFamily="34" charset="0"/>
              </a:rPr>
              <a:t>%</a:t>
            </a:r>
            <a:endParaRPr lang="es-MX" sz="1300" b="1" dirty="0">
              <a:solidFill>
                <a:srgbClr val="00B050"/>
              </a:solidFill>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46</a:t>
            </a:fld>
            <a:endParaRPr lang="es-ES" altLang="es-MX" dirty="0"/>
          </a:p>
        </p:txBody>
      </p:sp>
    </p:spTree>
    <p:extLst>
      <p:ext uri="{BB962C8B-B14F-4D97-AF65-F5344CB8AC3E}">
        <p14:creationId xmlns:p14="http://schemas.microsoft.com/office/powerpoint/2010/main" val="40059792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77473" y="2600594"/>
            <a:ext cx="7769428" cy="465993"/>
          </a:xfrm>
          <a:prstGeom prst="rect">
            <a:avLst/>
          </a:prstGeom>
          <a:solidFill>
            <a:schemeClr val="bg1">
              <a:lumMod val="8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ctr">
              <a:buFont typeface="+mj-lt"/>
              <a:buAutoNum type="arabicPeriod"/>
            </a:pPr>
            <a:endParaRPr lang="es-MX">
              <a:solidFill>
                <a:prstClr val="white"/>
              </a:solidFill>
            </a:endParaRPr>
          </a:p>
        </p:txBody>
      </p:sp>
      <p:sp>
        <p:nvSpPr>
          <p:cNvPr id="9" name="Rectángulo 8"/>
          <p:cNvSpPr/>
          <p:nvPr/>
        </p:nvSpPr>
        <p:spPr>
          <a:xfrm>
            <a:off x="1077473" y="3178145"/>
            <a:ext cx="7769428" cy="465993"/>
          </a:xfrm>
          <a:prstGeom prst="rect">
            <a:avLst/>
          </a:prstGeom>
          <a:solidFill>
            <a:schemeClr val="bg1">
              <a:lumMod val="8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10" name="Rectángulo 9"/>
          <p:cNvSpPr/>
          <p:nvPr/>
        </p:nvSpPr>
        <p:spPr>
          <a:xfrm>
            <a:off x="1077474" y="3759197"/>
            <a:ext cx="7769428" cy="596719"/>
          </a:xfrm>
          <a:prstGeom prst="rect">
            <a:avLst/>
          </a:prstGeom>
          <a:solidFill>
            <a:schemeClr val="bg1">
              <a:lumMod val="8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15" name="Rectángulo 14"/>
          <p:cNvSpPr/>
          <p:nvPr/>
        </p:nvSpPr>
        <p:spPr>
          <a:xfrm>
            <a:off x="1077473" y="4446667"/>
            <a:ext cx="7769428" cy="596719"/>
          </a:xfrm>
          <a:prstGeom prst="rect">
            <a:avLst/>
          </a:prstGeom>
          <a:solidFill>
            <a:schemeClr val="bg1">
              <a:lumMod val="8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16" name="Rectángulo 15"/>
          <p:cNvSpPr/>
          <p:nvPr/>
        </p:nvSpPr>
        <p:spPr>
          <a:xfrm>
            <a:off x="1077473" y="5154054"/>
            <a:ext cx="7769428" cy="596719"/>
          </a:xfrm>
          <a:prstGeom prst="rect">
            <a:avLst/>
          </a:prstGeom>
          <a:solidFill>
            <a:schemeClr val="bg1">
              <a:lumMod val="8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prstClr val="white"/>
              </a:solidFill>
            </a:endParaRPr>
          </a:p>
        </p:txBody>
      </p:sp>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Postura de la Gerencia Sr. de MFGI</a:t>
            </a:r>
            <a:endParaRPr lang="es-MX" sz="2000" b="1" dirty="0">
              <a:latin typeface="Century Gothic" panose="020B0502020202020204" pitchFamily="34" charset="0"/>
              <a:ea typeface="+mj-ea"/>
            </a:endParaRPr>
          </a:p>
        </p:txBody>
      </p:sp>
      <p:sp>
        <p:nvSpPr>
          <p:cNvPr id="22" name="2 Marcador de contenido"/>
          <p:cNvSpPr>
            <a:spLocks noGrp="1"/>
          </p:cNvSpPr>
          <p:nvPr>
            <p:ph idx="1"/>
          </p:nvPr>
        </p:nvSpPr>
        <p:spPr>
          <a:xfrm>
            <a:off x="269868" y="1400200"/>
            <a:ext cx="8315325" cy="561225"/>
          </a:xfrm>
          <a:noFill/>
        </p:spPr>
        <p:txBody>
          <a:bodyPr>
            <a:noAutofit/>
          </a:bodyPr>
          <a:lstStyle/>
          <a:p>
            <a:pPr marL="57150" indent="0" algn="just">
              <a:spcBef>
                <a:spcPts val="0"/>
              </a:spcBef>
              <a:spcAft>
                <a:spcPts val="600"/>
              </a:spcAft>
              <a:buClr>
                <a:srgbClr val="CD0000"/>
              </a:buClr>
              <a:buSzPct val="110000"/>
              <a:buNone/>
            </a:pPr>
            <a:r>
              <a:rPr lang="es-MX" sz="1300" dirty="0" smtClean="0">
                <a:latin typeface="Century Gothic" panose="020B0502020202020204" pitchFamily="34" charset="0"/>
              </a:rPr>
              <a:t>La Gerencia Sr. de Mercados Financieros y Gestión de Inversiones recomienda </a:t>
            </a:r>
            <a:r>
              <a:rPr lang="es-MX" sz="1300" u="sng" dirty="0" smtClean="0">
                <a:latin typeface="Century Gothic" panose="020B0502020202020204" pitchFamily="34" charset="0"/>
              </a:rPr>
              <a:t>no participar</a:t>
            </a:r>
            <a:r>
              <a:rPr lang="es-MX" sz="1300" dirty="0" smtClean="0">
                <a:latin typeface="Century Gothic" panose="020B0502020202020204" pitchFamily="34" charset="0"/>
              </a:rPr>
              <a:t> en la serie B por las siguientes razones:</a:t>
            </a:r>
            <a:endParaRPr lang="es-MX" sz="1400" dirty="0" smtClean="0"/>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smtClean="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sp>
        <p:nvSpPr>
          <p:cNvPr id="6" name="2 Marcador de contenido"/>
          <p:cNvSpPr txBox="1">
            <a:spLocks/>
          </p:cNvSpPr>
          <p:nvPr/>
        </p:nvSpPr>
        <p:spPr bwMode="auto">
          <a:xfrm>
            <a:off x="667361" y="2632762"/>
            <a:ext cx="8179540" cy="334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lvl="1" indent="0" algn="just" eaLnBrk="1" hangingPunct="1">
              <a:spcBef>
                <a:spcPts val="0"/>
              </a:spcBef>
              <a:spcAft>
                <a:spcPts val="600"/>
              </a:spcAft>
              <a:buClr>
                <a:srgbClr val="CD0000"/>
              </a:buClr>
              <a:buSzPct val="110000"/>
              <a:buFont typeface="Arial" pitchFamily="34" charset="0"/>
              <a:buNone/>
            </a:pPr>
            <a:r>
              <a:rPr lang="es-MX" sz="1300" dirty="0" smtClean="0">
                <a:solidFill>
                  <a:prstClr val="black"/>
                </a:solidFill>
              </a:rPr>
              <a:t>Representa una inversión adicional a los 300 </a:t>
            </a:r>
            <a:r>
              <a:rPr lang="es-MX" sz="1300" dirty="0" err="1" smtClean="0">
                <a:solidFill>
                  <a:prstClr val="black"/>
                </a:solidFill>
              </a:rPr>
              <a:t>mdp</a:t>
            </a:r>
            <a:r>
              <a:rPr lang="es-MX" sz="1300" dirty="0" smtClean="0">
                <a:solidFill>
                  <a:prstClr val="black"/>
                </a:solidFill>
              </a:rPr>
              <a:t> comprometidos con el Administrador</a:t>
            </a:r>
          </a:p>
          <a:p>
            <a:pPr marL="514350" lvl="1" indent="0" algn="just" eaLnBrk="1" hangingPunct="1">
              <a:spcBef>
                <a:spcPts val="0"/>
              </a:spcBef>
              <a:spcAft>
                <a:spcPts val="600"/>
              </a:spcAft>
              <a:buClr>
                <a:srgbClr val="CD0000"/>
              </a:buClr>
              <a:buSzPct val="110000"/>
              <a:buFont typeface="Arial" pitchFamily="34" charset="0"/>
              <a:buNone/>
            </a:pPr>
            <a:endParaRPr lang="es-MX" sz="1300" dirty="0" smtClean="0">
              <a:solidFill>
                <a:prstClr val="black"/>
              </a:solidFill>
            </a:endParaRPr>
          </a:p>
          <a:p>
            <a:pPr marL="514350" lvl="1" indent="0" algn="just" eaLnBrk="1" hangingPunct="1">
              <a:spcBef>
                <a:spcPts val="0"/>
              </a:spcBef>
              <a:spcAft>
                <a:spcPts val="600"/>
              </a:spcAft>
              <a:buClr>
                <a:srgbClr val="CD0000"/>
              </a:buClr>
              <a:buSzPct val="110000"/>
              <a:buFont typeface="Arial" pitchFamily="34" charset="0"/>
              <a:buNone/>
            </a:pPr>
            <a:r>
              <a:rPr lang="es-MX" sz="1300" dirty="0" smtClean="0">
                <a:solidFill>
                  <a:prstClr val="black"/>
                </a:solidFill>
              </a:rPr>
              <a:t>Consideramos que la TIR de 10.25% en dólares es baja</a:t>
            </a:r>
          </a:p>
          <a:p>
            <a:pPr marL="514350" lvl="1" indent="0" algn="just" eaLnBrk="1" hangingPunct="1">
              <a:spcBef>
                <a:spcPts val="0"/>
              </a:spcBef>
              <a:spcAft>
                <a:spcPts val="600"/>
              </a:spcAft>
              <a:buClr>
                <a:srgbClr val="CD0000"/>
              </a:buClr>
              <a:buSzPct val="110000"/>
              <a:buFont typeface="Arial" pitchFamily="34" charset="0"/>
              <a:buNone/>
            </a:pPr>
            <a:endParaRPr lang="es-MX" sz="1300" dirty="0" smtClean="0">
              <a:solidFill>
                <a:prstClr val="black"/>
              </a:solidFill>
            </a:endParaRPr>
          </a:p>
          <a:p>
            <a:pPr marL="514350" lvl="1" indent="0" algn="just" eaLnBrk="1" hangingPunct="1">
              <a:spcBef>
                <a:spcPts val="0"/>
              </a:spcBef>
              <a:spcAft>
                <a:spcPts val="600"/>
              </a:spcAft>
              <a:buClr>
                <a:srgbClr val="CD0000"/>
              </a:buClr>
              <a:buSzPct val="110000"/>
              <a:buFont typeface="Arial" pitchFamily="34" charset="0"/>
              <a:buNone/>
            </a:pPr>
            <a:r>
              <a:rPr lang="es-MX" sz="1300" dirty="0" smtClean="0">
                <a:solidFill>
                  <a:prstClr val="black"/>
                </a:solidFill>
              </a:rPr>
              <a:t>Se compromete el dinero hoy y se entrega dentro de los siguientes dos años, según se vaya requiriendo.</a:t>
            </a:r>
          </a:p>
          <a:p>
            <a:pPr marL="514350" lvl="1" indent="0" algn="just" eaLnBrk="1" hangingPunct="1">
              <a:spcBef>
                <a:spcPts val="0"/>
              </a:spcBef>
              <a:spcAft>
                <a:spcPts val="600"/>
              </a:spcAft>
              <a:buClr>
                <a:srgbClr val="CD0000"/>
              </a:buClr>
              <a:buSzPct val="110000"/>
              <a:buFont typeface="Arial" pitchFamily="34" charset="0"/>
              <a:buNone/>
            </a:pPr>
            <a:endParaRPr lang="es-MX" sz="1300" dirty="0" smtClean="0">
              <a:solidFill>
                <a:prstClr val="black"/>
              </a:solidFill>
            </a:endParaRPr>
          </a:p>
          <a:p>
            <a:pPr marL="514350" lvl="1" indent="0" algn="just" eaLnBrk="1" hangingPunct="1">
              <a:spcBef>
                <a:spcPts val="0"/>
              </a:spcBef>
              <a:spcAft>
                <a:spcPts val="600"/>
              </a:spcAft>
              <a:buClr>
                <a:srgbClr val="CD0000"/>
              </a:buClr>
              <a:buSzPct val="110000"/>
              <a:buFont typeface="Arial" pitchFamily="34" charset="0"/>
              <a:buNone/>
            </a:pPr>
            <a:r>
              <a:rPr lang="es-MX" sz="1300" dirty="0" smtClean="0">
                <a:solidFill>
                  <a:prstClr val="black"/>
                </a:solidFill>
              </a:rPr>
              <a:t>El proyecto no generará flujos durante los primeros dos años que dura la etapa de construcción.</a:t>
            </a:r>
          </a:p>
          <a:p>
            <a:pPr marL="514350" lvl="1" indent="0" algn="just" eaLnBrk="1" hangingPunct="1">
              <a:spcBef>
                <a:spcPts val="0"/>
              </a:spcBef>
              <a:spcAft>
                <a:spcPts val="600"/>
              </a:spcAft>
              <a:buClr>
                <a:srgbClr val="CD0000"/>
              </a:buClr>
              <a:buSzPct val="110000"/>
              <a:buFont typeface="Arial" pitchFamily="34" charset="0"/>
              <a:buNone/>
            </a:pPr>
            <a:endParaRPr lang="es-MX" sz="1300" dirty="0" smtClean="0">
              <a:solidFill>
                <a:prstClr val="black"/>
              </a:solidFill>
            </a:endParaRPr>
          </a:p>
          <a:p>
            <a:pPr marL="514350" lvl="1" indent="0" algn="just" eaLnBrk="1" hangingPunct="1">
              <a:spcBef>
                <a:spcPts val="0"/>
              </a:spcBef>
              <a:spcAft>
                <a:spcPts val="600"/>
              </a:spcAft>
              <a:buClr>
                <a:srgbClr val="CD0000"/>
              </a:buClr>
              <a:buSzPct val="110000"/>
              <a:buFont typeface="Arial" pitchFamily="34" charset="0"/>
              <a:buNone/>
            </a:pPr>
            <a:r>
              <a:rPr lang="es-MX" sz="1300" dirty="0" smtClean="0">
                <a:solidFill>
                  <a:prstClr val="black"/>
                </a:solidFill>
              </a:rPr>
              <a:t>El uso de deuda subordinada que están buscando, podría mejorar la TIR pero se retrasaría el primer flujo hacia inversionistas posiblemente hasta el tercer año.</a:t>
            </a:r>
          </a:p>
          <a:p>
            <a:pPr marL="57150" indent="0" algn="just" eaLnBrk="1" hangingPunct="1">
              <a:spcBef>
                <a:spcPts val="0"/>
              </a:spcBef>
              <a:spcAft>
                <a:spcPts val="600"/>
              </a:spcAft>
              <a:buClr>
                <a:srgbClr val="CD0000"/>
              </a:buClr>
              <a:buSzPct val="110000"/>
              <a:buFont typeface="Arial" pitchFamily="34" charset="0"/>
              <a:buNone/>
            </a:pPr>
            <a:endParaRPr lang="es-MX" sz="1300" dirty="0" smtClean="0">
              <a:solidFill>
                <a:prstClr val="black"/>
              </a:solidFill>
            </a:endParaRPr>
          </a:p>
          <a:p>
            <a:pPr marL="57150" indent="0" algn="just" eaLnBrk="1" hangingPunct="1">
              <a:spcBef>
                <a:spcPts val="0"/>
              </a:spcBef>
              <a:spcAft>
                <a:spcPts val="600"/>
              </a:spcAft>
              <a:buClr>
                <a:srgbClr val="CD0000"/>
              </a:buClr>
              <a:buSzPct val="110000"/>
              <a:buFont typeface="Arial" pitchFamily="34" charset="0"/>
              <a:buNone/>
            </a:pPr>
            <a:endParaRPr lang="es-MX" sz="1300" b="1" dirty="0" smtClean="0">
              <a:solidFill>
                <a:prstClr val="black"/>
              </a:solidFill>
            </a:endParaRPr>
          </a:p>
          <a:p>
            <a:pPr marL="57150" indent="0" algn="just" eaLnBrk="1" hangingPunct="1">
              <a:spcBef>
                <a:spcPts val="0"/>
              </a:spcBef>
              <a:spcAft>
                <a:spcPts val="600"/>
              </a:spcAft>
              <a:buClr>
                <a:srgbClr val="CD0000"/>
              </a:buClr>
              <a:buSzPct val="110000"/>
              <a:buFont typeface="Arial" pitchFamily="34" charset="0"/>
              <a:buNone/>
            </a:pPr>
            <a:endParaRPr lang="es-MX" sz="1400" dirty="0" smtClean="0">
              <a:solidFill>
                <a:prstClr val="black"/>
              </a:solidFill>
            </a:endParaRPr>
          </a:p>
          <a:p>
            <a:pPr marL="457200" lvl="1" indent="0" algn="just" eaLnBrk="1" hangingPunct="1">
              <a:spcBef>
                <a:spcPts val="0"/>
              </a:spcBef>
              <a:spcAft>
                <a:spcPts val="600"/>
              </a:spcAft>
              <a:buClr>
                <a:srgbClr val="CD0000"/>
              </a:buClr>
              <a:buSzPct val="110000"/>
              <a:buFont typeface="Arial" pitchFamily="34" charset="0"/>
              <a:buNone/>
            </a:pPr>
            <a:endParaRPr lang="es-MX" sz="1400" dirty="0" smtClean="0">
              <a:solidFill>
                <a:prstClr val="black"/>
              </a:solidFill>
            </a:endParaRPr>
          </a:p>
          <a:p>
            <a:pPr marL="457200" lvl="1" indent="0" algn="just" eaLnBrk="1" hangingPunct="1">
              <a:spcBef>
                <a:spcPts val="0"/>
              </a:spcBef>
              <a:spcAft>
                <a:spcPts val="600"/>
              </a:spcAft>
              <a:buClr>
                <a:srgbClr val="CD0000"/>
              </a:buClr>
              <a:buSzPct val="110000"/>
              <a:buFont typeface="Arial" pitchFamily="34" charset="0"/>
              <a:buNone/>
            </a:pPr>
            <a:endParaRPr lang="es-MX" sz="1400" dirty="0" smtClean="0">
              <a:solidFill>
                <a:prstClr val="black"/>
              </a:solidFill>
            </a:endParaRPr>
          </a:p>
          <a:p>
            <a:pPr marL="457200" lvl="1" indent="0" algn="just" eaLnBrk="1" hangingPunct="1">
              <a:spcBef>
                <a:spcPts val="0"/>
              </a:spcBef>
              <a:spcAft>
                <a:spcPts val="600"/>
              </a:spcAft>
              <a:buClr>
                <a:srgbClr val="CD0000"/>
              </a:buClr>
              <a:buSzPct val="110000"/>
              <a:buFont typeface="Arial" pitchFamily="34" charset="0"/>
              <a:buNone/>
            </a:pPr>
            <a:endParaRPr lang="es-MX" sz="1400" dirty="0">
              <a:solidFill>
                <a:prstClr val="black"/>
              </a:solidFill>
            </a:endParaRPr>
          </a:p>
        </p:txBody>
      </p:sp>
      <p:sp>
        <p:nvSpPr>
          <p:cNvPr id="17" name="Rectángulo 16"/>
          <p:cNvSpPr/>
          <p:nvPr/>
        </p:nvSpPr>
        <p:spPr>
          <a:xfrm>
            <a:off x="453485" y="2600594"/>
            <a:ext cx="537381" cy="465993"/>
          </a:xfrm>
          <a:prstGeom prst="rect">
            <a:avLst/>
          </a:prstGeom>
          <a:solidFill>
            <a:schemeClr val="bg1">
              <a:lumMod val="50000"/>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smtClean="0">
                <a:solidFill>
                  <a:prstClr val="white"/>
                </a:solidFill>
                <a:latin typeface="Century Gothic" panose="020B0502020202020204" pitchFamily="34" charset="0"/>
              </a:rPr>
              <a:t>1</a:t>
            </a:r>
            <a:endParaRPr lang="es-MX" sz="1400" dirty="0">
              <a:solidFill>
                <a:prstClr val="white"/>
              </a:solidFill>
              <a:latin typeface="Century Gothic" panose="020B0502020202020204" pitchFamily="34" charset="0"/>
            </a:endParaRPr>
          </a:p>
        </p:txBody>
      </p:sp>
      <p:sp>
        <p:nvSpPr>
          <p:cNvPr id="18" name="Rectángulo 17"/>
          <p:cNvSpPr/>
          <p:nvPr/>
        </p:nvSpPr>
        <p:spPr>
          <a:xfrm>
            <a:off x="453485" y="3178144"/>
            <a:ext cx="537381" cy="465993"/>
          </a:xfrm>
          <a:prstGeom prst="rect">
            <a:avLst/>
          </a:prstGeom>
          <a:solidFill>
            <a:schemeClr val="bg1">
              <a:lumMod val="50000"/>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smtClean="0">
                <a:solidFill>
                  <a:prstClr val="white"/>
                </a:solidFill>
                <a:latin typeface="Century Gothic" panose="020B0502020202020204" pitchFamily="34" charset="0"/>
              </a:rPr>
              <a:t>2</a:t>
            </a:r>
            <a:endParaRPr lang="es-MX" sz="1400" dirty="0">
              <a:solidFill>
                <a:prstClr val="white"/>
              </a:solidFill>
              <a:latin typeface="Century Gothic" panose="020B0502020202020204" pitchFamily="34" charset="0"/>
            </a:endParaRPr>
          </a:p>
        </p:txBody>
      </p:sp>
      <p:sp>
        <p:nvSpPr>
          <p:cNvPr id="19" name="Rectángulo 18"/>
          <p:cNvSpPr/>
          <p:nvPr/>
        </p:nvSpPr>
        <p:spPr>
          <a:xfrm>
            <a:off x="453485" y="3759197"/>
            <a:ext cx="537381" cy="596719"/>
          </a:xfrm>
          <a:prstGeom prst="rect">
            <a:avLst/>
          </a:prstGeom>
          <a:solidFill>
            <a:schemeClr val="bg1">
              <a:lumMod val="50000"/>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smtClean="0">
                <a:solidFill>
                  <a:prstClr val="white"/>
                </a:solidFill>
                <a:latin typeface="Century Gothic" panose="020B0502020202020204" pitchFamily="34" charset="0"/>
              </a:rPr>
              <a:t>3</a:t>
            </a:r>
            <a:endParaRPr lang="es-MX" sz="1400" dirty="0">
              <a:solidFill>
                <a:prstClr val="white"/>
              </a:solidFill>
              <a:latin typeface="Century Gothic" panose="020B0502020202020204" pitchFamily="34" charset="0"/>
            </a:endParaRPr>
          </a:p>
        </p:txBody>
      </p:sp>
      <p:sp>
        <p:nvSpPr>
          <p:cNvPr id="20" name="Rectángulo 19"/>
          <p:cNvSpPr/>
          <p:nvPr/>
        </p:nvSpPr>
        <p:spPr>
          <a:xfrm>
            <a:off x="453484" y="4448091"/>
            <a:ext cx="537381" cy="596719"/>
          </a:xfrm>
          <a:prstGeom prst="rect">
            <a:avLst/>
          </a:prstGeom>
          <a:solidFill>
            <a:schemeClr val="bg1">
              <a:lumMod val="50000"/>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smtClean="0">
                <a:solidFill>
                  <a:prstClr val="white"/>
                </a:solidFill>
                <a:latin typeface="Century Gothic" panose="020B0502020202020204" pitchFamily="34" charset="0"/>
              </a:rPr>
              <a:t>4</a:t>
            </a:r>
            <a:endParaRPr lang="es-MX" sz="1400" dirty="0">
              <a:solidFill>
                <a:prstClr val="white"/>
              </a:solidFill>
              <a:latin typeface="Century Gothic" panose="020B0502020202020204" pitchFamily="34" charset="0"/>
            </a:endParaRPr>
          </a:p>
        </p:txBody>
      </p:sp>
      <p:sp>
        <p:nvSpPr>
          <p:cNvPr id="21" name="Rectángulo 20"/>
          <p:cNvSpPr/>
          <p:nvPr/>
        </p:nvSpPr>
        <p:spPr>
          <a:xfrm>
            <a:off x="453483" y="5140701"/>
            <a:ext cx="537381" cy="596719"/>
          </a:xfrm>
          <a:prstGeom prst="rect">
            <a:avLst/>
          </a:prstGeom>
          <a:solidFill>
            <a:schemeClr val="bg1">
              <a:lumMod val="50000"/>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smtClean="0">
                <a:solidFill>
                  <a:prstClr val="white"/>
                </a:solidFill>
                <a:latin typeface="Century Gothic" panose="020B0502020202020204" pitchFamily="34" charset="0"/>
              </a:rPr>
              <a:t>5</a:t>
            </a:r>
            <a:endParaRPr lang="es-MX" sz="1400" dirty="0">
              <a:solidFill>
                <a:prstClr val="white"/>
              </a:solidFill>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47</a:t>
            </a:fld>
            <a:endParaRPr lang="es-ES" altLang="es-MX" dirty="0"/>
          </a:p>
        </p:txBody>
      </p:sp>
      <p:sp>
        <p:nvSpPr>
          <p:cNvPr id="23" name="22 Flecha izquierda">
            <a:hlinkClick r:id="rId2" action="ppaction://hlinksldjump"/>
          </p:cNvPr>
          <p:cNvSpPr/>
          <p:nvPr/>
        </p:nvSpPr>
        <p:spPr>
          <a:xfrm>
            <a:off x="8190976" y="64198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204806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Derivados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48</a:t>
            </a:fld>
            <a:endParaRPr lang="es-ES" altLang="es-MX" dirty="0"/>
          </a:p>
        </p:txBody>
      </p:sp>
    </p:spTree>
    <p:extLst>
      <p:ext uri="{BB962C8B-B14F-4D97-AF65-F5344CB8AC3E}">
        <p14:creationId xmlns:p14="http://schemas.microsoft.com/office/powerpoint/2010/main" val="9824844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Descripción mercado de derivados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49</a:t>
            </a:fld>
            <a:endParaRPr lang="es-ES" altLang="es-MX" dirty="0">
              <a:latin typeface="Century Gothic" panose="020B0502020202020204" pitchFamily="34" charset="0"/>
            </a:endParaRPr>
          </a:p>
        </p:txBody>
      </p:sp>
      <p:grpSp>
        <p:nvGrpSpPr>
          <p:cNvPr id="5" name="Grupo 4">
            <a:extLst>
              <a:ext uri="{FF2B5EF4-FFF2-40B4-BE49-F238E27FC236}">
                <a16:creationId xmlns:a16="http://schemas.microsoft.com/office/drawing/2014/main" xmlns="" id="{4EC41FCA-FAA5-46C0-AD26-860947914EC4}"/>
              </a:ext>
            </a:extLst>
          </p:cNvPr>
          <p:cNvGrpSpPr/>
          <p:nvPr/>
        </p:nvGrpSpPr>
        <p:grpSpPr>
          <a:xfrm>
            <a:off x="493037" y="2256639"/>
            <a:ext cx="8190299" cy="4180870"/>
            <a:chOff x="743975" y="1075633"/>
            <a:chExt cx="8190299" cy="4490872"/>
          </a:xfrm>
        </p:grpSpPr>
        <p:sp>
          <p:nvSpPr>
            <p:cNvPr id="6" name="Rectángulo 5">
              <a:extLst>
                <a:ext uri="{FF2B5EF4-FFF2-40B4-BE49-F238E27FC236}">
                  <a16:creationId xmlns:a16="http://schemas.microsoft.com/office/drawing/2014/main" xmlns="" id="{978621C7-B4C7-4B62-8B52-48298611E2DA}"/>
                </a:ext>
              </a:extLst>
            </p:cNvPr>
            <p:cNvSpPr/>
            <p:nvPr/>
          </p:nvSpPr>
          <p:spPr>
            <a:xfrm>
              <a:off x="743975" y="3336175"/>
              <a:ext cx="1096841" cy="48876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Derivado</a:t>
              </a:r>
            </a:p>
          </p:txBody>
        </p:sp>
        <p:sp>
          <p:nvSpPr>
            <p:cNvPr id="7" name="Abrir llave 6">
              <a:extLst>
                <a:ext uri="{FF2B5EF4-FFF2-40B4-BE49-F238E27FC236}">
                  <a16:creationId xmlns:a16="http://schemas.microsoft.com/office/drawing/2014/main" xmlns="" id="{6323AA83-6274-441B-930A-24393DE37178}"/>
                </a:ext>
              </a:extLst>
            </p:cNvPr>
            <p:cNvSpPr/>
            <p:nvPr/>
          </p:nvSpPr>
          <p:spPr>
            <a:xfrm>
              <a:off x="1975761" y="1613111"/>
              <a:ext cx="285226" cy="393488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8" name="Rectángulo 7">
              <a:extLst>
                <a:ext uri="{FF2B5EF4-FFF2-40B4-BE49-F238E27FC236}">
                  <a16:creationId xmlns:a16="http://schemas.microsoft.com/office/drawing/2014/main" xmlns="" id="{D7407A3B-7203-4CFD-B632-D2239327DC62}"/>
                </a:ext>
              </a:extLst>
            </p:cNvPr>
            <p:cNvSpPr/>
            <p:nvPr/>
          </p:nvSpPr>
          <p:spPr>
            <a:xfrm>
              <a:off x="2320247" y="2279007"/>
              <a:ext cx="1321266" cy="58722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Mercados Estandarizados (</a:t>
              </a:r>
              <a:r>
                <a:rPr lang="es-MX" sz="1200" b="1" dirty="0" err="1"/>
                <a:t>Mexder</a:t>
              </a:r>
              <a:r>
                <a:rPr lang="es-MX" sz="1200" b="1" dirty="0"/>
                <a:t>, CME)</a:t>
              </a:r>
            </a:p>
          </p:txBody>
        </p:sp>
        <p:sp>
          <p:nvSpPr>
            <p:cNvPr id="9" name="Rectángulo 8">
              <a:extLst>
                <a:ext uri="{FF2B5EF4-FFF2-40B4-BE49-F238E27FC236}">
                  <a16:creationId xmlns:a16="http://schemas.microsoft.com/office/drawing/2014/main" xmlns="" id="{207B7B96-C37F-43A2-9A46-E503DE6FF3CE}"/>
                </a:ext>
              </a:extLst>
            </p:cNvPr>
            <p:cNvSpPr/>
            <p:nvPr/>
          </p:nvSpPr>
          <p:spPr>
            <a:xfrm>
              <a:off x="2303359" y="4292648"/>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Mercado Extrabursátil (“OTC”)</a:t>
              </a:r>
            </a:p>
          </p:txBody>
        </p:sp>
        <p:sp>
          <p:nvSpPr>
            <p:cNvPr id="10" name="Rectángulo 9">
              <a:extLst>
                <a:ext uri="{FF2B5EF4-FFF2-40B4-BE49-F238E27FC236}">
                  <a16:creationId xmlns:a16="http://schemas.microsoft.com/office/drawing/2014/main" xmlns="" id="{BF82FD7D-3B40-4EE6-BDBE-57B8C6BA43AC}"/>
                </a:ext>
              </a:extLst>
            </p:cNvPr>
            <p:cNvSpPr/>
            <p:nvPr/>
          </p:nvSpPr>
          <p:spPr>
            <a:xfrm>
              <a:off x="743975" y="1108659"/>
              <a:ext cx="1096841" cy="400942"/>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Instrumento Financiero</a:t>
              </a:r>
              <a:endParaRPr lang="es-MX" sz="1200" dirty="0"/>
            </a:p>
          </p:txBody>
        </p:sp>
        <p:sp>
          <p:nvSpPr>
            <p:cNvPr id="11" name="Rectángulo 10">
              <a:extLst>
                <a:ext uri="{FF2B5EF4-FFF2-40B4-BE49-F238E27FC236}">
                  <a16:creationId xmlns:a16="http://schemas.microsoft.com/office/drawing/2014/main" xmlns="" id="{EF682881-C9F8-4336-BB2C-073C7CE896E5}"/>
                </a:ext>
              </a:extLst>
            </p:cNvPr>
            <p:cNvSpPr/>
            <p:nvPr/>
          </p:nvSpPr>
          <p:spPr>
            <a:xfrm>
              <a:off x="2395185" y="1085638"/>
              <a:ext cx="1321266" cy="400942"/>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Tipo de mercado</a:t>
              </a:r>
              <a:endParaRPr lang="es-MX" sz="1200" dirty="0"/>
            </a:p>
          </p:txBody>
        </p:sp>
        <p:sp>
          <p:nvSpPr>
            <p:cNvPr id="12" name="Rectángulo 11">
              <a:extLst>
                <a:ext uri="{FF2B5EF4-FFF2-40B4-BE49-F238E27FC236}">
                  <a16:creationId xmlns:a16="http://schemas.microsoft.com/office/drawing/2014/main" xmlns="" id="{261AC714-D293-4DF2-8032-AEBA54DF2458}"/>
                </a:ext>
              </a:extLst>
            </p:cNvPr>
            <p:cNvSpPr/>
            <p:nvPr/>
          </p:nvSpPr>
          <p:spPr>
            <a:xfrm>
              <a:off x="5735445" y="1819714"/>
              <a:ext cx="1321266"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Divisas</a:t>
              </a:r>
            </a:p>
          </p:txBody>
        </p:sp>
        <p:sp>
          <p:nvSpPr>
            <p:cNvPr id="13" name="Rectángulo 12">
              <a:extLst>
                <a:ext uri="{FF2B5EF4-FFF2-40B4-BE49-F238E27FC236}">
                  <a16:creationId xmlns:a16="http://schemas.microsoft.com/office/drawing/2014/main" xmlns="" id="{3D6ABC9B-522A-4E5A-B574-39B3BD508F37}"/>
                </a:ext>
              </a:extLst>
            </p:cNvPr>
            <p:cNvSpPr/>
            <p:nvPr/>
          </p:nvSpPr>
          <p:spPr>
            <a:xfrm>
              <a:off x="5725961" y="1075633"/>
              <a:ext cx="1324545" cy="378135"/>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Subyacentes</a:t>
              </a:r>
              <a:endParaRPr lang="es-MX" sz="1200" dirty="0"/>
            </a:p>
          </p:txBody>
        </p:sp>
        <p:sp>
          <p:nvSpPr>
            <p:cNvPr id="14" name="Rectángulo 13">
              <a:extLst>
                <a:ext uri="{FF2B5EF4-FFF2-40B4-BE49-F238E27FC236}">
                  <a16:creationId xmlns:a16="http://schemas.microsoft.com/office/drawing/2014/main" xmlns="" id="{945AA69B-F787-496F-9413-457ECA953D1C}"/>
                </a:ext>
              </a:extLst>
            </p:cNvPr>
            <p:cNvSpPr/>
            <p:nvPr/>
          </p:nvSpPr>
          <p:spPr>
            <a:xfrm>
              <a:off x="5735445" y="2112517"/>
              <a:ext cx="1321266" cy="3908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Acciones, Índices, </a:t>
              </a:r>
              <a:r>
                <a:rPr lang="es-MX" sz="1000" dirty="0" err="1"/>
                <a:t>ETF´s</a:t>
              </a:r>
              <a:endParaRPr lang="es-MX" sz="1000" dirty="0"/>
            </a:p>
          </p:txBody>
        </p:sp>
        <p:sp>
          <p:nvSpPr>
            <p:cNvPr id="15" name="Rectángulo 14">
              <a:extLst>
                <a:ext uri="{FF2B5EF4-FFF2-40B4-BE49-F238E27FC236}">
                  <a16:creationId xmlns:a16="http://schemas.microsoft.com/office/drawing/2014/main" xmlns="" id="{B32121BA-BE0F-4D86-9BAE-A20836CC607F}"/>
                </a:ext>
              </a:extLst>
            </p:cNvPr>
            <p:cNvSpPr/>
            <p:nvPr/>
          </p:nvSpPr>
          <p:spPr>
            <a:xfrm>
              <a:off x="5725962" y="2572622"/>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Tasas de Interés</a:t>
              </a:r>
            </a:p>
          </p:txBody>
        </p:sp>
        <p:sp>
          <p:nvSpPr>
            <p:cNvPr id="16" name="Rectángulo 15">
              <a:extLst>
                <a:ext uri="{FF2B5EF4-FFF2-40B4-BE49-F238E27FC236}">
                  <a16:creationId xmlns:a16="http://schemas.microsoft.com/office/drawing/2014/main" xmlns="" id="{6B356239-472F-4007-8DFB-682F0CA22F2A}"/>
                </a:ext>
              </a:extLst>
            </p:cNvPr>
            <p:cNvSpPr/>
            <p:nvPr/>
          </p:nvSpPr>
          <p:spPr>
            <a:xfrm>
              <a:off x="5735445" y="2896065"/>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Materias Primas</a:t>
              </a:r>
            </a:p>
          </p:txBody>
        </p:sp>
        <p:sp>
          <p:nvSpPr>
            <p:cNvPr id="17" name="Rectángulo 16">
              <a:extLst>
                <a:ext uri="{FF2B5EF4-FFF2-40B4-BE49-F238E27FC236}">
                  <a16:creationId xmlns:a16="http://schemas.microsoft.com/office/drawing/2014/main" xmlns="" id="{BDBDA4B1-8816-4B3A-BFD0-BEA7324BC738}"/>
                </a:ext>
              </a:extLst>
            </p:cNvPr>
            <p:cNvSpPr/>
            <p:nvPr/>
          </p:nvSpPr>
          <p:spPr>
            <a:xfrm>
              <a:off x="5741649" y="3208772"/>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Otros</a:t>
              </a:r>
            </a:p>
          </p:txBody>
        </p:sp>
        <p:sp>
          <p:nvSpPr>
            <p:cNvPr id="18" name="Rectángulo 17">
              <a:extLst>
                <a:ext uri="{FF2B5EF4-FFF2-40B4-BE49-F238E27FC236}">
                  <a16:creationId xmlns:a16="http://schemas.microsoft.com/office/drawing/2014/main" xmlns="" id="{44172074-D280-482C-B1DB-1176251CE140}"/>
                </a:ext>
              </a:extLst>
            </p:cNvPr>
            <p:cNvSpPr/>
            <p:nvPr/>
          </p:nvSpPr>
          <p:spPr>
            <a:xfrm>
              <a:off x="4236178" y="1086567"/>
              <a:ext cx="1321266" cy="400942"/>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Productos Derivados</a:t>
              </a:r>
              <a:endParaRPr lang="es-MX" sz="1200" dirty="0"/>
            </a:p>
          </p:txBody>
        </p:sp>
        <p:sp>
          <p:nvSpPr>
            <p:cNvPr id="19" name="Rectángulo 18">
              <a:extLst>
                <a:ext uri="{FF2B5EF4-FFF2-40B4-BE49-F238E27FC236}">
                  <a16:creationId xmlns:a16="http://schemas.microsoft.com/office/drawing/2014/main" xmlns="" id="{029835DF-EB45-4779-BA54-A3CF88B7953A}"/>
                </a:ext>
              </a:extLst>
            </p:cNvPr>
            <p:cNvSpPr/>
            <p:nvPr/>
          </p:nvSpPr>
          <p:spPr>
            <a:xfrm>
              <a:off x="4236178" y="2140093"/>
              <a:ext cx="1321266"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Futuros</a:t>
              </a:r>
            </a:p>
          </p:txBody>
        </p:sp>
        <p:sp>
          <p:nvSpPr>
            <p:cNvPr id="20" name="Rectángulo 19">
              <a:extLst>
                <a:ext uri="{FF2B5EF4-FFF2-40B4-BE49-F238E27FC236}">
                  <a16:creationId xmlns:a16="http://schemas.microsoft.com/office/drawing/2014/main" xmlns="" id="{D00DC6DE-5927-4A23-AD49-0AE9BB3BF692}"/>
                </a:ext>
              </a:extLst>
            </p:cNvPr>
            <p:cNvSpPr/>
            <p:nvPr/>
          </p:nvSpPr>
          <p:spPr>
            <a:xfrm>
              <a:off x="4236178" y="2971540"/>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Swaps</a:t>
              </a:r>
            </a:p>
          </p:txBody>
        </p:sp>
        <p:sp>
          <p:nvSpPr>
            <p:cNvPr id="21" name="Rectángulo 20">
              <a:extLst>
                <a:ext uri="{FF2B5EF4-FFF2-40B4-BE49-F238E27FC236}">
                  <a16:creationId xmlns:a16="http://schemas.microsoft.com/office/drawing/2014/main" xmlns="" id="{FBA65206-5324-4CA5-9CDD-EFB30831A4B0}"/>
                </a:ext>
              </a:extLst>
            </p:cNvPr>
            <p:cNvSpPr/>
            <p:nvPr/>
          </p:nvSpPr>
          <p:spPr>
            <a:xfrm>
              <a:off x="4236178" y="2557439"/>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Opciones</a:t>
              </a:r>
            </a:p>
          </p:txBody>
        </p:sp>
        <p:sp>
          <p:nvSpPr>
            <p:cNvPr id="22" name="Rectángulo 21">
              <a:extLst>
                <a:ext uri="{FF2B5EF4-FFF2-40B4-BE49-F238E27FC236}">
                  <a16:creationId xmlns:a16="http://schemas.microsoft.com/office/drawing/2014/main" xmlns="" id="{D78C0645-A2C9-40D9-96CF-14EB195B03C6}"/>
                </a:ext>
              </a:extLst>
            </p:cNvPr>
            <p:cNvSpPr/>
            <p:nvPr/>
          </p:nvSpPr>
          <p:spPr>
            <a:xfrm>
              <a:off x="7787253" y="1617101"/>
              <a:ext cx="1147021"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Peso - Dólar</a:t>
              </a:r>
            </a:p>
          </p:txBody>
        </p:sp>
        <p:sp>
          <p:nvSpPr>
            <p:cNvPr id="23" name="Rectángulo 22">
              <a:extLst>
                <a:ext uri="{FF2B5EF4-FFF2-40B4-BE49-F238E27FC236}">
                  <a16:creationId xmlns:a16="http://schemas.microsoft.com/office/drawing/2014/main" xmlns="" id="{6BC8EE55-3FC8-48FD-AF3D-DA0247153D4F}"/>
                </a:ext>
              </a:extLst>
            </p:cNvPr>
            <p:cNvSpPr/>
            <p:nvPr/>
          </p:nvSpPr>
          <p:spPr>
            <a:xfrm>
              <a:off x="7787253" y="1874545"/>
              <a:ext cx="1143557"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Peso - Euro</a:t>
              </a:r>
            </a:p>
          </p:txBody>
        </p:sp>
        <p:sp>
          <p:nvSpPr>
            <p:cNvPr id="24" name="Rectángulo 23">
              <a:extLst>
                <a:ext uri="{FF2B5EF4-FFF2-40B4-BE49-F238E27FC236}">
                  <a16:creationId xmlns:a16="http://schemas.microsoft.com/office/drawing/2014/main" xmlns="" id="{C685A6EC-EDB0-4A51-B561-4CECDC79ED60}"/>
                </a:ext>
              </a:extLst>
            </p:cNvPr>
            <p:cNvSpPr/>
            <p:nvPr/>
          </p:nvSpPr>
          <p:spPr>
            <a:xfrm>
              <a:off x="7787253" y="2135517"/>
              <a:ext cx="1143557"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Dólar - Euro</a:t>
              </a:r>
            </a:p>
          </p:txBody>
        </p:sp>
        <p:sp>
          <p:nvSpPr>
            <p:cNvPr id="25" name="Rectángulo 24">
              <a:extLst>
                <a:ext uri="{FF2B5EF4-FFF2-40B4-BE49-F238E27FC236}">
                  <a16:creationId xmlns:a16="http://schemas.microsoft.com/office/drawing/2014/main" xmlns="" id="{301B7D12-09A9-4AD2-987D-A0B48F898586}"/>
                </a:ext>
              </a:extLst>
            </p:cNvPr>
            <p:cNvSpPr/>
            <p:nvPr/>
          </p:nvSpPr>
          <p:spPr>
            <a:xfrm>
              <a:off x="7787253" y="2402286"/>
              <a:ext cx="1143557"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Dólar - Yen</a:t>
              </a:r>
            </a:p>
          </p:txBody>
        </p:sp>
        <p:sp>
          <p:nvSpPr>
            <p:cNvPr id="26" name="Rectángulo 25">
              <a:extLst>
                <a:ext uri="{FF2B5EF4-FFF2-40B4-BE49-F238E27FC236}">
                  <a16:creationId xmlns:a16="http://schemas.microsoft.com/office/drawing/2014/main" xmlns="" id="{EC1FE1B3-70F4-42A8-98B7-DACB871F8474}"/>
                </a:ext>
              </a:extLst>
            </p:cNvPr>
            <p:cNvSpPr/>
            <p:nvPr/>
          </p:nvSpPr>
          <p:spPr>
            <a:xfrm>
              <a:off x="7787253" y="2662255"/>
              <a:ext cx="1147021" cy="21808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Dólar - Libra</a:t>
              </a:r>
            </a:p>
          </p:txBody>
        </p:sp>
        <p:sp>
          <p:nvSpPr>
            <p:cNvPr id="27" name="Abrir llave 26">
              <a:extLst>
                <a:ext uri="{FF2B5EF4-FFF2-40B4-BE49-F238E27FC236}">
                  <a16:creationId xmlns:a16="http://schemas.microsoft.com/office/drawing/2014/main" xmlns="" id="{F4AE9148-4120-4A26-A765-CD1DCC5D299E}"/>
                </a:ext>
              </a:extLst>
            </p:cNvPr>
            <p:cNvSpPr/>
            <p:nvPr/>
          </p:nvSpPr>
          <p:spPr>
            <a:xfrm>
              <a:off x="7300342" y="1532110"/>
              <a:ext cx="285226" cy="1724582"/>
            </a:xfrm>
            <a:prstGeom prst="leftBrace">
              <a:avLst>
                <a:gd name="adj1" fmla="val 8333"/>
                <a:gd name="adj2" fmla="val 2276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28" name="Rectángulo 27">
              <a:extLst>
                <a:ext uri="{FF2B5EF4-FFF2-40B4-BE49-F238E27FC236}">
                  <a16:creationId xmlns:a16="http://schemas.microsoft.com/office/drawing/2014/main" xmlns="" id="{2E68051B-A5C6-459E-8481-93E40CE1277A}"/>
                </a:ext>
              </a:extLst>
            </p:cNvPr>
            <p:cNvSpPr/>
            <p:nvPr/>
          </p:nvSpPr>
          <p:spPr>
            <a:xfrm>
              <a:off x="7787253" y="2918140"/>
              <a:ext cx="1143557"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Otros</a:t>
              </a:r>
            </a:p>
          </p:txBody>
        </p:sp>
        <p:sp>
          <p:nvSpPr>
            <p:cNvPr id="29" name="Rectángulo 28">
              <a:extLst>
                <a:ext uri="{FF2B5EF4-FFF2-40B4-BE49-F238E27FC236}">
                  <a16:creationId xmlns:a16="http://schemas.microsoft.com/office/drawing/2014/main" xmlns="" id="{269C3F08-F43D-4B6D-8040-25FE67329CAC}"/>
                </a:ext>
              </a:extLst>
            </p:cNvPr>
            <p:cNvSpPr/>
            <p:nvPr/>
          </p:nvSpPr>
          <p:spPr>
            <a:xfrm>
              <a:off x="5777390" y="3833355"/>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Divisas</a:t>
              </a:r>
            </a:p>
          </p:txBody>
        </p:sp>
        <p:sp>
          <p:nvSpPr>
            <p:cNvPr id="30" name="Rectángulo 29">
              <a:extLst>
                <a:ext uri="{FF2B5EF4-FFF2-40B4-BE49-F238E27FC236}">
                  <a16:creationId xmlns:a16="http://schemas.microsoft.com/office/drawing/2014/main" xmlns="" id="{6BA24AAB-DE66-460C-8E1C-5B741E76BF6C}"/>
                </a:ext>
              </a:extLst>
            </p:cNvPr>
            <p:cNvSpPr/>
            <p:nvPr/>
          </p:nvSpPr>
          <p:spPr>
            <a:xfrm>
              <a:off x="5777390" y="4126158"/>
              <a:ext cx="1321266" cy="3908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Acciones, Índices, </a:t>
              </a:r>
              <a:r>
                <a:rPr lang="es-MX" sz="1000" dirty="0" err="1"/>
                <a:t>ETF´s</a:t>
              </a:r>
              <a:endParaRPr lang="es-MX" sz="1000" dirty="0"/>
            </a:p>
          </p:txBody>
        </p:sp>
        <p:sp>
          <p:nvSpPr>
            <p:cNvPr id="31" name="Rectángulo 30">
              <a:extLst>
                <a:ext uri="{FF2B5EF4-FFF2-40B4-BE49-F238E27FC236}">
                  <a16:creationId xmlns:a16="http://schemas.microsoft.com/office/drawing/2014/main" xmlns="" id="{41B50B60-4058-46DC-8242-72E7747FAC83}"/>
                </a:ext>
              </a:extLst>
            </p:cNvPr>
            <p:cNvSpPr/>
            <p:nvPr/>
          </p:nvSpPr>
          <p:spPr>
            <a:xfrm>
              <a:off x="5767907" y="4586263"/>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Tasas de Interés</a:t>
              </a:r>
            </a:p>
          </p:txBody>
        </p:sp>
        <p:sp>
          <p:nvSpPr>
            <p:cNvPr id="32" name="Rectángulo 31">
              <a:extLst>
                <a:ext uri="{FF2B5EF4-FFF2-40B4-BE49-F238E27FC236}">
                  <a16:creationId xmlns:a16="http://schemas.microsoft.com/office/drawing/2014/main" xmlns="" id="{BBFF002A-097C-4519-9217-633DFEAC5C96}"/>
                </a:ext>
              </a:extLst>
            </p:cNvPr>
            <p:cNvSpPr/>
            <p:nvPr/>
          </p:nvSpPr>
          <p:spPr>
            <a:xfrm>
              <a:off x="5777390" y="4909706"/>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Materias Primas</a:t>
              </a:r>
            </a:p>
          </p:txBody>
        </p:sp>
        <p:sp>
          <p:nvSpPr>
            <p:cNvPr id="33" name="Rectángulo 32">
              <a:extLst>
                <a:ext uri="{FF2B5EF4-FFF2-40B4-BE49-F238E27FC236}">
                  <a16:creationId xmlns:a16="http://schemas.microsoft.com/office/drawing/2014/main" xmlns="" id="{303E6585-D050-4A1D-BEBB-598087ABB163}"/>
                </a:ext>
              </a:extLst>
            </p:cNvPr>
            <p:cNvSpPr/>
            <p:nvPr/>
          </p:nvSpPr>
          <p:spPr>
            <a:xfrm>
              <a:off x="5783594" y="5222413"/>
              <a:ext cx="1315062"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Otros</a:t>
              </a:r>
            </a:p>
          </p:txBody>
        </p:sp>
        <p:sp>
          <p:nvSpPr>
            <p:cNvPr id="34" name="Rectángulo 33">
              <a:extLst>
                <a:ext uri="{FF2B5EF4-FFF2-40B4-BE49-F238E27FC236}">
                  <a16:creationId xmlns:a16="http://schemas.microsoft.com/office/drawing/2014/main" xmlns="" id="{375F8456-3A01-4B67-8043-4E2CBEFF9289}"/>
                </a:ext>
              </a:extLst>
            </p:cNvPr>
            <p:cNvSpPr/>
            <p:nvPr/>
          </p:nvSpPr>
          <p:spPr>
            <a:xfrm>
              <a:off x="4278123" y="4077431"/>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Forwards</a:t>
              </a:r>
            </a:p>
          </p:txBody>
        </p:sp>
        <p:sp>
          <p:nvSpPr>
            <p:cNvPr id="35" name="Rectángulo 34">
              <a:extLst>
                <a:ext uri="{FF2B5EF4-FFF2-40B4-BE49-F238E27FC236}">
                  <a16:creationId xmlns:a16="http://schemas.microsoft.com/office/drawing/2014/main" xmlns="" id="{A66BA232-F6E7-4632-8693-3121C5F3B1EA}"/>
                </a:ext>
              </a:extLst>
            </p:cNvPr>
            <p:cNvSpPr/>
            <p:nvPr/>
          </p:nvSpPr>
          <p:spPr>
            <a:xfrm>
              <a:off x="4278123" y="4682774"/>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Swaps</a:t>
              </a:r>
            </a:p>
          </p:txBody>
        </p:sp>
        <p:sp>
          <p:nvSpPr>
            <p:cNvPr id="36" name="Rectángulo 35">
              <a:extLst>
                <a:ext uri="{FF2B5EF4-FFF2-40B4-BE49-F238E27FC236}">
                  <a16:creationId xmlns:a16="http://schemas.microsoft.com/office/drawing/2014/main" xmlns="" id="{D5DDC693-028C-4257-AE7E-05901F8C8463}"/>
                </a:ext>
              </a:extLst>
            </p:cNvPr>
            <p:cNvSpPr/>
            <p:nvPr/>
          </p:nvSpPr>
          <p:spPr>
            <a:xfrm>
              <a:off x="4278123" y="4369578"/>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Opciones</a:t>
              </a:r>
            </a:p>
          </p:txBody>
        </p:sp>
        <p:sp>
          <p:nvSpPr>
            <p:cNvPr id="37" name="Rectángulo 36">
              <a:extLst>
                <a:ext uri="{FF2B5EF4-FFF2-40B4-BE49-F238E27FC236}">
                  <a16:creationId xmlns:a16="http://schemas.microsoft.com/office/drawing/2014/main" xmlns="" id="{9860E214-3F8E-4AD3-8CA0-9331A9AFE1BC}"/>
                </a:ext>
              </a:extLst>
            </p:cNvPr>
            <p:cNvSpPr/>
            <p:nvPr/>
          </p:nvSpPr>
          <p:spPr>
            <a:xfrm>
              <a:off x="4278123" y="4984253"/>
              <a:ext cx="1321266" cy="218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Otros</a:t>
              </a:r>
            </a:p>
          </p:txBody>
        </p:sp>
        <p:sp>
          <p:nvSpPr>
            <p:cNvPr id="38" name="Abrir llave 37">
              <a:extLst>
                <a:ext uri="{FF2B5EF4-FFF2-40B4-BE49-F238E27FC236}">
                  <a16:creationId xmlns:a16="http://schemas.microsoft.com/office/drawing/2014/main" xmlns="" id="{C9DDFCA1-5C7D-47E1-B01D-3EEC49BCF1D4}"/>
                </a:ext>
              </a:extLst>
            </p:cNvPr>
            <p:cNvSpPr/>
            <p:nvPr/>
          </p:nvSpPr>
          <p:spPr>
            <a:xfrm>
              <a:off x="3742356" y="1638647"/>
              <a:ext cx="285226" cy="1963454"/>
            </a:xfrm>
            <a:prstGeom prst="leftBrace">
              <a:avLst>
                <a:gd name="adj1" fmla="val 8333"/>
                <a:gd name="adj2" fmla="val 49986"/>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39" name="Rectángulo 38">
              <a:extLst>
                <a:ext uri="{FF2B5EF4-FFF2-40B4-BE49-F238E27FC236}">
                  <a16:creationId xmlns:a16="http://schemas.microsoft.com/office/drawing/2014/main" xmlns="" id="{B787A0DB-C150-47D4-A82D-4EE84066432A}"/>
                </a:ext>
              </a:extLst>
            </p:cNvPr>
            <p:cNvSpPr/>
            <p:nvPr/>
          </p:nvSpPr>
          <p:spPr>
            <a:xfrm>
              <a:off x="4100046" y="1682227"/>
              <a:ext cx="3091609" cy="1898328"/>
            </a:xfrm>
            <a:prstGeom prst="rect">
              <a:avLst/>
            </a:prstGeom>
            <a:noFill/>
            <a:ln w="635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0" name="Abrir llave 39">
              <a:extLst>
                <a:ext uri="{FF2B5EF4-FFF2-40B4-BE49-F238E27FC236}">
                  <a16:creationId xmlns:a16="http://schemas.microsoft.com/office/drawing/2014/main" xmlns="" id="{2BD01974-F2B6-431F-922E-A5B0A017F01F}"/>
                </a:ext>
              </a:extLst>
            </p:cNvPr>
            <p:cNvSpPr/>
            <p:nvPr/>
          </p:nvSpPr>
          <p:spPr>
            <a:xfrm>
              <a:off x="3772448" y="3742966"/>
              <a:ext cx="285226" cy="1805033"/>
            </a:xfrm>
            <a:prstGeom prst="leftBrace">
              <a:avLst>
                <a:gd name="adj1" fmla="val 8333"/>
                <a:gd name="adj2" fmla="val 49986"/>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41" name="Rectángulo 40">
              <a:extLst>
                <a:ext uri="{FF2B5EF4-FFF2-40B4-BE49-F238E27FC236}">
                  <a16:creationId xmlns:a16="http://schemas.microsoft.com/office/drawing/2014/main" xmlns="" id="{8451B7F2-B128-47A1-BAC8-240407ED367A}"/>
                </a:ext>
              </a:extLst>
            </p:cNvPr>
            <p:cNvSpPr/>
            <p:nvPr/>
          </p:nvSpPr>
          <p:spPr>
            <a:xfrm>
              <a:off x="4100046" y="3747355"/>
              <a:ext cx="3091609" cy="1819150"/>
            </a:xfrm>
            <a:prstGeom prst="rect">
              <a:avLst/>
            </a:prstGeom>
            <a:noFill/>
            <a:ln w="635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pSp>
      <p:sp>
        <p:nvSpPr>
          <p:cNvPr id="42" name="Rectángulo 41">
            <a:extLst>
              <a:ext uri="{FF2B5EF4-FFF2-40B4-BE49-F238E27FC236}">
                <a16:creationId xmlns:a16="http://schemas.microsoft.com/office/drawing/2014/main" xmlns="" id="{8F0C7D82-31B3-48A2-8666-675C9CE85B08}"/>
              </a:ext>
            </a:extLst>
          </p:cNvPr>
          <p:cNvSpPr/>
          <p:nvPr/>
        </p:nvSpPr>
        <p:spPr>
          <a:xfrm>
            <a:off x="415632" y="6594939"/>
            <a:ext cx="440045" cy="10536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b="1" dirty="0"/>
          </a:p>
        </p:txBody>
      </p:sp>
      <p:sp>
        <p:nvSpPr>
          <p:cNvPr id="43" name="CuadroTexto 42">
            <a:extLst>
              <a:ext uri="{FF2B5EF4-FFF2-40B4-BE49-F238E27FC236}">
                <a16:creationId xmlns:a16="http://schemas.microsoft.com/office/drawing/2014/main" xmlns="" id="{92FC38C7-A906-48DE-8ADC-8E64AA8ACCBF}"/>
              </a:ext>
            </a:extLst>
          </p:cNvPr>
          <p:cNvSpPr txBox="1"/>
          <p:nvPr/>
        </p:nvSpPr>
        <p:spPr>
          <a:xfrm>
            <a:off x="855677" y="6505955"/>
            <a:ext cx="6136055" cy="276999"/>
          </a:xfrm>
          <a:prstGeom prst="rect">
            <a:avLst/>
          </a:prstGeom>
          <a:noFill/>
        </p:spPr>
        <p:txBody>
          <a:bodyPr wrap="square" rtlCol="0">
            <a:spAutoFit/>
          </a:bodyPr>
          <a:lstStyle/>
          <a:p>
            <a:r>
              <a:rPr lang="es-MX" sz="1200" dirty="0"/>
              <a:t>Productos a implementar en el FANVIT</a:t>
            </a:r>
          </a:p>
        </p:txBody>
      </p:sp>
      <p:sp>
        <p:nvSpPr>
          <p:cNvPr id="44" name="Rectángulo 43">
            <a:extLst>
              <a:ext uri="{FF2B5EF4-FFF2-40B4-BE49-F238E27FC236}">
                <a16:creationId xmlns:a16="http://schemas.microsoft.com/office/drawing/2014/main" xmlns="" id="{4DB2A4F7-9465-4FBC-A6D6-48DCD6A1068C}"/>
              </a:ext>
            </a:extLst>
          </p:cNvPr>
          <p:cNvSpPr/>
          <p:nvPr/>
        </p:nvSpPr>
        <p:spPr>
          <a:xfrm>
            <a:off x="230488" y="1378074"/>
            <a:ext cx="8830770" cy="646331"/>
          </a:xfrm>
          <a:prstGeom prst="rect">
            <a:avLst/>
          </a:prstGeom>
        </p:spPr>
        <p:txBody>
          <a:bodyPr wrap="square">
            <a:spAutoFit/>
          </a:bodyPr>
          <a:lstStyle/>
          <a:p>
            <a:pPr algn="just"/>
            <a:r>
              <a:rPr lang="es-MX" sz="1200" dirty="0"/>
              <a:t>Un </a:t>
            </a:r>
            <a:r>
              <a:rPr lang="es-MX" sz="1200" b="1" dirty="0"/>
              <a:t>derivado</a:t>
            </a:r>
            <a:r>
              <a:rPr lang="es-MX" sz="1200" dirty="0"/>
              <a:t> es un instrumento financiero cuyo precio depende del valor de otro activo, a ese activo se le conoce como activo subyacente. Entre los subyacentes más comunes encontramos acciones, divisas, tasas de interés y materias primas entre otros. Los tipos de derivados mas comunes incluyen swaps, </a:t>
            </a:r>
            <a:r>
              <a:rPr lang="es-MX" sz="1200" b="1" dirty="0"/>
              <a:t>futuro</a:t>
            </a:r>
            <a:r>
              <a:rPr lang="es-MX" sz="1200" dirty="0"/>
              <a:t>/forward y opciones.</a:t>
            </a:r>
          </a:p>
        </p:txBody>
      </p:sp>
    </p:spTree>
    <p:extLst>
      <p:ext uri="{BB962C8B-B14F-4D97-AF65-F5344CB8AC3E}">
        <p14:creationId xmlns:p14="http://schemas.microsoft.com/office/powerpoint/2010/main" val="26327987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Descripción mercado de derivados</a:t>
            </a:r>
          </a:p>
        </p:txBody>
      </p:sp>
      <p:sp>
        <p:nvSpPr>
          <p:cNvPr id="2" name="1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50</a:t>
            </a:fld>
            <a:endParaRPr lang="es-ES" altLang="es-MX" dirty="0">
              <a:latin typeface="Century Gothic" panose="020B0502020202020204" pitchFamily="34" charset="0"/>
            </a:endParaRPr>
          </a:p>
        </p:txBody>
      </p:sp>
      <p:sp>
        <p:nvSpPr>
          <p:cNvPr id="42" name="Rectángulo 41">
            <a:extLst>
              <a:ext uri="{FF2B5EF4-FFF2-40B4-BE49-F238E27FC236}">
                <a16:creationId xmlns:a16="http://schemas.microsoft.com/office/drawing/2014/main" xmlns="" id="{8F0C7D82-31B3-48A2-8666-675C9CE85B08}"/>
              </a:ext>
            </a:extLst>
          </p:cNvPr>
          <p:cNvSpPr/>
          <p:nvPr/>
        </p:nvSpPr>
        <p:spPr>
          <a:xfrm>
            <a:off x="415632" y="6250990"/>
            <a:ext cx="440045" cy="10536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b="1" dirty="0"/>
          </a:p>
        </p:txBody>
      </p:sp>
      <p:sp>
        <p:nvSpPr>
          <p:cNvPr id="43" name="CuadroTexto 42">
            <a:extLst>
              <a:ext uri="{FF2B5EF4-FFF2-40B4-BE49-F238E27FC236}">
                <a16:creationId xmlns:a16="http://schemas.microsoft.com/office/drawing/2014/main" xmlns="" id="{92FC38C7-A906-48DE-8ADC-8E64AA8ACCBF}"/>
              </a:ext>
            </a:extLst>
          </p:cNvPr>
          <p:cNvSpPr txBox="1"/>
          <p:nvPr/>
        </p:nvSpPr>
        <p:spPr>
          <a:xfrm>
            <a:off x="919941" y="6171014"/>
            <a:ext cx="6136055" cy="276999"/>
          </a:xfrm>
          <a:prstGeom prst="rect">
            <a:avLst/>
          </a:prstGeom>
          <a:noFill/>
        </p:spPr>
        <p:txBody>
          <a:bodyPr wrap="square" rtlCol="0">
            <a:spAutoFit/>
          </a:bodyPr>
          <a:lstStyle/>
          <a:p>
            <a:r>
              <a:rPr lang="es-MX" sz="1200" dirty="0"/>
              <a:t>Productos a implementar en el FANVIT</a:t>
            </a:r>
          </a:p>
        </p:txBody>
      </p:sp>
      <p:sp>
        <p:nvSpPr>
          <p:cNvPr id="47" name="Rectángulo 46">
            <a:extLst>
              <a:ext uri="{FF2B5EF4-FFF2-40B4-BE49-F238E27FC236}">
                <a16:creationId xmlns:a16="http://schemas.microsoft.com/office/drawing/2014/main" xmlns="" id="{1D72C0B5-C2A8-4F3A-A8B2-06CDD9E97187}"/>
              </a:ext>
            </a:extLst>
          </p:cNvPr>
          <p:cNvSpPr/>
          <p:nvPr/>
        </p:nvSpPr>
        <p:spPr>
          <a:xfrm>
            <a:off x="182413" y="3576125"/>
            <a:ext cx="1096841" cy="472247"/>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Derivado</a:t>
            </a:r>
          </a:p>
        </p:txBody>
      </p:sp>
      <p:sp>
        <p:nvSpPr>
          <p:cNvPr id="48" name="Abrir llave 47">
            <a:extLst>
              <a:ext uri="{FF2B5EF4-FFF2-40B4-BE49-F238E27FC236}">
                <a16:creationId xmlns:a16="http://schemas.microsoft.com/office/drawing/2014/main" xmlns="" id="{3B6E4B66-8066-4D1B-A5E5-796806BECF7A}"/>
              </a:ext>
            </a:extLst>
          </p:cNvPr>
          <p:cNvSpPr/>
          <p:nvPr/>
        </p:nvSpPr>
        <p:spPr>
          <a:xfrm>
            <a:off x="1394780" y="1474622"/>
            <a:ext cx="243398" cy="459302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49" name="Rectángulo 48">
            <a:extLst>
              <a:ext uri="{FF2B5EF4-FFF2-40B4-BE49-F238E27FC236}">
                <a16:creationId xmlns:a16="http://schemas.microsoft.com/office/drawing/2014/main" xmlns="" id="{CA3E93CC-E778-4CFB-B699-93E684437D13}"/>
              </a:ext>
            </a:extLst>
          </p:cNvPr>
          <p:cNvSpPr/>
          <p:nvPr/>
        </p:nvSpPr>
        <p:spPr>
          <a:xfrm>
            <a:off x="2470558" y="1510106"/>
            <a:ext cx="1321266" cy="56738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Mercados Estandarizados</a:t>
            </a:r>
          </a:p>
        </p:txBody>
      </p:sp>
      <p:sp>
        <p:nvSpPr>
          <p:cNvPr id="50" name="Rectángulo 49">
            <a:extLst>
              <a:ext uri="{FF2B5EF4-FFF2-40B4-BE49-F238E27FC236}">
                <a16:creationId xmlns:a16="http://schemas.microsoft.com/office/drawing/2014/main" xmlns="" id="{A338B73F-3958-4183-834F-AE6605DA87BE}"/>
              </a:ext>
            </a:extLst>
          </p:cNvPr>
          <p:cNvSpPr/>
          <p:nvPr/>
        </p:nvSpPr>
        <p:spPr>
          <a:xfrm>
            <a:off x="2415032" y="4084751"/>
            <a:ext cx="1321266" cy="56738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Mercado Extrabursátil (“OTC”)</a:t>
            </a:r>
          </a:p>
        </p:txBody>
      </p:sp>
      <p:sp>
        <p:nvSpPr>
          <p:cNvPr id="60" name="Rectángulo 59">
            <a:extLst>
              <a:ext uri="{FF2B5EF4-FFF2-40B4-BE49-F238E27FC236}">
                <a16:creationId xmlns:a16="http://schemas.microsoft.com/office/drawing/2014/main" xmlns="" id="{3790D947-AB60-4F0A-9918-1B2A2664CA8A}"/>
              </a:ext>
            </a:extLst>
          </p:cNvPr>
          <p:cNvSpPr/>
          <p:nvPr/>
        </p:nvSpPr>
        <p:spPr>
          <a:xfrm>
            <a:off x="7235568" y="1737248"/>
            <a:ext cx="1321266" cy="2107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Futuros</a:t>
            </a:r>
          </a:p>
        </p:txBody>
      </p:sp>
      <p:sp>
        <p:nvSpPr>
          <p:cNvPr id="75" name="Rectángulo 74">
            <a:extLst>
              <a:ext uri="{FF2B5EF4-FFF2-40B4-BE49-F238E27FC236}">
                <a16:creationId xmlns:a16="http://schemas.microsoft.com/office/drawing/2014/main" xmlns="" id="{9C80ED27-26EB-460F-83A3-121CBFABF821}"/>
              </a:ext>
            </a:extLst>
          </p:cNvPr>
          <p:cNvSpPr/>
          <p:nvPr/>
        </p:nvSpPr>
        <p:spPr>
          <a:xfrm>
            <a:off x="4996397" y="2511295"/>
            <a:ext cx="1321266" cy="55812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“Chicago Mercantil Exchange” (CME)</a:t>
            </a:r>
          </a:p>
        </p:txBody>
      </p:sp>
      <p:sp>
        <p:nvSpPr>
          <p:cNvPr id="81" name="Abrir llave 80">
            <a:extLst>
              <a:ext uri="{FF2B5EF4-FFF2-40B4-BE49-F238E27FC236}">
                <a16:creationId xmlns:a16="http://schemas.microsoft.com/office/drawing/2014/main" xmlns="" id="{E83E258B-FA31-45CF-BCDB-F6D4A0DF462E}"/>
              </a:ext>
            </a:extLst>
          </p:cNvPr>
          <p:cNvSpPr/>
          <p:nvPr/>
        </p:nvSpPr>
        <p:spPr>
          <a:xfrm>
            <a:off x="4546190" y="1396273"/>
            <a:ext cx="285226" cy="2208720"/>
          </a:xfrm>
          <a:prstGeom prst="leftBrace">
            <a:avLst>
              <a:gd name="adj1" fmla="val 8333"/>
              <a:gd name="adj2" fmla="val 49986"/>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83" name="Rectángulo 82">
            <a:extLst>
              <a:ext uri="{FF2B5EF4-FFF2-40B4-BE49-F238E27FC236}">
                <a16:creationId xmlns:a16="http://schemas.microsoft.com/office/drawing/2014/main" xmlns="" id="{EDD72FF2-8ED9-47A8-A5BB-0664CB9A9AD1}"/>
              </a:ext>
            </a:extLst>
          </p:cNvPr>
          <p:cNvSpPr/>
          <p:nvPr/>
        </p:nvSpPr>
        <p:spPr>
          <a:xfrm>
            <a:off x="4946942" y="1709975"/>
            <a:ext cx="1321266" cy="2107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err="1"/>
              <a:t>Mexder</a:t>
            </a:r>
            <a:endParaRPr lang="es-MX" sz="1200" b="1" dirty="0"/>
          </a:p>
        </p:txBody>
      </p:sp>
      <p:sp>
        <p:nvSpPr>
          <p:cNvPr id="84" name="Rectángulo 83">
            <a:extLst>
              <a:ext uri="{FF2B5EF4-FFF2-40B4-BE49-F238E27FC236}">
                <a16:creationId xmlns:a16="http://schemas.microsoft.com/office/drawing/2014/main" xmlns="" id="{87063BAD-559C-49BC-9E12-4E0FFE532B45}"/>
              </a:ext>
            </a:extLst>
          </p:cNvPr>
          <p:cNvSpPr/>
          <p:nvPr/>
        </p:nvSpPr>
        <p:spPr>
          <a:xfrm>
            <a:off x="5083765" y="4898643"/>
            <a:ext cx="1321266" cy="2107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Forwards</a:t>
            </a:r>
          </a:p>
        </p:txBody>
      </p:sp>
      <p:sp>
        <p:nvSpPr>
          <p:cNvPr id="85" name="Flecha: a la derecha 84">
            <a:extLst>
              <a:ext uri="{FF2B5EF4-FFF2-40B4-BE49-F238E27FC236}">
                <a16:creationId xmlns:a16="http://schemas.microsoft.com/office/drawing/2014/main" xmlns="" id="{A0BEEEAE-9774-4CD9-9F54-FA59E978D58D}"/>
              </a:ext>
            </a:extLst>
          </p:cNvPr>
          <p:cNvSpPr/>
          <p:nvPr/>
        </p:nvSpPr>
        <p:spPr>
          <a:xfrm>
            <a:off x="4604046" y="4286401"/>
            <a:ext cx="272604" cy="143520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8" name="Flecha: a la derecha 87">
            <a:extLst>
              <a:ext uri="{FF2B5EF4-FFF2-40B4-BE49-F238E27FC236}">
                <a16:creationId xmlns:a16="http://schemas.microsoft.com/office/drawing/2014/main" xmlns="" id="{DBDD0BF6-A570-4312-B6B2-FE06D0D1D17B}"/>
              </a:ext>
            </a:extLst>
          </p:cNvPr>
          <p:cNvSpPr/>
          <p:nvPr/>
        </p:nvSpPr>
        <p:spPr>
          <a:xfrm>
            <a:off x="6459409" y="1392511"/>
            <a:ext cx="261208" cy="17557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9" name="Rectángulo 88">
            <a:extLst>
              <a:ext uri="{FF2B5EF4-FFF2-40B4-BE49-F238E27FC236}">
                <a16:creationId xmlns:a16="http://schemas.microsoft.com/office/drawing/2014/main" xmlns="" id="{1A749423-EF6A-4583-A710-4E4FA6D03A01}"/>
              </a:ext>
            </a:extLst>
          </p:cNvPr>
          <p:cNvSpPr/>
          <p:nvPr/>
        </p:nvSpPr>
        <p:spPr>
          <a:xfrm>
            <a:off x="6964144" y="2030298"/>
            <a:ext cx="1963023" cy="1569660"/>
          </a:xfrm>
          <a:prstGeom prst="rect">
            <a:avLst/>
          </a:prstGeom>
        </p:spPr>
        <p:txBody>
          <a:bodyPr wrap="square">
            <a:spAutoFit/>
          </a:bodyPr>
          <a:lstStyle/>
          <a:p>
            <a:pPr algn="just"/>
            <a:r>
              <a:rPr lang="es-MX" sz="1200" dirty="0"/>
              <a:t>Es un </a:t>
            </a:r>
            <a:r>
              <a:rPr lang="es-MX" sz="1200" b="1" dirty="0"/>
              <a:t>contrato</a:t>
            </a:r>
            <a:r>
              <a:rPr lang="es-MX" sz="1200" dirty="0"/>
              <a:t> que obliga a las partes contratantes a comprar o vender un activo en una </a:t>
            </a:r>
            <a:r>
              <a:rPr lang="es-MX" sz="1200" b="1" dirty="0"/>
              <a:t>fecha futura y determinada</a:t>
            </a:r>
            <a:r>
              <a:rPr lang="es-MX" sz="1200" dirty="0"/>
              <a:t>, y con un precio establecido de antemano en un </a:t>
            </a:r>
            <a:r>
              <a:rPr lang="es-MX" sz="1200" b="1" dirty="0"/>
              <a:t>mercado establecido.</a:t>
            </a:r>
            <a:endParaRPr lang="es-MX" sz="1200" dirty="0"/>
          </a:p>
        </p:txBody>
      </p:sp>
      <p:sp>
        <p:nvSpPr>
          <p:cNvPr id="91" name="Rectángulo 90">
            <a:extLst>
              <a:ext uri="{FF2B5EF4-FFF2-40B4-BE49-F238E27FC236}">
                <a16:creationId xmlns:a16="http://schemas.microsoft.com/office/drawing/2014/main" xmlns="" id="{3BF3F639-334C-41EC-99F1-604BD00F4C32}"/>
              </a:ext>
            </a:extLst>
          </p:cNvPr>
          <p:cNvSpPr/>
          <p:nvPr/>
        </p:nvSpPr>
        <p:spPr>
          <a:xfrm>
            <a:off x="1644064" y="2147265"/>
            <a:ext cx="2868687" cy="1384995"/>
          </a:xfrm>
          <a:prstGeom prst="rect">
            <a:avLst/>
          </a:prstGeom>
        </p:spPr>
        <p:txBody>
          <a:bodyPr wrap="square">
            <a:spAutoFit/>
          </a:bodyPr>
          <a:lstStyle/>
          <a:p>
            <a:pPr algn="just"/>
            <a:r>
              <a:rPr lang="es-MX" sz="1200" dirty="0"/>
              <a:t>Los contratos se realizan siguiendo </a:t>
            </a:r>
            <a:r>
              <a:rPr lang="es-MX" sz="1200" b="1" dirty="0"/>
              <a:t>normas establecidas</a:t>
            </a:r>
            <a:r>
              <a:rPr lang="es-MX" sz="1200" dirty="0"/>
              <a:t>, las posiciones de cada agente se </a:t>
            </a:r>
            <a:r>
              <a:rPr lang="es-MX" sz="1200" b="1" dirty="0"/>
              <a:t>liquidan al final de cada sesión bursátil </a:t>
            </a:r>
            <a:r>
              <a:rPr lang="es-MX" sz="1200" dirty="0"/>
              <a:t>y se reduce de forma considerable el riesgo contraparte debido a que la custodia de las posiciones de los contratos es a través de una </a:t>
            </a:r>
            <a:r>
              <a:rPr lang="es-MX" sz="1200" b="1" dirty="0"/>
              <a:t>cámara de compensación</a:t>
            </a:r>
            <a:r>
              <a:rPr lang="es-MX" sz="1200" dirty="0"/>
              <a:t>.</a:t>
            </a:r>
          </a:p>
        </p:txBody>
      </p:sp>
      <p:sp>
        <p:nvSpPr>
          <p:cNvPr id="93" name="Rectángulo 92">
            <a:extLst>
              <a:ext uri="{FF2B5EF4-FFF2-40B4-BE49-F238E27FC236}">
                <a16:creationId xmlns:a16="http://schemas.microsoft.com/office/drawing/2014/main" xmlns="" id="{D5C242C9-24B4-42BD-8DD8-743EC0F57169}"/>
              </a:ext>
            </a:extLst>
          </p:cNvPr>
          <p:cNvSpPr/>
          <p:nvPr/>
        </p:nvSpPr>
        <p:spPr>
          <a:xfrm>
            <a:off x="7070540" y="4368445"/>
            <a:ext cx="1856627" cy="1200329"/>
          </a:xfrm>
          <a:prstGeom prst="rect">
            <a:avLst/>
          </a:prstGeom>
        </p:spPr>
        <p:txBody>
          <a:bodyPr wrap="square">
            <a:spAutoFit/>
          </a:bodyPr>
          <a:lstStyle/>
          <a:p>
            <a:pPr algn="just"/>
            <a:r>
              <a:rPr lang="es-MX" sz="1200" dirty="0"/>
              <a:t>Funciona igual que un futuro, la diferencia con los contratos de futuro es que los forward se contratan en mercados extrabursátiles (“OTC”).</a:t>
            </a:r>
          </a:p>
        </p:txBody>
      </p:sp>
      <p:sp>
        <p:nvSpPr>
          <p:cNvPr id="94" name="Rectángulo 93">
            <a:extLst>
              <a:ext uri="{FF2B5EF4-FFF2-40B4-BE49-F238E27FC236}">
                <a16:creationId xmlns:a16="http://schemas.microsoft.com/office/drawing/2014/main" xmlns="" id="{BF763862-A497-4F07-B7E2-73EE870F530C}"/>
              </a:ext>
            </a:extLst>
          </p:cNvPr>
          <p:cNvSpPr/>
          <p:nvPr/>
        </p:nvSpPr>
        <p:spPr>
          <a:xfrm>
            <a:off x="1644064" y="4682647"/>
            <a:ext cx="2863202" cy="1384995"/>
          </a:xfrm>
          <a:prstGeom prst="rect">
            <a:avLst/>
          </a:prstGeom>
        </p:spPr>
        <p:txBody>
          <a:bodyPr wrap="square">
            <a:spAutoFit/>
          </a:bodyPr>
          <a:lstStyle/>
          <a:p>
            <a:pPr algn="just"/>
            <a:r>
              <a:rPr lang="es-ES" sz="1200" dirty="0"/>
              <a:t>Se negocian instrumentos financieros mediante un contrato bilateral en el cual dos partes se ponen de acuerdo sobre las modalidades de liquidación del instrumento Este tipo de negociación se realiza fuera del ámbito de los mercados organizados. </a:t>
            </a:r>
            <a:endParaRPr lang="es-MX" sz="1200" dirty="0"/>
          </a:p>
        </p:txBody>
      </p:sp>
      <p:sp>
        <p:nvSpPr>
          <p:cNvPr id="29" name="Flecha: a la derecha 28">
            <a:extLst>
              <a:ext uri="{FF2B5EF4-FFF2-40B4-BE49-F238E27FC236}">
                <a16:creationId xmlns:a16="http://schemas.microsoft.com/office/drawing/2014/main" xmlns="" id="{AD40C02E-537C-444B-9105-339322F798F5}"/>
              </a:ext>
            </a:extLst>
          </p:cNvPr>
          <p:cNvSpPr/>
          <p:nvPr/>
        </p:nvSpPr>
        <p:spPr>
          <a:xfrm>
            <a:off x="6553200" y="4286401"/>
            <a:ext cx="272604" cy="143520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0" name="Rectángulo 29">
            <a:extLst>
              <a:ext uri="{FF2B5EF4-FFF2-40B4-BE49-F238E27FC236}">
                <a16:creationId xmlns:a16="http://schemas.microsoft.com/office/drawing/2014/main" xmlns="" id="{97BB6B0A-A0B8-4367-8AB7-FFB00EBD23F4}"/>
              </a:ext>
            </a:extLst>
          </p:cNvPr>
          <p:cNvSpPr/>
          <p:nvPr/>
        </p:nvSpPr>
        <p:spPr>
          <a:xfrm>
            <a:off x="1644065" y="1275128"/>
            <a:ext cx="7382140" cy="2510166"/>
          </a:xfrm>
          <a:prstGeom prst="rect">
            <a:avLst/>
          </a:prstGeom>
          <a:noFill/>
          <a:ln w="63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89563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82112" y="158041"/>
            <a:ext cx="5562600" cy="631825"/>
          </a:xfrm>
        </p:spPr>
        <p:txBody>
          <a:bodyPr/>
          <a:lstStyle/>
          <a:p>
            <a:r>
              <a:rPr lang="es-MX" sz="2000" b="1" dirty="0">
                <a:latin typeface="Century Gothic" panose="020B0502020202020204" pitchFamily="34" charset="0"/>
              </a:rPr>
              <a:t>Inversión en Renta Variable Internacional</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51</a:t>
            </a:fld>
            <a:endParaRPr lang="es-ES" altLang="es-MX" dirty="0">
              <a:latin typeface="Century Gothic" panose="020B0502020202020204" pitchFamily="34" charset="0"/>
            </a:endParaRPr>
          </a:p>
        </p:txBody>
      </p:sp>
      <p:sp>
        <p:nvSpPr>
          <p:cNvPr id="25" name="CuadroTexto 24">
            <a:extLst>
              <a:ext uri="{FF2B5EF4-FFF2-40B4-BE49-F238E27FC236}">
                <a16:creationId xmlns:a16="http://schemas.microsoft.com/office/drawing/2014/main" xmlns="" id="{4A38CC8C-71AC-45B5-966B-F22C2CF8A58A}"/>
              </a:ext>
            </a:extLst>
          </p:cNvPr>
          <p:cNvSpPr txBox="1"/>
          <p:nvPr/>
        </p:nvSpPr>
        <p:spPr>
          <a:xfrm>
            <a:off x="7099185" y="4729505"/>
            <a:ext cx="1780213" cy="646331"/>
          </a:xfrm>
          <a:prstGeom prst="rect">
            <a:avLst/>
          </a:prstGeom>
          <a:noFill/>
        </p:spPr>
        <p:txBody>
          <a:bodyPr wrap="square" rtlCol="0">
            <a:spAutoFit/>
          </a:bodyPr>
          <a:lstStyle/>
          <a:p>
            <a:pPr algn="ctr"/>
            <a:r>
              <a:rPr lang="es-MX" sz="1200" dirty="0"/>
              <a:t>El rendimiento de tu inversión depende de dos componentes. </a:t>
            </a:r>
          </a:p>
        </p:txBody>
      </p:sp>
      <p:sp>
        <p:nvSpPr>
          <p:cNvPr id="29" name="CuadroTexto 28">
            <a:extLst>
              <a:ext uri="{FF2B5EF4-FFF2-40B4-BE49-F238E27FC236}">
                <a16:creationId xmlns:a16="http://schemas.microsoft.com/office/drawing/2014/main" xmlns="" id="{2824309B-D666-4C25-BC1A-95A16C6EEF9B}"/>
              </a:ext>
            </a:extLst>
          </p:cNvPr>
          <p:cNvSpPr txBox="1"/>
          <p:nvPr/>
        </p:nvSpPr>
        <p:spPr>
          <a:xfrm>
            <a:off x="7312322" y="2527254"/>
            <a:ext cx="1769378" cy="954107"/>
          </a:xfrm>
          <a:prstGeom prst="rect">
            <a:avLst/>
          </a:prstGeom>
          <a:noFill/>
        </p:spPr>
        <p:txBody>
          <a:bodyPr wrap="square" rtlCol="0">
            <a:spAutoFit/>
          </a:bodyPr>
          <a:lstStyle/>
          <a:p>
            <a:pPr algn="ctr"/>
            <a:r>
              <a:rPr lang="es-MX" sz="1400" b="1" dirty="0"/>
              <a:t>La inversión realizada no esta expuesta al riesgo de tipo de cambio.</a:t>
            </a:r>
            <a:endParaRPr lang="es-MX" b="1" dirty="0"/>
          </a:p>
        </p:txBody>
      </p:sp>
      <p:sp>
        <p:nvSpPr>
          <p:cNvPr id="3" name="Rectángulo 2">
            <a:extLst>
              <a:ext uri="{FF2B5EF4-FFF2-40B4-BE49-F238E27FC236}">
                <a16:creationId xmlns:a16="http://schemas.microsoft.com/office/drawing/2014/main" xmlns="" id="{840A3B18-E6EC-4917-A9E1-46FB3182F926}"/>
              </a:ext>
            </a:extLst>
          </p:cNvPr>
          <p:cNvSpPr/>
          <p:nvPr/>
        </p:nvSpPr>
        <p:spPr>
          <a:xfrm>
            <a:off x="228251" y="5126403"/>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Compra ETF* internacional. </a:t>
            </a:r>
          </a:p>
        </p:txBody>
      </p:sp>
      <p:sp>
        <p:nvSpPr>
          <p:cNvPr id="5" name="Abrir llave 4">
            <a:extLst>
              <a:ext uri="{FF2B5EF4-FFF2-40B4-BE49-F238E27FC236}">
                <a16:creationId xmlns:a16="http://schemas.microsoft.com/office/drawing/2014/main" xmlns="" id="{7FF9271A-73CB-4549-A422-B90A42784FD8}"/>
              </a:ext>
            </a:extLst>
          </p:cNvPr>
          <p:cNvSpPr/>
          <p:nvPr/>
        </p:nvSpPr>
        <p:spPr>
          <a:xfrm>
            <a:off x="1704713" y="4625669"/>
            <a:ext cx="285226" cy="157321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8" name="Rectángulo 7">
            <a:extLst>
              <a:ext uri="{FF2B5EF4-FFF2-40B4-BE49-F238E27FC236}">
                <a16:creationId xmlns:a16="http://schemas.microsoft.com/office/drawing/2014/main" xmlns="" id="{4A046BA0-E23E-4772-907F-1F27EE3AEDB1}"/>
              </a:ext>
            </a:extLst>
          </p:cNvPr>
          <p:cNvSpPr/>
          <p:nvPr/>
        </p:nvSpPr>
        <p:spPr>
          <a:xfrm>
            <a:off x="2098996" y="4729505"/>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Exposición al tipo de cambio.</a:t>
            </a:r>
          </a:p>
        </p:txBody>
      </p:sp>
      <p:sp>
        <p:nvSpPr>
          <p:cNvPr id="9" name="Rectángulo 8">
            <a:extLst>
              <a:ext uri="{FF2B5EF4-FFF2-40B4-BE49-F238E27FC236}">
                <a16:creationId xmlns:a16="http://schemas.microsoft.com/office/drawing/2014/main" xmlns="" id="{45C639DD-DCDA-4323-B682-6024379612C8}"/>
              </a:ext>
            </a:extLst>
          </p:cNvPr>
          <p:cNvSpPr/>
          <p:nvPr/>
        </p:nvSpPr>
        <p:spPr>
          <a:xfrm>
            <a:off x="2098996" y="5449637"/>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Exposición al comportamiento del índice.</a:t>
            </a:r>
          </a:p>
        </p:txBody>
      </p:sp>
      <p:sp>
        <p:nvSpPr>
          <p:cNvPr id="15" name="Signo más 14">
            <a:extLst>
              <a:ext uri="{FF2B5EF4-FFF2-40B4-BE49-F238E27FC236}">
                <a16:creationId xmlns:a16="http://schemas.microsoft.com/office/drawing/2014/main" xmlns="" id="{FB857A32-E4FF-49F9-A58A-0DFD09AA43CF}"/>
              </a:ext>
            </a:extLst>
          </p:cNvPr>
          <p:cNvSpPr/>
          <p:nvPr/>
        </p:nvSpPr>
        <p:spPr>
          <a:xfrm>
            <a:off x="3525649" y="2814353"/>
            <a:ext cx="209725" cy="245433"/>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8" name="Es igual a 17">
            <a:extLst>
              <a:ext uri="{FF2B5EF4-FFF2-40B4-BE49-F238E27FC236}">
                <a16:creationId xmlns:a16="http://schemas.microsoft.com/office/drawing/2014/main" xmlns="" id="{A6897E88-4B43-4BA1-99D3-102C0B7A0A40}"/>
              </a:ext>
            </a:extLst>
          </p:cNvPr>
          <p:cNvSpPr/>
          <p:nvPr/>
        </p:nvSpPr>
        <p:spPr>
          <a:xfrm>
            <a:off x="5098061" y="2821176"/>
            <a:ext cx="260059" cy="183132"/>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tx1"/>
              </a:solidFill>
            </a:endParaRPr>
          </a:p>
        </p:txBody>
      </p:sp>
      <p:sp>
        <p:nvSpPr>
          <p:cNvPr id="19" name="Rectángulo 18">
            <a:extLst>
              <a:ext uri="{FF2B5EF4-FFF2-40B4-BE49-F238E27FC236}">
                <a16:creationId xmlns:a16="http://schemas.microsoft.com/office/drawing/2014/main" xmlns="" id="{83897F7C-6837-4EA5-AAC7-D22E8D9C8DA4}"/>
              </a:ext>
            </a:extLst>
          </p:cNvPr>
          <p:cNvSpPr/>
          <p:nvPr/>
        </p:nvSpPr>
        <p:spPr>
          <a:xfrm>
            <a:off x="5432049" y="2660576"/>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Exposición al comportamiento del índice</a:t>
            </a:r>
          </a:p>
        </p:txBody>
      </p:sp>
      <p:sp>
        <p:nvSpPr>
          <p:cNvPr id="32" name="Flecha: a la derecha 31">
            <a:extLst>
              <a:ext uri="{FF2B5EF4-FFF2-40B4-BE49-F238E27FC236}">
                <a16:creationId xmlns:a16="http://schemas.microsoft.com/office/drawing/2014/main" xmlns="" id="{59FD231A-FA79-4543-8F07-31DEDFB0ACDD}"/>
              </a:ext>
            </a:extLst>
          </p:cNvPr>
          <p:cNvSpPr/>
          <p:nvPr/>
        </p:nvSpPr>
        <p:spPr>
          <a:xfrm>
            <a:off x="3556234" y="4746925"/>
            <a:ext cx="472229" cy="15848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4" name="CuadroTexto 33">
            <a:extLst>
              <a:ext uri="{FF2B5EF4-FFF2-40B4-BE49-F238E27FC236}">
                <a16:creationId xmlns:a16="http://schemas.microsoft.com/office/drawing/2014/main" xmlns="" id="{D7AF9393-F838-42AA-92BE-43885A7DB591}"/>
              </a:ext>
            </a:extLst>
          </p:cNvPr>
          <p:cNvSpPr txBox="1"/>
          <p:nvPr/>
        </p:nvSpPr>
        <p:spPr>
          <a:xfrm>
            <a:off x="4091382" y="4667462"/>
            <a:ext cx="3185370" cy="307777"/>
          </a:xfrm>
          <a:prstGeom prst="rect">
            <a:avLst/>
          </a:prstGeom>
          <a:noFill/>
        </p:spPr>
        <p:txBody>
          <a:bodyPr wrap="square" rtlCol="0">
            <a:spAutoFit/>
          </a:bodyPr>
          <a:lstStyle/>
          <a:p>
            <a:r>
              <a:rPr lang="es-MX" sz="1200" dirty="0"/>
              <a:t>Posición larga moneda extranjera</a:t>
            </a:r>
            <a:r>
              <a:rPr lang="es-MX" sz="1400" dirty="0"/>
              <a:t>.</a:t>
            </a:r>
          </a:p>
        </p:txBody>
      </p:sp>
      <p:sp>
        <p:nvSpPr>
          <p:cNvPr id="35" name="Flecha: a la derecha 34">
            <a:extLst>
              <a:ext uri="{FF2B5EF4-FFF2-40B4-BE49-F238E27FC236}">
                <a16:creationId xmlns:a16="http://schemas.microsoft.com/office/drawing/2014/main" xmlns="" id="{1EBE457A-73DC-47A9-A3B7-C84FA250D5AB}"/>
              </a:ext>
            </a:extLst>
          </p:cNvPr>
          <p:cNvSpPr/>
          <p:nvPr/>
        </p:nvSpPr>
        <p:spPr>
          <a:xfrm>
            <a:off x="3550467" y="5074326"/>
            <a:ext cx="472229" cy="15848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6" name="CuadroTexto 35">
            <a:extLst>
              <a:ext uri="{FF2B5EF4-FFF2-40B4-BE49-F238E27FC236}">
                <a16:creationId xmlns:a16="http://schemas.microsoft.com/office/drawing/2014/main" xmlns="" id="{686054B9-2683-46FC-B26E-287280B68071}"/>
              </a:ext>
            </a:extLst>
          </p:cNvPr>
          <p:cNvSpPr txBox="1"/>
          <p:nvPr/>
        </p:nvSpPr>
        <p:spPr>
          <a:xfrm>
            <a:off x="4091382" y="5003963"/>
            <a:ext cx="3185370" cy="307777"/>
          </a:xfrm>
          <a:prstGeom prst="rect">
            <a:avLst/>
          </a:prstGeom>
          <a:noFill/>
        </p:spPr>
        <p:txBody>
          <a:bodyPr wrap="square" rtlCol="0">
            <a:spAutoFit/>
          </a:bodyPr>
          <a:lstStyle/>
          <a:p>
            <a:r>
              <a:rPr lang="es-MX" sz="1200" dirty="0"/>
              <a:t>Posición corta moneda pesos</a:t>
            </a:r>
            <a:r>
              <a:rPr lang="es-MX" sz="1400" dirty="0"/>
              <a:t>.</a:t>
            </a:r>
          </a:p>
        </p:txBody>
      </p:sp>
      <p:sp>
        <p:nvSpPr>
          <p:cNvPr id="21" name="Flecha: a la derecha 20">
            <a:extLst>
              <a:ext uri="{FF2B5EF4-FFF2-40B4-BE49-F238E27FC236}">
                <a16:creationId xmlns:a16="http://schemas.microsoft.com/office/drawing/2014/main" xmlns="" id="{A8D171E4-D761-42D9-A4CB-E7AE1C124CF3}"/>
              </a:ext>
            </a:extLst>
          </p:cNvPr>
          <p:cNvSpPr/>
          <p:nvPr/>
        </p:nvSpPr>
        <p:spPr>
          <a:xfrm>
            <a:off x="6600039" y="4567312"/>
            <a:ext cx="293614" cy="9116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3" name="Rectángulo 32">
            <a:extLst>
              <a:ext uri="{FF2B5EF4-FFF2-40B4-BE49-F238E27FC236}">
                <a16:creationId xmlns:a16="http://schemas.microsoft.com/office/drawing/2014/main" xmlns="" id="{384B1345-AC8F-4C0F-9CED-2C60D269B94F}"/>
              </a:ext>
            </a:extLst>
          </p:cNvPr>
          <p:cNvSpPr/>
          <p:nvPr/>
        </p:nvSpPr>
        <p:spPr>
          <a:xfrm>
            <a:off x="288370" y="2660576"/>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Compra ETF* internacional. </a:t>
            </a:r>
          </a:p>
        </p:txBody>
      </p:sp>
      <p:sp>
        <p:nvSpPr>
          <p:cNvPr id="37" name="Abrir llave 36">
            <a:extLst>
              <a:ext uri="{FF2B5EF4-FFF2-40B4-BE49-F238E27FC236}">
                <a16:creationId xmlns:a16="http://schemas.microsoft.com/office/drawing/2014/main" xmlns="" id="{030AF0C5-C37F-4D92-AC42-F7C9B0B12D1D}"/>
              </a:ext>
            </a:extLst>
          </p:cNvPr>
          <p:cNvSpPr/>
          <p:nvPr/>
        </p:nvSpPr>
        <p:spPr>
          <a:xfrm>
            <a:off x="1747706" y="2082272"/>
            <a:ext cx="285226" cy="170959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38" name="Rectángulo 37">
            <a:extLst>
              <a:ext uri="{FF2B5EF4-FFF2-40B4-BE49-F238E27FC236}">
                <a16:creationId xmlns:a16="http://schemas.microsoft.com/office/drawing/2014/main" xmlns="" id="{A3BBD4DA-BABC-4A3F-9517-4B4F76A981F1}"/>
              </a:ext>
            </a:extLst>
          </p:cNvPr>
          <p:cNvSpPr/>
          <p:nvPr/>
        </p:nvSpPr>
        <p:spPr>
          <a:xfrm>
            <a:off x="2118657" y="2265865"/>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Exposición al tipo de cambio.</a:t>
            </a:r>
          </a:p>
        </p:txBody>
      </p:sp>
      <p:sp>
        <p:nvSpPr>
          <p:cNvPr id="39" name="Rectángulo 38">
            <a:extLst>
              <a:ext uri="{FF2B5EF4-FFF2-40B4-BE49-F238E27FC236}">
                <a16:creationId xmlns:a16="http://schemas.microsoft.com/office/drawing/2014/main" xmlns="" id="{67DFF2AB-9D26-4AB9-AD2B-71DF33C8FEB6}"/>
              </a:ext>
            </a:extLst>
          </p:cNvPr>
          <p:cNvSpPr/>
          <p:nvPr/>
        </p:nvSpPr>
        <p:spPr>
          <a:xfrm>
            <a:off x="2118657" y="3028867"/>
            <a:ext cx="1321266" cy="587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t>Exposición al comportamiento del índice.</a:t>
            </a:r>
          </a:p>
        </p:txBody>
      </p:sp>
      <p:sp>
        <p:nvSpPr>
          <p:cNvPr id="40" name="Flecha: a la derecha 39">
            <a:extLst>
              <a:ext uri="{FF2B5EF4-FFF2-40B4-BE49-F238E27FC236}">
                <a16:creationId xmlns:a16="http://schemas.microsoft.com/office/drawing/2014/main" xmlns="" id="{E8E03EEC-6E67-45F7-A598-5A5FC8271B93}"/>
              </a:ext>
            </a:extLst>
          </p:cNvPr>
          <p:cNvSpPr/>
          <p:nvPr/>
        </p:nvSpPr>
        <p:spPr>
          <a:xfrm>
            <a:off x="6928608" y="2498383"/>
            <a:ext cx="293614" cy="9116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3" name="Rectángulo 22">
            <a:extLst>
              <a:ext uri="{FF2B5EF4-FFF2-40B4-BE49-F238E27FC236}">
                <a16:creationId xmlns:a16="http://schemas.microsoft.com/office/drawing/2014/main" xmlns="" id="{67B502E4-104E-43E0-A4D9-A4AFC2AC83F7}"/>
              </a:ext>
            </a:extLst>
          </p:cNvPr>
          <p:cNvSpPr/>
          <p:nvPr/>
        </p:nvSpPr>
        <p:spPr>
          <a:xfrm>
            <a:off x="182112" y="4129768"/>
            <a:ext cx="2499046" cy="303640"/>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Sin cobertura </a:t>
            </a:r>
            <a:r>
              <a:rPr lang="es-MX" sz="1200" dirty="0"/>
              <a:t>del tipo de cambio.</a:t>
            </a:r>
          </a:p>
        </p:txBody>
      </p:sp>
      <p:sp>
        <p:nvSpPr>
          <p:cNvPr id="41" name="Rectángulo 40">
            <a:extLst>
              <a:ext uri="{FF2B5EF4-FFF2-40B4-BE49-F238E27FC236}">
                <a16:creationId xmlns:a16="http://schemas.microsoft.com/office/drawing/2014/main" xmlns="" id="{18A0C089-D44D-407B-B3E7-67A05452C63A}"/>
              </a:ext>
            </a:extLst>
          </p:cNvPr>
          <p:cNvSpPr/>
          <p:nvPr/>
        </p:nvSpPr>
        <p:spPr>
          <a:xfrm>
            <a:off x="179665" y="1530164"/>
            <a:ext cx="2545186" cy="322809"/>
          </a:xfrm>
          <a:prstGeom prst="rect">
            <a:avLst/>
          </a:prstGeom>
          <a:gradFill>
            <a:gsLst>
              <a:gs pos="0">
                <a:schemeClr val="tx2">
                  <a:lumMod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t>Con cobertura </a:t>
            </a:r>
            <a:r>
              <a:rPr lang="es-MX" sz="1200" dirty="0"/>
              <a:t>del tipo de cambio.</a:t>
            </a:r>
          </a:p>
        </p:txBody>
      </p:sp>
      <p:sp>
        <p:nvSpPr>
          <p:cNvPr id="42" name="Rectángulo 41">
            <a:extLst>
              <a:ext uri="{FF2B5EF4-FFF2-40B4-BE49-F238E27FC236}">
                <a16:creationId xmlns:a16="http://schemas.microsoft.com/office/drawing/2014/main" xmlns="" id="{A410375B-4083-4E60-91B8-8CA51BBD77EF}"/>
              </a:ext>
            </a:extLst>
          </p:cNvPr>
          <p:cNvSpPr/>
          <p:nvPr/>
        </p:nvSpPr>
        <p:spPr>
          <a:xfrm>
            <a:off x="40895" y="6599805"/>
            <a:ext cx="8274425" cy="215444"/>
          </a:xfrm>
          <a:prstGeom prst="rect">
            <a:avLst/>
          </a:prstGeom>
        </p:spPr>
        <p:txBody>
          <a:bodyPr wrap="square">
            <a:spAutoFit/>
          </a:bodyPr>
          <a:lstStyle/>
          <a:p>
            <a:r>
              <a:rPr lang="es-ES" sz="800" dirty="0">
                <a:solidFill>
                  <a:srgbClr val="282828"/>
                </a:solidFill>
                <a:latin typeface="AvenirNextRegular"/>
                <a:ea typeface="Times New Roman" panose="02020603050405020304" pitchFamily="18" charset="0"/>
                <a:cs typeface="Arial" panose="020B0604020202020204" pitchFamily="34" charset="0"/>
              </a:rPr>
              <a:t>*Un fondo cotizado (ETF por sus siglas en inglés, “</a:t>
            </a:r>
            <a:r>
              <a:rPr lang="es-ES" sz="800" dirty="0" err="1">
                <a:solidFill>
                  <a:srgbClr val="282828"/>
                </a:solidFill>
                <a:latin typeface="AvenirNextRegular"/>
                <a:ea typeface="Times New Roman" panose="02020603050405020304" pitchFamily="18" charset="0"/>
                <a:cs typeface="Arial" panose="020B0604020202020204" pitchFamily="34" charset="0"/>
              </a:rPr>
              <a:t>exchange-traded</a:t>
            </a:r>
            <a:r>
              <a:rPr lang="es-ES" sz="800" dirty="0">
                <a:solidFill>
                  <a:srgbClr val="282828"/>
                </a:solidFill>
                <a:latin typeface="AvenirNextRegular"/>
                <a:ea typeface="Times New Roman" panose="02020603050405020304" pitchFamily="18" charset="0"/>
                <a:cs typeface="Arial" panose="020B0604020202020204" pitchFamily="34" charset="0"/>
              </a:rPr>
              <a:t> </a:t>
            </a:r>
            <a:r>
              <a:rPr lang="es-ES" sz="800" dirty="0" err="1">
                <a:solidFill>
                  <a:srgbClr val="282828"/>
                </a:solidFill>
                <a:latin typeface="AvenirNextRegular"/>
                <a:ea typeface="Times New Roman" panose="02020603050405020304" pitchFamily="18" charset="0"/>
                <a:cs typeface="Arial" panose="020B0604020202020204" pitchFamily="34" charset="0"/>
              </a:rPr>
              <a:t>fund</a:t>
            </a:r>
            <a:r>
              <a:rPr lang="es-ES" sz="800" dirty="0">
                <a:solidFill>
                  <a:srgbClr val="282828"/>
                </a:solidFill>
                <a:latin typeface="AvenirNextRegular"/>
                <a:ea typeface="Times New Roman" panose="02020603050405020304" pitchFamily="18" charset="0"/>
                <a:cs typeface="Arial" panose="020B0604020202020204" pitchFamily="34" charset="0"/>
              </a:rPr>
              <a:t>”) es un conjunto diversificado de activos (como un fondo de inversión) que cotiza en bolsa de valores (como una acción). </a:t>
            </a:r>
            <a:endParaRPr lang="es-MX" sz="800" dirty="0"/>
          </a:p>
        </p:txBody>
      </p:sp>
      <p:sp>
        <p:nvSpPr>
          <p:cNvPr id="7" name="Rectángulo 6">
            <a:extLst>
              <a:ext uri="{FF2B5EF4-FFF2-40B4-BE49-F238E27FC236}">
                <a16:creationId xmlns:a16="http://schemas.microsoft.com/office/drawing/2014/main" xmlns="" id="{EE46E6CE-AAF7-4EFC-AD9C-C37ABA93EB29}"/>
              </a:ext>
            </a:extLst>
          </p:cNvPr>
          <p:cNvSpPr/>
          <p:nvPr/>
        </p:nvSpPr>
        <p:spPr>
          <a:xfrm>
            <a:off x="75501" y="1442906"/>
            <a:ext cx="8950704" cy="2541865"/>
          </a:xfrm>
          <a:prstGeom prst="rect">
            <a:avLst/>
          </a:prstGeom>
          <a:noFill/>
          <a:ln w="63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8" name="Rectángulo 27">
            <a:extLst>
              <a:ext uri="{FF2B5EF4-FFF2-40B4-BE49-F238E27FC236}">
                <a16:creationId xmlns:a16="http://schemas.microsoft.com/office/drawing/2014/main" xmlns="" id="{E7452468-D5EA-43EE-BE83-B8F2A72F0D99}"/>
              </a:ext>
            </a:extLst>
          </p:cNvPr>
          <p:cNvSpPr/>
          <p:nvPr/>
        </p:nvSpPr>
        <p:spPr>
          <a:xfrm>
            <a:off x="3873969" y="2665071"/>
            <a:ext cx="1155932" cy="55812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a:t>Cobertura tipo de cambio (futuro de divisa).</a:t>
            </a:r>
          </a:p>
        </p:txBody>
      </p:sp>
      <p:sp>
        <p:nvSpPr>
          <p:cNvPr id="31" name="Rectángulo 30">
            <a:extLst>
              <a:ext uri="{FF2B5EF4-FFF2-40B4-BE49-F238E27FC236}">
                <a16:creationId xmlns:a16="http://schemas.microsoft.com/office/drawing/2014/main" xmlns="" id="{25F60FBA-DFDB-4225-96CF-94320BCBB428}"/>
              </a:ext>
            </a:extLst>
          </p:cNvPr>
          <p:cNvSpPr/>
          <p:nvPr/>
        </p:nvSpPr>
        <p:spPr>
          <a:xfrm>
            <a:off x="288370" y="6395333"/>
            <a:ext cx="440045" cy="10536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b="1" dirty="0"/>
          </a:p>
        </p:txBody>
      </p:sp>
      <p:sp>
        <p:nvSpPr>
          <p:cNvPr id="43" name="CuadroTexto 42">
            <a:extLst>
              <a:ext uri="{FF2B5EF4-FFF2-40B4-BE49-F238E27FC236}">
                <a16:creationId xmlns:a16="http://schemas.microsoft.com/office/drawing/2014/main" xmlns="" id="{9290E4C0-9AC7-4473-8194-C4D2CCE89A84}"/>
              </a:ext>
            </a:extLst>
          </p:cNvPr>
          <p:cNvSpPr txBox="1"/>
          <p:nvPr/>
        </p:nvSpPr>
        <p:spPr>
          <a:xfrm>
            <a:off x="757598" y="6305605"/>
            <a:ext cx="6136055" cy="276999"/>
          </a:xfrm>
          <a:prstGeom prst="rect">
            <a:avLst/>
          </a:prstGeom>
          <a:noFill/>
        </p:spPr>
        <p:txBody>
          <a:bodyPr wrap="square" rtlCol="0">
            <a:spAutoFit/>
          </a:bodyPr>
          <a:lstStyle/>
          <a:p>
            <a:r>
              <a:rPr lang="es-MX" sz="1200" dirty="0"/>
              <a:t>Productos a implementar en el FANVIT</a:t>
            </a:r>
          </a:p>
        </p:txBody>
      </p:sp>
    </p:spTree>
    <p:extLst>
      <p:ext uri="{BB962C8B-B14F-4D97-AF65-F5344CB8AC3E}">
        <p14:creationId xmlns:p14="http://schemas.microsoft.com/office/powerpoint/2010/main" val="16606132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82112" y="317187"/>
            <a:ext cx="5562600" cy="631825"/>
          </a:xfrm>
        </p:spPr>
        <p:txBody>
          <a:bodyPr/>
          <a:lstStyle/>
          <a:p>
            <a:r>
              <a:rPr lang="es-MX" sz="2000" b="1" dirty="0">
                <a:latin typeface="Century Gothic" panose="020B0502020202020204" pitchFamily="34" charset="0"/>
              </a:rPr>
              <a:t>Ejemplo Renta Variable Internacional</a:t>
            </a:r>
          </a:p>
        </p:txBody>
      </p:sp>
      <p:sp>
        <p:nvSpPr>
          <p:cNvPr id="2" name="1 Marcador de número de diapositiva"/>
          <p:cNvSpPr>
            <a:spLocks noGrp="1"/>
          </p:cNvSpPr>
          <p:nvPr>
            <p:ph type="sldNum" sz="quarter" idx="12"/>
          </p:nvPr>
        </p:nvSpPr>
        <p:spPr>
          <a:xfrm>
            <a:off x="6480369" y="6613754"/>
            <a:ext cx="2390799" cy="172548"/>
          </a:xfrm>
        </p:spPr>
        <p:txBody>
          <a:bodyPr/>
          <a:lstStyle/>
          <a:p>
            <a:fld id="{05E83AA4-A00D-4AA0-8FE8-B93C9F3EC141}" type="slidenum">
              <a:rPr lang="es-ES" altLang="es-MX" smtClean="0">
                <a:latin typeface="Century Gothic" panose="020B0502020202020204" pitchFamily="34" charset="0"/>
              </a:rPr>
              <a:pPr/>
              <a:t>52</a:t>
            </a:fld>
            <a:endParaRPr lang="es-ES" altLang="es-MX" dirty="0">
              <a:latin typeface="Century Gothic" panose="020B0502020202020204" pitchFamily="34" charset="0"/>
            </a:endParaRPr>
          </a:p>
        </p:txBody>
      </p:sp>
      <p:sp>
        <p:nvSpPr>
          <p:cNvPr id="13" name="CuadroTexto 12">
            <a:extLst>
              <a:ext uri="{FF2B5EF4-FFF2-40B4-BE49-F238E27FC236}">
                <a16:creationId xmlns:a16="http://schemas.microsoft.com/office/drawing/2014/main" xmlns="" id="{392B6635-AA9E-4D14-8059-028F8B4B6ED0}"/>
              </a:ext>
            </a:extLst>
          </p:cNvPr>
          <p:cNvSpPr txBox="1"/>
          <p:nvPr/>
        </p:nvSpPr>
        <p:spPr>
          <a:xfrm>
            <a:off x="283861" y="1564364"/>
            <a:ext cx="8658803" cy="615553"/>
          </a:xfrm>
          <a:prstGeom prst="rect">
            <a:avLst/>
          </a:prstGeom>
          <a:noFill/>
        </p:spPr>
        <p:txBody>
          <a:bodyPr wrap="square" rtlCol="0">
            <a:spAutoFit/>
          </a:bodyPr>
          <a:lstStyle/>
          <a:p>
            <a:pPr algn="just"/>
            <a:r>
              <a:rPr lang="es-MX" sz="1100" dirty="0"/>
              <a:t>La siguiente grafica muestra el comportamiento </a:t>
            </a:r>
            <a:r>
              <a:rPr lang="es-MX" sz="1100" b="1" dirty="0">
                <a:solidFill>
                  <a:schemeClr val="tx2"/>
                </a:solidFill>
              </a:rPr>
              <a:t>del S&amp;P500 </a:t>
            </a:r>
            <a:r>
              <a:rPr lang="es-MX" sz="1100" dirty="0"/>
              <a:t>(2017 ha mostrado un rendimiento de </a:t>
            </a:r>
            <a:r>
              <a:rPr lang="es-MX" sz="1100" b="1" dirty="0">
                <a:solidFill>
                  <a:schemeClr val="tx2"/>
                </a:solidFill>
              </a:rPr>
              <a:t>10.4%</a:t>
            </a:r>
            <a:r>
              <a:rPr lang="es-MX" sz="1100" b="1" dirty="0"/>
              <a:t>)</a:t>
            </a:r>
            <a:r>
              <a:rPr lang="es-MX" sz="1100" dirty="0">
                <a:solidFill>
                  <a:schemeClr val="tx2"/>
                </a:solidFill>
              </a:rPr>
              <a:t> </a:t>
            </a:r>
            <a:r>
              <a:rPr lang="es-MX" sz="1100" dirty="0"/>
              <a:t>y tipo de cambio </a:t>
            </a:r>
            <a:r>
              <a:rPr lang="es-MX" sz="1100" b="1" dirty="0">
                <a:solidFill>
                  <a:srgbClr val="C00000"/>
                </a:solidFill>
              </a:rPr>
              <a:t>peso-dólar</a:t>
            </a:r>
            <a:r>
              <a:rPr lang="es-MX" sz="1100" dirty="0"/>
              <a:t> (2017 ha mostrado un rendimiento de </a:t>
            </a:r>
            <a:r>
              <a:rPr lang="es-MX" sz="1100" b="1" dirty="0">
                <a:solidFill>
                  <a:srgbClr val="C00000"/>
                </a:solidFill>
              </a:rPr>
              <a:t>-13.7%</a:t>
            </a:r>
            <a:r>
              <a:rPr lang="es-MX" sz="1100" dirty="0"/>
              <a:t>). </a:t>
            </a:r>
          </a:p>
          <a:p>
            <a:endParaRPr lang="es-MX" sz="1200" dirty="0"/>
          </a:p>
        </p:txBody>
      </p:sp>
      <p:sp>
        <p:nvSpPr>
          <p:cNvPr id="14" name="Rectángulo 13">
            <a:extLst>
              <a:ext uri="{FF2B5EF4-FFF2-40B4-BE49-F238E27FC236}">
                <a16:creationId xmlns:a16="http://schemas.microsoft.com/office/drawing/2014/main" xmlns="" id="{44FC7964-743C-4A28-BBDA-DB257380EB97}"/>
              </a:ext>
            </a:extLst>
          </p:cNvPr>
          <p:cNvSpPr/>
          <p:nvPr/>
        </p:nvSpPr>
        <p:spPr>
          <a:xfrm>
            <a:off x="182112" y="4860831"/>
            <a:ext cx="8689056" cy="430887"/>
          </a:xfrm>
          <a:prstGeom prst="rect">
            <a:avLst/>
          </a:prstGeom>
        </p:spPr>
        <p:txBody>
          <a:bodyPr wrap="square">
            <a:spAutoFit/>
          </a:bodyPr>
          <a:lstStyle/>
          <a:p>
            <a:pPr algn="just"/>
            <a:r>
              <a:rPr lang="es-MX" sz="1100" dirty="0"/>
              <a:t>Al invertir en un instrumento en renta variable internacional liquidable en pesos se deben considerar tanto el activo de inversión (</a:t>
            </a:r>
            <a:r>
              <a:rPr lang="es-MX" sz="1100" dirty="0">
                <a:solidFill>
                  <a:schemeClr val="tx2"/>
                </a:solidFill>
              </a:rPr>
              <a:t>S&amp;P500</a:t>
            </a:r>
            <a:r>
              <a:rPr lang="es-MX" sz="1100" dirty="0"/>
              <a:t>), como la moneda (</a:t>
            </a:r>
            <a:r>
              <a:rPr lang="es-MX" sz="1100" dirty="0">
                <a:solidFill>
                  <a:srgbClr val="C00000"/>
                </a:solidFill>
              </a:rPr>
              <a:t>peso-dólar</a:t>
            </a:r>
            <a:r>
              <a:rPr lang="es-MX" sz="1100" dirty="0"/>
              <a:t>) a los que los componentes del ETF están expuestos.</a:t>
            </a:r>
          </a:p>
        </p:txBody>
      </p:sp>
      <p:sp>
        <p:nvSpPr>
          <p:cNvPr id="28" name="CuadroTexto 27">
            <a:extLst>
              <a:ext uri="{FF2B5EF4-FFF2-40B4-BE49-F238E27FC236}">
                <a16:creationId xmlns:a16="http://schemas.microsoft.com/office/drawing/2014/main" xmlns="" id="{9366E744-340A-459C-B266-4D426F07F564}"/>
              </a:ext>
            </a:extLst>
          </p:cNvPr>
          <p:cNvSpPr txBox="1"/>
          <p:nvPr/>
        </p:nvSpPr>
        <p:spPr>
          <a:xfrm>
            <a:off x="150137" y="5528682"/>
            <a:ext cx="8792527" cy="954107"/>
          </a:xfrm>
          <a:prstGeom prst="rect">
            <a:avLst/>
          </a:prstGeom>
          <a:noFill/>
        </p:spPr>
        <p:txBody>
          <a:bodyPr wrap="square" rtlCol="0">
            <a:spAutoFit/>
          </a:bodyPr>
          <a:lstStyle/>
          <a:p>
            <a:pPr algn="just"/>
            <a:r>
              <a:rPr lang="es-MX" sz="1100" dirty="0"/>
              <a:t>El comportamiento en conjunto del índice (</a:t>
            </a:r>
            <a:r>
              <a:rPr lang="es-MX" sz="1100" dirty="0">
                <a:solidFill>
                  <a:srgbClr val="00B050"/>
                </a:solidFill>
              </a:rPr>
              <a:t>S&amp;P500</a:t>
            </a:r>
            <a:r>
              <a:rPr lang="es-MX" sz="1100" dirty="0"/>
              <a:t>) y el tipo de cambio (</a:t>
            </a:r>
            <a:r>
              <a:rPr lang="es-MX" sz="1100" dirty="0">
                <a:solidFill>
                  <a:srgbClr val="00B050"/>
                </a:solidFill>
              </a:rPr>
              <a:t>peso-dólar</a:t>
            </a:r>
            <a:r>
              <a:rPr lang="es-MX" sz="1100" dirty="0"/>
              <a:t>), lo cual corresponde a invertir en renta variable internacional sin cobertura del tipo de cambio, se presenta en la siguiente grafica. El rendimiento neto de esta estrategia corresponde a </a:t>
            </a:r>
            <a:r>
              <a:rPr lang="es-MX" sz="1100" b="1" dirty="0">
                <a:solidFill>
                  <a:srgbClr val="00B050"/>
                </a:solidFill>
              </a:rPr>
              <a:t>-3.3% </a:t>
            </a:r>
            <a:r>
              <a:rPr lang="es-MX" sz="1100" dirty="0"/>
              <a:t>( </a:t>
            </a:r>
            <a:r>
              <a:rPr lang="es-MX" sz="1100" dirty="0">
                <a:solidFill>
                  <a:srgbClr val="00B050"/>
                </a:solidFill>
              </a:rPr>
              <a:t>-13.7% del tipo de cambio mas 10.4% del S&amp;P500</a:t>
            </a:r>
            <a:r>
              <a:rPr lang="es-MX" sz="1100" dirty="0"/>
              <a:t>). </a:t>
            </a:r>
            <a:r>
              <a:rPr lang="es-MX" sz="1100" b="1" dirty="0"/>
              <a:t>El FANVIT ha presentado un impacto de $407.2 millones de pesos durante el año por el comportamiento del tipo de cambio (lo anterior se mitigaría con cobertura de tipo de cambio).</a:t>
            </a:r>
          </a:p>
          <a:p>
            <a:endParaRPr lang="es-MX" sz="1200" dirty="0"/>
          </a:p>
        </p:txBody>
      </p:sp>
      <p:sp>
        <p:nvSpPr>
          <p:cNvPr id="39" name="1 Título">
            <a:extLst>
              <a:ext uri="{FF2B5EF4-FFF2-40B4-BE49-F238E27FC236}">
                <a16:creationId xmlns:a16="http://schemas.microsoft.com/office/drawing/2014/main" xmlns="" id="{CB21955F-4D9E-4496-A869-3A8EAEBE3A4A}"/>
              </a:ext>
            </a:extLst>
          </p:cNvPr>
          <p:cNvSpPr txBox="1">
            <a:spLocks/>
          </p:cNvSpPr>
          <p:nvPr/>
        </p:nvSpPr>
        <p:spPr bwMode="auto">
          <a:xfrm>
            <a:off x="150137" y="6375762"/>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agosto de 2017.</a:t>
            </a:r>
            <a:endParaRPr lang="es-MX" sz="1000" dirty="0">
              <a:solidFill>
                <a:schemeClr val="tx1"/>
              </a:solidFill>
              <a:latin typeface="Century Gothic" panose="020B0502020202020204" pitchFamily="34" charset="0"/>
            </a:endParaRPr>
          </a:p>
        </p:txBody>
      </p:sp>
      <p:pic>
        <p:nvPicPr>
          <p:cNvPr id="3" name="Imagen 2">
            <a:extLst>
              <a:ext uri="{FF2B5EF4-FFF2-40B4-BE49-F238E27FC236}">
                <a16:creationId xmlns:a16="http://schemas.microsoft.com/office/drawing/2014/main" xmlns="" id="{3E82C4F8-F032-4CF3-946E-963A6D0C5FD6}"/>
              </a:ext>
            </a:extLst>
          </p:cNvPr>
          <p:cNvPicPr>
            <a:picLocks noChangeAspect="1"/>
          </p:cNvPicPr>
          <p:nvPr/>
        </p:nvPicPr>
        <p:blipFill>
          <a:blip r:embed="rId2"/>
          <a:stretch>
            <a:fillRect/>
          </a:stretch>
        </p:blipFill>
        <p:spPr>
          <a:xfrm>
            <a:off x="1866900" y="2184900"/>
            <a:ext cx="5410200" cy="2488200"/>
          </a:xfrm>
          <a:prstGeom prst="rect">
            <a:avLst/>
          </a:prstGeom>
        </p:spPr>
      </p:pic>
    </p:spTree>
    <p:extLst>
      <p:ext uri="{BB962C8B-B14F-4D97-AF65-F5344CB8AC3E}">
        <p14:creationId xmlns:p14="http://schemas.microsoft.com/office/powerpoint/2010/main" val="23351757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82112" y="317187"/>
            <a:ext cx="5562600" cy="631825"/>
          </a:xfrm>
        </p:spPr>
        <p:txBody>
          <a:bodyPr/>
          <a:lstStyle/>
          <a:p>
            <a:r>
              <a:rPr lang="es-MX" sz="2000" b="1" dirty="0">
                <a:latin typeface="Century Gothic" panose="020B0502020202020204" pitchFamily="34" charset="0"/>
              </a:rPr>
              <a:t>Ejemplo Renta Variable Internacional</a:t>
            </a:r>
          </a:p>
        </p:txBody>
      </p:sp>
      <p:sp>
        <p:nvSpPr>
          <p:cNvPr id="2" name="1 Marcador de número de diapositiva"/>
          <p:cNvSpPr>
            <a:spLocks noGrp="1"/>
          </p:cNvSpPr>
          <p:nvPr>
            <p:ph type="sldNum" sz="quarter" idx="12"/>
          </p:nvPr>
        </p:nvSpPr>
        <p:spPr>
          <a:xfrm>
            <a:off x="6480369" y="6613754"/>
            <a:ext cx="2390799" cy="172548"/>
          </a:xfrm>
        </p:spPr>
        <p:txBody>
          <a:bodyPr/>
          <a:lstStyle/>
          <a:p>
            <a:fld id="{05E83AA4-A00D-4AA0-8FE8-B93C9F3EC141}" type="slidenum">
              <a:rPr lang="es-ES" altLang="es-MX" smtClean="0">
                <a:latin typeface="Century Gothic" panose="020B0502020202020204" pitchFamily="34" charset="0"/>
              </a:rPr>
              <a:pPr/>
              <a:t>53</a:t>
            </a:fld>
            <a:endParaRPr lang="es-ES" altLang="es-MX" dirty="0">
              <a:latin typeface="Century Gothic" panose="020B0502020202020204" pitchFamily="34" charset="0"/>
            </a:endParaRPr>
          </a:p>
        </p:txBody>
      </p:sp>
      <p:sp>
        <p:nvSpPr>
          <p:cNvPr id="29" name="CuadroTexto 28">
            <a:extLst>
              <a:ext uri="{FF2B5EF4-FFF2-40B4-BE49-F238E27FC236}">
                <a16:creationId xmlns:a16="http://schemas.microsoft.com/office/drawing/2014/main" xmlns="" id="{394B0074-129D-4988-A3FE-062748E06365}"/>
              </a:ext>
            </a:extLst>
          </p:cNvPr>
          <p:cNvSpPr txBox="1"/>
          <p:nvPr/>
        </p:nvSpPr>
        <p:spPr>
          <a:xfrm>
            <a:off x="182112" y="4063950"/>
            <a:ext cx="8792527" cy="784830"/>
          </a:xfrm>
          <a:prstGeom prst="rect">
            <a:avLst/>
          </a:prstGeom>
          <a:noFill/>
        </p:spPr>
        <p:txBody>
          <a:bodyPr wrap="square" rtlCol="0">
            <a:spAutoFit/>
          </a:bodyPr>
          <a:lstStyle/>
          <a:p>
            <a:pPr algn="just"/>
            <a:r>
              <a:rPr lang="es-MX" sz="1100" dirty="0"/>
              <a:t>Al realizar la cobertura del tipo de cambio con futuros de divisa lo que se busca es tener exposición solamente al ETF, sin tener riesgo cambiario (es necesario tener en cuenta que movimientos en el tipo de cambio pueden ser a favor o en contra de la inversión realizada). La siguiente grafica muestra el comportamiento de la estrategia con cobertura de tipo de cambio.</a:t>
            </a:r>
          </a:p>
          <a:p>
            <a:endParaRPr lang="es-MX" sz="1200" dirty="0"/>
          </a:p>
        </p:txBody>
      </p:sp>
      <p:sp>
        <p:nvSpPr>
          <p:cNvPr id="39" name="1 Título">
            <a:extLst>
              <a:ext uri="{FF2B5EF4-FFF2-40B4-BE49-F238E27FC236}">
                <a16:creationId xmlns:a16="http://schemas.microsoft.com/office/drawing/2014/main" xmlns="" id="{CB21955F-4D9E-4496-A869-3A8EAEBE3A4A}"/>
              </a:ext>
            </a:extLst>
          </p:cNvPr>
          <p:cNvSpPr txBox="1">
            <a:spLocks/>
          </p:cNvSpPr>
          <p:nvPr/>
        </p:nvSpPr>
        <p:spPr bwMode="auto">
          <a:xfrm>
            <a:off x="150137" y="6538588"/>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agosto de 2017.</a:t>
            </a:r>
            <a:endParaRPr lang="es-MX" sz="1000" dirty="0">
              <a:solidFill>
                <a:schemeClr val="tx1"/>
              </a:solidFill>
              <a:latin typeface="Century Gothic" panose="020B0502020202020204" pitchFamily="34" charset="0"/>
            </a:endParaRPr>
          </a:p>
        </p:txBody>
      </p:sp>
      <p:sp>
        <p:nvSpPr>
          <p:cNvPr id="16" name="CuadroTexto 15">
            <a:extLst>
              <a:ext uri="{FF2B5EF4-FFF2-40B4-BE49-F238E27FC236}">
                <a16:creationId xmlns:a16="http://schemas.microsoft.com/office/drawing/2014/main" xmlns="" id="{C20DCA3D-F790-4FB1-AE02-0888EFC595A1}"/>
              </a:ext>
            </a:extLst>
          </p:cNvPr>
          <p:cNvSpPr txBox="1"/>
          <p:nvPr/>
        </p:nvSpPr>
        <p:spPr>
          <a:xfrm>
            <a:off x="150137" y="1472125"/>
            <a:ext cx="8792527" cy="954107"/>
          </a:xfrm>
          <a:prstGeom prst="rect">
            <a:avLst/>
          </a:prstGeom>
          <a:noFill/>
        </p:spPr>
        <p:txBody>
          <a:bodyPr wrap="square" rtlCol="0">
            <a:spAutoFit/>
          </a:bodyPr>
          <a:lstStyle/>
          <a:p>
            <a:pPr algn="just"/>
            <a:r>
              <a:rPr lang="es-MX" sz="1100" dirty="0"/>
              <a:t>El comportamiento en conjunto del índice (</a:t>
            </a:r>
            <a:r>
              <a:rPr lang="es-MX" sz="1100" dirty="0">
                <a:solidFill>
                  <a:srgbClr val="00B050"/>
                </a:solidFill>
              </a:rPr>
              <a:t>S&amp;P500</a:t>
            </a:r>
            <a:r>
              <a:rPr lang="es-MX" sz="1100" dirty="0"/>
              <a:t>) y el tipo de cambio (</a:t>
            </a:r>
            <a:r>
              <a:rPr lang="es-MX" sz="1100" dirty="0">
                <a:solidFill>
                  <a:srgbClr val="00B050"/>
                </a:solidFill>
              </a:rPr>
              <a:t>peso-dólar</a:t>
            </a:r>
            <a:r>
              <a:rPr lang="es-MX" sz="1100" dirty="0"/>
              <a:t>), lo cual corresponde a invertir en renta variable internacional sin cobertura del tipo de cambio, se presenta en la siguiente grafica. El rendimiento neto de esta estrategia corresponde a </a:t>
            </a:r>
            <a:r>
              <a:rPr lang="es-MX" sz="1100" b="1" dirty="0">
                <a:solidFill>
                  <a:srgbClr val="00B050"/>
                </a:solidFill>
              </a:rPr>
              <a:t>-3.3% </a:t>
            </a:r>
            <a:r>
              <a:rPr lang="es-MX" sz="1100" dirty="0"/>
              <a:t>( </a:t>
            </a:r>
            <a:r>
              <a:rPr lang="es-MX" sz="1100" dirty="0">
                <a:solidFill>
                  <a:srgbClr val="00B050"/>
                </a:solidFill>
              </a:rPr>
              <a:t>-13.7% del tipo de cambio mas 10.4% del S&amp;P500</a:t>
            </a:r>
            <a:r>
              <a:rPr lang="es-MX" sz="1100" dirty="0"/>
              <a:t>). </a:t>
            </a:r>
            <a:r>
              <a:rPr lang="es-MX" sz="1100" b="1" dirty="0"/>
              <a:t>El FANVIT ha presentado un impacto de $407.2 millones de pesos durante el año por el comportamiento del tipo de cambio (lo anterior se mitigaría con cobertura de tipo de cambio).</a:t>
            </a:r>
          </a:p>
          <a:p>
            <a:endParaRPr lang="es-MX" sz="1200" dirty="0"/>
          </a:p>
        </p:txBody>
      </p:sp>
      <p:pic>
        <p:nvPicPr>
          <p:cNvPr id="3" name="Imagen 2">
            <a:extLst>
              <a:ext uri="{FF2B5EF4-FFF2-40B4-BE49-F238E27FC236}">
                <a16:creationId xmlns:a16="http://schemas.microsoft.com/office/drawing/2014/main" xmlns="" id="{0A0C4EB6-3E41-47E4-AF56-BD6FB4C923FF}"/>
              </a:ext>
            </a:extLst>
          </p:cNvPr>
          <p:cNvPicPr>
            <a:picLocks noChangeAspect="1"/>
          </p:cNvPicPr>
          <p:nvPr/>
        </p:nvPicPr>
        <p:blipFill>
          <a:blip r:embed="rId2"/>
          <a:stretch>
            <a:fillRect/>
          </a:stretch>
        </p:blipFill>
        <p:spPr>
          <a:xfrm>
            <a:off x="2647207" y="2313380"/>
            <a:ext cx="4352925" cy="1811333"/>
          </a:xfrm>
          <a:prstGeom prst="rect">
            <a:avLst/>
          </a:prstGeom>
        </p:spPr>
      </p:pic>
      <p:pic>
        <p:nvPicPr>
          <p:cNvPr id="5" name="Imagen 4">
            <a:extLst>
              <a:ext uri="{FF2B5EF4-FFF2-40B4-BE49-F238E27FC236}">
                <a16:creationId xmlns:a16="http://schemas.microsoft.com/office/drawing/2014/main" xmlns="" id="{7CB975DA-09A7-43C1-AAA8-2A810ABA477F}"/>
              </a:ext>
            </a:extLst>
          </p:cNvPr>
          <p:cNvPicPr>
            <a:picLocks noChangeAspect="1"/>
          </p:cNvPicPr>
          <p:nvPr/>
        </p:nvPicPr>
        <p:blipFill>
          <a:blip r:embed="rId3"/>
          <a:stretch>
            <a:fillRect/>
          </a:stretch>
        </p:blipFill>
        <p:spPr>
          <a:xfrm>
            <a:off x="2496424" y="4659971"/>
            <a:ext cx="4419600" cy="1916200"/>
          </a:xfrm>
          <a:prstGeom prst="rect">
            <a:avLst/>
          </a:prstGeom>
        </p:spPr>
      </p:pic>
    </p:spTree>
    <p:extLst>
      <p:ext uri="{BB962C8B-B14F-4D97-AF65-F5344CB8AC3E}">
        <p14:creationId xmlns:p14="http://schemas.microsoft.com/office/powerpoint/2010/main" val="25990180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Consideraciones generales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54</a:t>
            </a:fld>
            <a:endParaRPr lang="es-ES" altLang="es-MX" dirty="0">
              <a:latin typeface="Century Gothic" panose="020B0502020202020204" pitchFamily="34" charset="0"/>
            </a:endParaRPr>
          </a:p>
        </p:txBody>
      </p:sp>
      <p:sp>
        <p:nvSpPr>
          <p:cNvPr id="3" name="Rectángulo 2">
            <a:extLst>
              <a:ext uri="{FF2B5EF4-FFF2-40B4-BE49-F238E27FC236}">
                <a16:creationId xmlns:a16="http://schemas.microsoft.com/office/drawing/2014/main" xmlns="" id="{2C8D205A-C4E2-4A05-B6FB-37715272110B}"/>
              </a:ext>
            </a:extLst>
          </p:cNvPr>
          <p:cNvSpPr/>
          <p:nvPr/>
        </p:nvSpPr>
        <p:spPr>
          <a:xfrm>
            <a:off x="58722" y="1616903"/>
            <a:ext cx="8867163" cy="2470163"/>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es-MX" sz="1200" dirty="0">
                <a:ea typeface="Calibri" panose="020F0502020204030204" pitchFamily="34" charset="0"/>
                <a:cs typeface="Times New Roman" panose="02020603050405020304" pitchFamily="18" charset="0"/>
              </a:rPr>
              <a:t>Al realizar una inversión en un instrumento extranjero (</a:t>
            </a:r>
            <a:r>
              <a:rPr lang="es-MX" sz="1200" dirty="0" err="1">
                <a:ea typeface="Calibri" panose="020F0502020204030204" pitchFamily="34" charset="0"/>
                <a:cs typeface="Times New Roman" panose="02020603050405020304" pitchFamily="18" charset="0"/>
              </a:rPr>
              <a:t>ETF´s</a:t>
            </a:r>
            <a:r>
              <a:rPr lang="es-MX" sz="1200" dirty="0">
                <a:ea typeface="Calibri" panose="020F0502020204030204" pitchFamily="34" charset="0"/>
                <a:cs typeface="Times New Roman" panose="02020603050405020304" pitchFamily="18" charset="0"/>
              </a:rPr>
              <a:t> internacionales) que se liquida en pesos (situación actual FANVIT) se establece una exposición al tipo de cambio de la región donde se compró el activo contra el peso. Lo anterior se denomina posición larga la moneda extranjera o posición corta el peso.</a:t>
            </a:r>
          </a:p>
          <a:p>
            <a:pPr marL="285750" indent="-285750" algn="just">
              <a:lnSpc>
                <a:spcPct val="107000"/>
              </a:lnSpc>
              <a:spcAft>
                <a:spcPts val="800"/>
              </a:spcAft>
              <a:buFont typeface="Arial" panose="020B0604020202020204" pitchFamily="34" charset="0"/>
              <a:buChar char="•"/>
            </a:pPr>
            <a:endParaRPr lang="es-MX" sz="1200" dirty="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MX" sz="1200" dirty="0">
                <a:ea typeface="Calibri" panose="020F0502020204030204" pitchFamily="34" charset="0"/>
                <a:cs typeface="Times New Roman" panose="02020603050405020304" pitchFamily="18" charset="0"/>
              </a:rPr>
              <a:t>Posición larga (corta) en alguna moneda extranjera implica que una apreciación (depreciación) de dicha moneda producirá rendimientos positivos (negativos) en la misma magnitud del cambio en el valor del tipo de cambio.</a:t>
            </a:r>
          </a:p>
          <a:p>
            <a:pPr marL="285750" indent="-285750" algn="just">
              <a:lnSpc>
                <a:spcPct val="107000"/>
              </a:lnSpc>
              <a:spcAft>
                <a:spcPts val="800"/>
              </a:spcAft>
              <a:buFont typeface="Arial" panose="020B0604020202020204" pitchFamily="34" charset="0"/>
              <a:buChar char="•"/>
            </a:pPr>
            <a:endParaRPr lang="es-MX" sz="1200" dirty="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MX" sz="1200" dirty="0">
                <a:ea typeface="Calibri" panose="020F0502020204030204" pitchFamily="34" charset="0"/>
                <a:cs typeface="Times New Roman" panose="02020603050405020304" pitchFamily="18" charset="0"/>
              </a:rPr>
              <a:t>Para mitigar el impacto en rendimiento de la exposición a una moneda (posición larga), producto de la depreciación de esta, se pueden utilizar derivados (futuros de divisa) que repliquen el comportamiento de forma inversa y neutralicen  los movimientos del tipo de cambio en términos de rendimiento.</a:t>
            </a:r>
          </a:p>
        </p:txBody>
      </p:sp>
      <p:sp>
        <p:nvSpPr>
          <p:cNvPr id="5" name="4 Flecha izquierda">
            <a:hlinkClick r:id="rId2" action="ppaction://hlinksldjump"/>
          </p:cNvPr>
          <p:cNvSpPr/>
          <p:nvPr/>
        </p:nvSpPr>
        <p:spPr>
          <a:xfrm>
            <a:off x="8094052" y="6457076"/>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964156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pPr marL="0" indent="0"/>
            <a:r>
              <a:rPr lang="es-MX" sz="2000" b="1" dirty="0">
                <a:latin typeface="Century Gothic" panose="020B0502020202020204" pitchFamily="34" charset="0"/>
              </a:rPr>
              <a:t>Escenario Económico y Financiero</a:t>
            </a:r>
            <a:endParaRPr lang="es-MX" sz="20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55</a:t>
            </a:fld>
            <a:endParaRPr lang="es-ES" altLang="es-MX" dirty="0"/>
          </a:p>
        </p:txBody>
      </p:sp>
    </p:spTree>
    <p:extLst>
      <p:ext uri="{BB962C8B-B14F-4D97-AF65-F5344CB8AC3E}">
        <p14:creationId xmlns:p14="http://schemas.microsoft.com/office/powerpoint/2010/main" val="14061761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7BB2C21C-19B0-44B9-876E-552AF54D3448}"/>
              </a:ext>
            </a:extLst>
          </p:cNvPr>
          <p:cNvPicPr>
            <a:picLocks noChangeAspect="1"/>
          </p:cNvPicPr>
          <p:nvPr/>
        </p:nvPicPr>
        <p:blipFill>
          <a:blip r:embed="rId2"/>
          <a:stretch>
            <a:fillRect/>
          </a:stretch>
        </p:blipFill>
        <p:spPr>
          <a:xfrm>
            <a:off x="539146" y="2256163"/>
            <a:ext cx="4032853" cy="4340728"/>
          </a:xfrm>
          <a:prstGeom prst="rect">
            <a:avLst/>
          </a:prstGeom>
        </p:spPr>
      </p:pic>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1800"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algn="just" eaLnBrk="1" hangingPunct="1">
              <a:buFont typeface="Arial" panose="020B0604020202020204" pitchFamily="34" charset="0"/>
              <a:buNone/>
              <a:defRPr/>
            </a:pPr>
            <a:r>
              <a:rPr lang="es-MX" altLang="es-MX" sz="1600" dirty="0">
                <a:latin typeface="Century Gothic" panose="020B0502020202020204" pitchFamily="34" charset="0"/>
                <a:cs typeface="Myriad Pro Light" charset="0"/>
              </a:rPr>
              <a:t>Los resultados positivos recientes en crecimiento y manejo de finanzas públicas continúan favoreciendo revisiones al alza en las previsiones de crecimiento de la economía mexicana para el 2017 y 2018. </a:t>
            </a:r>
          </a:p>
          <a:p>
            <a:pPr marL="0" indent="0" eaLnBrk="1" hangingPunct="1">
              <a:buFont typeface="Arial" panose="020B0604020202020204" pitchFamily="34" charset="0"/>
              <a:buNone/>
              <a:defRPr/>
            </a:pPr>
            <a:endParaRPr lang="es-MX" altLang="es-MX" sz="14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7891713" y="6419850"/>
            <a:ext cx="1094874"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E83EAC42-2903-4DE9-A48C-996E1C15AA1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56</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5" name="Imagen 3"/>
          <p:cNvPicPr>
            <a:picLocks noChangeAspect="1"/>
          </p:cNvPicPr>
          <p:nvPr/>
        </p:nvPicPr>
        <p:blipFill>
          <a:blip r:embed="rId3"/>
          <a:stretch>
            <a:fillRect/>
          </a:stretch>
        </p:blipFill>
        <p:spPr>
          <a:xfrm>
            <a:off x="4653078" y="2116722"/>
            <a:ext cx="4490922" cy="4615072"/>
          </a:xfrm>
          <a:prstGeom prst="rect">
            <a:avLst/>
          </a:prstGeom>
        </p:spPr>
      </p:pic>
    </p:spTree>
    <p:extLst>
      <p:ext uri="{BB962C8B-B14F-4D97-AF65-F5344CB8AC3E}">
        <p14:creationId xmlns:p14="http://schemas.microsoft.com/office/powerpoint/2010/main" val="3790867045"/>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588837" y="2849526"/>
            <a:ext cx="4359018" cy="4008474"/>
          </a:xfrm>
          <a:prstGeom prst="rect">
            <a:avLst/>
          </a:prstGeom>
        </p:spPr>
      </p:pic>
      <p:sp>
        <p:nvSpPr>
          <p:cNvPr id="31746" name="Marcador de contenido 4"/>
          <p:cNvSpPr>
            <a:spLocks noGrp="1"/>
          </p:cNvSpPr>
          <p:nvPr>
            <p:ph idx="1"/>
          </p:nvPr>
        </p:nvSpPr>
        <p:spPr>
          <a:xfrm>
            <a:off x="201613" y="1390918"/>
            <a:ext cx="8528050" cy="1787204"/>
          </a:xfrm>
        </p:spPr>
        <p:txBody>
          <a:bodyPr/>
          <a:lstStyle/>
          <a:p>
            <a:pPr marL="177800" indent="-177800" algn="just">
              <a:spcBef>
                <a:spcPts val="0"/>
              </a:spcBef>
              <a:spcAft>
                <a:spcPts val="600"/>
              </a:spcAft>
              <a:buSzPct val="110000"/>
            </a:pPr>
            <a:r>
              <a:rPr lang="es-MX" sz="1800" dirty="0" smtClean="0">
                <a:ea typeface="Myriad Pro Light" charset="0"/>
                <a:cs typeface="Myriad Pro Light" charset="0"/>
              </a:rPr>
              <a:t>En </a:t>
            </a:r>
            <a:r>
              <a:rPr lang="es-MX" sz="1800" dirty="0">
                <a:ea typeface="Myriad Pro Light" charset="0"/>
                <a:cs typeface="Myriad Pro Light" charset="0"/>
              </a:rPr>
              <a:t>los primeros </a:t>
            </a:r>
            <a:r>
              <a:rPr lang="es-MX" sz="1800" dirty="0" smtClean="0">
                <a:ea typeface="Myriad Pro Light" charset="0"/>
                <a:cs typeface="Myriad Pro Light" charset="0"/>
              </a:rPr>
              <a:t>ocho </a:t>
            </a:r>
            <a:r>
              <a:rPr lang="es-MX" sz="1800" dirty="0">
                <a:ea typeface="Myriad Pro Light" charset="0"/>
                <a:cs typeface="Myriad Pro Light" charset="0"/>
              </a:rPr>
              <a:t>meses de este año se ha mantenido un crecimiento económico modesto en la Unión Europea, Japón y Canadá</a:t>
            </a:r>
          </a:p>
          <a:p>
            <a:pPr marL="177800" indent="-177800" algn="just">
              <a:spcBef>
                <a:spcPts val="0"/>
              </a:spcBef>
              <a:spcAft>
                <a:spcPts val="600"/>
              </a:spcAft>
              <a:buSzPct val="110000"/>
            </a:pPr>
            <a:r>
              <a:rPr lang="es-MX" sz="1800" dirty="0">
                <a:ea typeface="Myriad Pro Light" charset="0"/>
                <a:cs typeface="Myriad Pro Light" charset="0"/>
              </a:rPr>
              <a:t>Estados Unidos está mostrando signos de mayor crecimiento desde el segundo trimestre. </a:t>
            </a:r>
          </a:p>
          <a:p>
            <a:pPr marL="0" indent="0" eaLnBrk="1" hangingPunct="1">
              <a:buNone/>
              <a:defRPr/>
            </a:pPr>
            <a:endParaRPr lang="es-MX" altLang="es-MX" sz="1000" dirty="0">
              <a:cs typeface="Myriad Pro Light" charset="0"/>
            </a:endParaRPr>
          </a:p>
        </p:txBody>
      </p:sp>
      <p:sp>
        <p:nvSpPr>
          <p:cNvPr id="8195" name="Marcador de número de diapositiva 3"/>
          <p:cNvSpPr>
            <a:spLocks noGrp="1"/>
          </p:cNvSpPr>
          <p:nvPr>
            <p:ph type="sldNum" sz="quarter" idx="4294967295"/>
          </p:nvPr>
        </p:nvSpPr>
        <p:spPr bwMode="auto">
          <a:xfrm>
            <a:off x="8686800" y="65532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l">
              <a:spcBef>
                <a:spcPct val="0"/>
              </a:spcBef>
              <a:buFontTx/>
              <a:buNone/>
            </a:pPr>
            <a:fld id="{632AC1C5-5977-44A2-9D4C-E3D717872199}" type="slidenum">
              <a:rPr lang="es-ES" altLang="es-MX" sz="1200">
                <a:solidFill>
                  <a:srgbClr val="898989"/>
                </a:solidFill>
                <a:latin typeface="Myriad Pro" charset="0"/>
                <a:ea typeface="MS PGothic" panose="020B0600070205080204" pitchFamily="34" charset="-128"/>
              </a:rPr>
              <a:pPr algn="l">
                <a:spcBef>
                  <a:spcPct val="0"/>
                </a:spcBef>
                <a:buFontTx/>
                <a:buNone/>
              </a:pPr>
              <a:t>57</a:t>
            </a:fld>
            <a:endParaRPr lang="es-ES" altLang="es-MX" sz="1200">
              <a:solidFill>
                <a:srgbClr val="898989"/>
              </a:solidFill>
              <a:latin typeface="Myriad Pro" charset="0"/>
              <a:ea typeface="MS PGothic" panose="020B0600070205080204" pitchFamily="34" charset="-128"/>
            </a:endParaRPr>
          </a:p>
        </p:txBody>
      </p:sp>
      <p:sp>
        <p:nvSpPr>
          <p:cNvPr id="9" name="Marcador de contenido 4"/>
          <p:cNvSpPr txBox="1">
            <a:spLocks/>
          </p:cNvSpPr>
          <p:nvPr/>
        </p:nvSpPr>
        <p:spPr bwMode="auto">
          <a:xfrm>
            <a:off x="201613" y="282575"/>
            <a:ext cx="7570787"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ea typeface="Century Gothic" panose="020B0502020202020204" pitchFamily="34" charset="0"/>
                <a:cs typeface="Myriad Pro Light" charset="0"/>
              </a:rPr>
              <a:t>Se mantiene una modesta dinámica en la actividad económica mundial</a:t>
            </a:r>
          </a:p>
          <a:p>
            <a:pPr marL="0" indent="0" eaLnBrk="1" hangingPunct="1">
              <a:buFont typeface="Arial" panose="020B0604020202020204" pitchFamily="34" charset="0"/>
              <a:buNone/>
              <a:defRPr/>
            </a:pPr>
            <a:endParaRPr lang="es-MX" altLang="es-MX" sz="1050" dirty="0" smtClean="0">
              <a:cs typeface="Myriad Pro Light" charset="0"/>
            </a:endParaRPr>
          </a:p>
          <a:p>
            <a:pPr marL="0" indent="0" eaLnBrk="1" hangingPunct="1">
              <a:buFont typeface="Arial" panose="020B0604020202020204" pitchFamily="34" charset="0"/>
              <a:buNone/>
              <a:defRPr/>
            </a:pPr>
            <a:endParaRPr lang="es-MX" altLang="es-MX" sz="1050" dirty="0" smtClean="0">
              <a:cs typeface="Myriad Pro Light" charset="0"/>
            </a:endParaRPr>
          </a:p>
          <a:p>
            <a:pPr marL="0" indent="0" eaLnBrk="1" hangingPunct="1">
              <a:buFont typeface="Arial" panose="020B0604020202020204" pitchFamily="34" charset="0"/>
              <a:buNone/>
              <a:defRPr/>
            </a:pPr>
            <a:endParaRPr lang="es-MX" altLang="es-MX" sz="1050" dirty="0">
              <a:cs typeface="Myriad Pro Light" charset="0"/>
            </a:endParaRPr>
          </a:p>
        </p:txBody>
      </p:sp>
      <p:pic>
        <p:nvPicPr>
          <p:cNvPr id="3" name="Imagen 2"/>
          <p:cNvPicPr>
            <a:picLocks noChangeAspect="1"/>
          </p:cNvPicPr>
          <p:nvPr/>
        </p:nvPicPr>
        <p:blipFill>
          <a:blip r:embed="rId3"/>
          <a:stretch>
            <a:fillRect/>
          </a:stretch>
        </p:blipFill>
        <p:spPr>
          <a:xfrm>
            <a:off x="100524" y="2840388"/>
            <a:ext cx="4365114" cy="4017612"/>
          </a:xfrm>
          <a:prstGeom prst="rect">
            <a:avLst/>
          </a:prstGeom>
        </p:spPr>
      </p:pic>
    </p:spTree>
    <p:extLst>
      <p:ext uri="{BB962C8B-B14F-4D97-AF65-F5344CB8AC3E}">
        <p14:creationId xmlns:p14="http://schemas.microsoft.com/office/powerpoint/2010/main" val="3182261085"/>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282575"/>
            <a:ext cx="8528050" cy="6407150"/>
          </a:xfrm>
        </p:spPr>
        <p:txBody>
          <a:bodyPr/>
          <a:lstStyle/>
          <a:p>
            <a:pPr marL="0" indent="0">
              <a:buNone/>
              <a:defRPr/>
            </a:pPr>
            <a:r>
              <a:rPr lang="es-MX" altLang="es-MX" sz="2000" b="1" dirty="0">
                <a:solidFill>
                  <a:srgbClr val="C00000"/>
                </a:solidFill>
                <a:cs typeface="Myriad Pro Light" charset="0"/>
              </a:rPr>
              <a:t>Economía mexicana</a:t>
            </a:r>
          </a:p>
          <a:p>
            <a:pPr marL="0" indent="0" eaLnBrk="1" hangingPunct="1">
              <a:buFont typeface="Arial" panose="020B0604020202020204" pitchFamily="34" charset="0"/>
              <a:buNone/>
              <a:defRPr/>
            </a:pPr>
            <a:endParaRPr lang="es-MX" altLang="es-MX" sz="16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1600" b="1" dirty="0">
              <a:solidFill>
                <a:srgbClr val="C00000"/>
              </a:solidFill>
              <a:cs typeface="Myriad Pro Light" charset="0"/>
            </a:endParaRPr>
          </a:p>
          <a:p>
            <a:pPr marL="0" indent="0" eaLnBrk="1" hangingPunct="1">
              <a:buFont typeface="Arial" panose="020B0604020202020204" pitchFamily="34" charset="0"/>
              <a:buNone/>
              <a:defRPr/>
            </a:pPr>
            <a:r>
              <a:rPr lang="es-MX" altLang="es-MX" sz="1600" dirty="0" smtClean="0">
                <a:cs typeface="Myriad Pro Light" charset="0"/>
              </a:rPr>
              <a:t>Se </a:t>
            </a:r>
            <a:r>
              <a:rPr lang="es-MX" altLang="es-MX" sz="1600" dirty="0">
                <a:cs typeface="Myriad Pro Light" charset="0"/>
              </a:rPr>
              <a:t>observan ciertos signos de desaceleración </a:t>
            </a:r>
            <a:r>
              <a:rPr lang="es-MX" altLang="es-MX" sz="1600" dirty="0" smtClean="0">
                <a:cs typeface="Myriad Pro Light" charset="0"/>
              </a:rPr>
              <a:t>en variables de la economía real</a:t>
            </a:r>
          </a:p>
          <a:p>
            <a:pPr marL="0" indent="0" eaLnBrk="1" hangingPunct="1">
              <a:buNone/>
              <a:defRPr/>
            </a:pPr>
            <a:r>
              <a:rPr lang="es-MX" sz="1600" dirty="0">
                <a:solidFill>
                  <a:prstClr val="black"/>
                </a:solidFill>
              </a:rPr>
              <a:t>Durante julio, la producción industrial se debilitó disminuyendo 1% respecto a junio y 1.5% respecto a julio del 2016. La construcción se contrajo 2.9% en tasa anual. El consumo privado está creciendo a tasas menores que hace un año.</a:t>
            </a:r>
          </a:p>
          <a:p>
            <a:pPr marL="0" indent="0" eaLnBrk="1" hangingPunct="1">
              <a:buFont typeface="Arial" panose="020B0604020202020204" pitchFamily="34" charset="0"/>
              <a:buNone/>
              <a:defRPr/>
            </a:pPr>
            <a:endParaRPr lang="es-MX" altLang="es-MX" sz="1600" b="1" dirty="0">
              <a:cs typeface="Myriad Pro Light" charset="0"/>
            </a:endParaRPr>
          </a:p>
          <a:p>
            <a:pPr marL="0" indent="0" eaLnBrk="1" hangingPunct="1">
              <a:buFont typeface="Arial" panose="020B0604020202020204" pitchFamily="34" charset="0"/>
              <a:buNone/>
              <a:defRPr/>
            </a:pPr>
            <a:endParaRPr lang="es-MX" altLang="es-MX" sz="1600" b="1" dirty="0">
              <a:solidFill>
                <a:srgbClr val="C00000"/>
              </a:solidFill>
              <a:cs typeface="Myriad Pro Light" charset="0"/>
            </a:endParaRPr>
          </a:p>
        </p:txBody>
      </p:sp>
      <p:sp>
        <p:nvSpPr>
          <p:cNvPr id="8195" name="Marcador de número de diapositiva 3"/>
          <p:cNvSpPr>
            <a:spLocks noGrp="1"/>
          </p:cNvSpPr>
          <p:nvPr>
            <p:ph type="sldNum" sz="quarter" idx="4294967295"/>
          </p:nvPr>
        </p:nvSpPr>
        <p:spPr bwMode="auto">
          <a:xfrm>
            <a:off x="7010400" y="64389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632AC1C5-5977-44A2-9D4C-E3D717872199}"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58</a:t>
            </a:fld>
            <a:endParaRPr lang="es-ES" altLang="es-MX" sz="1200">
              <a:solidFill>
                <a:srgbClr val="898989"/>
              </a:solidFill>
              <a:latin typeface="Century Gothic" panose="020B0502020202020204" pitchFamily="34"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160037" y="2579427"/>
            <a:ext cx="4267570" cy="4080078"/>
          </a:xfrm>
          <a:prstGeom prst="rect">
            <a:avLst/>
          </a:prstGeom>
        </p:spPr>
      </p:pic>
      <p:pic>
        <p:nvPicPr>
          <p:cNvPr id="4" name="Imagen 3"/>
          <p:cNvPicPr>
            <a:picLocks noChangeAspect="1"/>
          </p:cNvPicPr>
          <p:nvPr/>
        </p:nvPicPr>
        <p:blipFill>
          <a:blip r:embed="rId3"/>
          <a:stretch>
            <a:fillRect/>
          </a:stretch>
        </p:blipFill>
        <p:spPr>
          <a:xfrm>
            <a:off x="4465638" y="2579426"/>
            <a:ext cx="4505334" cy="4110561"/>
          </a:xfrm>
          <a:prstGeom prst="rect">
            <a:avLst/>
          </a:prstGeom>
          <a:noFill/>
        </p:spPr>
      </p:pic>
    </p:spTree>
    <p:extLst>
      <p:ext uri="{BB962C8B-B14F-4D97-AF65-F5344CB8AC3E}">
        <p14:creationId xmlns:p14="http://schemas.microsoft.com/office/powerpoint/2010/main" val="2356731434"/>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eaLnBrk="1" hangingPunct="1">
              <a:buNone/>
              <a:defRPr/>
            </a:pPr>
            <a:r>
              <a:rPr lang="es-MX" altLang="es-MX" sz="2000" b="1" dirty="0">
                <a:solidFill>
                  <a:srgbClr val="C00000"/>
                </a:solidFill>
                <a:cs typeface="Myriad Pro Light" charset="0"/>
              </a:rPr>
              <a:t>Precios y tasas de </a:t>
            </a:r>
            <a:r>
              <a:rPr lang="es-MX" altLang="es-MX" sz="2000" b="1" dirty="0" smtClean="0">
                <a:solidFill>
                  <a:srgbClr val="C00000"/>
                </a:solidFill>
                <a:cs typeface="Myriad Pro Light" charset="0"/>
              </a:rPr>
              <a:t>interés</a:t>
            </a:r>
          </a:p>
          <a:p>
            <a:pPr marL="0" indent="0" eaLnBrk="1" hangingPunct="1">
              <a:buNone/>
              <a:defRPr/>
            </a:pPr>
            <a:endParaRPr lang="es-MX" altLang="es-MX" sz="2000" b="1" dirty="0">
              <a:solidFill>
                <a:srgbClr val="C00000"/>
              </a:solidFill>
              <a:cs typeface="Myriad Pro Light" charset="0"/>
            </a:endParaRPr>
          </a:p>
          <a:p>
            <a:pPr marL="0" indent="0" eaLnBrk="1" hangingPunct="1">
              <a:buNone/>
              <a:defRPr/>
            </a:pPr>
            <a:endParaRPr lang="es-MX" altLang="es-MX" sz="1400" b="1" dirty="0">
              <a:solidFill>
                <a:srgbClr val="C00000"/>
              </a:solidFill>
              <a:cs typeface="Myriad Pro Light" charset="0"/>
            </a:endParaRPr>
          </a:p>
          <a:p>
            <a:pPr marL="171450" indent="-171450" algn="just">
              <a:spcBef>
                <a:spcPts val="0"/>
              </a:spcBef>
              <a:spcAft>
                <a:spcPts val="600"/>
              </a:spcAft>
              <a:buSzPct val="110000"/>
            </a:pPr>
            <a:r>
              <a:rPr lang="es-MX" sz="1400" dirty="0"/>
              <a:t>La inflación durante agosto alcanzó una tasa anual del 6.66% y sigue siendo factor de preocupación.</a:t>
            </a:r>
          </a:p>
          <a:p>
            <a:pPr marL="171450" indent="-171450" algn="just">
              <a:spcBef>
                <a:spcPts val="0"/>
              </a:spcBef>
              <a:spcAft>
                <a:spcPts val="600"/>
              </a:spcAft>
              <a:buSzPct val="110000"/>
            </a:pPr>
            <a:r>
              <a:rPr lang="es-MX" sz="1400" dirty="0"/>
              <a:t>El peso ha sido una de las monedas que mayor fortaleza han mostrado durante los primeros ocho meses de este año, acumulando una apreciación del 13.2%. </a:t>
            </a:r>
          </a:p>
          <a:p>
            <a:pPr marL="0" indent="0" eaLnBrk="1" hangingPunct="1">
              <a:buFont typeface="Arial" panose="020B0604020202020204" pitchFamily="34" charset="0"/>
              <a:buNone/>
              <a:defRPr/>
            </a:pPr>
            <a:endParaRPr lang="es-MX" altLang="es-MX" sz="1400" dirty="0">
              <a:cs typeface="Myriad Pro Light" charset="0"/>
            </a:endParaRPr>
          </a:p>
        </p:txBody>
      </p:sp>
      <p:sp>
        <p:nvSpPr>
          <p:cNvPr id="14339" name="Marcador de número de diapositiva 3"/>
          <p:cNvSpPr>
            <a:spLocks noGrp="1"/>
          </p:cNvSpPr>
          <p:nvPr>
            <p:ph type="sldNum" sz="quarter" idx="4294967295"/>
          </p:nvPr>
        </p:nvSpPr>
        <p:spPr bwMode="auto">
          <a:xfrm>
            <a:off x="7086600" y="64389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59</a:t>
            </a:fld>
            <a:endParaRPr lang="es-ES" altLang="es-MX" sz="1200">
              <a:solidFill>
                <a:srgbClr val="898989"/>
              </a:solidFill>
              <a:latin typeface="Century Gothic" panose="020B0502020202020204" pitchFamily="34" charset="0"/>
              <a:ea typeface="MS PGothic" panose="020B0600070205080204" pitchFamily="34" charset="-128"/>
            </a:endParaRPr>
          </a:p>
        </p:txBody>
      </p:sp>
      <p:pic>
        <p:nvPicPr>
          <p:cNvPr id="6" name="Imagen 5"/>
          <p:cNvPicPr>
            <a:picLocks noChangeAspect="1"/>
          </p:cNvPicPr>
          <p:nvPr/>
        </p:nvPicPr>
        <p:blipFill>
          <a:blip r:embed="rId2"/>
          <a:stretch>
            <a:fillRect/>
          </a:stretch>
        </p:blipFill>
        <p:spPr>
          <a:xfrm>
            <a:off x="4387119" y="2473983"/>
            <a:ext cx="4432176" cy="4145639"/>
          </a:xfrm>
          <a:prstGeom prst="rect">
            <a:avLst/>
          </a:prstGeom>
        </p:spPr>
      </p:pic>
      <p:pic>
        <p:nvPicPr>
          <p:cNvPr id="8" name="Imagen 7"/>
          <p:cNvPicPr>
            <a:picLocks noChangeAspect="1"/>
          </p:cNvPicPr>
          <p:nvPr/>
        </p:nvPicPr>
        <p:blipFill>
          <a:blip r:embed="rId3"/>
          <a:stretch>
            <a:fillRect/>
          </a:stretch>
        </p:blipFill>
        <p:spPr>
          <a:xfrm>
            <a:off x="151446" y="2469514"/>
            <a:ext cx="4263616" cy="4150108"/>
          </a:xfrm>
          <a:prstGeom prst="rect">
            <a:avLst/>
          </a:prstGeom>
        </p:spPr>
      </p:pic>
    </p:spTree>
    <p:extLst>
      <p:ext uri="{BB962C8B-B14F-4D97-AF65-F5344CB8AC3E}">
        <p14:creationId xmlns:p14="http://schemas.microsoft.com/office/powerpoint/2010/main" val="4281488177"/>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movimiento en tasas en EUA está más relacionado con el tema de crecimiento, mientras en México es la política monetaria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Las tasas de largo plazo en México han estado contenidas, mientras las de plazos entre 3 y 10 años han descendido.</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24" name="Gráfico 23">
            <a:extLst>
              <a:ext uri="{FF2B5EF4-FFF2-40B4-BE49-F238E27FC236}">
                <a16:creationId xmlns:a16="http://schemas.microsoft.com/office/drawing/2014/main" xmlns="" id="{03F0F2C8-C773-4F38-A522-C2EDB6D694C0}"/>
              </a:ext>
            </a:extLst>
          </p:cNvPr>
          <p:cNvGraphicFramePr>
            <a:graphicFrameLocks/>
          </p:cNvGraphicFramePr>
          <p:nvPr>
            <p:extLst>
              <p:ext uri="{D42A27DB-BD31-4B8C-83A1-F6EECF244321}">
                <p14:modId xmlns:p14="http://schemas.microsoft.com/office/powerpoint/2010/main" val="2504865062"/>
              </p:ext>
            </p:extLst>
          </p:nvPr>
        </p:nvGraphicFramePr>
        <p:xfrm>
          <a:off x="324530" y="1781465"/>
          <a:ext cx="4314825" cy="47434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Gráfico 24">
            <a:extLst>
              <a:ext uri="{FF2B5EF4-FFF2-40B4-BE49-F238E27FC236}">
                <a16:creationId xmlns:a16="http://schemas.microsoft.com/office/drawing/2014/main" xmlns="" id="{2FBA9E84-E475-4B88-BDA4-913C22F4E7E6}"/>
              </a:ext>
            </a:extLst>
          </p:cNvPr>
          <p:cNvGraphicFramePr>
            <a:graphicFrameLocks/>
          </p:cNvGraphicFramePr>
          <p:nvPr>
            <p:extLst>
              <p:ext uri="{D42A27DB-BD31-4B8C-83A1-F6EECF244321}">
                <p14:modId xmlns:p14="http://schemas.microsoft.com/office/powerpoint/2010/main" val="816433790"/>
              </p:ext>
            </p:extLst>
          </p:nvPr>
        </p:nvGraphicFramePr>
        <p:xfrm>
          <a:off x="4709386" y="1681584"/>
          <a:ext cx="4314825" cy="4743449"/>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xmlns="" id="{7DEF3BFB-93B8-445A-B68A-C2FC9C1BC4E2}"/>
              </a:ext>
            </a:extLst>
          </p:cNvPr>
          <p:cNvSpPr/>
          <p:nvPr/>
        </p:nvSpPr>
        <p:spPr>
          <a:xfrm>
            <a:off x="1079863" y="2272937"/>
            <a:ext cx="1166948" cy="3335383"/>
          </a:xfrm>
          <a:prstGeom prst="rect">
            <a:avLst/>
          </a:prstGeom>
          <a:solidFill>
            <a:srgbClr val="0070C0">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2" name="Rectángulo 31">
            <a:extLst>
              <a:ext uri="{FF2B5EF4-FFF2-40B4-BE49-F238E27FC236}">
                <a16:creationId xmlns:a16="http://schemas.microsoft.com/office/drawing/2014/main" xmlns="" id="{F32164BA-9678-4B53-9C42-169101E15014}"/>
              </a:ext>
            </a:extLst>
          </p:cNvPr>
          <p:cNvSpPr/>
          <p:nvPr/>
        </p:nvSpPr>
        <p:spPr>
          <a:xfrm>
            <a:off x="6283324" y="2179544"/>
            <a:ext cx="2617602" cy="3335383"/>
          </a:xfrm>
          <a:prstGeom prst="rect">
            <a:avLst/>
          </a:prstGeom>
          <a:solidFill>
            <a:srgbClr val="0070C0">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xmlns="" id="{4DE7F76E-5997-4764-8601-06AE9CFFA4C6}"/>
              </a:ext>
            </a:extLst>
          </p:cNvPr>
          <p:cNvSpPr txBox="1"/>
          <p:nvPr/>
        </p:nvSpPr>
        <p:spPr>
          <a:xfrm>
            <a:off x="6444804" y="4885509"/>
            <a:ext cx="2456122" cy="253916"/>
          </a:xfrm>
          <a:prstGeom prst="rect">
            <a:avLst/>
          </a:prstGeom>
          <a:noFill/>
        </p:spPr>
        <p:txBody>
          <a:bodyPr wrap="none" rtlCol="0">
            <a:spAutoFit/>
          </a:bodyPr>
          <a:lstStyle/>
          <a:p>
            <a:r>
              <a:rPr lang="es-ES" sz="1050" b="1" dirty="0">
                <a:latin typeface="Century Gothic" panose="020B0502020202020204" pitchFamily="34" charset="0"/>
              </a:rPr>
              <a:t>Descensos de tasas de </a:t>
            </a:r>
            <a:r>
              <a:rPr lang="es-ES" sz="1050" b="1">
                <a:latin typeface="Century Gothic" panose="020B0502020202020204" pitchFamily="34" charset="0"/>
              </a:rPr>
              <a:t>largo plazo</a:t>
            </a:r>
            <a:endParaRPr lang="es-MX" sz="1050" b="1">
              <a:latin typeface="Century Gothic" panose="020B0502020202020204" pitchFamily="34" charset="0"/>
            </a:endParaRPr>
          </a:p>
        </p:txBody>
      </p:sp>
      <p:sp>
        <p:nvSpPr>
          <p:cNvPr id="39" name="CuadroTexto 38">
            <a:extLst>
              <a:ext uri="{FF2B5EF4-FFF2-40B4-BE49-F238E27FC236}">
                <a16:creationId xmlns:a16="http://schemas.microsoft.com/office/drawing/2014/main" xmlns="" id="{A2544581-66CD-4F81-B823-000BDFE88BD2}"/>
              </a:ext>
            </a:extLst>
          </p:cNvPr>
          <p:cNvSpPr txBox="1"/>
          <p:nvPr/>
        </p:nvSpPr>
        <p:spPr>
          <a:xfrm>
            <a:off x="1073136" y="2283302"/>
            <a:ext cx="1173675" cy="577081"/>
          </a:xfrm>
          <a:prstGeom prst="rect">
            <a:avLst/>
          </a:prstGeom>
          <a:noFill/>
        </p:spPr>
        <p:txBody>
          <a:bodyPr wrap="square" rtlCol="0">
            <a:spAutoFit/>
          </a:bodyPr>
          <a:lstStyle/>
          <a:p>
            <a:r>
              <a:rPr lang="es-ES" sz="1050" b="1" dirty="0">
                <a:latin typeface="Century Gothic" panose="020B0502020202020204" pitchFamily="34" charset="0"/>
              </a:rPr>
              <a:t>Descensos de </a:t>
            </a:r>
          </a:p>
          <a:p>
            <a:r>
              <a:rPr lang="es-ES" sz="1050" b="1" dirty="0">
                <a:latin typeface="Century Gothic" panose="020B0502020202020204" pitchFamily="34" charset="0"/>
              </a:rPr>
              <a:t>tasas de </a:t>
            </a:r>
            <a:r>
              <a:rPr lang="es-ES" sz="1050" b="1">
                <a:latin typeface="Century Gothic" panose="020B0502020202020204" pitchFamily="34" charset="0"/>
              </a:rPr>
              <a:t>mediano plazo</a:t>
            </a:r>
            <a:endParaRPr lang="es-MX" sz="1050" b="1">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60</a:t>
            </a:fld>
            <a:endParaRPr lang="es-ES" altLang="es-MX" dirty="0"/>
          </a:p>
        </p:txBody>
      </p:sp>
    </p:spTree>
    <p:extLst>
      <p:ext uri="{BB962C8B-B14F-4D97-AF65-F5344CB8AC3E}">
        <p14:creationId xmlns:p14="http://schemas.microsoft.com/office/powerpoint/2010/main" val="31817642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8791" y="1134693"/>
            <a:ext cx="9096020" cy="2932430"/>
          </a:xfrm>
          <a:prstGeom prst="rect">
            <a:avLst/>
          </a:prstGeom>
        </p:spPr>
      </p:pic>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61</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agosto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cxnSp>
        <p:nvCxnSpPr>
          <p:cNvPr id="8" name="Conector recto de flecha 7"/>
          <p:cNvCxnSpPr/>
          <p:nvPr/>
        </p:nvCxnSpPr>
        <p:spPr>
          <a:xfrm>
            <a:off x="7884368" y="2046160"/>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p:nvPr/>
        </p:nvCxnSpPr>
        <p:spPr>
          <a:xfrm>
            <a:off x="8126760" y="2046160"/>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a:off x="7636467" y="206084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p:cNvCxnSpPr/>
          <p:nvPr/>
        </p:nvCxnSpPr>
        <p:spPr>
          <a:xfrm>
            <a:off x="5508104" y="226676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5292080" y="2322877"/>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ector recto de flecha 15"/>
          <p:cNvCxnSpPr/>
          <p:nvPr/>
        </p:nvCxnSpPr>
        <p:spPr>
          <a:xfrm flipV="1">
            <a:off x="1331640" y="2826807"/>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p:cNvCxnSpPr/>
          <p:nvPr/>
        </p:nvCxnSpPr>
        <p:spPr>
          <a:xfrm flipV="1">
            <a:off x="1475656" y="2773042"/>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p:nvPr/>
        </p:nvCxnSpPr>
        <p:spPr>
          <a:xfrm flipH="1" flipV="1">
            <a:off x="7098589" y="2682917"/>
            <a:ext cx="351656" cy="2796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CuadroTexto 10"/>
          <p:cNvSpPr txBox="1"/>
          <p:nvPr/>
        </p:nvSpPr>
        <p:spPr>
          <a:xfrm>
            <a:off x="7566720" y="2817512"/>
            <a:ext cx="1120080" cy="430887"/>
          </a:xfrm>
          <a:prstGeom prst="rect">
            <a:avLst/>
          </a:prstGeom>
          <a:noFill/>
        </p:spPr>
        <p:txBody>
          <a:bodyPr wrap="square" rtlCol="0">
            <a:spAutoFit/>
          </a:bodyPr>
          <a:lstStyle/>
          <a:p>
            <a:r>
              <a:rPr lang="x-none" sz="1100" dirty="0" smtClean="0"/>
              <a:t>Nivel más bajo en 2017</a:t>
            </a:r>
            <a:endParaRPr lang="es-MX" sz="1100" dirty="0"/>
          </a:p>
        </p:txBody>
      </p:sp>
      <p:pic>
        <p:nvPicPr>
          <p:cNvPr id="9" name="Imagen 8"/>
          <p:cNvPicPr>
            <a:picLocks noChangeAspect="1"/>
          </p:cNvPicPr>
          <p:nvPr/>
        </p:nvPicPr>
        <p:blipFill>
          <a:blip r:embed="rId3"/>
          <a:stretch>
            <a:fillRect/>
          </a:stretch>
        </p:blipFill>
        <p:spPr>
          <a:xfrm>
            <a:off x="4437" y="4133041"/>
            <a:ext cx="9120406" cy="2267909"/>
          </a:xfrm>
          <a:prstGeom prst="rect">
            <a:avLst/>
          </a:prstGeom>
        </p:spPr>
      </p:pic>
      <p:sp>
        <p:nvSpPr>
          <p:cNvPr id="18" name="17 Flecha izquierda">
            <a:hlinkClick r:id="rId4" action="ppaction://hlinksldjump"/>
          </p:cNvPr>
          <p:cNvSpPr/>
          <p:nvPr/>
        </p:nvSpPr>
        <p:spPr>
          <a:xfrm>
            <a:off x="8155335" y="644371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161493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5" name="3 Marcador de número de diapositiva"/>
          <p:cNvSpPr>
            <a:spLocks noGrp="1"/>
          </p:cNvSpPr>
          <p:nvPr>
            <p:ph type="sldNum" sz="quarter" idx="12"/>
          </p:nvPr>
        </p:nvSpPr>
        <p:spPr>
          <a:xfrm>
            <a:off x="6553200" y="6365875"/>
            <a:ext cx="2133600" cy="365125"/>
          </a:xfrm>
        </p:spPr>
        <p:txBody>
          <a:bodyPr/>
          <a:lstStyle/>
          <a:p>
            <a:fld id="{05E83AA4-A00D-4AA0-8FE8-B93C9F3EC141}" type="slidenum">
              <a:rPr lang="es-ES" altLang="es-MX" smtClean="0"/>
              <a:pPr/>
              <a:t>62</a:t>
            </a:fld>
            <a:endParaRPr lang="es-ES" altLang="es-MX" dirty="0"/>
          </a:p>
        </p:txBody>
      </p:sp>
      <p:sp>
        <p:nvSpPr>
          <p:cNvPr id="2" name="1 Título"/>
          <p:cNvSpPr>
            <a:spLocks noGrp="1"/>
          </p:cNvSpPr>
          <p:nvPr>
            <p:ph type="ctr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Resultados Finvit</a:t>
            </a:r>
          </a:p>
        </p:txBody>
      </p:sp>
    </p:spTree>
    <p:extLst>
      <p:ext uri="{BB962C8B-B14F-4D97-AF65-F5344CB8AC3E}">
        <p14:creationId xmlns:p14="http://schemas.microsoft.com/office/powerpoint/2010/main" val="1834716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07504" y="1251023"/>
            <a:ext cx="8976111" cy="5589240"/>
          </a:xfrm>
          <a:prstGeom prst="rect">
            <a:avLst/>
          </a:prstGeom>
        </p:spPr>
      </p:pic>
      <p:sp>
        <p:nvSpPr>
          <p:cNvPr id="9" name="Título 1"/>
          <p:cNvSpPr>
            <a:spLocks noGrp="1"/>
          </p:cNvSpPr>
          <p:nvPr>
            <p:ph type="title"/>
          </p:nvPr>
        </p:nvSpPr>
        <p:spPr>
          <a:xfrm>
            <a:off x="457199" y="274638"/>
            <a:ext cx="6374921" cy="631825"/>
          </a:xfrm>
        </p:spPr>
        <p:txBody>
          <a:bodyPr/>
          <a:lstStyle/>
          <a:p>
            <a:r>
              <a:rPr lang="es-MX" sz="2000" b="1" dirty="0" smtClean="0">
                <a:latin typeface="Century Gothic" panose="020B0502020202020204" pitchFamily="34" charset="0"/>
              </a:rPr>
              <a:t>Rendimiento FINVIT </a:t>
            </a:r>
            <a:r>
              <a:rPr lang="es-MX" sz="1400" b="1" dirty="0" smtClean="0">
                <a:latin typeface="Century Gothic" panose="020B0502020202020204" pitchFamily="34" charset="0"/>
              </a:rPr>
              <a:t>al 31 de agosto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r>
              <a:rPr lang="es-MX" sz="2000" b="1" dirty="0">
                <a:latin typeface="Century Gothic" panose="020B0502020202020204" pitchFamily="34" charset="0"/>
              </a:rPr>
              <a:t>.</a:t>
            </a:r>
          </a:p>
        </p:txBody>
      </p:sp>
      <p:sp>
        <p:nvSpPr>
          <p:cNvPr id="13" name="2 Marcador de contenido"/>
          <p:cNvSpPr txBox="1">
            <a:spLocks/>
          </p:cNvSpPr>
          <p:nvPr/>
        </p:nvSpPr>
        <p:spPr>
          <a:xfrm>
            <a:off x="1088503"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julio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63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07882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la duración de portafolio entre 2 y 2.5 años, actual 1.9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Analizar de manera activa el mercado de renta fija gubernamental con base en las expectativas del mercado nacional con el </a:t>
            </a:r>
            <a:r>
              <a:rPr lang="es-MX" sz="1400" dirty="0">
                <a:latin typeface="Century Gothic" panose="020B0502020202020204" pitchFamily="34" charset="0"/>
                <a:ea typeface="Calibri"/>
                <a:cs typeface="Times New Roman"/>
              </a:rPr>
              <a:t>propósito de r</a:t>
            </a:r>
            <a:r>
              <a:rPr lang="es-MX" sz="1400" dirty="0" smtClean="0">
                <a:latin typeface="Century Gothic" panose="020B0502020202020204" pitchFamily="34" charset="0"/>
                <a:ea typeface="Calibri"/>
                <a:cs typeface="Times New Roman"/>
              </a:rPr>
              <a:t>ealizar el rebalanceo </a:t>
            </a:r>
            <a:r>
              <a:rPr lang="es-MX" sz="1400" dirty="0">
                <a:latin typeface="Century Gothic" panose="020B0502020202020204" pitchFamily="34" charset="0"/>
                <a:ea typeface="Calibri"/>
                <a:cs typeface="Times New Roman"/>
              </a:rPr>
              <a:t>del portafolio en función a las entradas y salidas de recursos al </a:t>
            </a:r>
            <a:r>
              <a:rPr lang="es-MX" sz="1400" dirty="0" smtClean="0">
                <a:latin typeface="Century Gothic" panose="020B0502020202020204" pitchFamily="34" charset="0"/>
                <a:ea typeface="Calibri"/>
                <a:cs typeface="Times New Roman"/>
              </a:rPr>
              <a:t>FINVIT</a:t>
            </a:r>
            <a:r>
              <a:rPr lang="es-MX" sz="1400" dirty="0">
                <a:latin typeface="Century Gothic" panose="020B0502020202020204" pitchFamily="34" charset="0"/>
                <a:ea typeface="Calibri"/>
                <a:cs typeface="Times New Roman"/>
              </a:rPr>
              <a:t>.</a:t>
            </a: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Buscar oportunidades de inversión en bonos corporativos de alta calidad crediticia </a:t>
            </a:r>
            <a:r>
              <a:rPr lang="es-MX" sz="1400" dirty="0">
                <a:latin typeface="Century Gothic" panose="020B0502020202020204" pitchFamily="34" charset="0"/>
                <a:ea typeface="Calibri"/>
                <a:cs typeface="Times New Roman"/>
              </a:rPr>
              <a:t>que permitan mejorar la rentabilidad </a:t>
            </a:r>
            <a:r>
              <a:rPr lang="es-MX" sz="1400" dirty="0" smtClean="0">
                <a:latin typeface="Century Gothic" panose="020B0502020202020204" pitchFamily="34" charset="0"/>
                <a:ea typeface="Calibri"/>
                <a:cs typeface="Times New Roman"/>
              </a:rPr>
              <a:t>y composición del portafolio.</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64</a:t>
            </a:fld>
            <a:endParaRPr lang="es-ES" altLang="es-MX" dirty="0">
              <a:latin typeface="Century Gothic" panose="020B0502020202020204" pitchFamily="34" charset="0"/>
            </a:endParaRPr>
          </a:p>
        </p:txBody>
      </p:sp>
      <p:sp>
        <p:nvSpPr>
          <p:cNvPr id="5" name="4 Flecha izquierda">
            <a:hlinkClick r:id="rId2" action="ppaction://hlinksldjump"/>
          </p:cNvPr>
          <p:cNvSpPr/>
          <p:nvPr/>
        </p:nvSpPr>
        <p:spPr>
          <a:xfrm>
            <a:off x="8282354" y="6540179"/>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6029761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035</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65</a:t>
            </a:fld>
            <a:endParaRPr lang="es-ES" altLang="es-MX" dirty="0"/>
          </a:p>
        </p:txBody>
      </p:sp>
    </p:spTree>
    <p:extLst>
      <p:ext uri="{BB962C8B-B14F-4D97-AF65-F5344CB8AC3E}">
        <p14:creationId xmlns:p14="http://schemas.microsoft.com/office/powerpoint/2010/main" val="68907366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60089</TotalTime>
  <Words>6749</Words>
  <Application>Microsoft Office PowerPoint</Application>
  <PresentationFormat>Carta (216 x 279 mm)</PresentationFormat>
  <Paragraphs>1515</Paragraphs>
  <Slides>65</Slides>
  <Notes>3</Notes>
  <HiddenSlides>0</HiddenSlides>
  <MMClips>0</MMClips>
  <ScaleCrop>false</ScaleCrop>
  <HeadingPairs>
    <vt:vector size="8" baseType="variant">
      <vt:variant>
        <vt:lpstr>Fuentes usadas</vt:lpstr>
      </vt:variant>
      <vt:variant>
        <vt:i4>14</vt:i4>
      </vt:variant>
      <vt:variant>
        <vt:lpstr>Tema</vt:lpstr>
      </vt:variant>
      <vt:variant>
        <vt:i4>13</vt:i4>
      </vt:variant>
      <vt:variant>
        <vt:lpstr>Servidores OLE incrustados</vt:lpstr>
      </vt:variant>
      <vt:variant>
        <vt:i4>1</vt:i4>
      </vt:variant>
      <vt:variant>
        <vt:lpstr>Títulos de diapositiva</vt:lpstr>
      </vt:variant>
      <vt:variant>
        <vt:i4>65</vt:i4>
      </vt:variant>
    </vt:vector>
  </HeadingPairs>
  <TitlesOfParts>
    <vt:vector size="93" baseType="lpstr">
      <vt:lpstr>MS PGothic</vt:lpstr>
      <vt:lpstr>MS PGothic</vt:lpstr>
      <vt:lpstr>Arial</vt:lpstr>
      <vt:lpstr>AvenirNextRegular</vt:lpstr>
      <vt:lpstr>Calibri</vt:lpstr>
      <vt:lpstr>Century Gothic</vt:lpstr>
      <vt:lpstr>Credit Suisse Type Light</vt:lpstr>
      <vt:lpstr>Gill Sans MT</vt:lpstr>
      <vt:lpstr>Myriad Pro</vt:lpstr>
      <vt:lpstr>Myriad Pro Light</vt:lpstr>
      <vt:lpstr>Symbol</vt:lpstr>
      <vt:lpstr>Times New Roman</vt:lpstr>
      <vt:lpstr>Wingdings</vt:lpstr>
      <vt:lpstr>Wingdings 2</vt: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Worksheet</vt:lpstr>
      <vt:lpstr>Presentación de PowerPoint</vt:lpstr>
      <vt:lpstr>Presentación de PowerPoint</vt:lpstr>
      <vt:lpstr>I. Informe y estrategia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Resultados FANVIT</vt:lpstr>
      <vt:lpstr>Resultado FANVIT al 31 de agosto de 2017</vt:lpstr>
      <vt:lpstr>Resultado de Gestión al 31 de agosto de 2017</vt:lpstr>
      <vt:lpstr>Composición del FANVIT</vt:lpstr>
      <vt:lpstr>Cartera FANVIT al 31 de agosto de 2017</vt:lpstr>
      <vt:lpstr>Cartera FANVIT al 31 de agosto de 2017</vt:lpstr>
      <vt:lpstr>Estrategia Renta Fija</vt:lpstr>
      <vt:lpstr>Operaciones relevantes  FANVIT del 1 al 31 de agosto de 2017.</vt:lpstr>
      <vt:lpstr>Operaciones relevantes  FANVIT del 1 al 31 de agosto de 2017.</vt:lpstr>
      <vt:lpstr>Expectativas por clases de activo</vt:lpstr>
      <vt:lpstr>Estrategia FANVIT</vt:lpstr>
      <vt:lpstr>Renta Variable y Bonos Bancarios Estructurados</vt:lpstr>
      <vt:lpstr>Renta Variable y Bonos Estructurados FANVIT</vt:lpstr>
      <vt:lpstr>Bonos Bancarios Estructurados FANVIT</vt:lpstr>
      <vt:lpstr>Renta Variable y Bonos Bancarios Estructurados FANVIT</vt:lpstr>
      <vt:lpstr>Renta Variable y Bonos Bancarios Estructurados FANVIT</vt:lpstr>
      <vt:lpstr>Fibras</vt:lpstr>
      <vt:lpstr>El sector de Fibras cotiza a un descuento sobre su Valor Neto de Activos</vt:lpstr>
      <vt:lpstr>El portafolio de Fibras del FANVIT ha tenido un mejor desempeño que el agregado del sector en 2017 </vt:lpstr>
      <vt:lpstr>Fibras FANVIT</vt:lpstr>
      <vt:lpstr>CKD’s</vt:lpstr>
      <vt:lpstr>Resumen de las inversiones en CKD’s</vt:lpstr>
      <vt:lpstr>Se tienen siete CKD’s en el Fanvit</vt:lpstr>
      <vt:lpstr>Pendiente de inversión un CKD aprobado</vt:lpstr>
      <vt:lpstr>Resumen de las características de CKD’s aprobados</vt:lpstr>
      <vt:lpstr>Pipeline de CKD’s registrados PASE (1)</vt:lpstr>
      <vt:lpstr>Pipeline de CKD’s registrados PASE (2)</vt:lpstr>
      <vt:lpstr>Flujo de saldos de la Tesorería al Fanvit</vt:lpstr>
      <vt:lpstr>Representación gráfica de la “Política de traspasos Tesorería – Fanvit” a Agosto 2017</vt:lpstr>
      <vt:lpstr>Histórico del Saldo observado en la Tesorería de Agosto  2016  a Agosto 2017</vt:lpstr>
      <vt:lpstr>Análisis de sensibilidad</vt:lpstr>
      <vt:lpstr>Selección de escenarios pruebas de estrés</vt:lpstr>
      <vt:lpstr>Simulación en FANVIT</vt:lpstr>
      <vt:lpstr>CKD EXI</vt:lpstr>
      <vt:lpstr>Serie B del CKD EXI2: Proyecto de compresión de gas</vt:lpstr>
      <vt:lpstr>Especificaciones del proyecto</vt:lpstr>
      <vt:lpstr>Postura de la Gerencia Sr. de MFGI</vt:lpstr>
      <vt:lpstr>Derivados</vt:lpstr>
      <vt:lpstr>Descripción mercado de derivados</vt:lpstr>
      <vt:lpstr>Descripción mercado de derivados</vt:lpstr>
      <vt:lpstr>Inversión en Renta Variable Internacional</vt:lpstr>
      <vt:lpstr>Ejemplo Renta Variable Internacional</vt:lpstr>
      <vt:lpstr>Ejemplo Renta Variable Internacional</vt:lpstr>
      <vt:lpstr>Consideraciones generales</vt:lpstr>
      <vt:lpstr>Escenario Económico y Financiero</vt:lpstr>
      <vt:lpstr>Presentación de PowerPoint</vt:lpstr>
      <vt:lpstr>Presentación de PowerPoint</vt:lpstr>
      <vt:lpstr>Presentación de PowerPoint</vt:lpstr>
      <vt:lpstr>Presentación de PowerPoint</vt:lpstr>
      <vt:lpstr>El movimiento en tasas en EUA está más relacionado con el tema de crecimiento, mientras en México es la política monetaria</vt:lpstr>
      <vt:lpstr>Estructura de tasas MBONOS</vt:lpstr>
      <vt:lpstr>Resultados Finvit</vt:lpstr>
      <vt:lpstr>Rendimiento FINVIT al 31 de agosto de 2017.</vt:lpstr>
      <vt:lpstr>Estrategia FINVIT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Hanono Castañeda Jacobo Arturo</cp:lastModifiedBy>
  <cp:revision>1584</cp:revision>
  <cp:lastPrinted>2017-09-21T16:59:21Z</cp:lastPrinted>
  <dcterms:created xsi:type="dcterms:W3CDTF">2015-01-27T17:54:18Z</dcterms:created>
  <dcterms:modified xsi:type="dcterms:W3CDTF">2017-09-21T17:31:53Z</dcterms:modified>
</cp:coreProperties>
</file>