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5.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6.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7.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8.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9.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10.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11.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notesSlides/notesSlide25.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notesSlides/notesSlide2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9" r:id="rId2"/>
    <p:sldMasterId id="2147483716" r:id="rId3"/>
    <p:sldMasterId id="2147483725" r:id="rId4"/>
    <p:sldMasterId id="2147483735" r:id="rId5"/>
    <p:sldMasterId id="2147483750" r:id="rId6"/>
    <p:sldMasterId id="2147483755" r:id="rId7"/>
    <p:sldMasterId id="2147483770" r:id="rId8"/>
    <p:sldMasterId id="2147483785" r:id="rId9"/>
    <p:sldMasterId id="2147483806" r:id="rId10"/>
    <p:sldMasterId id="2147483821" r:id="rId11"/>
  </p:sldMasterIdLst>
  <p:notesMasterIdLst>
    <p:notesMasterId r:id="rId106"/>
  </p:notesMasterIdLst>
  <p:handoutMasterIdLst>
    <p:handoutMasterId r:id="rId107"/>
  </p:handoutMasterIdLst>
  <p:sldIdLst>
    <p:sldId id="2172" r:id="rId12"/>
    <p:sldId id="2009" r:id="rId13"/>
    <p:sldId id="1785" r:id="rId14"/>
    <p:sldId id="1787" r:id="rId15"/>
    <p:sldId id="1788" r:id="rId16"/>
    <p:sldId id="1789" r:id="rId17"/>
    <p:sldId id="2174" r:id="rId18"/>
    <p:sldId id="1790" r:id="rId19"/>
    <p:sldId id="2162" r:id="rId20"/>
    <p:sldId id="2106" r:id="rId21"/>
    <p:sldId id="2049" r:id="rId22"/>
    <p:sldId id="1943" r:id="rId23"/>
    <p:sldId id="2068" r:id="rId24"/>
    <p:sldId id="2149" r:id="rId25"/>
    <p:sldId id="2150" r:id="rId26"/>
    <p:sldId id="2151" r:id="rId27"/>
    <p:sldId id="2152" r:id="rId28"/>
    <p:sldId id="2153" r:id="rId29"/>
    <p:sldId id="2154" r:id="rId30"/>
    <p:sldId id="2155" r:id="rId31"/>
    <p:sldId id="2156" r:id="rId32"/>
    <p:sldId id="2157" r:id="rId33"/>
    <p:sldId id="2158" r:id="rId34"/>
    <p:sldId id="1946" r:id="rId35"/>
    <p:sldId id="2069" r:id="rId36"/>
    <p:sldId id="2070" r:id="rId37"/>
    <p:sldId id="1951" r:id="rId38"/>
    <p:sldId id="2016" r:id="rId39"/>
    <p:sldId id="2017" r:id="rId40"/>
    <p:sldId id="2104" r:id="rId41"/>
    <p:sldId id="1955" r:id="rId42"/>
    <p:sldId id="1956" r:id="rId43"/>
    <p:sldId id="2079" r:id="rId44"/>
    <p:sldId id="2080" r:id="rId45"/>
    <p:sldId id="2081" r:id="rId46"/>
    <p:sldId id="2082" r:id="rId47"/>
    <p:sldId id="1961" r:id="rId48"/>
    <p:sldId id="2050" r:id="rId49"/>
    <p:sldId id="1965" r:id="rId50"/>
    <p:sldId id="2071" r:id="rId51"/>
    <p:sldId id="2072" r:id="rId52"/>
    <p:sldId id="2073" r:id="rId53"/>
    <p:sldId id="2074" r:id="rId54"/>
    <p:sldId id="2075" r:id="rId55"/>
    <p:sldId id="2076" r:id="rId56"/>
    <p:sldId id="2108" r:id="rId57"/>
    <p:sldId id="2141" r:id="rId58"/>
    <p:sldId id="2142" r:id="rId59"/>
    <p:sldId id="2143" r:id="rId60"/>
    <p:sldId id="2144" r:id="rId61"/>
    <p:sldId id="2145" r:id="rId62"/>
    <p:sldId id="2014" r:id="rId63"/>
    <p:sldId id="2163" r:id="rId64"/>
    <p:sldId id="2164" r:id="rId65"/>
    <p:sldId id="2165" r:id="rId66"/>
    <p:sldId id="2166" r:id="rId67"/>
    <p:sldId id="2167" r:id="rId68"/>
    <p:sldId id="2168" r:id="rId69"/>
    <p:sldId id="2169" r:id="rId70"/>
    <p:sldId id="2170" r:id="rId71"/>
    <p:sldId id="2171" r:id="rId72"/>
    <p:sldId id="2159" r:id="rId73"/>
    <p:sldId id="2160" r:id="rId74"/>
    <p:sldId id="2161" r:id="rId75"/>
    <p:sldId id="2116" r:id="rId76"/>
    <p:sldId id="2117" r:id="rId77"/>
    <p:sldId id="2118" r:id="rId78"/>
    <p:sldId id="2119" r:id="rId79"/>
    <p:sldId id="2120" r:id="rId80"/>
    <p:sldId id="2121" r:id="rId81"/>
    <p:sldId id="2122" r:id="rId82"/>
    <p:sldId id="2123" r:id="rId83"/>
    <p:sldId id="2124" r:id="rId84"/>
    <p:sldId id="2125" r:id="rId85"/>
    <p:sldId id="2031" r:id="rId86"/>
    <p:sldId id="2083" r:id="rId87"/>
    <p:sldId id="2084" r:id="rId88"/>
    <p:sldId id="2085" r:id="rId89"/>
    <p:sldId id="2086" r:id="rId90"/>
    <p:sldId id="1986" r:id="rId91"/>
    <p:sldId id="2112" r:id="rId92"/>
    <p:sldId id="2113" r:id="rId93"/>
    <p:sldId id="2114" r:id="rId94"/>
    <p:sldId id="2115" r:id="rId95"/>
    <p:sldId id="2097" r:id="rId96"/>
    <p:sldId id="2098" r:id="rId97"/>
    <p:sldId id="2099" r:id="rId98"/>
    <p:sldId id="1993" r:id="rId99"/>
    <p:sldId id="2018" r:id="rId100"/>
    <p:sldId id="2010" r:id="rId101"/>
    <p:sldId id="2019" r:id="rId102"/>
    <p:sldId id="2012" r:id="rId103"/>
    <p:sldId id="2020" r:id="rId104"/>
    <p:sldId id="2173" r:id="rId105"/>
  </p:sldIdLst>
  <p:sldSz cx="9144000" cy="6858000" type="letter"/>
  <p:notesSz cx="6797675" cy="9928225"/>
  <p:defaultTex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04" userDrawn="1">
          <p15:clr>
            <a:srgbClr val="A4A3A4"/>
          </p15:clr>
        </p15:guide>
        <p15:guide id="2" pos="2236" userDrawn="1">
          <p15:clr>
            <a:srgbClr val="A4A3A4"/>
          </p15:clr>
        </p15:guide>
        <p15:guide id="3" orient="horz" pos="2999" userDrawn="1">
          <p15:clr>
            <a:srgbClr val="A4A3A4"/>
          </p15:clr>
        </p15:guide>
        <p15:guide id="4" pos="2286" userDrawn="1">
          <p15:clr>
            <a:srgbClr val="A4A3A4"/>
          </p15:clr>
        </p15:guide>
        <p15:guide id="5" orient="horz" pos="3227" userDrawn="1">
          <p15:clr>
            <a:srgbClr val="A4A3A4"/>
          </p15:clr>
        </p15:guide>
        <p15:guide id="6" orient="horz" pos="3019" userDrawn="1">
          <p15:clr>
            <a:srgbClr val="A4A3A4"/>
          </p15:clr>
        </p15:guide>
        <p15:guide id="7" pos="2255" userDrawn="1">
          <p15:clr>
            <a:srgbClr val="A4A3A4"/>
          </p15:clr>
        </p15:guide>
        <p15:guide id="8" pos="2306" userDrawn="1">
          <p15:clr>
            <a:srgbClr val="A4A3A4"/>
          </p15:clr>
        </p15:guide>
        <p15:guide id="9" orient="horz" pos="2910" userDrawn="1">
          <p15:clr>
            <a:srgbClr val="A4A3A4"/>
          </p15:clr>
        </p15:guide>
        <p15:guide id="10" orient="horz" pos="2724" userDrawn="1">
          <p15:clr>
            <a:srgbClr val="A4A3A4"/>
          </p15:clr>
        </p15:guide>
        <p15:guide id="11" orient="horz" pos="2931" userDrawn="1">
          <p15:clr>
            <a:srgbClr val="A4A3A4"/>
          </p15:clr>
        </p15:guide>
        <p15:guide id="12" orient="horz" pos="2742" userDrawn="1">
          <p15:clr>
            <a:srgbClr val="A4A3A4"/>
          </p15:clr>
        </p15:guide>
        <p15:guide id="13" pos="2208" userDrawn="1">
          <p15:clr>
            <a:srgbClr val="A4A3A4"/>
          </p15:clr>
        </p15:guide>
        <p15:guide id="14" pos="2258" userDrawn="1">
          <p15:clr>
            <a:srgbClr val="A4A3A4"/>
          </p15:clr>
        </p15:guide>
        <p15:guide id="15" pos="2228" userDrawn="1">
          <p15:clr>
            <a:srgbClr val="A4A3A4"/>
          </p15:clr>
        </p15:guide>
        <p15:guide id="16" pos="2277" userDrawn="1">
          <p15:clr>
            <a:srgbClr val="A4A3A4"/>
          </p15:clr>
        </p15:guide>
        <p15:guide id="17" orient="horz" pos="3422" userDrawn="1">
          <p15:clr>
            <a:srgbClr val="A4A3A4"/>
          </p15:clr>
        </p15:guide>
        <p15:guide id="18" orient="horz" pos="3203" userDrawn="1">
          <p15:clr>
            <a:srgbClr val="A4A3A4"/>
          </p15:clr>
        </p15:guide>
        <p15:guide id="19" orient="horz" pos="3446" userDrawn="1">
          <p15:clr>
            <a:srgbClr val="A4A3A4"/>
          </p15:clr>
        </p15:guide>
        <p15:guide id="20" orient="horz" pos="3224" userDrawn="1">
          <p15:clr>
            <a:srgbClr val="A4A3A4"/>
          </p15:clr>
        </p15:guide>
        <p15:guide id="21" orient="horz" pos="3108" userDrawn="1">
          <p15:clr>
            <a:srgbClr val="A4A3A4"/>
          </p15:clr>
        </p15:guide>
        <p15:guide id="22" orient="horz" pos="2909" userDrawn="1">
          <p15:clr>
            <a:srgbClr val="A4A3A4"/>
          </p15:clr>
        </p15:guide>
        <p15:guide id="23" orient="horz" pos="3130" userDrawn="1">
          <p15:clr>
            <a:srgbClr val="A4A3A4"/>
          </p15:clr>
        </p15:guide>
        <p15:guide id="24" orient="horz" pos="2928" userDrawn="1">
          <p15:clr>
            <a:srgbClr val="A4A3A4"/>
          </p15:clr>
        </p15:guide>
        <p15:guide id="25" pos="2168" userDrawn="1">
          <p15:clr>
            <a:srgbClr val="A4A3A4"/>
          </p15:clr>
        </p15:guide>
        <p15:guide id="26" pos="2217" userDrawn="1">
          <p15:clr>
            <a:srgbClr val="A4A3A4"/>
          </p15:clr>
        </p15:guide>
        <p15:guide id="27" pos="2187" userDrawn="1">
          <p15:clr>
            <a:srgbClr val="A4A3A4"/>
          </p15:clr>
        </p15:guide>
        <p15:guide id="28" pos="2141" userDrawn="1">
          <p15:clr>
            <a:srgbClr val="A4A3A4"/>
          </p15:clr>
        </p15:guide>
        <p15:guide id="29" pos="2189" userDrawn="1">
          <p15:clr>
            <a:srgbClr val="A4A3A4"/>
          </p15:clr>
        </p15:guide>
        <p15:guide id="30" pos="2160" userDrawn="1">
          <p15:clr>
            <a:srgbClr val="A4A3A4"/>
          </p15:clr>
        </p15:guide>
        <p15:guide id="31" orient="horz" pos="3655">
          <p15:clr>
            <a:srgbClr val="A4A3A4"/>
          </p15:clr>
        </p15:guide>
        <p15:guide id="32" orient="horz" pos="3421">
          <p15:clr>
            <a:srgbClr val="A4A3A4"/>
          </p15:clr>
        </p15:guide>
        <p15:guide id="33" orient="horz" pos="3680">
          <p15:clr>
            <a:srgbClr val="A4A3A4"/>
          </p15:clr>
        </p15:guide>
        <p15:guide id="34" orient="horz" pos="3443">
          <p15:clr>
            <a:srgbClr val="A4A3A4"/>
          </p15:clr>
        </p15:guide>
        <p15:guide id="35" orient="horz" pos="3319">
          <p15:clr>
            <a:srgbClr val="A4A3A4"/>
          </p15:clr>
        </p15:guide>
        <p15:guide id="36" orient="horz" pos="3107">
          <p15:clr>
            <a:srgbClr val="A4A3A4"/>
          </p15:clr>
        </p15:guide>
        <p15:guide id="37" orient="horz" pos="3343">
          <p15:clr>
            <a:srgbClr val="A4A3A4"/>
          </p15:clr>
        </p15:guide>
        <p15:guide id="38" orient="horz" pos="3127">
          <p15:clr>
            <a:srgbClr val="A4A3A4"/>
          </p15:clr>
        </p15:guide>
        <p15:guide id="39" pos="2102">
          <p15:clr>
            <a:srgbClr val="A4A3A4"/>
          </p15:clr>
        </p15:guide>
        <p15:guide id="40" pos="2150">
          <p15:clr>
            <a:srgbClr val="A4A3A4"/>
          </p15:clr>
        </p15:guide>
        <p15:guide id="41" pos="2121">
          <p15:clr>
            <a:srgbClr val="A4A3A4"/>
          </p15:clr>
        </p15:guide>
        <p15:guide id="42" pos="2076">
          <p15:clr>
            <a:srgbClr val="A4A3A4"/>
          </p15:clr>
        </p15:guide>
        <p15:guide id="43" pos="2123">
          <p15:clr>
            <a:srgbClr val="A4A3A4"/>
          </p15:clr>
        </p15:guide>
        <p15:guide id="44" pos="209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504D"/>
    <a:srgbClr val="CD0000"/>
    <a:srgbClr val="EE9D32"/>
    <a:srgbClr val="E3819F"/>
    <a:srgbClr val="CC99FF"/>
    <a:srgbClr val="FF00FF"/>
    <a:srgbClr val="D481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13689" autoAdjust="0"/>
    <p:restoredTop sz="98906" autoAdjust="0"/>
  </p:normalViewPr>
  <p:slideViewPr>
    <p:cSldViewPr snapToGrid="0" snapToObjects="1">
      <p:cViewPr varScale="1">
        <p:scale>
          <a:sx n="111" d="100"/>
          <a:sy n="111" d="100"/>
        </p:scale>
        <p:origin x="1134" y="96"/>
      </p:cViewPr>
      <p:guideLst>
        <p:guide orient="horz" pos="2160"/>
        <p:guide pos="2880"/>
      </p:guideLst>
    </p:cSldViewPr>
  </p:slideViewPr>
  <p:outlineViewPr>
    <p:cViewPr>
      <p:scale>
        <a:sx n="33" d="100"/>
        <a:sy n="33" d="100"/>
      </p:scale>
      <p:origin x="0" y="35814"/>
    </p:cViewPr>
    <p:sldLst>
      <p:sld r:id="rId1" collapse="1"/>
    </p:sldLst>
  </p:outlineViewPr>
  <p:notesTextViewPr>
    <p:cViewPr>
      <p:scale>
        <a:sx n="100" d="100"/>
        <a:sy n="100" d="100"/>
      </p:scale>
      <p:origin x="0" y="0"/>
    </p:cViewPr>
  </p:notesTextViewPr>
  <p:sorterViewPr>
    <p:cViewPr>
      <p:scale>
        <a:sx n="80" d="100"/>
        <a:sy n="80" d="100"/>
      </p:scale>
      <p:origin x="0" y="0"/>
    </p:cViewPr>
  </p:sorterViewPr>
  <p:notesViewPr>
    <p:cSldViewPr snapToGrid="0" snapToObjects="1">
      <p:cViewPr varScale="1">
        <p:scale>
          <a:sx n="52" d="100"/>
          <a:sy n="52" d="100"/>
        </p:scale>
        <p:origin x="-2970" y="-84"/>
      </p:cViewPr>
      <p:guideLst>
        <p:guide orient="horz" pos="3204"/>
        <p:guide pos="2236"/>
        <p:guide orient="horz" pos="2999"/>
        <p:guide pos="2286"/>
        <p:guide orient="horz" pos="3227"/>
        <p:guide orient="horz" pos="3019"/>
        <p:guide pos="2255"/>
        <p:guide pos="2306"/>
        <p:guide orient="horz" pos="2910"/>
        <p:guide orient="horz" pos="2724"/>
        <p:guide orient="horz" pos="2931"/>
        <p:guide orient="horz" pos="2742"/>
        <p:guide pos="2208"/>
        <p:guide pos="2258"/>
        <p:guide pos="2228"/>
        <p:guide pos="2277"/>
        <p:guide orient="horz" pos="3422"/>
        <p:guide orient="horz" pos="3203"/>
        <p:guide orient="horz" pos="3446"/>
        <p:guide orient="horz" pos="3224"/>
        <p:guide orient="horz" pos="3108"/>
        <p:guide orient="horz" pos="2909"/>
        <p:guide orient="horz" pos="3130"/>
        <p:guide orient="horz" pos="2928"/>
        <p:guide pos="2168"/>
        <p:guide pos="2217"/>
        <p:guide pos="2187"/>
        <p:guide pos="2141"/>
        <p:guide pos="2189"/>
        <p:guide pos="2160"/>
        <p:guide orient="horz" pos="3655"/>
        <p:guide orient="horz" pos="3421"/>
        <p:guide orient="horz" pos="3680"/>
        <p:guide orient="horz" pos="3443"/>
        <p:guide orient="horz" pos="3319"/>
        <p:guide orient="horz" pos="3107"/>
        <p:guide orient="horz" pos="3343"/>
        <p:guide orient="horz" pos="3127"/>
        <p:guide pos="2102"/>
        <p:guide pos="2150"/>
        <p:guide pos="2121"/>
        <p:guide pos="2076"/>
        <p:guide pos="2123"/>
        <p:guide pos="2094"/>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84" Type="http://schemas.openxmlformats.org/officeDocument/2006/relationships/slide" Target="slides/slide73.xml"/><Relationship Id="rId89" Type="http://schemas.openxmlformats.org/officeDocument/2006/relationships/slide" Target="slides/slide78.xml"/><Relationship Id="rId112" Type="http://schemas.microsoft.com/office/2015/10/relationships/revisionInfo" Target="revisionInfo.xml"/><Relationship Id="rId16" Type="http://schemas.openxmlformats.org/officeDocument/2006/relationships/slide" Target="slides/slide5.xml"/><Relationship Id="rId107" Type="http://schemas.openxmlformats.org/officeDocument/2006/relationships/handoutMaster" Target="handoutMasters/handoutMaster1.xml"/><Relationship Id="rId11" Type="http://schemas.openxmlformats.org/officeDocument/2006/relationships/slideMaster" Target="slideMasters/slideMaster11.xml"/><Relationship Id="rId32" Type="http://schemas.openxmlformats.org/officeDocument/2006/relationships/slide" Target="slides/slide21.xml"/><Relationship Id="rId37" Type="http://schemas.openxmlformats.org/officeDocument/2006/relationships/slide" Target="slides/slide26.xml"/><Relationship Id="rId53" Type="http://schemas.openxmlformats.org/officeDocument/2006/relationships/slide" Target="slides/slide42.xml"/><Relationship Id="rId58" Type="http://schemas.openxmlformats.org/officeDocument/2006/relationships/slide" Target="slides/slide47.xml"/><Relationship Id="rId74" Type="http://schemas.openxmlformats.org/officeDocument/2006/relationships/slide" Target="slides/slide63.xml"/><Relationship Id="rId79" Type="http://schemas.openxmlformats.org/officeDocument/2006/relationships/slide" Target="slides/slide68.xml"/><Relationship Id="rId102" Type="http://schemas.openxmlformats.org/officeDocument/2006/relationships/slide" Target="slides/slide91.xml"/><Relationship Id="rId5" Type="http://schemas.openxmlformats.org/officeDocument/2006/relationships/slideMaster" Target="slideMasters/slideMaster5.xml"/><Relationship Id="rId90" Type="http://schemas.openxmlformats.org/officeDocument/2006/relationships/slide" Target="slides/slide79.xml"/><Relationship Id="rId95" Type="http://schemas.openxmlformats.org/officeDocument/2006/relationships/slide" Target="slides/slide84.xml"/><Relationship Id="rId22" Type="http://schemas.openxmlformats.org/officeDocument/2006/relationships/slide" Target="slides/slide11.xml"/><Relationship Id="rId27" Type="http://schemas.openxmlformats.org/officeDocument/2006/relationships/slide" Target="slides/slide16.xml"/><Relationship Id="rId43" Type="http://schemas.openxmlformats.org/officeDocument/2006/relationships/slide" Target="slides/slide32.xml"/><Relationship Id="rId48" Type="http://schemas.openxmlformats.org/officeDocument/2006/relationships/slide" Target="slides/slide37.xml"/><Relationship Id="rId64" Type="http://schemas.openxmlformats.org/officeDocument/2006/relationships/slide" Target="slides/slide53.xml"/><Relationship Id="rId69" Type="http://schemas.openxmlformats.org/officeDocument/2006/relationships/slide" Target="slides/slide58.xml"/><Relationship Id="rId80" Type="http://schemas.openxmlformats.org/officeDocument/2006/relationships/slide" Target="slides/slide69.xml"/><Relationship Id="rId85" Type="http://schemas.openxmlformats.org/officeDocument/2006/relationships/slide" Target="slides/slide74.xml"/><Relationship Id="rId12" Type="http://schemas.openxmlformats.org/officeDocument/2006/relationships/slide" Target="slides/slide1.xml"/><Relationship Id="rId17" Type="http://schemas.openxmlformats.org/officeDocument/2006/relationships/slide" Target="slides/slide6.xml"/><Relationship Id="rId33" Type="http://schemas.openxmlformats.org/officeDocument/2006/relationships/slide" Target="slides/slide22.xml"/><Relationship Id="rId38" Type="http://schemas.openxmlformats.org/officeDocument/2006/relationships/slide" Target="slides/slide27.xml"/><Relationship Id="rId59" Type="http://schemas.openxmlformats.org/officeDocument/2006/relationships/slide" Target="slides/slide48.xml"/><Relationship Id="rId103" Type="http://schemas.openxmlformats.org/officeDocument/2006/relationships/slide" Target="slides/slide92.xml"/><Relationship Id="rId108" Type="http://schemas.openxmlformats.org/officeDocument/2006/relationships/presProps" Target="presProps.xml"/><Relationship Id="rId54" Type="http://schemas.openxmlformats.org/officeDocument/2006/relationships/slide" Target="slides/slide43.xml"/><Relationship Id="rId70" Type="http://schemas.openxmlformats.org/officeDocument/2006/relationships/slide" Target="slides/slide59.xml"/><Relationship Id="rId75" Type="http://schemas.openxmlformats.org/officeDocument/2006/relationships/slide" Target="slides/slide64.xml"/><Relationship Id="rId91" Type="http://schemas.openxmlformats.org/officeDocument/2006/relationships/slide" Target="slides/slide80.xml"/><Relationship Id="rId96" Type="http://schemas.openxmlformats.org/officeDocument/2006/relationships/slide" Target="slides/slide85.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6" Type="http://schemas.openxmlformats.org/officeDocument/2006/relationships/notesMaster" Target="notesMasters/notesMaster1.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slide" Target="slides/slide67.xml"/><Relationship Id="rId81" Type="http://schemas.openxmlformats.org/officeDocument/2006/relationships/slide" Target="slides/slide70.xml"/><Relationship Id="rId86" Type="http://schemas.openxmlformats.org/officeDocument/2006/relationships/slide" Target="slides/slide75.xml"/><Relationship Id="rId94" Type="http://schemas.openxmlformats.org/officeDocument/2006/relationships/slide" Target="slides/slide83.xml"/><Relationship Id="rId99" Type="http://schemas.openxmlformats.org/officeDocument/2006/relationships/slide" Target="slides/slide88.xml"/><Relationship Id="rId101" Type="http://schemas.openxmlformats.org/officeDocument/2006/relationships/slide" Target="slides/slide90.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109" Type="http://schemas.openxmlformats.org/officeDocument/2006/relationships/viewProps" Target="viewProps.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slide" Target="slides/slide65.xml"/><Relationship Id="rId97" Type="http://schemas.openxmlformats.org/officeDocument/2006/relationships/slide" Target="slides/slide86.xml"/><Relationship Id="rId104" Type="http://schemas.openxmlformats.org/officeDocument/2006/relationships/slide" Target="slides/slide93.xml"/><Relationship Id="rId7" Type="http://schemas.openxmlformats.org/officeDocument/2006/relationships/slideMaster" Target="slideMasters/slideMaster7.xml"/><Relationship Id="rId71" Type="http://schemas.openxmlformats.org/officeDocument/2006/relationships/slide" Target="slides/slide60.xml"/><Relationship Id="rId92" Type="http://schemas.openxmlformats.org/officeDocument/2006/relationships/slide" Target="slides/slide81.xml"/><Relationship Id="rId2" Type="http://schemas.openxmlformats.org/officeDocument/2006/relationships/slideMaster" Target="slideMasters/slideMaster2.xml"/><Relationship Id="rId29" Type="http://schemas.openxmlformats.org/officeDocument/2006/relationships/slide" Target="slides/slide18.xml"/><Relationship Id="rId24" Type="http://schemas.openxmlformats.org/officeDocument/2006/relationships/slide" Target="slides/slide13.xml"/><Relationship Id="rId40" Type="http://schemas.openxmlformats.org/officeDocument/2006/relationships/slide" Target="slides/slide29.xml"/><Relationship Id="rId45" Type="http://schemas.openxmlformats.org/officeDocument/2006/relationships/slide" Target="slides/slide34.xml"/><Relationship Id="rId66" Type="http://schemas.openxmlformats.org/officeDocument/2006/relationships/slide" Target="slides/slide55.xml"/><Relationship Id="rId87" Type="http://schemas.openxmlformats.org/officeDocument/2006/relationships/slide" Target="slides/slide76.xml"/><Relationship Id="rId110" Type="http://schemas.openxmlformats.org/officeDocument/2006/relationships/theme" Target="theme/theme1.xml"/><Relationship Id="rId61" Type="http://schemas.openxmlformats.org/officeDocument/2006/relationships/slide" Target="slides/slide50.xml"/><Relationship Id="rId82" Type="http://schemas.openxmlformats.org/officeDocument/2006/relationships/slide" Target="slides/slide71.xml"/><Relationship Id="rId19" Type="http://schemas.openxmlformats.org/officeDocument/2006/relationships/slide" Target="slides/slide8.xml"/><Relationship Id="rId14" Type="http://schemas.openxmlformats.org/officeDocument/2006/relationships/slide" Target="slides/slide3.xml"/><Relationship Id="rId30" Type="http://schemas.openxmlformats.org/officeDocument/2006/relationships/slide" Target="slides/slide19.xml"/><Relationship Id="rId35" Type="http://schemas.openxmlformats.org/officeDocument/2006/relationships/slide" Target="slides/slide24.xml"/><Relationship Id="rId56" Type="http://schemas.openxmlformats.org/officeDocument/2006/relationships/slide" Target="slides/slide45.xml"/><Relationship Id="rId77" Type="http://schemas.openxmlformats.org/officeDocument/2006/relationships/slide" Target="slides/slide66.xml"/><Relationship Id="rId100" Type="http://schemas.openxmlformats.org/officeDocument/2006/relationships/slide" Target="slides/slide89.xml"/><Relationship Id="rId105" Type="http://schemas.openxmlformats.org/officeDocument/2006/relationships/slide" Target="slides/slide94.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slide" Target="slides/slide61.xml"/><Relationship Id="rId93" Type="http://schemas.openxmlformats.org/officeDocument/2006/relationships/slide" Target="slides/slide82.xml"/><Relationship Id="rId98" Type="http://schemas.openxmlformats.org/officeDocument/2006/relationships/slide" Target="slides/slide87.xml"/><Relationship Id="rId3" Type="http://schemas.openxmlformats.org/officeDocument/2006/relationships/slideMaster" Target="slideMasters/slideMaster3.xml"/><Relationship Id="rId25" Type="http://schemas.openxmlformats.org/officeDocument/2006/relationships/slide" Target="slides/slide14.xml"/><Relationship Id="rId46" Type="http://schemas.openxmlformats.org/officeDocument/2006/relationships/slide" Target="slides/slide35.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62" Type="http://schemas.openxmlformats.org/officeDocument/2006/relationships/slide" Target="slides/slide51.xml"/><Relationship Id="rId83" Type="http://schemas.openxmlformats.org/officeDocument/2006/relationships/slide" Target="slides/slide72.xml"/><Relationship Id="rId88" Type="http://schemas.openxmlformats.org/officeDocument/2006/relationships/slide" Target="slides/slide77.xml"/><Relationship Id="rId111" Type="http://schemas.openxmlformats.org/officeDocument/2006/relationships/tableStyles" Target="tableStyles.xml"/></Relationships>
</file>

<file path=ppt/_rels/viewProps.xml.rels><?xml version="1.0" encoding="UTF-8" standalone="yes"?>
<Relationships xmlns="http://schemas.openxmlformats.org/package/2006/relationships"><Relationship Id="rId1"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oleObject" Target="file:///C:\Users\IN334144\AppData\Local\Microsoft\Windows\INetCache\Content.Outlook\XLJS2GWK\2017.09.29.InformeCR_RM%20RL.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IN334278\SharePoint\Inversiones%20-%20Documentos%201\Fin%20de%20mes\2017.09.Informe%20Sep%20-%20Trim\An&#225;lisis\2017.09.Evolucion.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172.25.25.3\shared\cvvr\Fibras\fibras%20descuento%20nav.xlsx" TargetMode="External"/><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1" Type="http://schemas.openxmlformats.org/officeDocument/2006/relationships/oleObject" Target="file:///\\172.25.25.3\shared\cvvr\II.%20Productos\II.%2013.%20Expectativas%20Tasas\IRS%20TIIE%20vs%20Expectativas%20(Clase)%202017.xlsm"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172.25.25.3\shared\cvvr\prueba%20actualiza%20tasas%20guber\Actualiza%20TasasGuber%20-%20PruebaFinal.xlsm"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172.25.25.3\shared\cvvr\prueba%20actualiza%20tasas%20guber\Actualiza%20TasasGuber%20-%20PruebaFinal.xlsm"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Libro2"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172.25.25.3\shared\cvvr\I.%20Actualizar%20Archivos\I.%202.%20Bloomberg\MEX%20Premio%20Mexico%20Cambiario.xlsx" TargetMode="External"/></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10.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12.%20Diciembre\Historico_Vector%2030.12.2016.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err="1">
                <a:latin typeface="Century Gothic" panose="020B0502020202020204" pitchFamily="34" charset="0"/>
              </a:rPr>
              <a:t>Evolución</a:t>
            </a:r>
            <a:r>
              <a:rPr lang="en-US" dirty="0">
                <a:latin typeface="Century Gothic" panose="020B0502020202020204" pitchFamily="34" charset="0"/>
              </a:rPr>
              <a:t> del</a:t>
            </a:r>
            <a:r>
              <a:rPr lang="en-US" baseline="0" dirty="0">
                <a:latin typeface="Century Gothic" panose="020B0502020202020204" pitchFamily="34" charset="0"/>
              </a:rPr>
              <a:t> VaR - </a:t>
            </a:r>
            <a:r>
              <a:rPr lang="en-US" dirty="0">
                <a:latin typeface="Century Gothic" panose="020B0502020202020204" pitchFamily="34" charset="0"/>
              </a:rPr>
              <a:t>Fanvit</a:t>
            </a:r>
          </a:p>
        </c:rich>
      </c:tx>
      <c:overlay val="0"/>
    </c:title>
    <c:autoTitleDeleted val="0"/>
    <c:plotArea>
      <c:layout>
        <c:manualLayout>
          <c:layoutTarget val="inner"/>
          <c:xMode val="edge"/>
          <c:yMode val="edge"/>
          <c:x val="0.10185095104939562"/>
          <c:y val="0.14335825561512799"/>
          <c:w val="0.78009553357882966"/>
          <c:h val="0.69264438505092407"/>
        </c:manualLayout>
      </c:layout>
      <c:barChart>
        <c:barDir val="col"/>
        <c:grouping val="clustered"/>
        <c:varyColors val="0"/>
        <c:ser>
          <c:idx val="0"/>
          <c:order val="0"/>
          <c:tx>
            <c:strRef>
              <c:f>'01'!$D$2</c:f>
              <c:strCache>
                <c:ptCount val="1"/>
                <c:pt idx="0">
                  <c:v>Valor de Mercado (VM)</c:v>
                </c:pt>
              </c:strCache>
            </c:strRef>
          </c:tx>
          <c:invertIfNegative val="0"/>
          <c:dPt>
            <c:idx val="3"/>
            <c:invertIfNegative val="0"/>
            <c:bubble3D val="0"/>
            <c:spPr>
              <a:solidFill>
                <a:srgbClr val="4F81BD"/>
              </a:solidFill>
            </c:spPr>
            <c:extLst>
              <c:ext xmlns:c16="http://schemas.microsoft.com/office/drawing/2014/chart" uri="{C3380CC4-5D6E-409C-BE32-E72D297353CC}">
                <c16:uniqueId val="{00000001-90F3-4FAB-A0C3-BD461CC8BCCA}"/>
              </c:ext>
            </c:extLst>
          </c:dPt>
          <c:dPt>
            <c:idx val="4"/>
            <c:invertIfNegative val="0"/>
            <c:bubble3D val="0"/>
            <c:spPr>
              <a:solidFill>
                <a:srgbClr val="002060"/>
              </a:solidFill>
            </c:spPr>
            <c:extLst>
              <c:ext xmlns:c16="http://schemas.microsoft.com/office/drawing/2014/chart" uri="{C3380CC4-5D6E-409C-BE32-E72D297353CC}">
                <c16:uniqueId val="{00000003-90F3-4FAB-A0C3-BD461CC8BCCA}"/>
              </c:ext>
            </c:extLst>
          </c:dPt>
          <c:dPt>
            <c:idx val="5"/>
            <c:invertIfNegative val="0"/>
            <c:bubble3D val="0"/>
            <c:spPr>
              <a:solidFill>
                <a:srgbClr val="4F81BD"/>
              </a:solidFill>
            </c:spPr>
            <c:extLst>
              <c:ext xmlns:c16="http://schemas.microsoft.com/office/drawing/2014/chart" uri="{C3380CC4-5D6E-409C-BE32-E72D297353CC}">
                <c16:uniqueId val="{00000005-90F3-4FAB-A0C3-BD461CC8BCCA}"/>
              </c:ext>
            </c:extLst>
          </c:dPt>
          <c:dPt>
            <c:idx val="15"/>
            <c:invertIfNegative val="0"/>
            <c:bubble3D val="0"/>
            <c:spPr>
              <a:solidFill>
                <a:srgbClr val="4F81BD"/>
              </a:solidFill>
            </c:spPr>
            <c:extLst>
              <c:ext xmlns:c16="http://schemas.microsoft.com/office/drawing/2014/chart" uri="{C3380CC4-5D6E-409C-BE32-E72D297353CC}">
                <c16:uniqueId val="{00000007-90F3-4FAB-A0C3-BD461CC8BCCA}"/>
              </c:ext>
            </c:extLst>
          </c:dPt>
          <c:dPt>
            <c:idx val="16"/>
            <c:invertIfNegative val="0"/>
            <c:bubble3D val="0"/>
            <c:spPr>
              <a:solidFill>
                <a:srgbClr val="002060"/>
              </a:solidFill>
            </c:spPr>
            <c:extLst>
              <c:ext xmlns:c16="http://schemas.microsoft.com/office/drawing/2014/chart" uri="{C3380CC4-5D6E-409C-BE32-E72D297353CC}">
                <c16:uniqueId val="{00000009-90F3-4FAB-A0C3-BD461CC8BCCA}"/>
              </c:ext>
            </c:extLst>
          </c:dPt>
          <c:dPt>
            <c:idx val="17"/>
            <c:invertIfNegative val="0"/>
            <c:bubble3D val="0"/>
            <c:spPr>
              <a:solidFill>
                <a:srgbClr val="4F81BD"/>
              </a:solidFill>
            </c:spPr>
            <c:extLst>
              <c:ext xmlns:c16="http://schemas.microsoft.com/office/drawing/2014/chart" uri="{C3380CC4-5D6E-409C-BE32-E72D297353CC}">
                <c16:uniqueId val="{0000000B-90F3-4FAB-A0C3-BD461CC8BCCA}"/>
              </c:ext>
            </c:extLst>
          </c:dPt>
          <c:dPt>
            <c:idx val="21"/>
            <c:invertIfNegative val="0"/>
            <c:bubble3D val="0"/>
            <c:spPr>
              <a:solidFill>
                <a:srgbClr val="4F81BD"/>
              </a:solidFill>
            </c:spPr>
            <c:extLst>
              <c:ext xmlns:c16="http://schemas.microsoft.com/office/drawing/2014/chart" uri="{C3380CC4-5D6E-409C-BE32-E72D297353CC}">
                <c16:uniqueId val="{0000000D-90F3-4FAB-A0C3-BD461CC8BCCA}"/>
              </c:ext>
            </c:extLst>
          </c:dPt>
          <c:dPt>
            <c:idx val="23"/>
            <c:invertIfNegative val="0"/>
            <c:bubble3D val="0"/>
            <c:spPr>
              <a:solidFill>
                <a:srgbClr val="4F81BD"/>
              </a:solidFill>
            </c:spPr>
            <c:extLst>
              <c:ext xmlns:c16="http://schemas.microsoft.com/office/drawing/2014/chart" uri="{C3380CC4-5D6E-409C-BE32-E72D297353CC}">
                <c16:uniqueId val="{0000000F-90F3-4FAB-A0C3-BD461CC8BCCA}"/>
              </c:ext>
            </c:extLst>
          </c:dPt>
          <c:dPt>
            <c:idx val="24"/>
            <c:invertIfNegative val="0"/>
            <c:bubble3D val="0"/>
            <c:spPr>
              <a:solidFill>
                <a:srgbClr val="4F81BD"/>
              </a:solidFill>
            </c:spPr>
            <c:extLst>
              <c:ext xmlns:c16="http://schemas.microsoft.com/office/drawing/2014/chart" uri="{C3380CC4-5D6E-409C-BE32-E72D297353CC}">
                <c16:uniqueId val="{00000011-90F3-4FAB-A0C3-BD461CC8BCCA}"/>
              </c:ext>
            </c:extLst>
          </c:dPt>
          <c:dPt>
            <c:idx val="25"/>
            <c:invertIfNegative val="0"/>
            <c:bubble3D val="0"/>
            <c:spPr>
              <a:solidFill>
                <a:srgbClr val="4F81BD"/>
              </a:solidFill>
            </c:spPr>
            <c:extLst>
              <c:ext xmlns:c16="http://schemas.microsoft.com/office/drawing/2014/chart" uri="{C3380CC4-5D6E-409C-BE32-E72D297353CC}">
                <c16:uniqueId val="{00000013-90F3-4FAB-A0C3-BD461CC8BCCA}"/>
              </c:ext>
            </c:extLst>
          </c:dPt>
          <c:dPt>
            <c:idx val="26"/>
            <c:invertIfNegative val="0"/>
            <c:bubble3D val="0"/>
            <c:spPr>
              <a:solidFill>
                <a:srgbClr val="4F81BD"/>
              </a:solidFill>
            </c:spPr>
            <c:extLst>
              <c:ext xmlns:c16="http://schemas.microsoft.com/office/drawing/2014/chart" uri="{C3380CC4-5D6E-409C-BE32-E72D297353CC}">
                <c16:uniqueId val="{00000015-90F3-4FAB-A0C3-BD461CC8BCCA}"/>
              </c:ext>
            </c:extLst>
          </c:dPt>
          <c:dPt>
            <c:idx val="27"/>
            <c:invertIfNegative val="0"/>
            <c:bubble3D val="0"/>
            <c:spPr>
              <a:solidFill>
                <a:srgbClr val="4F81BD"/>
              </a:solidFill>
            </c:spPr>
            <c:extLst>
              <c:ext xmlns:c16="http://schemas.microsoft.com/office/drawing/2014/chart" uri="{C3380CC4-5D6E-409C-BE32-E72D297353CC}">
                <c16:uniqueId val="{00000017-90F3-4FAB-A0C3-BD461CC8BCCA}"/>
              </c:ext>
            </c:extLst>
          </c:dPt>
          <c:dPt>
            <c:idx val="28"/>
            <c:invertIfNegative val="0"/>
            <c:bubble3D val="0"/>
            <c:spPr>
              <a:solidFill>
                <a:srgbClr val="002060"/>
              </a:solidFill>
            </c:spPr>
            <c:extLst>
              <c:ext xmlns:c16="http://schemas.microsoft.com/office/drawing/2014/chart" uri="{C3380CC4-5D6E-409C-BE32-E72D297353CC}">
                <c16:uniqueId val="{00000019-90F3-4FAB-A0C3-BD461CC8BCCA}"/>
              </c:ext>
            </c:extLst>
          </c:dPt>
          <c:dPt>
            <c:idx val="29"/>
            <c:invertIfNegative val="0"/>
            <c:bubble3D val="0"/>
            <c:spPr>
              <a:solidFill>
                <a:srgbClr val="4F81BD"/>
              </a:solidFill>
            </c:spPr>
            <c:extLst>
              <c:ext xmlns:c16="http://schemas.microsoft.com/office/drawing/2014/chart" uri="{C3380CC4-5D6E-409C-BE32-E72D297353CC}">
                <c16:uniqueId val="{0000001B-90F3-4FAB-A0C3-BD461CC8BCCA}"/>
              </c:ext>
            </c:extLst>
          </c:dPt>
          <c:dPt>
            <c:idx val="30"/>
            <c:invertIfNegative val="0"/>
            <c:bubble3D val="0"/>
            <c:spPr>
              <a:solidFill>
                <a:srgbClr val="4F81BD"/>
              </a:solidFill>
            </c:spPr>
            <c:extLst>
              <c:ext xmlns:c16="http://schemas.microsoft.com/office/drawing/2014/chart" uri="{C3380CC4-5D6E-409C-BE32-E72D297353CC}">
                <c16:uniqueId val="{0000001D-90F3-4FAB-A0C3-BD461CC8BCCA}"/>
              </c:ext>
            </c:extLst>
          </c:dPt>
          <c:dPt>
            <c:idx val="32"/>
            <c:invertIfNegative val="0"/>
            <c:bubble3D val="0"/>
            <c:spPr>
              <a:solidFill>
                <a:srgbClr val="4F81BD"/>
              </a:solidFill>
            </c:spPr>
            <c:extLst>
              <c:ext xmlns:c16="http://schemas.microsoft.com/office/drawing/2014/chart" uri="{C3380CC4-5D6E-409C-BE32-E72D297353CC}">
                <c16:uniqueId val="{0000001F-90F3-4FAB-A0C3-BD461CC8BCCA}"/>
              </c:ext>
            </c:extLst>
          </c:dPt>
          <c:dPt>
            <c:idx val="33"/>
            <c:invertIfNegative val="0"/>
            <c:bubble3D val="0"/>
            <c:spPr>
              <a:solidFill>
                <a:srgbClr val="4F81BD"/>
              </a:solidFill>
            </c:spPr>
            <c:extLst>
              <c:ext xmlns:c16="http://schemas.microsoft.com/office/drawing/2014/chart" uri="{C3380CC4-5D6E-409C-BE32-E72D297353CC}">
                <c16:uniqueId val="{00000021-90F3-4FAB-A0C3-BD461CC8BCCA}"/>
              </c:ext>
            </c:extLst>
          </c:dPt>
          <c:dPt>
            <c:idx val="37"/>
            <c:invertIfNegative val="0"/>
            <c:bubble3D val="0"/>
            <c:spPr>
              <a:solidFill>
                <a:srgbClr val="002060"/>
              </a:solidFill>
            </c:spPr>
            <c:extLst>
              <c:ext xmlns:c16="http://schemas.microsoft.com/office/drawing/2014/chart" uri="{C3380CC4-5D6E-409C-BE32-E72D297353CC}">
                <c16:uniqueId val="{00000023-90F3-4FAB-A0C3-BD461CC8BCCA}"/>
              </c:ext>
            </c:extLst>
          </c:dPt>
          <c:cat>
            <c:strRef>
              <c:f>'01'!$A$4:$A$41</c:f>
              <c:strCache>
                <c:ptCount val="38"/>
                <c:pt idx="0">
                  <c:v>AGO-14</c:v>
                </c:pt>
                <c:pt idx="1">
                  <c:v>SEP-14</c:v>
                </c:pt>
                <c:pt idx="2">
                  <c:v>OCT-14</c:v>
                </c:pt>
                <c:pt idx="3">
                  <c:v>NOV-14</c:v>
                </c:pt>
                <c:pt idx="4">
                  <c:v>DIC-14</c:v>
                </c:pt>
                <c:pt idx="5">
                  <c:v>ENE-15</c:v>
                </c:pt>
                <c:pt idx="6">
                  <c:v>FEB-15</c:v>
                </c:pt>
                <c:pt idx="7">
                  <c:v>MAR-15</c:v>
                </c:pt>
                <c:pt idx="8">
                  <c:v>ABR-15</c:v>
                </c:pt>
                <c:pt idx="9">
                  <c:v>MAY-15</c:v>
                </c:pt>
                <c:pt idx="10">
                  <c:v>JUN-15</c:v>
                </c:pt>
                <c:pt idx="11">
                  <c:v>JUL-15</c:v>
                </c:pt>
                <c:pt idx="12">
                  <c:v>AGO-15</c:v>
                </c:pt>
                <c:pt idx="13">
                  <c:v>SEP-15</c:v>
                </c:pt>
                <c:pt idx="14">
                  <c:v>OCT-15</c:v>
                </c:pt>
                <c:pt idx="15">
                  <c:v>NOV-15</c:v>
                </c:pt>
                <c:pt idx="16">
                  <c:v>DIC-15</c:v>
                </c:pt>
                <c:pt idx="17">
                  <c:v>ENE-16</c:v>
                </c:pt>
                <c:pt idx="18">
                  <c:v>FEB-16</c:v>
                </c:pt>
                <c:pt idx="19">
                  <c:v>MAR-16</c:v>
                </c:pt>
                <c:pt idx="20">
                  <c:v>ABR-16</c:v>
                </c:pt>
                <c:pt idx="21">
                  <c:v>MAY-16</c:v>
                </c:pt>
                <c:pt idx="22">
                  <c:v>JUN-16</c:v>
                </c:pt>
                <c:pt idx="23">
                  <c:v>JUL-16</c:v>
                </c:pt>
                <c:pt idx="24">
                  <c:v>AGO-16</c:v>
                </c:pt>
                <c:pt idx="25">
                  <c:v>SEP-16</c:v>
                </c:pt>
                <c:pt idx="26">
                  <c:v>OCT-16</c:v>
                </c:pt>
                <c:pt idx="27">
                  <c:v>NOV-16</c:v>
                </c:pt>
                <c:pt idx="28">
                  <c:v>DIC-16</c:v>
                </c:pt>
                <c:pt idx="29">
                  <c:v>ENE-17</c:v>
                </c:pt>
                <c:pt idx="30">
                  <c:v>FEB-17</c:v>
                </c:pt>
                <c:pt idx="31">
                  <c:v>MAR-17</c:v>
                </c:pt>
                <c:pt idx="32">
                  <c:v>ABR-17</c:v>
                </c:pt>
                <c:pt idx="33">
                  <c:v>MAY-17</c:v>
                </c:pt>
                <c:pt idx="34">
                  <c:v>JUN-17</c:v>
                </c:pt>
                <c:pt idx="35">
                  <c:v>JUL-17</c:v>
                </c:pt>
                <c:pt idx="36">
                  <c:v>AGO-17</c:v>
                </c:pt>
                <c:pt idx="37">
                  <c:v>SEP-17</c:v>
                </c:pt>
              </c:strCache>
            </c:strRef>
          </c:cat>
          <c:val>
            <c:numRef>
              <c:f>'01'!$D$4:$D$41</c:f>
              <c:numCache>
                <c:formatCode>#,##0.00_ ;[Red]\-#,##0.00\ </c:formatCode>
                <c:ptCount val="38"/>
                <c:pt idx="0">
                  <c:v>13470.520092999999</c:v>
                </c:pt>
                <c:pt idx="1">
                  <c:v>25606.667365000001</c:v>
                </c:pt>
                <c:pt idx="2">
                  <c:v>30462.310116000001</c:v>
                </c:pt>
                <c:pt idx="3">
                  <c:v>30400.828399000002</c:v>
                </c:pt>
                <c:pt idx="4">
                  <c:v>41952.106701999997</c:v>
                </c:pt>
                <c:pt idx="5">
                  <c:v>39318.932248999998</c:v>
                </c:pt>
                <c:pt idx="6">
                  <c:v>40613.417542000003</c:v>
                </c:pt>
                <c:pt idx="7">
                  <c:v>45115.765736000001</c:v>
                </c:pt>
                <c:pt idx="8">
                  <c:v>44997.382869000001</c:v>
                </c:pt>
                <c:pt idx="9">
                  <c:v>44952.330793000001</c:v>
                </c:pt>
                <c:pt idx="10">
                  <c:v>44823.558439052802</c:v>
                </c:pt>
                <c:pt idx="11">
                  <c:v>44793.926887707203</c:v>
                </c:pt>
                <c:pt idx="12">
                  <c:v>45505.394130824898</c:v>
                </c:pt>
                <c:pt idx="13">
                  <c:v>51693.088642809198</c:v>
                </c:pt>
                <c:pt idx="14">
                  <c:v>51980.720913712095</c:v>
                </c:pt>
                <c:pt idx="15">
                  <c:v>50857.773393772106</c:v>
                </c:pt>
                <c:pt idx="16">
                  <c:v>50040.925827927844</c:v>
                </c:pt>
                <c:pt idx="17">
                  <c:v>50389.360801165298</c:v>
                </c:pt>
                <c:pt idx="18">
                  <c:v>50833.053418314768</c:v>
                </c:pt>
                <c:pt idx="19">
                  <c:v>51498.707937868203</c:v>
                </c:pt>
                <c:pt idx="20">
                  <c:v>51604.369660584896</c:v>
                </c:pt>
                <c:pt idx="21">
                  <c:v>51487.7083299281</c:v>
                </c:pt>
                <c:pt idx="22">
                  <c:v>52293.408993583602</c:v>
                </c:pt>
                <c:pt idx="23">
                  <c:v>52440.256781490498</c:v>
                </c:pt>
                <c:pt idx="24">
                  <c:v>53007.431212528703</c:v>
                </c:pt>
                <c:pt idx="25">
                  <c:v>52821.154642205001</c:v>
                </c:pt>
                <c:pt idx="26">
                  <c:v>81745.777753711707</c:v>
                </c:pt>
                <c:pt idx="27">
                  <c:v>89755.725635774899</c:v>
                </c:pt>
                <c:pt idx="28">
                  <c:v>90113.653111442894</c:v>
                </c:pt>
                <c:pt idx="29">
                  <c:v>96554.981204418102</c:v>
                </c:pt>
                <c:pt idx="30">
                  <c:v>97324.643288833598</c:v>
                </c:pt>
                <c:pt idx="31">
                  <c:v>99438.400775192596</c:v>
                </c:pt>
                <c:pt idx="32">
                  <c:v>104376.81316823899</c:v>
                </c:pt>
                <c:pt idx="33">
                  <c:v>104694.62616104401</c:v>
                </c:pt>
                <c:pt idx="34">
                  <c:v>125095.18</c:v>
                </c:pt>
                <c:pt idx="35">
                  <c:v>125770.781962897</c:v>
                </c:pt>
                <c:pt idx="36">
                  <c:v>124931.09895884199</c:v>
                </c:pt>
                <c:pt idx="37">
                  <c:v>126701.21203436099</c:v>
                </c:pt>
              </c:numCache>
            </c:numRef>
          </c:val>
          <c:extLst>
            <c:ext xmlns:c16="http://schemas.microsoft.com/office/drawing/2014/chart" uri="{C3380CC4-5D6E-409C-BE32-E72D297353CC}">
              <c16:uniqueId val="{00000024-90F3-4FAB-A0C3-BD461CC8BCCA}"/>
            </c:ext>
          </c:extLst>
        </c:ser>
        <c:dLbls>
          <c:showLegendKey val="0"/>
          <c:showVal val="0"/>
          <c:showCatName val="0"/>
          <c:showSerName val="0"/>
          <c:showPercent val="0"/>
          <c:showBubbleSize val="0"/>
        </c:dLbls>
        <c:gapWidth val="90"/>
        <c:axId val="81473920"/>
        <c:axId val="81475456"/>
      </c:barChart>
      <c:lineChart>
        <c:grouping val="standard"/>
        <c:varyColors val="0"/>
        <c:ser>
          <c:idx val="1"/>
          <c:order val="1"/>
          <c:tx>
            <c:strRef>
              <c:f>'01'!$E$2</c:f>
              <c:strCache>
                <c:ptCount val="1"/>
                <c:pt idx="0">
                  <c:v>VaR / VM (%)</c:v>
                </c:pt>
              </c:strCache>
            </c:strRef>
          </c:tx>
          <c:spPr>
            <a:ln w="25400" cmpd="sng">
              <a:solidFill>
                <a:srgbClr val="FF0000"/>
              </a:solidFill>
              <a:prstDash val="solid"/>
            </a:ln>
          </c:spPr>
          <c:marker>
            <c:symbol val="none"/>
          </c:marker>
          <c:cat>
            <c:strRef>
              <c:f>'01'!$A$4:$A$41</c:f>
              <c:strCache>
                <c:ptCount val="38"/>
                <c:pt idx="0">
                  <c:v>AGO-14</c:v>
                </c:pt>
                <c:pt idx="1">
                  <c:v>SEP-14</c:v>
                </c:pt>
                <c:pt idx="2">
                  <c:v>OCT-14</c:v>
                </c:pt>
                <c:pt idx="3">
                  <c:v>NOV-14</c:v>
                </c:pt>
                <c:pt idx="4">
                  <c:v>DIC-14</c:v>
                </c:pt>
                <c:pt idx="5">
                  <c:v>ENE-15</c:v>
                </c:pt>
                <c:pt idx="6">
                  <c:v>FEB-15</c:v>
                </c:pt>
                <c:pt idx="7">
                  <c:v>MAR-15</c:v>
                </c:pt>
                <c:pt idx="8">
                  <c:v>ABR-15</c:v>
                </c:pt>
                <c:pt idx="9">
                  <c:v>MAY-15</c:v>
                </c:pt>
                <c:pt idx="10">
                  <c:v>JUN-15</c:v>
                </c:pt>
                <c:pt idx="11">
                  <c:v>JUL-15</c:v>
                </c:pt>
                <c:pt idx="12">
                  <c:v>AGO-15</c:v>
                </c:pt>
                <c:pt idx="13">
                  <c:v>SEP-15</c:v>
                </c:pt>
                <c:pt idx="14">
                  <c:v>OCT-15</c:v>
                </c:pt>
                <c:pt idx="15">
                  <c:v>NOV-15</c:v>
                </c:pt>
                <c:pt idx="16">
                  <c:v>DIC-15</c:v>
                </c:pt>
                <c:pt idx="17">
                  <c:v>ENE-16</c:v>
                </c:pt>
                <c:pt idx="18">
                  <c:v>FEB-16</c:v>
                </c:pt>
                <c:pt idx="19">
                  <c:v>MAR-16</c:v>
                </c:pt>
                <c:pt idx="20">
                  <c:v>ABR-16</c:v>
                </c:pt>
                <c:pt idx="21">
                  <c:v>MAY-16</c:v>
                </c:pt>
                <c:pt idx="22">
                  <c:v>JUN-16</c:v>
                </c:pt>
                <c:pt idx="23">
                  <c:v>JUL-16</c:v>
                </c:pt>
                <c:pt idx="24">
                  <c:v>AGO-16</c:v>
                </c:pt>
                <c:pt idx="25">
                  <c:v>SEP-16</c:v>
                </c:pt>
                <c:pt idx="26">
                  <c:v>OCT-16</c:v>
                </c:pt>
                <c:pt idx="27">
                  <c:v>NOV-16</c:v>
                </c:pt>
                <c:pt idx="28">
                  <c:v>DIC-16</c:v>
                </c:pt>
                <c:pt idx="29">
                  <c:v>ENE-17</c:v>
                </c:pt>
                <c:pt idx="30">
                  <c:v>FEB-17</c:v>
                </c:pt>
                <c:pt idx="31">
                  <c:v>MAR-17</c:v>
                </c:pt>
                <c:pt idx="32">
                  <c:v>ABR-17</c:v>
                </c:pt>
                <c:pt idx="33">
                  <c:v>MAY-17</c:v>
                </c:pt>
                <c:pt idx="34">
                  <c:v>JUN-17</c:v>
                </c:pt>
                <c:pt idx="35">
                  <c:v>JUL-17</c:v>
                </c:pt>
                <c:pt idx="36">
                  <c:v>AGO-17</c:v>
                </c:pt>
                <c:pt idx="37">
                  <c:v>SEP-17</c:v>
                </c:pt>
              </c:strCache>
            </c:strRef>
          </c:cat>
          <c:val>
            <c:numRef>
              <c:f>'01'!$E$4:$E$41</c:f>
              <c:numCache>
                <c:formatCode>0.00%</c:formatCode>
                <c:ptCount val="38"/>
                <c:pt idx="0">
                  <c:v>2.0421547743842304E-3</c:v>
                </c:pt>
                <c:pt idx="1">
                  <c:v>3.4747111086537658E-3</c:v>
                </c:pt>
                <c:pt idx="2">
                  <c:v>2.7962015405261034E-3</c:v>
                </c:pt>
                <c:pt idx="3">
                  <c:v>2.4927275344690052E-3</c:v>
                </c:pt>
                <c:pt idx="4">
                  <c:v>2.2740672244278642E-3</c:v>
                </c:pt>
                <c:pt idx="5">
                  <c:v>2.2104569524158957E-3</c:v>
                </c:pt>
                <c:pt idx="6">
                  <c:v>3.2189448066056417E-3</c:v>
                </c:pt>
                <c:pt idx="7">
                  <c:v>3.0532930565744742E-3</c:v>
                </c:pt>
                <c:pt idx="8">
                  <c:v>3.9676907167465175E-3</c:v>
                </c:pt>
                <c:pt idx="9">
                  <c:v>5.3724175570108159E-3</c:v>
                </c:pt>
                <c:pt idx="10">
                  <c:v>6.3013925711856017E-3</c:v>
                </c:pt>
                <c:pt idx="11">
                  <c:v>5.8734697821771296E-3</c:v>
                </c:pt>
                <c:pt idx="12">
                  <c:v>6.2642658841823903E-3</c:v>
                </c:pt>
                <c:pt idx="13">
                  <c:v>6.3292348085591203E-3</c:v>
                </c:pt>
                <c:pt idx="14">
                  <c:v>6.6463792330526197E-3</c:v>
                </c:pt>
                <c:pt idx="15">
                  <c:v>6.8836995534466497E-3</c:v>
                </c:pt>
                <c:pt idx="16">
                  <c:v>6.7744637197443862E-3</c:v>
                </c:pt>
                <c:pt idx="17">
                  <c:v>6.6456028707941915E-3</c:v>
                </c:pt>
                <c:pt idx="18">
                  <c:v>5.2467556716148831E-3</c:v>
                </c:pt>
                <c:pt idx="19">
                  <c:v>4.0802896840372218E-3</c:v>
                </c:pt>
                <c:pt idx="20">
                  <c:v>3.7940165343751044E-3</c:v>
                </c:pt>
                <c:pt idx="21">
                  <c:v>3.2685178028267628E-3</c:v>
                </c:pt>
                <c:pt idx="22">
                  <c:v>3.2578876304679774E-3</c:v>
                </c:pt>
                <c:pt idx="23">
                  <c:v>3.61603446737757E-3</c:v>
                </c:pt>
                <c:pt idx="24">
                  <c:v>3.6757212117516256E-3</c:v>
                </c:pt>
                <c:pt idx="25">
                  <c:v>4.0585520981532806E-3</c:v>
                </c:pt>
                <c:pt idx="26">
                  <c:v>4.1169376724747003E-3</c:v>
                </c:pt>
                <c:pt idx="27">
                  <c:v>8.2785382518687604E-3</c:v>
                </c:pt>
                <c:pt idx="28">
                  <c:v>8.0275615405956888E-3</c:v>
                </c:pt>
                <c:pt idx="29">
                  <c:v>7.4635223062632155E-3</c:v>
                </c:pt>
                <c:pt idx="30">
                  <c:v>7.4657028214699349E-3</c:v>
                </c:pt>
                <c:pt idx="31">
                  <c:v>7.6868969134778354E-3</c:v>
                </c:pt>
                <c:pt idx="32">
                  <c:v>7.3582258040591781E-3</c:v>
                </c:pt>
                <c:pt idx="33">
                  <c:v>7.3510438139982315E-3</c:v>
                </c:pt>
                <c:pt idx="34">
                  <c:v>6.8999999999999999E-3</c:v>
                </c:pt>
                <c:pt idx="35">
                  <c:v>7.0323456863051158E-3</c:v>
                </c:pt>
                <c:pt idx="36">
                  <c:v>7.0315330555877353E-3</c:v>
                </c:pt>
                <c:pt idx="37">
                  <c:v>6.6601723097262071E-3</c:v>
                </c:pt>
              </c:numCache>
            </c:numRef>
          </c:val>
          <c:smooth val="0"/>
          <c:extLst>
            <c:ext xmlns:c16="http://schemas.microsoft.com/office/drawing/2014/chart" uri="{C3380CC4-5D6E-409C-BE32-E72D297353CC}">
              <c16:uniqueId val="{00000025-90F3-4FAB-A0C3-BD461CC8BCCA}"/>
            </c:ext>
          </c:extLst>
        </c:ser>
        <c:dLbls>
          <c:showLegendKey val="0"/>
          <c:showVal val="0"/>
          <c:showCatName val="0"/>
          <c:showSerName val="0"/>
          <c:showPercent val="0"/>
          <c:showBubbleSize val="0"/>
        </c:dLbls>
        <c:marker val="1"/>
        <c:smooth val="0"/>
        <c:axId val="81479552"/>
        <c:axId val="81477632"/>
      </c:lineChart>
      <c:catAx>
        <c:axId val="81473920"/>
        <c:scaling>
          <c:orientation val="minMax"/>
        </c:scaling>
        <c:delete val="0"/>
        <c:axPos val="b"/>
        <c:numFmt formatCode="General" sourceLinked="1"/>
        <c:majorTickMark val="none"/>
        <c:minorTickMark val="none"/>
        <c:tickLblPos val="nextTo"/>
        <c:txPr>
          <a:bodyPr/>
          <a:lstStyle/>
          <a:p>
            <a:pPr>
              <a:defRPr sz="800"/>
            </a:pPr>
            <a:endParaRPr lang="es-MX"/>
          </a:p>
        </c:txPr>
        <c:crossAx val="81475456"/>
        <c:crosses val="autoZero"/>
        <c:auto val="1"/>
        <c:lblAlgn val="ctr"/>
        <c:lblOffset val="100"/>
        <c:noMultiLvlLbl val="0"/>
      </c:catAx>
      <c:valAx>
        <c:axId val="81475456"/>
        <c:scaling>
          <c:orientation val="minMax"/>
        </c:scaling>
        <c:delete val="0"/>
        <c:axPos val="l"/>
        <c:majorGridlines>
          <c:spPr>
            <a:ln>
              <a:prstDash val="sysDash"/>
            </a:ln>
          </c:spPr>
        </c:majorGridlines>
        <c:title>
          <c:tx>
            <c:rich>
              <a:bodyPr rot="-5400000" vert="horz"/>
              <a:lstStyle/>
              <a:p>
                <a:pPr>
                  <a:defRPr/>
                </a:pPr>
                <a:r>
                  <a:rPr lang="es-MX" dirty="0">
                    <a:latin typeface="Century Gothic" panose="020B0502020202020204" pitchFamily="34" charset="0"/>
                  </a:rPr>
                  <a:t>millones de pesos</a:t>
                </a:r>
              </a:p>
            </c:rich>
          </c:tx>
          <c:layout>
            <c:manualLayout>
              <c:xMode val="edge"/>
              <c:yMode val="edge"/>
              <c:x val="1.6141784237441108E-2"/>
              <c:y val="0.29590654725766707"/>
            </c:manualLayout>
          </c:layout>
          <c:overlay val="0"/>
        </c:title>
        <c:numFmt formatCode="#,##0_ ;[Red]\-#,##0\ " sourceLinked="0"/>
        <c:majorTickMark val="out"/>
        <c:minorTickMark val="none"/>
        <c:tickLblPos val="nextTo"/>
        <c:spPr>
          <a:ln>
            <a:noFill/>
          </a:ln>
        </c:spPr>
        <c:txPr>
          <a:bodyPr/>
          <a:lstStyle/>
          <a:p>
            <a:pPr>
              <a:defRPr sz="1050"/>
            </a:pPr>
            <a:endParaRPr lang="es-MX"/>
          </a:p>
        </c:txPr>
        <c:crossAx val="81473920"/>
        <c:crosses val="autoZero"/>
        <c:crossBetween val="between"/>
      </c:valAx>
      <c:valAx>
        <c:axId val="81477632"/>
        <c:scaling>
          <c:orientation val="minMax"/>
          <c:max val="1.0000000000000002E-2"/>
          <c:min val="0"/>
        </c:scaling>
        <c:delete val="0"/>
        <c:axPos val="r"/>
        <c:title>
          <c:tx>
            <c:rich>
              <a:bodyPr rot="0" vert="horz"/>
              <a:lstStyle/>
              <a:p>
                <a:pPr>
                  <a:defRPr/>
                </a:pPr>
                <a:r>
                  <a:rPr lang="es-MX" dirty="0">
                    <a:latin typeface="Century Gothic" panose="020B0502020202020204" pitchFamily="34" charset="0"/>
                  </a:rPr>
                  <a:t>VaR</a:t>
                </a:r>
              </a:p>
            </c:rich>
          </c:tx>
          <c:overlay val="0"/>
        </c:title>
        <c:numFmt formatCode="0.00%" sourceLinked="1"/>
        <c:majorTickMark val="out"/>
        <c:minorTickMark val="none"/>
        <c:tickLblPos val="nextTo"/>
        <c:spPr>
          <a:ln>
            <a:noFill/>
          </a:ln>
        </c:spPr>
        <c:txPr>
          <a:bodyPr/>
          <a:lstStyle/>
          <a:p>
            <a:pPr>
              <a:defRPr sz="1050"/>
            </a:pPr>
            <a:endParaRPr lang="es-MX"/>
          </a:p>
        </c:txPr>
        <c:crossAx val="81479552"/>
        <c:crosses val="max"/>
        <c:crossBetween val="between"/>
      </c:valAx>
      <c:catAx>
        <c:axId val="81479552"/>
        <c:scaling>
          <c:orientation val="minMax"/>
        </c:scaling>
        <c:delete val="1"/>
        <c:axPos val="b"/>
        <c:numFmt formatCode="General" sourceLinked="1"/>
        <c:majorTickMark val="out"/>
        <c:minorTickMark val="none"/>
        <c:tickLblPos val="nextTo"/>
        <c:crossAx val="81477632"/>
        <c:crosses val="autoZero"/>
        <c:auto val="1"/>
        <c:lblAlgn val="ctr"/>
        <c:lblOffset val="100"/>
        <c:noMultiLvlLbl val="0"/>
      </c:catAx>
    </c:plotArea>
    <c:legend>
      <c:legendPos val="r"/>
      <c:layout>
        <c:manualLayout>
          <c:xMode val="edge"/>
          <c:yMode val="edge"/>
          <c:x val="0.22800324556844093"/>
          <c:y val="0.1167855812317761"/>
          <c:w val="0.5605174791873998"/>
          <c:h val="0.13553091395271499"/>
        </c:manualLayout>
      </c:layout>
      <c:overlay val="0"/>
    </c:legend>
    <c:plotVisOnly val="1"/>
    <c:dispBlanksAs val="gap"/>
    <c:showDLblsOverMax val="0"/>
  </c:chart>
  <c:spPr>
    <a:ln>
      <a:noFill/>
    </a:ln>
  </c:spPr>
  <c:txPr>
    <a:bodyPr/>
    <a:lstStyle/>
    <a:p>
      <a:pPr>
        <a:defRPr>
          <a:latin typeface="Arial" panose="020B0604020202020204" pitchFamily="34" charset="0"/>
          <a:cs typeface="Arial" panose="020B0604020202020204" pitchFamily="34" charset="0"/>
        </a:defRPr>
      </a:pPr>
      <a:endParaRPr lang="es-MX"/>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MX" dirty="0"/>
              <a:t>Fanvit</a:t>
            </a:r>
          </a:p>
        </c:rich>
      </c:tx>
      <c:overlay val="1"/>
    </c:title>
    <c:autoTitleDeleted val="0"/>
    <c:plotArea>
      <c:layout>
        <c:manualLayout>
          <c:layoutTarget val="inner"/>
          <c:xMode val="edge"/>
          <c:yMode val="edge"/>
          <c:x val="3.5108397546563364E-2"/>
          <c:y val="0.12389897237421593"/>
          <c:w val="0.94796900130017214"/>
          <c:h val="0.64298283485934293"/>
        </c:manualLayout>
      </c:layout>
      <c:barChart>
        <c:barDir val="col"/>
        <c:grouping val="stacked"/>
        <c:varyColors val="0"/>
        <c:ser>
          <c:idx val="0"/>
          <c:order val="0"/>
          <c:spPr>
            <a:solidFill>
              <a:schemeClr val="tx2"/>
            </a:solidFill>
            <a:ln>
              <a:noFill/>
            </a:ln>
          </c:spPr>
          <c:invertIfNegative val="0"/>
          <c:dPt>
            <c:idx val="0"/>
            <c:invertIfNegative val="0"/>
            <c:bubble3D val="0"/>
            <c:extLst>
              <c:ext xmlns:c16="http://schemas.microsoft.com/office/drawing/2014/chart" uri="{C3380CC4-5D6E-409C-BE32-E72D297353CC}">
                <c16:uniqueId val="{00000000-19F4-4063-8041-4FABA355CA9E}"/>
              </c:ext>
            </c:extLst>
          </c:dPt>
          <c:dPt>
            <c:idx val="1"/>
            <c:invertIfNegative val="0"/>
            <c:bubble3D val="0"/>
            <c:spPr>
              <a:noFill/>
              <a:ln>
                <a:noFill/>
              </a:ln>
            </c:spPr>
            <c:extLst>
              <c:ext xmlns:c16="http://schemas.microsoft.com/office/drawing/2014/chart" uri="{C3380CC4-5D6E-409C-BE32-E72D297353CC}">
                <c16:uniqueId val="{00000002-19F4-4063-8041-4FABA355CA9E}"/>
              </c:ext>
            </c:extLst>
          </c:dPt>
          <c:dPt>
            <c:idx val="2"/>
            <c:invertIfNegative val="0"/>
            <c:bubble3D val="0"/>
            <c:spPr>
              <a:noFill/>
              <a:ln>
                <a:noFill/>
              </a:ln>
            </c:spPr>
            <c:extLst>
              <c:ext xmlns:c16="http://schemas.microsoft.com/office/drawing/2014/chart" uri="{C3380CC4-5D6E-409C-BE32-E72D297353CC}">
                <c16:uniqueId val="{00000004-19F4-4063-8041-4FABA355CA9E}"/>
              </c:ext>
            </c:extLst>
          </c:dPt>
          <c:dPt>
            <c:idx val="3"/>
            <c:invertIfNegative val="0"/>
            <c:bubble3D val="0"/>
            <c:spPr>
              <a:noFill/>
              <a:ln>
                <a:noFill/>
              </a:ln>
            </c:spPr>
            <c:extLst>
              <c:ext xmlns:c16="http://schemas.microsoft.com/office/drawing/2014/chart" uri="{C3380CC4-5D6E-409C-BE32-E72D297353CC}">
                <c16:uniqueId val="{00000006-19F4-4063-8041-4FABA355CA9E}"/>
              </c:ext>
            </c:extLst>
          </c:dPt>
          <c:dPt>
            <c:idx val="4"/>
            <c:invertIfNegative val="0"/>
            <c:bubble3D val="0"/>
            <c:spPr>
              <a:noFill/>
              <a:ln>
                <a:noFill/>
              </a:ln>
            </c:spPr>
            <c:extLst>
              <c:ext xmlns:c16="http://schemas.microsoft.com/office/drawing/2014/chart" uri="{C3380CC4-5D6E-409C-BE32-E72D297353CC}">
                <c16:uniqueId val="{00000008-19F4-4063-8041-4FABA355CA9E}"/>
              </c:ext>
            </c:extLst>
          </c:dPt>
          <c:dPt>
            <c:idx val="5"/>
            <c:invertIfNegative val="0"/>
            <c:bubble3D val="0"/>
            <c:spPr>
              <a:noFill/>
              <a:ln>
                <a:noFill/>
              </a:ln>
              <a:effectLst>
                <a:softEdge rad="0"/>
              </a:effectLst>
            </c:spPr>
            <c:extLst>
              <c:ext xmlns:c16="http://schemas.microsoft.com/office/drawing/2014/chart" uri="{C3380CC4-5D6E-409C-BE32-E72D297353CC}">
                <c16:uniqueId val="{0000000A-19F4-4063-8041-4FABA355CA9E}"/>
              </c:ext>
            </c:extLst>
          </c:dPt>
          <c:dPt>
            <c:idx val="6"/>
            <c:invertIfNegative val="0"/>
            <c:bubble3D val="0"/>
            <c:spPr>
              <a:noFill/>
              <a:ln>
                <a:noFill/>
              </a:ln>
            </c:spPr>
            <c:extLst>
              <c:ext xmlns:c16="http://schemas.microsoft.com/office/drawing/2014/chart" uri="{C3380CC4-5D6E-409C-BE32-E72D297353CC}">
                <c16:uniqueId val="{0000000C-19F4-4063-8041-4FABA355CA9E}"/>
              </c:ext>
            </c:extLst>
          </c:dPt>
          <c:dPt>
            <c:idx val="7"/>
            <c:invertIfNegative val="0"/>
            <c:bubble3D val="0"/>
            <c:spPr>
              <a:noFill/>
              <a:ln>
                <a:noFill/>
              </a:ln>
            </c:spPr>
            <c:extLst>
              <c:ext xmlns:c16="http://schemas.microsoft.com/office/drawing/2014/chart" uri="{C3380CC4-5D6E-409C-BE32-E72D297353CC}">
                <c16:uniqueId val="{0000000E-19F4-4063-8041-4FABA355CA9E}"/>
              </c:ext>
            </c:extLst>
          </c:dPt>
          <c:dPt>
            <c:idx val="8"/>
            <c:invertIfNegative val="0"/>
            <c:bubble3D val="0"/>
            <c:extLst>
              <c:ext xmlns:c16="http://schemas.microsoft.com/office/drawing/2014/chart" uri="{C3380CC4-5D6E-409C-BE32-E72D297353CC}">
                <c16:uniqueId val="{00000010-19F4-4063-8041-4FABA355CA9E}"/>
              </c:ext>
            </c:extLst>
          </c:dPt>
          <c:dLbls>
            <c:dLbl>
              <c:idx val="0"/>
              <c:layout>
                <c:manualLayout>
                  <c:x val="1.3731548232062912E-3"/>
                  <c:y val="-0.18093696446525562"/>
                </c:manualLayout>
              </c:layout>
              <c:tx>
                <c:rich>
                  <a:bodyPr/>
                  <a:lstStyle/>
                  <a:p>
                    <a:r>
                      <a:rPr lang="en-US" dirty="0"/>
                      <a:t>90,229.97</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9F4-4063-8041-4FABA355CA9E}"/>
                </c:ext>
              </c:extLst>
            </c:dLbl>
            <c:dLbl>
              <c:idx val="8"/>
              <c:layout>
                <c:manualLayout>
                  <c:x val="-1.3731548232063166E-3"/>
                  <c:y val="-0.304433622751065"/>
                </c:manualLayout>
              </c:layout>
              <c:tx>
                <c:rich>
                  <a:bodyPr/>
                  <a:lstStyle/>
                  <a:p>
                    <a:r>
                      <a:rPr lang="en-US" dirty="0"/>
                      <a:t>126,667.18</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19F4-4063-8041-4FABA355CA9E}"/>
                </c:ext>
              </c:extLst>
            </c:dLbl>
            <c:dLbl>
              <c:idx val="10"/>
              <c:layout>
                <c:manualLayout>
                  <c:x val="-1.3731548232063166E-3"/>
                  <c:y val="-0.3503858676946219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19F4-4063-8041-4FABA355CA9E}"/>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'[2017.09.Evolucion.xlsx]Evolución año'!$C$5:$K$5</c:f>
              <c:strCache>
                <c:ptCount val="9"/>
                <c:pt idx="0">
                  <c:v>Fechas valor diciembre</c:v>
                </c:pt>
                <c:pt idx="1">
                  <c:v>Traspasos</c:v>
                </c:pt>
                <c:pt idx="2">
                  <c:v>Cupones</c:v>
                </c:pt>
                <c:pt idx="3">
                  <c:v>Dividendos</c:v>
                </c:pt>
                <c:pt idx="4">
                  <c:v>Amortizaciones</c:v>
                </c:pt>
                <c:pt idx="5">
                  <c:v>Premios</c:v>
                </c:pt>
                <c:pt idx="6">
                  <c:v>Intermediación</c:v>
                </c:pt>
                <c:pt idx="7">
                  <c:v>Gastos reales</c:v>
                </c:pt>
                <c:pt idx="8">
                  <c:v>Fechas valor cierre septiembre</c:v>
                </c:pt>
              </c:strCache>
            </c:strRef>
          </c:cat>
          <c:val>
            <c:numRef>
              <c:f>'[2017.09.Evolucion.xlsx]Evolución año'!$C$6:$K$6</c:f>
              <c:numCache>
                <c:formatCode>#,##0.00</c:formatCode>
                <c:ptCount val="9"/>
                <c:pt idx="0">
                  <c:v>90229.972516817797</c:v>
                </c:pt>
                <c:pt idx="1">
                  <c:v>90229.972516817797</c:v>
                </c:pt>
                <c:pt idx="2">
                  <c:v>118729.9725168178</c:v>
                </c:pt>
                <c:pt idx="3">
                  <c:v>122710.90383467916</c:v>
                </c:pt>
                <c:pt idx="4">
                  <c:v>122838.22989729917</c:v>
                </c:pt>
                <c:pt idx="5">
                  <c:v>124751.15295593467</c:v>
                </c:pt>
                <c:pt idx="6">
                  <c:v>125058.00341717663</c:v>
                </c:pt>
                <c:pt idx="7">
                  <c:v>126667.17877587766</c:v>
                </c:pt>
                <c:pt idx="8">
                  <c:v>126667.17877587766</c:v>
                </c:pt>
              </c:numCache>
            </c:numRef>
          </c:val>
          <c:extLst>
            <c:ext xmlns:c16="http://schemas.microsoft.com/office/drawing/2014/chart" uri="{C3380CC4-5D6E-409C-BE32-E72D297353CC}">
              <c16:uniqueId val="{00000014-19F4-4063-8041-4FABA355CA9E}"/>
            </c:ext>
          </c:extLst>
        </c:ser>
        <c:ser>
          <c:idx val="1"/>
          <c:order val="1"/>
          <c:tx>
            <c:v>Movimientos</c:v>
          </c:tx>
          <c:spPr>
            <a:solidFill>
              <a:schemeClr val="accent1"/>
            </a:solidFill>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15-19F4-4063-8041-4FABA355CA9E}"/>
                </c:ext>
              </c:extLst>
            </c:dLbl>
            <c:dLbl>
              <c:idx val="1"/>
              <c:layout>
                <c:manualLayout>
                  <c:x val="-1.3731548232063166E-3"/>
                  <c:y val="-0.12050343036222219"/>
                </c:manualLayout>
              </c:layout>
              <c:tx>
                <c:rich>
                  <a:bodyPr/>
                  <a:lstStyle/>
                  <a:p>
                    <a:r>
                      <a:rPr lang="en-US" dirty="0"/>
                      <a:t>28,500.00</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19F4-4063-8041-4FABA355CA9E}"/>
                </c:ext>
              </c:extLst>
            </c:dLbl>
            <c:dLbl>
              <c:idx val="2"/>
              <c:layout>
                <c:manualLayout>
                  <c:x val="-5.0348428554888543E-17"/>
                  <c:y val="-4.5636044282055248E-2"/>
                </c:manualLayout>
              </c:layout>
              <c:tx>
                <c:rich>
                  <a:bodyPr/>
                  <a:lstStyle/>
                  <a:p>
                    <a:r>
                      <a:rPr lang="en-US" dirty="0"/>
                      <a:t>3,980.93</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19F4-4063-8041-4FABA355CA9E}"/>
                </c:ext>
              </c:extLst>
            </c:dLbl>
            <c:dLbl>
              <c:idx val="3"/>
              <c:layout>
                <c:manualLayout>
                  <c:x val="-5.0348428554888543E-17"/>
                  <c:y val="-5.7805656090603237E-2"/>
                </c:manualLayout>
              </c:layout>
              <c:tx>
                <c:rich>
                  <a:bodyPr/>
                  <a:lstStyle/>
                  <a:p>
                    <a:r>
                      <a:rPr lang="en-US" dirty="0"/>
                      <a:t>127.33</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19F4-4063-8041-4FABA355CA9E}"/>
                </c:ext>
              </c:extLst>
            </c:dLbl>
            <c:dLbl>
              <c:idx val="4"/>
              <c:layout>
                <c:manualLayout>
                  <c:x val="-1.3731548232063166E-3"/>
                  <c:y val="-4.5636044282055185E-2"/>
                </c:manualLayout>
              </c:layout>
              <c:tx>
                <c:rich>
                  <a:bodyPr/>
                  <a:lstStyle/>
                  <a:p>
                    <a:r>
                      <a:rPr lang="en-US" dirty="0"/>
                      <a:t>1,912.92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19F4-4063-8041-4FABA355CA9E}"/>
                </c:ext>
              </c:extLst>
            </c:dLbl>
            <c:dLbl>
              <c:idx val="5"/>
              <c:layout>
                <c:manualLayout>
                  <c:x val="0"/>
                  <c:y val="-4.5636044282055185E-2"/>
                </c:manualLayout>
              </c:layout>
              <c:tx>
                <c:rich>
                  <a:bodyPr/>
                  <a:lstStyle/>
                  <a:p>
                    <a:r>
                      <a:rPr lang="en-US" dirty="0"/>
                      <a:t>306.85</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19F4-4063-8041-4FABA355CA9E}"/>
                </c:ext>
              </c:extLst>
            </c:dLbl>
            <c:dLbl>
              <c:idx val="6"/>
              <c:layout>
                <c:manualLayout>
                  <c:x val="-1.0069685710977709E-16"/>
                  <c:y val="-2.7381626569233115E-2"/>
                </c:manualLayout>
              </c:layout>
              <c:tx>
                <c:rich>
                  <a:bodyPr/>
                  <a:lstStyle/>
                  <a:p>
                    <a:r>
                      <a:rPr lang="en-US" dirty="0"/>
                      <a:t>1,779.92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19F4-4063-8041-4FABA355CA9E}"/>
                </c:ext>
              </c:extLst>
            </c:dLbl>
            <c:dLbl>
              <c:idx val="7"/>
              <c:layout>
                <c:manualLayout>
                  <c:x val="2.0597322348094747E-3"/>
                  <c:y val="-2.3414161342131225E-2"/>
                </c:manualLayout>
              </c:layout>
              <c:tx>
                <c:rich>
                  <a:bodyPr/>
                  <a:lstStyle/>
                  <a:p>
                    <a:pPr>
                      <a:defRPr/>
                    </a:pPr>
                    <a:r>
                      <a:rPr lang="en-US"/>
                      <a:t>-170.74</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4A65-4AAD-8672-1695FF9D0737}"/>
                </c:ext>
              </c:extLst>
            </c:dLbl>
            <c:dLbl>
              <c:idx val="8"/>
              <c:delete val="1"/>
              <c:extLst>
                <c:ext xmlns:c15="http://schemas.microsoft.com/office/drawing/2012/chart" uri="{CE6537A1-D6FC-4f65-9D91-7224C49458BB}"/>
                <c:ext xmlns:c16="http://schemas.microsoft.com/office/drawing/2014/chart" uri="{C3380CC4-5D6E-409C-BE32-E72D297353CC}">
                  <c16:uniqueId val="{0000001D-19F4-4063-8041-4FABA355CA9E}"/>
                </c:ext>
              </c:extLst>
            </c:dLbl>
            <c:dLbl>
              <c:idx val="9"/>
              <c:layout>
                <c:manualLayout>
                  <c:x val="-1.3731548232063166E-3"/>
                  <c:y val="-3.4464183707667746E-2"/>
                </c:manualLayout>
              </c:layout>
              <c:tx>
                <c:rich>
                  <a:bodyPr/>
                  <a:lstStyle/>
                  <a:p>
                    <a:r>
                      <a:rPr lang="en-US"/>
                      <a:t>-</a:t>
                    </a:r>
                    <a:fld id="{E4274145-7C73-43FA-B7C8-1117A2652709}" type="VALUE">
                      <a:rPr lang="en-US"/>
                      <a:pPr/>
                      <a:t>[VALOR]</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E-19F4-4063-8041-4FABA355CA9E}"/>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'[2017.09.Evolucion.xlsx]Evolución año'!$C$5:$K$5</c:f>
              <c:strCache>
                <c:ptCount val="9"/>
                <c:pt idx="0">
                  <c:v>Fechas valor diciembre</c:v>
                </c:pt>
                <c:pt idx="1">
                  <c:v>Traspasos</c:v>
                </c:pt>
                <c:pt idx="2">
                  <c:v>Cupones</c:v>
                </c:pt>
                <c:pt idx="3">
                  <c:v>Dividendos</c:v>
                </c:pt>
                <c:pt idx="4">
                  <c:v>Amortizaciones</c:v>
                </c:pt>
                <c:pt idx="5">
                  <c:v>Premios</c:v>
                </c:pt>
                <c:pt idx="6">
                  <c:v>Intermediación</c:v>
                </c:pt>
                <c:pt idx="7">
                  <c:v>Gastos reales</c:v>
                </c:pt>
                <c:pt idx="8">
                  <c:v>Fechas valor cierre septiembre</c:v>
                </c:pt>
              </c:strCache>
            </c:strRef>
          </c:cat>
          <c:val>
            <c:numRef>
              <c:f>'[2017.09.Evolucion.xlsx]Evolución año'!$C$7:$K$7</c:f>
              <c:numCache>
                <c:formatCode>#,##0.00</c:formatCode>
                <c:ptCount val="9"/>
                <c:pt idx="0">
                  <c:v>0</c:v>
                </c:pt>
                <c:pt idx="1">
                  <c:v>28500</c:v>
                </c:pt>
                <c:pt idx="2">
                  <c:v>3980.9313178613702</c:v>
                </c:pt>
                <c:pt idx="3">
                  <c:v>127.32606262</c:v>
                </c:pt>
                <c:pt idx="4">
                  <c:v>1912.923058635497</c:v>
                </c:pt>
                <c:pt idx="5">
                  <c:v>306.85046124196998</c:v>
                </c:pt>
                <c:pt idx="6">
                  <c:v>1779.9190015794011</c:v>
                </c:pt>
                <c:pt idx="7">
                  <c:v>170.74364287837</c:v>
                </c:pt>
                <c:pt idx="8">
                  <c:v>3.0110937400000002</c:v>
                </c:pt>
              </c:numCache>
            </c:numRef>
          </c:val>
          <c:extLst>
            <c:ext xmlns:c16="http://schemas.microsoft.com/office/drawing/2014/chart" uri="{C3380CC4-5D6E-409C-BE32-E72D297353CC}">
              <c16:uniqueId val="{0000001F-19F4-4063-8041-4FABA355CA9E}"/>
            </c:ext>
          </c:extLst>
        </c:ser>
        <c:dLbls>
          <c:showLegendKey val="0"/>
          <c:showVal val="0"/>
          <c:showCatName val="0"/>
          <c:showSerName val="0"/>
          <c:showPercent val="0"/>
          <c:showBubbleSize val="0"/>
        </c:dLbls>
        <c:gapWidth val="20"/>
        <c:overlap val="100"/>
        <c:axId val="81684736"/>
        <c:axId val="81694720"/>
      </c:barChart>
      <c:catAx>
        <c:axId val="81684736"/>
        <c:scaling>
          <c:orientation val="minMax"/>
        </c:scaling>
        <c:delete val="0"/>
        <c:axPos val="b"/>
        <c:numFmt formatCode="General" sourceLinked="0"/>
        <c:majorTickMark val="out"/>
        <c:minorTickMark val="none"/>
        <c:tickLblPos val="nextTo"/>
        <c:crossAx val="81694720"/>
        <c:crosses val="autoZero"/>
        <c:auto val="1"/>
        <c:lblAlgn val="ctr"/>
        <c:lblOffset val="100"/>
        <c:noMultiLvlLbl val="0"/>
      </c:catAx>
      <c:valAx>
        <c:axId val="81694720"/>
        <c:scaling>
          <c:orientation val="minMax"/>
          <c:min val="50000"/>
        </c:scaling>
        <c:delete val="1"/>
        <c:axPos val="l"/>
        <c:numFmt formatCode="#,##0" sourceLinked="0"/>
        <c:majorTickMark val="out"/>
        <c:minorTickMark val="none"/>
        <c:tickLblPos val="nextTo"/>
        <c:crossAx val="81684736"/>
        <c:crosses val="autoZero"/>
        <c:crossBetween val="between"/>
      </c:valAx>
    </c:plotArea>
    <c:plotVisOnly val="1"/>
    <c:dispBlanksAs val="gap"/>
    <c:showDLblsOverMax val="0"/>
  </c:chart>
  <c:spPr>
    <a:noFill/>
    <a:ln>
      <a:noFill/>
    </a:ln>
  </c:spPr>
  <c:txPr>
    <a:bodyPr/>
    <a:lstStyle/>
    <a:p>
      <a:pPr>
        <a:defRPr sz="1100">
          <a:solidFill>
            <a:schemeClr val="tx1"/>
          </a:solidFill>
          <a:latin typeface="+mn-lt"/>
          <a:cs typeface="Arial" pitchFamily="34" charset="0"/>
        </a:defRPr>
      </a:pPr>
      <a:endParaRPr lang="es-MX"/>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a:t>Fibras: Descuento respecto a su Valor Neto de Activos. 2017</a:t>
            </a:r>
          </a:p>
        </c:rich>
      </c:tx>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endParaRPr lang="es-MX"/>
        </a:p>
      </c:txPr>
    </c:title>
    <c:autoTitleDeleted val="0"/>
    <c:plotArea>
      <c:layout>
        <c:manualLayout>
          <c:layoutTarget val="inner"/>
          <c:xMode val="edge"/>
          <c:yMode val="edge"/>
          <c:x val="1.7129727213079215E-2"/>
          <c:y val="0.10893732127319265"/>
          <c:w val="0.96574054557384159"/>
          <c:h val="0.65151163354282404"/>
        </c:manualLayout>
      </c:layout>
      <c:barChart>
        <c:barDir val="col"/>
        <c:grouping val="clustered"/>
        <c:varyColors val="0"/>
        <c:ser>
          <c:idx val="0"/>
          <c:order val="0"/>
          <c:spPr>
            <a:solidFill>
              <a:srgbClr val="0070C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070C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'[fibras descuento nav.xlsx]Hoja1'!$I$5:$I$14</c:f>
              <c:strCache>
                <c:ptCount val="10"/>
                <c:pt idx="0">
                  <c:v>Terrafina</c:v>
                </c:pt>
                <c:pt idx="1">
                  <c:v>Macquarie</c:v>
                </c:pt>
                <c:pt idx="2">
                  <c:v>Prologis</c:v>
                </c:pt>
                <c:pt idx="3">
                  <c:v>Monterrey</c:v>
                </c:pt>
                <c:pt idx="4">
                  <c:v>Uno</c:v>
                </c:pt>
                <c:pt idx="5">
                  <c:v>HD</c:v>
                </c:pt>
                <c:pt idx="6">
                  <c:v>Danhos</c:v>
                </c:pt>
                <c:pt idx="7">
                  <c:v>Hotelera</c:v>
                </c:pt>
                <c:pt idx="8">
                  <c:v>Inn</c:v>
                </c:pt>
                <c:pt idx="9">
                  <c:v>Shop</c:v>
                </c:pt>
              </c:strCache>
            </c:strRef>
          </c:cat>
          <c:val>
            <c:numRef>
              <c:f>'[fibras descuento nav.xlsx]Hoja1'!$J$5:$J$14</c:f>
              <c:numCache>
                <c:formatCode>General</c:formatCode>
                <c:ptCount val="10"/>
                <c:pt idx="0">
                  <c:v>0.86</c:v>
                </c:pt>
                <c:pt idx="1">
                  <c:v>0.75</c:v>
                </c:pt>
                <c:pt idx="2">
                  <c:v>0.88</c:v>
                </c:pt>
                <c:pt idx="3">
                  <c:v>0.9</c:v>
                </c:pt>
                <c:pt idx="4">
                  <c:v>0.78553299492385786</c:v>
                </c:pt>
                <c:pt idx="5">
                  <c:v>0.89659999999999995</c:v>
                </c:pt>
                <c:pt idx="6">
                  <c:v>0.79</c:v>
                </c:pt>
                <c:pt idx="7">
                  <c:v>0.71</c:v>
                </c:pt>
                <c:pt idx="8">
                  <c:v>0.76</c:v>
                </c:pt>
                <c:pt idx="9">
                  <c:v>0.54</c:v>
                </c:pt>
              </c:numCache>
            </c:numRef>
          </c:val>
          <c:extLst>
            <c:ext xmlns:c16="http://schemas.microsoft.com/office/drawing/2014/chart" uri="{C3380CC4-5D6E-409C-BE32-E72D297353CC}">
              <c16:uniqueId val="{00000000-433F-4F4E-AC24-E08C198CD354}"/>
            </c:ext>
          </c:extLst>
        </c:ser>
        <c:dLbls>
          <c:showLegendKey val="0"/>
          <c:showVal val="0"/>
          <c:showCatName val="0"/>
          <c:showSerName val="0"/>
          <c:showPercent val="0"/>
          <c:showBubbleSize val="0"/>
        </c:dLbls>
        <c:gapWidth val="219"/>
        <c:overlap val="-27"/>
        <c:axId val="92627328"/>
        <c:axId val="92628864"/>
      </c:barChart>
      <c:catAx>
        <c:axId val="92627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92628864"/>
        <c:crosses val="autoZero"/>
        <c:auto val="1"/>
        <c:lblAlgn val="ctr"/>
        <c:lblOffset val="100"/>
        <c:noMultiLvlLbl val="0"/>
      </c:catAx>
      <c:valAx>
        <c:axId val="92628864"/>
        <c:scaling>
          <c:orientation val="minMax"/>
        </c:scaling>
        <c:delete val="1"/>
        <c:axPos val="l"/>
        <c:majorGridlines>
          <c:spPr>
            <a:ln w="9525" cap="flat" cmpd="sng" algn="ctr">
              <a:solidFill>
                <a:schemeClr val="bg1">
                  <a:lumMod val="95000"/>
                </a:schemeClr>
              </a:solidFill>
              <a:round/>
            </a:ln>
            <a:effectLst/>
          </c:spPr>
        </c:majorGridlines>
        <c:numFmt formatCode="#,##0.0" sourceLinked="0"/>
        <c:majorTickMark val="none"/>
        <c:minorTickMark val="none"/>
        <c:tickLblPos val="nextTo"/>
        <c:crossAx val="92627328"/>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Expectativa de tasa de fondeo con base en forwards de TIIE 28d</a:t>
            </a:r>
          </a:p>
        </c:rich>
      </c:tx>
      <c:overlay val="0"/>
      <c:spPr>
        <a:noFill/>
        <a:ln>
          <a:noFill/>
        </a:ln>
        <a:effectLst/>
      </c:spPr>
    </c:title>
    <c:autoTitleDeleted val="0"/>
    <c:plotArea>
      <c:layout/>
      <c:lineChart>
        <c:grouping val="standard"/>
        <c:varyColors val="0"/>
        <c:ser>
          <c:idx val="0"/>
          <c:order val="0"/>
          <c:tx>
            <c:strRef>
              <c:f>'[IRS TIIE vs Expectativas (Clase) 2017.xlsm]Mercado'!$BS$9</c:f>
              <c:strCache>
                <c:ptCount val="1"/>
                <c:pt idx="0">
                  <c:v>09-oct-17</c:v>
                </c:pt>
              </c:strCache>
            </c:strRef>
          </c:tx>
          <c:spPr>
            <a:ln w="28575" cap="rnd">
              <a:solidFill>
                <a:srgbClr val="00B050"/>
              </a:solidFill>
              <a:round/>
            </a:ln>
            <a:effectLst/>
          </c:spPr>
          <c:marker>
            <c:symbol val="none"/>
          </c:marker>
          <c:cat>
            <c:numRef>
              <c:f>'[IRS TIIE vs Expectativas (Clase) 2017.xlsm]Mercado'!$BR$10:$BR$26</c:f>
              <c:numCache>
                <c:formatCode>d\-mmm\-yy</c:formatCode>
                <c:ptCount val="17"/>
                <c:pt idx="0" formatCode="d\-mmm">
                  <c:v>43017</c:v>
                </c:pt>
                <c:pt idx="1">
                  <c:v>43048</c:v>
                </c:pt>
                <c:pt idx="2">
                  <c:v>43083</c:v>
                </c:pt>
                <c:pt idx="3">
                  <c:v>43125</c:v>
                </c:pt>
                <c:pt idx="4">
                  <c:v>43166</c:v>
                </c:pt>
                <c:pt idx="5">
                  <c:v>43167</c:v>
                </c:pt>
                <c:pt idx="6">
                  <c:v>43208</c:v>
                </c:pt>
                <c:pt idx="7">
                  <c:v>43209</c:v>
                </c:pt>
                <c:pt idx="8">
                  <c:v>43251</c:v>
                </c:pt>
                <c:pt idx="9">
                  <c:v>43292</c:v>
                </c:pt>
                <c:pt idx="10">
                  <c:v>43293</c:v>
                </c:pt>
                <c:pt idx="11">
                  <c:v>43371</c:v>
                </c:pt>
                <c:pt idx="12">
                  <c:v>43412</c:v>
                </c:pt>
                <c:pt idx="13">
                  <c:v>43413</c:v>
                </c:pt>
                <c:pt idx="14">
                  <c:v>43447</c:v>
                </c:pt>
                <c:pt idx="15">
                  <c:v>43448</c:v>
                </c:pt>
                <c:pt idx="16">
                  <c:v>43490</c:v>
                </c:pt>
              </c:numCache>
            </c:numRef>
          </c:cat>
          <c:val>
            <c:numRef>
              <c:f>'[IRS TIIE vs Expectativas (Clase) 2017.xlsm]Mercado'!$BS$10:$BS$26</c:f>
              <c:numCache>
                <c:formatCode>0.00%</c:formatCode>
                <c:ptCount val="17"/>
                <c:pt idx="0">
                  <c:v>7.0000000000000007E-2</c:v>
                </c:pt>
                <c:pt idx="1">
                  <c:v>7.0000000000000007E-2</c:v>
                </c:pt>
                <c:pt idx="2">
                  <c:v>7.0000000000000007E-2</c:v>
                </c:pt>
                <c:pt idx="3">
                  <c:v>7.0000000000000007E-2</c:v>
                </c:pt>
                <c:pt idx="4">
                  <c:v>7.0000000000000007E-2</c:v>
                </c:pt>
                <c:pt idx="5">
                  <c:v>6.7500000000000004E-2</c:v>
                </c:pt>
                <c:pt idx="6">
                  <c:v>6.7500000000000004E-2</c:v>
                </c:pt>
                <c:pt idx="7">
                  <c:v>6.7500000000000004E-2</c:v>
                </c:pt>
                <c:pt idx="8">
                  <c:v>6.7500000000000004E-2</c:v>
                </c:pt>
                <c:pt idx="9">
                  <c:v>6.7500000000000004E-2</c:v>
                </c:pt>
                <c:pt idx="10">
                  <c:v>6.7500000000000004E-2</c:v>
                </c:pt>
                <c:pt idx="11">
                  <c:v>6.7500000000000004E-2</c:v>
                </c:pt>
                <c:pt idx="12">
                  <c:v>6.7500000000000004E-2</c:v>
                </c:pt>
                <c:pt idx="13">
                  <c:v>6.5000000000000002E-2</c:v>
                </c:pt>
                <c:pt idx="14">
                  <c:v>6.5000000000000002E-2</c:v>
                </c:pt>
                <c:pt idx="15">
                  <c:v>6.5000000000000002E-2</c:v>
                </c:pt>
                <c:pt idx="16">
                  <c:v>6.5000000000000002E-2</c:v>
                </c:pt>
              </c:numCache>
            </c:numRef>
          </c:val>
          <c:smooth val="0"/>
          <c:extLst>
            <c:ext xmlns:c16="http://schemas.microsoft.com/office/drawing/2014/chart" uri="{C3380CC4-5D6E-409C-BE32-E72D297353CC}">
              <c16:uniqueId val="{00000000-32D0-488C-9CDA-97AAC319A5E6}"/>
            </c:ext>
          </c:extLst>
        </c:ser>
        <c:ser>
          <c:idx val="1"/>
          <c:order val="1"/>
          <c:tx>
            <c:strRef>
              <c:f>'[IRS TIIE vs Expectativas (Clase) 2017.xlsm]Mercado'!$BT$9</c:f>
              <c:strCache>
                <c:ptCount val="1"/>
                <c:pt idx="0">
                  <c:v>31-jul-17</c:v>
                </c:pt>
              </c:strCache>
            </c:strRef>
          </c:tx>
          <c:spPr>
            <a:ln w="28575" cap="rnd">
              <a:solidFill>
                <a:schemeClr val="tx1"/>
              </a:solidFill>
              <a:prstDash val="sysDash"/>
              <a:round/>
            </a:ln>
            <a:effectLst/>
          </c:spPr>
          <c:marker>
            <c:symbol val="none"/>
          </c:marker>
          <c:cat>
            <c:numRef>
              <c:f>'[IRS TIIE vs Expectativas (Clase) 2017.xlsm]Mercado'!$BR$10:$BR$26</c:f>
              <c:numCache>
                <c:formatCode>d\-mmm\-yy</c:formatCode>
                <c:ptCount val="17"/>
                <c:pt idx="0" formatCode="d\-mmm">
                  <c:v>43017</c:v>
                </c:pt>
                <c:pt idx="1">
                  <c:v>43048</c:v>
                </c:pt>
                <c:pt idx="2">
                  <c:v>43083</c:v>
                </c:pt>
                <c:pt idx="3">
                  <c:v>43125</c:v>
                </c:pt>
                <c:pt idx="4">
                  <c:v>43166</c:v>
                </c:pt>
                <c:pt idx="5">
                  <c:v>43167</c:v>
                </c:pt>
                <c:pt idx="6">
                  <c:v>43208</c:v>
                </c:pt>
                <c:pt idx="7">
                  <c:v>43209</c:v>
                </c:pt>
                <c:pt idx="8">
                  <c:v>43251</c:v>
                </c:pt>
                <c:pt idx="9">
                  <c:v>43292</c:v>
                </c:pt>
                <c:pt idx="10">
                  <c:v>43293</c:v>
                </c:pt>
                <c:pt idx="11">
                  <c:v>43371</c:v>
                </c:pt>
                <c:pt idx="12">
                  <c:v>43412</c:v>
                </c:pt>
                <c:pt idx="13">
                  <c:v>43413</c:v>
                </c:pt>
                <c:pt idx="14">
                  <c:v>43447</c:v>
                </c:pt>
                <c:pt idx="15">
                  <c:v>43448</c:v>
                </c:pt>
                <c:pt idx="16">
                  <c:v>43490</c:v>
                </c:pt>
              </c:numCache>
            </c:numRef>
          </c:cat>
          <c:val>
            <c:numRef>
              <c:f>'[IRS TIIE vs Expectativas (Clase) 2017.xlsm]Mercado'!$BT$10:$BT$26</c:f>
              <c:numCache>
                <c:formatCode>0.00%</c:formatCode>
                <c:ptCount val="17"/>
                <c:pt idx="0">
                  <c:v>7.0000000000000007E-2</c:v>
                </c:pt>
                <c:pt idx="1">
                  <c:v>7.0000000000000007E-2</c:v>
                </c:pt>
                <c:pt idx="2">
                  <c:v>7.0000000000000007E-2</c:v>
                </c:pt>
                <c:pt idx="3">
                  <c:v>7.0000000000000007E-2</c:v>
                </c:pt>
                <c:pt idx="4">
                  <c:v>7.0000000000000007E-2</c:v>
                </c:pt>
                <c:pt idx="5">
                  <c:v>7.0000000000000007E-2</c:v>
                </c:pt>
                <c:pt idx="6">
                  <c:v>7.0000000000000007E-2</c:v>
                </c:pt>
                <c:pt idx="7">
                  <c:v>6.7500000000000004E-2</c:v>
                </c:pt>
                <c:pt idx="8">
                  <c:v>6.7500000000000004E-2</c:v>
                </c:pt>
                <c:pt idx="9">
                  <c:v>6.7500000000000004E-2</c:v>
                </c:pt>
                <c:pt idx="10">
                  <c:v>6.5000000000000002E-2</c:v>
                </c:pt>
                <c:pt idx="11">
                  <c:v>6.5000000000000002E-2</c:v>
                </c:pt>
                <c:pt idx="12">
                  <c:v>6.5000000000000002E-2</c:v>
                </c:pt>
                <c:pt idx="13">
                  <c:v>6.5000000000000002E-2</c:v>
                </c:pt>
                <c:pt idx="14">
                  <c:v>6.5000000000000002E-2</c:v>
                </c:pt>
                <c:pt idx="15">
                  <c:v>6.25E-2</c:v>
                </c:pt>
                <c:pt idx="16">
                  <c:v>6.25E-2</c:v>
                </c:pt>
              </c:numCache>
            </c:numRef>
          </c:val>
          <c:smooth val="0"/>
          <c:extLst>
            <c:ext xmlns:c16="http://schemas.microsoft.com/office/drawing/2014/chart" uri="{C3380CC4-5D6E-409C-BE32-E72D297353CC}">
              <c16:uniqueId val="{00000001-32D0-488C-9CDA-97AAC319A5E6}"/>
            </c:ext>
          </c:extLst>
        </c:ser>
        <c:dLbls>
          <c:showLegendKey val="0"/>
          <c:showVal val="0"/>
          <c:showCatName val="0"/>
          <c:showSerName val="0"/>
          <c:showPercent val="0"/>
          <c:showBubbleSize val="0"/>
        </c:dLbls>
        <c:smooth val="0"/>
        <c:axId val="92585984"/>
        <c:axId val="92587520"/>
      </c:lineChart>
      <c:dateAx>
        <c:axId val="92585984"/>
        <c:scaling>
          <c:orientation val="minMax"/>
        </c:scaling>
        <c:delete val="0"/>
        <c:axPos val="b"/>
        <c:numFmt formatCode="d\-mmm"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92587520"/>
        <c:crosses val="autoZero"/>
        <c:auto val="1"/>
        <c:lblOffset val="100"/>
        <c:baseTimeUnit val="days"/>
      </c:dateAx>
      <c:valAx>
        <c:axId val="92587520"/>
        <c:scaling>
          <c:orientation val="minMax"/>
          <c:min val="6.0000000000000012E-2"/>
        </c:scaling>
        <c:delete val="0"/>
        <c:axPos val="l"/>
        <c:majorGridlines>
          <c:spPr>
            <a:ln w="9525" cap="flat" cmpd="sng" algn="ctr">
              <a:solidFill>
                <a:schemeClr val="bg1">
                  <a:lumMod val="9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92585984"/>
        <c:crosses val="autoZero"/>
        <c:crossBetween val="between"/>
        <c:majorUnit val="2.5000000000000005E-3"/>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Curva nominal México</a:t>
            </a:r>
          </a:p>
        </c:rich>
      </c:tx>
      <c:overlay val="0"/>
      <c:spPr>
        <a:noFill/>
        <a:ln>
          <a:noFill/>
        </a:ln>
        <a:effectLst/>
      </c:spPr>
    </c:title>
    <c:autoTitleDeleted val="0"/>
    <c:plotArea>
      <c:layout/>
      <c:scatterChart>
        <c:scatterStyle val="smoothMarker"/>
        <c:varyColors val="0"/>
        <c:ser>
          <c:idx val="2"/>
          <c:order val="0"/>
          <c:tx>
            <c:strRef>
              <c:f>'[Actualiza TasasGuber - PruebaFinal.xlsm]Tabla Comité'!$B$7</c:f>
              <c:strCache>
                <c:ptCount val="1"/>
                <c:pt idx="0">
                  <c:v>Un mes antes</c:v>
                </c:pt>
              </c:strCache>
            </c:strRef>
          </c:tx>
          <c:spPr>
            <a:ln w="19050" cap="rnd">
              <a:solidFill>
                <a:srgbClr val="00B050"/>
              </a:solidFill>
              <a:round/>
            </a:ln>
            <a:effectLst/>
          </c:spPr>
          <c:marker>
            <c:symbol val="circle"/>
            <c:size val="7"/>
            <c:spPr>
              <a:solidFill>
                <a:srgbClr val="00B050"/>
              </a:solidFill>
              <a:ln w="9525">
                <a:solidFill>
                  <a:schemeClr val="accent3"/>
                </a:solidFill>
              </a:ln>
              <a:effectLst/>
            </c:spPr>
          </c:marker>
          <c:xVal>
            <c:numRef>
              <c:f>'[Actualiza TasasGuber - PruebaFinal.xlsm]Tabla Comité'!$D$4:$K$4</c:f>
              <c:numCache>
                <c:formatCode>General</c:formatCode>
                <c:ptCount val="8"/>
                <c:pt idx="0">
                  <c:v>2</c:v>
                </c:pt>
                <c:pt idx="1">
                  <c:v>3</c:v>
                </c:pt>
                <c:pt idx="2">
                  <c:v>5</c:v>
                </c:pt>
                <c:pt idx="3">
                  <c:v>7</c:v>
                </c:pt>
                <c:pt idx="4">
                  <c:v>10</c:v>
                </c:pt>
                <c:pt idx="5">
                  <c:v>15</c:v>
                </c:pt>
                <c:pt idx="6">
                  <c:v>20</c:v>
                </c:pt>
                <c:pt idx="7">
                  <c:v>30</c:v>
                </c:pt>
              </c:numCache>
            </c:numRef>
          </c:xVal>
          <c:yVal>
            <c:numRef>
              <c:f>'[Actualiza TasasGuber - PruebaFinal.xlsm]Tabla Comité'!$D$7:$K$7</c:f>
              <c:numCache>
                <c:formatCode>0.00</c:formatCode>
                <c:ptCount val="8"/>
                <c:pt idx="0">
                  <c:v>6.7393390000000002</c:v>
                </c:pt>
                <c:pt idx="1">
                  <c:v>6.6376650000000001</c:v>
                </c:pt>
                <c:pt idx="2">
                  <c:v>6.6431139999999997</c:v>
                </c:pt>
                <c:pt idx="3">
                  <c:v>6.6746699999999999</c:v>
                </c:pt>
                <c:pt idx="4">
                  <c:v>6.7528430000000004</c:v>
                </c:pt>
                <c:pt idx="5">
                  <c:v>6.981719</c:v>
                </c:pt>
                <c:pt idx="6">
                  <c:v>7.1310029999999998</c:v>
                </c:pt>
                <c:pt idx="7">
                  <c:v>7.1978679999999997</c:v>
                </c:pt>
              </c:numCache>
            </c:numRef>
          </c:yVal>
          <c:smooth val="1"/>
          <c:extLst>
            <c:ext xmlns:c16="http://schemas.microsoft.com/office/drawing/2014/chart" uri="{C3380CC4-5D6E-409C-BE32-E72D297353CC}">
              <c16:uniqueId val="{00000000-EC6F-4E79-A042-64D38E4EC7E4}"/>
            </c:ext>
          </c:extLst>
        </c:ser>
        <c:ser>
          <c:idx val="3"/>
          <c:order val="1"/>
          <c:tx>
            <c:strRef>
              <c:f>'[Actualiza TasasGuber - PruebaFinal.xlsm]Tabla Comité'!$B$8</c:f>
              <c:strCache>
                <c:ptCount val="1"/>
                <c:pt idx="0">
                  <c:v>Cierre 2016</c:v>
                </c:pt>
              </c:strCache>
            </c:strRef>
          </c:tx>
          <c:spPr>
            <a:ln w="25400" cap="rnd">
              <a:solidFill>
                <a:schemeClr val="tx1"/>
              </a:solidFill>
              <a:prstDash val="dash"/>
              <a:round/>
            </a:ln>
            <a:effectLst/>
          </c:spPr>
          <c:marker>
            <c:symbol val="circle"/>
            <c:size val="7"/>
            <c:spPr>
              <a:solidFill>
                <a:schemeClr val="tx1"/>
              </a:solidFill>
              <a:ln w="9525">
                <a:solidFill>
                  <a:schemeClr val="tx1"/>
                </a:solidFill>
              </a:ln>
              <a:effectLst/>
            </c:spPr>
          </c:marker>
          <c:xVal>
            <c:numRef>
              <c:f>'[Actualiza TasasGuber - PruebaFinal.xlsm]Tabla Comité'!$D$4:$K$4</c:f>
              <c:numCache>
                <c:formatCode>General</c:formatCode>
                <c:ptCount val="8"/>
                <c:pt idx="0">
                  <c:v>2</c:v>
                </c:pt>
                <c:pt idx="1">
                  <c:v>3</c:v>
                </c:pt>
                <c:pt idx="2">
                  <c:v>5</c:v>
                </c:pt>
                <c:pt idx="3">
                  <c:v>7</c:v>
                </c:pt>
                <c:pt idx="4">
                  <c:v>10</c:v>
                </c:pt>
                <c:pt idx="5">
                  <c:v>15</c:v>
                </c:pt>
                <c:pt idx="6">
                  <c:v>20</c:v>
                </c:pt>
                <c:pt idx="7">
                  <c:v>30</c:v>
                </c:pt>
              </c:numCache>
            </c:numRef>
          </c:xVal>
          <c:yVal>
            <c:numRef>
              <c:f>'[Actualiza TasasGuber - PruebaFinal.xlsm]Tabla Comité'!$D$8:$K$8</c:f>
              <c:numCache>
                <c:formatCode>0.00</c:formatCode>
                <c:ptCount val="8"/>
                <c:pt idx="0">
                  <c:v>6.8637189999999997</c:v>
                </c:pt>
                <c:pt idx="1">
                  <c:v>6.9596169999999997</c:v>
                </c:pt>
                <c:pt idx="2">
                  <c:v>7.229533</c:v>
                </c:pt>
                <c:pt idx="3">
                  <c:v>7.3132970000000004</c:v>
                </c:pt>
                <c:pt idx="4">
                  <c:v>7.5159560000000001</c:v>
                </c:pt>
                <c:pt idx="5">
                  <c:v>7.7623699999999998</c:v>
                </c:pt>
                <c:pt idx="6">
                  <c:v>7.8610300000000004</c:v>
                </c:pt>
                <c:pt idx="7">
                  <c:v>7.7447319999999999</c:v>
                </c:pt>
              </c:numCache>
            </c:numRef>
          </c:yVal>
          <c:smooth val="1"/>
          <c:extLst>
            <c:ext xmlns:c16="http://schemas.microsoft.com/office/drawing/2014/chart" uri="{C3380CC4-5D6E-409C-BE32-E72D297353CC}">
              <c16:uniqueId val="{00000001-EC6F-4E79-A042-64D38E4EC7E4}"/>
            </c:ext>
          </c:extLst>
        </c:ser>
        <c:ser>
          <c:idx val="0"/>
          <c:order val="2"/>
          <c:tx>
            <c:strRef>
              <c:f>'[Actualiza TasasGuber - PruebaFinal.xlsm]Tabla Comité'!$C$5</c:f>
              <c:strCache>
                <c:ptCount val="1"/>
                <c:pt idx="0">
                  <c:v>06/10/2017</c:v>
                </c:pt>
              </c:strCache>
            </c:strRef>
          </c:tx>
          <c:spPr>
            <a:ln w="25400" cap="rnd">
              <a:solidFill>
                <a:srgbClr val="C00000"/>
              </a:solidFill>
              <a:round/>
            </a:ln>
            <a:effectLst/>
          </c:spPr>
          <c:marker>
            <c:symbol val="circle"/>
            <c:size val="7"/>
            <c:spPr>
              <a:solidFill>
                <a:srgbClr val="C00000"/>
              </a:solidFill>
              <a:ln w="9525">
                <a:solidFill>
                  <a:srgbClr val="C00000"/>
                </a:solidFill>
              </a:ln>
              <a:effectLst/>
            </c:spPr>
          </c:marker>
          <c:dLbls>
            <c:dLbl>
              <c:idx val="0"/>
              <c:layout>
                <c:manualLayout>
                  <c:x val="-9.4186902133922015E-2"/>
                  <c:y val="1.893601048519748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C6F-4E79-A042-64D38E4EC7E4}"/>
                </c:ext>
              </c:extLst>
            </c:dLbl>
            <c:dLbl>
              <c:idx val="1"/>
              <c:layout>
                <c:manualLayout>
                  <c:x val="-8.2413539367181779E-2"/>
                  <c:y val="2.68709540252251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C6F-4E79-A042-64D38E4EC7E4}"/>
                </c:ext>
              </c:extLst>
            </c:dLbl>
            <c:dLbl>
              <c:idx val="2"/>
              <c:layout>
                <c:manualLayout>
                  <c:x val="-6.1810154525386338E-2"/>
                  <c:y val="3.225817332493729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C6F-4E79-A042-64D38E4EC7E4}"/>
                </c:ext>
              </c:extLst>
            </c:dLbl>
            <c:dLbl>
              <c:idx val="3"/>
              <c:layout>
                <c:manualLayout>
                  <c:x val="-3.8263428991905817E-2"/>
                  <c:y val="3.225817332493709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C6F-4E79-A042-64D38E4EC7E4}"/>
                </c:ext>
              </c:extLst>
            </c:dLbl>
            <c:dLbl>
              <c:idx val="4"/>
              <c:layout>
                <c:manualLayout>
                  <c:x val="-2.6490066225165618E-2"/>
                  <c:y val="3.22904283360061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C6F-4E79-A042-64D38E4EC7E4}"/>
                </c:ext>
              </c:extLst>
            </c:dLbl>
            <c:dLbl>
              <c:idx val="5"/>
              <c:layout>
                <c:manualLayout>
                  <c:x val="-3.2376747608535691E-2"/>
                  <c:y val="3.737533596334640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C6F-4E79-A042-64D38E4EC7E4}"/>
                </c:ext>
              </c:extLst>
            </c:dLbl>
            <c:dLbl>
              <c:idx val="6"/>
              <c:layout>
                <c:manualLayout>
                  <c:x val="-3.5320088300220862E-2"/>
                  <c:y val="4.277330693341490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EC6F-4E79-A042-64D38E4EC7E4}"/>
                </c:ext>
              </c:extLst>
            </c:dLbl>
            <c:dLbl>
              <c:idx val="7"/>
              <c:layout>
                <c:manualLayout>
                  <c:x val="-3.2376747608535691E-2"/>
                  <c:y val="4.803087373765375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EC6F-4E79-A042-64D38E4EC7E4}"/>
                </c:ext>
              </c:extLst>
            </c:dLbl>
            <c:spPr>
              <a:noFill/>
              <a:ln>
                <a:noFill/>
              </a:ln>
              <a:effectLst/>
            </c:spPr>
            <c:txPr>
              <a:bodyPr rot="0" spcFirstLastPara="1" vertOverflow="ellipsis" vert="horz" wrap="square" anchor="ctr" anchorCtr="1"/>
              <a:lstStyle/>
              <a:p>
                <a:pPr>
                  <a:defRPr sz="900" b="0" i="0" u="none" strike="noStrike" kern="1200" baseline="0">
                    <a:solidFill>
                      <a:srgbClr val="C0000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'[Actualiza TasasGuber - PruebaFinal.xlsm]Tabla Comité'!$D$4:$K$4</c:f>
              <c:numCache>
                <c:formatCode>General</c:formatCode>
                <c:ptCount val="8"/>
                <c:pt idx="0">
                  <c:v>2</c:v>
                </c:pt>
                <c:pt idx="1">
                  <c:v>3</c:v>
                </c:pt>
                <c:pt idx="2">
                  <c:v>5</c:v>
                </c:pt>
                <c:pt idx="3">
                  <c:v>7</c:v>
                </c:pt>
                <c:pt idx="4">
                  <c:v>10</c:v>
                </c:pt>
                <c:pt idx="5">
                  <c:v>15</c:v>
                </c:pt>
                <c:pt idx="6">
                  <c:v>20</c:v>
                </c:pt>
                <c:pt idx="7">
                  <c:v>30</c:v>
                </c:pt>
              </c:numCache>
            </c:numRef>
          </c:xVal>
          <c:yVal>
            <c:numRef>
              <c:f>'[Actualiza TasasGuber - PruebaFinal.xlsm]Tabla Comité'!$D$5:$K$5</c:f>
              <c:numCache>
                <c:formatCode>0.00</c:formatCode>
                <c:ptCount val="8"/>
                <c:pt idx="0">
                  <c:v>6.859972</c:v>
                </c:pt>
                <c:pt idx="1">
                  <c:v>6.8393129999999998</c:v>
                </c:pt>
                <c:pt idx="2">
                  <c:v>6.8782779999999999</c:v>
                </c:pt>
                <c:pt idx="3">
                  <c:v>6.9343130000000004</c:v>
                </c:pt>
                <c:pt idx="4">
                  <c:v>7.0877610000000004</c:v>
                </c:pt>
                <c:pt idx="5">
                  <c:v>7.2399529999999999</c:v>
                </c:pt>
                <c:pt idx="6">
                  <c:v>7.3921570000000001</c:v>
                </c:pt>
                <c:pt idx="7">
                  <c:v>7.4492419999999999</c:v>
                </c:pt>
              </c:numCache>
            </c:numRef>
          </c:yVal>
          <c:smooth val="1"/>
          <c:extLst>
            <c:ext xmlns:c16="http://schemas.microsoft.com/office/drawing/2014/chart" uri="{C3380CC4-5D6E-409C-BE32-E72D297353CC}">
              <c16:uniqueId val="{0000000A-EC6F-4E79-A042-64D38E4EC7E4}"/>
            </c:ext>
          </c:extLst>
        </c:ser>
        <c:dLbls>
          <c:showLegendKey val="0"/>
          <c:showVal val="0"/>
          <c:showCatName val="0"/>
          <c:showSerName val="0"/>
          <c:showPercent val="0"/>
          <c:showBubbleSize val="0"/>
        </c:dLbls>
        <c:axId val="109246336"/>
        <c:axId val="106905600"/>
      </c:scatterChart>
      <c:valAx>
        <c:axId val="109246336"/>
        <c:scaling>
          <c:orientation val="minMax"/>
          <c:max val="30"/>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Century Gothic" panose="020B0502020202020204" pitchFamily="34" charset="0"/>
                    <a:ea typeface="+mn-ea"/>
                    <a:cs typeface="+mn-cs"/>
                  </a:defRPr>
                </a:pPr>
                <a:r>
                  <a:rPr lang="es-MX" dirty="0"/>
                  <a:t>Años</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06905600"/>
        <c:crosses val="autoZero"/>
        <c:crossBetween val="midCat"/>
        <c:majorUnit val="5"/>
      </c:valAx>
      <c:valAx>
        <c:axId val="106905600"/>
        <c:scaling>
          <c:orientation val="minMax"/>
          <c:min val="6.5"/>
        </c:scaling>
        <c:delete val="0"/>
        <c:axPos val="l"/>
        <c:majorGridlines>
          <c:spPr>
            <a:ln w="9525" cap="flat" cmpd="sng" algn="ctr">
              <a:solidFill>
                <a:schemeClr val="bg1">
                  <a:lumMod val="95000"/>
                </a:schemeClr>
              </a:solidFill>
              <a:round/>
            </a:ln>
            <a:effectLst/>
          </c:spPr>
        </c:majorGridlines>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09246336"/>
        <c:crosses val="autoZero"/>
        <c:crossBetween val="midCat"/>
      </c:valAx>
      <c:spPr>
        <a:noFill/>
        <a:ln>
          <a:noFill/>
        </a:ln>
        <a:effectLst/>
      </c:spPr>
    </c:plotArea>
    <c:legend>
      <c:legendPos val="b"/>
      <c:legendEntry>
        <c:idx val="0"/>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Entry>
      <c:legendEntry>
        <c:idx val="1"/>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Entry>
      <c:legendEntry>
        <c:idx val="2"/>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Entry>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chart>
  <c:spPr>
    <a:solidFill>
      <a:schemeClr val="bg1"/>
    </a:solidFill>
    <a:ln w="9525" cap="flat" cmpd="sng" algn="ctr">
      <a:noFill/>
      <a:round/>
    </a:ln>
    <a:effectLst/>
  </c:spPr>
  <c:txPr>
    <a:bodyPr/>
    <a:lstStyle/>
    <a:p>
      <a:pPr>
        <a:defRPr b="0" i="0">
          <a:solidFill>
            <a:sysClr val="windowText" lastClr="000000"/>
          </a:solidFill>
          <a:latin typeface="Century Gothic" panose="020B0502020202020204" pitchFamily="34" charset="0"/>
        </a:defRPr>
      </a:pPr>
      <a:endParaRPr lang="es-MX"/>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Curva nominal EUA</a:t>
            </a:r>
          </a:p>
        </c:rich>
      </c:tx>
      <c:overlay val="0"/>
      <c:spPr>
        <a:noFill/>
        <a:ln>
          <a:noFill/>
        </a:ln>
        <a:effectLst/>
      </c:spPr>
    </c:title>
    <c:autoTitleDeleted val="0"/>
    <c:plotArea>
      <c:layout/>
      <c:scatterChart>
        <c:scatterStyle val="smoothMarker"/>
        <c:varyColors val="0"/>
        <c:ser>
          <c:idx val="2"/>
          <c:order val="0"/>
          <c:tx>
            <c:strRef>
              <c:f>'[Actualiza TasasGuber - PruebaFinal.xlsm]Tabla Comité'!$B$13</c:f>
              <c:strCache>
                <c:ptCount val="1"/>
                <c:pt idx="0">
                  <c:v>Un mes antes</c:v>
                </c:pt>
              </c:strCache>
            </c:strRef>
          </c:tx>
          <c:spPr>
            <a:ln w="19050" cap="rnd">
              <a:solidFill>
                <a:srgbClr val="00B050"/>
              </a:solidFill>
              <a:round/>
            </a:ln>
            <a:effectLst/>
          </c:spPr>
          <c:marker>
            <c:symbol val="circle"/>
            <c:size val="7"/>
            <c:spPr>
              <a:solidFill>
                <a:srgbClr val="00B050"/>
              </a:solidFill>
              <a:ln w="9525">
                <a:solidFill>
                  <a:schemeClr val="accent3"/>
                </a:solidFill>
              </a:ln>
              <a:effectLst/>
            </c:spPr>
          </c:marker>
          <c:xVal>
            <c:numRef>
              <c:f>'[Actualiza TasasGuber - PruebaFinal.xlsm]Tabla Comité'!$D$10:$I$10</c:f>
              <c:numCache>
                <c:formatCode>General</c:formatCode>
                <c:ptCount val="6"/>
                <c:pt idx="0">
                  <c:v>2</c:v>
                </c:pt>
                <c:pt idx="1">
                  <c:v>3</c:v>
                </c:pt>
                <c:pt idx="2">
                  <c:v>5</c:v>
                </c:pt>
                <c:pt idx="3">
                  <c:v>7</c:v>
                </c:pt>
                <c:pt idx="4">
                  <c:v>10</c:v>
                </c:pt>
                <c:pt idx="5">
                  <c:v>30</c:v>
                </c:pt>
              </c:numCache>
            </c:numRef>
          </c:xVal>
          <c:yVal>
            <c:numRef>
              <c:f>'[Actualiza TasasGuber - PruebaFinal.xlsm]Tabla Comité'!$D$13:$I$13</c:f>
              <c:numCache>
                <c:formatCode>0.00</c:formatCode>
                <c:ptCount val="6"/>
                <c:pt idx="0">
                  <c:v>1.262</c:v>
                </c:pt>
                <c:pt idx="1">
                  <c:v>1.3687</c:v>
                </c:pt>
                <c:pt idx="2">
                  <c:v>1.6332</c:v>
                </c:pt>
                <c:pt idx="3">
                  <c:v>1.8797999999999999</c:v>
                </c:pt>
                <c:pt idx="4">
                  <c:v>2.0507</c:v>
                </c:pt>
                <c:pt idx="5">
                  <c:v>2.6692</c:v>
                </c:pt>
              </c:numCache>
            </c:numRef>
          </c:yVal>
          <c:smooth val="1"/>
          <c:extLst>
            <c:ext xmlns:c16="http://schemas.microsoft.com/office/drawing/2014/chart" uri="{C3380CC4-5D6E-409C-BE32-E72D297353CC}">
              <c16:uniqueId val="{00000000-8CBA-4D30-947C-55644DA346E8}"/>
            </c:ext>
          </c:extLst>
        </c:ser>
        <c:ser>
          <c:idx val="3"/>
          <c:order val="1"/>
          <c:tx>
            <c:strRef>
              <c:f>'[Actualiza TasasGuber - PruebaFinal.xlsm]Tabla Comité'!$B$14</c:f>
              <c:strCache>
                <c:ptCount val="1"/>
                <c:pt idx="0">
                  <c:v>Cierre 2016</c:v>
                </c:pt>
              </c:strCache>
            </c:strRef>
          </c:tx>
          <c:spPr>
            <a:ln w="25400" cap="rnd">
              <a:solidFill>
                <a:schemeClr val="tx1"/>
              </a:solidFill>
              <a:prstDash val="dash"/>
              <a:round/>
            </a:ln>
            <a:effectLst/>
          </c:spPr>
          <c:marker>
            <c:symbol val="circle"/>
            <c:size val="7"/>
            <c:spPr>
              <a:solidFill>
                <a:schemeClr val="tx1"/>
              </a:solidFill>
              <a:ln w="9525">
                <a:solidFill>
                  <a:schemeClr val="tx1"/>
                </a:solidFill>
              </a:ln>
              <a:effectLst/>
            </c:spPr>
          </c:marker>
          <c:xVal>
            <c:numRef>
              <c:f>'[Actualiza TasasGuber - PruebaFinal.xlsm]Tabla Comité'!$D$10:$I$10</c:f>
              <c:numCache>
                <c:formatCode>General</c:formatCode>
                <c:ptCount val="6"/>
                <c:pt idx="0">
                  <c:v>2</c:v>
                </c:pt>
                <c:pt idx="1">
                  <c:v>3</c:v>
                </c:pt>
                <c:pt idx="2">
                  <c:v>5</c:v>
                </c:pt>
                <c:pt idx="3">
                  <c:v>7</c:v>
                </c:pt>
                <c:pt idx="4">
                  <c:v>10</c:v>
                </c:pt>
                <c:pt idx="5">
                  <c:v>30</c:v>
                </c:pt>
              </c:numCache>
            </c:numRef>
          </c:xVal>
          <c:yVal>
            <c:numRef>
              <c:f>'[Actualiza TasasGuber - PruebaFinal.xlsm]Tabla Comité'!$D$14:$I$14</c:f>
              <c:numCache>
                <c:formatCode>0.00</c:formatCode>
                <c:ptCount val="6"/>
                <c:pt idx="0">
                  <c:v>1.1882999999999999</c:v>
                </c:pt>
                <c:pt idx="1">
                  <c:v>1.4510000000000001</c:v>
                </c:pt>
                <c:pt idx="2">
                  <c:v>1.9274</c:v>
                </c:pt>
                <c:pt idx="3">
                  <c:v>2.2450999999999999</c:v>
                </c:pt>
                <c:pt idx="4">
                  <c:v>2.444</c:v>
                </c:pt>
                <c:pt idx="5">
                  <c:v>3.0651000000000002</c:v>
                </c:pt>
              </c:numCache>
            </c:numRef>
          </c:yVal>
          <c:smooth val="1"/>
          <c:extLst>
            <c:ext xmlns:c16="http://schemas.microsoft.com/office/drawing/2014/chart" uri="{C3380CC4-5D6E-409C-BE32-E72D297353CC}">
              <c16:uniqueId val="{00000001-8CBA-4D30-947C-55644DA346E8}"/>
            </c:ext>
          </c:extLst>
        </c:ser>
        <c:ser>
          <c:idx val="0"/>
          <c:order val="2"/>
          <c:tx>
            <c:strRef>
              <c:f>'[Actualiza TasasGuber - PruebaFinal.xlsm]Tabla Comité'!$C$11</c:f>
              <c:strCache>
                <c:ptCount val="1"/>
                <c:pt idx="0">
                  <c:v>06/10/2017</c:v>
                </c:pt>
              </c:strCache>
            </c:strRef>
          </c:tx>
          <c:spPr>
            <a:ln w="25400" cap="rnd">
              <a:solidFill>
                <a:srgbClr val="C00000"/>
              </a:solidFill>
              <a:round/>
            </a:ln>
            <a:effectLst/>
          </c:spPr>
          <c:marker>
            <c:symbol val="circle"/>
            <c:size val="7"/>
            <c:spPr>
              <a:solidFill>
                <a:srgbClr val="C00000"/>
              </a:solidFill>
              <a:ln w="9525">
                <a:solidFill>
                  <a:srgbClr val="C00000"/>
                </a:solidFill>
              </a:ln>
              <a:effectLst/>
            </c:spPr>
          </c:marker>
          <c:dLbls>
            <c:dLbl>
              <c:idx val="0"/>
              <c:layout>
                <c:manualLayout>
                  <c:x val="-8.8300220750551883E-2"/>
                  <c:y val="-2.67737673578866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CBA-4D30-947C-55644DA346E8}"/>
                </c:ext>
              </c:extLst>
            </c:dLbl>
            <c:dLbl>
              <c:idx val="1"/>
              <c:layout>
                <c:manualLayout>
                  <c:x val="-7.6526857983811647E-2"/>
                  <c:y val="-4.016065103683000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CBA-4D30-947C-55644DA346E8}"/>
                </c:ext>
              </c:extLst>
            </c:dLbl>
            <c:dLbl>
              <c:idx val="2"/>
              <c:layout>
                <c:manualLayout>
                  <c:x val="-8.2413539367181779E-2"/>
                  <c:y val="-4.28380277726186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CBA-4D30-947C-55644DA346E8}"/>
                </c:ext>
              </c:extLst>
            </c:dLbl>
            <c:dLbl>
              <c:idx val="3"/>
              <c:layout>
                <c:manualLayout>
                  <c:x val="1.1773362766740196E-2"/>
                  <c:y val="2.677376735788663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CBA-4D30-947C-55644DA346E8}"/>
                </c:ext>
              </c:extLst>
            </c:dLbl>
            <c:dLbl>
              <c:idx val="4"/>
              <c:layout>
                <c:manualLayout>
                  <c:x val="4.1206769683590876E-2"/>
                  <c:y val="1.87416371505206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CBA-4D30-947C-55644DA346E8}"/>
                </c:ext>
              </c:extLst>
            </c:dLbl>
            <c:dLbl>
              <c:idx val="5"/>
              <c:layout>
                <c:manualLayout>
                  <c:x val="-6.0880903530133756E-2"/>
                  <c:y val="4.022537187603366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CBA-4D30-947C-55644DA346E8}"/>
                </c:ext>
              </c:extLst>
            </c:dLbl>
            <c:dLbl>
              <c:idx val="6"/>
              <c:layout>
                <c:manualLayout>
                  <c:x val="5.8866813833701251E-3"/>
                  <c:y val="3.219324166866767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CBA-4D30-947C-55644DA346E8}"/>
                </c:ext>
              </c:extLst>
            </c:dLbl>
            <c:dLbl>
              <c:idx val="7"/>
              <c:layout>
                <c:manualLayout>
                  <c:x val="-3.5320088300220862E-2"/>
                  <c:y val="-3.73753359633465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CBA-4D30-947C-55644DA346E8}"/>
                </c:ext>
              </c:extLst>
            </c:dLbl>
            <c:spPr>
              <a:noFill/>
              <a:ln>
                <a:noFill/>
              </a:ln>
              <a:effectLst/>
            </c:spPr>
            <c:txPr>
              <a:bodyPr rot="0" spcFirstLastPara="1" vertOverflow="ellipsis" vert="horz" wrap="square" anchor="ctr" anchorCtr="1"/>
              <a:lstStyle/>
              <a:p>
                <a:pPr>
                  <a:defRPr sz="900" b="0" i="0" u="none" strike="noStrike" kern="1200" baseline="0">
                    <a:solidFill>
                      <a:srgbClr val="C0000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'[Actualiza TasasGuber - PruebaFinal.xlsm]Tabla Comité'!$D$10:$I$10</c:f>
              <c:numCache>
                <c:formatCode>General</c:formatCode>
                <c:ptCount val="6"/>
                <c:pt idx="0">
                  <c:v>2</c:v>
                </c:pt>
                <c:pt idx="1">
                  <c:v>3</c:v>
                </c:pt>
                <c:pt idx="2">
                  <c:v>5</c:v>
                </c:pt>
                <c:pt idx="3">
                  <c:v>7</c:v>
                </c:pt>
                <c:pt idx="4">
                  <c:v>10</c:v>
                </c:pt>
                <c:pt idx="5">
                  <c:v>30</c:v>
                </c:pt>
              </c:numCache>
            </c:numRef>
          </c:xVal>
          <c:yVal>
            <c:numRef>
              <c:f>'[Actualiza TasasGuber - PruebaFinal.xlsm]Tabla Comité'!$D$11:$I$11</c:f>
              <c:numCache>
                <c:formatCode>0.00</c:formatCode>
                <c:ptCount val="6"/>
                <c:pt idx="0">
                  <c:v>1.504</c:v>
                </c:pt>
                <c:pt idx="1">
                  <c:v>1.6379999999999999</c:v>
                </c:pt>
                <c:pt idx="2">
                  <c:v>1.9560999999999999</c:v>
                </c:pt>
                <c:pt idx="3">
                  <c:v>2.1857000000000002</c:v>
                </c:pt>
                <c:pt idx="4">
                  <c:v>2.3589000000000002</c:v>
                </c:pt>
                <c:pt idx="5">
                  <c:v>2.8936000000000002</c:v>
                </c:pt>
              </c:numCache>
            </c:numRef>
          </c:yVal>
          <c:smooth val="1"/>
          <c:extLst>
            <c:ext xmlns:c16="http://schemas.microsoft.com/office/drawing/2014/chart" uri="{C3380CC4-5D6E-409C-BE32-E72D297353CC}">
              <c16:uniqueId val="{0000000A-8CBA-4D30-947C-55644DA346E8}"/>
            </c:ext>
          </c:extLst>
        </c:ser>
        <c:dLbls>
          <c:showLegendKey val="0"/>
          <c:showVal val="0"/>
          <c:showCatName val="0"/>
          <c:showSerName val="0"/>
          <c:showPercent val="0"/>
          <c:showBubbleSize val="0"/>
        </c:dLbls>
        <c:axId val="109522304"/>
        <c:axId val="109532672"/>
      </c:scatterChart>
      <c:valAx>
        <c:axId val="109522304"/>
        <c:scaling>
          <c:orientation val="minMax"/>
          <c:max val="30"/>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Century Gothic" panose="020B0502020202020204" pitchFamily="34" charset="0"/>
                    <a:ea typeface="+mn-ea"/>
                    <a:cs typeface="+mn-cs"/>
                  </a:defRPr>
                </a:pPr>
                <a:r>
                  <a:rPr lang="es-MX" dirty="0"/>
                  <a:t>Años</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09532672"/>
        <c:crosses val="autoZero"/>
        <c:crossBetween val="midCat"/>
      </c:valAx>
      <c:valAx>
        <c:axId val="109532672"/>
        <c:scaling>
          <c:orientation val="minMax"/>
          <c:min val="1"/>
        </c:scaling>
        <c:delete val="0"/>
        <c:axPos val="l"/>
        <c:majorGridlines>
          <c:spPr>
            <a:ln w="9525" cap="flat" cmpd="sng" algn="ctr">
              <a:solidFill>
                <a:schemeClr val="bg1">
                  <a:lumMod val="95000"/>
                </a:schemeClr>
              </a:solidFill>
              <a:round/>
            </a:ln>
            <a:effectLst/>
          </c:spPr>
        </c:majorGridlines>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09522304"/>
        <c:crosses val="autoZero"/>
        <c:crossBetween val="midCat"/>
      </c:valAx>
      <c:spPr>
        <a:noFill/>
        <a:ln>
          <a:noFill/>
        </a:ln>
        <a:effectLst/>
      </c:spPr>
    </c:plotArea>
    <c:legend>
      <c:legendPos val="b"/>
      <c:legendEntry>
        <c:idx val="0"/>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Entry>
      <c:legendEntry>
        <c:idx val="1"/>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Entry>
      <c:legendEntry>
        <c:idx val="2"/>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Entry>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chart>
  <c:spPr>
    <a:solidFill>
      <a:schemeClr val="bg1"/>
    </a:solidFill>
    <a:ln w="9525" cap="flat" cmpd="sng" algn="ctr">
      <a:noFill/>
      <a:round/>
    </a:ln>
    <a:effectLst/>
  </c:spPr>
  <c:txPr>
    <a:bodyPr/>
    <a:lstStyle/>
    <a:p>
      <a:pPr>
        <a:defRPr b="0" i="0">
          <a:solidFill>
            <a:sysClr val="windowText" lastClr="000000"/>
          </a:solidFill>
          <a:latin typeface="Century Gothic" panose="020B0502020202020204" pitchFamily="34" charset="0"/>
        </a:defRPr>
      </a:pPr>
      <a:endParaRPr lang="es-MX"/>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Tasa del bono del Tesoro de 10 años</a:t>
            </a:r>
          </a:p>
        </c:rich>
      </c:tx>
      <c:overlay val="0"/>
      <c:spPr>
        <a:noFill/>
        <a:ln>
          <a:noFill/>
        </a:ln>
        <a:effectLst/>
      </c:spPr>
    </c:title>
    <c:autoTitleDeleted val="0"/>
    <c:plotArea>
      <c:layout/>
      <c:lineChart>
        <c:grouping val="standard"/>
        <c:varyColors val="0"/>
        <c:ser>
          <c:idx val="0"/>
          <c:order val="0"/>
          <c:spPr>
            <a:ln w="28575" cap="rnd">
              <a:solidFill>
                <a:srgbClr val="0070C0"/>
              </a:solidFill>
              <a:round/>
            </a:ln>
            <a:effectLst/>
          </c:spPr>
          <c:marker>
            <c:symbol val="none"/>
          </c:marker>
          <c:cat>
            <c:numRef>
              <c:f>Hoja2!$A$3:$A$464</c:f>
              <c:numCache>
                <c:formatCode>m/d/yyyy</c:formatCode>
                <c:ptCount val="462"/>
                <c:pt idx="0">
                  <c:v>42370</c:v>
                </c:pt>
                <c:pt idx="1">
                  <c:v>42373</c:v>
                </c:pt>
                <c:pt idx="2">
                  <c:v>42374</c:v>
                </c:pt>
                <c:pt idx="3">
                  <c:v>42375</c:v>
                </c:pt>
                <c:pt idx="4">
                  <c:v>42376</c:v>
                </c:pt>
                <c:pt idx="5">
                  <c:v>42377</c:v>
                </c:pt>
                <c:pt idx="6">
                  <c:v>42380</c:v>
                </c:pt>
                <c:pt idx="7">
                  <c:v>42381</c:v>
                </c:pt>
                <c:pt idx="8">
                  <c:v>42382</c:v>
                </c:pt>
                <c:pt idx="9">
                  <c:v>42383</c:v>
                </c:pt>
                <c:pt idx="10">
                  <c:v>42384</c:v>
                </c:pt>
                <c:pt idx="11">
                  <c:v>42387</c:v>
                </c:pt>
                <c:pt idx="12">
                  <c:v>42388</c:v>
                </c:pt>
                <c:pt idx="13">
                  <c:v>42389</c:v>
                </c:pt>
                <c:pt idx="14">
                  <c:v>42390</c:v>
                </c:pt>
                <c:pt idx="15">
                  <c:v>42391</c:v>
                </c:pt>
                <c:pt idx="16">
                  <c:v>42394</c:v>
                </c:pt>
                <c:pt idx="17">
                  <c:v>42395</c:v>
                </c:pt>
                <c:pt idx="18">
                  <c:v>42396</c:v>
                </c:pt>
                <c:pt idx="19">
                  <c:v>42397</c:v>
                </c:pt>
                <c:pt idx="20">
                  <c:v>42398</c:v>
                </c:pt>
                <c:pt idx="21">
                  <c:v>42401</c:v>
                </c:pt>
                <c:pt idx="22">
                  <c:v>42402</c:v>
                </c:pt>
                <c:pt idx="23">
                  <c:v>42403</c:v>
                </c:pt>
                <c:pt idx="24">
                  <c:v>42404</c:v>
                </c:pt>
                <c:pt idx="25">
                  <c:v>42405</c:v>
                </c:pt>
                <c:pt idx="26">
                  <c:v>42408</c:v>
                </c:pt>
                <c:pt idx="27">
                  <c:v>42409</c:v>
                </c:pt>
                <c:pt idx="28">
                  <c:v>42410</c:v>
                </c:pt>
                <c:pt idx="29">
                  <c:v>42411</c:v>
                </c:pt>
                <c:pt idx="30">
                  <c:v>42412</c:v>
                </c:pt>
                <c:pt idx="31">
                  <c:v>42415</c:v>
                </c:pt>
                <c:pt idx="32">
                  <c:v>42416</c:v>
                </c:pt>
                <c:pt idx="33">
                  <c:v>42417</c:v>
                </c:pt>
                <c:pt idx="34">
                  <c:v>42418</c:v>
                </c:pt>
                <c:pt idx="35">
                  <c:v>42419</c:v>
                </c:pt>
                <c:pt idx="36">
                  <c:v>42422</c:v>
                </c:pt>
                <c:pt idx="37">
                  <c:v>42423</c:v>
                </c:pt>
                <c:pt idx="38">
                  <c:v>42424</c:v>
                </c:pt>
                <c:pt idx="39">
                  <c:v>42425</c:v>
                </c:pt>
                <c:pt idx="40">
                  <c:v>42426</c:v>
                </c:pt>
                <c:pt idx="41">
                  <c:v>42429</c:v>
                </c:pt>
                <c:pt idx="42">
                  <c:v>42430</c:v>
                </c:pt>
                <c:pt idx="43">
                  <c:v>42431</c:v>
                </c:pt>
                <c:pt idx="44">
                  <c:v>42432</c:v>
                </c:pt>
                <c:pt idx="45">
                  <c:v>42433</c:v>
                </c:pt>
                <c:pt idx="46">
                  <c:v>42436</c:v>
                </c:pt>
                <c:pt idx="47">
                  <c:v>42437</c:v>
                </c:pt>
                <c:pt idx="48">
                  <c:v>42438</c:v>
                </c:pt>
                <c:pt idx="49">
                  <c:v>42439</c:v>
                </c:pt>
                <c:pt idx="50">
                  <c:v>42440</c:v>
                </c:pt>
                <c:pt idx="51">
                  <c:v>42443</c:v>
                </c:pt>
                <c:pt idx="52">
                  <c:v>42444</c:v>
                </c:pt>
                <c:pt idx="53">
                  <c:v>42445</c:v>
                </c:pt>
                <c:pt idx="54">
                  <c:v>42446</c:v>
                </c:pt>
                <c:pt idx="55">
                  <c:v>42447</c:v>
                </c:pt>
                <c:pt idx="56">
                  <c:v>42450</c:v>
                </c:pt>
                <c:pt idx="57">
                  <c:v>42451</c:v>
                </c:pt>
                <c:pt idx="58">
                  <c:v>42452</c:v>
                </c:pt>
                <c:pt idx="59">
                  <c:v>42453</c:v>
                </c:pt>
                <c:pt idx="60">
                  <c:v>42454</c:v>
                </c:pt>
                <c:pt idx="61">
                  <c:v>42457</c:v>
                </c:pt>
                <c:pt idx="62">
                  <c:v>42458</c:v>
                </c:pt>
                <c:pt idx="63">
                  <c:v>42459</c:v>
                </c:pt>
                <c:pt idx="64">
                  <c:v>42460</c:v>
                </c:pt>
                <c:pt idx="65">
                  <c:v>42461</c:v>
                </c:pt>
                <c:pt idx="66">
                  <c:v>42464</c:v>
                </c:pt>
                <c:pt idx="67">
                  <c:v>42465</c:v>
                </c:pt>
                <c:pt idx="68">
                  <c:v>42466</c:v>
                </c:pt>
                <c:pt idx="69">
                  <c:v>42467</c:v>
                </c:pt>
                <c:pt idx="70">
                  <c:v>42468</c:v>
                </c:pt>
                <c:pt idx="71">
                  <c:v>42471</c:v>
                </c:pt>
                <c:pt idx="72">
                  <c:v>42472</c:v>
                </c:pt>
                <c:pt idx="73">
                  <c:v>42473</c:v>
                </c:pt>
                <c:pt idx="74">
                  <c:v>42474</c:v>
                </c:pt>
                <c:pt idx="75">
                  <c:v>42475</c:v>
                </c:pt>
                <c:pt idx="76">
                  <c:v>42478</c:v>
                </c:pt>
                <c:pt idx="77">
                  <c:v>42479</c:v>
                </c:pt>
                <c:pt idx="78">
                  <c:v>42480</c:v>
                </c:pt>
                <c:pt idx="79">
                  <c:v>42481</c:v>
                </c:pt>
                <c:pt idx="80">
                  <c:v>42482</c:v>
                </c:pt>
                <c:pt idx="81">
                  <c:v>42485</c:v>
                </c:pt>
                <c:pt idx="82">
                  <c:v>42486</c:v>
                </c:pt>
                <c:pt idx="83">
                  <c:v>42487</c:v>
                </c:pt>
                <c:pt idx="84">
                  <c:v>42488</c:v>
                </c:pt>
                <c:pt idx="85">
                  <c:v>42489</c:v>
                </c:pt>
                <c:pt idx="86">
                  <c:v>42492</c:v>
                </c:pt>
                <c:pt idx="87">
                  <c:v>42493</c:v>
                </c:pt>
                <c:pt idx="88">
                  <c:v>42494</c:v>
                </c:pt>
                <c:pt idx="89">
                  <c:v>42495</c:v>
                </c:pt>
                <c:pt idx="90">
                  <c:v>42496</c:v>
                </c:pt>
                <c:pt idx="91">
                  <c:v>42499</c:v>
                </c:pt>
                <c:pt idx="92">
                  <c:v>42500</c:v>
                </c:pt>
                <c:pt idx="93">
                  <c:v>42501</c:v>
                </c:pt>
                <c:pt idx="94">
                  <c:v>42502</c:v>
                </c:pt>
                <c:pt idx="95">
                  <c:v>42503</c:v>
                </c:pt>
                <c:pt idx="96">
                  <c:v>42506</c:v>
                </c:pt>
                <c:pt idx="97">
                  <c:v>42507</c:v>
                </c:pt>
                <c:pt idx="98">
                  <c:v>42508</c:v>
                </c:pt>
                <c:pt idx="99">
                  <c:v>42509</c:v>
                </c:pt>
                <c:pt idx="100">
                  <c:v>42510</c:v>
                </c:pt>
                <c:pt idx="101">
                  <c:v>42513</c:v>
                </c:pt>
                <c:pt idx="102">
                  <c:v>42514</c:v>
                </c:pt>
                <c:pt idx="103">
                  <c:v>42515</c:v>
                </c:pt>
                <c:pt idx="104">
                  <c:v>42516</c:v>
                </c:pt>
                <c:pt idx="105">
                  <c:v>42517</c:v>
                </c:pt>
                <c:pt idx="106">
                  <c:v>42520</c:v>
                </c:pt>
                <c:pt idx="107">
                  <c:v>42521</c:v>
                </c:pt>
                <c:pt idx="108">
                  <c:v>42522</c:v>
                </c:pt>
                <c:pt idx="109">
                  <c:v>42523</c:v>
                </c:pt>
                <c:pt idx="110">
                  <c:v>42524</c:v>
                </c:pt>
                <c:pt idx="111">
                  <c:v>42527</c:v>
                </c:pt>
                <c:pt idx="112">
                  <c:v>42528</c:v>
                </c:pt>
                <c:pt idx="113">
                  <c:v>42529</c:v>
                </c:pt>
                <c:pt idx="114">
                  <c:v>42530</c:v>
                </c:pt>
                <c:pt idx="115">
                  <c:v>42531</c:v>
                </c:pt>
                <c:pt idx="116">
                  <c:v>42534</c:v>
                </c:pt>
                <c:pt idx="117">
                  <c:v>42535</c:v>
                </c:pt>
                <c:pt idx="118">
                  <c:v>42536</c:v>
                </c:pt>
                <c:pt idx="119">
                  <c:v>42537</c:v>
                </c:pt>
                <c:pt idx="120">
                  <c:v>42538</c:v>
                </c:pt>
                <c:pt idx="121">
                  <c:v>42541</c:v>
                </c:pt>
                <c:pt idx="122">
                  <c:v>42542</c:v>
                </c:pt>
                <c:pt idx="123">
                  <c:v>42543</c:v>
                </c:pt>
                <c:pt idx="124">
                  <c:v>42544</c:v>
                </c:pt>
                <c:pt idx="125">
                  <c:v>42545</c:v>
                </c:pt>
                <c:pt idx="126">
                  <c:v>42548</c:v>
                </c:pt>
                <c:pt idx="127">
                  <c:v>42549</c:v>
                </c:pt>
                <c:pt idx="128">
                  <c:v>42550</c:v>
                </c:pt>
                <c:pt idx="129">
                  <c:v>42551</c:v>
                </c:pt>
                <c:pt idx="130">
                  <c:v>42552</c:v>
                </c:pt>
                <c:pt idx="131">
                  <c:v>42555</c:v>
                </c:pt>
                <c:pt idx="132">
                  <c:v>42556</c:v>
                </c:pt>
                <c:pt idx="133">
                  <c:v>42557</c:v>
                </c:pt>
                <c:pt idx="134">
                  <c:v>42558</c:v>
                </c:pt>
                <c:pt idx="135">
                  <c:v>42559</c:v>
                </c:pt>
                <c:pt idx="136">
                  <c:v>42562</c:v>
                </c:pt>
                <c:pt idx="137">
                  <c:v>42563</c:v>
                </c:pt>
                <c:pt idx="138">
                  <c:v>42564</c:v>
                </c:pt>
                <c:pt idx="139">
                  <c:v>42565</c:v>
                </c:pt>
                <c:pt idx="140">
                  <c:v>42566</c:v>
                </c:pt>
                <c:pt idx="141">
                  <c:v>42569</c:v>
                </c:pt>
                <c:pt idx="142">
                  <c:v>42570</c:v>
                </c:pt>
                <c:pt idx="143">
                  <c:v>42571</c:v>
                </c:pt>
                <c:pt idx="144">
                  <c:v>42572</c:v>
                </c:pt>
                <c:pt idx="145">
                  <c:v>42573</c:v>
                </c:pt>
                <c:pt idx="146">
                  <c:v>42576</c:v>
                </c:pt>
                <c:pt idx="147">
                  <c:v>42577</c:v>
                </c:pt>
                <c:pt idx="148">
                  <c:v>42578</c:v>
                </c:pt>
                <c:pt idx="149">
                  <c:v>42579</c:v>
                </c:pt>
                <c:pt idx="150">
                  <c:v>42580</c:v>
                </c:pt>
                <c:pt idx="151">
                  <c:v>42583</c:v>
                </c:pt>
                <c:pt idx="152">
                  <c:v>42584</c:v>
                </c:pt>
                <c:pt idx="153">
                  <c:v>42585</c:v>
                </c:pt>
                <c:pt idx="154">
                  <c:v>42586</c:v>
                </c:pt>
                <c:pt idx="155">
                  <c:v>42587</c:v>
                </c:pt>
                <c:pt idx="156">
                  <c:v>42590</c:v>
                </c:pt>
                <c:pt idx="157">
                  <c:v>42591</c:v>
                </c:pt>
                <c:pt idx="158">
                  <c:v>42592</c:v>
                </c:pt>
                <c:pt idx="159">
                  <c:v>42593</c:v>
                </c:pt>
                <c:pt idx="160">
                  <c:v>42594</c:v>
                </c:pt>
                <c:pt idx="161">
                  <c:v>42597</c:v>
                </c:pt>
                <c:pt idx="162">
                  <c:v>42598</c:v>
                </c:pt>
                <c:pt idx="163">
                  <c:v>42599</c:v>
                </c:pt>
                <c:pt idx="164">
                  <c:v>42600</c:v>
                </c:pt>
                <c:pt idx="165">
                  <c:v>42601</c:v>
                </c:pt>
                <c:pt idx="166">
                  <c:v>42604</c:v>
                </c:pt>
                <c:pt idx="167">
                  <c:v>42605</c:v>
                </c:pt>
                <c:pt idx="168">
                  <c:v>42606</c:v>
                </c:pt>
                <c:pt idx="169">
                  <c:v>42607</c:v>
                </c:pt>
                <c:pt idx="170">
                  <c:v>42608</c:v>
                </c:pt>
                <c:pt idx="171">
                  <c:v>42611</c:v>
                </c:pt>
                <c:pt idx="172">
                  <c:v>42612</c:v>
                </c:pt>
                <c:pt idx="173">
                  <c:v>42613</c:v>
                </c:pt>
                <c:pt idx="174">
                  <c:v>42614</c:v>
                </c:pt>
                <c:pt idx="175">
                  <c:v>42615</c:v>
                </c:pt>
                <c:pt idx="176">
                  <c:v>42618</c:v>
                </c:pt>
                <c:pt idx="177">
                  <c:v>42619</c:v>
                </c:pt>
                <c:pt idx="178">
                  <c:v>42620</c:v>
                </c:pt>
                <c:pt idx="179">
                  <c:v>42621</c:v>
                </c:pt>
                <c:pt idx="180">
                  <c:v>42622</c:v>
                </c:pt>
                <c:pt idx="181">
                  <c:v>42625</c:v>
                </c:pt>
                <c:pt idx="182">
                  <c:v>42626</c:v>
                </c:pt>
                <c:pt idx="183">
                  <c:v>42627</c:v>
                </c:pt>
                <c:pt idx="184">
                  <c:v>42628</c:v>
                </c:pt>
                <c:pt idx="185">
                  <c:v>42629</c:v>
                </c:pt>
                <c:pt idx="186">
                  <c:v>42632</c:v>
                </c:pt>
                <c:pt idx="187">
                  <c:v>42633</c:v>
                </c:pt>
                <c:pt idx="188">
                  <c:v>42634</c:v>
                </c:pt>
                <c:pt idx="189">
                  <c:v>42635</c:v>
                </c:pt>
                <c:pt idx="190">
                  <c:v>42636</c:v>
                </c:pt>
                <c:pt idx="191">
                  <c:v>42639</c:v>
                </c:pt>
                <c:pt idx="192">
                  <c:v>42640</c:v>
                </c:pt>
                <c:pt idx="193">
                  <c:v>42641</c:v>
                </c:pt>
                <c:pt idx="194">
                  <c:v>42642</c:v>
                </c:pt>
                <c:pt idx="195">
                  <c:v>42643</c:v>
                </c:pt>
                <c:pt idx="196">
                  <c:v>42646</c:v>
                </c:pt>
                <c:pt idx="197">
                  <c:v>42647</c:v>
                </c:pt>
                <c:pt idx="198">
                  <c:v>42648</c:v>
                </c:pt>
                <c:pt idx="199">
                  <c:v>42649</c:v>
                </c:pt>
                <c:pt idx="200">
                  <c:v>42650</c:v>
                </c:pt>
                <c:pt idx="201">
                  <c:v>42653</c:v>
                </c:pt>
                <c:pt idx="202">
                  <c:v>42654</c:v>
                </c:pt>
                <c:pt idx="203">
                  <c:v>42655</c:v>
                </c:pt>
                <c:pt idx="204">
                  <c:v>42656</c:v>
                </c:pt>
                <c:pt idx="205">
                  <c:v>42657</c:v>
                </c:pt>
                <c:pt idx="206">
                  <c:v>42660</c:v>
                </c:pt>
                <c:pt idx="207">
                  <c:v>42661</c:v>
                </c:pt>
                <c:pt idx="208">
                  <c:v>42662</c:v>
                </c:pt>
                <c:pt idx="209">
                  <c:v>42663</c:v>
                </c:pt>
                <c:pt idx="210">
                  <c:v>42664</c:v>
                </c:pt>
                <c:pt idx="211">
                  <c:v>42667</c:v>
                </c:pt>
                <c:pt idx="212">
                  <c:v>42668</c:v>
                </c:pt>
                <c:pt idx="213">
                  <c:v>42669</c:v>
                </c:pt>
                <c:pt idx="214">
                  <c:v>42670</c:v>
                </c:pt>
                <c:pt idx="215">
                  <c:v>42671</c:v>
                </c:pt>
                <c:pt idx="216">
                  <c:v>42674</c:v>
                </c:pt>
                <c:pt idx="217">
                  <c:v>42675</c:v>
                </c:pt>
                <c:pt idx="218">
                  <c:v>42676</c:v>
                </c:pt>
                <c:pt idx="219">
                  <c:v>42677</c:v>
                </c:pt>
                <c:pt idx="220">
                  <c:v>42678</c:v>
                </c:pt>
                <c:pt idx="221">
                  <c:v>42681</c:v>
                </c:pt>
                <c:pt idx="222">
                  <c:v>42682</c:v>
                </c:pt>
                <c:pt idx="223">
                  <c:v>42683</c:v>
                </c:pt>
                <c:pt idx="224">
                  <c:v>42684</c:v>
                </c:pt>
                <c:pt idx="225">
                  <c:v>42685</c:v>
                </c:pt>
                <c:pt idx="226">
                  <c:v>42688</c:v>
                </c:pt>
                <c:pt idx="227">
                  <c:v>42689</c:v>
                </c:pt>
                <c:pt idx="228">
                  <c:v>42690</c:v>
                </c:pt>
                <c:pt idx="229">
                  <c:v>42691</c:v>
                </c:pt>
                <c:pt idx="230">
                  <c:v>42692</c:v>
                </c:pt>
                <c:pt idx="231">
                  <c:v>42695</c:v>
                </c:pt>
                <c:pt idx="232">
                  <c:v>42696</c:v>
                </c:pt>
                <c:pt idx="233">
                  <c:v>42697</c:v>
                </c:pt>
                <c:pt idx="234">
                  <c:v>42698</c:v>
                </c:pt>
                <c:pt idx="235">
                  <c:v>42699</c:v>
                </c:pt>
                <c:pt idx="236">
                  <c:v>42702</c:v>
                </c:pt>
                <c:pt idx="237">
                  <c:v>42703</c:v>
                </c:pt>
                <c:pt idx="238">
                  <c:v>42704</c:v>
                </c:pt>
                <c:pt idx="239">
                  <c:v>42705</c:v>
                </c:pt>
                <c:pt idx="240">
                  <c:v>42706</c:v>
                </c:pt>
                <c:pt idx="241">
                  <c:v>42709</c:v>
                </c:pt>
                <c:pt idx="242">
                  <c:v>42710</c:v>
                </c:pt>
                <c:pt idx="243">
                  <c:v>42711</c:v>
                </c:pt>
                <c:pt idx="244">
                  <c:v>42712</c:v>
                </c:pt>
                <c:pt idx="245">
                  <c:v>42713</c:v>
                </c:pt>
                <c:pt idx="246">
                  <c:v>42716</c:v>
                </c:pt>
                <c:pt idx="247">
                  <c:v>42717</c:v>
                </c:pt>
                <c:pt idx="248">
                  <c:v>42718</c:v>
                </c:pt>
                <c:pt idx="249">
                  <c:v>42719</c:v>
                </c:pt>
                <c:pt idx="250">
                  <c:v>42720</c:v>
                </c:pt>
                <c:pt idx="251">
                  <c:v>42723</c:v>
                </c:pt>
                <c:pt idx="252">
                  <c:v>42724</c:v>
                </c:pt>
                <c:pt idx="253">
                  <c:v>42725</c:v>
                </c:pt>
                <c:pt idx="254">
                  <c:v>42726</c:v>
                </c:pt>
                <c:pt idx="255">
                  <c:v>42727</c:v>
                </c:pt>
                <c:pt idx="256">
                  <c:v>42730</c:v>
                </c:pt>
                <c:pt idx="257">
                  <c:v>42731</c:v>
                </c:pt>
                <c:pt idx="258">
                  <c:v>42732</c:v>
                </c:pt>
                <c:pt idx="259">
                  <c:v>42733</c:v>
                </c:pt>
                <c:pt idx="260">
                  <c:v>42734</c:v>
                </c:pt>
                <c:pt idx="261">
                  <c:v>42737</c:v>
                </c:pt>
                <c:pt idx="262">
                  <c:v>42738</c:v>
                </c:pt>
                <c:pt idx="263">
                  <c:v>42739</c:v>
                </c:pt>
                <c:pt idx="264">
                  <c:v>42740</c:v>
                </c:pt>
                <c:pt idx="265">
                  <c:v>42741</c:v>
                </c:pt>
                <c:pt idx="266">
                  <c:v>42744</c:v>
                </c:pt>
                <c:pt idx="267">
                  <c:v>42745</c:v>
                </c:pt>
                <c:pt idx="268">
                  <c:v>42746</c:v>
                </c:pt>
                <c:pt idx="269">
                  <c:v>42747</c:v>
                </c:pt>
                <c:pt idx="270">
                  <c:v>42748</c:v>
                </c:pt>
                <c:pt idx="271">
                  <c:v>42751</c:v>
                </c:pt>
                <c:pt idx="272">
                  <c:v>42752</c:v>
                </c:pt>
                <c:pt idx="273">
                  <c:v>42753</c:v>
                </c:pt>
                <c:pt idx="274">
                  <c:v>42754</c:v>
                </c:pt>
                <c:pt idx="275">
                  <c:v>42755</c:v>
                </c:pt>
                <c:pt idx="276">
                  <c:v>42758</c:v>
                </c:pt>
                <c:pt idx="277">
                  <c:v>42759</c:v>
                </c:pt>
                <c:pt idx="278">
                  <c:v>42760</c:v>
                </c:pt>
                <c:pt idx="279">
                  <c:v>42761</c:v>
                </c:pt>
                <c:pt idx="280">
                  <c:v>42762</c:v>
                </c:pt>
                <c:pt idx="281">
                  <c:v>42765</c:v>
                </c:pt>
                <c:pt idx="282">
                  <c:v>42766</c:v>
                </c:pt>
                <c:pt idx="283">
                  <c:v>42767</c:v>
                </c:pt>
                <c:pt idx="284">
                  <c:v>42768</c:v>
                </c:pt>
                <c:pt idx="285">
                  <c:v>42769</c:v>
                </c:pt>
                <c:pt idx="286">
                  <c:v>42772</c:v>
                </c:pt>
                <c:pt idx="287">
                  <c:v>42773</c:v>
                </c:pt>
                <c:pt idx="288">
                  <c:v>42774</c:v>
                </c:pt>
                <c:pt idx="289">
                  <c:v>42775</c:v>
                </c:pt>
                <c:pt idx="290">
                  <c:v>42776</c:v>
                </c:pt>
                <c:pt idx="291">
                  <c:v>42779</c:v>
                </c:pt>
                <c:pt idx="292">
                  <c:v>42780</c:v>
                </c:pt>
                <c:pt idx="293">
                  <c:v>42781</c:v>
                </c:pt>
                <c:pt idx="294">
                  <c:v>42782</c:v>
                </c:pt>
                <c:pt idx="295">
                  <c:v>42783</c:v>
                </c:pt>
                <c:pt idx="296">
                  <c:v>42786</c:v>
                </c:pt>
                <c:pt idx="297">
                  <c:v>42787</c:v>
                </c:pt>
                <c:pt idx="298">
                  <c:v>42788</c:v>
                </c:pt>
                <c:pt idx="299">
                  <c:v>42789</c:v>
                </c:pt>
                <c:pt idx="300">
                  <c:v>42790</c:v>
                </c:pt>
                <c:pt idx="301">
                  <c:v>42793</c:v>
                </c:pt>
                <c:pt idx="302">
                  <c:v>42794</c:v>
                </c:pt>
                <c:pt idx="303">
                  <c:v>42795</c:v>
                </c:pt>
                <c:pt idx="304">
                  <c:v>42796</c:v>
                </c:pt>
                <c:pt idx="305">
                  <c:v>42797</c:v>
                </c:pt>
                <c:pt idx="306">
                  <c:v>42800</c:v>
                </c:pt>
                <c:pt idx="307">
                  <c:v>42801</c:v>
                </c:pt>
                <c:pt idx="308">
                  <c:v>42802</c:v>
                </c:pt>
                <c:pt idx="309">
                  <c:v>42803</c:v>
                </c:pt>
                <c:pt idx="310">
                  <c:v>42804</c:v>
                </c:pt>
                <c:pt idx="311">
                  <c:v>42807</c:v>
                </c:pt>
                <c:pt idx="312">
                  <c:v>42808</c:v>
                </c:pt>
                <c:pt idx="313">
                  <c:v>42809</c:v>
                </c:pt>
                <c:pt idx="314">
                  <c:v>42810</c:v>
                </c:pt>
                <c:pt idx="315">
                  <c:v>42811</c:v>
                </c:pt>
                <c:pt idx="316">
                  <c:v>42814</c:v>
                </c:pt>
                <c:pt idx="317">
                  <c:v>42815</c:v>
                </c:pt>
                <c:pt idx="318">
                  <c:v>42816</c:v>
                </c:pt>
                <c:pt idx="319">
                  <c:v>42817</c:v>
                </c:pt>
                <c:pt idx="320">
                  <c:v>42818</c:v>
                </c:pt>
                <c:pt idx="321">
                  <c:v>42821</c:v>
                </c:pt>
                <c:pt idx="322">
                  <c:v>42822</c:v>
                </c:pt>
                <c:pt idx="323">
                  <c:v>42823</c:v>
                </c:pt>
                <c:pt idx="324">
                  <c:v>42824</c:v>
                </c:pt>
                <c:pt idx="325">
                  <c:v>42825</c:v>
                </c:pt>
                <c:pt idx="326">
                  <c:v>42828</c:v>
                </c:pt>
                <c:pt idx="327">
                  <c:v>42829</c:v>
                </c:pt>
                <c:pt idx="328">
                  <c:v>42830</c:v>
                </c:pt>
                <c:pt idx="329">
                  <c:v>42831</c:v>
                </c:pt>
                <c:pt idx="330">
                  <c:v>42832</c:v>
                </c:pt>
                <c:pt idx="331">
                  <c:v>42835</c:v>
                </c:pt>
                <c:pt idx="332">
                  <c:v>42836</c:v>
                </c:pt>
                <c:pt idx="333">
                  <c:v>42837</c:v>
                </c:pt>
                <c:pt idx="334">
                  <c:v>42838</c:v>
                </c:pt>
                <c:pt idx="335">
                  <c:v>42839</c:v>
                </c:pt>
                <c:pt idx="336">
                  <c:v>42842</c:v>
                </c:pt>
                <c:pt idx="337">
                  <c:v>42843</c:v>
                </c:pt>
                <c:pt idx="338">
                  <c:v>42844</c:v>
                </c:pt>
                <c:pt idx="339">
                  <c:v>42845</c:v>
                </c:pt>
                <c:pt idx="340">
                  <c:v>42846</c:v>
                </c:pt>
                <c:pt idx="341">
                  <c:v>42849</c:v>
                </c:pt>
                <c:pt idx="342">
                  <c:v>42850</c:v>
                </c:pt>
                <c:pt idx="343">
                  <c:v>42851</c:v>
                </c:pt>
                <c:pt idx="344">
                  <c:v>42852</c:v>
                </c:pt>
                <c:pt idx="345">
                  <c:v>42853</c:v>
                </c:pt>
                <c:pt idx="346">
                  <c:v>42856</c:v>
                </c:pt>
                <c:pt idx="347">
                  <c:v>42857</c:v>
                </c:pt>
                <c:pt idx="348">
                  <c:v>42858</c:v>
                </c:pt>
                <c:pt idx="349">
                  <c:v>42859</c:v>
                </c:pt>
                <c:pt idx="350">
                  <c:v>42860</c:v>
                </c:pt>
                <c:pt idx="351">
                  <c:v>42863</c:v>
                </c:pt>
                <c:pt idx="352">
                  <c:v>42864</c:v>
                </c:pt>
                <c:pt idx="353">
                  <c:v>42865</c:v>
                </c:pt>
                <c:pt idx="354">
                  <c:v>42866</c:v>
                </c:pt>
                <c:pt idx="355">
                  <c:v>42867</c:v>
                </c:pt>
                <c:pt idx="356">
                  <c:v>42870</c:v>
                </c:pt>
                <c:pt idx="357">
                  <c:v>42871</c:v>
                </c:pt>
                <c:pt idx="358">
                  <c:v>42872</c:v>
                </c:pt>
                <c:pt idx="359">
                  <c:v>42873</c:v>
                </c:pt>
                <c:pt idx="360">
                  <c:v>42874</c:v>
                </c:pt>
                <c:pt idx="361">
                  <c:v>42877</c:v>
                </c:pt>
                <c:pt idx="362">
                  <c:v>42878</c:v>
                </c:pt>
                <c:pt idx="363">
                  <c:v>42879</c:v>
                </c:pt>
                <c:pt idx="364">
                  <c:v>42880</c:v>
                </c:pt>
                <c:pt idx="365">
                  <c:v>42881</c:v>
                </c:pt>
                <c:pt idx="366">
                  <c:v>42884</c:v>
                </c:pt>
                <c:pt idx="367">
                  <c:v>42885</c:v>
                </c:pt>
                <c:pt idx="368">
                  <c:v>42886</c:v>
                </c:pt>
                <c:pt idx="369">
                  <c:v>42887</c:v>
                </c:pt>
                <c:pt idx="370">
                  <c:v>42888</c:v>
                </c:pt>
                <c:pt idx="371">
                  <c:v>42891</c:v>
                </c:pt>
                <c:pt idx="372">
                  <c:v>42892</c:v>
                </c:pt>
                <c:pt idx="373">
                  <c:v>42893</c:v>
                </c:pt>
                <c:pt idx="374">
                  <c:v>42894</c:v>
                </c:pt>
                <c:pt idx="375">
                  <c:v>42895</c:v>
                </c:pt>
                <c:pt idx="376">
                  <c:v>42898</c:v>
                </c:pt>
                <c:pt idx="377">
                  <c:v>42899</c:v>
                </c:pt>
                <c:pt idx="378">
                  <c:v>42900</c:v>
                </c:pt>
                <c:pt idx="379">
                  <c:v>42901</c:v>
                </c:pt>
                <c:pt idx="380">
                  <c:v>42902</c:v>
                </c:pt>
                <c:pt idx="381">
                  <c:v>42905</c:v>
                </c:pt>
                <c:pt idx="382">
                  <c:v>42906</c:v>
                </c:pt>
                <c:pt idx="383">
                  <c:v>42907</c:v>
                </c:pt>
                <c:pt idx="384">
                  <c:v>42908</c:v>
                </c:pt>
                <c:pt idx="385">
                  <c:v>42909</c:v>
                </c:pt>
                <c:pt idx="386">
                  <c:v>42912</c:v>
                </c:pt>
                <c:pt idx="387">
                  <c:v>42913</c:v>
                </c:pt>
                <c:pt idx="388">
                  <c:v>42914</c:v>
                </c:pt>
                <c:pt idx="389">
                  <c:v>42915</c:v>
                </c:pt>
                <c:pt idx="390">
                  <c:v>42916</c:v>
                </c:pt>
                <c:pt idx="391">
                  <c:v>42919</c:v>
                </c:pt>
                <c:pt idx="392">
                  <c:v>42920</c:v>
                </c:pt>
                <c:pt idx="393">
                  <c:v>42921</c:v>
                </c:pt>
                <c:pt idx="394">
                  <c:v>42922</c:v>
                </c:pt>
                <c:pt idx="395">
                  <c:v>42923</c:v>
                </c:pt>
                <c:pt idx="396">
                  <c:v>42926</c:v>
                </c:pt>
                <c:pt idx="397">
                  <c:v>42927</c:v>
                </c:pt>
                <c:pt idx="398">
                  <c:v>42928</c:v>
                </c:pt>
                <c:pt idx="399">
                  <c:v>42929</c:v>
                </c:pt>
                <c:pt idx="400">
                  <c:v>42930</c:v>
                </c:pt>
                <c:pt idx="401">
                  <c:v>42933</c:v>
                </c:pt>
                <c:pt idx="402">
                  <c:v>42934</c:v>
                </c:pt>
                <c:pt idx="403">
                  <c:v>42935</c:v>
                </c:pt>
                <c:pt idx="404">
                  <c:v>42936</c:v>
                </c:pt>
                <c:pt idx="405">
                  <c:v>42937</c:v>
                </c:pt>
                <c:pt idx="406">
                  <c:v>42940</c:v>
                </c:pt>
                <c:pt idx="407">
                  <c:v>42941</c:v>
                </c:pt>
                <c:pt idx="408">
                  <c:v>42942</c:v>
                </c:pt>
                <c:pt idx="409">
                  <c:v>42943</c:v>
                </c:pt>
                <c:pt idx="410">
                  <c:v>42944</c:v>
                </c:pt>
                <c:pt idx="411">
                  <c:v>42947</c:v>
                </c:pt>
                <c:pt idx="412">
                  <c:v>42948</c:v>
                </c:pt>
                <c:pt idx="413">
                  <c:v>42949</c:v>
                </c:pt>
                <c:pt idx="414">
                  <c:v>42950</c:v>
                </c:pt>
                <c:pt idx="415">
                  <c:v>42951</c:v>
                </c:pt>
                <c:pt idx="416">
                  <c:v>42954</c:v>
                </c:pt>
                <c:pt idx="417">
                  <c:v>42955</c:v>
                </c:pt>
                <c:pt idx="418">
                  <c:v>42956</c:v>
                </c:pt>
                <c:pt idx="419">
                  <c:v>42957</c:v>
                </c:pt>
                <c:pt idx="420">
                  <c:v>42958</c:v>
                </c:pt>
                <c:pt idx="421">
                  <c:v>42961</c:v>
                </c:pt>
                <c:pt idx="422">
                  <c:v>42962</c:v>
                </c:pt>
                <c:pt idx="423">
                  <c:v>42963</c:v>
                </c:pt>
                <c:pt idx="424">
                  <c:v>42964</c:v>
                </c:pt>
                <c:pt idx="425">
                  <c:v>42965</c:v>
                </c:pt>
                <c:pt idx="426">
                  <c:v>42968</c:v>
                </c:pt>
                <c:pt idx="427">
                  <c:v>42969</c:v>
                </c:pt>
                <c:pt idx="428">
                  <c:v>42970</c:v>
                </c:pt>
                <c:pt idx="429">
                  <c:v>42971</c:v>
                </c:pt>
                <c:pt idx="430">
                  <c:v>42972</c:v>
                </c:pt>
                <c:pt idx="431">
                  <c:v>42975</c:v>
                </c:pt>
                <c:pt idx="432">
                  <c:v>42976</c:v>
                </c:pt>
                <c:pt idx="433">
                  <c:v>42977</c:v>
                </c:pt>
                <c:pt idx="434">
                  <c:v>42978</c:v>
                </c:pt>
                <c:pt idx="435">
                  <c:v>42979</c:v>
                </c:pt>
                <c:pt idx="436">
                  <c:v>42982</c:v>
                </c:pt>
                <c:pt idx="437">
                  <c:v>42983</c:v>
                </c:pt>
                <c:pt idx="438">
                  <c:v>42984</c:v>
                </c:pt>
                <c:pt idx="439">
                  <c:v>42985</c:v>
                </c:pt>
                <c:pt idx="440">
                  <c:v>42986</c:v>
                </c:pt>
                <c:pt idx="441">
                  <c:v>42989</c:v>
                </c:pt>
                <c:pt idx="442">
                  <c:v>42990</c:v>
                </c:pt>
                <c:pt idx="443">
                  <c:v>42991</c:v>
                </c:pt>
                <c:pt idx="444">
                  <c:v>42992</c:v>
                </c:pt>
                <c:pt idx="445">
                  <c:v>42993</c:v>
                </c:pt>
                <c:pt idx="446">
                  <c:v>42996</c:v>
                </c:pt>
                <c:pt idx="447">
                  <c:v>42997</c:v>
                </c:pt>
                <c:pt idx="448">
                  <c:v>42998</c:v>
                </c:pt>
                <c:pt idx="449">
                  <c:v>42999</c:v>
                </c:pt>
                <c:pt idx="450">
                  <c:v>43000</c:v>
                </c:pt>
                <c:pt idx="451">
                  <c:v>43003</c:v>
                </c:pt>
                <c:pt idx="452">
                  <c:v>43004</c:v>
                </c:pt>
                <c:pt idx="453">
                  <c:v>43005</c:v>
                </c:pt>
                <c:pt idx="454">
                  <c:v>43006</c:v>
                </c:pt>
                <c:pt idx="455">
                  <c:v>43007</c:v>
                </c:pt>
                <c:pt idx="456">
                  <c:v>43010</c:v>
                </c:pt>
                <c:pt idx="457">
                  <c:v>43011</c:v>
                </c:pt>
                <c:pt idx="458">
                  <c:v>43012</c:v>
                </c:pt>
                <c:pt idx="459">
                  <c:v>43013</c:v>
                </c:pt>
                <c:pt idx="460">
                  <c:v>43014</c:v>
                </c:pt>
                <c:pt idx="461">
                  <c:v>43017</c:v>
                </c:pt>
              </c:numCache>
            </c:numRef>
          </c:cat>
          <c:val>
            <c:numRef>
              <c:f>Hoja2!$B$3:$B$464</c:f>
              <c:numCache>
                <c:formatCode>General</c:formatCode>
                <c:ptCount val="462"/>
                <c:pt idx="0">
                  <c:v>2.2694000000000001</c:v>
                </c:pt>
                <c:pt idx="1">
                  <c:v>2.2427999999999999</c:v>
                </c:pt>
                <c:pt idx="2">
                  <c:v>2.2357</c:v>
                </c:pt>
                <c:pt idx="3">
                  <c:v>2.1701999999999999</c:v>
                </c:pt>
                <c:pt idx="4">
                  <c:v>2.1455000000000002</c:v>
                </c:pt>
                <c:pt idx="5">
                  <c:v>2.1156000000000001</c:v>
                </c:pt>
                <c:pt idx="6">
                  <c:v>2.1753999999999998</c:v>
                </c:pt>
                <c:pt idx="7">
                  <c:v>2.1032000000000002</c:v>
                </c:pt>
                <c:pt idx="8">
                  <c:v>2.0926999999999998</c:v>
                </c:pt>
                <c:pt idx="9">
                  <c:v>2.0874000000000001</c:v>
                </c:pt>
                <c:pt idx="10">
                  <c:v>2.0347</c:v>
                </c:pt>
                <c:pt idx="11">
                  <c:v>2.0347</c:v>
                </c:pt>
                <c:pt idx="12">
                  <c:v>2.0556000000000001</c:v>
                </c:pt>
                <c:pt idx="13">
                  <c:v>1.9824000000000002</c:v>
                </c:pt>
                <c:pt idx="14">
                  <c:v>2.0310999999999999</c:v>
                </c:pt>
                <c:pt idx="15">
                  <c:v>2.0518999999999998</c:v>
                </c:pt>
                <c:pt idx="16">
                  <c:v>2.0011999999999999</c:v>
                </c:pt>
                <c:pt idx="17">
                  <c:v>1.9942</c:v>
                </c:pt>
                <c:pt idx="18">
                  <c:v>1.9992999999999999</c:v>
                </c:pt>
                <c:pt idx="19">
                  <c:v>1.9784000000000002</c:v>
                </c:pt>
                <c:pt idx="20">
                  <c:v>1.9209000000000001</c:v>
                </c:pt>
                <c:pt idx="21">
                  <c:v>1.9485999999999999</c:v>
                </c:pt>
                <c:pt idx="22">
                  <c:v>1.8448</c:v>
                </c:pt>
                <c:pt idx="23">
                  <c:v>1.8860999999999999</c:v>
                </c:pt>
                <c:pt idx="24">
                  <c:v>1.8395000000000001</c:v>
                </c:pt>
                <c:pt idx="25">
                  <c:v>1.8357000000000001</c:v>
                </c:pt>
                <c:pt idx="26">
                  <c:v>1.7483</c:v>
                </c:pt>
                <c:pt idx="27">
                  <c:v>1.726</c:v>
                </c:pt>
                <c:pt idx="28">
                  <c:v>1.6680999999999999</c:v>
                </c:pt>
                <c:pt idx="29">
                  <c:v>1.659</c:v>
                </c:pt>
                <c:pt idx="30">
                  <c:v>1.7481</c:v>
                </c:pt>
                <c:pt idx="31">
                  <c:v>1.7481</c:v>
                </c:pt>
                <c:pt idx="32">
                  <c:v>1.7723</c:v>
                </c:pt>
                <c:pt idx="33">
                  <c:v>1.819</c:v>
                </c:pt>
                <c:pt idx="34">
                  <c:v>1.7396</c:v>
                </c:pt>
                <c:pt idx="35">
                  <c:v>1.7448999999999999</c:v>
                </c:pt>
                <c:pt idx="36">
                  <c:v>1.7518</c:v>
                </c:pt>
                <c:pt idx="37">
                  <c:v>1.7225000000000001</c:v>
                </c:pt>
                <c:pt idx="38">
                  <c:v>1.7484</c:v>
                </c:pt>
                <c:pt idx="39">
                  <c:v>1.7157</c:v>
                </c:pt>
                <c:pt idx="40">
                  <c:v>1.7623</c:v>
                </c:pt>
                <c:pt idx="41">
                  <c:v>1.7347000000000001</c:v>
                </c:pt>
                <c:pt idx="42">
                  <c:v>1.8249</c:v>
                </c:pt>
                <c:pt idx="43">
                  <c:v>1.8406</c:v>
                </c:pt>
                <c:pt idx="44">
                  <c:v>1.8336999999999999</c:v>
                </c:pt>
                <c:pt idx="45">
                  <c:v>1.8740999999999999</c:v>
                </c:pt>
                <c:pt idx="46">
                  <c:v>1.9056999999999999</c:v>
                </c:pt>
                <c:pt idx="47">
                  <c:v>1.8287</c:v>
                </c:pt>
                <c:pt idx="48">
                  <c:v>1.8759999999999999</c:v>
                </c:pt>
                <c:pt idx="49">
                  <c:v>1.9323000000000001</c:v>
                </c:pt>
                <c:pt idx="50">
                  <c:v>1.9839</c:v>
                </c:pt>
                <c:pt idx="51">
                  <c:v>1.9592000000000001</c:v>
                </c:pt>
                <c:pt idx="52">
                  <c:v>1.9699</c:v>
                </c:pt>
                <c:pt idx="53">
                  <c:v>1.9081000000000001</c:v>
                </c:pt>
                <c:pt idx="54">
                  <c:v>1.8957999999999999</c:v>
                </c:pt>
                <c:pt idx="55">
                  <c:v>1.8732</c:v>
                </c:pt>
                <c:pt idx="56">
                  <c:v>1.9155</c:v>
                </c:pt>
                <c:pt idx="57">
                  <c:v>1.9403000000000001</c:v>
                </c:pt>
                <c:pt idx="58">
                  <c:v>1.8786</c:v>
                </c:pt>
                <c:pt idx="59">
                  <c:v>1.9</c:v>
                </c:pt>
                <c:pt idx="60">
                  <c:v>1.9</c:v>
                </c:pt>
                <c:pt idx="61">
                  <c:v>1.8860000000000001</c:v>
                </c:pt>
                <c:pt idx="62">
                  <c:v>1.8035000000000001</c:v>
                </c:pt>
                <c:pt idx="63">
                  <c:v>1.8228</c:v>
                </c:pt>
                <c:pt idx="64">
                  <c:v>1.7686999999999999</c:v>
                </c:pt>
                <c:pt idx="65">
                  <c:v>1.7705</c:v>
                </c:pt>
                <c:pt idx="66">
                  <c:v>1.7618</c:v>
                </c:pt>
                <c:pt idx="67">
                  <c:v>1.7201</c:v>
                </c:pt>
                <c:pt idx="68">
                  <c:v>1.7549000000000001</c:v>
                </c:pt>
                <c:pt idx="69">
                  <c:v>1.6888999999999998</c:v>
                </c:pt>
                <c:pt idx="70">
                  <c:v>1.7166999999999999</c:v>
                </c:pt>
                <c:pt idx="71">
                  <c:v>1.7254</c:v>
                </c:pt>
                <c:pt idx="72">
                  <c:v>1.7761</c:v>
                </c:pt>
                <c:pt idx="73">
                  <c:v>1.7639</c:v>
                </c:pt>
                <c:pt idx="74">
                  <c:v>1.7919</c:v>
                </c:pt>
                <c:pt idx="75">
                  <c:v>1.7518</c:v>
                </c:pt>
                <c:pt idx="76">
                  <c:v>1.7711000000000001</c:v>
                </c:pt>
                <c:pt idx="77">
                  <c:v>1.7850999999999999</c:v>
                </c:pt>
                <c:pt idx="78">
                  <c:v>1.845</c:v>
                </c:pt>
                <c:pt idx="79">
                  <c:v>1.861</c:v>
                </c:pt>
                <c:pt idx="80">
                  <c:v>1.8877999999999999</c:v>
                </c:pt>
                <c:pt idx="81">
                  <c:v>1.9127999999999998</c:v>
                </c:pt>
                <c:pt idx="82">
                  <c:v>1.9271</c:v>
                </c:pt>
                <c:pt idx="83">
                  <c:v>1.8508</c:v>
                </c:pt>
                <c:pt idx="84">
                  <c:v>1.8243</c:v>
                </c:pt>
                <c:pt idx="85">
                  <c:v>1.8332999999999999</c:v>
                </c:pt>
                <c:pt idx="86">
                  <c:v>1.8723000000000001</c:v>
                </c:pt>
                <c:pt idx="87">
                  <c:v>1.7963</c:v>
                </c:pt>
                <c:pt idx="88">
                  <c:v>1.7751999999999999</c:v>
                </c:pt>
                <c:pt idx="89">
                  <c:v>1.7452999999999999</c:v>
                </c:pt>
                <c:pt idx="90">
                  <c:v>1.7789000000000001</c:v>
                </c:pt>
                <c:pt idx="91">
                  <c:v>1.7507000000000001</c:v>
                </c:pt>
                <c:pt idx="92">
                  <c:v>1.7612999999999999</c:v>
                </c:pt>
                <c:pt idx="93">
                  <c:v>1.7366999999999999</c:v>
                </c:pt>
                <c:pt idx="94">
                  <c:v>1.7516</c:v>
                </c:pt>
                <c:pt idx="95">
                  <c:v>1.7000999999999999</c:v>
                </c:pt>
                <c:pt idx="96">
                  <c:v>1.7532999999999999</c:v>
                </c:pt>
                <c:pt idx="97">
                  <c:v>1.7723</c:v>
                </c:pt>
                <c:pt idx="98">
                  <c:v>1.8538000000000001</c:v>
                </c:pt>
                <c:pt idx="99">
                  <c:v>1.8487</c:v>
                </c:pt>
                <c:pt idx="100">
                  <c:v>1.8384</c:v>
                </c:pt>
                <c:pt idx="101">
                  <c:v>1.835</c:v>
                </c:pt>
                <c:pt idx="102">
                  <c:v>1.8629</c:v>
                </c:pt>
                <c:pt idx="103">
                  <c:v>1.8664000000000001</c:v>
                </c:pt>
                <c:pt idx="104">
                  <c:v>1.8282</c:v>
                </c:pt>
                <c:pt idx="105">
                  <c:v>1.851</c:v>
                </c:pt>
                <c:pt idx="106">
                  <c:v>1.851</c:v>
                </c:pt>
                <c:pt idx="107">
                  <c:v>1.8458000000000001</c:v>
                </c:pt>
                <c:pt idx="108">
                  <c:v>1.8353999999999999</c:v>
                </c:pt>
                <c:pt idx="109">
                  <c:v>1.7989000000000002</c:v>
                </c:pt>
                <c:pt idx="110">
                  <c:v>1.7004000000000001</c:v>
                </c:pt>
                <c:pt idx="111">
                  <c:v>1.7366999999999999</c:v>
                </c:pt>
                <c:pt idx="112">
                  <c:v>1.7177</c:v>
                </c:pt>
                <c:pt idx="113">
                  <c:v>1.7021999999999999</c:v>
                </c:pt>
                <c:pt idx="114">
                  <c:v>1.6867000000000001</c:v>
                </c:pt>
                <c:pt idx="115">
                  <c:v>1.6404000000000001</c:v>
                </c:pt>
                <c:pt idx="116">
                  <c:v>1.6095999999999999</c:v>
                </c:pt>
                <c:pt idx="117">
                  <c:v>1.613</c:v>
                </c:pt>
                <c:pt idx="118">
                  <c:v>1.5720000000000001</c:v>
                </c:pt>
                <c:pt idx="119">
                  <c:v>1.5788</c:v>
                </c:pt>
                <c:pt idx="120">
                  <c:v>1.6078000000000001</c:v>
                </c:pt>
                <c:pt idx="121">
                  <c:v>1.6886000000000001</c:v>
                </c:pt>
                <c:pt idx="122">
                  <c:v>1.7059</c:v>
                </c:pt>
                <c:pt idx="123">
                  <c:v>1.6852</c:v>
                </c:pt>
                <c:pt idx="124">
                  <c:v>1.7458</c:v>
                </c:pt>
                <c:pt idx="125">
                  <c:v>1.5598999999999998</c:v>
                </c:pt>
                <c:pt idx="126">
                  <c:v>1.4377</c:v>
                </c:pt>
                <c:pt idx="127">
                  <c:v>1.4663999999999999</c:v>
                </c:pt>
                <c:pt idx="128">
                  <c:v>1.5154999999999998</c:v>
                </c:pt>
                <c:pt idx="129">
                  <c:v>1.4697</c:v>
                </c:pt>
                <c:pt idx="130">
                  <c:v>1.4440999999999999</c:v>
                </c:pt>
                <c:pt idx="131">
                  <c:v>1.4440999999999999</c:v>
                </c:pt>
                <c:pt idx="132">
                  <c:v>1.375</c:v>
                </c:pt>
                <c:pt idx="133">
                  <c:v>1.3682000000000001</c:v>
                </c:pt>
                <c:pt idx="134">
                  <c:v>1.385</c:v>
                </c:pt>
                <c:pt idx="135">
                  <c:v>1.3578999999999999</c:v>
                </c:pt>
                <c:pt idx="136">
                  <c:v>1.4302999999999999</c:v>
                </c:pt>
                <c:pt idx="137">
                  <c:v>1.51</c:v>
                </c:pt>
                <c:pt idx="138">
                  <c:v>1.4742999999999999</c:v>
                </c:pt>
                <c:pt idx="139">
                  <c:v>1.5356000000000001</c:v>
                </c:pt>
                <c:pt idx="140">
                  <c:v>1.5508999999999999</c:v>
                </c:pt>
                <c:pt idx="141">
                  <c:v>1.5817999999999999</c:v>
                </c:pt>
                <c:pt idx="142">
                  <c:v>1.5526</c:v>
                </c:pt>
                <c:pt idx="143">
                  <c:v>1.5800999999999998</c:v>
                </c:pt>
                <c:pt idx="144">
                  <c:v>1.556</c:v>
                </c:pt>
                <c:pt idx="145">
                  <c:v>1.5663</c:v>
                </c:pt>
                <c:pt idx="146">
                  <c:v>1.5731000000000002</c:v>
                </c:pt>
                <c:pt idx="147">
                  <c:v>1.5611000000000002</c:v>
                </c:pt>
                <c:pt idx="148">
                  <c:v>1.4976</c:v>
                </c:pt>
                <c:pt idx="149">
                  <c:v>1.5044</c:v>
                </c:pt>
                <c:pt idx="150">
                  <c:v>1.4531000000000001</c:v>
                </c:pt>
                <c:pt idx="151">
                  <c:v>1.5213999999999999</c:v>
                </c:pt>
                <c:pt idx="152">
                  <c:v>1.5558000000000001</c:v>
                </c:pt>
                <c:pt idx="153">
                  <c:v>1.542</c:v>
                </c:pt>
                <c:pt idx="154">
                  <c:v>1.5007999999999999</c:v>
                </c:pt>
                <c:pt idx="155">
                  <c:v>1.5885</c:v>
                </c:pt>
                <c:pt idx="156">
                  <c:v>1.5920000000000001</c:v>
                </c:pt>
                <c:pt idx="157">
                  <c:v>1.5470000000000002</c:v>
                </c:pt>
                <c:pt idx="158">
                  <c:v>1.5074000000000001</c:v>
                </c:pt>
                <c:pt idx="159">
                  <c:v>1.5592999999999999</c:v>
                </c:pt>
                <c:pt idx="160">
                  <c:v>1.5135000000000001</c:v>
                </c:pt>
                <c:pt idx="161">
                  <c:v>1.5575999999999999</c:v>
                </c:pt>
                <c:pt idx="162">
                  <c:v>1.5746</c:v>
                </c:pt>
                <c:pt idx="163">
                  <c:v>1.5491000000000001</c:v>
                </c:pt>
                <c:pt idx="164">
                  <c:v>1.5356000000000001</c:v>
                </c:pt>
                <c:pt idx="165">
                  <c:v>1.5781000000000001</c:v>
                </c:pt>
                <c:pt idx="166">
                  <c:v>1.5424</c:v>
                </c:pt>
                <c:pt idx="167">
                  <c:v>1.5457999999999998</c:v>
                </c:pt>
                <c:pt idx="168">
                  <c:v>1.5611000000000002</c:v>
                </c:pt>
                <c:pt idx="169">
                  <c:v>1.5731000000000002</c:v>
                </c:pt>
                <c:pt idx="170">
                  <c:v>1.6295999999999999</c:v>
                </c:pt>
                <c:pt idx="171">
                  <c:v>1.5594999999999999</c:v>
                </c:pt>
                <c:pt idx="172">
                  <c:v>1.5663</c:v>
                </c:pt>
                <c:pt idx="173">
                  <c:v>1.58</c:v>
                </c:pt>
                <c:pt idx="174">
                  <c:v>1.5681</c:v>
                </c:pt>
                <c:pt idx="175">
                  <c:v>1.6024</c:v>
                </c:pt>
                <c:pt idx="176">
                  <c:v>1.6024</c:v>
                </c:pt>
                <c:pt idx="177">
                  <c:v>1.534</c:v>
                </c:pt>
                <c:pt idx="178">
                  <c:v>1.5390999999999999</c:v>
                </c:pt>
                <c:pt idx="179">
                  <c:v>1.599</c:v>
                </c:pt>
                <c:pt idx="180">
                  <c:v>1.6749000000000001</c:v>
                </c:pt>
                <c:pt idx="181">
                  <c:v>1.6629</c:v>
                </c:pt>
                <c:pt idx="182">
                  <c:v>1.7271000000000001</c:v>
                </c:pt>
                <c:pt idx="183">
                  <c:v>1.6976</c:v>
                </c:pt>
                <c:pt idx="184">
                  <c:v>1.6907000000000001</c:v>
                </c:pt>
                <c:pt idx="185">
                  <c:v>1.6926000000000001</c:v>
                </c:pt>
                <c:pt idx="186">
                  <c:v>1.7118</c:v>
                </c:pt>
                <c:pt idx="187">
                  <c:v>1.6892</c:v>
                </c:pt>
                <c:pt idx="188">
                  <c:v>1.6511</c:v>
                </c:pt>
                <c:pt idx="189">
                  <c:v>1.6183000000000001</c:v>
                </c:pt>
                <c:pt idx="190">
                  <c:v>1.6183999999999998</c:v>
                </c:pt>
                <c:pt idx="191">
                  <c:v>1.5838999999999999</c:v>
                </c:pt>
                <c:pt idx="192">
                  <c:v>1.5564</c:v>
                </c:pt>
                <c:pt idx="193">
                  <c:v>1.5718999999999999</c:v>
                </c:pt>
                <c:pt idx="194">
                  <c:v>1.5598999999999998</c:v>
                </c:pt>
                <c:pt idx="195">
                  <c:v>1.5944</c:v>
                </c:pt>
                <c:pt idx="196">
                  <c:v>1.6221000000000001</c:v>
                </c:pt>
                <c:pt idx="197">
                  <c:v>1.6863999999999999</c:v>
                </c:pt>
                <c:pt idx="198">
                  <c:v>1.7020999999999999</c:v>
                </c:pt>
                <c:pt idx="199">
                  <c:v>1.7372000000000001</c:v>
                </c:pt>
                <c:pt idx="200">
                  <c:v>1.7181</c:v>
                </c:pt>
                <c:pt idx="201">
                  <c:v>1.7181</c:v>
                </c:pt>
                <c:pt idx="202">
                  <c:v>1.7638</c:v>
                </c:pt>
                <c:pt idx="203">
                  <c:v>1.7692000000000001</c:v>
                </c:pt>
                <c:pt idx="204">
                  <c:v>1.7410999999999999</c:v>
                </c:pt>
                <c:pt idx="205">
                  <c:v>1.7976999999999999</c:v>
                </c:pt>
                <c:pt idx="206">
                  <c:v>1.766</c:v>
                </c:pt>
                <c:pt idx="207">
                  <c:v>1.7379</c:v>
                </c:pt>
                <c:pt idx="208">
                  <c:v>1.7431999999999999</c:v>
                </c:pt>
                <c:pt idx="209">
                  <c:v>1.7556</c:v>
                </c:pt>
                <c:pt idx="210">
                  <c:v>1.7347000000000001</c:v>
                </c:pt>
                <c:pt idx="211">
                  <c:v>1.7646999999999999</c:v>
                </c:pt>
                <c:pt idx="212">
                  <c:v>1.756</c:v>
                </c:pt>
                <c:pt idx="213">
                  <c:v>1.7930999999999999</c:v>
                </c:pt>
                <c:pt idx="214">
                  <c:v>1.8536000000000001</c:v>
                </c:pt>
                <c:pt idx="215">
                  <c:v>1.8468</c:v>
                </c:pt>
                <c:pt idx="216">
                  <c:v>1.8254999999999999</c:v>
                </c:pt>
                <c:pt idx="217">
                  <c:v>1.8273999999999999</c:v>
                </c:pt>
                <c:pt idx="218">
                  <c:v>1.8025</c:v>
                </c:pt>
                <c:pt idx="219">
                  <c:v>1.8115000000000001</c:v>
                </c:pt>
                <c:pt idx="220">
                  <c:v>1.7762</c:v>
                </c:pt>
                <c:pt idx="221">
                  <c:v>1.8260999999999998</c:v>
                </c:pt>
                <c:pt idx="222">
                  <c:v>1.8547</c:v>
                </c:pt>
                <c:pt idx="223">
                  <c:v>2.0571000000000002</c:v>
                </c:pt>
                <c:pt idx="224">
                  <c:v>2.1501000000000001</c:v>
                </c:pt>
                <c:pt idx="225">
                  <c:v>2.1501000000000001</c:v>
                </c:pt>
                <c:pt idx="226">
                  <c:v>2.2614000000000001</c:v>
                </c:pt>
                <c:pt idx="227">
                  <c:v>2.2189000000000001</c:v>
                </c:pt>
                <c:pt idx="228">
                  <c:v>2.2225000000000001</c:v>
                </c:pt>
                <c:pt idx="229">
                  <c:v>2.3026</c:v>
                </c:pt>
                <c:pt idx="230">
                  <c:v>2.3548</c:v>
                </c:pt>
                <c:pt idx="231">
                  <c:v>2.3153999999999999</c:v>
                </c:pt>
                <c:pt idx="232">
                  <c:v>2.3119000000000001</c:v>
                </c:pt>
                <c:pt idx="233">
                  <c:v>2.3498000000000001</c:v>
                </c:pt>
                <c:pt idx="234">
                  <c:v>2.3498000000000001</c:v>
                </c:pt>
                <c:pt idx="235">
                  <c:v>2.3572000000000002</c:v>
                </c:pt>
                <c:pt idx="236">
                  <c:v>2.3124000000000002</c:v>
                </c:pt>
                <c:pt idx="237">
                  <c:v>2.2909999999999999</c:v>
                </c:pt>
                <c:pt idx="238">
                  <c:v>2.3809</c:v>
                </c:pt>
                <c:pt idx="239">
                  <c:v>2.4481000000000002</c:v>
                </c:pt>
                <c:pt idx="240">
                  <c:v>2.3830999999999998</c:v>
                </c:pt>
                <c:pt idx="241">
                  <c:v>2.3940999999999999</c:v>
                </c:pt>
                <c:pt idx="242">
                  <c:v>2.3887</c:v>
                </c:pt>
                <c:pt idx="243">
                  <c:v>2.3401000000000001</c:v>
                </c:pt>
                <c:pt idx="244">
                  <c:v>2.4070999999999998</c:v>
                </c:pt>
                <c:pt idx="245">
                  <c:v>2.4675000000000002</c:v>
                </c:pt>
                <c:pt idx="246">
                  <c:v>2.4712000000000001</c:v>
                </c:pt>
                <c:pt idx="247">
                  <c:v>2.4712999999999998</c:v>
                </c:pt>
                <c:pt idx="248">
                  <c:v>2.5707</c:v>
                </c:pt>
                <c:pt idx="249">
                  <c:v>2.5967000000000002</c:v>
                </c:pt>
                <c:pt idx="250">
                  <c:v>2.5916000000000001</c:v>
                </c:pt>
                <c:pt idx="251">
                  <c:v>2.5381999999999998</c:v>
                </c:pt>
                <c:pt idx="252">
                  <c:v>2.5586000000000002</c:v>
                </c:pt>
                <c:pt idx="253">
                  <c:v>2.5348000000000002</c:v>
                </c:pt>
                <c:pt idx="254">
                  <c:v>2.5514999999999999</c:v>
                </c:pt>
                <c:pt idx="255">
                  <c:v>2.5373000000000001</c:v>
                </c:pt>
                <c:pt idx="256">
                  <c:v>2.5373000000000001</c:v>
                </c:pt>
                <c:pt idx="257">
                  <c:v>2.5596000000000001</c:v>
                </c:pt>
                <c:pt idx="258">
                  <c:v>2.508</c:v>
                </c:pt>
                <c:pt idx="259">
                  <c:v>2.4750000000000001</c:v>
                </c:pt>
                <c:pt idx="260">
                  <c:v>2.4443000000000001</c:v>
                </c:pt>
                <c:pt idx="261">
                  <c:v>2.4443000000000001</c:v>
                </c:pt>
                <c:pt idx="262">
                  <c:v>2.4443999999999999</c:v>
                </c:pt>
                <c:pt idx="263">
                  <c:v>2.4390000000000001</c:v>
                </c:pt>
                <c:pt idx="264">
                  <c:v>2.3443000000000001</c:v>
                </c:pt>
                <c:pt idx="265">
                  <c:v>2.4192999999999998</c:v>
                </c:pt>
                <c:pt idx="266">
                  <c:v>2.3647</c:v>
                </c:pt>
                <c:pt idx="267">
                  <c:v>2.3757000000000001</c:v>
                </c:pt>
                <c:pt idx="268">
                  <c:v>2.3721000000000001</c:v>
                </c:pt>
                <c:pt idx="269">
                  <c:v>2.3631000000000002</c:v>
                </c:pt>
                <c:pt idx="270">
                  <c:v>2.3963999999999999</c:v>
                </c:pt>
                <c:pt idx="271">
                  <c:v>2.3963999999999999</c:v>
                </c:pt>
                <c:pt idx="272">
                  <c:v>2.3252999999999999</c:v>
                </c:pt>
                <c:pt idx="273">
                  <c:v>2.4295999999999998</c:v>
                </c:pt>
                <c:pt idx="274">
                  <c:v>2.4739</c:v>
                </c:pt>
                <c:pt idx="275">
                  <c:v>2.4668000000000001</c:v>
                </c:pt>
                <c:pt idx="276">
                  <c:v>2.3971</c:v>
                </c:pt>
                <c:pt idx="277">
                  <c:v>2.4651999999999998</c:v>
                </c:pt>
                <c:pt idx="278">
                  <c:v>2.5116000000000001</c:v>
                </c:pt>
                <c:pt idx="279">
                  <c:v>2.5042999999999997</c:v>
                </c:pt>
                <c:pt idx="280">
                  <c:v>2.4843000000000002</c:v>
                </c:pt>
                <c:pt idx="281">
                  <c:v>2.4881000000000002</c:v>
                </c:pt>
                <c:pt idx="282">
                  <c:v>2.4531000000000001</c:v>
                </c:pt>
                <c:pt idx="283">
                  <c:v>2.4699</c:v>
                </c:pt>
                <c:pt idx="284">
                  <c:v>2.4737</c:v>
                </c:pt>
                <c:pt idx="285">
                  <c:v>2.4647999999999999</c:v>
                </c:pt>
                <c:pt idx="286">
                  <c:v>2.4077000000000002</c:v>
                </c:pt>
                <c:pt idx="287">
                  <c:v>2.3931</c:v>
                </c:pt>
                <c:pt idx="288">
                  <c:v>2.3363</c:v>
                </c:pt>
                <c:pt idx="289">
                  <c:v>2.3948</c:v>
                </c:pt>
                <c:pt idx="290">
                  <c:v>2.4073000000000002</c:v>
                </c:pt>
                <c:pt idx="291">
                  <c:v>2.4358</c:v>
                </c:pt>
                <c:pt idx="292">
                  <c:v>2.4698000000000002</c:v>
                </c:pt>
                <c:pt idx="293">
                  <c:v>2.4931999999999999</c:v>
                </c:pt>
                <c:pt idx="294">
                  <c:v>2.4466999999999999</c:v>
                </c:pt>
                <c:pt idx="295">
                  <c:v>2.4146999999999998</c:v>
                </c:pt>
                <c:pt idx="296">
                  <c:v>2.4146999999999998</c:v>
                </c:pt>
                <c:pt idx="297">
                  <c:v>2.4289999999999998</c:v>
                </c:pt>
                <c:pt idx="298">
                  <c:v>2.4129</c:v>
                </c:pt>
                <c:pt idx="299">
                  <c:v>2.3719999999999999</c:v>
                </c:pt>
                <c:pt idx="300">
                  <c:v>2.3117000000000001</c:v>
                </c:pt>
                <c:pt idx="301">
                  <c:v>2.3650000000000002</c:v>
                </c:pt>
                <c:pt idx="302">
                  <c:v>2.3898999999999999</c:v>
                </c:pt>
                <c:pt idx="303">
                  <c:v>2.4525999999999999</c:v>
                </c:pt>
                <c:pt idx="304">
                  <c:v>2.4779</c:v>
                </c:pt>
                <c:pt idx="305">
                  <c:v>2.4779999999999998</c:v>
                </c:pt>
                <c:pt idx="306">
                  <c:v>2.4996999999999998</c:v>
                </c:pt>
                <c:pt idx="307">
                  <c:v>2.5179</c:v>
                </c:pt>
                <c:pt idx="308">
                  <c:v>2.5596999999999999</c:v>
                </c:pt>
                <c:pt idx="309">
                  <c:v>2.6052999999999997</c:v>
                </c:pt>
                <c:pt idx="310">
                  <c:v>2.5745</c:v>
                </c:pt>
                <c:pt idx="311">
                  <c:v>2.6257999999999999</c:v>
                </c:pt>
                <c:pt idx="312">
                  <c:v>2.6002000000000001</c:v>
                </c:pt>
                <c:pt idx="313">
                  <c:v>2.4929999999999999</c:v>
                </c:pt>
                <c:pt idx="314">
                  <c:v>2.5402</c:v>
                </c:pt>
                <c:pt idx="315">
                  <c:v>2.5004999999999997</c:v>
                </c:pt>
                <c:pt idx="316">
                  <c:v>2.4607000000000001</c:v>
                </c:pt>
                <c:pt idx="317">
                  <c:v>2.4175</c:v>
                </c:pt>
                <c:pt idx="318">
                  <c:v>2.4050000000000002</c:v>
                </c:pt>
                <c:pt idx="319">
                  <c:v>2.4194</c:v>
                </c:pt>
                <c:pt idx="320">
                  <c:v>2.4123000000000001</c:v>
                </c:pt>
                <c:pt idx="321">
                  <c:v>2.3782000000000001</c:v>
                </c:pt>
                <c:pt idx="322">
                  <c:v>2.4178000000000002</c:v>
                </c:pt>
                <c:pt idx="323">
                  <c:v>2.3765000000000001</c:v>
                </c:pt>
                <c:pt idx="324">
                  <c:v>2.4197000000000002</c:v>
                </c:pt>
                <c:pt idx="325">
                  <c:v>2.3874</c:v>
                </c:pt>
                <c:pt idx="326">
                  <c:v>2.3193000000000001</c:v>
                </c:pt>
                <c:pt idx="327">
                  <c:v>2.3605</c:v>
                </c:pt>
                <c:pt idx="328">
                  <c:v>2.3353999999999999</c:v>
                </c:pt>
                <c:pt idx="329">
                  <c:v>2.3407999999999998</c:v>
                </c:pt>
                <c:pt idx="330">
                  <c:v>2.3822000000000001</c:v>
                </c:pt>
                <c:pt idx="331">
                  <c:v>2.3660999999999999</c:v>
                </c:pt>
                <c:pt idx="332">
                  <c:v>2.2961999999999998</c:v>
                </c:pt>
                <c:pt idx="333">
                  <c:v>2.2391999999999999</c:v>
                </c:pt>
                <c:pt idx="334">
                  <c:v>2.2374000000000001</c:v>
                </c:pt>
                <c:pt idx="335">
                  <c:v>2.2374000000000001</c:v>
                </c:pt>
                <c:pt idx="336">
                  <c:v>2.2498</c:v>
                </c:pt>
                <c:pt idx="337">
                  <c:v>2.1682000000000001</c:v>
                </c:pt>
                <c:pt idx="338">
                  <c:v>2.2143000000000002</c:v>
                </c:pt>
                <c:pt idx="339">
                  <c:v>2.2320000000000002</c:v>
                </c:pt>
                <c:pt idx="340">
                  <c:v>2.2480000000000002</c:v>
                </c:pt>
                <c:pt idx="341">
                  <c:v>2.2730000000000001</c:v>
                </c:pt>
                <c:pt idx="342">
                  <c:v>2.3321999999999998</c:v>
                </c:pt>
                <c:pt idx="343">
                  <c:v>2.3035000000000001</c:v>
                </c:pt>
                <c:pt idx="344">
                  <c:v>2.2946</c:v>
                </c:pt>
                <c:pt idx="345">
                  <c:v>2.2801999999999998</c:v>
                </c:pt>
                <c:pt idx="346">
                  <c:v>2.3180000000000001</c:v>
                </c:pt>
                <c:pt idx="347">
                  <c:v>2.2803</c:v>
                </c:pt>
                <c:pt idx="348">
                  <c:v>2.3180000000000001</c:v>
                </c:pt>
                <c:pt idx="349">
                  <c:v>2.3540999999999999</c:v>
                </c:pt>
                <c:pt idx="350">
                  <c:v>2.3487</c:v>
                </c:pt>
                <c:pt idx="351">
                  <c:v>2.3868</c:v>
                </c:pt>
                <c:pt idx="352">
                  <c:v>2.3976999999999999</c:v>
                </c:pt>
                <c:pt idx="353">
                  <c:v>2.4140999999999999</c:v>
                </c:pt>
                <c:pt idx="354">
                  <c:v>2.3874</c:v>
                </c:pt>
                <c:pt idx="355">
                  <c:v>2.3256999999999999</c:v>
                </c:pt>
                <c:pt idx="356">
                  <c:v>2.3433000000000002</c:v>
                </c:pt>
                <c:pt idx="357">
                  <c:v>2.3256999999999999</c:v>
                </c:pt>
                <c:pt idx="358">
                  <c:v>2.2242999999999999</c:v>
                </c:pt>
                <c:pt idx="359">
                  <c:v>2.2294</c:v>
                </c:pt>
                <c:pt idx="360">
                  <c:v>2.2345999999999999</c:v>
                </c:pt>
                <c:pt idx="361">
                  <c:v>2.2536999999999998</c:v>
                </c:pt>
                <c:pt idx="362">
                  <c:v>2.2799</c:v>
                </c:pt>
                <c:pt idx="363">
                  <c:v>2.2502</c:v>
                </c:pt>
                <c:pt idx="364">
                  <c:v>2.2553999999999998</c:v>
                </c:pt>
                <c:pt idx="365">
                  <c:v>2.2465000000000002</c:v>
                </c:pt>
                <c:pt idx="366">
                  <c:v>2.2465000000000002</c:v>
                </c:pt>
                <c:pt idx="367">
                  <c:v>2.2098</c:v>
                </c:pt>
                <c:pt idx="368">
                  <c:v>2.2027999999999999</c:v>
                </c:pt>
                <c:pt idx="369">
                  <c:v>2.2113999999999998</c:v>
                </c:pt>
                <c:pt idx="370">
                  <c:v>2.1591</c:v>
                </c:pt>
                <c:pt idx="371">
                  <c:v>2.1817000000000002</c:v>
                </c:pt>
                <c:pt idx="372">
                  <c:v>2.1451000000000002</c:v>
                </c:pt>
                <c:pt idx="373">
                  <c:v>2.1728999999999998</c:v>
                </c:pt>
                <c:pt idx="374">
                  <c:v>2.1884999999999999</c:v>
                </c:pt>
                <c:pt idx="375">
                  <c:v>2.2004999999999999</c:v>
                </c:pt>
                <c:pt idx="376">
                  <c:v>2.2145000000000001</c:v>
                </c:pt>
                <c:pt idx="377">
                  <c:v>2.2109000000000001</c:v>
                </c:pt>
                <c:pt idx="378">
                  <c:v>2.1255999999999999</c:v>
                </c:pt>
                <c:pt idx="379">
                  <c:v>2.1637</c:v>
                </c:pt>
                <c:pt idx="380">
                  <c:v>2.1514000000000002</c:v>
                </c:pt>
                <c:pt idx="381">
                  <c:v>2.1879</c:v>
                </c:pt>
                <c:pt idx="382">
                  <c:v>2.1564999999999999</c:v>
                </c:pt>
                <c:pt idx="383">
                  <c:v>2.1634000000000002</c:v>
                </c:pt>
                <c:pt idx="384">
                  <c:v>2.1476999999999999</c:v>
                </c:pt>
                <c:pt idx="385">
                  <c:v>2.1423000000000001</c:v>
                </c:pt>
                <c:pt idx="386">
                  <c:v>2.137</c:v>
                </c:pt>
                <c:pt idx="387">
                  <c:v>2.2050999999999998</c:v>
                </c:pt>
                <c:pt idx="388">
                  <c:v>2.2279</c:v>
                </c:pt>
                <c:pt idx="389">
                  <c:v>2.2665999999999999</c:v>
                </c:pt>
                <c:pt idx="390">
                  <c:v>2.3037000000000001</c:v>
                </c:pt>
                <c:pt idx="391">
                  <c:v>2.3498999999999999</c:v>
                </c:pt>
                <c:pt idx="392">
                  <c:v>2.3498999999999999</c:v>
                </c:pt>
                <c:pt idx="393">
                  <c:v>2.3231999999999999</c:v>
                </c:pt>
                <c:pt idx="394">
                  <c:v>2.3658999999999999</c:v>
                </c:pt>
                <c:pt idx="395">
                  <c:v>2.3856000000000002</c:v>
                </c:pt>
                <c:pt idx="396">
                  <c:v>2.3730000000000002</c:v>
                </c:pt>
                <c:pt idx="397">
                  <c:v>2.3605</c:v>
                </c:pt>
                <c:pt idx="398">
                  <c:v>2.3176999999999999</c:v>
                </c:pt>
                <c:pt idx="399">
                  <c:v>2.3443999999999998</c:v>
                </c:pt>
                <c:pt idx="400">
                  <c:v>2.3319000000000001</c:v>
                </c:pt>
                <c:pt idx="401">
                  <c:v>2.3140999999999998</c:v>
                </c:pt>
                <c:pt idx="402">
                  <c:v>2.2589999999999999</c:v>
                </c:pt>
                <c:pt idx="403">
                  <c:v>2.2696000000000001</c:v>
                </c:pt>
                <c:pt idx="404">
                  <c:v>2.2589000000000001</c:v>
                </c:pt>
                <c:pt idx="405">
                  <c:v>2.2374999999999998</c:v>
                </c:pt>
                <c:pt idx="406">
                  <c:v>2.2551999999999999</c:v>
                </c:pt>
                <c:pt idx="407">
                  <c:v>2.3353999999999999</c:v>
                </c:pt>
                <c:pt idx="408">
                  <c:v>2.2871999999999999</c:v>
                </c:pt>
                <c:pt idx="409">
                  <c:v>2.3102999999999998</c:v>
                </c:pt>
                <c:pt idx="410">
                  <c:v>2.2888999999999999</c:v>
                </c:pt>
                <c:pt idx="411">
                  <c:v>2.2942</c:v>
                </c:pt>
                <c:pt idx="412">
                  <c:v>2.2532000000000001</c:v>
                </c:pt>
                <c:pt idx="413">
                  <c:v>2.2709999999999999</c:v>
                </c:pt>
                <c:pt idx="414">
                  <c:v>2.2212000000000001</c:v>
                </c:pt>
                <c:pt idx="415">
                  <c:v>2.262</c:v>
                </c:pt>
                <c:pt idx="416">
                  <c:v>2.2530000000000001</c:v>
                </c:pt>
                <c:pt idx="417">
                  <c:v>2.2618999999999998</c:v>
                </c:pt>
                <c:pt idx="418">
                  <c:v>2.2475999999999998</c:v>
                </c:pt>
                <c:pt idx="419">
                  <c:v>2.1974999999999998</c:v>
                </c:pt>
                <c:pt idx="420">
                  <c:v>2.1888000000000001</c:v>
                </c:pt>
                <c:pt idx="421">
                  <c:v>2.2185000000000001</c:v>
                </c:pt>
                <c:pt idx="422">
                  <c:v>2.2728000000000002</c:v>
                </c:pt>
                <c:pt idx="423">
                  <c:v>2.222</c:v>
                </c:pt>
                <c:pt idx="424">
                  <c:v>2.1852999999999998</c:v>
                </c:pt>
                <c:pt idx="425">
                  <c:v>2.1939000000000002</c:v>
                </c:pt>
                <c:pt idx="426">
                  <c:v>2.1817000000000002</c:v>
                </c:pt>
                <c:pt idx="427">
                  <c:v>2.2130999999999998</c:v>
                </c:pt>
                <c:pt idx="428">
                  <c:v>2.1659999999999999</c:v>
                </c:pt>
                <c:pt idx="429">
                  <c:v>2.1939000000000002</c:v>
                </c:pt>
                <c:pt idx="430">
                  <c:v>2.1659000000000002</c:v>
                </c:pt>
                <c:pt idx="431">
                  <c:v>2.1570999999999998</c:v>
                </c:pt>
                <c:pt idx="432">
                  <c:v>2.1292</c:v>
                </c:pt>
                <c:pt idx="433">
                  <c:v>2.1309</c:v>
                </c:pt>
                <c:pt idx="434">
                  <c:v>2.117</c:v>
                </c:pt>
                <c:pt idx="435">
                  <c:v>2.1657000000000002</c:v>
                </c:pt>
                <c:pt idx="436">
                  <c:v>2.1657000000000002</c:v>
                </c:pt>
                <c:pt idx="437">
                  <c:v>2.0596000000000001</c:v>
                </c:pt>
                <c:pt idx="438">
                  <c:v>2.1046</c:v>
                </c:pt>
                <c:pt idx="439">
                  <c:v>2.0387</c:v>
                </c:pt>
                <c:pt idx="440">
                  <c:v>2.0507</c:v>
                </c:pt>
                <c:pt idx="441">
                  <c:v>2.1305999999999998</c:v>
                </c:pt>
                <c:pt idx="442">
                  <c:v>2.1671999999999998</c:v>
                </c:pt>
                <c:pt idx="443">
                  <c:v>2.1882999999999999</c:v>
                </c:pt>
                <c:pt idx="444">
                  <c:v>2.1846999999999999</c:v>
                </c:pt>
                <c:pt idx="445">
                  <c:v>2.2023000000000001</c:v>
                </c:pt>
                <c:pt idx="446">
                  <c:v>2.2286999999999999</c:v>
                </c:pt>
                <c:pt idx="447">
                  <c:v>2.2446000000000002</c:v>
                </c:pt>
                <c:pt idx="448">
                  <c:v>2.2675999999999998</c:v>
                </c:pt>
                <c:pt idx="449">
                  <c:v>2.2765</c:v>
                </c:pt>
                <c:pt idx="450">
                  <c:v>2.2499000000000002</c:v>
                </c:pt>
                <c:pt idx="451">
                  <c:v>2.2198000000000002</c:v>
                </c:pt>
                <c:pt idx="452">
                  <c:v>2.2357</c:v>
                </c:pt>
                <c:pt idx="453">
                  <c:v>2.3102999999999998</c:v>
                </c:pt>
                <c:pt idx="454">
                  <c:v>2.3085</c:v>
                </c:pt>
                <c:pt idx="455">
                  <c:v>2.3336000000000001</c:v>
                </c:pt>
                <c:pt idx="456">
                  <c:v>2.3407999999999998</c:v>
                </c:pt>
                <c:pt idx="457">
                  <c:v>2.3229000000000002</c:v>
                </c:pt>
                <c:pt idx="458">
                  <c:v>2.3229000000000002</c:v>
                </c:pt>
                <c:pt idx="459">
                  <c:v>2.3479999999999999</c:v>
                </c:pt>
                <c:pt idx="460">
                  <c:v>2.3589000000000002</c:v>
                </c:pt>
                <c:pt idx="461">
                  <c:v>2.3589000000000002</c:v>
                </c:pt>
              </c:numCache>
            </c:numRef>
          </c:val>
          <c:smooth val="0"/>
          <c:extLst>
            <c:ext xmlns:c16="http://schemas.microsoft.com/office/drawing/2014/chart" uri="{C3380CC4-5D6E-409C-BE32-E72D297353CC}">
              <c16:uniqueId val="{00000000-327C-436C-B9DF-3A6226626616}"/>
            </c:ext>
          </c:extLst>
        </c:ser>
        <c:dLbls>
          <c:showLegendKey val="0"/>
          <c:showVal val="0"/>
          <c:showCatName val="0"/>
          <c:showSerName val="0"/>
          <c:showPercent val="0"/>
          <c:showBubbleSize val="0"/>
        </c:dLbls>
        <c:smooth val="0"/>
        <c:axId val="109331968"/>
        <c:axId val="109333504"/>
      </c:lineChart>
      <c:dateAx>
        <c:axId val="109331968"/>
        <c:scaling>
          <c:orientation val="minMax"/>
        </c:scaling>
        <c:delete val="0"/>
        <c:axPos val="b"/>
        <c:numFmt formatCode="mmm\-yy" sourceLinked="0"/>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09333504"/>
        <c:crosses val="autoZero"/>
        <c:auto val="1"/>
        <c:lblOffset val="100"/>
        <c:baseTimeUnit val="days"/>
      </c:dateAx>
      <c:valAx>
        <c:axId val="109333504"/>
        <c:scaling>
          <c:orientation val="minMax"/>
          <c:max val="2.75"/>
          <c:min val="1.25"/>
        </c:scaling>
        <c:delete val="0"/>
        <c:axPos val="l"/>
        <c:majorGridlines>
          <c:spPr>
            <a:ln w="9525" cap="flat" cmpd="sng" algn="ctr">
              <a:solidFill>
                <a:schemeClr val="bg1">
                  <a:lumMod val="9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09331968"/>
        <c:crosses val="autoZero"/>
        <c:crossBetween val="between"/>
        <c:majorUnit val="0.25"/>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Sobretasa que paga México vs Bonos Corporativos BBB en USD</a:t>
            </a:r>
          </a:p>
        </c:rich>
      </c:tx>
      <c:overlay val="0"/>
      <c:spPr>
        <a:noFill/>
        <a:ln>
          <a:noFill/>
        </a:ln>
        <a:effectLst/>
      </c:spPr>
    </c:title>
    <c:autoTitleDeleted val="0"/>
    <c:plotArea>
      <c:layout/>
      <c:lineChart>
        <c:grouping val="standard"/>
        <c:varyColors val="0"/>
        <c:ser>
          <c:idx val="0"/>
          <c:order val="0"/>
          <c:spPr>
            <a:ln w="28575" cap="rnd">
              <a:solidFill>
                <a:schemeClr val="bg1">
                  <a:lumMod val="85000"/>
                </a:schemeClr>
              </a:solidFill>
              <a:round/>
            </a:ln>
            <a:effectLst/>
          </c:spPr>
          <c:marker>
            <c:symbol val="none"/>
          </c:marker>
          <c:trendline>
            <c:spPr>
              <a:ln w="19050" cap="rnd">
                <a:solidFill>
                  <a:srgbClr val="C00000"/>
                </a:solidFill>
                <a:prstDash val="sysDot"/>
              </a:ln>
              <a:effectLst/>
            </c:spPr>
            <c:trendlineType val="movingAvg"/>
            <c:period val="20"/>
            <c:dispRSqr val="0"/>
            <c:dispEq val="0"/>
          </c:trendline>
          <c:cat>
            <c:numRef>
              <c:f>'[MEX Premio Mexico Cambiario.xlsx]Premio mx cambiario'!$AB$3:$AB$4000</c:f>
              <c:numCache>
                <c:formatCode>m/d/yyyy</c:formatCode>
                <c:ptCount val="3998"/>
                <c:pt idx="0">
                  <c:v>40276</c:v>
                </c:pt>
                <c:pt idx="1">
                  <c:v>40277</c:v>
                </c:pt>
                <c:pt idx="2">
                  <c:v>40280</c:v>
                </c:pt>
                <c:pt idx="3">
                  <c:v>40281</c:v>
                </c:pt>
                <c:pt idx="4">
                  <c:v>40282</c:v>
                </c:pt>
                <c:pt idx="5">
                  <c:v>40283</c:v>
                </c:pt>
                <c:pt idx="6">
                  <c:v>40284</c:v>
                </c:pt>
                <c:pt idx="7">
                  <c:v>40287</c:v>
                </c:pt>
                <c:pt idx="8">
                  <c:v>40288</c:v>
                </c:pt>
                <c:pt idx="9">
                  <c:v>40289</c:v>
                </c:pt>
                <c:pt idx="10">
                  <c:v>40290</c:v>
                </c:pt>
                <c:pt idx="11">
                  <c:v>40291</c:v>
                </c:pt>
                <c:pt idx="12">
                  <c:v>40294</c:v>
                </c:pt>
                <c:pt idx="13">
                  <c:v>40295</c:v>
                </c:pt>
                <c:pt idx="14">
                  <c:v>40296</c:v>
                </c:pt>
                <c:pt idx="15">
                  <c:v>40297</c:v>
                </c:pt>
                <c:pt idx="16">
                  <c:v>40298</c:v>
                </c:pt>
                <c:pt idx="17">
                  <c:v>40301</c:v>
                </c:pt>
                <c:pt idx="18">
                  <c:v>40302</c:v>
                </c:pt>
                <c:pt idx="19">
                  <c:v>40303</c:v>
                </c:pt>
                <c:pt idx="20">
                  <c:v>40304</c:v>
                </c:pt>
                <c:pt idx="21">
                  <c:v>40305</c:v>
                </c:pt>
                <c:pt idx="22">
                  <c:v>40308</c:v>
                </c:pt>
                <c:pt idx="23">
                  <c:v>40309</c:v>
                </c:pt>
                <c:pt idx="24">
                  <c:v>40310</c:v>
                </c:pt>
                <c:pt idx="25">
                  <c:v>40311</c:v>
                </c:pt>
                <c:pt idx="26">
                  <c:v>40312</c:v>
                </c:pt>
                <c:pt idx="27">
                  <c:v>40315</c:v>
                </c:pt>
                <c:pt idx="28">
                  <c:v>40316</c:v>
                </c:pt>
                <c:pt idx="29">
                  <c:v>40317</c:v>
                </c:pt>
                <c:pt idx="30">
                  <c:v>40318</c:v>
                </c:pt>
                <c:pt idx="31">
                  <c:v>40319</c:v>
                </c:pt>
                <c:pt idx="32">
                  <c:v>40322</c:v>
                </c:pt>
                <c:pt idx="33">
                  <c:v>40323</c:v>
                </c:pt>
                <c:pt idx="34">
                  <c:v>40324</c:v>
                </c:pt>
                <c:pt idx="35">
                  <c:v>40325</c:v>
                </c:pt>
                <c:pt idx="36">
                  <c:v>40326</c:v>
                </c:pt>
                <c:pt idx="37">
                  <c:v>40329</c:v>
                </c:pt>
                <c:pt idx="38">
                  <c:v>40330</c:v>
                </c:pt>
                <c:pt idx="39">
                  <c:v>40331</c:v>
                </c:pt>
                <c:pt idx="40">
                  <c:v>40332</c:v>
                </c:pt>
                <c:pt idx="41">
                  <c:v>40333</c:v>
                </c:pt>
                <c:pt idx="42">
                  <c:v>40336</c:v>
                </c:pt>
                <c:pt idx="43">
                  <c:v>40337</c:v>
                </c:pt>
                <c:pt idx="44">
                  <c:v>40338</c:v>
                </c:pt>
                <c:pt idx="45">
                  <c:v>40339</c:v>
                </c:pt>
                <c:pt idx="46">
                  <c:v>40340</c:v>
                </c:pt>
                <c:pt idx="47">
                  <c:v>40343</c:v>
                </c:pt>
                <c:pt idx="48">
                  <c:v>40344</c:v>
                </c:pt>
                <c:pt idx="49">
                  <c:v>40345</c:v>
                </c:pt>
                <c:pt idx="50">
                  <c:v>40346</c:v>
                </c:pt>
                <c:pt idx="51">
                  <c:v>40347</c:v>
                </c:pt>
                <c:pt idx="52">
                  <c:v>40350</c:v>
                </c:pt>
                <c:pt idx="53">
                  <c:v>40351</c:v>
                </c:pt>
                <c:pt idx="54">
                  <c:v>40352</c:v>
                </c:pt>
                <c:pt idx="55">
                  <c:v>40353</c:v>
                </c:pt>
                <c:pt idx="56">
                  <c:v>40354</c:v>
                </c:pt>
                <c:pt idx="57">
                  <c:v>40357</c:v>
                </c:pt>
                <c:pt idx="58">
                  <c:v>40358</c:v>
                </c:pt>
                <c:pt idx="59">
                  <c:v>40359</c:v>
                </c:pt>
                <c:pt idx="60">
                  <c:v>40360</c:v>
                </c:pt>
                <c:pt idx="61">
                  <c:v>40361</c:v>
                </c:pt>
                <c:pt idx="62">
                  <c:v>40364</c:v>
                </c:pt>
                <c:pt idx="63">
                  <c:v>40365</c:v>
                </c:pt>
                <c:pt idx="64">
                  <c:v>40366</c:v>
                </c:pt>
                <c:pt idx="65">
                  <c:v>40367</c:v>
                </c:pt>
                <c:pt idx="66">
                  <c:v>40368</c:v>
                </c:pt>
                <c:pt idx="67">
                  <c:v>40371</c:v>
                </c:pt>
                <c:pt idx="68">
                  <c:v>40372</c:v>
                </c:pt>
                <c:pt idx="69">
                  <c:v>40373</c:v>
                </c:pt>
                <c:pt idx="70">
                  <c:v>40374</c:v>
                </c:pt>
                <c:pt idx="71">
                  <c:v>40375</c:v>
                </c:pt>
                <c:pt idx="72">
                  <c:v>40378</c:v>
                </c:pt>
                <c:pt idx="73">
                  <c:v>40379</c:v>
                </c:pt>
                <c:pt idx="74">
                  <c:v>40380</c:v>
                </c:pt>
                <c:pt idx="75">
                  <c:v>40381</c:v>
                </c:pt>
                <c:pt idx="76">
                  <c:v>40382</c:v>
                </c:pt>
                <c:pt idx="77">
                  <c:v>40385</c:v>
                </c:pt>
                <c:pt idx="78">
                  <c:v>40386</c:v>
                </c:pt>
                <c:pt idx="79">
                  <c:v>40387</c:v>
                </c:pt>
                <c:pt idx="80">
                  <c:v>40388</c:v>
                </c:pt>
                <c:pt idx="81">
                  <c:v>40389</c:v>
                </c:pt>
                <c:pt idx="82">
                  <c:v>40392</c:v>
                </c:pt>
                <c:pt idx="83">
                  <c:v>40393</c:v>
                </c:pt>
                <c:pt idx="84">
                  <c:v>40394</c:v>
                </c:pt>
                <c:pt idx="85">
                  <c:v>40395</c:v>
                </c:pt>
                <c:pt idx="86">
                  <c:v>40396</c:v>
                </c:pt>
                <c:pt idx="87">
                  <c:v>40399</c:v>
                </c:pt>
                <c:pt idx="88">
                  <c:v>40400</c:v>
                </c:pt>
                <c:pt idx="89">
                  <c:v>40401</c:v>
                </c:pt>
                <c:pt idx="90">
                  <c:v>40402</c:v>
                </c:pt>
                <c:pt idx="91">
                  <c:v>40403</c:v>
                </c:pt>
                <c:pt idx="92">
                  <c:v>40406</c:v>
                </c:pt>
                <c:pt idx="93">
                  <c:v>40407</c:v>
                </c:pt>
                <c:pt idx="94">
                  <c:v>40408</c:v>
                </c:pt>
                <c:pt idx="95">
                  <c:v>40409</c:v>
                </c:pt>
                <c:pt idx="96">
                  <c:v>40410</c:v>
                </c:pt>
                <c:pt idx="97">
                  <c:v>40413</c:v>
                </c:pt>
                <c:pt idx="98">
                  <c:v>40414</c:v>
                </c:pt>
                <c:pt idx="99">
                  <c:v>40415</c:v>
                </c:pt>
                <c:pt idx="100">
                  <c:v>40416</c:v>
                </c:pt>
                <c:pt idx="101">
                  <c:v>40417</c:v>
                </c:pt>
                <c:pt idx="102">
                  <c:v>40420</c:v>
                </c:pt>
                <c:pt idx="103">
                  <c:v>40421</c:v>
                </c:pt>
                <c:pt idx="104">
                  <c:v>40422</c:v>
                </c:pt>
                <c:pt idx="105">
                  <c:v>40423</c:v>
                </c:pt>
                <c:pt idx="106">
                  <c:v>40424</c:v>
                </c:pt>
                <c:pt idx="107">
                  <c:v>40427</c:v>
                </c:pt>
                <c:pt idx="108">
                  <c:v>40428</c:v>
                </c:pt>
                <c:pt idx="109">
                  <c:v>40429</c:v>
                </c:pt>
                <c:pt idx="110">
                  <c:v>40430</c:v>
                </c:pt>
                <c:pt idx="111">
                  <c:v>40431</c:v>
                </c:pt>
                <c:pt idx="112">
                  <c:v>40434</c:v>
                </c:pt>
                <c:pt idx="113">
                  <c:v>40435</c:v>
                </c:pt>
                <c:pt idx="114">
                  <c:v>40436</c:v>
                </c:pt>
                <c:pt idx="115">
                  <c:v>40437</c:v>
                </c:pt>
                <c:pt idx="116">
                  <c:v>40438</c:v>
                </c:pt>
                <c:pt idx="117">
                  <c:v>40441</c:v>
                </c:pt>
                <c:pt idx="118">
                  <c:v>40442</c:v>
                </c:pt>
                <c:pt idx="119">
                  <c:v>40443</c:v>
                </c:pt>
                <c:pt idx="120">
                  <c:v>40444</c:v>
                </c:pt>
                <c:pt idx="121">
                  <c:v>40445</c:v>
                </c:pt>
                <c:pt idx="122">
                  <c:v>40448</c:v>
                </c:pt>
                <c:pt idx="123">
                  <c:v>40449</c:v>
                </c:pt>
                <c:pt idx="124">
                  <c:v>40450</c:v>
                </c:pt>
                <c:pt idx="125">
                  <c:v>40451</c:v>
                </c:pt>
                <c:pt idx="126">
                  <c:v>40452</c:v>
                </c:pt>
                <c:pt idx="127">
                  <c:v>40455</c:v>
                </c:pt>
                <c:pt idx="128">
                  <c:v>40557</c:v>
                </c:pt>
                <c:pt idx="129">
                  <c:v>40560</c:v>
                </c:pt>
                <c:pt idx="130">
                  <c:v>40561</c:v>
                </c:pt>
                <c:pt idx="131">
                  <c:v>40562</c:v>
                </c:pt>
                <c:pt idx="132">
                  <c:v>40563</c:v>
                </c:pt>
                <c:pt idx="133">
                  <c:v>40564</c:v>
                </c:pt>
                <c:pt idx="134">
                  <c:v>40567</c:v>
                </c:pt>
                <c:pt idx="135">
                  <c:v>40568</c:v>
                </c:pt>
                <c:pt idx="136">
                  <c:v>40569</c:v>
                </c:pt>
                <c:pt idx="137">
                  <c:v>40570</c:v>
                </c:pt>
                <c:pt idx="138">
                  <c:v>40571</c:v>
                </c:pt>
                <c:pt idx="139">
                  <c:v>40574</c:v>
                </c:pt>
                <c:pt idx="140">
                  <c:v>40575</c:v>
                </c:pt>
                <c:pt idx="141">
                  <c:v>40576</c:v>
                </c:pt>
                <c:pt idx="142">
                  <c:v>40577</c:v>
                </c:pt>
                <c:pt idx="143">
                  <c:v>40578</c:v>
                </c:pt>
                <c:pt idx="144">
                  <c:v>40581</c:v>
                </c:pt>
                <c:pt idx="145">
                  <c:v>40582</c:v>
                </c:pt>
                <c:pt idx="146">
                  <c:v>40583</c:v>
                </c:pt>
                <c:pt idx="147">
                  <c:v>40584</c:v>
                </c:pt>
                <c:pt idx="148">
                  <c:v>40585</c:v>
                </c:pt>
                <c:pt idx="149">
                  <c:v>40588</c:v>
                </c:pt>
                <c:pt idx="150">
                  <c:v>40589</c:v>
                </c:pt>
                <c:pt idx="151">
                  <c:v>40590</c:v>
                </c:pt>
                <c:pt idx="152">
                  <c:v>40591</c:v>
                </c:pt>
                <c:pt idx="153">
                  <c:v>40592</c:v>
                </c:pt>
                <c:pt idx="154">
                  <c:v>40595</c:v>
                </c:pt>
                <c:pt idx="155">
                  <c:v>40596</c:v>
                </c:pt>
                <c:pt idx="156">
                  <c:v>40597</c:v>
                </c:pt>
                <c:pt idx="157">
                  <c:v>40598</c:v>
                </c:pt>
                <c:pt idx="158">
                  <c:v>40599</c:v>
                </c:pt>
                <c:pt idx="159">
                  <c:v>40602</c:v>
                </c:pt>
                <c:pt idx="160">
                  <c:v>40603</c:v>
                </c:pt>
                <c:pt idx="161">
                  <c:v>40604</c:v>
                </c:pt>
                <c:pt idx="162">
                  <c:v>40605</c:v>
                </c:pt>
                <c:pt idx="163">
                  <c:v>40606</c:v>
                </c:pt>
                <c:pt idx="164">
                  <c:v>40609</c:v>
                </c:pt>
                <c:pt idx="165">
                  <c:v>40610</c:v>
                </c:pt>
                <c:pt idx="166">
                  <c:v>40611</c:v>
                </c:pt>
                <c:pt idx="167">
                  <c:v>40612</c:v>
                </c:pt>
                <c:pt idx="168">
                  <c:v>40613</c:v>
                </c:pt>
                <c:pt idx="169">
                  <c:v>40616</c:v>
                </c:pt>
                <c:pt idx="170">
                  <c:v>40617</c:v>
                </c:pt>
                <c:pt idx="171">
                  <c:v>40618</c:v>
                </c:pt>
                <c:pt idx="172">
                  <c:v>40619</c:v>
                </c:pt>
                <c:pt idx="173">
                  <c:v>40620</c:v>
                </c:pt>
                <c:pt idx="174">
                  <c:v>40623</c:v>
                </c:pt>
                <c:pt idx="175">
                  <c:v>40624</c:v>
                </c:pt>
                <c:pt idx="176">
                  <c:v>40625</c:v>
                </c:pt>
                <c:pt idx="177">
                  <c:v>40626</c:v>
                </c:pt>
                <c:pt idx="178">
                  <c:v>40627</c:v>
                </c:pt>
                <c:pt idx="179">
                  <c:v>40630</c:v>
                </c:pt>
                <c:pt idx="180">
                  <c:v>40631</c:v>
                </c:pt>
                <c:pt idx="181">
                  <c:v>40632</c:v>
                </c:pt>
                <c:pt idx="182">
                  <c:v>40633</c:v>
                </c:pt>
                <c:pt idx="183">
                  <c:v>40634</c:v>
                </c:pt>
                <c:pt idx="184">
                  <c:v>40637</c:v>
                </c:pt>
                <c:pt idx="185">
                  <c:v>40638</c:v>
                </c:pt>
                <c:pt idx="186">
                  <c:v>40639</c:v>
                </c:pt>
                <c:pt idx="187">
                  <c:v>40640</c:v>
                </c:pt>
                <c:pt idx="188">
                  <c:v>40641</c:v>
                </c:pt>
                <c:pt idx="189">
                  <c:v>40644</c:v>
                </c:pt>
                <c:pt idx="190">
                  <c:v>40645</c:v>
                </c:pt>
                <c:pt idx="191">
                  <c:v>40646</c:v>
                </c:pt>
                <c:pt idx="192">
                  <c:v>40647</c:v>
                </c:pt>
                <c:pt idx="193">
                  <c:v>40648</c:v>
                </c:pt>
                <c:pt idx="194">
                  <c:v>40651</c:v>
                </c:pt>
                <c:pt idx="195">
                  <c:v>40652</c:v>
                </c:pt>
                <c:pt idx="196">
                  <c:v>40653</c:v>
                </c:pt>
                <c:pt idx="197">
                  <c:v>40654</c:v>
                </c:pt>
                <c:pt idx="198">
                  <c:v>40655</c:v>
                </c:pt>
                <c:pt idx="199">
                  <c:v>40658</c:v>
                </c:pt>
                <c:pt idx="200">
                  <c:v>40659</c:v>
                </c:pt>
                <c:pt idx="201">
                  <c:v>40660</c:v>
                </c:pt>
                <c:pt idx="202">
                  <c:v>40661</c:v>
                </c:pt>
                <c:pt idx="203">
                  <c:v>40662</c:v>
                </c:pt>
                <c:pt idx="204">
                  <c:v>40665</c:v>
                </c:pt>
                <c:pt idx="205">
                  <c:v>40666</c:v>
                </c:pt>
                <c:pt idx="206">
                  <c:v>40667</c:v>
                </c:pt>
                <c:pt idx="207">
                  <c:v>40668</c:v>
                </c:pt>
                <c:pt idx="208">
                  <c:v>40669</c:v>
                </c:pt>
                <c:pt idx="209">
                  <c:v>40672</c:v>
                </c:pt>
                <c:pt idx="210">
                  <c:v>40673</c:v>
                </c:pt>
                <c:pt idx="211">
                  <c:v>40674</c:v>
                </c:pt>
                <c:pt idx="212">
                  <c:v>40675</c:v>
                </c:pt>
                <c:pt idx="213">
                  <c:v>40676</c:v>
                </c:pt>
                <c:pt idx="214">
                  <c:v>40679</c:v>
                </c:pt>
                <c:pt idx="215">
                  <c:v>40680</c:v>
                </c:pt>
                <c:pt idx="216">
                  <c:v>40681</c:v>
                </c:pt>
                <c:pt idx="217">
                  <c:v>40682</c:v>
                </c:pt>
                <c:pt idx="218">
                  <c:v>40683</c:v>
                </c:pt>
                <c:pt idx="219">
                  <c:v>40686</c:v>
                </c:pt>
                <c:pt idx="220">
                  <c:v>40687</c:v>
                </c:pt>
                <c:pt idx="221">
                  <c:v>40688</c:v>
                </c:pt>
                <c:pt idx="222">
                  <c:v>40689</c:v>
                </c:pt>
                <c:pt idx="223">
                  <c:v>40690</c:v>
                </c:pt>
                <c:pt idx="224">
                  <c:v>40693</c:v>
                </c:pt>
                <c:pt idx="225">
                  <c:v>40694</c:v>
                </c:pt>
                <c:pt idx="226">
                  <c:v>40695</c:v>
                </c:pt>
                <c:pt idx="227">
                  <c:v>40696</c:v>
                </c:pt>
                <c:pt idx="228">
                  <c:v>40697</c:v>
                </c:pt>
                <c:pt idx="229">
                  <c:v>40700</c:v>
                </c:pt>
                <c:pt idx="230">
                  <c:v>40701</c:v>
                </c:pt>
                <c:pt idx="231">
                  <c:v>40702</c:v>
                </c:pt>
                <c:pt idx="232">
                  <c:v>40703</c:v>
                </c:pt>
                <c:pt idx="233">
                  <c:v>40704</c:v>
                </c:pt>
                <c:pt idx="234">
                  <c:v>40707</c:v>
                </c:pt>
                <c:pt idx="235">
                  <c:v>40708</c:v>
                </c:pt>
                <c:pt idx="236">
                  <c:v>40709</c:v>
                </c:pt>
                <c:pt idx="237">
                  <c:v>40710</c:v>
                </c:pt>
                <c:pt idx="238">
                  <c:v>40711</c:v>
                </c:pt>
                <c:pt idx="239">
                  <c:v>40714</c:v>
                </c:pt>
                <c:pt idx="240">
                  <c:v>40715</c:v>
                </c:pt>
                <c:pt idx="241">
                  <c:v>40716</c:v>
                </c:pt>
                <c:pt idx="242">
                  <c:v>40717</c:v>
                </c:pt>
                <c:pt idx="243">
                  <c:v>40718</c:v>
                </c:pt>
                <c:pt idx="244">
                  <c:v>40721</c:v>
                </c:pt>
                <c:pt idx="245">
                  <c:v>40722</c:v>
                </c:pt>
                <c:pt idx="246">
                  <c:v>40723</c:v>
                </c:pt>
                <c:pt idx="247">
                  <c:v>40724</c:v>
                </c:pt>
                <c:pt idx="248">
                  <c:v>40725</c:v>
                </c:pt>
                <c:pt idx="249">
                  <c:v>40728</c:v>
                </c:pt>
                <c:pt idx="250">
                  <c:v>40729</c:v>
                </c:pt>
                <c:pt idx="251">
                  <c:v>40730</c:v>
                </c:pt>
                <c:pt idx="252">
                  <c:v>40731</c:v>
                </c:pt>
                <c:pt idx="253">
                  <c:v>40732</c:v>
                </c:pt>
                <c:pt idx="254">
                  <c:v>40735</c:v>
                </c:pt>
                <c:pt idx="255">
                  <c:v>40736</c:v>
                </c:pt>
                <c:pt idx="256">
                  <c:v>40737</c:v>
                </c:pt>
                <c:pt idx="257">
                  <c:v>40738</c:v>
                </c:pt>
                <c:pt idx="258">
                  <c:v>40739</c:v>
                </c:pt>
                <c:pt idx="259">
                  <c:v>40742</c:v>
                </c:pt>
                <c:pt idx="260">
                  <c:v>40743</c:v>
                </c:pt>
                <c:pt idx="261">
                  <c:v>40744</c:v>
                </c:pt>
                <c:pt idx="262">
                  <c:v>40745</c:v>
                </c:pt>
                <c:pt idx="263">
                  <c:v>40746</c:v>
                </c:pt>
                <c:pt idx="264">
                  <c:v>40749</c:v>
                </c:pt>
                <c:pt idx="265">
                  <c:v>40750</c:v>
                </c:pt>
                <c:pt idx="266">
                  <c:v>40751</c:v>
                </c:pt>
                <c:pt idx="267">
                  <c:v>40752</c:v>
                </c:pt>
                <c:pt idx="268">
                  <c:v>40753</c:v>
                </c:pt>
                <c:pt idx="269">
                  <c:v>40756</c:v>
                </c:pt>
                <c:pt idx="270">
                  <c:v>40757</c:v>
                </c:pt>
                <c:pt idx="271">
                  <c:v>40758</c:v>
                </c:pt>
                <c:pt idx="272">
                  <c:v>40759</c:v>
                </c:pt>
                <c:pt idx="273">
                  <c:v>40760</c:v>
                </c:pt>
                <c:pt idx="274">
                  <c:v>40763</c:v>
                </c:pt>
                <c:pt idx="275">
                  <c:v>40764</c:v>
                </c:pt>
                <c:pt idx="276">
                  <c:v>40765</c:v>
                </c:pt>
                <c:pt idx="277">
                  <c:v>40766</c:v>
                </c:pt>
                <c:pt idx="278">
                  <c:v>40767</c:v>
                </c:pt>
                <c:pt idx="279">
                  <c:v>40770</c:v>
                </c:pt>
                <c:pt idx="280">
                  <c:v>40771</c:v>
                </c:pt>
                <c:pt idx="281">
                  <c:v>40772</c:v>
                </c:pt>
                <c:pt idx="282">
                  <c:v>40773</c:v>
                </c:pt>
                <c:pt idx="283">
                  <c:v>40774</c:v>
                </c:pt>
                <c:pt idx="284">
                  <c:v>40777</c:v>
                </c:pt>
                <c:pt idx="285">
                  <c:v>40778</c:v>
                </c:pt>
                <c:pt idx="286">
                  <c:v>40779</c:v>
                </c:pt>
                <c:pt idx="287">
                  <c:v>40780</c:v>
                </c:pt>
                <c:pt idx="288">
                  <c:v>40781</c:v>
                </c:pt>
                <c:pt idx="289">
                  <c:v>40784</c:v>
                </c:pt>
                <c:pt idx="290">
                  <c:v>40785</c:v>
                </c:pt>
                <c:pt idx="291">
                  <c:v>40786</c:v>
                </c:pt>
                <c:pt idx="292">
                  <c:v>40787</c:v>
                </c:pt>
                <c:pt idx="293">
                  <c:v>40788</c:v>
                </c:pt>
                <c:pt idx="294">
                  <c:v>40791</c:v>
                </c:pt>
                <c:pt idx="295">
                  <c:v>40792</c:v>
                </c:pt>
                <c:pt idx="296">
                  <c:v>40793</c:v>
                </c:pt>
                <c:pt idx="297">
                  <c:v>40794</c:v>
                </c:pt>
                <c:pt idx="298">
                  <c:v>40795</c:v>
                </c:pt>
                <c:pt idx="299">
                  <c:v>40798</c:v>
                </c:pt>
                <c:pt idx="300">
                  <c:v>40799</c:v>
                </c:pt>
                <c:pt idx="301">
                  <c:v>40800</c:v>
                </c:pt>
                <c:pt idx="302">
                  <c:v>40801</c:v>
                </c:pt>
                <c:pt idx="303">
                  <c:v>40802</c:v>
                </c:pt>
                <c:pt idx="304">
                  <c:v>40805</c:v>
                </c:pt>
                <c:pt idx="305">
                  <c:v>40806</c:v>
                </c:pt>
                <c:pt idx="306">
                  <c:v>40807</c:v>
                </c:pt>
                <c:pt idx="307">
                  <c:v>40808</c:v>
                </c:pt>
                <c:pt idx="308">
                  <c:v>40809</c:v>
                </c:pt>
                <c:pt idx="309">
                  <c:v>40812</c:v>
                </c:pt>
                <c:pt idx="310">
                  <c:v>40813</c:v>
                </c:pt>
                <c:pt idx="311">
                  <c:v>40814</c:v>
                </c:pt>
                <c:pt idx="312">
                  <c:v>40815</c:v>
                </c:pt>
                <c:pt idx="313">
                  <c:v>40816</c:v>
                </c:pt>
                <c:pt idx="314">
                  <c:v>40819</c:v>
                </c:pt>
                <c:pt idx="315">
                  <c:v>40820</c:v>
                </c:pt>
                <c:pt idx="316">
                  <c:v>40821</c:v>
                </c:pt>
                <c:pt idx="317">
                  <c:v>40822</c:v>
                </c:pt>
                <c:pt idx="318">
                  <c:v>40823</c:v>
                </c:pt>
                <c:pt idx="319">
                  <c:v>40826</c:v>
                </c:pt>
                <c:pt idx="320">
                  <c:v>40827</c:v>
                </c:pt>
                <c:pt idx="321">
                  <c:v>40828</c:v>
                </c:pt>
                <c:pt idx="322">
                  <c:v>40829</c:v>
                </c:pt>
                <c:pt idx="323">
                  <c:v>40830</c:v>
                </c:pt>
                <c:pt idx="324">
                  <c:v>40833</c:v>
                </c:pt>
                <c:pt idx="325">
                  <c:v>40834</c:v>
                </c:pt>
                <c:pt idx="326">
                  <c:v>40835</c:v>
                </c:pt>
                <c:pt idx="327">
                  <c:v>40836</c:v>
                </c:pt>
                <c:pt idx="328">
                  <c:v>40837</c:v>
                </c:pt>
                <c:pt idx="329">
                  <c:v>40840</c:v>
                </c:pt>
                <c:pt idx="330">
                  <c:v>40849</c:v>
                </c:pt>
                <c:pt idx="331">
                  <c:v>40850</c:v>
                </c:pt>
                <c:pt idx="332">
                  <c:v>40851</c:v>
                </c:pt>
                <c:pt idx="333">
                  <c:v>40854</c:v>
                </c:pt>
                <c:pt idx="334">
                  <c:v>40855</c:v>
                </c:pt>
                <c:pt idx="335">
                  <c:v>40856</c:v>
                </c:pt>
                <c:pt idx="336">
                  <c:v>40857</c:v>
                </c:pt>
                <c:pt idx="337">
                  <c:v>40858</c:v>
                </c:pt>
                <c:pt idx="338">
                  <c:v>40861</c:v>
                </c:pt>
                <c:pt idx="339">
                  <c:v>40862</c:v>
                </c:pt>
                <c:pt idx="340">
                  <c:v>40863</c:v>
                </c:pt>
                <c:pt idx="341">
                  <c:v>40864</c:v>
                </c:pt>
                <c:pt idx="342">
                  <c:v>40865</c:v>
                </c:pt>
                <c:pt idx="343">
                  <c:v>40868</c:v>
                </c:pt>
                <c:pt idx="344">
                  <c:v>40869</c:v>
                </c:pt>
                <c:pt idx="345">
                  <c:v>40870</c:v>
                </c:pt>
                <c:pt idx="346">
                  <c:v>40871</c:v>
                </c:pt>
                <c:pt idx="347">
                  <c:v>40872</c:v>
                </c:pt>
                <c:pt idx="348">
                  <c:v>40875</c:v>
                </c:pt>
                <c:pt idx="349">
                  <c:v>40876</c:v>
                </c:pt>
                <c:pt idx="350">
                  <c:v>40877</c:v>
                </c:pt>
                <c:pt idx="351">
                  <c:v>40878</c:v>
                </c:pt>
                <c:pt idx="352">
                  <c:v>40879</c:v>
                </c:pt>
                <c:pt idx="353">
                  <c:v>40882</c:v>
                </c:pt>
                <c:pt idx="354">
                  <c:v>40883</c:v>
                </c:pt>
                <c:pt idx="355">
                  <c:v>40884</c:v>
                </c:pt>
                <c:pt idx="356">
                  <c:v>40885</c:v>
                </c:pt>
                <c:pt idx="357">
                  <c:v>40886</c:v>
                </c:pt>
                <c:pt idx="358">
                  <c:v>40889</c:v>
                </c:pt>
                <c:pt idx="359">
                  <c:v>40890</c:v>
                </c:pt>
                <c:pt idx="360">
                  <c:v>40891</c:v>
                </c:pt>
                <c:pt idx="361">
                  <c:v>40892</c:v>
                </c:pt>
                <c:pt idx="362">
                  <c:v>40893</c:v>
                </c:pt>
                <c:pt idx="363">
                  <c:v>40896</c:v>
                </c:pt>
                <c:pt idx="364">
                  <c:v>40897</c:v>
                </c:pt>
                <c:pt idx="365">
                  <c:v>40898</c:v>
                </c:pt>
                <c:pt idx="366">
                  <c:v>40899</c:v>
                </c:pt>
                <c:pt idx="367">
                  <c:v>40900</c:v>
                </c:pt>
                <c:pt idx="368">
                  <c:v>40903</c:v>
                </c:pt>
                <c:pt idx="369">
                  <c:v>40904</c:v>
                </c:pt>
                <c:pt idx="370">
                  <c:v>40905</c:v>
                </c:pt>
                <c:pt idx="371">
                  <c:v>40906</c:v>
                </c:pt>
                <c:pt idx="372">
                  <c:v>40907</c:v>
                </c:pt>
                <c:pt idx="373">
                  <c:v>40910</c:v>
                </c:pt>
                <c:pt idx="374">
                  <c:v>40911</c:v>
                </c:pt>
                <c:pt idx="375">
                  <c:v>40912</c:v>
                </c:pt>
                <c:pt idx="376">
                  <c:v>40913</c:v>
                </c:pt>
                <c:pt idx="377">
                  <c:v>40914</c:v>
                </c:pt>
                <c:pt idx="378">
                  <c:v>40917</c:v>
                </c:pt>
                <c:pt idx="379">
                  <c:v>40918</c:v>
                </c:pt>
                <c:pt idx="380">
                  <c:v>40919</c:v>
                </c:pt>
                <c:pt idx="381">
                  <c:v>40920</c:v>
                </c:pt>
                <c:pt idx="382">
                  <c:v>40921</c:v>
                </c:pt>
                <c:pt idx="383">
                  <c:v>40924</c:v>
                </c:pt>
                <c:pt idx="384">
                  <c:v>40925</c:v>
                </c:pt>
                <c:pt idx="385">
                  <c:v>40926</c:v>
                </c:pt>
                <c:pt idx="386">
                  <c:v>40927</c:v>
                </c:pt>
                <c:pt idx="387">
                  <c:v>40928</c:v>
                </c:pt>
                <c:pt idx="388">
                  <c:v>40931</c:v>
                </c:pt>
                <c:pt idx="389">
                  <c:v>40932</c:v>
                </c:pt>
                <c:pt idx="390">
                  <c:v>40933</c:v>
                </c:pt>
                <c:pt idx="391">
                  <c:v>40934</c:v>
                </c:pt>
                <c:pt idx="392">
                  <c:v>40935</c:v>
                </c:pt>
                <c:pt idx="393">
                  <c:v>40938</c:v>
                </c:pt>
                <c:pt idx="394">
                  <c:v>40939</c:v>
                </c:pt>
                <c:pt idx="395">
                  <c:v>40940</c:v>
                </c:pt>
                <c:pt idx="396">
                  <c:v>40941</c:v>
                </c:pt>
                <c:pt idx="397">
                  <c:v>40942</c:v>
                </c:pt>
                <c:pt idx="398">
                  <c:v>40945</c:v>
                </c:pt>
                <c:pt idx="399">
                  <c:v>40946</c:v>
                </c:pt>
                <c:pt idx="400">
                  <c:v>40947</c:v>
                </c:pt>
                <c:pt idx="401">
                  <c:v>40948</c:v>
                </c:pt>
                <c:pt idx="402">
                  <c:v>40949</c:v>
                </c:pt>
                <c:pt idx="403">
                  <c:v>40952</c:v>
                </c:pt>
                <c:pt idx="404">
                  <c:v>40953</c:v>
                </c:pt>
                <c:pt idx="405">
                  <c:v>40954</c:v>
                </c:pt>
                <c:pt idx="406">
                  <c:v>40955</c:v>
                </c:pt>
                <c:pt idx="407">
                  <c:v>40956</c:v>
                </c:pt>
                <c:pt idx="408">
                  <c:v>40959</c:v>
                </c:pt>
                <c:pt idx="409">
                  <c:v>40960</c:v>
                </c:pt>
                <c:pt idx="410">
                  <c:v>40961</c:v>
                </c:pt>
                <c:pt idx="411">
                  <c:v>40962</c:v>
                </c:pt>
                <c:pt idx="412">
                  <c:v>40963</c:v>
                </c:pt>
                <c:pt idx="413">
                  <c:v>40966</c:v>
                </c:pt>
                <c:pt idx="414">
                  <c:v>40967</c:v>
                </c:pt>
                <c:pt idx="415">
                  <c:v>40968</c:v>
                </c:pt>
                <c:pt idx="416">
                  <c:v>40969</c:v>
                </c:pt>
                <c:pt idx="417">
                  <c:v>40970</c:v>
                </c:pt>
                <c:pt idx="418">
                  <c:v>40973</c:v>
                </c:pt>
                <c:pt idx="419">
                  <c:v>40974</c:v>
                </c:pt>
                <c:pt idx="420">
                  <c:v>40975</c:v>
                </c:pt>
                <c:pt idx="421">
                  <c:v>40976</c:v>
                </c:pt>
                <c:pt idx="422">
                  <c:v>40977</c:v>
                </c:pt>
                <c:pt idx="423">
                  <c:v>40980</c:v>
                </c:pt>
                <c:pt idx="424">
                  <c:v>40981</c:v>
                </c:pt>
                <c:pt idx="425">
                  <c:v>40982</c:v>
                </c:pt>
                <c:pt idx="426">
                  <c:v>40983</c:v>
                </c:pt>
                <c:pt idx="427">
                  <c:v>40984</c:v>
                </c:pt>
                <c:pt idx="428">
                  <c:v>40987</c:v>
                </c:pt>
                <c:pt idx="429">
                  <c:v>40988</c:v>
                </c:pt>
                <c:pt idx="430">
                  <c:v>40989</c:v>
                </c:pt>
                <c:pt idx="431">
                  <c:v>40990</c:v>
                </c:pt>
                <c:pt idx="432">
                  <c:v>40991</c:v>
                </c:pt>
                <c:pt idx="433">
                  <c:v>40994</c:v>
                </c:pt>
                <c:pt idx="434">
                  <c:v>40995</c:v>
                </c:pt>
                <c:pt idx="435">
                  <c:v>40996</c:v>
                </c:pt>
                <c:pt idx="436">
                  <c:v>40997</c:v>
                </c:pt>
                <c:pt idx="437">
                  <c:v>40998</c:v>
                </c:pt>
                <c:pt idx="438">
                  <c:v>41001</c:v>
                </c:pt>
                <c:pt idx="439">
                  <c:v>41002</c:v>
                </c:pt>
                <c:pt idx="440">
                  <c:v>41003</c:v>
                </c:pt>
                <c:pt idx="441">
                  <c:v>41004</c:v>
                </c:pt>
                <c:pt idx="442">
                  <c:v>41005</c:v>
                </c:pt>
                <c:pt idx="443">
                  <c:v>41008</c:v>
                </c:pt>
                <c:pt idx="444">
                  <c:v>41009</c:v>
                </c:pt>
                <c:pt idx="445">
                  <c:v>41010</c:v>
                </c:pt>
                <c:pt idx="446">
                  <c:v>41011</c:v>
                </c:pt>
                <c:pt idx="447">
                  <c:v>41012</c:v>
                </c:pt>
                <c:pt idx="448">
                  <c:v>41015</c:v>
                </c:pt>
                <c:pt idx="449">
                  <c:v>41016</c:v>
                </c:pt>
                <c:pt idx="450">
                  <c:v>41017</c:v>
                </c:pt>
                <c:pt idx="451">
                  <c:v>41018</c:v>
                </c:pt>
                <c:pt idx="452">
                  <c:v>41019</c:v>
                </c:pt>
                <c:pt idx="453">
                  <c:v>41022</c:v>
                </c:pt>
                <c:pt idx="454">
                  <c:v>41023</c:v>
                </c:pt>
                <c:pt idx="455">
                  <c:v>41024</c:v>
                </c:pt>
                <c:pt idx="456">
                  <c:v>41025</c:v>
                </c:pt>
                <c:pt idx="457">
                  <c:v>41026</c:v>
                </c:pt>
                <c:pt idx="458">
                  <c:v>41029</c:v>
                </c:pt>
                <c:pt idx="459">
                  <c:v>41030</c:v>
                </c:pt>
                <c:pt idx="460">
                  <c:v>41031</c:v>
                </c:pt>
                <c:pt idx="461">
                  <c:v>41032</c:v>
                </c:pt>
                <c:pt idx="462">
                  <c:v>41033</c:v>
                </c:pt>
                <c:pt idx="463">
                  <c:v>41036</c:v>
                </c:pt>
                <c:pt idx="464">
                  <c:v>41037</c:v>
                </c:pt>
                <c:pt idx="465">
                  <c:v>41038</c:v>
                </c:pt>
                <c:pt idx="466">
                  <c:v>41039</c:v>
                </c:pt>
                <c:pt idx="467">
                  <c:v>41040</c:v>
                </c:pt>
                <c:pt idx="468">
                  <c:v>41043</c:v>
                </c:pt>
                <c:pt idx="469">
                  <c:v>41044</c:v>
                </c:pt>
                <c:pt idx="470">
                  <c:v>41045</c:v>
                </c:pt>
                <c:pt idx="471">
                  <c:v>41046</c:v>
                </c:pt>
                <c:pt idx="472">
                  <c:v>41047</c:v>
                </c:pt>
                <c:pt idx="473">
                  <c:v>41050</c:v>
                </c:pt>
                <c:pt idx="474">
                  <c:v>41051</c:v>
                </c:pt>
                <c:pt idx="475">
                  <c:v>41052</c:v>
                </c:pt>
                <c:pt idx="476">
                  <c:v>41053</c:v>
                </c:pt>
                <c:pt idx="477">
                  <c:v>41054</c:v>
                </c:pt>
                <c:pt idx="478">
                  <c:v>41057</c:v>
                </c:pt>
                <c:pt idx="479">
                  <c:v>41058</c:v>
                </c:pt>
                <c:pt idx="480">
                  <c:v>41059</c:v>
                </c:pt>
                <c:pt idx="481">
                  <c:v>41060</c:v>
                </c:pt>
                <c:pt idx="482">
                  <c:v>41061</c:v>
                </c:pt>
                <c:pt idx="483">
                  <c:v>41064</c:v>
                </c:pt>
                <c:pt idx="484">
                  <c:v>41065</c:v>
                </c:pt>
                <c:pt idx="485">
                  <c:v>41066</c:v>
                </c:pt>
                <c:pt idx="486">
                  <c:v>41067</c:v>
                </c:pt>
                <c:pt idx="487">
                  <c:v>41068</c:v>
                </c:pt>
                <c:pt idx="488">
                  <c:v>41071</c:v>
                </c:pt>
                <c:pt idx="489">
                  <c:v>41072</c:v>
                </c:pt>
                <c:pt idx="490">
                  <c:v>41073</c:v>
                </c:pt>
                <c:pt idx="491">
                  <c:v>41074</c:v>
                </c:pt>
                <c:pt idx="492">
                  <c:v>41075</c:v>
                </c:pt>
                <c:pt idx="493">
                  <c:v>41078</c:v>
                </c:pt>
                <c:pt idx="494">
                  <c:v>41079</c:v>
                </c:pt>
                <c:pt idx="495">
                  <c:v>41080</c:v>
                </c:pt>
                <c:pt idx="496">
                  <c:v>41081</c:v>
                </c:pt>
                <c:pt idx="497">
                  <c:v>41082</c:v>
                </c:pt>
                <c:pt idx="498">
                  <c:v>41085</c:v>
                </c:pt>
                <c:pt idx="499">
                  <c:v>41086</c:v>
                </c:pt>
                <c:pt idx="500">
                  <c:v>41087</c:v>
                </c:pt>
                <c:pt idx="501">
                  <c:v>41088</c:v>
                </c:pt>
                <c:pt idx="502">
                  <c:v>41089</c:v>
                </c:pt>
                <c:pt idx="503">
                  <c:v>41092</c:v>
                </c:pt>
                <c:pt idx="504">
                  <c:v>41093</c:v>
                </c:pt>
                <c:pt idx="505">
                  <c:v>41094</c:v>
                </c:pt>
                <c:pt idx="506">
                  <c:v>41095</c:v>
                </c:pt>
                <c:pt idx="507">
                  <c:v>41096</c:v>
                </c:pt>
                <c:pt idx="508">
                  <c:v>41099</c:v>
                </c:pt>
                <c:pt idx="509">
                  <c:v>41100</c:v>
                </c:pt>
                <c:pt idx="510">
                  <c:v>41101</c:v>
                </c:pt>
                <c:pt idx="511">
                  <c:v>41102</c:v>
                </c:pt>
                <c:pt idx="512">
                  <c:v>41103</c:v>
                </c:pt>
                <c:pt idx="513">
                  <c:v>41106</c:v>
                </c:pt>
                <c:pt idx="514">
                  <c:v>41107</c:v>
                </c:pt>
                <c:pt idx="515">
                  <c:v>41108</c:v>
                </c:pt>
                <c:pt idx="516">
                  <c:v>41109</c:v>
                </c:pt>
                <c:pt idx="517">
                  <c:v>41110</c:v>
                </c:pt>
                <c:pt idx="518">
                  <c:v>41113</c:v>
                </c:pt>
                <c:pt idx="519">
                  <c:v>41114</c:v>
                </c:pt>
                <c:pt idx="520">
                  <c:v>41115</c:v>
                </c:pt>
                <c:pt idx="521">
                  <c:v>41116</c:v>
                </c:pt>
                <c:pt idx="522">
                  <c:v>41117</c:v>
                </c:pt>
                <c:pt idx="523">
                  <c:v>41120</c:v>
                </c:pt>
                <c:pt idx="524">
                  <c:v>41121</c:v>
                </c:pt>
                <c:pt idx="525">
                  <c:v>41122</c:v>
                </c:pt>
                <c:pt idx="526">
                  <c:v>41123</c:v>
                </c:pt>
                <c:pt idx="527">
                  <c:v>41124</c:v>
                </c:pt>
                <c:pt idx="528">
                  <c:v>41127</c:v>
                </c:pt>
                <c:pt idx="529">
                  <c:v>41128</c:v>
                </c:pt>
                <c:pt idx="530">
                  <c:v>41129</c:v>
                </c:pt>
                <c:pt idx="531">
                  <c:v>41130</c:v>
                </c:pt>
                <c:pt idx="532">
                  <c:v>41131</c:v>
                </c:pt>
                <c:pt idx="533">
                  <c:v>41134</c:v>
                </c:pt>
                <c:pt idx="534">
                  <c:v>41135</c:v>
                </c:pt>
                <c:pt idx="535">
                  <c:v>41136</c:v>
                </c:pt>
                <c:pt idx="536">
                  <c:v>41137</c:v>
                </c:pt>
                <c:pt idx="537">
                  <c:v>41138</c:v>
                </c:pt>
                <c:pt idx="538">
                  <c:v>41141</c:v>
                </c:pt>
                <c:pt idx="539">
                  <c:v>41142</c:v>
                </c:pt>
                <c:pt idx="540">
                  <c:v>41143</c:v>
                </c:pt>
                <c:pt idx="541">
                  <c:v>41144</c:v>
                </c:pt>
                <c:pt idx="542">
                  <c:v>41145</c:v>
                </c:pt>
                <c:pt idx="543">
                  <c:v>41148</c:v>
                </c:pt>
                <c:pt idx="544">
                  <c:v>41149</c:v>
                </c:pt>
                <c:pt idx="545">
                  <c:v>41150</c:v>
                </c:pt>
                <c:pt idx="546">
                  <c:v>41151</c:v>
                </c:pt>
                <c:pt idx="547">
                  <c:v>41152</c:v>
                </c:pt>
                <c:pt idx="548">
                  <c:v>41155</c:v>
                </c:pt>
                <c:pt idx="549">
                  <c:v>41156</c:v>
                </c:pt>
                <c:pt idx="550">
                  <c:v>41157</c:v>
                </c:pt>
                <c:pt idx="551">
                  <c:v>41158</c:v>
                </c:pt>
                <c:pt idx="552">
                  <c:v>41159</c:v>
                </c:pt>
                <c:pt idx="553">
                  <c:v>41162</c:v>
                </c:pt>
                <c:pt idx="554">
                  <c:v>41163</c:v>
                </c:pt>
                <c:pt idx="555">
                  <c:v>41164</c:v>
                </c:pt>
                <c:pt idx="556">
                  <c:v>41165</c:v>
                </c:pt>
                <c:pt idx="557">
                  <c:v>41166</c:v>
                </c:pt>
                <c:pt idx="558">
                  <c:v>41169</c:v>
                </c:pt>
                <c:pt idx="559">
                  <c:v>41170</c:v>
                </c:pt>
                <c:pt idx="560">
                  <c:v>41171</c:v>
                </c:pt>
                <c:pt idx="561">
                  <c:v>41172</c:v>
                </c:pt>
                <c:pt idx="562">
                  <c:v>41173</c:v>
                </c:pt>
                <c:pt idx="563">
                  <c:v>41176</c:v>
                </c:pt>
                <c:pt idx="564">
                  <c:v>41177</c:v>
                </c:pt>
                <c:pt idx="565">
                  <c:v>41178</c:v>
                </c:pt>
                <c:pt idx="566">
                  <c:v>41179</c:v>
                </c:pt>
                <c:pt idx="567">
                  <c:v>41180</c:v>
                </c:pt>
                <c:pt idx="568">
                  <c:v>41183</c:v>
                </c:pt>
                <c:pt idx="569">
                  <c:v>41184</c:v>
                </c:pt>
                <c:pt idx="570">
                  <c:v>41185</c:v>
                </c:pt>
                <c:pt idx="571">
                  <c:v>41186</c:v>
                </c:pt>
                <c:pt idx="572">
                  <c:v>41187</c:v>
                </c:pt>
                <c:pt idx="573">
                  <c:v>41190</c:v>
                </c:pt>
                <c:pt idx="574">
                  <c:v>41191</c:v>
                </c:pt>
                <c:pt idx="575">
                  <c:v>41192</c:v>
                </c:pt>
                <c:pt idx="576">
                  <c:v>41193</c:v>
                </c:pt>
                <c:pt idx="577">
                  <c:v>41194</c:v>
                </c:pt>
                <c:pt idx="578">
                  <c:v>41197</c:v>
                </c:pt>
                <c:pt idx="579">
                  <c:v>41198</c:v>
                </c:pt>
                <c:pt idx="580">
                  <c:v>41199</c:v>
                </c:pt>
                <c:pt idx="581">
                  <c:v>41200</c:v>
                </c:pt>
                <c:pt idx="582">
                  <c:v>41201</c:v>
                </c:pt>
                <c:pt idx="583">
                  <c:v>41204</c:v>
                </c:pt>
                <c:pt idx="584">
                  <c:v>41205</c:v>
                </c:pt>
                <c:pt idx="585">
                  <c:v>41206</c:v>
                </c:pt>
                <c:pt idx="586">
                  <c:v>41207</c:v>
                </c:pt>
                <c:pt idx="587">
                  <c:v>41208</c:v>
                </c:pt>
                <c:pt idx="588">
                  <c:v>41211</c:v>
                </c:pt>
                <c:pt idx="589">
                  <c:v>41212</c:v>
                </c:pt>
                <c:pt idx="590">
                  <c:v>41213</c:v>
                </c:pt>
                <c:pt idx="591">
                  <c:v>41214</c:v>
                </c:pt>
                <c:pt idx="592">
                  <c:v>41215</c:v>
                </c:pt>
                <c:pt idx="593">
                  <c:v>41218</c:v>
                </c:pt>
                <c:pt idx="594">
                  <c:v>41219</c:v>
                </c:pt>
                <c:pt idx="595">
                  <c:v>41220</c:v>
                </c:pt>
                <c:pt idx="596">
                  <c:v>41221</c:v>
                </c:pt>
                <c:pt idx="597">
                  <c:v>41222</c:v>
                </c:pt>
                <c:pt idx="598">
                  <c:v>41225</c:v>
                </c:pt>
                <c:pt idx="599">
                  <c:v>41226</c:v>
                </c:pt>
                <c:pt idx="600">
                  <c:v>41227</c:v>
                </c:pt>
                <c:pt idx="601">
                  <c:v>41228</c:v>
                </c:pt>
                <c:pt idx="602">
                  <c:v>41229</c:v>
                </c:pt>
                <c:pt idx="603">
                  <c:v>41232</c:v>
                </c:pt>
                <c:pt idx="604">
                  <c:v>41233</c:v>
                </c:pt>
                <c:pt idx="605">
                  <c:v>41234</c:v>
                </c:pt>
                <c:pt idx="606">
                  <c:v>41235</c:v>
                </c:pt>
                <c:pt idx="607">
                  <c:v>41236</c:v>
                </c:pt>
                <c:pt idx="608">
                  <c:v>41239</c:v>
                </c:pt>
                <c:pt idx="609">
                  <c:v>41240</c:v>
                </c:pt>
                <c:pt idx="610">
                  <c:v>41241</c:v>
                </c:pt>
                <c:pt idx="611">
                  <c:v>41242</c:v>
                </c:pt>
                <c:pt idx="612">
                  <c:v>41243</c:v>
                </c:pt>
                <c:pt idx="613">
                  <c:v>41246</c:v>
                </c:pt>
                <c:pt idx="614">
                  <c:v>41247</c:v>
                </c:pt>
                <c:pt idx="615">
                  <c:v>41248</c:v>
                </c:pt>
                <c:pt idx="616">
                  <c:v>41249</c:v>
                </c:pt>
                <c:pt idx="617">
                  <c:v>41250</c:v>
                </c:pt>
                <c:pt idx="618">
                  <c:v>41253</c:v>
                </c:pt>
                <c:pt idx="619">
                  <c:v>41254</c:v>
                </c:pt>
                <c:pt idx="620">
                  <c:v>41255</c:v>
                </c:pt>
                <c:pt idx="621">
                  <c:v>41256</c:v>
                </c:pt>
                <c:pt idx="622">
                  <c:v>41257</c:v>
                </c:pt>
                <c:pt idx="623">
                  <c:v>41260</c:v>
                </c:pt>
                <c:pt idx="624">
                  <c:v>41261</c:v>
                </c:pt>
                <c:pt idx="625">
                  <c:v>41262</c:v>
                </c:pt>
                <c:pt idx="626">
                  <c:v>41263</c:v>
                </c:pt>
                <c:pt idx="627">
                  <c:v>41264</c:v>
                </c:pt>
                <c:pt idx="628">
                  <c:v>41267</c:v>
                </c:pt>
                <c:pt idx="629">
                  <c:v>41268</c:v>
                </c:pt>
                <c:pt idx="630">
                  <c:v>41269</c:v>
                </c:pt>
                <c:pt idx="631">
                  <c:v>41270</c:v>
                </c:pt>
                <c:pt idx="632">
                  <c:v>41271</c:v>
                </c:pt>
                <c:pt idx="633">
                  <c:v>41274</c:v>
                </c:pt>
                <c:pt idx="634">
                  <c:v>41275</c:v>
                </c:pt>
                <c:pt idx="635">
                  <c:v>41276</c:v>
                </c:pt>
                <c:pt idx="636">
                  <c:v>41277</c:v>
                </c:pt>
                <c:pt idx="637">
                  <c:v>41278</c:v>
                </c:pt>
                <c:pt idx="638">
                  <c:v>41281</c:v>
                </c:pt>
                <c:pt idx="639">
                  <c:v>41282</c:v>
                </c:pt>
                <c:pt idx="640">
                  <c:v>41283</c:v>
                </c:pt>
                <c:pt idx="641">
                  <c:v>41284</c:v>
                </c:pt>
                <c:pt idx="642">
                  <c:v>41285</c:v>
                </c:pt>
                <c:pt idx="643">
                  <c:v>41288</c:v>
                </c:pt>
                <c:pt idx="644">
                  <c:v>41289</c:v>
                </c:pt>
                <c:pt idx="645">
                  <c:v>41290</c:v>
                </c:pt>
                <c:pt idx="646">
                  <c:v>41291</c:v>
                </c:pt>
                <c:pt idx="647">
                  <c:v>41292</c:v>
                </c:pt>
                <c:pt idx="648">
                  <c:v>41295</c:v>
                </c:pt>
                <c:pt idx="649">
                  <c:v>41296</c:v>
                </c:pt>
                <c:pt idx="650">
                  <c:v>41297</c:v>
                </c:pt>
                <c:pt idx="651">
                  <c:v>41298</c:v>
                </c:pt>
                <c:pt idx="652">
                  <c:v>41299</c:v>
                </c:pt>
                <c:pt idx="653">
                  <c:v>41302</c:v>
                </c:pt>
                <c:pt idx="654">
                  <c:v>41303</c:v>
                </c:pt>
                <c:pt idx="655">
                  <c:v>41304</c:v>
                </c:pt>
                <c:pt idx="656">
                  <c:v>41305</c:v>
                </c:pt>
                <c:pt idx="657">
                  <c:v>41306</c:v>
                </c:pt>
                <c:pt idx="658">
                  <c:v>41309</c:v>
                </c:pt>
                <c:pt idx="659">
                  <c:v>41310</c:v>
                </c:pt>
                <c:pt idx="660">
                  <c:v>41311</c:v>
                </c:pt>
                <c:pt idx="661">
                  <c:v>41312</c:v>
                </c:pt>
                <c:pt idx="662">
                  <c:v>41313</c:v>
                </c:pt>
                <c:pt idx="663">
                  <c:v>41316</c:v>
                </c:pt>
                <c:pt idx="664">
                  <c:v>41317</c:v>
                </c:pt>
                <c:pt idx="665">
                  <c:v>41318</c:v>
                </c:pt>
                <c:pt idx="666">
                  <c:v>41319</c:v>
                </c:pt>
                <c:pt idx="667">
                  <c:v>41320</c:v>
                </c:pt>
                <c:pt idx="668">
                  <c:v>41323</c:v>
                </c:pt>
                <c:pt idx="669">
                  <c:v>41324</c:v>
                </c:pt>
                <c:pt idx="670">
                  <c:v>41325</c:v>
                </c:pt>
                <c:pt idx="671">
                  <c:v>41326</c:v>
                </c:pt>
                <c:pt idx="672">
                  <c:v>41327</c:v>
                </c:pt>
                <c:pt idx="673">
                  <c:v>41330</c:v>
                </c:pt>
                <c:pt idx="674">
                  <c:v>41331</c:v>
                </c:pt>
                <c:pt idx="675">
                  <c:v>41332</c:v>
                </c:pt>
                <c:pt idx="676">
                  <c:v>41333</c:v>
                </c:pt>
                <c:pt idx="677">
                  <c:v>41334</c:v>
                </c:pt>
                <c:pt idx="678">
                  <c:v>41337</c:v>
                </c:pt>
                <c:pt idx="679">
                  <c:v>41338</c:v>
                </c:pt>
                <c:pt idx="680">
                  <c:v>41339</c:v>
                </c:pt>
                <c:pt idx="681">
                  <c:v>41340</c:v>
                </c:pt>
                <c:pt idx="682">
                  <c:v>41341</c:v>
                </c:pt>
                <c:pt idx="683">
                  <c:v>41344</c:v>
                </c:pt>
                <c:pt idx="684">
                  <c:v>41345</c:v>
                </c:pt>
                <c:pt idx="685">
                  <c:v>41346</c:v>
                </c:pt>
                <c:pt idx="686">
                  <c:v>41347</c:v>
                </c:pt>
                <c:pt idx="687">
                  <c:v>41348</c:v>
                </c:pt>
                <c:pt idx="688">
                  <c:v>41351</c:v>
                </c:pt>
                <c:pt idx="689">
                  <c:v>41352</c:v>
                </c:pt>
                <c:pt idx="690">
                  <c:v>41353</c:v>
                </c:pt>
                <c:pt idx="691">
                  <c:v>41354</c:v>
                </c:pt>
                <c:pt idx="692">
                  <c:v>41355</c:v>
                </c:pt>
                <c:pt idx="693">
                  <c:v>41358</c:v>
                </c:pt>
                <c:pt idx="694">
                  <c:v>41359</c:v>
                </c:pt>
                <c:pt idx="695">
                  <c:v>41360</c:v>
                </c:pt>
                <c:pt idx="696">
                  <c:v>41361</c:v>
                </c:pt>
                <c:pt idx="697">
                  <c:v>41362</c:v>
                </c:pt>
                <c:pt idx="698">
                  <c:v>41365</c:v>
                </c:pt>
                <c:pt idx="699">
                  <c:v>41366</c:v>
                </c:pt>
                <c:pt idx="700">
                  <c:v>41367</c:v>
                </c:pt>
                <c:pt idx="701">
                  <c:v>41368</c:v>
                </c:pt>
                <c:pt idx="702">
                  <c:v>41369</c:v>
                </c:pt>
                <c:pt idx="703">
                  <c:v>41372</c:v>
                </c:pt>
                <c:pt idx="704">
                  <c:v>41373</c:v>
                </c:pt>
                <c:pt idx="705">
                  <c:v>41374</c:v>
                </c:pt>
                <c:pt idx="706">
                  <c:v>41375</c:v>
                </c:pt>
                <c:pt idx="707">
                  <c:v>41376</c:v>
                </c:pt>
                <c:pt idx="708">
                  <c:v>41379</c:v>
                </c:pt>
                <c:pt idx="709">
                  <c:v>41380</c:v>
                </c:pt>
                <c:pt idx="710">
                  <c:v>41381</c:v>
                </c:pt>
                <c:pt idx="711">
                  <c:v>41382</c:v>
                </c:pt>
                <c:pt idx="712">
                  <c:v>41383</c:v>
                </c:pt>
                <c:pt idx="713">
                  <c:v>41386</c:v>
                </c:pt>
                <c:pt idx="714">
                  <c:v>41387</c:v>
                </c:pt>
                <c:pt idx="715">
                  <c:v>41388</c:v>
                </c:pt>
                <c:pt idx="716">
                  <c:v>41389</c:v>
                </c:pt>
                <c:pt idx="717">
                  <c:v>41390</c:v>
                </c:pt>
                <c:pt idx="718">
                  <c:v>41393</c:v>
                </c:pt>
                <c:pt idx="719">
                  <c:v>41394</c:v>
                </c:pt>
                <c:pt idx="720">
                  <c:v>41395</c:v>
                </c:pt>
                <c:pt idx="721">
                  <c:v>41396</c:v>
                </c:pt>
                <c:pt idx="722">
                  <c:v>41397</c:v>
                </c:pt>
                <c:pt idx="723">
                  <c:v>41400</c:v>
                </c:pt>
                <c:pt idx="724">
                  <c:v>41401</c:v>
                </c:pt>
                <c:pt idx="725">
                  <c:v>41402</c:v>
                </c:pt>
                <c:pt idx="726">
                  <c:v>41403</c:v>
                </c:pt>
                <c:pt idx="727">
                  <c:v>41404</c:v>
                </c:pt>
                <c:pt idx="728">
                  <c:v>41407</c:v>
                </c:pt>
                <c:pt idx="729">
                  <c:v>41408</c:v>
                </c:pt>
                <c:pt idx="730">
                  <c:v>41409</c:v>
                </c:pt>
                <c:pt idx="731">
                  <c:v>41410</c:v>
                </c:pt>
                <c:pt idx="732">
                  <c:v>41411</c:v>
                </c:pt>
                <c:pt idx="733">
                  <c:v>41414</c:v>
                </c:pt>
                <c:pt idx="734">
                  <c:v>41415</c:v>
                </c:pt>
                <c:pt idx="735">
                  <c:v>41416</c:v>
                </c:pt>
                <c:pt idx="736">
                  <c:v>41417</c:v>
                </c:pt>
                <c:pt idx="737">
                  <c:v>41418</c:v>
                </c:pt>
                <c:pt idx="738">
                  <c:v>41421</c:v>
                </c:pt>
                <c:pt idx="739">
                  <c:v>41422</c:v>
                </c:pt>
                <c:pt idx="740">
                  <c:v>41423</c:v>
                </c:pt>
                <c:pt idx="741">
                  <c:v>41424</c:v>
                </c:pt>
                <c:pt idx="742">
                  <c:v>41425</c:v>
                </c:pt>
                <c:pt idx="743">
                  <c:v>41428</c:v>
                </c:pt>
                <c:pt idx="744">
                  <c:v>41429</c:v>
                </c:pt>
                <c:pt idx="745">
                  <c:v>41430</c:v>
                </c:pt>
                <c:pt idx="746">
                  <c:v>41431</c:v>
                </c:pt>
                <c:pt idx="747">
                  <c:v>41432</c:v>
                </c:pt>
                <c:pt idx="748">
                  <c:v>41435</c:v>
                </c:pt>
                <c:pt idx="749">
                  <c:v>41436</c:v>
                </c:pt>
                <c:pt idx="750">
                  <c:v>41437</c:v>
                </c:pt>
                <c:pt idx="751">
                  <c:v>41438</c:v>
                </c:pt>
                <c:pt idx="752">
                  <c:v>41439</c:v>
                </c:pt>
                <c:pt idx="753">
                  <c:v>41442</c:v>
                </c:pt>
                <c:pt idx="754">
                  <c:v>41443</c:v>
                </c:pt>
                <c:pt idx="755">
                  <c:v>41444</c:v>
                </c:pt>
                <c:pt idx="756">
                  <c:v>41445</c:v>
                </c:pt>
                <c:pt idx="757">
                  <c:v>41446</c:v>
                </c:pt>
                <c:pt idx="758">
                  <c:v>41449</c:v>
                </c:pt>
                <c:pt idx="759">
                  <c:v>41450</c:v>
                </c:pt>
                <c:pt idx="760">
                  <c:v>41451</c:v>
                </c:pt>
                <c:pt idx="761">
                  <c:v>41452</c:v>
                </c:pt>
                <c:pt idx="762">
                  <c:v>41453</c:v>
                </c:pt>
                <c:pt idx="763">
                  <c:v>41456</c:v>
                </c:pt>
                <c:pt idx="764">
                  <c:v>41457</c:v>
                </c:pt>
                <c:pt idx="765">
                  <c:v>41458</c:v>
                </c:pt>
                <c:pt idx="766">
                  <c:v>41459</c:v>
                </c:pt>
                <c:pt idx="767">
                  <c:v>41460</c:v>
                </c:pt>
                <c:pt idx="768">
                  <c:v>41463</c:v>
                </c:pt>
                <c:pt idx="769">
                  <c:v>41464</c:v>
                </c:pt>
                <c:pt idx="770">
                  <c:v>41465</c:v>
                </c:pt>
                <c:pt idx="771">
                  <c:v>41466</c:v>
                </c:pt>
                <c:pt idx="772">
                  <c:v>41467</c:v>
                </c:pt>
                <c:pt idx="773">
                  <c:v>41470</c:v>
                </c:pt>
                <c:pt idx="774">
                  <c:v>41471</c:v>
                </c:pt>
                <c:pt idx="775">
                  <c:v>41472</c:v>
                </c:pt>
                <c:pt idx="776">
                  <c:v>41473</c:v>
                </c:pt>
                <c:pt idx="777">
                  <c:v>41474</c:v>
                </c:pt>
                <c:pt idx="778">
                  <c:v>41477</c:v>
                </c:pt>
                <c:pt idx="779">
                  <c:v>41478</c:v>
                </c:pt>
                <c:pt idx="780">
                  <c:v>41479</c:v>
                </c:pt>
                <c:pt idx="781">
                  <c:v>41480</c:v>
                </c:pt>
                <c:pt idx="782">
                  <c:v>41481</c:v>
                </c:pt>
                <c:pt idx="783">
                  <c:v>41484</c:v>
                </c:pt>
                <c:pt idx="784">
                  <c:v>41485</c:v>
                </c:pt>
                <c:pt idx="785">
                  <c:v>41486</c:v>
                </c:pt>
                <c:pt idx="786">
                  <c:v>41487</c:v>
                </c:pt>
                <c:pt idx="787">
                  <c:v>41488</c:v>
                </c:pt>
                <c:pt idx="788">
                  <c:v>41491</c:v>
                </c:pt>
                <c:pt idx="789">
                  <c:v>41492</c:v>
                </c:pt>
                <c:pt idx="790">
                  <c:v>41493</c:v>
                </c:pt>
                <c:pt idx="791">
                  <c:v>41494</c:v>
                </c:pt>
                <c:pt idx="792">
                  <c:v>41495</c:v>
                </c:pt>
                <c:pt idx="793">
                  <c:v>41498</c:v>
                </c:pt>
                <c:pt idx="794">
                  <c:v>41499</c:v>
                </c:pt>
                <c:pt idx="795">
                  <c:v>41500</c:v>
                </c:pt>
                <c:pt idx="796">
                  <c:v>41501</c:v>
                </c:pt>
                <c:pt idx="797">
                  <c:v>41502</c:v>
                </c:pt>
                <c:pt idx="798">
                  <c:v>41505</c:v>
                </c:pt>
                <c:pt idx="799">
                  <c:v>41506</c:v>
                </c:pt>
                <c:pt idx="800">
                  <c:v>41507</c:v>
                </c:pt>
                <c:pt idx="801">
                  <c:v>41508</c:v>
                </c:pt>
                <c:pt idx="802">
                  <c:v>41509</c:v>
                </c:pt>
                <c:pt idx="803">
                  <c:v>41512</c:v>
                </c:pt>
                <c:pt idx="804">
                  <c:v>41513</c:v>
                </c:pt>
                <c:pt idx="805">
                  <c:v>41514</c:v>
                </c:pt>
                <c:pt idx="806">
                  <c:v>41515</c:v>
                </c:pt>
                <c:pt idx="807">
                  <c:v>41516</c:v>
                </c:pt>
                <c:pt idx="808">
                  <c:v>41519</c:v>
                </c:pt>
                <c:pt idx="809">
                  <c:v>41520</c:v>
                </c:pt>
                <c:pt idx="810">
                  <c:v>41521</c:v>
                </c:pt>
                <c:pt idx="811">
                  <c:v>41522</c:v>
                </c:pt>
                <c:pt idx="812">
                  <c:v>41523</c:v>
                </c:pt>
                <c:pt idx="813">
                  <c:v>41526</c:v>
                </c:pt>
                <c:pt idx="814">
                  <c:v>41527</c:v>
                </c:pt>
                <c:pt idx="815">
                  <c:v>41528</c:v>
                </c:pt>
                <c:pt idx="816">
                  <c:v>41529</c:v>
                </c:pt>
                <c:pt idx="817">
                  <c:v>41530</c:v>
                </c:pt>
                <c:pt idx="818">
                  <c:v>41533</c:v>
                </c:pt>
                <c:pt idx="819">
                  <c:v>41534</c:v>
                </c:pt>
                <c:pt idx="820">
                  <c:v>41535</c:v>
                </c:pt>
                <c:pt idx="821">
                  <c:v>41536</c:v>
                </c:pt>
                <c:pt idx="822">
                  <c:v>41537</c:v>
                </c:pt>
                <c:pt idx="823">
                  <c:v>41540</c:v>
                </c:pt>
                <c:pt idx="824">
                  <c:v>41541</c:v>
                </c:pt>
                <c:pt idx="825">
                  <c:v>41542</c:v>
                </c:pt>
                <c:pt idx="826">
                  <c:v>41543</c:v>
                </c:pt>
                <c:pt idx="827">
                  <c:v>41544</c:v>
                </c:pt>
                <c:pt idx="828">
                  <c:v>41547</c:v>
                </c:pt>
                <c:pt idx="829">
                  <c:v>41548</c:v>
                </c:pt>
                <c:pt idx="830">
                  <c:v>41549</c:v>
                </c:pt>
                <c:pt idx="831">
                  <c:v>41550</c:v>
                </c:pt>
                <c:pt idx="832">
                  <c:v>41551</c:v>
                </c:pt>
                <c:pt idx="833">
                  <c:v>41554</c:v>
                </c:pt>
                <c:pt idx="834">
                  <c:v>41555</c:v>
                </c:pt>
                <c:pt idx="835">
                  <c:v>41556</c:v>
                </c:pt>
                <c:pt idx="836">
                  <c:v>41557</c:v>
                </c:pt>
                <c:pt idx="837">
                  <c:v>41558</c:v>
                </c:pt>
                <c:pt idx="838">
                  <c:v>41561</c:v>
                </c:pt>
                <c:pt idx="839">
                  <c:v>41562</c:v>
                </c:pt>
                <c:pt idx="840">
                  <c:v>41563</c:v>
                </c:pt>
                <c:pt idx="841">
                  <c:v>41564</c:v>
                </c:pt>
                <c:pt idx="842">
                  <c:v>41565</c:v>
                </c:pt>
                <c:pt idx="843">
                  <c:v>41568</c:v>
                </c:pt>
                <c:pt idx="844">
                  <c:v>41569</c:v>
                </c:pt>
                <c:pt idx="845">
                  <c:v>41570</c:v>
                </c:pt>
                <c:pt idx="846">
                  <c:v>41571</c:v>
                </c:pt>
                <c:pt idx="847">
                  <c:v>41572</c:v>
                </c:pt>
                <c:pt idx="848">
                  <c:v>41575</c:v>
                </c:pt>
                <c:pt idx="849">
                  <c:v>41576</c:v>
                </c:pt>
                <c:pt idx="850">
                  <c:v>41577</c:v>
                </c:pt>
                <c:pt idx="851">
                  <c:v>41578</c:v>
                </c:pt>
                <c:pt idx="852">
                  <c:v>41579</c:v>
                </c:pt>
                <c:pt idx="853">
                  <c:v>41582</c:v>
                </c:pt>
                <c:pt idx="854">
                  <c:v>41583</c:v>
                </c:pt>
                <c:pt idx="855">
                  <c:v>41584</c:v>
                </c:pt>
                <c:pt idx="856">
                  <c:v>41585</c:v>
                </c:pt>
                <c:pt idx="857">
                  <c:v>41586</c:v>
                </c:pt>
                <c:pt idx="858">
                  <c:v>41589</c:v>
                </c:pt>
                <c:pt idx="859">
                  <c:v>41590</c:v>
                </c:pt>
                <c:pt idx="860">
                  <c:v>41591</c:v>
                </c:pt>
                <c:pt idx="861">
                  <c:v>41592</c:v>
                </c:pt>
                <c:pt idx="862">
                  <c:v>41593</c:v>
                </c:pt>
                <c:pt idx="863">
                  <c:v>41596</c:v>
                </c:pt>
                <c:pt idx="864">
                  <c:v>41597</c:v>
                </c:pt>
                <c:pt idx="865">
                  <c:v>41598</c:v>
                </c:pt>
                <c:pt idx="866">
                  <c:v>41599</c:v>
                </c:pt>
                <c:pt idx="867">
                  <c:v>41600</c:v>
                </c:pt>
                <c:pt idx="868">
                  <c:v>41603</c:v>
                </c:pt>
                <c:pt idx="869">
                  <c:v>41604</c:v>
                </c:pt>
                <c:pt idx="870">
                  <c:v>41605</c:v>
                </c:pt>
                <c:pt idx="871">
                  <c:v>41606</c:v>
                </c:pt>
                <c:pt idx="872">
                  <c:v>41607</c:v>
                </c:pt>
                <c:pt idx="873">
                  <c:v>41610</c:v>
                </c:pt>
                <c:pt idx="874">
                  <c:v>41611</c:v>
                </c:pt>
                <c:pt idx="875">
                  <c:v>41612</c:v>
                </c:pt>
                <c:pt idx="876">
                  <c:v>41613</c:v>
                </c:pt>
                <c:pt idx="877">
                  <c:v>41614</c:v>
                </c:pt>
                <c:pt idx="878">
                  <c:v>41617</c:v>
                </c:pt>
                <c:pt idx="879">
                  <c:v>41618</c:v>
                </c:pt>
                <c:pt idx="880">
                  <c:v>41619</c:v>
                </c:pt>
                <c:pt idx="881">
                  <c:v>41620</c:v>
                </c:pt>
                <c:pt idx="882">
                  <c:v>41621</c:v>
                </c:pt>
                <c:pt idx="883">
                  <c:v>41624</c:v>
                </c:pt>
                <c:pt idx="884">
                  <c:v>41625</c:v>
                </c:pt>
                <c:pt idx="885">
                  <c:v>41626</c:v>
                </c:pt>
                <c:pt idx="886">
                  <c:v>41627</c:v>
                </c:pt>
                <c:pt idx="887">
                  <c:v>41628</c:v>
                </c:pt>
                <c:pt idx="888">
                  <c:v>41631</c:v>
                </c:pt>
                <c:pt idx="889">
                  <c:v>41632</c:v>
                </c:pt>
                <c:pt idx="890">
                  <c:v>41633</c:v>
                </c:pt>
                <c:pt idx="891">
                  <c:v>41634</c:v>
                </c:pt>
                <c:pt idx="892">
                  <c:v>41635</c:v>
                </c:pt>
                <c:pt idx="893">
                  <c:v>41638</c:v>
                </c:pt>
                <c:pt idx="894">
                  <c:v>41639</c:v>
                </c:pt>
                <c:pt idx="895">
                  <c:v>41640</c:v>
                </c:pt>
                <c:pt idx="896">
                  <c:v>41641</c:v>
                </c:pt>
                <c:pt idx="897">
                  <c:v>41642</c:v>
                </c:pt>
                <c:pt idx="898">
                  <c:v>41645</c:v>
                </c:pt>
                <c:pt idx="899">
                  <c:v>41646</c:v>
                </c:pt>
                <c:pt idx="900">
                  <c:v>41647</c:v>
                </c:pt>
                <c:pt idx="901">
                  <c:v>41648</c:v>
                </c:pt>
                <c:pt idx="902">
                  <c:v>41649</c:v>
                </c:pt>
                <c:pt idx="903">
                  <c:v>41652</c:v>
                </c:pt>
                <c:pt idx="904">
                  <c:v>41653</c:v>
                </c:pt>
                <c:pt idx="905">
                  <c:v>41654</c:v>
                </c:pt>
                <c:pt idx="906">
                  <c:v>41655</c:v>
                </c:pt>
                <c:pt idx="907">
                  <c:v>41656</c:v>
                </c:pt>
                <c:pt idx="908">
                  <c:v>41659</c:v>
                </c:pt>
                <c:pt idx="909">
                  <c:v>41660</c:v>
                </c:pt>
                <c:pt idx="910">
                  <c:v>41661</c:v>
                </c:pt>
                <c:pt idx="911">
                  <c:v>41662</c:v>
                </c:pt>
                <c:pt idx="912">
                  <c:v>41663</c:v>
                </c:pt>
                <c:pt idx="913">
                  <c:v>41666</c:v>
                </c:pt>
                <c:pt idx="914">
                  <c:v>41667</c:v>
                </c:pt>
                <c:pt idx="915">
                  <c:v>41668</c:v>
                </c:pt>
                <c:pt idx="916">
                  <c:v>41669</c:v>
                </c:pt>
                <c:pt idx="917">
                  <c:v>41670</c:v>
                </c:pt>
                <c:pt idx="918">
                  <c:v>41673</c:v>
                </c:pt>
                <c:pt idx="919">
                  <c:v>41674</c:v>
                </c:pt>
                <c:pt idx="920">
                  <c:v>41675</c:v>
                </c:pt>
                <c:pt idx="921">
                  <c:v>41676</c:v>
                </c:pt>
                <c:pt idx="922">
                  <c:v>41677</c:v>
                </c:pt>
                <c:pt idx="923">
                  <c:v>41680</c:v>
                </c:pt>
                <c:pt idx="924">
                  <c:v>41681</c:v>
                </c:pt>
                <c:pt idx="925">
                  <c:v>41682</c:v>
                </c:pt>
                <c:pt idx="926">
                  <c:v>41683</c:v>
                </c:pt>
                <c:pt idx="927">
                  <c:v>41684</c:v>
                </c:pt>
                <c:pt idx="928">
                  <c:v>41687</c:v>
                </c:pt>
                <c:pt idx="929">
                  <c:v>41688</c:v>
                </c:pt>
                <c:pt idx="930">
                  <c:v>41689</c:v>
                </c:pt>
                <c:pt idx="931">
                  <c:v>41690</c:v>
                </c:pt>
                <c:pt idx="932">
                  <c:v>41691</c:v>
                </c:pt>
                <c:pt idx="933">
                  <c:v>41694</c:v>
                </c:pt>
                <c:pt idx="934">
                  <c:v>41695</c:v>
                </c:pt>
                <c:pt idx="935">
                  <c:v>41696</c:v>
                </c:pt>
                <c:pt idx="936">
                  <c:v>41697</c:v>
                </c:pt>
                <c:pt idx="937">
                  <c:v>41698</c:v>
                </c:pt>
                <c:pt idx="938">
                  <c:v>41701</c:v>
                </c:pt>
                <c:pt idx="939">
                  <c:v>41702</c:v>
                </c:pt>
                <c:pt idx="940">
                  <c:v>41703</c:v>
                </c:pt>
                <c:pt idx="941">
                  <c:v>41704</c:v>
                </c:pt>
                <c:pt idx="942">
                  <c:v>41705</c:v>
                </c:pt>
                <c:pt idx="943">
                  <c:v>41708</c:v>
                </c:pt>
                <c:pt idx="944">
                  <c:v>41709</c:v>
                </c:pt>
                <c:pt idx="945">
                  <c:v>41710</c:v>
                </c:pt>
                <c:pt idx="946">
                  <c:v>41711</c:v>
                </c:pt>
                <c:pt idx="947">
                  <c:v>41712</c:v>
                </c:pt>
                <c:pt idx="948">
                  <c:v>41715</c:v>
                </c:pt>
                <c:pt idx="949">
                  <c:v>41716</c:v>
                </c:pt>
                <c:pt idx="950">
                  <c:v>41717</c:v>
                </c:pt>
                <c:pt idx="951">
                  <c:v>41718</c:v>
                </c:pt>
                <c:pt idx="952">
                  <c:v>41719</c:v>
                </c:pt>
                <c:pt idx="953">
                  <c:v>41722</c:v>
                </c:pt>
                <c:pt idx="954">
                  <c:v>41723</c:v>
                </c:pt>
                <c:pt idx="955">
                  <c:v>41724</c:v>
                </c:pt>
                <c:pt idx="956">
                  <c:v>41725</c:v>
                </c:pt>
                <c:pt idx="957">
                  <c:v>41726</c:v>
                </c:pt>
                <c:pt idx="958">
                  <c:v>41729</c:v>
                </c:pt>
                <c:pt idx="959">
                  <c:v>41730</c:v>
                </c:pt>
                <c:pt idx="960">
                  <c:v>41731</c:v>
                </c:pt>
                <c:pt idx="961">
                  <c:v>41732</c:v>
                </c:pt>
                <c:pt idx="962">
                  <c:v>41733</c:v>
                </c:pt>
                <c:pt idx="963">
                  <c:v>41736</c:v>
                </c:pt>
                <c:pt idx="964">
                  <c:v>41737</c:v>
                </c:pt>
                <c:pt idx="965">
                  <c:v>41738</c:v>
                </c:pt>
                <c:pt idx="966">
                  <c:v>41739</c:v>
                </c:pt>
                <c:pt idx="967">
                  <c:v>41740</c:v>
                </c:pt>
                <c:pt idx="968">
                  <c:v>41743</c:v>
                </c:pt>
                <c:pt idx="969">
                  <c:v>41744</c:v>
                </c:pt>
                <c:pt idx="970">
                  <c:v>41745</c:v>
                </c:pt>
                <c:pt idx="971">
                  <c:v>41746</c:v>
                </c:pt>
                <c:pt idx="972">
                  <c:v>41747</c:v>
                </c:pt>
                <c:pt idx="973">
                  <c:v>41750</c:v>
                </c:pt>
                <c:pt idx="974">
                  <c:v>41751</c:v>
                </c:pt>
                <c:pt idx="975">
                  <c:v>41752</c:v>
                </c:pt>
                <c:pt idx="976">
                  <c:v>41753</c:v>
                </c:pt>
                <c:pt idx="977">
                  <c:v>41754</c:v>
                </c:pt>
                <c:pt idx="978">
                  <c:v>41757</c:v>
                </c:pt>
                <c:pt idx="979">
                  <c:v>41758</c:v>
                </c:pt>
                <c:pt idx="980">
                  <c:v>41759</c:v>
                </c:pt>
                <c:pt idx="981">
                  <c:v>41760</c:v>
                </c:pt>
                <c:pt idx="982">
                  <c:v>41761</c:v>
                </c:pt>
                <c:pt idx="983">
                  <c:v>41764</c:v>
                </c:pt>
                <c:pt idx="984">
                  <c:v>41765</c:v>
                </c:pt>
                <c:pt idx="985">
                  <c:v>41766</c:v>
                </c:pt>
                <c:pt idx="986">
                  <c:v>41767</c:v>
                </c:pt>
                <c:pt idx="987">
                  <c:v>41768</c:v>
                </c:pt>
                <c:pt idx="988">
                  <c:v>41771</c:v>
                </c:pt>
                <c:pt idx="989">
                  <c:v>41772</c:v>
                </c:pt>
                <c:pt idx="990">
                  <c:v>41773</c:v>
                </c:pt>
                <c:pt idx="991">
                  <c:v>41774</c:v>
                </c:pt>
                <c:pt idx="992">
                  <c:v>41775</c:v>
                </c:pt>
                <c:pt idx="993">
                  <c:v>41778</c:v>
                </c:pt>
                <c:pt idx="994">
                  <c:v>41779</c:v>
                </c:pt>
                <c:pt idx="995">
                  <c:v>41780</c:v>
                </c:pt>
                <c:pt idx="996">
                  <c:v>41781</c:v>
                </c:pt>
                <c:pt idx="997">
                  <c:v>41782</c:v>
                </c:pt>
                <c:pt idx="998">
                  <c:v>41785</c:v>
                </c:pt>
                <c:pt idx="999">
                  <c:v>41786</c:v>
                </c:pt>
                <c:pt idx="1000">
                  <c:v>41787</c:v>
                </c:pt>
                <c:pt idx="1001">
                  <c:v>41788</c:v>
                </c:pt>
                <c:pt idx="1002">
                  <c:v>41789</c:v>
                </c:pt>
                <c:pt idx="1003">
                  <c:v>41792</c:v>
                </c:pt>
                <c:pt idx="1004">
                  <c:v>41793</c:v>
                </c:pt>
                <c:pt idx="1005">
                  <c:v>41794</c:v>
                </c:pt>
                <c:pt idx="1006">
                  <c:v>41795</c:v>
                </c:pt>
                <c:pt idx="1007">
                  <c:v>41796</c:v>
                </c:pt>
                <c:pt idx="1008">
                  <c:v>41799</c:v>
                </c:pt>
                <c:pt idx="1009">
                  <c:v>41800</c:v>
                </c:pt>
                <c:pt idx="1010">
                  <c:v>41801</c:v>
                </c:pt>
                <c:pt idx="1011">
                  <c:v>41802</c:v>
                </c:pt>
                <c:pt idx="1012">
                  <c:v>41803</c:v>
                </c:pt>
                <c:pt idx="1013">
                  <c:v>41806</c:v>
                </c:pt>
                <c:pt idx="1014">
                  <c:v>41807</c:v>
                </c:pt>
                <c:pt idx="1015">
                  <c:v>41808</c:v>
                </c:pt>
                <c:pt idx="1016">
                  <c:v>41809</c:v>
                </c:pt>
                <c:pt idx="1017">
                  <c:v>41810</c:v>
                </c:pt>
                <c:pt idx="1018">
                  <c:v>41813</c:v>
                </c:pt>
                <c:pt idx="1019">
                  <c:v>41814</c:v>
                </c:pt>
                <c:pt idx="1020">
                  <c:v>41815</c:v>
                </c:pt>
                <c:pt idx="1021">
                  <c:v>41816</c:v>
                </c:pt>
                <c:pt idx="1022">
                  <c:v>41817</c:v>
                </c:pt>
                <c:pt idx="1023">
                  <c:v>41820</c:v>
                </c:pt>
                <c:pt idx="1024">
                  <c:v>41821</c:v>
                </c:pt>
                <c:pt idx="1025">
                  <c:v>41822</c:v>
                </c:pt>
                <c:pt idx="1026">
                  <c:v>41823</c:v>
                </c:pt>
                <c:pt idx="1027">
                  <c:v>41824</c:v>
                </c:pt>
                <c:pt idx="1028">
                  <c:v>41827</c:v>
                </c:pt>
                <c:pt idx="1029">
                  <c:v>41828</c:v>
                </c:pt>
                <c:pt idx="1030">
                  <c:v>41829</c:v>
                </c:pt>
                <c:pt idx="1031">
                  <c:v>41830</c:v>
                </c:pt>
                <c:pt idx="1032">
                  <c:v>41831</c:v>
                </c:pt>
                <c:pt idx="1033">
                  <c:v>41834</c:v>
                </c:pt>
                <c:pt idx="1034">
                  <c:v>41835</c:v>
                </c:pt>
                <c:pt idx="1035">
                  <c:v>41836</c:v>
                </c:pt>
                <c:pt idx="1036">
                  <c:v>41837</c:v>
                </c:pt>
                <c:pt idx="1037">
                  <c:v>41838</c:v>
                </c:pt>
                <c:pt idx="1038">
                  <c:v>41841</c:v>
                </c:pt>
                <c:pt idx="1039">
                  <c:v>41842</c:v>
                </c:pt>
                <c:pt idx="1040">
                  <c:v>41843</c:v>
                </c:pt>
                <c:pt idx="1041">
                  <c:v>41844</c:v>
                </c:pt>
                <c:pt idx="1042">
                  <c:v>41845</c:v>
                </c:pt>
                <c:pt idx="1043">
                  <c:v>41848</c:v>
                </c:pt>
                <c:pt idx="1044">
                  <c:v>41849</c:v>
                </c:pt>
                <c:pt idx="1045">
                  <c:v>41850</c:v>
                </c:pt>
                <c:pt idx="1046">
                  <c:v>41851</c:v>
                </c:pt>
                <c:pt idx="1047">
                  <c:v>41852</c:v>
                </c:pt>
                <c:pt idx="1048">
                  <c:v>41855</c:v>
                </c:pt>
                <c:pt idx="1049">
                  <c:v>41856</c:v>
                </c:pt>
                <c:pt idx="1050">
                  <c:v>41857</c:v>
                </c:pt>
                <c:pt idx="1051">
                  <c:v>41858</c:v>
                </c:pt>
                <c:pt idx="1052">
                  <c:v>41859</c:v>
                </c:pt>
                <c:pt idx="1053">
                  <c:v>41862</c:v>
                </c:pt>
                <c:pt idx="1054">
                  <c:v>41863</c:v>
                </c:pt>
                <c:pt idx="1055">
                  <c:v>41864</c:v>
                </c:pt>
                <c:pt idx="1056">
                  <c:v>41865</c:v>
                </c:pt>
                <c:pt idx="1057">
                  <c:v>41866</c:v>
                </c:pt>
                <c:pt idx="1058">
                  <c:v>41869</c:v>
                </c:pt>
                <c:pt idx="1059">
                  <c:v>41870</c:v>
                </c:pt>
                <c:pt idx="1060">
                  <c:v>41871</c:v>
                </c:pt>
                <c:pt idx="1061">
                  <c:v>41872</c:v>
                </c:pt>
                <c:pt idx="1062">
                  <c:v>41873</c:v>
                </c:pt>
                <c:pt idx="1063">
                  <c:v>41876</c:v>
                </c:pt>
                <c:pt idx="1064">
                  <c:v>41877</c:v>
                </c:pt>
                <c:pt idx="1065">
                  <c:v>41878</c:v>
                </c:pt>
                <c:pt idx="1066">
                  <c:v>41879</c:v>
                </c:pt>
                <c:pt idx="1067">
                  <c:v>41880</c:v>
                </c:pt>
                <c:pt idx="1068">
                  <c:v>41883</c:v>
                </c:pt>
                <c:pt idx="1069">
                  <c:v>41884</c:v>
                </c:pt>
                <c:pt idx="1070">
                  <c:v>41885</c:v>
                </c:pt>
                <c:pt idx="1071">
                  <c:v>41886</c:v>
                </c:pt>
                <c:pt idx="1072">
                  <c:v>41887</c:v>
                </c:pt>
                <c:pt idx="1073">
                  <c:v>41890</c:v>
                </c:pt>
                <c:pt idx="1074">
                  <c:v>41891</c:v>
                </c:pt>
                <c:pt idx="1075">
                  <c:v>41892</c:v>
                </c:pt>
                <c:pt idx="1076">
                  <c:v>41893</c:v>
                </c:pt>
                <c:pt idx="1077">
                  <c:v>41894</c:v>
                </c:pt>
                <c:pt idx="1078">
                  <c:v>41897</c:v>
                </c:pt>
                <c:pt idx="1079">
                  <c:v>41898</c:v>
                </c:pt>
                <c:pt idx="1080">
                  <c:v>41899</c:v>
                </c:pt>
                <c:pt idx="1081">
                  <c:v>41900</c:v>
                </c:pt>
                <c:pt idx="1082">
                  <c:v>41901</c:v>
                </c:pt>
                <c:pt idx="1083">
                  <c:v>41904</c:v>
                </c:pt>
                <c:pt idx="1084">
                  <c:v>41905</c:v>
                </c:pt>
                <c:pt idx="1085">
                  <c:v>41906</c:v>
                </c:pt>
                <c:pt idx="1086">
                  <c:v>41907</c:v>
                </c:pt>
                <c:pt idx="1087">
                  <c:v>41908</c:v>
                </c:pt>
                <c:pt idx="1088">
                  <c:v>41911</c:v>
                </c:pt>
                <c:pt idx="1089">
                  <c:v>41912</c:v>
                </c:pt>
                <c:pt idx="1090">
                  <c:v>41913</c:v>
                </c:pt>
                <c:pt idx="1091">
                  <c:v>41914</c:v>
                </c:pt>
                <c:pt idx="1092">
                  <c:v>41915</c:v>
                </c:pt>
                <c:pt idx="1093">
                  <c:v>41918</c:v>
                </c:pt>
                <c:pt idx="1094">
                  <c:v>41919</c:v>
                </c:pt>
                <c:pt idx="1095">
                  <c:v>41920</c:v>
                </c:pt>
                <c:pt idx="1096">
                  <c:v>41921</c:v>
                </c:pt>
                <c:pt idx="1097">
                  <c:v>41922</c:v>
                </c:pt>
                <c:pt idx="1098">
                  <c:v>41925</c:v>
                </c:pt>
                <c:pt idx="1099">
                  <c:v>41926</c:v>
                </c:pt>
                <c:pt idx="1100">
                  <c:v>41927</c:v>
                </c:pt>
                <c:pt idx="1101">
                  <c:v>41928</c:v>
                </c:pt>
                <c:pt idx="1102">
                  <c:v>41929</c:v>
                </c:pt>
                <c:pt idx="1103">
                  <c:v>41932</c:v>
                </c:pt>
                <c:pt idx="1104">
                  <c:v>41933</c:v>
                </c:pt>
                <c:pt idx="1105">
                  <c:v>41934</c:v>
                </c:pt>
                <c:pt idx="1106">
                  <c:v>41935</c:v>
                </c:pt>
                <c:pt idx="1107">
                  <c:v>41936</c:v>
                </c:pt>
                <c:pt idx="1108">
                  <c:v>41939</c:v>
                </c:pt>
                <c:pt idx="1109">
                  <c:v>41940</c:v>
                </c:pt>
                <c:pt idx="1110">
                  <c:v>41941</c:v>
                </c:pt>
                <c:pt idx="1111">
                  <c:v>41942</c:v>
                </c:pt>
                <c:pt idx="1112">
                  <c:v>41943</c:v>
                </c:pt>
                <c:pt idx="1113">
                  <c:v>41946</c:v>
                </c:pt>
                <c:pt idx="1114">
                  <c:v>41947</c:v>
                </c:pt>
                <c:pt idx="1115">
                  <c:v>41948</c:v>
                </c:pt>
                <c:pt idx="1116">
                  <c:v>41949</c:v>
                </c:pt>
                <c:pt idx="1117">
                  <c:v>41950</c:v>
                </c:pt>
                <c:pt idx="1118">
                  <c:v>41953</c:v>
                </c:pt>
                <c:pt idx="1119">
                  <c:v>41954</c:v>
                </c:pt>
                <c:pt idx="1120">
                  <c:v>41955</c:v>
                </c:pt>
                <c:pt idx="1121">
                  <c:v>41956</c:v>
                </c:pt>
                <c:pt idx="1122">
                  <c:v>41957</c:v>
                </c:pt>
                <c:pt idx="1123">
                  <c:v>41960</c:v>
                </c:pt>
                <c:pt idx="1124">
                  <c:v>41961</c:v>
                </c:pt>
                <c:pt idx="1125">
                  <c:v>41962</c:v>
                </c:pt>
                <c:pt idx="1126">
                  <c:v>41963</c:v>
                </c:pt>
                <c:pt idx="1127">
                  <c:v>41964</c:v>
                </c:pt>
                <c:pt idx="1128">
                  <c:v>41967</c:v>
                </c:pt>
                <c:pt idx="1129">
                  <c:v>41968</c:v>
                </c:pt>
                <c:pt idx="1130">
                  <c:v>41969</c:v>
                </c:pt>
                <c:pt idx="1131">
                  <c:v>41970</c:v>
                </c:pt>
                <c:pt idx="1132">
                  <c:v>41971</c:v>
                </c:pt>
                <c:pt idx="1133">
                  <c:v>41974</c:v>
                </c:pt>
                <c:pt idx="1134">
                  <c:v>41975</c:v>
                </c:pt>
                <c:pt idx="1135">
                  <c:v>41976</c:v>
                </c:pt>
                <c:pt idx="1136">
                  <c:v>41977</c:v>
                </c:pt>
                <c:pt idx="1137">
                  <c:v>41978</c:v>
                </c:pt>
                <c:pt idx="1138">
                  <c:v>41981</c:v>
                </c:pt>
                <c:pt idx="1139">
                  <c:v>41982</c:v>
                </c:pt>
                <c:pt idx="1140">
                  <c:v>41983</c:v>
                </c:pt>
                <c:pt idx="1141">
                  <c:v>41984</c:v>
                </c:pt>
                <c:pt idx="1142">
                  <c:v>41985</c:v>
                </c:pt>
                <c:pt idx="1143">
                  <c:v>41988</c:v>
                </c:pt>
                <c:pt idx="1144">
                  <c:v>41989</c:v>
                </c:pt>
                <c:pt idx="1145">
                  <c:v>41990</c:v>
                </c:pt>
                <c:pt idx="1146">
                  <c:v>41991</c:v>
                </c:pt>
                <c:pt idx="1147">
                  <c:v>41992</c:v>
                </c:pt>
                <c:pt idx="1148">
                  <c:v>41995</c:v>
                </c:pt>
                <c:pt idx="1149">
                  <c:v>41996</c:v>
                </c:pt>
                <c:pt idx="1150">
                  <c:v>41997</c:v>
                </c:pt>
                <c:pt idx="1151">
                  <c:v>41998</c:v>
                </c:pt>
                <c:pt idx="1152">
                  <c:v>41999</c:v>
                </c:pt>
                <c:pt idx="1153">
                  <c:v>42002</c:v>
                </c:pt>
                <c:pt idx="1154">
                  <c:v>42003</c:v>
                </c:pt>
                <c:pt idx="1155">
                  <c:v>42004</c:v>
                </c:pt>
                <c:pt idx="1156">
                  <c:v>42005</c:v>
                </c:pt>
                <c:pt idx="1157">
                  <c:v>42006</c:v>
                </c:pt>
                <c:pt idx="1158">
                  <c:v>42009</c:v>
                </c:pt>
                <c:pt idx="1159">
                  <c:v>42010</c:v>
                </c:pt>
                <c:pt idx="1160">
                  <c:v>42011</c:v>
                </c:pt>
                <c:pt idx="1161">
                  <c:v>42012</c:v>
                </c:pt>
                <c:pt idx="1162">
                  <c:v>42013</c:v>
                </c:pt>
                <c:pt idx="1163">
                  <c:v>42016</c:v>
                </c:pt>
                <c:pt idx="1164">
                  <c:v>42017</c:v>
                </c:pt>
                <c:pt idx="1165">
                  <c:v>42018</c:v>
                </c:pt>
                <c:pt idx="1166">
                  <c:v>42019</c:v>
                </c:pt>
                <c:pt idx="1167">
                  <c:v>42020</c:v>
                </c:pt>
                <c:pt idx="1168">
                  <c:v>42023</c:v>
                </c:pt>
                <c:pt idx="1169">
                  <c:v>42024</c:v>
                </c:pt>
                <c:pt idx="1170">
                  <c:v>42025</c:v>
                </c:pt>
                <c:pt idx="1171">
                  <c:v>42026</c:v>
                </c:pt>
                <c:pt idx="1172">
                  <c:v>42027</c:v>
                </c:pt>
                <c:pt idx="1173">
                  <c:v>42030</c:v>
                </c:pt>
                <c:pt idx="1174">
                  <c:v>42031</c:v>
                </c:pt>
                <c:pt idx="1175">
                  <c:v>42032</c:v>
                </c:pt>
                <c:pt idx="1176">
                  <c:v>42033</c:v>
                </c:pt>
                <c:pt idx="1177">
                  <c:v>42034</c:v>
                </c:pt>
                <c:pt idx="1178">
                  <c:v>42037</c:v>
                </c:pt>
                <c:pt idx="1179">
                  <c:v>42038</c:v>
                </c:pt>
                <c:pt idx="1180">
                  <c:v>42039</c:v>
                </c:pt>
                <c:pt idx="1181">
                  <c:v>42040</c:v>
                </c:pt>
                <c:pt idx="1182">
                  <c:v>42041</c:v>
                </c:pt>
                <c:pt idx="1183">
                  <c:v>42044</c:v>
                </c:pt>
                <c:pt idx="1184">
                  <c:v>42045</c:v>
                </c:pt>
                <c:pt idx="1185">
                  <c:v>42046</c:v>
                </c:pt>
                <c:pt idx="1186">
                  <c:v>42047</c:v>
                </c:pt>
                <c:pt idx="1187">
                  <c:v>42048</c:v>
                </c:pt>
                <c:pt idx="1188">
                  <c:v>42051</c:v>
                </c:pt>
                <c:pt idx="1189">
                  <c:v>42052</c:v>
                </c:pt>
                <c:pt idx="1190">
                  <c:v>42053</c:v>
                </c:pt>
                <c:pt idx="1191">
                  <c:v>42054</c:v>
                </c:pt>
                <c:pt idx="1192">
                  <c:v>42055</c:v>
                </c:pt>
                <c:pt idx="1193">
                  <c:v>42058</c:v>
                </c:pt>
                <c:pt idx="1194">
                  <c:v>42059</c:v>
                </c:pt>
                <c:pt idx="1195">
                  <c:v>42060</c:v>
                </c:pt>
                <c:pt idx="1196">
                  <c:v>42061</c:v>
                </c:pt>
                <c:pt idx="1197">
                  <c:v>42062</c:v>
                </c:pt>
                <c:pt idx="1198">
                  <c:v>42065</c:v>
                </c:pt>
                <c:pt idx="1199">
                  <c:v>42066</c:v>
                </c:pt>
                <c:pt idx="1200">
                  <c:v>42067</c:v>
                </c:pt>
                <c:pt idx="1201">
                  <c:v>42068</c:v>
                </c:pt>
                <c:pt idx="1202">
                  <c:v>42069</c:v>
                </c:pt>
                <c:pt idx="1203">
                  <c:v>42072</c:v>
                </c:pt>
                <c:pt idx="1204">
                  <c:v>42073</c:v>
                </c:pt>
                <c:pt idx="1205">
                  <c:v>42074</c:v>
                </c:pt>
                <c:pt idx="1206">
                  <c:v>42075</c:v>
                </c:pt>
                <c:pt idx="1207">
                  <c:v>42076</c:v>
                </c:pt>
                <c:pt idx="1208">
                  <c:v>42079</c:v>
                </c:pt>
                <c:pt idx="1209">
                  <c:v>42080</c:v>
                </c:pt>
                <c:pt idx="1210">
                  <c:v>42081</c:v>
                </c:pt>
                <c:pt idx="1211">
                  <c:v>42082</c:v>
                </c:pt>
                <c:pt idx="1212">
                  <c:v>42083</c:v>
                </c:pt>
                <c:pt idx="1213">
                  <c:v>42086</c:v>
                </c:pt>
                <c:pt idx="1214">
                  <c:v>42087</c:v>
                </c:pt>
                <c:pt idx="1215">
                  <c:v>42088</c:v>
                </c:pt>
                <c:pt idx="1216">
                  <c:v>42089</c:v>
                </c:pt>
                <c:pt idx="1217">
                  <c:v>42090</c:v>
                </c:pt>
                <c:pt idx="1218">
                  <c:v>42093</c:v>
                </c:pt>
                <c:pt idx="1219">
                  <c:v>42094</c:v>
                </c:pt>
                <c:pt idx="1220">
                  <c:v>42095</c:v>
                </c:pt>
                <c:pt idx="1221">
                  <c:v>42096</c:v>
                </c:pt>
                <c:pt idx="1222">
                  <c:v>42097</c:v>
                </c:pt>
                <c:pt idx="1223">
                  <c:v>42100</c:v>
                </c:pt>
                <c:pt idx="1224">
                  <c:v>42101</c:v>
                </c:pt>
                <c:pt idx="1225">
                  <c:v>42102</c:v>
                </c:pt>
                <c:pt idx="1226">
                  <c:v>42103</c:v>
                </c:pt>
                <c:pt idx="1227">
                  <c:v>42104</c:v>
                </c:pt>
                <c:pt idx="1228">
                  <c:v>42107</c:v>
                </c:pt>
                <c:pt idx="1229">
                  <c:v>42108</c:v>
                </c:pt>
                <c:pt idx="1230">
                  <c:v>42109</c:v>
                </c:pt>
                <c:pt idx="1231">
                  <c:v>42110</c:v>
                </c:pt>
                <c:pt idx="1232">
                  <c:v>42111</c:v>
                </c:pt>
                <c:pt idx="1233">
                  <c:v>42114</c:v>
                </c:pt>
                <c:pt idx="1234">
                  <c:v>42115</c:v>
                </c:pt>
                <c:pt idx="1235">
                  <c:v>42116</c:v>
                </c:pt>
                <c:pt idx="1236">
                  <c:v>42117</c:v>
                </c:pt>
                <c:pt idx="1237">
                  <c:v>42118</c:v>
                </c:pt>
                <c:pt idx="1238">
                  <c:v>42121</c:v>
                </c:pt>
                <c:pt idx="1239">
                  <c:v>42122</c:v>
                </c:pt>
                <c:pt idx="1240">
                  <c:v>42123</c:v>
                </c:pt>
                <c:pt idx="1241">
                  <c:v>42124</c:v>
                </c:pt>
                <c:pt idx="1242">
                  <c:v>42125</c:v>
                </c:pt>
                <c:pt idx="1243">
                  <c:v>42128</c:v>
                </c:pt>
                <c:pt idx="1244">
                  <c:v>42129</c:v>
                </c:pt>
                <c:pt idx="1245">
                  <c:v>42130</c:v>
                </c:pt>
                <c:pt idx="1246">
                  <c:v>42131</c:v>
                </c:pt>
                <c:pt idx="1247">
                  <c:v>42132</c:v>
                </c:pt>
                <c:pt idx="1248">
                  <c:v>42135</c:v>
                </c:pt>
                <c:pt idx="1249">
                  <c:v>42136</c:v>
                </c:pt>
                <c:pt idx="1250">
                  <c:v>42137</c:v>
                </c:pt>
                <c:pt idx="1251">
                  <c:v>42138</c:v>
                </c:pt>
                <c:pt idx="1252">
                  <c:v>42139</c:v>
                </c:pt>
                <c:pt idx="1253">
                  <c:v>42142</c:v>
                </c:pt>
                <c:pt idx="1254">
                  <c:v>42143</c:v>
                </c:pt>
                <c:pt idx="1255">
                  <c:v>42144</c:v>
                </c:pt>
                <c:pt idx="1256">
                  <c:v>42145</c:v>
                </c:pt>
                <c:pt idx="1257">
                  <c:v>42146</c:v>
                </c:pt>
                <c:pt idx="1258">
                  <c:v>42149</c:v>
                </c:pt>
                <c:pt idx="1259">
                  <c:v>42150</c:v>
                </c:pt>
                <c:pt idx="1260">
                  <c:v>42151</c:v>
                </c:pt>
                <c:pt idx="1261">
                  <c:v>42152</c:v>
                </c:pt>
                <c:pt idx="1262">
                  <c:v>42153</c:v>
                </c:pt>
                <c:pt idx="1263">
                  <c:v>42156</c:v>
                </c:pt>
                <c:pt idx="1264">
                  <c:v>42157</c:v>
                </c:pt>
                <c:pt idx="1265">
                  <c:v>42158</c:v>
                </c:pt>
                <c:pt idx="1266">
                  <c:v>42159</c:v>
                </c:pt>
                <c:pt idx="1267">
                  <c:v>42160</c:v>
                </c:pt>
                <c:pt idx="1268">
                  <c:v>42163</c:v>
                </c:pt>
                <c:pt idx="1269">
                  <c:v>42164</c:v>
                </c:pt>
                <c:pt idx="1270">
                  <c:v>42165</c:v>
                </c:pt>
                <c:pt idx="1271">
                  <c:v>42166</c:v>
                </c:pt>
                <c:pt idx="1272">
                  <c:v>42167</c:v>
                </c:pt>
                <c:pt idx="1273">
                  <c:v>42170</c:v>
                </c:pt>
                <c:pt idx="1274">
                  <c:v>42171</c:v>
                </c:pt>
                <c:pt idx="1275">
                  <c:v>42172</c:v>
                </c:pt>
                <c:pt idx="1276">
                  <c:v>42173</c:v>
                </c:pt>
                <c:pt idx="1277">
                  <c:v>42174</c:v>
                </c:pt>
                <c:pt idx="1278">
                  <c:v>42177</c:v>
                </c:pt>
                <c:pt idx="1279">
                  <c:v>42178</c:v>
                </c:pt>
                <c:pt idx="1280">
                  <c:v>42179</c:v>
                </c:pt>
                <c:pt idx="1281">
                  <c:v>42180</c:v>
                </c:pt>
                <c:pt idx="1282">
                  <c:v>42181</c:v>
                </c:pt>
                <c:pt idx="1283">
                  <c:v>42184</c:v>
                </c:pt>
                <c:pt idx="1284">
                  <c:v>42185</c:v>
                </c:pt>
                <c:pt idx="1285">
                  <c:v>42186</c:v>
                </c:pt>
                <c:pt idx="1286">
                  <c:v>42187</c:v>
                </c:pt>
                <c:pt idx="1287">
                  <c:v>42188</c:v>
                </c:pt>
                <c:pt idx="1288">
                  <c:v>42191</c:v>
                </c:pt>
                <c:pt idx="1289">
                  <c:v>42192</c:v>
                </c:pt>
                <c:pt idx="1290">
                  <c:v>42193</c:v>
                </c:pt>
                <c:pt idx="1291">
                  <c:v>42194</c:v>
                </c:pt>
                <c:pt idx="1292">
                  <c:v>42195</c:v>
                </c:pt>
                <c:pt idx="1293">
                  <c:v>42198</c:v>
                </c:pt>
                <c:pt idx="1294">
                  <c:v>42199</c:v>
                </c:pt>
                <c:pt idx="1295">
                  <c:v>42200</c:v>
                </c:pt>
                <c:pt idx="1296">
                  <c:v>42201</c:v>
                </c:pt>
                <c:pt idx="1297">
                  <c:v>42202</c:v>
                </c:pt>
                <c:pt idx="1298">
                  <c:v>42205</c:v>
                </c:pt>
                <c:pt idx="1299">
                  <c:v>42206</c:v>
                </c:pt>
                <c:pt idx="1300">
                  <c:v>42207</c:v>
                </c:pt>
                <c:pt idx="1301">
                  <c:v>42208</c:v>
                </c:pt>
                <c:pt idx="1302">
                  <c:v>42209</c:v>
                </c:pt>
                <c:pt idx="1303">
                  <c:v>42212</c:v>
                </c:pt>
                <c:pt idx="1304">
                  <c:v>42213</c:v>
                </c:pt>
                <c:pt idx="1305">
                  <c:v>42214</c:v>
                </c:pt>
                <c:pt idx="1306">
                  <c:v>42215</c:v>
                </c:pt>
                <c:pt idx="1307">
                  <c:v>42216</c:v>
                </c:pt>
                <c:pt idx="1308">
                  <c:v>42219</c:v>
                </c:pt>
                <c:pt idx="1309">
                  <c:v>42220</c:v>
                </c:pt>
                <c:pt idx="1310">
                  <c:v>42221</c:v>
                </c:pt>
                <c:pt idx="1311">
                  <c:v>42222</c:v>
                </c:pt>
                <c:pt idx="1312">
                  <c:v>42223</c:v>
                </c:pt>
                <c:pt idx="1313">
                  <c:v>42226</c:v>
                </c:pt>
                <c:pt idx="1314">
                  <c:v>42227</c:v>
                </c:pt>
                <c:pt idx="1315">
                  <c:v>42228</c:v>
                </c:pt>
                <c:pt idx="1316">
                  <c:v>42229</c:v>
                </c:pt>
                <c:pt idx="1317">
                  <c:v>42230</c:v>
                </c:pt>
                <c:pt idx="1318">
                  <c:v>42233</c:v>
                </c:pt>
                <c:pt idx="1319">
                  <c:v>42234</c:v>
                </c:pt>
                <c:pt idx="1320">
                  <c:v>42235</c:v>
                </c:pt>
                <c:pt idx="1321">
                  <c:v>42236</c:v>
                </c:pt>
                <c:pt idx="1322">
                  <c:v>42237</c:v>
                </c:pt>
                <c:pt idx="1323">
                  <c:v>42240</c:v>
                </c:pt>
                <c:pt idx="1324">
                  <c:v>42241</c:v>
                </c:pt>
                <c:pt idx="1325">
                  <c:v>42242</c:v>
                </c:pt>
                <c:pt idx="1326">
                  <c:v>42243</c:v>
                </c:pt>
                <c:pt idx="1327">
                  <c:v>42244</c:v>
                </c:pt>
                <c:pt idx="1328">
                  <c:v>42247</c:v>
                </c:pt>
                <c:pt idx="1329">
                  <c:v>42248</c:v>
                </c:pt>
                <c:pt idx="1330">
                  <c:v>42249</c:v>
                </c:pt>
                <c:pt idx="1331">
                  <c:v>42250</c:v>
                </c:pt>
                <c:pt idx="1332">
                  <c:v>42251</c:v>
                </c:pt>
                <c:pt idx="1333">
                  <c:v>42254</c:v>
                </c:pt>
                <c:pt idx="1334">
                  <c:v>42255</c:v>
                </c:pt>
                <c:pt idx="1335">
                  <c:v>42256</c:v>
                </c:pt>
                <c:pt idx="1336">
                  <c:v>42257</c:v>
                </c:pt>
                <c:pt idx="1337">
                  <c:v>42258</c:v>
                </c:pt>
                <c:pt idx="1338">
                  <c:v>42261</c:v>
                </c:pt>
                <c:pt idx="1339">
                  <c:v>42262</c:v>
                </c:pt>
                <c:pt idx="1340">
                  <c:v>42263</c:v>
                </c:pt>
                <c:pt idx="1341">
                  <c:v>42264</c:v>
                </c:pt>
                <c:pt idx="1342">
                  <c:v>42265</c:v>
                </c:pt>
                <c:pt idx="1343">
                  <c:v>42268</c:v>
                </c:pt>
                <c:pt idx="1344">
                  <c:v>42269</c:v>
                </c:pt>
                <c:pt idx="1345">
                  <c:v>42270</c:v>
                </c:pt>
                <c:pt idx="1346">
                  <c:v>42271</c:v>
                </c:pt>
                <c:pt idx="1347">
                  <c:v>42272</c:v>
                </c:pt>
                <c:pt idx="1348">
                  <c:v>42275</c:v>
                </c:pt>
                <c:pt idx="1349">
                  <c:v>42276</c:v>
                </c:pt>
                <c:pt idx="1350">
                  <c:v>42277</c:v>
                </c:pt>
                <c:pt idx="1351">
                  <c:v>42278</c:v>
                </c:pt>
                <c:pt idx="1352">
                  <c:v>42279</c:v>
                </c:pt>
                <c:pt idx="1353">
                  <c:v>42282</c:v>
                </c:pt>
                <c:pt idx="1354">
                  <c:v>42283</c:v>
                </c:pt>
                <c:pt idx="1355">
                  <c:v>42284</c:v>
                </c:pt>
                <c:pt idx="1356">
                  <c:v>42285</c:v>
                </c:pt>
                <c:pt idx="1357">
                  <c:v>42286</c:v>
                </c:pt>
                <c:pt idx="1358">
                  <c:v>42289</c:v>
                </c:pt>
                <c:pt idx="1359">
                  <c:v>42290</c:v>
                </c:pt>
                <c:pt idx="1360">
                  <c:v>42291</c:v>
                </c:pt>
                <c:pt idx="1361">
                  <c:v>42292</c:v>
                </c:pt>
                <c:pt idx="1362">
                  <c:v>42293</c:v>
                </c:pt>
                <c:pt idx="1363">
                  <c:v>42296</c:v>
                </c:pt>
                <c:pt idx="1364">
                  <c:v>42297</c:v>
                </c:pt>
                <c:pt idx="1365">
                  <c:v>42298</c:v>
                </c:pt>
                <c:pt idx="1366">
                  <c:v>42299</c:v>
                </c:pt>
                <c:pt idx="1367">
                  <c:v>42300</c:v>
                </c:pt>
                <c:pt idx="1368">
                  <c:v>42303</c:v>
                </c:pt>
                <c:pt idx="1369">
                  <c:v>42304</c:v>
                </c:pt>
                <c:pt idx="1370">
                  <c:v>42305</c:v>
                </c:pt>
                <c:pt idx="1371">
                  <c:v>42306</c:v>
                </c:pt>
                <c:pt idx="1372">
                  <c:v>42307</c:v>
                </c:pt>
                <c:pt idx="1373">
                  <c:v>42310</c:v>
                </c:pt>
                <c:pt idx="1374">
                  <c:v>42311</c:v>
                </c:pt>
                <c:pt idx="1375">
                  <c:v>42312</c:v>
                </c:pt>
                <c:pt idx="1376">
                  <c:v>42313</c:v>
                </c:pt>
                <c:pt idx="1377">
                  <c:v>42314</c:v>
                </c:pt>
                <c:pt idx="1378">
                  <c:v>42317</c:v>
                </c:pt>
                <c:pt idx="1379">
                  <c:v>42318</c:v>
                </c:pt>
                <c:pt idx="1380">
                  <c:v>42319</c:v>
                </c:pt>
                <c:pt idx="1381">
                  <c:v>42320</c:v>
                </c:pt>
                <c:pt idx="1382">
                  <c:v>42321</c:v>
                </c:pt>
                <c:pt idx="1383">
                  <c:v>42324</c:v>
                </c:pt>
                <c:pt idx="1384">
                  <c:v>42325</c:v>
                </c:pt>
                <c:pt idx="1385">
                  <c:v>42326</c:v>
                </c:pt>
                <c:pt idx="1386">
                  <c:v>42327</c:v>
                </c:pt>
                <c:pt idx="1387">
                  <c:v>42328</c:v>
                </c:pt>
                <c:pt idx="1388">
                  <c:v>42331</c:v>
                </c:pt>
                <c:pt idx="1389">
                  <c:v>42332</c:v>
                </c:pt>
                <c:pt idx="1390">
                  <c:v>42333</c:v>
                </c:pt>
                <c:pt idx="1391">
                  <c:v>42334</c:v>
                </c:pt>
                <c:pt idx="1392">
                  <c:v>42335</c:v>
                </c:pt>
                <c:pt idx="1393">
                  <c:v>42338</c:v>
                </c:pt>
                <c:pt idx="1394">
                  <c:v>42339</c:v>
                </c:pt>
                <c:pt idx="1395">
                  <c:v>42340</c:v>
                </c:pt>
                <c:pt idx="1396">
                  <c:v>42341</c:v>
                </c:pt>
                <c:pt idx="1397">
                  <c:v>42342</c:v>
                </c:pt>
                <c:pt idx="1398">
                  <c:v>42345</c:v>
                </c:pt>
                <c:pt idx="1399">
                  <c:v>42346</c:v>
                </c:pt>
                <c:pt idx="1400">
                  <c:v>42347</c:v>
                </c:pt>
                <c:pt idx="1401">
                  <c:v>42348</c:v>
                </c:pt>
                <c:pt idx="1402">
                  <c:v>42349</c:v>
                </c:pt>
                <c:pt idx="1403">
                  <c:v>42352</c:v>
                </c:pt>
                <c:pt idx="1404">
                  <c:v>42353</c:v>
                </c:pt>
                <c:pt idx="1405">
                  <c:v>42354</c:v>
                </c:pt>
                <c:pt idx="1406">
                  <c:v>42355</c:v>
                </c:pt>
                <c:pt idx="1407">
                  <c:v>42356</c:v>
                </c:pt>
                <c:pt idx="1408">
                  <c:v>42359</c:v>
                </c:pt>
                <c:pt idx="1409">
                  <c:v>42360</c:v>
                </c:pt>
                <c:pt idx="1410">
                  <c:v>42361</c:v>
                </c:pt>
                <c:pt idx="1411">
                  <c:v>42362</c:v>
                </c:pt>
                <c:pt idx="1412">
                  <c:v>42363</c:v>
                </c:pt>
                <c:pt idx="1413">
                  <c:v>42366</c:v>
                </c:pt>
                <c:pt idx="1414">
                  <c:v>42367</c:v>
                </c:pt>
                <c:pt idx="1415">
                  <c:v>42368</c:v>
                </c:pt>
                <c:pt idx="1416">
                  <c:v>42369</c:v>
                </c:pt>
                <c:pt idx="1417">
                  <c:v>42370</c:v>
                </c:pt>
                <c:pt idx="1418">
                  <c:v>42373</c:v>
                </c:pt>
                <c:pt idx="1419">
                  <c:v>42374</c:v>
                </c:pt>
                <c:pt idx="1420">
                  <c:v>42375</c:v>
                </c:pt>
                <c:pt idx="1421">
                  <c:v>42376</c:v>
                </c:pt>
                <c:pt idx="1422">
                  <c:v>42377</c:v>
                </c:pt>
                <c:pt idx="1423">
                  <c:v>42380</c:v>
                </c:pt>
                <c:pt idx="1424">
                  <c:v>42381</c:v>
                </c:pt>
                <c:pt idx="1425">
                  <c:v>42382</c:v>
                </c:pt>
                <c:pt idx="1426">
                  <c:v>42383</c:v>
                </c:pt>
                <c:pt idx="1427">
                  <c:v>42384</c:v>
                </c:pt>
                <c:pt idx="1428">
                  <c:v>42387</c:v>
                </c:pt>
                <c:pt idx="1429">
                  <c:v>42388</c:v>
                </c:pt>
                <c:pt idx="1430">
                  <c:v>42389</c:v>
                </c:pt>
                <c:pt idx="1431">
                  <c:v>42390</c:v>
                </c:pt>
                <c:pt idx="1432">
                  <c:v>42391</c:v>
                </c:pt>
                <c:pt idx="1433">
                  <c:v>42394</c:v>
                </c:pt>
                <c:pt idx="1434">
                  <c:v>42395</c:v>
                </c:pt>
                <c:pt idx="1435">
                  <c:v>42396</c:v>
                </c:pt>
                <c:pt idx="1436">
                  <c:v>42397</c:v>
                </c:pt>
                <c:pt idx="1437">
                  <c:v>42398</c:v>
                </c:pt>
                <c:pt idx="1438">
                  <c:v>42401</c:v>
                </c:pt>
                <c:pt idx="1439">
                  <c:v>42402</c:v>
                </c:pt>
                <c:pt idx="1440">
                  <c:v>42403</c:v>
                </c:pt>
                <c:pt idx="1441">
                  <c:v>42404</c:v>
                </c:pt>
                <c:pt idx="1442">
                  <c:v>42405</c:v>
                </c:pt>
                <c:pt idx="1443">
                  <c:v>42408</c:v>
                </c:pt>
                <c:pt idx="1444">
                  <c:v>42409</c:v>
                </c:pt>
                <c:pt idx="1445">
                  <c:v>42410</c:v>
                </c:pt>
                <c:pt idx="1446">
                  <c:v>42411</c:v>
                </c:pt>
                <c:pt idx="1447">
                  <c:v>42412</c:v>
                </c:pt>
                <c:pt idx="1448">
                  <c:v>42415</c:v>
                </c:pt>
                <c:pt idx="1449">
                  <c:v>42416</c:v>
                </c:pt>
                <c:pt idx="1450">
                  <c:v>42417</c:v>
                </c:pt>
                <c:pt idx="1451">
                  <c:v>42418</c:v>
                </c:pt>
                <c:pt idx="1452">
                  <c:v>42419</c:v>
                </c:pt>
                <c:pt idx="1453">
                  <c:v>42422</c:v>
                </c:pt>
                <c:pt idx="1454">
                  <c:v>42423</c:v>
                </c:pt>
                <c:pt idx="1455">
                  <c:v>42424</c:v>
                </c:pt>
                <c:pt idx="1456">
                  <c:v>42425</c:v>
                </c:pt>
                <c:pt idx="1457">
                  <c:v>42426</c:v>
                </c:pt>
                <c:pt idx="1458">
                  <c:v>42429</c:v>
                </c:pt>
                <c:pt idx="1459">
                  <c:v>42430</c:v>
                </c:pt>
                <c:pt idx="1460">
                  <c:v>42431</c:v>
                </c:pt>
                <c:pt idx="1461">
                  <c:v>42432</c:v>
                </c:pt>
                <c:pt idx="1462">
                  <c:v>42433</c:v>
                </c:pt>
                <c:pt idx="1463">
                  <c:v>42436</c:v>
                </c:pt>
                <c:pt idx="1464">
                  <c:v>42437</c:v>
                </c:pt>
                <c:pt idx="1465">
                  <c:v>42438</c:v>
                </c:pt>
                <c:pt idx="1466">
                  <c:v>42439</c:v>
                </c:pt>
                <c:pt idx="1467">
                  <c:v>42440</c:v>
                </c:pt>
                <c:pt idx="1468">
                  <c:v>42443</c:v>
                </c:pt>
                <c:pt idx="1469">
                  <c:v>42444</c:v>
                </c:pt>
                <c:pt idx="1470">
                  <c:v>42445</c:v>
                </c:pt>
                <c:pt idx="1471">
                  <c:v>42446</c:v>
                </c:pt>
                <c:pt idx="1472">
                  <c:v>42447</c:v>
                </c:pt>
                <c:pt idx="1473">
                  <c:v>42450</c:v>
                </c:pt>
                <c:pt idx="1474">
                  <c:v>42451</c:v>
                </c:pt>
                <c:pt idx="1475">
                  <c:v>42452</c:v>
                </c:pt>
                <c:pt idx="1476">
                  <c:v>42453</c:v>
                </c:pt>
                <c:pt idx="1477">
                  <c:v>42454</c:v>
                </c:pt>
                <c:pt idx="1478">
                  <c:v>42457</c:v>
                </c:pt>
                <c:pt idx="1479">
                  <c:v>42458</c:v>
                </c:pt>
                <c:pt idx="1480">
                  <c:v>42459</c:v>
                </c:pt>
                <c:pt idx="1481">
                  <c:v>42460</c:v>
                </c:pt>
                <c:pt idx="1482">
                  <c:v>42461</c:v>
                </c:pt>
                <c:pt idx="1483">
                  <c:v>42464</c:v>
                </c:pt>
                <c:pt idx="1484">
                  <c:v>42465</c:v>
                </c:pt>
                <c:pt idx="1485">
                  <c:v>42466</c:v>
                </c:pt>
                <c:pt idx="1486">
                  <c:v>42467</c:v>
                </c:pt>
                <c:pt idx="1487">
                  <c:v>42468</c:v>
                </c:pt>
                <c:pt idx="1488">
                  <c:v>42471</c:v>
                </c:pt>
                <c:pt idx="1489">
                  <c:v>42472</c:v>
                </c:pt>
                <c:pt idx="1490">
                  <c:v>42473</c:v>
                </c:pt>
                <c:pt idx="1491">
                  <c:v>42474</c:v>
                </c:pt>
                <c:pt idx="1492">
                  <c:v>42475</c:v>
                </c:pt>
                <c:pt idx="1493">
                  <c:v>42478</c:v>
                </c:pt>
                <c:pt idx="1494">
                  <c:v>42479</c:v>
                </c:pt>
                <c:pt idx="1495">
                  <c:v>42480</c:v>
                </c:pt>
                <c:pt idx="1496">
                  <c:v>42481</c:v>
                </c:pt>
                <c:pt idx="1497">
                  <c:v>42482</c:v>
                </c:pt>
                <c:pt idx="1498">
                  <c:v>42485</c:v>
                </c:pt>
                <c:pt idx="1499">
                  <c:v>42486</c:v>
                </c:pt>
                <c:pt idx="1500">
                  <c:v>42487</c:v>
                </c:pt>
                <c:pt idx="1501">
                  <c:v>42488</c:v>
                </c:pt>
                <c:pt idx="1502">
                  <c:v>42489</c:v>
                </c:pt>
                <c:pt idx="1503">
                  <c:v>42492</c:v>
                </c:pt>
                <c:pt idx="1504">
                  <c:v>42493</c:v>
                </c:pt>
                <c:pt idx="1505">
                  <c:v>42494</c:v>
                </c:pt>
                <c:pt idx="1506">
                  <c:v>42495</c:v>
                </c:pt>
                <c:pt idx="1507">
                  <c:v>42496</c:v>
                </c:pt>
                <c:pt idx="1508">
                  <c:v>42499</c:v>
                </c:pt>
                <c:pt idx="1509">
                  <c:v>42500</c:v>
                </c:pt>
                <c:pt idx="1510">
                  <c:v>42501</c:v>
                </c:pt>
                <c:pt idx="1511">
                  <c:v>42502</c:v>
                </c:pt>
                <c:pt idx="1512">
                  <c:v>42503</c:v>
                </c:pt>
                <c:pt idx="1513">
                  <c:v>42506</c:v>
                </c:pt>
                <c:pt idx="1514">
                  <c:v>42507</c:v>
                </c:pt>
                <c:pt idx="1515">
                  <c:v>42508</c:v>
                </c:pt>
                <c:pt idx="1516">
                  <c:v>42509</c:v>
                </c:pt>
                <c:pt idx="1517">
                  <c:v>42510</c:v>
                </c:pt>
                <c:pt idx="1518">
                  <c:v>42513</c:v>
                </c:pt>
                <c:pt idx="1519">
                  <c:v>42514</c:v>
                </c:pt>
                <c:pt idx="1520">
                  <c:v>42515</c:v>
                </c:pt>
                <c:pt idx="1521">
                  <c:v>42516</c:v>
                </c:pt>
                <c:pt idx="1522">
                  <c:v>42517</c:v>
                </c:pt>
                <c:pt idx="1523">
                  <c:v>42520</c:v>
                </c:pt>
                <c:pt idx="1524">
                  <c:v>42521</c:v>
                </c:pt>
                <c:pt idx="1525">
                  <c:v>42522</c:v>
                </c:pt>
                <c:pt idx="1526">
                  <c:v>42523</c:v>
                </c:pt>
                <c:pt idx="1527">
                  <c:v>42524</c:v>
                </c:pt>
                <c:pt idx="1528">
                  <c:v>42527</c:v>
                </c:pt>
                <c:pt idx="1529">
                  <c:v>42528</c:v>
                </c:pt>
                <c:pt idx="1530">
                  <c:v>42529</c:v>
                </c:pt>
                <c:pt idx="1531">
                  <c:v>42530</c:v>
                </c:pt>
                <c:pt idx="1532">
                  <c:v>42531</c:v>
                </c:pt>
                <c:pt idx="1533">
                  <c:v>42534</c:v>
                </c:pt>
                <c:pt idx="1534">
                  <c:v>42535</c:v>
                </c:pt>
                <c:pt idx="1535">
                  <c:v>42536</c:v>
                </c:pt>
                <c:pt idx="1536">
                  <c:v>42537</c:v>
                </c:pt>
                <c:pt idx="1537">
                  <c:v>42538</c:v>
                </c:pt>
                <c:pt idx="1538">
                  <c:v>42541</c:v>
                </c:pt>
                <c:pt idx="1539">
                  <c:v>42542</c:v>
                </c:pt>
                <c:pt idx="1540">
                  <c:v>42543</c:v>
                </c:pt>
                <c:pt idx="1541">
                  <c:v>42544</c:v>
                </c:pt>
                <c:pt idx="1542">
                  <c:v>42545</c:v>
                </c:pt>
                <c:pt idx="1543">
                  <c:v>42548</c:v>
                </c:pt>
                <c:pt idx="1544">
                  <c:v>42549</c:v>
                </c:pt>
                <c:pt idx="1545">
                  <c:v>42550</c:v>
                </c:pt>
                <c:pt idx="1546">
                  <c:v>42551</c:v>
                </c:pt>
                <c:pt idx="1547">
                  <c:v>42552</c:v>
                </c:pt>
                <c:pt idx="1548">
                  <c:v>42555</c:v>
                </c:pt>
                <c:pt idx="1549">
                  <c:v>42556</c:v>
                </c:pt>
                <c:pt idx="1550">
                  <c:v>42557</c:v>
                </c:pt>
                <c:pt idx="1551">
                  <c:v>42558</c:v>
                </c:pt>
                <c:pt idx="1552">
                  <c:v>42559</c:v>
                </c:pt>
                <c:pt idx="1553">
                  <c:v>42562</c:v>
                </c:pt>
                <c:pt idx="1554">
                  <c:v>42563</c:v>
                </c:pt>
                <c:pt idx="1555">
                  <c:v>42564</c:v>
                </c:pt>
                <c:pt idx="1556">
                  <c:v>42565</c:v>
                </c:pt>
                <c:pt idx="1557">
                  <c:v>42566</c:v>
                </c:pt>
                <c:pt idx="1558">
                  <c:v>42569</c:v>
                </c:pt>
                <c:pt idx="1559">
                  <c:v>42570</c:v>
                </c:pt>
                <c:pt idx="1560">
                  <c:v>42571</c:v>
                </c:pt>
                <c:pt idx="1561">
                  <c:v>42572</c:v>
                </c:pt>
                <c:pt idx="1562">
                  <c:v>42573</c:v>
                </c:pt>
                <c:pt idx="1563">
                  <c:v>42576</c:v>
                </c:pt>
                <c:pt idx="1564">
                  <c:v>42577</c:v>
                </c:pt>
                <c:pt idx="1565">
                  <c:v>42578</c:v>
                </c:pt>
                <c:pt idx="1566">
                  <c:v>42579</c:v>
                </c:pt>
                <c:pt idx="1567">
                  <c:v>42580</c:v>
                </c:pt>
                <c:pt idx="1568">
                  <c:v>42583</c:v>
                </c:pt>
                <c:pt idx="1569">
                  <c:v>42584</c:v>
                </c:pt>
                <c:pt idx="1570">
                  <c:v>42585</c:v>
                </c:pt>
                <c:pt idx="1571">
                  <c:v>42586</c:v>
                </c:pt>
                <c:pt idx="1572">
                  <c:v>42587</c:v>
                </c:pt>
                <c:pt idx="1573">
                  <c:v>42590</c:v>
                </c:pt>
                <c:pt idx="1574">
                  <c:v>42591</c:v>
                </c:pt>
                <c:pt idx="1575">
                  <c:v>42592</c:v>
                </c:pt>
                <c:pt idx="1576">
                  <c:v>42593</c:v>
                </c:pt>
                <c:pt idx="1577">
                  <c:v>42594</c:v>
                </c:pt>
                <c:pt idx="1578">
                  <c:v>42597</c:v>
                </c:pt>
                <c:pt idx="1579">
                  <c:v>42598</c:v>
                </c:pt>
                <c:pt idx="1580">
                  <c:v>42599</c:v>
                </c:pt>
                <c:pt idx="1581">
                  <c:v>42600</c:v>
                </c:pt>
                <c:pt idx="1582">
                  <c:v>42601</c:v>
                </c:pt>
                <c:pt idx="1583">
                  <c:v>42604</c:v>
                </c:pt>
                <c:pt idx="1584">
                  <c:v>42605</c:v>
                </c:pt>
                <c:pt idx="1585">
                  <c:v>42606</c:v>
                </c:pt>
                <c:pt idx="1586">
                  <c:v>42607</c:v>
                </c:pt>
                <c:pt idx="1587">
                  <c:v>42608</c:v>
                </c:pt>
                <c:pt idx="1588">
                  <c:v>42611</c:v>
                </c:pt>
                <c:pt idx="1589">
                  <c:v>42612</c:v>
                </c:pt>
                <c:pt idx="1590">
                  <c:v>42613</c:v>
                </c:pt>
                <c:pt idx="1591">
                  <c:v>42614</c:v>
                </c:pt>
                <c:pt idx="1592">
                  <c:v>42615</c:v>
                </c:pt>
                <c:pt idx="1593">
                  <c:v>42618</c:v>
                </c:pt>
                <c:pt idx="1594">
                  <c:v>42619</c:v>
                </c:pt>
                <c:pt idx="1595">
                  <c:v>42620</c:v>
                </c:pt>
                <c:pt idx="1596">
                  <c:v>42621</c:v>
                </c:pt>
                <c:pt idx="1597">
                  <c:v>42622</c:v>
                </c:pt>
                <c:pt idx="1598">
                  <c:v>42625</c:v>
                </c:pt>
                <c:pt idx="1599">
                  <c:v>42626</c:v>
                </c:pt>
                <c:pt idx="1600">
                  <c:v>42627</c:v>
                </c:pt>
                <c:pt idx="1601">
                  <c:v>42628</c:v>
                </c:pt>
                <c:pt idx="1602">
                  <c:v>42629</c:v>
                </c:pt>
                <c:pt idx="1603">
                  <c:v>42632</c:v>
                </c:pt>
                <c:pt idx="1604">
                  <c:v>42633</c:v>
                </c:pt>
                <c:pt idx="1605">
                  <c:v>42634</c:v>
                </c:pt>
                <c:pt idx="1606">
                  <c:v>42635</c:v>
                </c:pt>
                <c:pt idx="1607">
                  <c:v>42636</c:v>
                </c:pt>
                <c:pt idx="1608">
                  <c:v>42639</c:v>
                </c:pt>
                <c:pt idx="1609">
                  <c:v>42640</c:v>
                </c:pt>
                <c:pt idx="1610">
                  <c:v>42641</c:v>
                </c:pt>
                <c:pt idx="1611">
                  <c:v>42642</c:v>
                </c:pt>
                <c:pt idx="1612">
                  <c:v>42643</c:v>
                </c:pt>
                <c:pt idx="1613">
                  <c:v>42646</c:v>
                </c:pt>
                <c:pt idx="1614">
                  <c:v>42647</c:v>
                </c:pt>
                <c:pt idx="1615">
                  <c:v>42648</c:v>
                </c:pt>
                <c:pt idx="1616">
                  <c:v>42649</c:v>
                </c:pt>
                <c:pt idx="1617">
                  <c:v>42650</c:v>
                </c:pt>
                <c:pt idx="1618">
                  <c:v>42653</c:v>
                </c:pt>
                <c:pt idx="1619">
                  <c:v>42654</c:v>
                </c:pt>
                <c:pt idx="1620">
                  <c:v>42655</c:v>
                </c:pt>
                <c:pt idx="1621">
                  <c:v>42656</c:v>
                </c:pt>
                <c:pt idx="1622">
                  <c:v>42657</c:v>
                </c:pt>
                <c:pt idx="1623">
                  <c:v>42660</c:v>
                </c:pt>
                <c:pt idx="1624">
                  <c:v>42661</c:v>
                </c:pt>
                <c:pt idx="1625">
                  <c:v>42662</c:v>
                </c:pt>
                <c:pt idx="1626">
                  <c:v>42663</c:v>
                </c:pt>
                <c:pt idx="1627">
                  <c:v>42664</c:v>
                </c:pt>
                <c:pt idx="1628">
                  <c:v>42667</c:v>
                </c:pt>
                <c:pt idx="1629">
                  <c:v>42668</c:v>
                </c:pt>
                <c:pt idx="1630">
                  <c:v>42669</c:v>
                </c:pt>
                <c:pt idx="1631">
                  <c:v>42670</c:v>
                </c:pt>
                <c:pt idx="1632">
                  <c:v>42671</c:v>
                </c:pt>
                <c:pt idx="1633">
                  <c:v>42674</c:v>
                </c:pt>
                <c:pt idx="1634">
                  <c:v>42675</c:v>
                </c:pt>
                <c:pt idx="1635">
                  <c:v>42676</c:v>
                </c:pt>
                <c:pt idx="1636">
                  <c:v>42677</c:v>
                </c:pt>
                <c:pt idx="1637">
                  <c:v>42678</c:v>
                </c:pt>
                <c:pt idx="1638">
                  <c:v>42681</c:v>
                </c:pt>
                <c:pt idx="1639">
                  <c:v>42682</c:v>
                </c:pt>
                <c:pt idx="1640">
                  <c:v>42683</c:v>
                </c:pt>
                <c:pt idx="1641">
                  <c:v>42684</c:v>
                </c:pt>
                <c:pt idx="1642">
                  <c:v>42685</c:v>
                </c:pt>
                <c:pt idx="1643">
                  <c:v>42688</c:v>
                </c:pt>
                <c:pt idx="1644">
                  <c:v>42689</c:v>
                </c:pt>
                <c:pt idx="1645">
                  <c:v>42690</c:v>
                </c:pt>
                <c:pt idx="1646">
                  <c:v>42691</c:v>
                </c:pt>
                <c:pt idx="1647">
                  <c:v>42692</c:v>
                </c:pt>
                <c:pt idx="1648">
                  <c:v>42695</c:v>
                </c:pt>
                <c:pt idx="1649">
                  <c:v>42696</c:v>
                </c:pt>
                <c:pt idx="1650">
                  <c:v>42697</c:v>
                </c:pt>
                <c:pt idx="1651">
                  <c:v>42698</c:v>
                </c:pt>
                <c:pt idx="1652">
                  <c:v>42699</c:v>
                </c:pt>
                <c:pt idx="1653">
                  <c:v>42702</c:v>
                </c:pt>
                <c:pt idx="1654">
                  <c:v>42703</c:v>
                </c:pt>
                <c:pt idx="1655">
                  <c:v>42704</c:v>
                </c:pt>
                <c:pt idx="1656">
                  <c:v>42705</c:v>
                </c:pt>
                <c:pt idx="1657">
                  <c:v>42706</c:v>
                </c:pt>
                <c:pt idx="1658">
                  <c:v>42709</c:v>
                </c:pt>
                <c:pt idx="1659">
                  <c:v>42710</c:v>
                </c:pt>
                <c:pt idx="1660">
                  <c:v>42711</c:v>
                </c:pt>
                <c:pt idx="1661">
                  <c:v>42712</c:v>
                </c:pt>
                <c:pt idx="1662">
                  <c:v>42713</c:v>
                </c:pt>
                <c:pt idx="1663">
                  <c:v>42716</c:v>
                </c:pt>
                <c:pt idx="1664">
                  <c:v>42717</c:v>
                </c:pt>
                <c:pt idx="1665">
                  <c:v>42718</c:v>
                </c:pt>
                <c:pt idx="1666">
                  <c:v>42719</c:v>
                </c:pt>
                <c:pt idx="1667">
                  <c:v>42720</c:v>
                </c:pt>
                <c:pt idx="1668">
                  <c:v>42723</c:v>
                </c:pt>
                <c:pt idx="1669">
                  <c:v>42724</c:v>
                </c:pt>
                <c:pt idx="1670">
                  <c:v>42725</c:v>
                </c:pt>
                <c:pt idx="1671">
                  <c:v>42726</c:v>
                </c:pt>
                <c:pt idx="1672">
                  <c:v>42727</c:v>
                </c:pt>
                <c:pt idx="1673">
                  <c:v>42730</c:v>
                </c:pt>
                <c:pt idx="1674">
                  <c:v>42731</c:v>
                </c:pt>
                <c:pt idx="1675">
                  <c:v>42732</c:v>
                </c:pt>
                <c:pt idx="1676">
                  <c:v>42733</c:v>
                </c:pt>
                <c:pt idx="1677">
                  <c:v>42734</c:v>
                </c:pt>
                <c:pt idx="1678">
                  <c:v>42737</c:v>
                </c:pt>
                <c:pt idx="1679">
                  <c:v>42738</c:v>
                </c:pt>
                <c:pt idx="1680">
                  <c:v>42739</c:v>
                </c:pt>
                <c:pt idx="1681">
                  <c:v>42740</c:v>
                </c:pt>
                <c:pt idx="1682">
                  <c:v>42741</c:v>
                </c:pt>
                <c:pt idx="1683">
                  <c:v>42744</c:v>
                </c:pt>
                <c:pt idx="1684">
                  <c:v>42745</c:v>
                </c:pt>
                <c:pt idx="1685">
                  <c:v>42746</c:v>
                </c:pt>
                <c:pt idx="1686">
                  <c:v>42747</c:v>
                </c:pt>
                <c:pt idx="1687">
                  <c:v>42748</c:v>
                </c:pt>
                <c:pt idx="1688">
                  <c:v>42751</c:v>
                </c:pt>
                <c:pt idx="1689">
                  <c:v>42752</c:v>
                </c:pt>
                <c:pt idx="1690">
                  <c:v>42753</c:v>
                </c:pt>
                <c:pt idx="1691">
                  <c:v>42754</c:v>
                </c:pt>
                <c:pt idx="1692">
                  <c:v>42755</c:v>
                </c:pt>
                <c:pt idx="1693">
                  <c:v>42758</c:v>
                </c:pt>
                <c:pt idx="1694">
                  <c:v>42759</c:v>
                </c:pt>
                <c:pt idx="1695">
                  <c:v>42760</c:v>
                </c:pt>
                <c:pt idx="1696">
                  <c:v>42761</c:v>
                </c:pt>
                <c:pt idx="1697">
                  <c:v>42762</c:v>
                </c:pt>
                <c:pt idx="1698">
                  <c:v>42765</c:v>
                </c:pt>
                <c:pt idx="1699">
                  <c:v>42766</c:v>
                </c:pt>
                <c:pt idx="1700">
                  <c:v>42767</c:v>
                </c:pt>
                <c:pt idx="1701">
                  <c:v>42768</c:v>
                </c:pt>
                <c:pt idx="1702">
                  <c:v>42769</c:v>
                </c:pt>
                <c:pt idx="1703">
                  <c:v>42772</c:v>
                </c:pt>
                <c:pt idx="1704">
                  <c:v>42773</c:v>
                </c:pt>
                <c:pt idx="1705">
                  <c:v>42774</c:v>
                </c:pt>
                <c:pt idx="1706">
                  <c:v>42775</c:v>
                </c:pt>
                <c:pt idx="1707">
                  <c:v>42776</c:v>
                </c:pt>
                <c:pt idx="1708">
                  <c:v>42779</c:v>
                </c:pt>
                <c:pt idx="1709">
                  <c:v>42780</c:v>
                </c:pt>
                <c:pt idx="1710">
                  <c:v>42781</c:v>
                </c:pt>
                <c:pt idx="1711">
                  <c:v>42782</c:v>
                </c:pt>
                <c:pt idx="1712">
                  <c:v>42783</c:v>
                </c:pt>
                <c:pt idx="1713">
                  <c:v>42786</c:v>
                </c:pt>
                <c:pt idx="1714">
                  <c:v>42787</c:v>
                </c:pt>
                <c:pt idx="1715">
                  <c:v>42788</c:v>
                </c:pt>
                <c:pt idx="1716">
                  <c:v>42789</c:v>
                </c:pt>
                <c:pt idx="1717">
                  <c:v>42790</c:v>
                </c:pt>
                <c:pt idx="1718">
                  <c:v>42793</c:v>
                </c:pt>
                <c:pt idx="1719">
                  <c:v>42794</c:v>
                </c:pt>
                <c:pt idx="1720">
                  <c:v>42795</c:v>
                </c:pt>
                <c:pt idx="1721">
                  <c:v>42796</c:v>
                </c:pt>
                <c:pt idx="1722">
                  <c:v>42797</c:v>
                </c:pt>
                <c:pt idx="1723">
                  <c:v>42800</c:v>
                </c:pt>
                <c:pt idx="1724">
                  <c:v>42801</c:v>
                </c:pt>
                <c:pt idx="1725">
                  <c:v>42802</c:v>
                </c:pt>
                <c:pt idx="1726">
                  <c:v>42803</c:v>
                </c:pt>
                <c:pt idx="1727">
                  <c:v>42804</c:v>
                </c:pt>
                <c:pt idx="1728">
                  <c:v>42807</c:v>
                </c:pt>
                <c:pt idx="1729">
                  <c:v>42808</c:v>
                </c:pt>
                <c:pt idx="1730">
                  <c:v>42809</c:v>
                </c:pt>
                <c:pt idx="1731">
                  <c:v>42810</c:v>
                </c:pt>
                <c:pt idx="1732">
                  <c:v>42811</c:v>
                </c:pt>
                <c:pt idx="1733">
                  <c:v>42814</c:v>
                </c:pt>
                <c:pt idx="1734">
                  <c:v>42815</c:v>
                </c:pt>
                <c:pt idx="1735">
                  <c:v>42816</c:v>
                </c:pt>
                <c:pt idx="1736">
                  <c:v>42817</c:v>
                </c:pt>
                <c:pt idx="1737">
                  <c:v>42818</c:v>
                </c:pt>
                <c:pt idx="1738">
                  <c:v>42821</c:v>
                </c:pt>
                <c:pt idx="1739">
                  <c:v>42822</c:v>
                </c:pt>
                <c:pt idx="1740">
                  <c:v>42823</c:v>
                </c:pt>
                <c:pt idx="1741">
                  <c:v>42824</c:v>
                </c:pt>
                <c:pt idx="1742">
                  <c:v>42825</c:v>
                </c:pt>
                <c:pt idx="1743">
                  <c:v>42828</c:v>
                </c:pt>
                <c:pt idx="1744">
                  <c:v>42829</c:v>
                </c:pt>
                <c:pt idx="1745">
                  <c:v>42830</c:v>
                </c:pt>
                <c:pt idx="1746">
                  <c:v>42831</c:v>
                </c:pt>
                <c:pt idx="1747">
                  <c:v>42832</c:v>
                </c:pt>
                <c:pt idx="1748">
                  <c:v>42835</c:v>
                </c:pt>
                <c:pt idx="1749">
                  <c:v>42836</c:v>
                </c:pt>
                <c:pt idx="1750">
                  <c:v>42837</c:v>
                </c:pt>
                <c:pt idx="1751">
                  <c:v>42838</c:v>
                </c:pt>
                <c:pt idx="1752">
                  <c:v>42839</c:v>
                </c:pt>
                <c:pt idx="1753">
                  <c:v>42842</c:v>
                </c:pt>
                <c:pt idx="1754">
                  <c:v>42843</c:v>
                </c:pt>
                <c:pt idx="1755">
                  <c:v>42844</c:v>
                </c:pt>
                <c:pt idx="1756">
                  <c:v>42845</c:v>
                </c:pt>
                <c:pt idx="1757">
                  <c:v>42846</c:v>
                </c:pt>
                <c:pt idx="1758">
                  <c:v>42849</c:v>
                </c:pt>
                <c:pt idx="1759">
                  <c:v>42850</c:v>
                </c:pt>
                <c:pt idx="1760">
                  <c:v>42851</c:v>
                </c:pt>
                <c:pt idx="1761">
                  <c:v>42852</c:v>
                </c:pt>
                <c:pt idx="1762">
                  <c:v>42853</c:v>
                </c:pt>
                <c:pt idx="1763">
                  <c:v>42856</c:v>
                </c:pt>
                <c:pt idx="1764">
                  <c:v>42857</c:v>
                </c:pt>
                <c:pt idx="1765">
                  <c:v>42858</c:v>
                </c:pt>
                <c:pt idx="1766">
                  <c:v>42859</c:v>
                </c:pt>
                <c:pt idx="1767">
                  <c:v>42860</c:v>
                </c:pt>
                <c:pt idx="1768">
                  <c:v>42863</c:v>
                </c:pt>
                <c:pt idx="1769">
                  <c:v>42864</c:v>
                </c:pt>
                <c:pt idx="1770">
                  <c:v>42865</c:v>
                </c:pt>
                <c:pt idx="1771">
                  <c:v>42866</c:v>
                </c:pt>
                <c:pt idx="1772">
                  <c:v>42867</c:v>
                </c:pt>
                <c:pt idx="1773">
                  <c:v>42870</c:v>
                </c:pt>
                <c:pt idx="1774">
                  <c:v>42871</c:v>
                </c:pt>
                <c:pt idx="1775">
                  <c:v>42872</c:v>
                </c:pt>
                <c:pt idx="1776">
                  <c:v>42873</c:v>
                </c:pt>
                <c:pt idx="1777">
                  <c:v>42874</c:v>
                </c:pt>
                <c:pt idx="1778">
                  <c:v>42877</c:v>
                </c:pt>
                <c:pt idx="1779">
                  <c:v>42878</c:v>
                </c:pt>
                <c:pt idx="1780">
                  <c:v>42879</c:v>
                </c:pt>
                <c:pt idx="1781">
                  <c:v>42880</c:v>
                </c:pt>
                <c:pt idx="1782">
                  <c:v>42881</c:v>
                </c:pt>
                <c:pt idx="1783">
                  <c:v>42884</c:v>
                </c:pt>
                <c:pt idx="1784">
                  <c:v>42885</c:v>
                </c:pt>
                <c:pt idx="1785">
                  <c:v>42886</c:v>
                </c:pt>
                <c:pt idx="1786">
                  <c:v>42887</c:v>
                </c:pt>
                <c:pt idx="1787">
                  <c:v>42888</c:v>
                </c:pt>
                <c:pt idx="1788">
                  <c:v>42891</c:v>
                </c:pt>
                <c:pt idx="1789">
                  <c:v>42892</c:v>
                </c:pt>
                <c:pt idx="1790">
                  <c:v>42893</c:v>
                </c:pt>
                <c:pt idx="1791">
                  <c:v>42894</c:v>
                </c:pt>
                <c:pt idx="1792">
                  <c:v>42895</c:v>
                </c:pt>
                <c:pt idx="1793">
                  <c:v>42898</c:v>
                </c:pt>
                <c:pt idx="1794">
                  <c:v>42899</c:v>
                </c:pt>
                <c:pt idx="1795">
                  <c:v>42900</c:v>
                </c:pt>
                <c:pt idx="1796">
                  <c:v>42901</c:v>
                </c:pt>
                <c:pt idx="1797">
                  <c:v>42902</c:v>
                </c:pt>
                <c:pt idx="1798">
                  <c:v>42905</c:v>
                </c:pt>
                <c:pt idx="1799">
                  <c:v>42906</c:v>
                </c:pt>
                <c:pt idx="1800">
                  <c:v>42907</c:v>
                </c:pt>
                <c:pt idx="1801">
                  <c:v>42908</c:v>
                </c:pt>
                <c:pt idx="1802">
                  <c:v>42909</c:v>
                </c:pt>
                <c:pt idx="1803">
                  <c:v>42912</c:v>
                </c:pt>
                <c:pt idx="1804">
                  <c:v>42913</c:v>
                </c:pt>
                <c:pt idx="1805">
                  <c:v>42914</c:v>
                </c:pt>
                <c:pt idx="1806">
                  <c:v>42915</c:v>
                </c:pt>
                <c:pt idx="1807">
                  <c:v>42916</c:v>
                </c:pt>
                <c:pt idx="1808">
                  <c:v>42919</c:v>
                </c:pt>
                <c:pt idx="1809">
                  <c:v>42920</c:v>
                </c:pt>
                <c:pt idx="1810">
                  <c:v>42921</c:v>
                </c:pt>
                <c:pt idx="1811">
                  <c:v>42922</c:v>
                </c:pt>
                <c:pt idx="1812">
                  <c:v>42923</c:v>
                </c:pt>
                <c:pt idx="1813">
                  <c:v>42926</c:v>
                </c:pt>
                <c:pt idx="1814">
                  <c:v>42927</c:v>
                </c:pt>
                <c:pt idx="1815">
                  <c:v>42928</c:v>
                </c:pt>
                <c:pt idx="1816">
                  <c:v>42929</c:v>
                </c:pt>
                <c:pt idx="1817">
                  <c:v>42930</c:v>
                </c:pt>
                <c:pt idx="1818">
                  <c:v>42933</c:v>
                </c:pt>
                <c:pt idx="1819">
                  <c:v>42934</c:v>
                </c:pt>
                <c:pt idx="1820">
                  <c:v>42935</c:v>
                </c:pt>
                <c:pt idx="1821">
                  <c:v>42936</c:v>
                </c:pt>
                <c:pt idx="1822">
                  <c:v>42937</c:v>
                </c:pt>
                <c:pt idx="1823">
                  <c:v>42940</c:v>
                </c:pt>
                <c:pt idx="1824">
                  <c:v>42941</c:v>
                </c:pt>
                <c:pt idx="1825">
                  <c:v>42942</c:v>
                </c:pt>
                <c:pt idx="1826">
                  <c:v>42943</c:v>
                </c:pt>
                <c:pt idx="1827">
                  <c:v>42944</c:v>
                </c:pt>
                <c:pt idx="1828">
                  <c:v>42947</c:v>
                </c:pt>
                <c:pt idx="1829">
                  <c:v>42948</c:v>
                </c:pt>
                <c:pt idx="1830">
                  <c:v>42949</c:v>
                </c:pt>
                <c:pt idx="1831">
                  <c:v>42950</c:v>
                </c:pt>
                <c:pt idx="1832">
                  <c:v>42951</c:v>
                </c:pt>
                <c:pt idx="1833">
                  <c:v>42954</c:v>
                </c:pt>
                <c:pt idx="1834">
                  <c:v>42955</c:v>
                </c:pt>
                <c:pt idx="1835">
                  <c:v>42956</c:v>
                </c:pt>
                <c:pt idx="1836">
                  <c:v>42957</c:v>
                </c:pt>
                <c:pt idx="1837">
                  <c:v>42958</c:v>
                </c:pt>
                <c:pt idx="1838">
                  <c:v>42961</c:v>
                </c:pt>
                <c:pt idx="1839">
                  <c:v>42962</c:v>
                </c:pt>
                <c:pt idx="1840">
                  <c:v>42963</c:v>
                </c:pt>
                <c:pt idx="1841">
                  <c:v>42964</c:v>
                </c:pt>
                <c:pt idx="1842">
                  <c:v>42965</c:v>
                </c:pt>
                <c:pt idx="1843">
                  <c:v>42968</c:v>
                </c:pt>
                <c:pt idx="1844">
                  <c:v>42969</c:v>
                </c:pt>
                <c:pt idx="1845">
                  <c:v>42970</c:v>
                </c:pt>
                <c:pt idx="1846">
                  <c:v>42971</c:v>
                </c:pt>
                <c:pt idx="1847">
                  <c:v>42972</c:v>
                </c:pt>
                <c:pt idx="1848">
                  <c:v>42975</c:v>
                </c:pt>
                <c:pt idx="1849">
                  <c:v>42976</c:v>
                </c:pt>
                <c:pt idx="1850">
                  <c:v>42977</c:v>
                </c:pt>
                <c:pt idx="1851">
                  <c:v>42978</c:v>
                </c:pt>
                <c:pt idx="1852">
                  <c:v>42979</c:v>
                </c:pt>
                <c:pt idx="1853">
                  <c:v>42982</c:v>
                </c:pt>
                <c:pt idx="1854">
                  <c:v>42983</c:v>
                </c:pt>
                <c:pt idx="1855">
                  <c:v>42984</c:v>
                </c:pt>
                <c:pt idx="1856">
                  <c:v>42985</c:v>
                </c:pt>
                <c:pt idx="1857">
                  <c:v>42986</c:v>
                </c:pt>
                <c:pt idx="1858">
                  <c:v>42989</c:v>
                </c:pt>
                <c:pt idx="1859">
                  <c:v>42990</c:v>
                </c:pt>
                <c:pt idx="1860">
                  <c:v>42991</c:v>
                </c:pt>
                <c:pt idx="1861">
                  <c:v>42992</c:v>
                </c:pt>
                <c:pt idx="1862">
                  <c:v>42993</c:v>
                </c:pt>
                <c:pt idx="1863">
                  <c:v>42996</c:v>
                </c:pt>
                <c:pt idx="1864">
                  <c:v>42997</c:v>
                </c:pt>
                <c:pt idx="1865">
                  <c:v>42998</c:v>
                </c:pt>
                <c:pt idx="1866">
                  <c:v>42999</c:v>
                </c:pt>
                <c:pt idx="1867">
                  <c:v>43000</c:v>
                </c:pt>
                <c:pt idx="1868">
                  <c:v>43003</c:v>
                </c:pt>
                <c:pt idx="1869">
                  <c:v>43004</c:v>
                </c:pt>
                <c:pt idx="1870">
                  <c:v>43005</c:v>
                </c:pt>
                <c:pt idx="1871">
                  <c:v>43006</c:v>
                </c:pt>
                <c:pt idx="1872">
                  <c:v>43007</c:v>
                </c:pt>
                <c:pt idx="1873">
                  <c:v>43010</c:v>
                </c:pt>
                <c:pt idx="1874">
                  <c:v>43011</c:v>
                </c:pt>
                <c:pt idx="1875">
                  <c:v>43012</c:v>
                </c:pt>
                <c:pt idx="1876">
                  <c:v>43013</c:v>
                </c:pt>
                <c:pt idx="1877">
                  <c:v>43014</c:v>
                </c:pt>
              </c:numCache>
            </c:numRef>
          </c:cat>
          <c:val>
            <c:numRef>
              <c:f>'[MEX Premio Mexico Cambiario.xlsx]Premio mx cambiario'!$AP$3:$AP$4000</c:f>
              <c:numCache>
                <c:formatCode>0</c:formatCode>
                <c:ptCount val="3998"/>
                <c:pt idx="0">
                  <c:v>-100.60999999999999</c:v>
                </c:pt>
                <c:pt idx="1">
                  <c:v>-95.549999999999969</c:v>
                </c:pt>
                <c:pt idx="2">
                  <c:v>-93.470000000000027</c:v>
                </c:pt>
                <c:pt idx="3">
                  <c:v>-92.04000000000002</c:v>
                </c:pt>
                <c:pt idx="4">
                  <c:v>-98.429999999999964</c:v>
                </c:pt>
                <c:pt idx="5">
                  <c:v>-99.910000000000025</c:v>
                </c:pt>
                <c:pt idx="6">
                  <c:v>-94.45999999999998</c:v>
                </c:pt>
                <c:pt idx="7">
                  <c:v>-95.24</c:v>
                </c:pt>
                <c:pt idx="8">
                  <c:v>-96.929999999999993</c:v>
                </c:pt>
                <c:pt idx="9">
                  <c:v>-90.859999999999985</c:v>
                </c:pt>
                <c:pt idx="10">
                  <c:v>-90.930000000000049</c:v>
                </c:pt>
                <c:pt idx="11">
                  <c:v>-94.02000000000001</c:v>
                </c:pt>
                <c:pt idx="12">
                  <c:v>-95.740000000000023</c:v>
                </c:pt>
                <c:pt idx="13">
                  <c:v>-74.17</c:v>
                </c:pt>
                <c:pt idx="14">
                  <c:v>-78.180000000000007</c:v>
                </c:pt>
                <c:pt idx="15">
                  <c:v>-77.03</c:v>
                </c:pt>
                <c:pt idx="16">
                  <c:v>-72.52000000000001</c:v>
                </c:pt>
                <c:pt idx="17">
                  <c:v>-73.999999999999957</c:v>
                </c:pt>
                <c:pt idx="18">
                  <c:v>-58.419999999999959</c:v>
                </c:pt>
                <c:pt idx="19">
                  <c:v>-45.879999999999995</c:v>
                </c:pt>
                <c:pt idx="20">
                  <c:v>-20.78</c:v>
                </c:pt>
                <c:pt idx="21">
                  <c:v>-17.849999999999966</c:v>
                </c:pt>
                <c:pt idx="22">
                  <c:v>-52.960000000000036</c:v>
                </c:pt>
                <c:pt idx="23">
                  <c:v>-53.650000000000006</c:v>
                </c:pt>
                <c:pt idx="24">
                  <c:v>-67.499999999999972</c:v>
                </c:pt>
                <c:pt idx="25">
                  <c:v>-64.209999999999951</c:v>
                </c:pt>
                <c:pt idx="26">
                  <c:v>-56.440000000000055</c:v>
                </c:pt>
                <c:pt idx="27">
                  <c:v>-60.19</c:v>
                </c:pt>
                <c:pt idx="28">
                  <c:v>-44.920000000000016</c:v>
                </c:pt>
                <c:pt idx="29">
                  <c:v>-41.419999999999987</c:v>
                </c:pt>
                <c:pt idx="30">
                  <c:v>-22.859999999999957</c:v>
                </c:pt>
                <c:pt idx="31">
                  <c:v>-34.490000000000009</c:v>
                </c:pt>
                <c:pt idx="32">
                  <c:v>-27.420000000000016</c:v>
                </c:pt>
                <c:pt idx="33">
                  <c:v>-26.67999999999995</c:v>
                </c:pt>
                <c:pt idx="34">
                  <c:v>-33.360000000000014</c:v>
                </c:pt>
                <c:pt idx="35">
                  <c:v>-61.25</c:v>
                </c:pt>
                <c:pt idx="36">
                  <c:v>-47.220000000000056</c:v>
                </c:pt>
                <c:pt idx="37">
                  <c:v>-52.580000000000041</c:v>
                </c:pt>
                <c:pt idx="38">
                  <c:v>-55.110000000000042</c:v>
                </c:pt>
                <c:pt idx="39">
                  <c:v>-68.900000000000006</c:v>
                </c:pt>
                <c:pt idx="40">
                  <c:v>-64.390000000000043</c:v>
                </c:pt>
                <c:pt idx="41">
                  <c:v>-53.129999999999995</c:v>
                </c:pt>
                <c:pt idx="42">
                  <c:v>-47.620000000000005</c:v>
                </c:pt>
                <c:pt idx="43">
                  <c:v>-49.970000000000027</c:v>
                </c:pt>
                <c:pt idx="44">
                  <c:v>-49.790000000000049</c:v>
                </c:pt>
                <c:pt idx="45">
                  <c:v>-67.829999999999984</c:v>
                </c:pt>
                <c:pt idx="46">
                  <c:v>-58.960000000000008</c:v>
                </c:pt>
                <c:pt idx="47">
                  <c:v>-61.789999999999964</c:v>
                </c:pt>
                <c:pt idx="48">
                  <c:v>-68.450000000000045</c:v>
                </c:pt>
                <c:pt idx="49">
                  <c:v>-71.009999999999962</c:v>
                </c:pt>
                <c:pt idx="50">
                  <c:v>-72.870000000000033</c:v>
                </c:pt>
                <c:pt idx="51">
                  <c:v>-77.549999999999955</c:v>
                </c:pt>
                <c:pt idx="52">
                  <c:v>-78.039999999999992</c:v>
                </c:pt>
                <c:pt idx="53">
                  <c:v>-69.040000000000049</c:v>
                </c:pt>
                <c:pt idx="54">
                  <c:v>-67.300000000000011</c:v>
                </c:pt>
                <c:pt idx="55">
                  <c:v>-70.610000000000014</c:v>
                </c:pt>
                <c:pt idx="56">
                  <c:v>-65.880000000000024</c:v>
                </c:pt>
                <c:pt idx="57">
                  <c:v>-65.099999999999994</c:v>
                </c:pt>
                <c:pt idx="58">
                  <c:v>-61.609999999999985</c:v>
                </c:pt>
                <c:pt idx="59">
                  <c:v>-62.31</c:v>
                </c:pt>
                <c:pt idx="60">
                  <c:v>-66.799999999999955</c:v>
                </c:pt>
                <c:pt idx="61">
                  <c:v>-66.799999999999983</c:v>
                </c:pt>
                <c:pt idx="62">
                  <c:v>-66.830000000000041</c:v>
                </c:pt>
                <c:pt idx="63">
                  <c:v>-69.419999999999931</c:v>
                </c:pt>
                <c:pt idx="64">
                  <c:v>-76.929999999999922</c:v>
                </c:pt>
                <c:pt idx="65">
                  <c:v>-83.559999999999974</c:v>
                </c:pt>
                <c:pt idx="66">
                  <c:v>-81.100000000000051</c:v>
                </c:pt>
                <c:pt idx="67">
                  <c:v>-83.88</c:v>
                </c:pt>
                <c:pt idx="68">
                  <c:v>-82.779999999999973</c:v>
                </c:pt>
                <c:pt idx="69">
                  <c:v>-70.060000000000031</c:v>
                </c:pt>
                <c:pt idx="70">
                  <c:v>-69.46999999999997</c:v>
                </c:pt>
                <c:pt idx="71">
                  <c:v>-63.050000000000011</c:v>
                </c:pt>
                <c:pt idx="72">
                  <c:v>-72.170000000000073</c:v>
                </c:pt>
                <c:pt idx="73">
                  <c:v>-75.810000000000031</c:v>
                </c:pt>
                <c:pt idx="74">
                  <c:v>-65.72</c:v>
                </c:pt>
                <c:pt idx="75">
                  <c:v>-82.53</c:v>
                </c:pt>
                <c:pt idx="76">
                  <c:v>-86.43</c:v>
                </c:pt>
                <c:pt idx="77">
                  <c:v>-87.539999999999964</c:v>
                </c:pt>
                <c:pt idx="78">
                  <c:v>-94.950000000000017</c:v>
                </c:pt>
                <c:pt idx="79">
                  <c:v>-86.600000000000023</c:v>
                </c:pt>
                <c:pt idx="80">
                  <c:v>-89.640000000000043</c:v>
                </c:pt>
                <c:pt idx="81">
                  <c:v>-81.419999999999959</c:v>
                </c:pt>
                <c:pt idx="82">
                  <c:v>-95.090000000000032</c:v>
                </c:pt>
                <c:pt idx="83">
                  <c:v>-100.55000000000004</c:v>
                </c:pt>
                <c:pt idx="84">
                  <c:v>-104.67999999999998</c:v>
                </c:pt>
                <c:pt idx="85">
                  <c:v>-99.509999999999991</c:v>
                </c:pt>
                <c:pt idx="86">
                  <c:v>-96.360000000000028</c:v>
                </c:pt>
                <c:pt idx="87">
                  <c:v>-106.18999999999997</c:v>
                </c:pt>
                <c:pt idx="88">
                  <c:v>-98.13000000000001</c:v>
                </c:pt>
                <c:pt idx="89">
                  <c:v>-93.339999999999989</c:v>
                </c:pt>
                <c:pt idx="90">
                  <c:v>-95.249999999999972</c:v>
                </c:pt>
                <c:pt idx="91">
                  <c:v>-86.959999999999965</c:v>
                </c:pt>
                <c:pt idx="92">
                  <c:v>-79.359999999999985</c:v>
                </c:pt>
                <c:pt idx="93">
                  <c:v>-99.109999999999971</c:v>
                </c:pt>
                <c:pt idx="94">
                  <c:v>-99.409999999999982</c:v>
                </c:pt>
                <c:pt idx="95">
                  <c:v>-100.00000000000003</c:v>
                </c:pt>
                <c:pt idx="96">
                  <c:v>-100.65999999999998</c:v>
                </c:pt>
                <c:pt idx="97">
                  <c:v>-99.110000000000014</c:v>
                </c:pt>
                <c:pt idx="98">
                  <c:v>-86.500000000000014</c:v>
                </c:pt>
                <c:pt idx="99">
                  <c:v>-83.69999999999996</c:v>
                </c:pt>
                <c:pt idx="100">
                  <c:v>-70.649999999999977</c:v>
                </c:pt>
                <c:pt idx="101">
                  <c:v>-82.970000000000027</c:v>
                </c:pt>
                <c:pt idx="102">
                  <c:v>-62.250000000000028</c:v>
                </c:pt>
                <c:pt idx="103">
                  <c:v>-63.72999999999999</c:v>
                </c:pt>
                <c:pt idx="104">
                  <c:v>-78.100000000000023</c:v>
                </c:pt>
                <c:pt idx="105">
                  <c:v>-71.710000000000008</c:v>
                </c:pt>
                <c:pt idx="106">
                  <c:v>-79.700000000000045</c:v>
                </c:pt>
                <c:pt idx="107">
                  <c:v>-81.250000000000028</c:v>
                </c:pt>
                <c:pt idx="108">
                  <c:v>-64.04000000000002</c:v>
                </c:pt>
                <c:pt idx="109">
                  <c:v>-63.349999999999966</c:v>
                </c:pt>
                <c:pt idx="110">
                  <c:v>-72.78</c:v>
                </c:pt>
                <c:pt idx="111">
                  <c:v>-74.170000000000044</c:v>
                </c:pt>
                <c:pt idx="112">
                  <c:v>-78.399999999999977</c:v>
                </c:pt>
                <c:pt idx="113">
                  <c:v>-79.700000000000074</c:v>
                </c:pt>
                <c:pt idx="114">
                  <c:v>-86.269999999999982</c:v>
                </c:pt>
                <c:pt idx="115">
                  <c:v>-91.180000000000035</c:v>
                </c:pt>
                <c:pt idx="116">
                  <c:v>-86.520000000000053</c:v>
                </c:pt>
                <c:pt idx="117">
                  <c:v>-85.159999999999968</c:v>
                </c:pt>
                <c:pt idx="118">
                  <c:v>-68.670000000000016</c:v>
                </c:pt>
                <c:pt idx="119">
                  <c:v>-85.230000000000018</c:v>
                </c:pt>
                <c:pt idx="120">
                  <c:v>-78.20999999999998</c:v>
                </c:pt>
                <c:pt idx="121">
                  <c:v>-85.19999999999996</c:v>
                </c:pt>
                <c:pt idx="122">
                  <c:v>-83.22</c:v>
                </c:pt>
                <c:pt idx="123">
                  <c:v>-88.730000000000032</c:v>
                </c:pt>
                <c:pt idx="124">
                  <c:v>-96.36999999999999</c:v>
                </c:pt>
                <c:pt idx="125">
                  <c:v>-97.38000000000001</c:v>
                </c:pt>
                <c:pt idx="126">
                  <c:v>-99.67</c:v>
                </c:pt>
                <c:pt idx="127">
                  <c:v>-96.779999999999987</c:v>
                </c:pt>
                <c:pt idx="128">
                  <c:v>-68.41</c:v>
                </c:pt>
                <c:pt idx="129">
                  <c:v>-65.91</c:v>
                </c:pt>
                <c:pt idx="130">
                  <c:v>-68.529999999999987</c:v>
                </c:pt>
                <c:pt idx="131">
                  <c:v>-56.799999999999955</c:v>
                </c:pt>
                <c:pt idx="132">
                  <c:v>-66.58</c:v>
                </c:pt>
                <c:pt idx="133">
                  <c:v>-65.92000000000003</c:v>
                </c:pt>
                <c:pt idx="134">
                  <c:v>-64.840000000000032</c:v>
                </c:pt>
                <c:pt idx="135">
                  <c:v>-61.840000000000089</c:v>
                </c:pt>
                <c:pt idx="136">
                  <c:v>-69.360000000000056</c:v>
                </c:pt>
                <c:pt idx="137">
                  <c:v>-60.330000000000013</c:v>
                </c:pt>
                <c:pt idx="138">
                  <c:v>-45.44</c:v>
                </c:pt>
                <c:pt idx="139">
                  <c:v>-51.139999999999986</c:v>
                </c:pt>
                <c:pt idx="140">
                  <c:v>-61.640000000000015</c:v>
                </c:pt>
                <c:pt idx="141">
                  <c:v>-67.509999999999991</c:v>
                </c:pt>
                <c:pt idx="142">
                  <c:v>-61.180000000000007</c:v>
                </c:pt>
                <c:pt idx="143">
                  <c:v>-57.059999999999974</c:v>
                </c:pt>
                <c:pt idx="144">
                  <c:v>-54.890000000000043</c:v>
                </c:pt>
                <c:pt idx="145">
                  <c:v>-61.729999999999947</c:v>
                </c:pt>
                <c:pt idx="146">
                  <c:v>-57.950000000000031</c:v>
                </c:pt>
                <c:pt idx="147">
                  <c:v>-53.480000000000047</c:v>
                </c:pt>
                <c:pt idx="148">
                  <c:v>-48.380000000000052</c:v>
                </c:pt>
                <c:pt idx="149">
                  <c:v>-48.539999999999964</c:v>
                </c:pt>
                <c:pt idx="150">
                  <c:v>-48.639999999999958</c:v>
                </c:pt>
                <c:pt idx="151">
                  <c:v>-54.129999999999967</c:v>
                </c:pt>
                <c:pt idx="152">
                  <c:v>-54.55</c:v>
                </c:pt>
                <c:pt idx="153">
                  <c:v>-49.689999999999912</c:v>
                </c:pt>
                <c:pt idx="154">
                  <c:v>-52.740000000000009</c:v>
                </c:pt>
                <c:pt idx="155">
                  <c:v>-44.829999999999956</c:v>
                </c:pt>
                <c:pt idx="156">
                  <c:v>-46.079999999999927</c:v>
                </c:pt>
                <c:pt idx="157">
                  <c:v>-40.77000000000001</c:v>
                </c:pt>
                <c:pt idx="158">
                  <c:v>-47.849999999999994</c:v>
                </c:pt>
                <c:pt idx="159">
                  <c:v>-52.819999999999993</c:v>
                </c:pt>
                <c:pt idx="160">
                  <c:v>-64.709999999999994</c:v>
                </c:pt>
                <c:pt idx="161">
                  <c:v>-67.269999999999953</c:v>
                </c:pt>
                <c:pt idx="162">
                  <c:v>-73.339999999999947</c:v>
                </c:pt>
                <c:pt idx="163">
                  <c:v>-78.799999999999969</c:v>
                </c:pt>
                <c:pt idx="164">
                  <c:v>-75.829999999999956</c:v>
                </c:pt>
                <c:pt idx="165">
                  <c:v>-84.469999999999985</c:v>
                </c:pt>
                <c:pt idx="166">
                  <c:v>-84.250000000000057</c:v>
                </c:pt>
                <c:pt idx="167">
                  <c:v>-55.440000000000012</c:v>
                </c:pt>
                <c:pt idx="168">
                  <c:v>-81.94999999999996</c:v>
                </c:pt>
                <c:pt idx="169">
                  <c:v>-75.030000000000015</c:v>
                </c:pt>
                <c:pt idx="170">
                  <c:v>-74.400000000000006</c:v>
                </c:pt>
                <c:pt idx="171">
                  <c:v>-61.8</c:v>
                </c:pt>
                <c:pt idx="172">
                  <c:v>-74.400000000000006</c:v>
                </c:pt>
                <c:pt idx="173">
                  <c:v>-71.279999999999973</c:v>
                </c:pt>
                <c:pt idx="174">
                  <c:v>-75.619999999999948</c:v>
                </c:pt>
                <c:pt idx="175">
                  <c:v>-78.53000000000003</c:v>
                </c:pt>
                <c:pt idx="176">
                  <c:v>-80.709999999999937</c:v>
                </c:pt>
                <c:pt idx="177">
                  <c:v>-79.870000000000033</c:v>
                </c:pt>
                <c:pt idx="178">
                  <c:v>-89.78000000000003</c:v>
                </c:pt>
                <c:pt idx="179">
                  <c:v>-88.829999999999984</c:v>
                </c:pt>
                <c:pt idx="180">
                  <c:v>-94.020000000000053</c:v>
                </c:pt>
                <c:pt idx="181">
                  <c:v>-87.189999999999984</c:v>
                </c:pt>
                <c:pt idx="182">
                  <c:v>-90.13</c:v>
                </c:pt>
                <c:pt idx="183">
                  <c:v>-87.62</c:v>
                </c:pt>
                <c:pt idx="184">
                  <c:v>-83.990000000000023</c:v>
                </c:pt>
                <c:pt idx="185">
                  <c:v>-88.649999999999949</c:v>
                </c:pt>
                <c:pt idx="186">
                  <c:v>-95.720000000000013</c:v>
                </c:pt>
                <c:pt idx="187">
                  <c:v>-88.110000000000042</c:v>
                </c:pt>
                <c:pt idx="188">
                  <c:v>-91.320000000000036</c:v>
                </c:pt>
                <c:pt idx="189">
                  <c:v>-92.169999999999959</c:v>
                </c:pt>
                <c:pt idx="190">
                  <c:v>-85.640000000000015</c:v>
                </c:pt>
                <c:pt idx="191">
                  <c:v>-90.249999999999972</c:v>
                </c:pt>
                <c:pt idx="192">
                  <c:v>-95.890000000000029</c:v>
                </c:pt>
                <c:pt idx="193">
                  <c:v>-89.289999999999992</c:v>
                </c:pt>
                <c:pt idx="194">
                  <c:v>-82.630000000000024</c:v>
                </c:pt>
                <c:pt idx="195">
                  <c:v>-81.510000000000048</c:v>
                </c:pt>
                <c:pt idx="196">
                  <c:v>-80.970000000000056</c:v>
                </c:pt>
                <c:pt idx="197">
                  <c:v>-81.83</c:v>
                </c:pt>
                <c:pt idx="198">
                  <c:v>-81.269999999999968</c:v>
                </c:pt>
                <c:pt idx="199">
                  <c:v>-78.57000000000005</c:v>
                </c:pt>
                <c:pt idx="200">
                  <c:v>-72.599999999999952</c:v>
                </c:pt>
                <c:pt idx="201">
                  <c:v>-78.52000000000001</c:v>
                </c:pt>
                <c:pt idx="202">
                  <c:v>-77.659999999999968</c:v>
                </c:pt>
                <c:pt idx="203">
                  <c:v>-68.230000000000018</c:v>
                </c:pt>
                <c:pt idx="204">
                  <c:v>-68.57999999999997</c:v>
                </c:pt>
                <c:pt idx="205">
                  <c:v>-78.32999999999997</c:v>
                </c:pt>
                <c:pt idx="206">
                  <c:v>-82.59</c:v>
                </c:pt>
                <c:pt idx="207">
                  <c:v>-81.990000000000009</c:v>
                </c:pt>
                <c:pt idx="208">
                  <c:v>-83.690000000000026</c:v>
                </c:pt>
                <c:pt idx="209">
                  <c:v>-89.539999999999978</c:v>
                </c:pt>
                <c:pt idx="210">
                  <c:v>-81.44999999999996</c:v>
                </c:pt>
                <c:pt idx="211">
                  <c:v>-86.53</c:v>
                </c:pt>
                <c:pt idx="212">
                  <c:v>-90.149999999999977</c:v>
                </c:pt>
                <c:pt idx="213">
                  <c:v>-84.490000000000023</c:v>
                </c:pt>
                <c:pt idx="214">
                  <c:v>-81.000000000000014</c:v>
                </c:pt>
                <c:pt idx="215">
                  <c:v>-79.580000000000013</c:v>
                </c:pt>
                <c:pt idx="216">
                  <c:v>-83.209999999999965</c:v>
                </c:pt>
                <c:pt idx="217">
                  <c:v>-80.389999999999986</c:v>
                </c:pt>
                <c:pt idx="218">
                  <c:v>-82.010000000000034</c:v>
                </c:pt>
                <c:pt idx="219">
                  <c:v>-77.759999999999962</c:v>
                </c:pt>
                <c:pt idx="220">
                  <c:v>-78.889999999999972</c:v>
                </c:pt>
                <c:pt idx="221">
                  <c:v>-75.339999999999989</c:v>
                </c:pt>
                <c:pt idx="222">
                  <c:v>-68.92000000000003</c:v>
                </c:pt>
                <c:pt idx="223">
                  <c:v>-70.849999999999994</c:v>
                </c:pt>
                <c:pt idx="224">
                  <c:v>-70.849999999999994</c:v>
                </c:pt>
                <c:pt idx="225">
                  <c:v>-68.77</c:v>
                </c:pt>
                <c:pt idx="226">
                  <c:v>-73.88</c:v>
                </c:pt>
                <c:pt idx="227">
                  <c:v>-86.17000000000003</c:v>
                </c:pt>
                <c:pt idx="228">
                  <c:v>-76.789999999999992</c:v>
                </c:pt>
                <c:pt idx="229">
                  <c:v>-85.90000000000002</c:v>
                </c:pt>
                <c:pt idx="230">
                  <c:v>-86.289999999999964</c:v>
                </c:pt>
                <c:pt idx="231">
                  <c:v>-74.86999999999999</c:v>
                </c:pt>
                <c:pt idx="232">
                  <c:v>-87.370000000000033</c:v>
                </c:pt>
                <c:pt idx="233">
                  <c:v>-83.130000000000038</c:v>
                </c:pt>
                <c:pt idx="234">
                  <c:v>-86.18</c:v>
                </c:pt>
                <c:pt idx="235">
                  <c:v>-97.61999999999999</c:v>
                </c:pt>
                <c:pt idx="236">
                  <c:v>-77.22</c:v>
                </c:pt>
                <c:pt idx="237">
                  <c:v>-79.740000000000009</c:v>
                </c:pt>
                <c:pt idx="238">
                  <c:v>-83.95</c:v>
                </c:pt>
                <c:pt idx="239">
                  <c:v>-85</c:v>
                </c:pt>
                <c:pt idx="240">
                  <c:v>-89.65000000000002</c:v>
                </c:pt>
                <c:pt idx="241">
                  <c:v>-91.85</c:v>
                </c:pt>
                <c:pt idx="242">
                  <c:v>-83.060000000000016</c:v>
                </c:pt>
                <c:pt idx="243">
                  <c:v>-79.560000000000016</c:v>
                </c:pt>
                <c:pt idx="244">
                  <c:v>-89.849999999999966</c:v>
                </c:pt>
                <c:pt idx="245">
                  <c:v>-91.08</c:v>
                </c:pt>
                <c:pt idx="246">
                  <c:v>-117.88</c:v>
                </c:pt>
                <c:pt idx="247">
                  <c:v>-92.999999999999986</c:v>
                </c:pt>
                <c:pt idx="248">
                  <c:v>-89.330000000000041</c:v>
                </c:pt>
                <c:pt idx="249">
                  <c:v>-89.330000000000041</c:v>
                </c:pt>
                <c:pt idx="250">
                  <c:v>-99.800000000000011</c:v>
                </c:pt>
                <c:pt idx="251">
                  <c:v>-100.80000000000001</c:v>
                </c:pt>
                <c:pt idx="252">
                  <c:v>-98.570000000000036</c:v>
                </c:pt>
                <c:pt idx="253">
                  <c:v>-81.280000000000015</c:v>
                </c:pt>
                <c:pt idx="254">
                  <c:v>-81.59</c:v>
                </c:pt>
                <c:pt idx="255">
                  <c:v>-76.399999999999991</c:v>
                </c:pt>
                <c:pt idx="256">
                  <c:v>-83.54000000000002</c:v>
                </c:pt>
                <c:pt idx="257">
                  <c:v>-87.040000000000049</c:v>
                </c:pt>
                <c:pt idx="258">
                  <c:v>-82.88000000000001</c:v>
                </c:pt>
                <c:pt idx="259">
                  <c:v>-76.959999999999994</c:v>
                </c:pt>
                <c:pt idx="260">
                  <c:v>-83.919999999999987</c:v>
                </c:pt>
                <c:pt idx="261">
                  <c:v>-83.15</c:v>
                </c:pt>
                <c:pt idx="262">
                  <c:v>-94.659999999999982</c:v>
                </c:pt>
                <c:pt idx="263">
                  <c:v>-83.709999999999965</c:v>
                </c:pt>
                <c:pt idx="264">
                  <c:v>-92.259999999999991</c:v>
                </c:pt>
                <c:pt idx="265">
                  <c:v>-86.990000000000009</c:v>
                </c:pt>
                <c:pt idx="266">
                  <c:v>-90.529999999999973</c:v>
                </c:pt>
                <c:pt idx="267">
                  <c:v>-84.740000000000038</c:v>
                </c:pt>
                <c:pt idx="268">
                  <c:v>-77.909999999999982</c:v>
                </c:pt>
                <c:pt idx="269">
                  <c:v>-83.97</c:v>
                </c:pt>
                <c:pt idx="270">
                  <c:v>-83.540000000000035</c:v>
                </c:pt>
                <c:pt idx="271">
                  <c:v>-88.320000000000022</c:v>
                </c:pt>
                <c:pt idx="272">
                  <c:v>-67.079999999999984</c:v>
                </c:pt>
                <c:pt idx="273">
                  <c:v>-81.249999999999986</c:v>
                </c:pt>
                <c:pt idx="274">
                  <c:v>-48.19</c:v>
                </c:pt>
                <c:pt idx="275">
                  <c:v>-51.78000000000003</c:v>
                </c:pt>
                <c:pt idx="276">
                  <c:v>-64.110000000000014</c:v>
                </c:pt>
                <c:pt idx="277">
                  <c:v>-33.889999999999986</c:v>
                </c:pt>
                <c:pt idx="278">
                  <c:v>-1.7799999999999727</c:v>
                </c:pt>
                <c:pt idx="279">
                  <c:v>-38.03</c:v>
                </c:pt>
                <c:pt idx="280">
                  <c:v>-38.359999999999985</c:v>
                </c:pt>
                <c:pt idx="281">
                  <c:v>-69.119999999999976</c:v>
                </c:pt>
                <c:pt idx="282">
                  <c:v>-69.039999999999964</c:v>
                </c:pt>
                <c:pt idx="283">
                  <c:v>-69.03</c:v>
                </c:pt>
                <c:pt idx="284">
                  <c:v>-77.57999999999997</c:v>
                </c:pt>
                <c:pt idx="285">
                  <c:v>-77.200000000000017</c:v>
                </c:pt>
                <c:pt idx="286">
                  <c:v>-97.539999999999978</c:v>
                </c:pt>
                <c:pt idx="287">
                  <c:v>-92.260000000000019</c:v>
                </c:pt>
                <c:pt idx="288">
                  <c:v>-88.590000000000032</c:v>
                </c:pt>
                <c:pt idx="289">
                  <c:v>-110.41000000000004</c:v>
                </c:pt>
                <c:pt idx="290">
                  <c:v>-95.47</c:v>
                </c:pt>
                <c:pt idx="291">
                  <c:v>-100.44</c:v>
                </c:pt>
                <c:pt idx="292">
                  <c:v>-98.320000000000022</c:v>
                </c:pt>
                <c:pt idx="293">
                  <c:v>-92.270000000000039</c:v>
                </c:pt>
                <c:pt idx="294">
                  <c:v>-92.270000000000039</c:v>
                </c:pt>
                <c:pt idx="295">
                  <c:v>-77.700000000000017</c:v>
                </c:pt>
                <c:pt idx="296">
                  <c:v>-93.690000000000026</c:v>
                </c:pt>
                <c:pt idx="297">
                  <c:v>-88.369999999999976</c:v>
                </c:pt>
                <c:pt idx="298">
                  <c:v>-94.22999999999999</c:v>
                </c:pt>
                <c:pt idx="299">
                  <c:v>-79.549999999999983</c:v>
                </c:pt>
                <c:pt idx="300">
                  <c:v>-69.260000000000019</c:v>
                </c:pt>
                <c:pt idx="301">
                  <c:v>-92.670000000000016</c:v>
                </c:pt>
                <c:pt idx="302">
                  <c:v>-100.39999999999998</c:v>
                </c:pt>
                <c:pt idx="303">
                  <c:v>-94.889999999999986</c:v>
                </c:pt>
                <c:pt idx="304">
                  <c:v>-82.660000000000025</c:v>
                </c:pt>
                <c:pt idx="305">
                  <c:v>-82.649999999999977</c:v>
                </c:pt>
                <c:pt idx="306">
                  <c:v>-77.960000000000008</c:v>
                </c:pt>
                <c:pt idx="307">
                  <c:v>-53.400000000000034</c:v>
                </c:pt>
                <c:pt idx="308">
                  <c:v>-53.04000000000002</c:v>
                </c:pt>
                <c:pt idx="309">
                  <c:v>-82.019999999999982</c:v>
                </c:pt>
                <c:pt idx="310">
                  <c:v>-78.609999999999985</c:v>
                </c:pt>
                <c:pt idx="311">
                  <c:v>-63.069999999999965</c:v>
                </c:pt>
                <c:pt idx="312">
                  <c:v>-69.919999999999987</c:v>
                </c:pt>
                <c:pt idx="313">
                  <c:v>-85.54000000000002</c:v>
                </c:pt>
                <c:pt idx="314">
                  <c:v>-50.400000000000006</c:v>
                </c:pt>
                <c:pt idx="315">
                  <c:v>-63.669999999999987</c:v>
                </c:pt>
                <c:pt idx="316">
                  <c:v>-61.670000000000016</c:v>
                </c:pt>
                <c:pt idx="317">
                  <c:v>-81.319999999999993</c:v>
                </c:pt>
                <c:pt idx="318">
                  <c:v>-93.639999999999986</c:v>
                </c:pt>
                <c:pt idx="319">
                  <c:v>-93.639999999999986</c:v>
                </c:pt>
                <c:pt idx="320">
                  <c:v>-106.76000000000002</c:v>
                </c:pt>
                <c:pt idx="321">
                  <c:v>-132.31000000000003</c:v>
                </c:pt>
                <c:pt idx="322">
                  <c:v>-138.94</c:v>
                </c:pt>
                <c:pt idx="323">
                  <c:v>-150.97000000000003</c:v>
                </c:pt>
                <c:pt idx="324">
                  <c:v>-141.79999999999998</c:v>
                </c:pt>
                <c:pt idx="325">
                  <c:v>-122.72999999999996</c:v>
                </c:pt>
                <c:pt idx="326">
                  <c:v>-124.22999999999999</c:v>
                </c:pt>
                <c:pt idx="327">
                  <c:v>-143.58000000000001</c:v>
                </c:pt>
                <c:pt idx="328">
                  <c:v>-137.22</c:v>
                </c:pt>
                <c:pt idx="329">
                  <c:v>-117.75999999999999</c:v>
                </c:pt>
                <c:pt idx="330">
                  <c:v>-96.240000000000009</c:v>
                </c:pt>
                <c:pt idx="331">
                  <c:v>-114.83999999999997</c:v>
                </c:pt>
                <c:pt idx="332">
                  <c:v>-111.57</c:v>
                </c:pt>
                <c:pt idx="333">
                  <c:v>-110.61000000000001</c:v>
                </c:pt>
                <c:pt idx="334">
                  <c:v>-111.39000000000001</c:v>
                </c:pt>
                <c:pt idx="335">
                  <c:v>-94.450000000000017</c:v>
                </c:pt>
                <c:pt idx="336">
                  <c:v>-106.54000000000005</c:v>
                </c:pt>
                <c:pt idx="337">
                  <c:v>-107.54000000000002</c:v>
                </c:pt>
                <c:pt idx="338">
                  <c:v>-107.56</c:v>
                </c:pt>
                <c:pt idx="339">
                  <c:v>-103.31000000000003</c:v>
                </c:pt>
                <c:pt idx="340">
                  <c:v>-103.29999999999998</c:v>
                </c:pt>
                <c:pt idx="341">
                  <c:v>-103.51999999999995</c:v>
                </c:pt>
                <c:pt idx="342">
                  <c:v>-100.54000000000002</c:v>
                </c:pt>
                <c:pt idx="343">
                  <c:v>-87.999999999999972</c:v>
                </c:pt>
                <c:pt idx="344">
                  <c:v>-88</c:v>
                </c:pt>
                <c:pt idx="345">
                  <c:v>-88.049999999999983</c:v>
                </c:pt>
                <c:pt idx="346">
                  <c:v>-88.049999999999983</c:v>
                </c:pt>
                <c:pt idx="347">
                  <c:v>-95.15</c:v>
                </c:pt>
                <c:pt idx="348">
                  <c:v>-97.489999999999981</c:v>
                </c:pt>
                <c:pt idx="349">
                  <c:v>-94.63</c:v>
                </c:pt>
                <c:pt idx="350">
                  <c:v>-106.40000000000003</c:v>
                </c:pt>
                <c:pt idx="351">
                  <c:v>-109.22999999999999</c:v>
                </c:pt>
                <c:pt idx="352">
                  <c:v>-87.81</c:v>
                </c:pt>
                <c:pt idx="353">
                  <c:v>-103.96000000000004</c:v>
                </c:pt>
                <c:pt idx="354">
                  <c:v>-111.61000000000001</c:v>
                </c:pt>
                <c:pt idx="355">
                  <c:v>-107.25999999999996</c:v>
                </c:pt>
                <c:pt idx="356">
                  <c:v>-109.44000000000003</c:v>
                </c:pt>
                <c:pt idx="357">
                  <c:v>-106.61000000000001</c:v>
                </c:pt>
                <c:pt idx="358">
                  <c:v>-104.41000000000003</c:v>
                </c:pt>
                <c:pt idx="359">
                  <c:v>-103.71000000000001</c:v>
                </c:pt>
                <c:pt idx="360">
                  <c:v>-89.97</c:v>
                </c:pt>
                <c:pt idx="361">
                  <c:v>-102.19</c:v>
                </c:pt>
                <c:pt idx="362">
                  <c:v>-86.240000000000009</c:v>
                </c:pt>
                <c:pt idx="363">
                  <c:v>-89.660000000000025</c:v>
                </c:pt>
                <c:pt idx="364">
                  <c:v>-92.929999999999978</c:v>
                </c:pt>
                <c:pt idx="365">
                  <c:v>-107.18</c:v>
                </c:pt>
                <c:pt idx="366">
                  <c:v>-111.25999999999999</c:v>
                </c:pt>
                <c:pt idx="367">
                  <c:v>-110.04000000000002</c:v>
                </c:pt>
                <c:pt idx="368">
                  <c:v>-110.04000000000002</c:v>
                </c:pt>
                <c:pt idx="369">
                  <c:v>-107.22</c:v>
                </c:pt>
                <c:pt idx="370">
                  <c:v>-100.61999999999998</c:v>
                </c:pt>
                <c:pt idx="371">
                  <c:v>-102.38</c:v>
                </c:pt>
                <c:pt idx="372">
                  <c:v>-97.62</c:v>
                </c:pt>
                <c:pt idx="373">
                  <c:v>-97.62</c:v>
                </c:pt>
                <c:pt idx="374">
                  <c:v>-98.94</c:v>
                </c:pt>
                <c:pt idx="375">
                  <c:v>-88.31</c:v>
                </c:pt>
                <c:pt idx="376">
                  <c:v>-98.260000000000019</c:v>
                </c:pt>
                <c:pt idx="377">
                  <c:v>-95.28</c:v>
                </c:pt>
                <c:pt idx="378">
                  <c:v>-98.78000000000003</c:v>
                </c:pt>
                <c:pt idx="379">
                  <c:v>-90.930000000000035</c:v>
                </c:pt>
                <c:pt idx="380">
                  <c:v>-82.769999999999982</c:v>
                </c:pt>
                <c:pt idx="381">
                  <c:v>-83.88</c:v>
                </c:pt>
                <c:pt idx="382">
                  <c:v>-76.059999999999974</c:v>
                </c:pt>
                <c:pt idx="383">
                  <c:v>-76.059999999999974</c:v>
                </c:pt>
                <c:pt idx="384">
                  <c:v>-78.360000000000014</c:v>
                </c:pt>
                <c:pt idx="385">
                  <c:v>-81.629999999999967</c:v>
                </c:pt>
                <c:pt idx="386">
                  <c:v>-87.800000000000011</c:v>
                </c:pt>
                <c:pt idx="387">
                  <c:v>-93.559999999999945</c:v>
                </c:pt>
                <c:pt idx="388">
                  <c:v>-92.20999999999998</c:v>
                </c:pt>
                <c:pt idx="389">
                  <c:v>-86.100000000000023</c:v>
                </c:pt>
                <c:pt idx="390">
                  <c:v>-98.45999999999998</c:v>
                </c:pt>
                <c:pt idx="391">
                  <c:v>-95.13</c:v>
                </c:pt>
                <c:pt idx="392">
                  <c:v>-85.1</c:v>
                </c:pt>
                <c:pt idx="393">
                  <c:v>-79.79000000000002</c:v>
                </c:pt>
                <c:pt idx="394">
                  <c:v>-75.810000000000031</c:v>
                </c:pt>
                <c:pt idx="395">
                  <c:v>-76.450000000000017</c:v>
                </c:pt>
                <c:pt idx="396">
                  <c:v>-74.120000000000033</c:v>
                </c:pt>
                <c:pt idx="397">
                  <c:v>-84.940000000000026</c:v>
                </c:pt>
                <c:pt idx="398">
                  <c:v>-79.95999999999998</c:v>
                </c:pt>
                <c:pt idx="399">
                  <c:v>-86.140000000000015</c:v>
                </c:pt>
                <c:pt idx="400">
                  <c:v>-83.419999999999987</c:v>
                </c:pt>
                <c:pt idx="401">
                  <c:v>-84.339999999999975</c:v>
                </c:pt>
                <c:pt idx="402">
                  <c:v>-83.22</c:v>
                </c:pt>
                <c:pt idx="403">
                  <c:v>-79.20999999999998</c:v>
                </c:pt>
                <c:pt idx="404">
                  <c:v>-81.110000000000014</c:v>
                </c:pt>
                <c:pt idx="405">
                  <c:v>-71.650000000000006</c:v>
                </c:pt>
                <c:pt idx="406">
                  <c:v>-76.869999999999976</c:v>
                </c:pt>
                <c:pt idx="407">
                  <c:v>-79.170000000000016</c:v>
                </c:pt>
                <c:pt idx="408">
                  <c:v>-76.170000000000016</c:v>
                </c:pt>
                <c:pt idx="409">
                  <c:v>-80.609999999999985</c:v>
                </c:pt>
                <c:pt idx="410">
                  <c:v>-76.04000000000002</c:v>
                </c:pt>
                <c:pt idx="411">
                  <c:v>-75.850000000000023</c:v>
                </c:pt>
                <c:pt idx="412">
                  <c:v>-69.869999999999976</c:v>
                </c:pt>
                <c:pt idx="413">
                  <c:v>-70.649999999999949</c:v>
                </c:pt>
                <c:pt idx="414">
                  <c:v>-68.78000000000003</c:v>
                </c:pt>
                <c:pt idx="415">
                  <c:v>-69.44999999999996</c:v>
                </c:pt>
                <c:pt idx="416">
                  <c:v>-75.410000000000025</c:v>
                </c:pt>
                <c:pt idx="417">
                  <c:v>-67.890000000000015</c:v>
                </c:pt>
                <c:pt idx="418">
                  <c:v>-75.440000000000055</c:v>
                </c:pt>
                <c:pt idx="419">
                  <c:v>-67.770000000000039</c:v>
                </c:pt>
                <c:pt idx="420">
                  <c:v>-74.259999999999991</c:v>
                </c:pt>
                <c:pt idx="421">
                  <c:v>-77.010000000000019</c:v>
                </c:pt>
                <c:pt idx="422">
                  <c:v>-78.389999999999958</c:v>
                </c:pt>
                <c:pt idx="423">
                  <c:v>-79.010000000000019</c:v>
                </c:pt>
                <c:pt idx="424">
                  <c:v>-90.13</c:v>
                </c:pt>
                <c:pt idx="425">
                  <c:v>-104.86</c:v>
                </c:pt>
                <c:pt idx="426">
                  <c:v>-104.94</c:v>
                </c:pt>
                <c:pt idx="427">
                  <c:v>-99.90000000000002</c:v>
                </c:pt>
                <c:pt idx="428">
                  <c:v>-102.62000000000003</c:v>
                </c:pt>
                <c:pt idx="429">
                  <c:v>-96.709999999999965</c:v>
                </c:pt>
                <c:pt idx="430">
                  <c:v>-92.799999999999955</c:v>
                </c:pt>
                <c:pt idx="431">
                  <c:v>-93.610000000000028</c:v>
                </c:pt>
                <c:pt idx="432">
                  <c:v>-83.57</c:v>
                </c:pt>
                <c:pt idx="433">
                  <c:v>-81.79000000000002</c:v>
                </c:pt>
                <c:pt idx="434">
                  <c:v>-77.760000000000048</c:v>
                </c:pt>
                <c:pt idx="435">
                  <c:v>-81.869999999999976</c:v>
                </c:pt>
                <c:pt idx="436">
                  <c:v>-77.87</c:v>
                </c:pt>
                <c:pt idx="437">
                  <c:v>-80.580000000000041</c:v>
                </c:pt>
                <c:pt idx="438">
                  <c:v>-77.400000000000006</c:v>
                </c:pt>
                <c:pt idx="439">
                  <c:v>-91.58</c:v>
                </c:pt>
                <c:pt idx="440">
                  <c:v>-82.72999999999999</c:v>
                </c:pt>
                <c:pt idx="441">
                  <c:v>-80.150000000000006</c:v>
                </c:pt>
                <c:pt idx="442">
                  <c:v>-66.950000000000017</c:v>
                </c:pt>
                <c:pt idx="443">
                  <c:v>-66.34</c:v>
                </c:pt>
                <c:pt idx="444">
                  <c:v>-60.629999999999967</c:v>
                </c:pt>
                <c:pt idx="445">
                  <c:v>-76.609999999999985</c:v>
                </c:pt>
                <c:pt idx="446">
                  <c:v>-84.80000000000004</c:v>
                </c:pt>
                <c:pt idx="447">
                  <c:v>-73.029999999999973</c:v>
                </c:pt>
                <c:pt idx="448">
                  <c:v>-82.350000000000023</c:v>
                </c:pt>
                <c:pt idx="449">
                  <c:v>-84.81</c:v>
                </c:pt>
                <c:pt idx="450">
                  <c:v>-87.13</c:v>
                </c:pt>
                <c:pt idx="451">
                  <c:v>-92.15</c:v>
                </c:pt>
                <c:pt idx="452">
                  <c:v>-77.789999999999992</c:v>
                </c:pt>
                <c:pt idx="453">
                  <c:v>-84.289999999999992</c:v>
                </c:pt>
                <c:pt idx="454">
                  <c:v>-85.75</c:v>
                </c:pt>
                <c:pt idx="455">
                  <c:v>-88.800000000000011</c:v>
                </c:pt>
                <c:pt idx="456">
                  <c:v>-78.930000000000007</c:v>
                </c:pt>
                <c:pt idx="457">
                  <c:v>-79.680000000000035</c:v>
                </c:pt>
                <c:pt idx="458">
                  <c:v>-71.870000000000033</c:v>
                </c:pt>
                <c:pt idx="459">
                  <c:v>-82.25</c:v>
                </c:pt>
                <c:pt idx="460">
                  <c:v>-79.47</c:v>
                </c:pt>
                <c:pt idx="461">
                  <c:v>-82.72</c:v>
                </c:pt>
                <c:pt idx="462">
                  <c:v>-81.56</c:v>
                </c:pt>
                <c:pt idx="463">
                  <c:v>-78.66</c:v>
                </c:pt>
                <c:pt idx="464">
                  <c:v>-79.819999999999965</c:v>
                </c:pt>
                <c:pt idx="465">
                  <c:v>-74.069999999999993</c:v>
                </c:pt>
                <c:pt idx="466">
                  <c:v>-73.800000000000011</c:v>
                </c:pt>
                <c:pt idx="467">
                  <c:v>-77.06</c:v>
                </c:pt>
                <c:pt idx="468">
                  <c:v>-70.169999999999987</c:v>
                </c:pt>
                <c:pt idx="469">
                  <c:v>-68.81</c:v>
                </c:pt>
                <c:pt idx="470">
                  <c:v>-68.730000000000018</c:v>
                </c:pt>
                <c:pt idx="471">
                  <c:v>-63.410000000000053</c:v>
                </c:pt>
                <c:pt idx="472">
                  <c:v>-70.960000000000008</c:v>
                </c:pt>
                <c:pt idx="473">
                  <c:v>-67.939999999999969</c:v>
                </c:pt>
                <c:pt idx="474">
                  <c:v>-59.379999999999995</c:v>
                </c:pt>
                <c:pt idx="475">
                  <c:v>-62.56</c:v>
                </c:pt>
                <c:pt idx="476">
                  <c:v>-61.940000000000026</c:v>
                </c:pt>
                <c:pt idx="477">
                  <c:v>-59.999999999999972</c:v>
                </c:pt>
                <c:pt idx="478">
                  <c:v>-62.000000000000028</c:v>
                </c:pt>
                <c:pt idx="479">
                  <c:v>-56.379999999999995</c:v>
                </c:pt>
                <c:pt idx="480">
                  <c:v>-47.399999999999977</c:v>
                </c:pt>
                <c:pt idx="481">
                  <c:v>-43.080000000000013</c:v>
                </c:pt>
                <c:pt idx="482">
                  <c:v>-40.200000000000017</c:v>
                </c:pt>
                <c:pt idx="483">
                  <c:v>-43.79000000000002</c:v>
                </c:pt>
                <c:pt idx="484">
                  <c:v>-50.539999999999992</c:v>
                </c:pt>
                <c:pt idx="485">
                  <c:v>-54.819999999999965</c:v>
                </c:pt>
                <c:pt idx="486">
                  <c:v>-51.78</c:v>
                </c:pt>
                <c:pt idx="487">
                  <c:v>-61.929999999999978</c:v>
                </c:pt>
                <c:pt idx="488">
                  <c:v>-44.299999999999955</c:v>
                </c:pt>
                <c:pt idx="489">
                  <c:v>-63.120000000000005</c:v>
                </c:pt>
                <c:pt idx="490">
                  <c:v>-57.969999999999942</c:v>
                </c:pt>
                <c:pt idx="491">
                  <c:v>-80.699999999999989</c:v>
                </c:pt>
                <c:pt idx="492">
                  <c:v>-66.929999999999978</c:v>
                </c:pt>
                <c:pt idx="493">
                  <c:v>-66.779999999999973</c:v>
                </c:pt>
                <c:pt idx="494">
                  <c:v>-74.769999999999953</c:v>
                </c:pt>
                <c:pt idx="495">
                  <c:v>-73.519999999999982</c:v>
                </c:pt>
                <c:pt idx="496">
                  <c:v>-67.520000000000039</c:v>
                </c:pt>
                <c:pt idx="497">
                  <c:v>-82.62</c:v>
                </c:pt>
                <c:pt idx="498">
                  <c:v>-70.240000000000009</c:v>
                </c:pt>
                <c:pt idx="499">
                  <c:v>-70.71999999999997</c:v>
                </c:pt>
                <c:pt idx="500">
                  <c:v>-74.869999999999976</c:v>
                </c:pt>
                <c:pt idx="501">
                  <c:v>-76.779999999999973</c:v>
                </c:pt>
                <c:pt idx="502">
                  <c:v>-84.789999999999964</c:v>
                </c:pt>
                <c:pt idx="503">
                  <c:v>-79.250000000000028</c:v>
                </c:pt>
                <c:pt idx="504">
                  <c:v>-83.639999999999986</c:v>
                </c:pt>
                <c:pt idx="505">
                  <c:v>-81.639999999999986</c:v>
                </c:pt>
                <c:pt idx="506">
                  <c:v>-90.890000000000015</c:v>
                </c:pt>
                <c:pt idx="507">
                  <c:v>-69.91</c:v>
                </c:pt>
                <c:pt idx="508">
                  <c:v>-85.97</c:v>
                </c:pt>
                <c:pt idx="509">
                  <c:v>-87.449999999999989</c:v>
                </c:pt>
                <c:pt idx="510">
                  <c:v>-84.47</c:v>
                </c:pt>
                <c:pt idx="511">
                  <c:v>-84.730000000000018</c:v>
                </c:pt>
                <c:pt idx="512">
                  <c:v>-80.060000000000031</c:v>
                </c:pt>
                <c:pt idx="513">
                  <c:v>-86.640000000000015</c:v>
                </c:pt>
                <c:pt idx="514">
                  <c:v>-91.980000000000047</c:v>
                </c:pt>
                <c:pt idx="515">
                  <c:v>-87.72</c:v>
                </c:pt>
                <c:pt idx="516">
                  <c:v>-88.670000000000073</c:v>
                </c:pt>
                <c:pt idx="517">
                  <c:v>-82.37</c:v>
                </c:pt>
                <c:pt idx="518">
                  <c:v>-78.930000000000007</c:v>
                </c:pt>
                <c:pt idx="519">
                  <c:v>-76.850000000000023</c:v>
                </c:pt>
                <c:pt idx="520">
                  <c:v>-79.149999999999977</c:v>
                </c:pt>
                <c:pt idx="521">
                  <c:v>-82.18</c:v>
                </c:pt>
                <c:pt idx="522">
                  <c:v>-95.43</c:v>
                </c:pt>
                <c:pt idx="523">
                  <c:v>-87.490000000000009</c:v>
                </c:pt>
                <c:pt idx="524">
                  <c:v>-88.79</c:v>
                </c:pt>
                <c:pt idx="525">
                  <c:v>-96.600000000000009</c:v>
                </c:pt>
                <c:pt idx="526">
                  <c:v>-90.19</c:v>
                </c:pt>
                <c:pt idx="527">
                  <c:v>-94.20999999999998</c:v>
                </c:pt>
                <c:pt idx="528">
                  <c:v>-86.539999999999992</c:v>
                </c:pt>
                <c:pt idx="529">
                  <c:v>-95.830000000000013</c:v>
                </c:pt>
                <c:pt idx="530">
                  <c:v>-104.71000000000002</c:v>
                </c:pt>
                <c:pt idx="531">
                  <c:v>-95.81</c:v>
                </c:pt>
                <c:pt idx="532">
                  <c:v>-89.230000000000018</c:v>
                </c:pt>
                <c:pt idx="533">
                  <c:v>-103.12</c:v>
                </c:pt>
                <c:pt idx="534">
                  <c:v>-107.97999999999996</c:v>
                </c:pt>
                <c:pt idx="535">
                  <c:v>-110.75000000000003</c:v>
                </c:pt>
                <c:pt idx="536">
                  <c:v>-107.36000000000003</c:v>
                </c:pt>
                <c:pt idx="537">
                  <c:v>-106.04999999999998</c:v>
                </c:pt>
                <c:pt idx="538">
                  <c:v>-100.12999999999995</c:v>
                </c:pt>
                <c:pt idx="539">
                  <c:v>-99.840000000000018</c:v>
                </c:pt>
                <c:pt idx="540">
                  <c:v>-97.159999999999968</c:v>
                </c:pt>
                <c:pt idx="541">
                  <c:v>-91.289999999999978</c:v>
                </c:pt>
                <c:pt idx="542">
                  <c:v>-105.24999999999997</c:v>
                </c:pt>
                <c:pt idx="543">
                  <c:v>-92.559999999999974</c:v>
                </c:pt>
                <c:pt idx="544">
                  <c:v>-85.249999999999972</c:v>
                </c:pt>
                <c:pt idx="545">
                  <c:v>-106.65999999999997</c:v>
                </c:pt>
                <c:pt idx="546">
                  <c:v>-93.73</c:v>
                </c:pt>
                <c:pt idx="547">
                  <c:v>-86.840000000000032</c:v>
                </c:pt>
                <c:pt idx="548">
                  <c:v>-88.840000000000032</c:v>
                </c:pt>
                <c:pt idx="549">
                  <c:v>-85.02</c:v>
                </c:pt>
                <c:pt idx="550">
                  <c:v>-75.099999999999966</c:v>
                </c:pt>
                <c:pt idx="551">
                  <c:v>-92.21</c:v>
                </c:pt>
                <c:pt idx="552">
                  <c:v>-93.379999999999939</c:v>
                </c:pt>
                <c:pt idx="553">
                  <c:v>-91.61</c:v>
                </c:pt>
                <c:pt idx="554">
                  <c:v>-91.049999999999983</c:v>
                </c:pt>
                <c:pt idx="555">
                  <c:v>-95.659999999999982</c:v>
                </c:pt>
                <c:pt idx="556">
                  <c:v>-87.399999999999991</c:v>
                </c:pt>
                <c:pt idx="557">
                  <c:v>-97.200000000000017</c:v>
                </c:pt>
                <c:pt idx="558">
                  <c:v>-99.549999999999969</c:v>
                </c:pt>
                <c:pt idx="559">
                  <c:v>-93.930000000000035</c:v>
                </c:pt>
                <c:pt idx="560">
                  <c:v>-89.78</c:v>
                </c:pt>
                <c:pt idx="561">
                  <c:v>-86.500000000000014</c:v>
                </c:pt>
                <c:pt idx="562">
                  <c:v>-93.279999999999987</c:v>
                </c:pt>
                <c:pt idx="563">
                  <c:v>-88.34</c:v>
                </c:pt>
                <c:pt idx="564">
                  <c:v>-84.92000000000003</c:v>
                </c:pt>
                <c:pt idx="565">
                  <c:v>-86.850000000000023</c:v>
                </c:pt>
                <c:pt idx="566">
                  <c:v>-90.320000000000007</c:v>
                </c:pt>
                <c:pt idx="567">
                  <c:v>-84.550000000000026</c:v>
                </c:pt>
                <c:pt idx="568">
                  <c:v>-85.89</c:v>
                </c:pt>
                <c:pt idx="569">
                  <c:v>-85.68</c:v>
                </c:pt>
                <c:pt idx="570">
                  <c:v>-89.76</c:v>
                </c:pt>
                <c:pt idx="571">
                  <c:v>-93.719999999999985</c:v>
                </c:pt>
                <c:pt idx="572">
                  <c:v>-101.17999999999999</c:v>
                </c:pt>
                <c:pt idx="573">
                  <c:v>-97.179999999999993</c:v>
                </c:pt>
                <c:pt idx="574">
                  <c:v>-92.619999999999976</c:v>
                </c:pt>
                <c:pt idx="575">
                  <c:v>-89.920000000000016</c:v>
                </c:pt>
                <c:pt idx="576">
                  <c:v>-90.090000000000018</c:v>
                </c:pt>
                <c:pt idx="577">
                  <c:v>-92.4</c:v>
                </c:pt>
                <c:pt idx="578">
                  <c:v>-93</c:v>
                </c:pt>
                <c:pt idx="579">
                  <c:v>-92.55999999999996</c:v>
                </c:pt>
                <c:pt idx="580">
                  <c:v>-100.25000000000001</c:v>
                </c:pt>
                <c:pt idx="581">
                  <c:v>-94.54000000000002</c:v>
                </c:pt>
                <c:pt idx="582">
                  <c:v>-85.43</c:v>
                </c:pt>
                <c:pt idx="583">
                  <c:v>-92.840000000000032</c:v>
                </c:pt>
                <c:pt idx="584">
                  <c:v>-83.320000000000022</c:v>
                </c:pt>
                <c:pt idx="585">
                  <c:v>-86.789999999999964</c:v>
                </c:pt>
                <c:pt idx="586">
                  <c:v>-88.03</c:v>
                </c:pt>
                <c:pt idx="587">
                  <c:v>-77.609999999999985</c:v>
                </c:pt>
                <c:pt idx="588">
                  <c:v>-82.69</c:v>
                </c:pt>
                <c:pt idx="589">
                  <c:v>-85.790000000000035</c:v>
                </c:pt>
                <c:pt idx="590">
                  <c:v>-78.209999999999994</c:v>
                </c:pt>
                <c:pt idx="591">
                  <c:v>-80.12</c:v>
                </c:pt>
                <c:pt idx="592">
                  <c:v>-70.17000000000003</c:v>
                </c:pt>
                <c:pt idx="593">
                  <c:v>-77.809999999999974</c:v>
                </c:pt>
                <c:pt idx="594">
                  <c:v>-89.17000000000003</c:v>
                </c:pt>
                <c:pt idx="595">
                  <c:v>-80.359999999999985</c:v>
                </c:pt>
                <c:pt idx="596">
                  <c:v>-76.679999999999993</c:v>
                </c:pt>
                <c:pt idx="597">
                  <c:v>-71.729999999999976</c:v>
                </c:pt>
                <c:pt idx="598">
                  <c:v>-74.729999999999947</c:v>
                </c:pt>
                <c:pt idx="599">
                  <c:v>-77.450000000000017</c:v>
                </c:pt>
                <c:pt idx="600">
                  <c:v>-74.009999999999977</c:v>
                </c:pt>
                <c:pt idx="601">
                  <c:v>-74.080000000000013</c:v>
                </c:pt>
                <c:pt idx="602">
                  <c:v>-73.399999999999991</c:v>
                </c:pt>
                <c:pt idx="603">
                  <c:v>-76.61</c:v>
                </c:pt>
                <c:pt idx="604">
                  <c:v>-77.490000000000009</c:v>
                </c:pt>
                <c:pt idx="605">
                  <c:v>-77.760000000000005</c:v>
                </c:pt>
                <c:pt idx="606">
                  <c:v>-77.760000000000005</c:v>
                </c:pt>
                <c:pt idx="607">
                  <c:v>-87.889999999999986</c:v>
                </c:pt>
                <c:pt idx="608">
                  <c:v>-87.65000000000002</c:v>
                </c:pt>
                <c:pt idx="609">
                  <c:v>-86.690000000000012</c:v>
                </c:pt>
                <c:pt idx="610">
                  <c:v>-87.940000000000012</c:v>
                </c:pt>
                <c:pt idx="611">
                  <c:v>-84.17</c:v>
                </c:pt>
                <c:pt idx="612">
                  <c:v>-84.460000000000008</c:v>
                </c:pt>
                <c:pt idx="613">
                  <c:v>-82.86999999999999</c:v>
                </c:pt>
                <c:pt idx="614">
                  <c:v>-83.179999999999993</c:v>
                </c:pt>
                <c:pt idx="615">
                  <c:v>-81.450000000000017</c:v>
                </c:pt>
                <c:pt idx="616">
                  <c:v>-81.87</c:v>
                </c:pt>
                <c:pt idx="617">
                  <c:v>-84.750000000000028</c:v>
                </c:pt>
                <c:pt idx="618">
                  <c:v>-83.639999999999986</c:v>
                </c:pt>
                <c:pt idx="619">
                  <c:v>-88.210000000000022</c:v>
                </c:pt>
                <c:pt idx="620">
                  <c:v>-91.5</c:v>
                </c:pt>
                <c:pt idx="621">
                  <c:v>-90.490000000000023</c:v>
                </c:pt>
                <c:pt idx="622">
                  <c:v>-87.649999999999977</c:v>
                </c:pt>
                <c:pt idx="623">
                  <c:v>-97.77000000000001</c:v>
                </c:pt>
                <c:pt idx="624">
                  <c:v>-104.7</c:v>
                </c:pt>
                <c:pt idx="625">
                  <c:v>-99.539999999999992</c:v>
                </c:pt>
                <c:pt idx="626">
                  <c:v>-99.319999999999951</c:v>
                </c:pt>
                <c:pt idx="627">
                  <c:v>-96.029999999999987</c:v>
                </c:pt>
                <c:pt idx="628">
                  <c:v>-99.27000000000001</c:v>
                </c:pt>
                <c:pt idx="629">
                  <c:v>-99.27000000000001</c:v>
                </c:pt>
                <c:pt idx="630">
                  <c:v>-95.910000000000025</c:v>
                </c:pt>
                <c:pt idx="631">
                  <c:v>-94.64</c:v>
                </c:pt>
                <c:pt idx="632">
                  <c:v>-92.189999999999969</c:v>
                </c:pt>
                <c:pt idx="633">
                  <c:v>-98.940000000000012</c:v>
                </c:pt>
                <c:pt idx="634">
                  <c:v>-98.940000000000012</c:v>
                </c:pt>
                <c:pt idx="635">
                  <c:v>-107.10999999999999</c:v>
                </c:pt>
                <c:pt idx="636">
                  <c:v>-109.81</c:v>
                </c:pt>
                <c:pt idx="637">
                  <c:v>-103.61</c:v>
                </c:pt>
                <c:pt idx="638">
                  <c:v>-104.13999999999999</c:v>
                </c:pt>
                <c:pt idx="639">
                  <c:v>-101.33000000000003</c:v>
                </c:pt>
                <c:pt idx="640">
                  <c:v>-100.47999999999999</c:v>
                </c:pt>
                <c:pt idx="641">
                  <c:v>-105.47999999999998</c:v>
                </c:pt>
                <c:pt idx="642">
                  <c:v>-101.77000000000002</c:v>
                </c:pt>
                <c:pt idx="643">
                  <c:v>-97.679999999999993</c:v>
                </c:pt>
                <c:pt idx="644">
                  <c:v>-102.99999999999997</c:v>
                </c:pt>
                <c:pt idx="645">
                  <c:v>-98.950000000000017</c:v>
                </c:pt>
                <c:pt idx="646">
                  <c:v>-107.44</c:v>
                </c:pt>
                <c:pt idx="647">
                  <c:v>-100.46000000000001</c:v>
                </c:pt>
                <c:pt idx="648">
                  <c:v>-102.46000000000001</c:v>
                </c:pt>
                <c:pt idx="649">
                  <c:v>-105.47</c:v>
                </c:pt>
                <c:pt idx="650">
                  <c:v>-105.00999999999999</c:v>
                </c:pt>
                <c:pt idx="651">
                  <c:v>-105.68</c:v>
                </c:pt>
                <c:pt idx="652">
                  <c:v>-108.36999999999999</c:v>
                </c:pt>
                <c:pt idx="653">
                  <c:v>-108.63000000000002</c:v>
                </c:pt>
                <c:pt idx="654">
                  <c:v>-114.50999999999999</c:v>
                </c:pt>
                <c:pt idx="655">
                  <c:v>-110.59999999999998</c:v>
                </c:pt>
                <c:pt idx="656">
                  <c:v>-112.29000000000002</c:v>
                </c:pt>
                <c:pt idx="657">
                  <c:v>-115.09</c:v>
                </c:pt>
                <c:pt idx="658">
                  <c:v>-108.18</c:v>
                </c:pt>
                <c:pt idx="659">
                  <c:v>-114.59999999999998</c:v>
                </c:pt>
                <c:pt idx="660">
                  <c:v>-102.42999999999999</c:v>
                </c:pt>
                <c:pt idx="661">
                  <c:v>-112.37999999999998</c:v>
                </c:pt>
                <c:pt idx="662">
                  <c:v>-111.88999999999997</c:v>
                </c:pt>
                <c:pt idx="663">
                  <c:v>-95.749999999999972</c:v>
                </c:pt>
                <c:pt idx="664">
                  <c:v>-98.69999999999996</c:v>
                </c:pt>
                <c:pt idx="665">
                  <c:v>#N/A</c:v>
                </c:pt>
                <c:pt idx="666">
                  <c:v>-85.339999999999975</c:v>
                </c:pt>
                <c:pt idx="667">
                  <c:v>-86.77</c:v>
                </c:pt>
                <c:pt idx="668">
                  <c:v>#N/A</c:v>
                </c:pt>
                <c:pt idx="669">
                  <c:v>-94.580000000000013</c:v>
                </c:pt>
                <c:pt idx="670">
                  <c:v>-95.77</c:v>
                </c:pt>
                <c:pt idx="671">
                  <c:v>-88.659999999999982</c:v>
                </c:pt>
                <c:pt idx="672">
                  <c:v>-68.89</c:v>
                </c:pt>
                <c:pt idx="673">
                  <c:v>-64.67</c:v>
                </c:pt>
                <c:pt idx="674">
                  <c:v>-70.48</c:v>
                </c:pt>
                <c:pt idx="675">
                  <c:v>-72.840000000000018</c:v>
                </c:pt>
                <c:pt idx="676">
                  <c:v>-78.06</c:v>
                </c:pt>
                <c:pt idx="677">
                  <c:v>-72.719999999999985</c:v>
                </c:pt>
                <c:pt idx="678">
                  <c:v>-81.250000000000014</c:v>
                </c:pt>
                <c:pt idx="679">
                  <c:v>-81.580000000000027</c:v>
                </c:pt>
                <c:pt idx="680">
                  <c:v>-84.84999999999998</c:v>
                </c:pt>
                <c:pt idx="681">
                  <c:v>-87.850000000000023</c:v>
                </c:pt>
                <c:pt idx="682">
                  <c:v>-91.57</c:v>
                </c:pt>
                <c:pt idx="683">
                  <c:v>-96.159999999999982</c:v>
                </c:pt>
                <c:pt idx="684">
                  <c:v>-92.560000000000016</c:v>
                </c:pt>
                <c:pt idx="685">
                  <c:v>-89.99</c:v>
                </c:pt>
                <c:pt idx="686">
                  <c:v>-91.76</c:v>
                </c:pt>
                <c:pt idx="687">
                  <c:v>-90.550000000000011</c:v>
                </c:pt>
                <c:pt idx="688">
                  <c:v>-83.160000000000011</c:v>
                </c:pt>
                <c:pt idx="689">
                  <c:v>-62.77000000000001</c:v>
                </c:pt>
                <c:pt idx="690">
                  <c:v>-69.809999999999988</c:v>
                </c:pt>
                <c:pt idx="691">
                  <c:v>-62.220000000000013</c:v>
                </c:pt>
                <c:pt idx="692">
                  <c:v>-77.399999999999977</c:v>
                </c:pt>
                <c:pt idx="693">
                  <c:v>-78.98</c:v>
                </c:pt>
                <c:pt idx="694">
                  <c:v>-63.539999999999992</c:v>
                </c:pt>
                <c:pt idx="695">
                  <c:v>-54.840000000000018</c:v>
                </c:pt>
                <c:pt idx="696">
                  <c:v>-87.57</c:v>
                </c:pt>
                <c:pt idx="697">
                  <c:v>#N/A</c:v>
                </c:pt>
                <c:pt idx="698">
                  <c:v>-78.839999999999975</c:v>
                </c:pt>
                <c:pt idx="699">
                  <c:v>-64.899999999999991</c:v>
                </c:pt>
                <c:pt idx="700">
                  <c:v>-76.060000000000016</c:v>
                </c:pt>
                <c:pt idx="701">
                  <c:v>-78.649999999999991</c:v>
                </c:pt>
                <c:pt idx="702">
                  <c:v>-73.78</c:v>
                </c:pt>
                <c:pt idx="703">
                  <c:v>-77.200000000000017</c:v>
                </c:pt>
                <c:pt idx="704">
                  <c:v>-69.619999999999976</c:v>
                </c:pt>
                <c:pt idx="705">
                  <c:v>-79.339999999999975</c:v>
                </c:pt>
                <c:pt idx="706">
                  <c:v>-79.47</c:v>
                </c:pt>
                <c:pt idx="707">
                  <c:v>-73.78</c:v>
                </c:pt>
                <c:pt idx="708">
                  <c:v>-68.379999999999981</c:v>
                </c:pt>
                <c:pt idx="709">
                  <c:v>-76.740000000000009</c:v>
                </c:pt>
                <c:pt idx="710">
                  <c:v>-71.300000000000011</c:v>
                </c:pt>
                <c:pt idx="711">
                  <c:v>-68.469999999999985</c:v>
                </c:pt>
                <c:pt idx="712">
                  <c:v>-68.489999999999981</c:v>
                </c:pt>
                <c:pt idx="713">
                  <c:v>-69.489999999999966</c:v>
                </c:pt>
                <c:pt idx="714">
                  <c:v>-70.950000000000031</c:v>
                </c:pt>
                <c:pt idx="715">
                  <c:v>-69.46999999999997</c:v>
                </c:pt>
                <c:pt idx="716">
                  <c:v>-69.900000000000006</c:v>
                </c:pt>
                <c:pt idx="717">
                  <c:v>-66.53</c:v>
                </c:pt>
                <c:pt idx="718">
                  <c:v>-67.31</c:v>
                </c:pt>
                <c:pt idx="719">
                  <c:v>-66.27000000000001</c:v>
                </c:pt>
                <c:pt idx="720">
                  <c:v>-61.700000000000017</c:v>
                </c:pt>
                <c:pt idx="721">
                  <c:v>-62.450000000000017</c:v>
                </c:pt>
                <c:pt idx="722">
                  <c:v>-83.52</c:v>
                </c:pt>
                <c:pt idx="723">
                  <c:v>-80.679999999999978</c:v>
                </c:pt>
                <c:pt idx="724">
                  <c:v>-79.679999999999978</c:v>
                </c:pt>
                <c:pt idx="725">
                  <c:v>-68.649999999999977</c:v>
                </c:pt>
                <c:pt idx="726">
                  <c:v>-69.590000000000018</c:v>
                </c:pt>
                <c:pt idx="727">
                  <c:v>-84.93</c:v>
                </c:pt>
                <c:pt idx="728">
                  <c:v>-91.59</c:v>
                </c:pt>
                <c:pt idx="729">
                  <c:v>-96.899999999999977</c:v>
                </c:pt>
                <c:pt idx="730">
                  <c:v>-71.070000000000007</c:v>
                </c:pt>
                <c:pt idx="731">
                  <c:v>-59.89</c:v>
                </c:pt>
                <c:pt idx="732">
                  <c:v>-60.060000000000031</c:v>
                </c:pt>
                <c:pt idx="733">
                  <c:v>-59.570000000000022</c:v>
                </c:pt>
                <c:pt idx="734">
                  <c:v>-54.83</c:v>
                </c:pt>
                <c:pt idx="735">
                  <c:v>-68.549999999999983</c:v>
                </c:pt>
                <c:pt idx="736">
                  <c:v>-66.269999999999982</c:v>
                </c:pt>
                <c:pt idx="737">
                  <c:v>-65.610000000000042</c:v>
                </c:pt>
                <c:pt idx="738">
                  <c:v>-63.610000000000042</c:v>
                </c:pt>
                <c:pt idx="739">
                  <c:v>-84.320000000000007</c:v>
                </c:pt>
                <c:pt idx="740">
                  <c:v>-41.629999999999981</c:v>
                </c:pt>
                <c:pt idx="741">
                  <c:v>-48.400000000000006</c:v>
                </c:pt>
                <c:pt idx="742">
                  <c:v>-33.92</c:v>
                </c:pt>
                <c:pt idx="743">
                  <c:v>-31.329999999999984</c:v>
                </c:pt>
                <c:pt idx="744">
                  <c:v>-53.620000000000005</c:v>
                </c:pt>
                <c:pt idx="745">
                  <c:v>-18.519999999999982</c:v>
                </c:pt>
                <c:pt idx="746">
                  <c:v>-15.290000000000049</c:v>
                </c:pt>
                <c:pt idx="747">
                  <c:v>-45.280000000000015</c:v>
                </c:pt>
                <c:pt idx="748">
                  <c:v>-46.869999999999976</c:v>
                </c:pt>
                <c:pt idx="749">
                  <c:v>-18.260000000000019</c:v>
                </c:pt>
                <c:pt idx="750">
                  <c:v>-21.199999999999989</c:v>
                </c:pt>
                <c:pt idx="751">
                  <c:v>-56.289999999999978</c:v>
                </c:pt>
                <c:pt idx="752">
                  <c:v>-57.650000000000006</c:v>
                </c:pt>
                <c:pt idx="753">
                  <c:v>-62.370000000000019</c:v>
                </c:pt>
                <c:pt idx="754">
                  <c:v>-24.939999999999998</c:v>
                </c:pt>
                <c:pt idx="755">
                  <c:v>-39.170000000000016</c:v>
                </c:pt>
                <c:pt idx="756">
                  <c:v>-1.5399999999999636</c:v>
                </c:pt>
                <c:pt idx="757">
                  <c:v>-22.599999999999966</c:v>
                </c:pt>
                <c:pt idx="758">
                  <c:v>-2.6800000000000068</c:v>
                </c:pt>
                <c:pt idx="759">
                  <c:v>-16.520000000000039</c:v>
                </c:pt>
                <c:pt idx="760">
                  <c:v>-2.7299999999999613</c:v>
                </c:pt>
                <c:pt idx="761">
                  <c:v>-23.410000000000053</c:v>
                </c:pt>
                <c:pt idx="762">
                  <c:v>-32.269999999999953</c:v>
                </c:pt>
                <c:pt idx="763">
                  <c:v>-37.049999999999983</c:v>
                </c:pt>
                <c:pt idx="764">
                  <c:v>-31.829999999999984</c:v>
                </c:pt>
                <c:pt idx="765">
                  <c:v>-34.919999999999987</c:v>
                </c:pt>
                <c:pt idx="766">
                  <c:v>#N/A</c:v>
                </c:pt>
                <c:pt idx="767">
                  <c:v>-62.710000000000008</c:v>
                </c:pt>
                <c:pt idx="768">
                  <c:v>-36.860000000000014</c:v>
                </c:pt>
                <c:pt idx="769">
                  <c:v>-42</c:v>
                </c:pt>
                <c:pt idx="770">
                  <c:v>-45.28000000000003</c:v>
                </c:pt>
                <c:pt idx="771">
                  <c:v>-39.20999999999998</c:v>
                </c:pt>
                <c:pt idx="772">
                  <c:v>-48.410000000000025</c:v>
                </c:pt>
                <c:pt idx="773">
                  <c:v>-26.220000000000027</c:v>
                </c:pt>
                <c:pt idx="774">
                  <c:v>-45.069999999999993</c:v>
                </c:pt>
                <c:pt idx="775">
                  <c:v>-54.479999999999976</c:v>
                </c:pt>
                <c:pt idx="776">
                  <c:v>-54.34</c:v>
                </c:pt>
                <c:pt idx="777">
                  <c:v>-53.090000000000032</c:v>
                </c:pt>
                <c:pt idx="778">
                  <c:v>-51.740000000000009</c:v>
                </c:pt>
                <c:pt idx="779">
                  <c:v>-50.29000000000002</c:v>
                </c:pt>
                <c:pt idx="780">
                  <c:v>-50.5</c:v>
                </c:pt>
                <c:pt idx="781">
                  <c:v>-43.820000000000078</c:v>
                </c:pt>
                <c:pt idx="782">
                  <c:v>-42.34</c:v>
                </c:pt>
                <c:pt idx="783">
                  <c:v>-44.930000000000007</c:v>
                </c:pt>
                <c:pt idx="784">
                  <c:v>-37.009999999999991</c:v>
                </c:pt>
                <c:pt idx="785">
                  <c:v>-26.120000000000005</c:v>
                </c:pt>
                <c:pt idx="786">
                  <c:v>-40.699999999999989</c:v>
                </c:pt>
                <c:pt idx="787">
                  <c:v>#N/A</c:v>
                </c:pt>
                <c:pt idx="788">
                  <c:v>-39.830000000000041</c:v>
                </c:pt>
                <c:pt idx="789">
                  <c:v>-37.010000000000048</c:v>
                </c:pt>
                <c:pt idx="790">
                  <c:v>-35.660000000000025</c:v>
                </c:pt>
                <c:pt idx="791">
                  <c:v>-31.520000000000039</c:v>
                </c:pt>
                <c:pt idx="792">
                  <c:v>#N/A</c:v>
                </c:pt>
                <c:pt idx="793">
                  <c:v>-34.159999999999997</c:v>
                </c:pt>
                <c:pt idx="794">
                  <c:v>-42.5</c:v>
                </c:pt>
                <c:pt idx="795">
                  <c:v>-46.66</c:v>
                </c:pt>
                <c:pt idx="796">
                  <c:v>-45.339999999999989</c:v>
                </c:pt>
                <c:pt idx="797">
                  <c:v>-49.20999999999998</c:v>
                </c:pt>
                <c:pt idx="798">
                  <c:v>-53.64</c:v>
                </c:pt>
                <c:pt idx="799">
                  <c:v>-45.319999999999993</c:v>
                </c:pt>
                <c:pt idx="800">
                  <c:v>-42.850000000000023</c:v>
                </c:pt>
                <c:pt idx="801">
                  <c:v>-51.239999999999981</c:v>
                </c:pt>
                <c:pt idx="802">
                  <c:v>-45.059999999999974</c:v>
                </c:pt>
                <c:pt idx="803">
                  <c:v>-43.930000000000035</c:v>
                </c:pt>
                <c:pt idx="804">
                  <c:v>-37.369999999999976</c:v>
                </c:pt>
                <c:pt idx="805">
                  <c:v>-40.729999999999961</c:v>
                </c:pt>
                <c:pt idx="806">
                  <c:v>-39.470000000000027</c:v>
                </c:pt>
                <c:pt idx="807">
                  <c:v>-46.290000000000035</c:v>
                </c:pt>
                <c:pt idx="808">
                  <c:v>#N/A</c:v>
                </c:pt>
                <c:pt idx="809">
                  <c:v>-44.460000000000051</c:v>
                </c:pt>
                <c:pt idx="810">
                  <c:v>-43.260000000000005</c:v>
                </c:pt>
                <c:pt idx="811">
                  <c:v>-39.370000000000005</c:v>
                </c:pt>
                <c:pt idx="812">
                  <c:v>-55.319999999999979</c:v>
                </c:pt>
                <c:pt idx="813">
                  <c:v>-45.799999999999955</c:v>
                </c:pt>
                <c:pt idx="814">
                  <c:v>-48.630000000000024</c:v>
                </c:pt>
                <c:pt idx="815">
                  <c:v>-55.919999999999945</c:v>
                </c:pt>
                <c:pt idx="816">
                  <c:v>-54.850000000000009</c:v>
                </c:pt>
                <c:pt idx="817">
                  <c:v>-65.460000000000022</c:v>
                </c:pt>
                <c:pt idx="818">
                  <c:v>-57.53</c:v>
                </c:pt>
                <c:pt idx="819">
                  <c:v>-70.88</c:v>
                </c:pt>
                <c:pt idx="820">
                  <c:v>-71.280000000000015</c:v>
                </c:pt>
                <c:pt idx="821">
                  <c:v>-95.29</c:v>
                </c:pt>
                <c:pt idx="822">
                  <c:v>-74.769999999999982</c:v>
                </c:pt>
                <c:pt idx="823">
                  <c:v>-68.590000000000018</c:v>
                </c:pt>
                <c:pt idx="824">
                  <c:v>-68.12</c:v>
                </c:pt>
                <c:pt idx="825">
                  <c:v>-89.399999999999991</c:v>
                </c:pt>
                <c:pt idx="826">
                  <c:v>-59.480000000000004</c:v>
                </c:pt>
                <c:pt idx="827">
                  <c:v>-56.850000000000051</c:v>
                </c:pt>
                <c:pt idx="828">
                  <c:v>-52.399999999999977</c:v>
                </c:pt>
                <c:pt idx="829">
                  <c:v>-57.099999999999994</c:v>
                </c:pt>
                <c:pt idx="830">
                  <c:v>#N/A</c:v>
                </c:pt>
                <c:pt idx="831">
                  <c:v>-46.260000000000019</c:v>
                </c:pt>
                <c:pt idx="832">
                  <c:v>-57.370000000000033</c:v>
                </c:pt>
                <c:pt idx="833">
                  <c:v>-18.649999999999977</c:v>
                </c:pt>
                <c:pt idx="834">
                  <c:v>-25.100000000000051</c:v>
                </c:pt>
                <c:pt idx="835">
                  <c:v>-25.610000000000014</c:v>
                </c:pt>
                <c:pt idx="836">
                  <c:v>-26.54000000000002</c:v>
                </c:pt>
                <c:pt idx="837">
                  <c:v>-53.910000000000011</c:v>
                </c:pt>
                <c:pt idx="838">
                  <c:v>#N/A</c:v>
                </c:pt>
                <c:pt idx="839">
                  <c:v>-70.259999999999991</c:v>
                </c:pt>
                <c:pt idx="840">
                  <c:v>-66.029999999999987</c:v>
                </c:pt>
                <c:pt idx="841">
                  <c:v>-59.340000000000018</c:v>
                </c:pt>
                <c:pt idx="842">
                  <c:v>-64.97</c:v>
                </c:pt>
                <c:pt idx="843">
                  <c:v>-85.239999999999981</c:v>
                </c:pt>
                <c:pt idx="844">
                  <c:v>-75.640000000000015</c:v>
                </c:pt>
                <c:pt idx="845">
                  <c:v>-56.759999999999991</c:v>
                </c:pt>
                <c:pt idx="846">
                  <c:v>-48.070000000000036</c:v>
                </c:pt>
                <c:pt idx="847">
                  <c:v>-56.779999999999987</c:v>
                </c:pt>
                <c:pt idx="848">
                  <c:v>-55.429999999999978</c:v>
                </c:pt>
                <c:pt idx="849">
                  <c:v>-52.440000000000026</c:v>
                </c:pt>
                <c:pt idx="850">
                  <c:v>-60.079999999999984</c:v>
                </c:pt>
                <c:pt idx="851">
                  <c:v>-54.42</c:v>
                </c:pt>
                <c:pt idx="852">
                  <c:v>-45.280000000000015</c:v>
                </c:pt>
                <c:pt idx="853">
                  <c:v>-40.149999999999977</c:v>
                </c:pt>
                <c:pt idx="854">
                  <c:v>-54.959999999999994</c:v>
                </c:pt>
                <c:pt idx="855">
                  <c:v>-34.409999999999997</c:v>
                </c:pt>
                <c:pt idx="856">
                  <c:v>-40.889999999999986</c:v>
                </c:pt>
                <c:pt idx="857">
                  <c:v>-50.17</c:v>
                </c:pt>
                <c:pt idx="858">
                  <c:v>-46.17</c:v>
                </c:pt>
                <c:pt idx="859">
                  <c:v>-41.28000000000003</c:v>
                </c:pt>
                <c:pt idx="860">
                  <c:v>-38.260000000000048</c:v>
                </c:pt>
                <c:pt idx="861">
                  <c:v>-29.599999999999994</c:v>
                </c:pt>
                <c:pt idx="862">
                  <c:v>-29.529999999999973</c:v>
                </c:pt>
                <c:pt idx="863">
                  <c:v>-32.980000000000018</c:v>
                </c:pt>
                <c:pt idx="864">
                  <c:v>-45.29000000000002</c:v>
                </c:pt>
                <c:pt idx="865">
                  <c:v>-33.070000000000022</c:v>
                </c:pt>
                <c:pt idx="866">
                  <c:v>-30.920000000000016</c:v>
                </c:pt>
                <c:pt idx="867">
                  <c:v>-29.970000000000027</c:v>
                </c:pt>
                <c:pt idx="868">
                  <c:v>-28.129999999999939</c:v>
                </c:pt>
                <c:pt idx="869">
                  <c:v>-28.569999999999993</c:v>
                </c:pt>
                <c:pt idx="870">
                  <c:v>-30.03</c:v>
                </c:pt>
                <c:pt idx="871">
                  <c:v>-28.03</c:v>
                </c:pt>
                <c:pt idx="872">
                  <c:v>-28.749999999999972</c:v>
                </c:pt>
                <c:pt idx="873">
                  <c:v>-27.61000000000007</c:v>
                </c:pt>
                <c:pt idx="874">
                  <c:v>-28.049999999999955</c:v>
                </c:pt>
                <c:pt idx="875">
                  <c:v>-28.120000000000005</c:v>
                </c:pt>
                <c:pt idx="876">
                  <c:v>-31.269999999999982</c:v>
                </c:pt>
                <c:pt idx="877">
                  <c:v>-34.029999999999973</c:v>
                </c:pt>
                <c:pt idx="878">
                  <c:v>-35.789999999999964</c:v>
                </c:pt>
                <c:pt idx="879">
                  <c:v>-32.560000000000031</c:v>
                </c:pt>
                <c:pt idx="880">
                  <c:v>-33.25</c:v>
                </c:pt>
                <c:pt idx="881">
                  <c:v>-33.230000000000018</c:v>
                </c:pt>
                <c:pt idx="882">
                  <c:v>-36.960000000000022</c:v>
                </c:pt>
                <c:pt idx="883">
                  <c:v>-43.340000000000032</c:v>
                </c:pt>
                <c:pt idx="884">
                  <c:v>-33.940000000000026</c:v>
                </c:pt>
                <c:pt idx="885">
                  <c:v>-42.41</c:v>
                </c:pt>
                <c:pt idx="886">
                  <c:v>-41.509999999999991</c:v>
                </c:pt>
                <c:pt idx="887">
                  <c:v>-40.259999999999977</c:v>
                </c:pt>
                <c:pt idx="888">
                  <c:v>-42.94000000000004</c:v>
                </c:pt>
                <c:pt idx="889">
                  <c:v>-46.850000000000009</c:v>
                </c:pt>
                <c:pt idx="890">
                  <c:v>-48.850000000000009</c:v>
                </c:pt>
                <c:pt idx="891">
                  <c:v>-46.25</c:v>
                </c:pt>
                <c:pt idx="892">
                  <c:v>-46.7</c:v>
                </c:pt>
                <c:pt idx="893">
                  <c:v>-38.230000000000018</c:v>
                </c:pt>
                <c:pt idx="894">
                  <c:v>-49.419999999999959</c:v>
                </c:pt>
                <c:pt idx="895">
                  <c:v>-49.419999999999959</c:v>
                </c:pt>
                <c:pt idx="896">
                  <c:v>-38.699999999999946</c:v>
                </c:pt>
                <c:pt idx="897">
                  <c:v>-41.380000000000052</c:v>
                </c:pt>
                <c:pt idx="898">
                  <c:v>-32.360000000000028</c:v>
                </c:pt>
                <c:pt idx="899">
                  <c:v>-27.909999999999997</c:v>
                </c:pt>
                <c:pt idx="900">
                  <c:v>-28.140000000000015</c:v>
                </c:pt>
                <c:pt idx="901">
                  <c:v>-28.319999999999951</c:v>
                </c:pt>
                <c:pt idx="902">
                  <c:v>-21.389999999999986</c:v>
                </c:pt>
                <c:pt idx="903">
                  <c:v>-21.269999999999953</c:v>
                </c:pt>
                <c:pt idx="904">
                  <c:v>-25.689999999999941</c:v>
                </c:pt>
                <c:pt idx="905">
                  <c:v>-26.819999999999979</c:v>
                </c:pt>
                <c:pt idx="906">
                  <c:v>-25.840000000000003</c:v>
                </c:pt>
                <c:pt idx="907">
                  <c:v>-23.14</c:v>
                </c:pt>
                <c:pt idx="908">
                  <c:v>-22.14</c:v>
                </c:pt>
                <c:pt idx="909">
                  <c:v>-26.460000000000008</c:v>
                </c:pt>
                <c:pt idx="910">
                  <c:v>-21.860000000000042</c:v>
                </c:pt>
                <c:pt idx="911">
                  <c:v>-11.920000000000044</c:v>
                </c:pt>
                <c:pt idx="912">
                  <c:v>-8.7999999999999545</c:v>
                </c:pt>
                <c:pt idx="913">
                  <c:v>-10.689999999999998</c:v>
                </c:pt>
                <c:pt idx="914">
                  <c:v>-10.980000000000018</c:v>
                </c:pt>
                <c:pt idx="915">
                  <c:v>-2.0699999999999932</c:v>
                </c:pt>
                <c:pt idx="916">
                  <c:v>-8.1899999999999977</c:v>
                </c:pt>
                <c:pt idx="917">
                  <c:v>-6.3000000000000114</c:v>
                </c:pt>
                <c:pt idx="918">
                  <c:v>-0.70999999999992269</c:v>
                </c:pt>
                <c:pt idx="919">
                  <c:v>-13.740000000000038</c:v>
                </c:pt>
                <c:pt idx="920">
                  <c:v>-18.350000000000051</c:v>
                </c:pt>
                <c:pt idx="921">
                  <c:v>-30.729999999999961</c:v>
                </c:pt>
                <c:pt idx="922">
                  <c:v>-32.789999999999978</c:v>
                </c:pt>
                <c:pt idx="923">
                  <c:v>-34.239999999999981</c:v>
                </c:pt>
                <c:pt idx="924">
                  <c:v>-38</c:v>
                </c:pt>
                <c:pt idx="925">
                  <c:v>-35.580000000000013</c:v>
                </c:pt>
                <c:pt idx="926">
                  <c:v>-36.400000000000006</c:v>
                </c:pt>
                <c:pt idx="927">
                  <c:v>-35.480000000000004</c:v>
                </c:pt>
                <c:pt idx="928">
                  <c:v>-33.480000000000004</c:v>
                </c:pt>
                <c:pt idx="929">
                  <c:v>-30.590000000000032</c:v>
                </c:pt>
                <c:pt idx="930">
                  <c:v>-36.820000000000007</c:v>
                </c:pt>
                <c:pt idx="931">
                  <c:v>-30.890000000000015</c:v>
                </c:pt>
                <c:pt idx="932">
                  <c:v>-30.799999999999955</c:v>
                </c:pt>
                <c:pt idx="933">
                  <c:v>-35.92</c:v>
                </c:pt>
                <c:pt idx="934">
                  <c:v>-28.83</c:v>
                </c:pt>
                <c:pt idx="935">
                  <c:v>-23.649999999999991</c:v>
                </c:pt>
                <c:pt idx="936">
                  <c:v>-30.970000000000013</c:v>
                </c:pt>
                <c:pt idx="937">
                  <c:v>-30.55999999999996</c:v>
                </c:pt>
                <c:pt idx="938">
                  <c:v>-24.22</c:v>
                </c:pt>
                <c:pt idx="939">
                  <c:v>-39.070000000000022</c:v>
                </c:pt>
                <c:pt idx="940">
                  <c:v>-39.380000000000024</c:v>
                </c:pt>
                <c:pt idx="941">
                  <c:v>-42.13000000000001</c:v>
                </c:pt>
                <c:pt idx="942">
                  <c:v>-40.989999999999995</c:v>
                </c:pt>
                <c:pt idx="943">
                  <c:v>-43.000000000000014</c:v>
                </c:pt>
                <c:pt idx="944">
                  <c:v>-40.799999999999969</c:v>
                </c:pt>
                <c:pt idx="945">
                  <c:v>-40.299999999999983</c:v>
                </c:pt>
                <c:pt idx="946">
                  <c:v>-31.559999999999988</c:v>
                </c:pt>
                <c:pt idx="947">
                  <c:v>-35.929999999999993</c:v>
                </c:pt>
                <c:pt idx="948">
                  <c:v>-35.11</c:v>
                </c:pt>
                <c:pt idx="949">
                  <c:v>-37.220000000000013</c:v>
                </c:pt>
                <c:pt idx="950">
                  <c:v>-39.049999999999983</c:v>
                </c:pt>
                <c:pt idx="951">
                  <c:v>-29.459999999999994</c:v>
                </c:pt>
                <c:pt idx="952">
                  <c:v>-28.659999999999997</c:v>
                </c:pt>
                <c:pt idx="953">
                  <c:v>-24.309999999999988</c:v>
                </c:pt>
                <c:pt idx="954">
                  <c:v>-30.800000000000011</c:v>
                </c:pt>
                <c:pt idx="955">
                  <c:v>-33.19</c:v>
                </c:pt>
                <c:pt idx="956">
                  <c:v>-34.80000000000004</c:v>
                </c:pt>
                <c:pt idx="957">
                  <c:v>-36.38000000000001</c:v>
                </c:pt>
                <c:pt idx="958">
                  <c:v>-32.599999999999994</c:v>
                </c:pt>
                <c:pt idx="959">
                  <c:v>-40.549999999999997</c:v>
                </c:pt>
                <c:pt idx="960">
                  <c:v>-46.150000000000034</c:v>
                </c:pt>
                <c:pt idx="961">
                  <c:v>-47.019999999999996</c:v>
                </c:pt>
                <c:pt idx="962">
                  <c:v>-46.969999999999985</c:v>
                </c:pt>
                <c:pt idx="963">
                  <c:v>-43.579999999999984</c:v>
                </c:pt>
                <c:pt idx="964">
                  <c:v>-40.88000000000001</c:v>
                </c:pt>
                <c:pt idx="965">
                  <c:v>-40.78</c:v>
                </c:pt>
                <c:pt idx="966">
                  <c:v>-39.740000000000009</c:v>
                </c:pt>
                <c:pt idx="967">
                  <c:v>-33.370000000000005</c:v>
                </c:pt>
                <c:pt idx="968">
                  <c:v>-28.419999999999987</c:v>
                </c:pt>
                <c:pt idx="969">
                  <c:v>-24.629999999999995</c:v>
                </c:pt>
                <c:pt idx="970">
                  <c:v>-25.720000000000027</c:v>
                </c:pt>
                <c:pt idx="971">
                  <c:v>-32.25</c:v>
                </c:pt>
                <c:pt idx="972">
                  <c:v>-29.25</c:v>
                </c:pt>
                <c:pt idx="973">
                  <c:v>-27.810000000000016</c:v>
                </c:pt>
                <c:pt idx="974">
                  <c:v>-26.350000000000023</c:v>
                </c:pt>
                <c:pt idx="975">
                  <c:v>-24.469999999999985</c:v>
                </c:pt>
                <c:pt idx="976">
                  <c:v>-21.34999999999998</c:v>
                </c:pt>
                <c:pt idx="977">
                  <c:v>-21.429999999999993</c:v>
                </c:pt>
                <c:pt idx="978">
                  <c:v>-24.639999999999986</c:v>
                </c:pt>
                <c:pt idx="979">
                  <c:v>-23.629999999999995</c:v>
                </c:pt>
                <c:pt idx="980">
                  <c:v>-23.089999999999989</c:v>
                </c:pt>
                <c:pt idx="981">
                  <c:v>-30.72999999999999</c:v>
                </c:pt>
                <c:pt idx="982">
                  <c:v>-30.82999999999997</c:v>
                </c:pt>
                <c:pt idx="983">
                  <c:v>-29.979999999999961</c:v>
                </c:pt>
                <c:pt idx="984">
                  <c:v>-35.540000000000035</c:v>
                </c:pt>
                <c:pt idx="985">
                  <c:v>-32.78000000000003</c:v>
                </c:pt>
                <c:pt idx="986">
                  <c:v>-38.210000000000008</c:v>
                </c:pt>
                <c:pt idx="987">
                  <c:v>-35.230000000000004</c:v>
                </c:pt>
                <c:pt idx="988">
                  <c:v>-39.710000000000022</c:v>
                </c:pt>
                <c:pt idx="989">
                  <c:v>-38.69</c:v>
                </c:pt>
                <c:pt idx="990">
                  <c:v>-38.269999999999996</c:v>
                </c:pt>
                <c:pt idx="991">
                  <c:v>-34.629999999999995</c:v>
                </c:pt>
                <c:pt idx="992">
                  <c:v>-34.409999999999982</c:v>
                </c:pt>
                <c:pt idx="993">
                  <c:v>-38.350000000000037</c:v>
                </c:pt>
                <c:pt idx="994">
                  <c:v>-32.56</c:v>
                </c:pt>
                <c:pt idx="995">
                  <c:v>-33.200000000000017</c:v>
                </c:pt>
                <c:pt idx="996">
                  <c:v>-33.69</c:v>
                </c:pt>
                <c:pt idx="997">
                  <c:v>-35.100000000000009</c:v>
                </c:pt>
                <c:pt idx="998">
                  <c:v>-34.100000000000009</c:v>
                </c:pt>
                <c:pt idx="999">
                  <c:v>-35.319999999999965</c:v>
                </c:pt>
                <c:pt idx="1000">
                  <c:v>-37.009999999999977</c:v>
                </c:pt>
                <c:pt idx="1001">
                  <c:v>-44.139999999999972</c:v>
                </c:pt>
                <c:pt idx="1002">
                  <c:v>-45.090000000000046</c:v>
                </c:pt>
                <c:pt idx="1003">
                  <c:v>-46.469999999999985</c:v>
                </c:pt>
                <c:pt idx="1004">
                  <c:v>-46.449999999999989</c:v>
                </c:pt>
                <c:pt idx="1005">
                  <c:v>-45.210000000000008</c:v>
                </c:pt>
                <c:pt idx="1006">
                  <c:v>-43.039999999999978</c:v>
                </c:pt>
                <c:pt idx="1007">
                  <c:v>-52.689999999999984</c:v>
                </c:pt>
                <c:pt idx="1008">
                  <c:v>-55.420000000000044</c:v>
                </c:pt>
                <c:pt idx="1009">
                  <c:v>-51.789999999999978</c:v>
                </c:pt>
                <c:pt idx="1010">
                  <c:v>-43.54000000000002</c:v>
                </c:pt>
                <c:pt idx="1011">
                  <c:v>-42.20999999999998</c:v>
                </c:pt>
                <c:pt idx="1012">
                  <c:v>-43.829999999999984</c:v>
                </c:pt>
                <c:pt idx="1013">
                  <c:v>-41.399999999999991</c:v>
                </c:pt>
                <c:pt idx="1014">
                  <c:v>-40.729999999999976</c:v>
                </c:pt>
                <c:pt idx="1015">
                  <c:v>-37.840000000000018</c:v>
                </c:pt>
                <c:pt idx="1016">
                  <c:v>-40.160000000000011</c:v>
                </c:pt>
                <c:pt idx="1017">
                  <c:v>-39.11999999999999</c:v>
                </c:pt>
                <c:pt idx="1018">
                  <c:v>-42.410000000000011</c:v>
                </c:pt>
                <c:pt idx="1019">
                  <c:v>-46.010000000000005</c:v>
                </c:pt>
                <c:pt idx="1020">
                  <c:v>-44.319999999999993</c:v>
                </c:pt>
                <c:pt idx="1021">
                  <c:v>-46.859999999999985</c:v>
                </c:pt>
                <c:pt idx="1022">
                  <c:v>-46.999999999999972</c:v>
                </c:pt>
                <c:pt idx="1023">
                  <c:v>-45.54000000000002</c:v>
                </c:pt>
                <c:pt idx="1024">
                  <c:v>-43.870000000000033</c:v>
                </c:pt>
                <c:pt idx="1025">
                  <c:v>-47.839999999999975</c:v>
                </c:pt>
                <c:pt idx="1026">
                  <c:v>-46.63000000000001</c:v>
                </c:pt>
                <c:pt idx="1027">
                  <c:v>-46.63000000000001</c:v>
                </c:pt>
                <c:pt idx="1028">
                  <c:v>-46.299999999999983</c:v>
                </c:pt>
                <c:pt idx="1029">
                  <c:v>-43.769999999999968</c:v>
                </c:pt>
                <c:pt idx="1030">
                  <c:v>-43.730000000000004</c:v>
                </c:pt>
                <c:pt idx="1031">
                  <c:v>-39.489999999999981</c:v>
                </c:pt>
                <c:pt idx="1032">
                  <c:v>-41.899999999999977</c:v>
                </c:pt>
                <c:pt idx="1033">
                  <c:v>-39.78000000000003</c:v>
                </c:pt>
                <c:pt idx="1034">
                  <c:v>-38.680000000000021</c:v>
                </c:pt>
                <c:pt idx="1035">
                  <c:v>-36.699999999999989</c:v>
                </c:pt>
                <c:pt idx="1036">
                  <c:v>-30.980000000000004</c:v>
                </c:pt>
                <c:pt idx="1037">
                  <c:v>-39.389999999999986</c:v>
                </c:pt>
                <c:pt idx="1038">
                  <c:v>-39.639999999999986</c:v>
                </c:pt>
                <c:pt idx="1039">
                  <c:v>-43.910000000000025</c:v>
                </c:pt>
                <c:pt idx="1040">
                  <c:v>-48.349999999999994</c:v>
                </c:pt>
                <c:pt idx="1041">
                  <c:v>-49.250000000000014</c:v>
                </c:pt>
                <c:pt idx="1042">
                  <c:v>-46.950000000000017</c:v>
                </c:pt>
                <c:pt idx="1043">
                  <c:v>-44.03000000000003</c:v>
                </c:pt>
                <c:pt idx="1044">
                  <c:v>-36.910000000000039</c:v>
                </c:pt>
                <c:pt idx="1045">
                  <c:v>-40.289999999999949</c:v>
                </c:pt>
                <c:pt idx="1046">
                  <c:v>-38.679999999999993</c:v>
                </c:pt>
                <c:pt idx="1047">
                  <c:v>-32.250000000000043</c:v>
                </c:pt>
                <c:pt idx="1048">
                  <c:v>-33.169999999999987</c:v>
                </c:pt>
                <c:pt idx="1049">
                  <c:v>-32.540000000000006</c:v>
                </c:pt>
                <c:pt idx="1050">
                  <c:v>-34.879999999999995</c:v>
                </c:pt>
                <c:pt idx="1051">
                  <c:v>-36.039999999999992</c:v>
                </c:pt>
                <c:pt idx="1052">
                  <c:v>-35.430000000000021</c:v>
                </c:pt>
                <c:pt idx="1053">
                  <c:v>-34.650000000000034</c:v>
                </c:pt>
                <c:pt idx="1054">
                  <c:v>-36.010000000000005</c:v>
                </c:pt>
                <c:pt idx="1055">
                  <c:v>-38.960000000000008</c:v>
                </c:pt>
                <c:pt idx="1056">
                  <c:v>-44.650000000000006</c:v>
                </c:pt>
                <c:pt idx="1057">
                  <c:v>-41.370000000000005</c:v>
                </c:pt>
                <c:pt idx="1058">
                  <c:v>-46.269999999999996</c:v>
                </c:pt>
                <c:pt idx="1059">
                  <c:v>-48.470000000000027</c:v>
                </c:pt>
                <c:pt idx="1060">
                  <c:v>-47.84</c:v>
                </c:pt>
                <c:pt idx="1061">
                  <c:v>-50.97999999999999</c:v>
                </c:pt>
                <c:pt idx="1062">
                  <c:v>-52.34</c:v>
                </c:pt>
                <c:pt idx="1063">
                  <c:v>-55.000000000000014</c:v>
                </c:pt>
                <c:pt idx="1064">
                  <c:v>-50.220000000000013</c:v>
                </c:pt>
                <c:pt idx="1065">
                  <c:v>-49.33</c:v>
                </c:pt>
                <c:pt idx="1066">
                  <c:v>-47.81</c:v>
                </c:pt>
                <c:pt idx="1067">
                  <c:v>-47.410000000000025</c:v>
                </c:pt>
                <c:pt idx="1068">
                  <c:v>-45.410000000000025</c:v>
                </c:pt>
                <c:pt idx="1069">
                  <c:v>-48.710000000000008</c:v>
                </c:pt>
                <c:pt idx="1070">
                  <c:v>-48.820000000000007</c:v>
                </c:pt>
                <c:pt idx="1071">
                  <c:v>-49.469999999999985</c:v>
                </c:pt>
                <c:pt idx="1072">
                  <c:v>-49.96999999999997</c:v>
                </c:pt>
                <c:pt idx="1073">
                  <c:v>-49.720000000000027</c:v>
                </c:pt>
                <c:pt idx="1074">
                  <c:v>-52.16</c:v>
                </c:pt>
                <c:pt idx="1075">
                  <c:v>-51.639999999999986</c:v>
                </c:pt>
                <c:pt idx="1076">
                  <c:v>-46.859999999999985</c:v>
                </c:pt>
                <c:pt idx="1077">
                  <c:v>-46.650000000000006</c:v>
                </c:pt>
                <c:pt idx="1078">
                  <c:v>-40.570000000000007</c:v>
                </c:pt>
                <c:pt idx="1079">
                  <c:v>-40.840000000000018</c:v>
                </c:pt>
                <c:pt idx="1080">
                  <c:v>-43.180000000000007</c:v>
                </c:pt>
                <c:pt idx="1081">
                  <c:v>-39.739999999999981</c:v>
                </c:pt>
                <c:pt idx="1082">
                  <c:v>-41.84999999999998</c:v>
                </c:pt>
                <c:pt idx="1083">
                  <c:v>-39.259999999999991</c:v>
                </c:pt>
                <c:pt idx="1084">
                  <c:v>-40.749999999999986</c:v>
                </c:pt>
                <c:pt idx="1085">
                  <c:v>-45.870000000000005</c:v>
                </c:pt>
                <c:pt idx="1086">
                  <c:v>-42.120000000000033</c:v>
                </c:pt>
                <c:pt idx="1087">
                  <c:v>-43.960000000000022</c:v>
                </c:pt>
                <c:pt idx="1088">
                  <c:v>-38.810000000000016</c:v>
                </c:pt>
                <c:pt idx="1089">
                  <c:v>-40.379999999999967</c:v>
                </c:pt>
                <c:pt idx="1090">
                  <c:v>-40.460000000000036</c:v>
                </c:pt>
                <c:pt idx="1091">
                  <c:v>-41.599999999999994</c:v>
                </c:pt>
                <c:pt idx="1092">
                  <c:v>-41.600000000000037</c:v>
                </c:pt>
                <c:pt idx="1093">
                  <c:v>-41.960000000000022</c:v>
                </c:pt>
                <c:pt idx="1094">
                  <c:v>-35.210000000000008</c:v>
                </c:pt>
                <c:pt idx="1095">
                  <c:v>-34.22999999999999</c:v>
                </c:pt>
                <c:pt idx="1096">
                  <c:v>-44.129999999999981</c:v>
                </c:pt>
                <c:pt idx="1097">
                  <c:v>-42.140000000000015</c:v>
                </c:pt>
                <c:pt idx="1098">
                  <c:v>-46.140000000000015</c:v>
                </c:pt>
                <c:pt idx="1099">
                  <c:v>-39.82999999999997</c:v>
                </c:pt>
                <c:pt idx="1100">
                  <c:v>-46.379999999999981</c:v>
                </c:pt>
                <c:pt idx="1101">
                  <c:v>-45.290000000000006</c:v>
                </c:pt>
                <c:pt idx="1102">
                  <c:v>-54.159999999999982</c:v>
                </c:pt>
                <c:pt idx="1103">
                  <c:v>-51.289999999999992</c:v>
                </c:pt>
                <c:pt idx="1104">
                  <c:v>-49.17</c:v>
                </c:pt>
                <c:pt idx="1105">
                  <c:v>-46.140000000000029</c:v>
                </c:pt>
                <c:pt idx="1106">
                  <c:v>-45.620000000000019</c:v>
                </c:pt>
                <c:pt idx="1107">
                  <c:v>-39.950000000000017</c:v>
                </c:pt>
                <c:pt idx="1108">
                  <c:v>-41.050000000000011</c:v>
                </c:pt>
                <c:pt idx="1109">
                  <c:v>-45.499999999999986</c:v>
                </c:pt>
                <c:pt idx="1110">
                  <c:v>-45.640000000000015</c:v>
                </c:pt>
                <c:pt idx="1111">
                  <c:v>-44.28</c:v>
                </c:pt>
                <c:pt idx="1112">
                  <c:v>-45.830000000000013</c:v>
                </c:pt>
                <c:pt idx="1113">
                  <c:v>-46.650000000000034</c:v>
                </c:pt>
                <c:pt idx="1114">
                  <c:v>-45.449999999999989</c:v>
                </c:pt>
                <c:pt idx="1115">
                  <c:v>-47.040000000000006</c:v>
                </c:pt>
                <c:pt idx="1116">
                  <c:v>-46.460000000000036</c:v>
                </c:pt>
                <c:pt idx="1117">
                  <c:v>-43.560000000000016</c:v>
                </c:pt>
                <c:pt idx="1118">
                  <c:v>-48.039999999999992</c:v>
                </c:pt>
                <c:pt idx="1119">
                  <c:v>-48.039999999999992</c:v>
                </c:pt>
                <c:pt idx="1120">
                  <c:v>-51.319999999999993</c:v>
                </c:pt>
                <c:pt idx="1121">
                  <c:v>-52.290000000000035</c:v>
                </c:pt>
                <c:pt idx="1122">
                  <c:v>-49.84</c:v>
                </c:pt>
                <c:pt idx="1123">
                  <c:v>-49.290000000000006</c:v>
                </c:pt>
                <c:pt idx="1124">
                  <c:v>-46.510000000000019</c:v>
                </c:pt>
                <c:pt idx="1125">
                  <c:v>-51.040000000000006</c:v>
                </c:pt>
                <c:pt idx="1126">
                  <c:v>-52.829999999999984</c:v>
                </c:pt>
                <c:pt idx="1127">
                  <c:v>-51.789999999999992</c:v>
                </c:pt>
                <c:pt idx="1128">
                  <c:v>-56.140000000000029</c:v>
                </c:pt>
                <c:pt idx="1129">
                  <c:v>-56.100000000000009</c:v>
                </c:pt>
                <c:pt idx="1130">
                  <c:v>-54.469999999999985</c:v>
                </c:pt>
                <c:pt idx="1131">
                  <c:v>-58.469999999999985</c:v>
                </c:pt>
                <c:pt idx="1132">
                  <c:v>-46.2</c:v>
                </c:pt>
                <c:pt idx="1133">
                  <c:v>-51.7</c:v>
                </c:pt>
                <c:pt idx="1134">
                  <c:v>-58.430000000000021</c:v>
                </c:pt>
                <c:pt idx="1135">
                  <c:v>-58.39</c:v>
                </c:pt>
                <c:pt idx="1136">
                  <c:v>-54.210000000000036</c:v>
                </c:pt>
                <c:pt idx="1137">
                  <c:v>-52.849999999999966</c:v>
                </c:pt>
                <c:pt idx="1138">
                  <c:v>-42.400000000000006</c:v>
                </c:pt>
                <c:pt idx="1139">
                  <c:v>-41.089999999999989</c:v>
                </c:pt>
                <c:pt idx="1140">
                  <c:v>-34.680000000000064</c:v>
                </c:pt>
                <c:pt idx="1141">
                  <c:v>-34.900000000000006</c:v>
                </c:pt>
                <c:pt idx="1142">
                  <c:v>-21.27000000000001</c:v>
                </c:pt>
                <c:pt idx="1143">
                  <c:v>-14.119999999999976</c:v>
                </c:pt>
                <c:pt idx="1144">
                  <c:v>-2.1099999999999852</c:v>
                </c:pt>
                <c:pt idx="1145">
                  <c:v>-22.160000000000025</c:v>
                </c:pt>
                <c:pt idx="1146">
                  <c:v>-25.950000000000017</c:v>
                </c:pt>
                <c:pt idx="1147">
                  <c:v>-31.97999999999999</c:v>
                </c:pt>
                <c:pt idx="1148">
                  <c:v>-37.230000000000018</c:v>
                </c:pt>
                <c:pt idx="1149">
                  <c:v>-50.140000000000015</c:v>
                </c:pt>
                <c:pt idx="1150">
                  <c:v>-47.620000000000005</c:v>
                </c:pt>
                <c:pt idx="1151">
                  <c:v>-49.620000000000005</c:v>
                </c:pt>
                <c:pt idx="1152">
                  <c:v>-47.290000000000035</c:v>
                </c:pt>
                <c:pt idx="1153">
                  <c:v>-46.510000000000062</c:v>
                </c:pt>
                <c:pt idx="1154">
                  <c:v>-43.410000000000025</c:v>
                </c:pt>
                <c:pt idx="1155">
                  <c:v>-44.419999999999959</c:v>
                </c:pt>
                <c:pt idx="1156">
                  <c:v>-44.419999999999959</c:v>
                </c:pt>
                <c:pt idx="1157">
                  <c:v>-38.450000000000017</c:v>
                </c:pt>
                <c:pt idx="1158">
                  <c:v>-31.300000000000011</c:v>
                </c:pt>
                <c:pt idx="1159">
                  <c:v>-29.319999999999965</c:v>
                </c:pt>
                <c:pt idx="1160">
                  <c:v>-32.470000000000027</c:v>
                </c:pt>
                <c:pt idx="1161">
                  <c:v>-36.990000000000009</c:v>
                </c:pt>
                <c:pt idx="1162">
                  <c:v>-36.490000000000009</c:v>
                </c:pt>
                <c:pt idx="1163">
                  <c:v>-30.800000000000011</c:v>
                </c:pt>
                <c:pt idx="1164">
                  <c:v>-27.099999999999994</c:v>
                </c:pt>
                <c:pt idx="1165">
                  <c:v>-18.930000000000007</c:v>
                </c:pt>
                <c:pt idx="1166">
                  <c:v>-13.189999999999998</c:v>
                </c:pt>
                <c:pt idx="1167">
                  <c:v>-11.379999999999995</c:v>
                </c:pt>
                <c:pt idx="1168">
                  <c:v>-14.379999999999995</c:v>
                </c:pt>
                <c:pt idx="1169">
                  <c:v>-11.099999999999994</c:v>
                </c:pt>
                <c:pt idx="1170">
                  <c:v>-13.569999999999993</c:v>
                </c:pt>
                <c:pt idx="1171">
                  <c:v>-22.010000000000019</c:v>
                </c:pt>
                <c:pt idx="1172">
                  <c:v>-27.379999999999995</c:v>
                </c:pt>
                <c:pt idx="1173">
                  <c:v>-29.109999999999985</c:v>
                </c:pt>
                <c:pt idx="1174">
                  <c:v>-29.310000000000031</c:v>
                </c:pt>
                <c:pt idx="1175">
                  <c:v>-23.569999999999993</c:v>
                </c:pt>
                <c:pt idx="1176">
                  <c:v>-23.819999999999993</c:v>
                </c:pt>
                <c:pt idx="1177">
                  <c:v>-24.169999999999987</c:v>
                </c:pt>
                <c:pt idx="1178">
                  <c:v>-31.519999999999982</c:v>
                </c:pt>
                <c:pt idx="1179">
                  <c:v>-30.350000000000023</c:v>
                </c:pt>
                <c:pt idx="1180">
                  <c:v>-13.429999999999978</c:v>
                </c:pt>
                <c:pt idx="1181">
                  <c:v>-16.740000000000038</c:v>
                </c:pt>
                <c:pt idx="1182">
                  <c:v>-18.370000000000005</c:v>
                </c:pt>
                <c:pt idx="1183">
                  <c:v>-21.650000000000006</c:v>
                </c:pt>
                <c:pt idx="1184">
                  <c:v>-18.269999999999982</c:v>
                </c:pt>
                <c:pt idx="1185">
                  <c:v>-21.460000000000008</c:v>
                </c:pt>
                <c:pt idx="1186">
                  <c:v>-20.940000000000026</c:v>
                </c:pt>
                <c:pt idx="1187">
                  <c:v>-30.239999999999952</c:v>
                </c:pt>
                <c:pt idx="1188">
                  <c:v>-33.239999999999952</c:v>
                </c:pt>
                <c:pt idx="1189">
                  <c:v>-31.790000000000049</c:v>
                </c:pt>
                <c:pt idx="1190">
                  <c:v>-30.799999999999983</c:v>
                </c:pt>
                <c:pt idx="1191">
                  <c:v>-32.319999999999993</c:v>
                </c:pt>
                <c:pt idx="1192">
                  <c:v>-33.269999999999996</c:v>
                </c:pt>
                <c:pt idx="1193">
                  <c:v>-32.94</c:v>
                </c:pt>
                <c:pt idx="1194">
                  <c:v>-30.799999999999983</c:v>
                </c:pt>
                <c:pt idx="1195">
                  <c:v>-42.379999999999981</c:v>
                </c:pt>
                <c:pt idx="1196">
                  <c:v>-41.05</c:v>
                </c:pt>
                <c:pt idx="1197">
                  <c:v>-36.499999999999986</c:v>
                </c:pt>
                <c:pt idx="1198">
                  <c:v>-40.699999999999989</c:v>
                </c:pt>
                <c:pt idx="1199">
                  <c:v>-35.990000000000009</c:v>
                </c:pt>
                <c:pt idx="1200">
                  <c:v>-33.919999999999987</c:v>
                </c:pt>
                <c:pt idx="1201">
                  <c:v>-30.04000000000002</c:v>
                </c:pt>
                <c:pt idx="1202">
                  <c:v>-15.640000000000015</c:v>
                </c:pt>
                <c:pt idx="1203">
                  <c:v>-8.8700000000000045</c:v>
                </c:pt>
                <c:pt idx="1204">
                  <c:v>-3.0700000000000216</c:v>
                </c:pt>
                <c:pt idx="1205">
                  <c:v>-3.3599999999999852</c:v>
                </c:pt>
                <c:pt idx="1206">
                  <c:v>-12.860000000000014</c:v>
                </c:pt>
                <c:pt idx="1207">
                  <c:v>-3.4000000000000057</c:v>
                </c:pt>
                <c:pt idx="1208">
                  <c:v>1.8300000000000125</c:v>
                </c:pt>
                <c:pt idx="1209">
                  <c:v>5.0300000000000011</c:v>
                </c:pt>
                <c:pt idx="1210">
                  <c:v>-5.4900000000000375</c:v>
                </c:pt>
                <c:pt idx="1211">
                  <c:v>-8.0500000000000114</c:v>
                </c:pt>
                <c:pt idx="1212">
                  <c:v>-20.03</c:v>
                </c:pt>
                <c:pt idx="1213">
                  <c:v>-23.699999999999989</c:v>
                </c:pt>
                <c:pt idx="1214">
                  <c:v>-24.409999999999997</c:v>
                </c:pt>
                <c:pt idx="1215">
                  <c:v>-26.199999999999989</c:v>
                </c:pt>
                <c:pt idx="1216">
                  <c:v>-26.639999999999958</c:v>
                </c:pt>
                <c:pt idx="1217">
                  <c:v>-30.25</c:v>
                </c:pt>
                <c:pt idx="1218">
                  <c:v>-33.049999999999983</c:v>
                </c:pt>
                <c:pt idx="1219">
                  <c:v>-28.210000000000008</c:v>
                </c:pt>
                <c:pt idx="1220">
                  <c:v>-24.029999999999973</c:v>
                </c:pt>
                <c:pt idx="1221">
                  <c:v>-27.46999999999997</c:v>
                </c:pt>
                <c:pt idx="1222">
                  <c:v>-21.189999999999998</c:v>
                </c:pt>
                <c:pt idx="1223">
                  <c:v>-31.52000000000001</c:v>
                </c:pt>
                <c:pt idx="1224">
                  <c:v>-29.879999999999995</c:v>
                </c:pt>
                <c:pt idx="1225">
                  <c:v>-25.370000000000005</c:v>
                </c:pt>
                <c:pt idx="1226">
                  <c:v>-26.059999999999974</c:v>
                </c:pt>
                <c:pt idx="1227">
                  <c:v>-24.03</c:v>
                </c:pt>
                <c:pt idx="1228">
                  <c:v>-24.02000000000001</c:v>
                </c:pt>
                <c:pt idx="1229">
                  <c:v>-25.549999999999983</c:v>
                </c:pt>
                <c:pt idx="1230">
                  <c:v>-24</c:v>
                </c:pt>
                <c:pt idx="1231">
                  <c:v>-23.97</c:v>
                </c:pt>
                <c:pt idx="1232">
                  <c:v>-20.830000000000013</c:v>
                </c:pt>
                <c:pt idx="1233">
                  <c:v>-20.659999999999997</c:v>
                </c:pt>
                <c:pt idx="1234">
                  <c:v>-25.47</c:v>
                </c:pt>
                <c:pt idx="1235">
                  <c:v>-26.78000000000003</c:v>
                </c:pt>
                <c:pt idx="1236">
                  <c:v>-28.96999999999997</c:v>
                </c:pt>
                <c:pt idx="1237">
                  <c:v>-29.060000000000002</c:v>
                </c:pt>
                <c:pt idx="1238">
                  <c:v>-26.97999999999999</c:v>
                </c:pt>
                <c:pt idx="1239">
                  <c:v>-26.939999999999998</c:v>
                </c:pt>
                <c:pt idx="1240">
                  <c:v>-30.380000000000024</c:v>
                </c:pt>
                <c:pt idx="1241">
                  <c:v>-22.369999999999976</c:v>
                </c:pt>
                <c:pt idx="1242">
                  <c:v>-25.450000000000017</c:v>
                </c:pt>
                <c:pt idx="1243">
                  <c:v>-27.200000000000017</c:v>
                </c:pt>
                <c:pt idx="1244">
                  <c:v>-29.03</c:v>
                </c:pt>
                <c:pt idx="1245">
                  <c:v>-30.509999999999991</c:v>
                </c:pt>
                <c:pt idx="1246">
                  <c:v>-31.199999999999989</c:v>
                </c:pt>
                <c:pt idx="1247">
                  <c:v>-32.480000000000018</c:v>
                </c:pt>
                <c:pt idx="1248">
                  <c:v>-35.069999999999993</c:v>
                </c:pt>
                <c:pt idx="1249">
                  <c:v>-30.490000000000009</c:v>
                </c:pt>
                <c:pt idx="1250">
                  <c:v>-33.760000000000019</c:v>
                </c:pt>
                <c:pt idx="1251">
                  <c:v>-36.210000000000008</c:v>
                </c:pt>
                <c:pt idx="1252">
                  <c:v>-35.539999999999992</c:v>
                </c:pt>
                <c:pt idx="1253">
                  <c:v>-39.069999999999965</c:v>
                </c:pt>
                <c:pt idx="1254">
                  <c:v>-48.459999999999994</c:v>
                </c:pt>
                <c:pt idx="1255">
                  <c:v>-43.39</c:v>
                </c:pt>
                <c:pt idx="1256">
                  <c:v>-43.279999999999987</c:v>
                </c:pt>
                <c:pt idx="1257">
                  <c:v>-45.019999999999996</c:v>
                </c:pt>
                <c:pt idx="1258">
                  <c:v>-46.019999999999996</c:v>
                </c:pt>
                <c:pt idx="1259">
                  <c:v>-35.900000000000034</c:v>
                </c:pt>
                <c:pt idx="1260">
                  <c:v>-35.449999999999989</c:v>
                </c:pt>
                <c:pt idx="1261">
                  <c:v>-31.449999999999989</c:v>
                </c:pt>
                <c:pt idx="1262">
                  <c:v>-32.339999999999975</c:v>
                </c:pt>
                <c:pt idx="1263">
                  <c:v>-25.940000000000026</c:v>
                </c:pt>
                <c:pt idx="1264">
                  <c:v>-33.739999999999981</c:v>
                </c:pt>
                <c:pt idx="1265">
                  <c:v>-36.419999999999987</c:v>
                </c:pt>
                <c:pt idx="1266">
                  <c:v>-28.900000000000006</c:v>
                </c:pt>
                <c:pt idx="1267">
                  <c:v>-26.859999999999985</c:v>
                </c:pt>
                <c:pt idx="1268">
                  <c:v>-24.539999999999992</c:v>
                </c:pt>
                <c:pt idx="1269">
                  <c:v>-18.740000000000009</c:v>
                </c:pt>
                <c:pt idx="1270">
                  <c:v>-16.28000000000003</c:v>
                </c:pt>
                <c:pt idx="1271">
                  <c:v>-28.220000000000027</c:v>
                </c:pt>
                <c:pt idx="1272">
                  <c:v>-30.179999999999978</c:v>
                </c:pt>
                <c:pt idx="1273">
                  <c:v>-26.289999999999992</c:v>
                </c:pt>
                <c:pt idx="1274">
                  <c:v>-23.129999999999995</c:v>
                </c:pt>
                <c:pt idx="1275">
                  <c:v>-29.849999999999994</c:v>
                </c:pt>
                <c:pt idx="1276">
                  <c:v>-34.450000000000045</c:v>
                </c:pt>
                <c:pt idx="1277">
                  <c:v>-32.769999999999953</c:v>
                </c:pt>
                <c:pt idx="1278">
                  <c:v>-38.649999999999977</c:v>
                </c:pt>
                <c:pt idx="1279">
                  <c:v>-47.169999999999987</c:v>
                </c:pt>
                <c:pt idx="1280">
                  <c:v>-43.71999999999997</c:v>
                </c:pt>
                <c:pt idx="1281">
                  <c:v>-44.079999999999927</c:v>
                </c:pt>
                <c:pt idx="1282">
                  <c:v>-41.16</c:v>
                </c:pt>
                <c:pt idx="1283">
                  <c:v>-46.419999999999987</c:v>
                </c:pt>
                <c:pt idx="1284">
                  <c:v>-36.70999999999998</c:v>
                </c:pt>
                <c:pt idx="1285">
                  <c:v>-38.789999999999992</c:v>
                </c:pt>
                <c:pt idx="1286">
                  <c:v>-45.329999999999984</c:v>
                </c:pt>
                <c:pt idx="1287">
                  <c:v>-43.329999999999956</c:v>
                </c:pt>
                <c:pt idx="1288">
                  <c:v>-33.600000000000023</c:v>
                </c:pt>
                <c:pt idx="1289">
                  <c:v>-39.319999999999993</c:v>
                </c:pt>
                <c:pt idx="1290">
                  <c:v>-30.120000000000033</c:v>
                </c:pt>
                <c:pt idx="1291">
                  <c:v>-31.510000000000019</c:v>
                </c:pt>
                <c:pt idx="1292">
                  <c:v>-43.719999999999914</c:v>
                </c:pt>
                <c:pt idx="1293">
                  <c:v>-50.78000000000003</c:v>
                </c:pt>
                <c:pt idx="1294">
                  <c:v>-48.5</c:v>
                </c:pt>
                <c:pt idx="1295">
                  <c:v>-41.710000000000008</c:v>
                </c:pt>
                <c:pt idx="1296">
                  <c:v>-42.129999999999967</c:v>
                </c:pt>
                <c:pt idx="1297">
                  <c:v>-44.289999999999964</c:v>
                </c:pt>
                <c:pt idx="1298">
                  <c:v>-46.930000000000007</c:v>
                </c:pt>
                <c:pt idx="1299">
                  <c:v>-45.829999999999984</c:v>
                </c:pt>
                <c:pt idx="1300">
                  <c:v>-42.650000000000034</c:v>
                </c:pt>
                <c:pt idx="1301">
                  <c:v>-36.27000000000001</c:v>
                </c:pt>
                <c:pt idx="1302">
                  <c:v>-31.54000000000002</c:v>
                </c:pt>
                <c:pt idx="1303">
                  <c:v>-23.149999999999977</c:v>
                </c:pt>
                <c:pt idx="1304">
                  <c:v>-29.590000000000032</c:v>
                </c:pt>
                <c:pt idx="1305">
                  <c:v>-36.990000000000009</c:v>
                </c:pt>
                <c:pt idx="1306">
                  <c:v>-43.590000000000032</c:v>
                </c:pt>
                <c:pt idx="1307">
                  <c:v>-40.70999999999998</c:v>
                </c:pt>
                <c:pt idx="1308">
                  <c:v>-35.800000000000011</c:v>
                </c:pt>
                <c:pt idx="1309">
                  <c:v>-37.829999999999984</c:v>
                </c:pt>
                <c:pt idx="1310">
                  <c:v>-50.59</c:v>
                </c:pt>
                <c:pt idx="1311">
                  <c:v>-49.239999999999981</c:v>
                </c:pt>
                <c:pt idx="1312">
                  <c:v>-50.629999999999995</c:v>
                </c:pt>
                <c:pt idx="1313">
                  <c:v>-52.090000000000032</c:v>
                </c:pt>
                <c:pt idx="1314">
                  <c:v>-47.389999999999958</c:v>
                </c:pt>
                <c:pt idx="1315">
                  <c:v>-40.899999999999977</c:v>
                </c:pt>
                <c:pt idx="1316">
                  <c:v>-47.940000000000026</c:v>
                </c:pt>
                <c:pt idx="1317">
                  <c:v>-46.770000000000039</c:v>
                </c:pt>
                <c:pt idx="1318">
                  <c:v>-48.28</c:v>
                </c:pt>
                <c:pt idx="1319">
                  <c:v>-42.449999999999989</c:v>
                </c:pt>
                <c:pt idx="1320">
                  <c:v>-36.559999999999974</c:v>
                </c:pt>
                <c:pt idx="1321">
                  <c:v>-31.489999999999952</c:v>
                </c:pt>
                <c:pt idx="1322">
                  <c:v>-23.450000000000017</c:v>
                </c:pt>
                <c:pt idx="1323">
                  <c:v>-9.4399999999999693</c:v>
                </c:pt>
                <c:pt idx="1324">
                  <c:v>-16.939999999999998</c:v>
                </c:pt>
                <c:pt idx="1325">
                  <c:v>-21.119999999999919</c:v>
                </c:pt>
                <c:pt idx="1326">
                  <c:v>-33.409999999999968</c:v>
                </c:pt>
                <c:pt idx="1327">
                  <c:v>-36.659999999999997</c:v>
                </c:pt>
                <c:pt idx="1328">
                  <c:v>-40.789999999999992</c:v>
                </c:pt>
                <c:pt idx="1329">
                  <c:v>-35.940000000000026</c:v>
                </c:pt>
                <c:pt idx="1330">
                  <c:v>-36.930000000000007</c:v>
                </c:pt>
                <c:pt idx="1331">
                  <c:v>-39.660000000000025</c:v>
                </c:pt>
                <c:pt idx="1332">
                  <c:v>-33.039999999999992</c:v>
                </c:pt>
                <c:pt idx="1333">
                  <c:v>-32.039999999999964</c:v>
                </c:pt>
                <c:pt idx="1334">
                  <c:v>-39.680000000000007</c:v>
                </c:pt>
                <c:pt idx="1335">
                  <c:v>-47.359999999999985</c:v>
                </c:pt>
                <c:pt idx="1336">
                  <c:v>-46.599999999999966</c:v>
                </c:pt>
                <c:pt idx="1337">
                  <c:v>-45.529999999999973</c:v>
                </c:pt>
                <c:pt idx="1338">
                  <c:v>-46.81</c:v>
                </c:pt>
                <c:pt idx="1339">
                  <c:v>-56.870000000000033</c:v>
                </c:pt>
                <c:pt idx="1340">
                  <c:v>-58.400000000000006</c:v>
                </c:pt>
                <c:pt idx="1341">
                  <c:v>-59.929999999999978</c:v>
                </c:pt>
                <c:pt idx="1342">
                  <c:v>-55.359999999999985</c:v>
                </c:pt>
                <c:pt idx="1343">
                  <c:v>-51.819999999999993</c:v>
                </c:pt>
                <c:pt idx="1344">
                  <c:v>-46.47</c:v>
                </c:pt>
                <c:pt idx="1345">
                  <c:v>-44.47</c:v>
                </c:pt>
                <c:pt idx="1346">
                  <c:v>-31.060000000000002</c:v>
                </c:pt>
                <c:pt idx="1347">
                  <c:v>-23.72999999999999</c:v>
                </c:pt>
                <c:pt idx="1348">
                  <c:v>-11.689999999999969</c:v>
                </c:pt>
                <c:pt idx="1349">
                  <c:v>-12.579999999999984</c:v>
                </c:pt>
                <c:pt idx="1350">
                  <c:v>-25.579999999999984</c:v>
                </c:pt>
                <c:pt idx="1351">
                  <c:v>-32.680000000000007</c:v>
                </c:pt>
                <c:pt idx="1352">
                  <c:v>-48.989999999999981</c:v>
                </c:pt>
                <c:pt idx="1353">
                  <c:v>-62.71999999999997</c:v>
                </c:pt>
                <c:pt idx="1354">
                  <c:v>-60.049999999999983</c:v>
                </c:pt>
                <c:pt idx="1355">
                  <c:v>-55.380000000000024</c:v>
                </c:pt>
                <c:pt idx="1356">
                  <c:v>-56.999999999999972</c:v>
                </c:pt>
                <c:pt idx="1357">
                  <c:v>-55.90999999999994</c:v>
                </c:pt>
                <c:pt idx="1358">
                  <c:v>-58.909999999999968</c:v>
                </c:pt>
                <c:pt idx="1359">
                  <c:v>-45.389999999999958</c:v>
                </c:pt>
                <c:pt idx="1360">
                  <c:v>-41.279999999999973</c:v>
                </c:pt>
                <c:pt idx="1361">
                  <c:v>-51.849999999999994</c:v>
                </c:pt>
                <c:pt idx="1362">
                  <c:v>-50.739999999999952</c:v>
                </c:pt>
                <c:pt idx="1363">
                  <c:v>-47.580000000000041</c:v>
                </c:pt>
                <c:pt idx="1364">
                  <c:v>-41.300000000000011</c:v>
                </c:pt>
                <c:pt idx="1365">
                  <c:v>-34.879999999999967</c:v>
                </c:pt>
                <c:pt idx="1366">
                  <c:v>-35.730000000000018</c:v>
                </c:pt>
                <c:pt idx="1367">
                  <c:v>-41.45999999999998</c:v>
                </c:pt>
                <c:pt idx="1368">
                  <c:v>-47.84</c:v>
                </c:pt>
                <c:pt idx="1369">
                  <c:v>-42.099999999999994</c:v>
                </c:pt>
                <c:pt idx="1370">
                  <c:v>-50.190000000000026</c:v>
                </c:pt>
                <c:pt idx="1371">
                  <c:v>-48.149999999999977</c:v>
                </c:pt>
                <c:pt idx="1372">
                  <c:v>-44.91</c:v>
                </c:pt>
                <c:pt idx="1373">
                  <c:v>-48.990000000000009</c:v>
                </c:pt>
                <c:pt idx="1374">
                  <c:v>-51.050000000000011</c:v>
                </c:pt>
                <c:pt idx="1375">
                  <c:v>-45.599999999999994</c:v>
                </c:pt>
                <c:pt idx="1376">
                  <c:v>-44.430000000000007</c:v>
                </c:pt>
                <c:pt idx="1377">
                  <c:v>-40.120000000000033</c:v>
                </c:pt>
                <c:pt idx="1378">
                  <c:v>-37.659999999999997</c:v>
                </c:pt>
                <c:pt idx="1379">
                  <c:v>-40.589999999999975</c:v>
                </c:pt>
                <c:pt idx="1380">
                  <c:v>-39.409999999999968</c:v>
                </c:pt>
                <c:pt idx="1381">
                  <c:v>-33.159999999999968</c:v>
                </c:pt>
                <c:pt idx="1382">
                  <c:v>-30.680000000000007</c:v>
                </c:pt>
                <c:pt idx="1383">
                  <c:v>-32.659999999999968</c:v>
                </c:pt>
                <c:pt idx="1384">
                  <c:v>-36.980000000000018</c:v>
                </c:pt>
                <c:pt idx="1385">
                  <c:v>-35.080000000000013</c:v>
                </c:pt>
                <c:pt idx="1386">
                  <c:v>-34.220000000000027</c:v>
                </c:pt>
                <c:pt idx="1387">
                  <c:v>-38.829999999999984</c:v>
                </c:pt>
                <c:pt idx="1388">
                  <c:v>-40.669999999999959</c:v>
                </c:pt>
                <c:pt idx="1389">
                  <c:v>-41.969999999999942</c:v>
                </c:pt>
                <c:pt idx="1390">
                  <c:v>-41.810000000000031</c:v>
                </c:pt>
                <c:pt idx="1391">
                  <c:v>-43.810000000000031</c:v>
                </c:pt>
                <c:pt idx="1392">
                  <c:v>-40.009999999999991</c:v>
                </c:pt>
                <c:pt idx="1393">
                  <c:v>-39.900000000000006</c:v>
                </c:pt>
                <c:pt idx="1394">
                  <c:v>-33.81</c:v>
                </c:pt>
                <c:pt idx="1395">
                  <c:v>-36.669999999999987</c:v>
                </c:pt>
                <c:pt idx="1396">
                  <c:v>-33.360000000000014</c:v>
                </c:pt>
                <c:pt idx="1397">
                  <c:v>-32.129999999999995</c:v>
                </c:pt>
                <c:pt idx="1398">
                  <c:v>-27.080000000000013</c:v>
                </c:pt>
                <c:pt idx="1399">
                  <c:v>-21.52000000000001</c:v>
                </c:pt>
                <c:pt idx="1400">
                  <c:v>-27.54000000000002</c:v>
                </c:pt>
                <c:pt idx="1401">
                  <c:v>-26.450000000000017</c:v>
                </c:pt>
                <c:pt idx="1402">
                  <c:v>-15.899999999999977</c:v>
                </c:pt>
                <c:pt idx="1403">
                  <c:v>-17.870000000000033</c:v>
                </c:pt>
                <c:pt idx="1404">
                  <c:v>-30.980000000000018</c:v>
                </c:pt>
                <c:pt idx="1405">
                  <c:v>-37.799999999999983</c:v>
                </c:pt>
                <c:pt idx="1406">
                  <c:v>-35.139999999999986</c:v>
                </c:pt>
                <c:pt idx="1407">
                  <c:v>-28.900000000000006</c:v>
                </c:pt>
                <c:pt idx="1408">
                  <c:v>-25.869999999999976</c:v>
                </c:pt>
                <c:pt idx="1409">
                  <c:v>-26.77000000000001</c:v>
                </c:pt>
                <c:pt idx="1410">
                  <c:v>-31.440000000000026</c:v>
                </c:pt>
                <c:pt idx="1411">
                  <c:v>-30.5</c:v>
                </c:pt>
                <c:pt idx="1412">
                  <c:v>-30.5</c:v>
                </c:pt>
                <c:pt idx="1413">
                  <c:v>-29.039999999999992</c:v>
                </c:pt>
                <c:pt idx="1414">
                  <c:v>-34.500000000000028</c:v>
                </c:pt>
                <c:pt idx="1415">
                  <c:v>-35.22999999999999</c:v>
                </c:pt>
                <c:pt idx="1416">
                  <c:v>-33.54000000000002</c:v>
                </c:pt>
                <c:pt idx="1417">
                  <c:v>-33.54000000000002</c:v>
                </c:pt>
                <c:pt idx="1418">
                  <c:v>-29.28</c:v>
                </c:pt>
                <c:pt idx="1419">
                  <c:v>-40.27000000000001</c:v>
                </c:pt>
                <c:pt idx="1420">
                  <c:v>-35.21999999999997</c:v>
                </c:pt>
                <c:pt idx="1421">
                  <c:v>-23.850000000000023</c:v>
                </c:pt>
                <c:pt idx="1422">
                  <c:v>-18.159999999999997</c:v>
                </c:pt>
                <c:pt idx="1423">
                  <c:v>-22.439999999999969</c:v>
                </c:pt>
                <c:pt idx="1424">
                  <c:v>-16.420000000000016</c:v>
                </c:pt>
                <c:pt idx="1425">
                  <c:v>-11.169999999999931</c:v>
                </c:pt>
                <c:pt idx="1426">
                  <c:v>-16.940000000000055</c:v>
                </c:pt>
                <c:pt idx="1427">
                  <c:v>-4.0700000000000216</c:v>
                </c:pt>
                <c:pt idx="1428">
                  <c:v>-1.1699999999999875</c:v>
                </c:pt>
                <c:pt idx="1429">
                  <c:v>-10.560000000000002</c:v>
                </c:pt>
                <c:pt idx="1430">
                  <c:v>20.159999999999968</c:v>
                </c:pt>
                <c:pt idx="1431">
                  <c:v>5.7899999999999636</c:v>
                </c:pt>
                <c:pt idx="1432">
                  <c:v>5.0100000000000477</c:v>
                </c:pt>
                <c:pt idx="1433">
                  <c:v>2.9800000000000182</c:v>
                </c:pt>
                <c:pt idx="1434">
                  <c:v>-2.6200000000000614</c:v>
                </c:pt>
                <c:pt idx="1435">
                  <c:v>-4.0299999999999443</c:v>
                </c:pt>
                <c:pt idx="1436">
                  <c:v>-5.6400000000000432</c:v>
                </c:pt>
                <c:pt idx="1437">
                  <c:v>-0.59000000000000341</c:v>
                </c:pt>
                <c:pt idx="1438">
                  <c:v>4.1400000000000432</c:v>
                </c:pt>
                <c:pt idx="1439">
                  <c:v>11.519999999999953</c:v>
                </c:pt>
                <c:pt idx="1440">
                  <c:v>8.4900000000000375</c:v>
                </c:pt>
                <c:pt idx="1441">
                  <c:v>6.4499999999999318</c:v>
                </c:pt>
                <c:pt idx="1442">
                  <c:v>5.0300000000000011</c:v>
                </c:pt>
                <c:pt idx="1443">
                  <c:v>11.769999999999953</c:v>
                </c:pt>
                <c:pt idx="1444">
                  <c:v>18.999999999999943</c:v>
                </c:pt>
                <c:pt idx="1445">
                  <c:v>25.09000000000006</c:v>
                </c:pt>
                <c:pt idx="1446">
                  <c:v>33.80000000000004</c:v>
                </c:pt>
                <c:pt idx="1447">
                  <c:v>23.090000000000003</c:v>
                </c:pt>
                <c:pt idx="1448">
                  <c:v>29.389999999999986</c:v>
                </c:pt>
                <c:pt idx="1449">
                  <c:v>11.269999999999982</c:v>
                </c:pt>
                <c:pt idx="1450">
                  <c:v>-4.3000000000000114</c:v>
                </c:pt>
                <c:pt idx="1451">
                  <c:v>-5.9600000000000364</c:v>
                </c:pt>
                <c:pt idx="1452">
                  <c:v>-7.6899999999999693</c:v>
                </c:pt>
                <c:pt idx="1453">
                  <c:v>-20.879999999999995</c:v>
                </c:pt>
                <c:pt idx="1454">
                  <c:v>-17.150000000000006</c:v>
                </c:pt>
                <c:pt idx="1455">
                  <c:v>-20.939999999999941</c:v>
                </c:pt>
                <c:pt idx="1456">
                  <c:v>-17.970000000000056</c:v>
                </c:pt>
                <c:pt idx="1457">
                  <c:v>-20.130000000000024</c:v>
                </c:pt>
                <c:pt idx="1458">
                  <c:v>-23.470000000000027</c:v>
                </c:pt>
                <c:pt idx="1459">
                  <c:v>-26.690000000000026</c:v>
                </c:pt>
                <c:pt idx="1460">
                  <c:v>-31.360000000000042</c:v>
                </c:pt>
                <c:pt idx="1461">
                  <c:v>-34.669999999999987</c:v>
                </c:pt>
                <c:pt idx="1462">
                  <c:v>-33.909999999999968</c:v>
                </c:pt>
                <c:pt idx="1463">
                  <c:v>-35.27000000000001</c:v>
                </c:pt>
                <c:pt idx="1464">
                  <c:v>-23.069999999999993</c:v>
                </c:pt>
                <c:pt idx="1465">
                  <c:v>-29.800000000000011</c:v>
                </c:pt>
                <c:pt idx="1466">
                  <c:v>-31.53000000000003</c:v>
                </c:pt>
                <c:pt idx="1467">
                  <c:v>-38.29000000000002</c:v>
                </c:pt>
                <c:pt idx="1468">
                  <c:v>-36.22</c:v>
                </c:pt>
                <c:pt idx="1469">
                  <c:v>-25.889999999999958</c:v>
                </c:pt>
                <c:pt idx="1470">
                  <c:v>-32.510000000000019</c:v>
                </c:pt>
                <c:pt idx="1471">
                  <c:v>-35.779999999999973</c:v>
                </c:pt>
                <c:pt idx="1472">
                  <c:v>-35.319999999999993</c:v>
                </c:pt>
                <c:pt idx="1473">
                  <c:v>-36.349999999999994</c:v>
                </c:pt>
                <c:pt idx="1474">
                  <c:v>-36.430000000000035</c:v>
                </c:pt>
                <c:pt idx="1475">
                  <c:v>-31.559999999999974</c:v>
                </c:pt>
                <c:pt idx="1476">
                  <c:v>-27.69999999999996</c:v>
                </c:pt>
                <c:pt idx="1477">
                  <c:v>-27.69999999999996</c:v>
                </c:pt>
                <c:pt idx="1478">
                  <c:v>-26.599999999999994</c:v>
                </c:pt>
                <c:pt idx="1479">
                  <c:v>-20.549999999999983</c:v>
                </c:pt>
                <c:pt idx="1480">
                  <c:v>-24.979999999999961</c:v>
                </c:pt>
                <c:pt idx="1481">
                  <c:v>-24.170000000000016</c:v>
                </c:pt>
                <c:pt idx="1482">
                  <c:v>-27.549999999999983</c:v>
                </c:pt>
                <c:pt idx="1483">
                  <c:v>-28.180000000000007</c:v>
                </c:pt>
                <c:pt idx="1484">
                  <c:v>-17.609999999999985</c:v>
                </c:pt>
                <c:pt idx="1485">
                  <c:v>-21.490000000000009</c:v>
                </c:pt>
                <c:pt idx="1486">
                  <c:v>-10.289999999999992</c:v>
                </c:pt>
                <c:pt idx="1487">
                  <c:v>-15.769999999999982</c:v>
                </c:pt>
                <c:pt idx="1488">
                  <c:v>-18.339999999999975</c:v>
                </c:pt>
                <c:pt idx="1489">
                  <c:v>-21.809999999999974</c:v>
                </c:pt>
                <c:pt idx="1490">
                  <c:v>-29.490000000000009</c:v>
                </c:pt>
                <c:pt idx="1491">
                  <c:v>-28.390000000000015</c:v>
                </c:pt>
                <c:pt idx="1492">
                  <c:v>-23.079999999999984</c:v>
                </c:pt>
                <c:pt idx="1493">
                  <c:v>-20.410000000000025</c:v>
                </c:pt>
                <c:pt idx="1494">
                  <c:v>-27.309999999999974</c:v>
                </c:pt>
                <c:pt idx="1495">
                  <c:v>-25.799999999999955</c:v>
                </c:pt>
                <c:pt idx="1496">
                  <c:v>-23.899999999999977</c:v>
                </c:pt>
                <c:pt idx="1497">
                  <c:v>-18.47999999999999</c:v>
                </c:pt>
                <c:pt idx="1498">
                  <c:v>-16.679999999999978</c:v>
                </c:pt>
                <c:pt idx="1499">
                  <c:v>-16.20999999999998</c:v>
                </c:pt>
                <c:pt idx="1500">
                  <c:v>-20.380000000000024</c:v>
                </c:pt>
                <c:pt idx="1501">
                  <c:v>-16.53000000000003</c:v>
                </c:pt>
                <c:pt idx="1502">
                  <c:v>-11.530000000000001</c:v>
                </c:pt>
                <c:pt idx="1503">
                  <c:v>-11.230000000000018</c:v>
                </c:pt>
                <c:pt idx="1504">
                  <c:v>-7.0300000000000011</c:v>
                </c:pt>
                <c:pt idx="1505">
                  <c:v>-6.7199999999999989</c:v>
                </c:pt>
                <c:pt idx="1506">
                  <c:v>-7.629999999999967</c:v>
                </c:pt>
                <c:pt idx="1507">
                  <c:v>-8.2900000000000205</c:v>
                </c:pt>
                <c:pt idx="1508">
                  <c:v>-5.7700000000000102</c:v>
                </c:pt>
                <c:pt idx="1509">
                  <c:v>-9.1300000000000239</c:v>
                </c:pt>
                <c:pt idx="1510">
                  <c:v>-7.4699999999999989</c:v>
                </c:pt>
                <c:pt idx="1511">
                  <c:v>-8.7599999999999909</c:v>
                </c:pt>
                <c:pt idx="1512">
                  <c:v>-5.5100000000000193</c:v>
                </c:pt>
                <c:pt idx="1513">
                  <c:v>-6.8299999999999841</c:v>
                </c:pt>
                <c:pt idx="1514">
                  <c:v>-5.8299999999999841</c:v>
                </c:pt>
                <c:pt idx="1515">
                  <c:v>0.21999999999997044</c:v>
                </c:pt>
                <c:pt idx="1516">
                  <c:v>2.3299999999999841</c:v>
                </c:pt>
                <c:pt idx="1517">
                  <c:v>1.7599999999999909</c:v>
                </c:pt>
                <c:pt idx="1518">
                  <c:v>3.5</c:v>
                </c:pt>
                <c:pt idx="1519">
                  <c:v>3.3100000000000023</c:v>
                </c:pt>
                <c:pt idx="1520">
                  <c:v>-0.44000000000002615</c:v>
                </c:pt>
                <c:pt idx="1521">
                  <c:v>-1.9200000000000159</c:v>
                </c:pt>
                <c:pt idx="1522">
                  <c:v>-5.8000000000000114</c:v>
                </c:pt>
                <c:pt idx="1523">
                  <c:v>-4.8000000000000114</c:v>
                </c:pt>
                <c:pt idx="1524">
                  <c:v>-1.5800000000000125</c:v>
                </c:pt>
                <c:pt idx="1525">
                  <c:v>-7.6399999999999864</c:v>
                </c:pt>
                <c:pt idx="1526">
                  <c:v>-8.5900000000000034</c:v>
                </c:pt>
                <c:pt idx="1527">
                  <c:v>-10.239999999999981</c:v>
                </c:pt>
                <c:pt idx="1528">
                  <c:v>-18.269999999999953</c:v>
                </c:pt>
                <c:pt idx="1529">
                  <c:v>-17.669999999999987</c:v>
                </c:pt>
                <c:pt idx="1530">
                  <c:v>-19.319999999999936</c:v>
                </c:pt>
                <c:pt idx="1531">
                  <c:v>-15.469999999999999</c:v>
                </c:pt>
                <c:pt idx="1532">
                  <c:v>-8.5400000000000205</c:v>
                </c:pt>
                <c:pt idx="1533">
                  <c:v>-2.3599999999999852</c:v>
                </c:pt>
                <c:pt idx="1534">
                  <c:v>5.1000000000000227</c:v>
                </c:pt>
                <c:pt idx="1535">
                  <c:v>-0.69999999999998863</c:v>
                </c:pt>
                <c:pt idx="1536">
                  <c:v>7.3200000000000216</c:v>
                </c:pt>
                <c:pt idx="1537">
                  <c:v>1.6200000000000045</c:v>
                </c:pt>
                <c:pt idx="1538">
                  <c:v>-6.0600000000000023</c:v>
                </c:pt>
                <c:pt idx="1539">
                  <c:v>-6.3899999999999579</c:v>
                </c:pt>
                <c:pt idx="1540">
                  <c:v>-5.0200000000000102</c:v>
                </c:pt>
                <c:pt idx="1541">
                  <c:v>-32.580000000000013</c:v>
                </c:pt>
                <c:pt idx="1542">
                  <c:v>-0.38999999999995794</c:v>
                </c:pt>
                <c:pt idx="1543">
                  <c:v>8.3299999999999841</c:v>
                </c:pt>
                <c:pt idx="1544">
                  <c:v>-2.0400000000000205</c:v>
                </c:pt>
                <c:pt idx="1545">
                  <c:v>-13.75</c:v>
                </c:pt>
                <c:pt idx="1546">
                  <c:v>-19.870000000000005</c:v>
                </c:pt>
                <c:pt idx="1547">
                  <c:v>-24.20999999999998</c:v>
                </c:pt>
                <c:pt idx="1548">
                  <c:v>-27.20999999999998</c:v>
                </c:pt>
                <c:pt idx="1549">
                  <c:v>-23.200000000000017</c:v>
                </c:pt>
                <c:pt idx="1550">
                  <c:v>-21.420000000000016</c:v>
                </c:pt>
                <c:pt idx="1551">
                  <c:v>-24.400000000000006</c:v>
                </c:pt>
                <c:pt idx="1552">
                  <c:v>-23.789999999999964</c:v>
                </c:pt>
                <c:pt idx="1553">
                  <c:v>-25.22999999999999</c:v>
                </c:pt>
                <c:pt idx="1554">
                  <c:v>-29</c:v>
                </c:pt>
                <c:pt idx="1555">
                  <c:v>-26.22999999999999</c:v>
                </c:pt>
                <c:pt idx="1556">
                  <c:v>-23.660000000000025</c:v>
                </c:pt>
                <c:pt idx="1557">
                  <c:v>-24.490000000000009</c:v>
                </c:pt>
                <c:pt idx="1558">
                  <c:v>-29.78</c:v>
                </c:pt>
                <c:pt idx="1559">
                  <c:v>-29.460000000000008</c:v>
                </c:pt>
                <c:pt idx="1560">
                  <c:v>-33.509999999999991</c:v>
                </c:pt>
                <c:pt idx="1561">
                  <c:v>-28</c:v>
                </c:pt>
                <c:pt idx="1562">
                  <c:v>-25.230000000000018</c:v>
                </c:pt>
                <c:pt idx="1563">
                  <c:v>-22.210000000000036</c:v>
                </c:pt>
                <c:pt idx="1564">
                  <c:v>-16.310000000000002</c:v>
                </c:pt>
                <c:pt idx="1565">
                  <c:v>-11.760000000000019</c:v>
                </c:pt>
                <c:pt idx="1566">
                  <c:v>-10.939999999999998</c:v>
                </c:pt>
                <c:pt idx="1567">
                  <c:v>-7.6099999999999852</c:v>
                </c:pt>
                <c:pt idx="1568">
                  <c:v>-9.339999999999975</c:v>
                </c:pt>
                <c:pt idx="1569">
                  <c:v>-11.380000000000024</c:v>
                </c:pt>
                <c:pt idx="1570">
                  <c:v>-15.700000000000045</c:v>
                </c:pt>
                <c:pt idx="1571">
                  <c:v>-20.379999999999967</c:v>
                </c:pt>
                <c:pt idx="1572">
                  <c:v>-27.55000000000004</c:v>
                </c:pt>
                <c:pt idx="1573">
                  <c:v>-29.199999999999989</c:v>
                </c:pt>
                <c:pt idx="1574">
                  <c:v>-27.500000000000028</c:v>
                </c:pt>
                <c:pt idx="1575">
                  <c:v>-27.039999999999992</c:v>
                </c:pt>
                <c:pt idx="1576">
                  <c:v>-30.22999999999999</c:v>
                </c:pt>
                <c:pt idx="1577">
                  <c:v>-27.849999999999994</c:v>
                </c:pt>
                <c:pt idx="1578">
                  <c:v>-31.359999999999985</c:v>
                </c:pt>
                <c:pt idx="1579">
                  <c:v>-32.360000000000014</c:v>
                </c:pt>
                <c:pt idx="1580">
                  <c:v>-32.410000000000025</c:v>
                </c:pt>
                <c:pt idx="1581">
                  <c:v>-28.960000000000008</c:v>
                </c:pt>
                <c:pt idx="1582">
                  <c:v>-29.610000000000014</c:v>
                </c:pt>
                <c:pt idx="1583">
                  <c:v>-24.440000000000026</c:v>
                </c:pt>
                <c:pt idx="1584">
                  <c:v>-25.179999999999978</c:v>
                </c:pt>
                <c:pt idx="1585">
                  <c:v>-24.710000000000008</c:v>
                </c:pt>
                <c:pt idx="1586">
                  <c:v>-22.010000000000019</c:v>
                </c:pt>
                <c:pt idx="1587">
                  <c:v>-27.659999999999997</c:v>
                </c:pt>
                <c:pt idx="1588">
                  <c:v>-28.049999999999983</c:v>
                </c:pt>
                <c:pt idx="1589">
                  <c:v>-26.930000000000007</c:v>
                </c:pt>
                <c:pt idx="1590">
                  <c:v>-28.600000000000023</c:v>
                </c:pt>
                <c:pt idx="1591">
                  <c:v>-19.009999999999991</c:v>
                </c:pt>
                <c:pt idx="1592">
                  <c:v>-25.139999999999986</c:v>
                </c:pt>
                <c:pt idx="1593">
                  <c:v>-24.139999999999986</c:v>
                </c:pt>
                <c:pt idx="1594">
                  <c:v>-28.899999999999977</c:v>
                </c:pt>
                <c:pt idx="1595">
                  <c:v>-34.710000000000008</c:v>
                </c:pt>
                <c:pt idx="1596">
                  <c:v>-34.5</c:v>
                </c:pt>
                <c:pt idx="1597">
                  <c:v>-25.090000000000003</c:v>
                </c:pt>
                <c:pt idx="1598">
                  <c:v>-30.79000000000002</c:v>
                </c:pt>
                <c:pt idx="1599">
                  <c:v>-13.109999999999985</c:v>
                </c:pt>
                <c:pt idx="1600">
                  <c:v>-6.2599999999999909</c:v>
                </c:pt>
                <c:pt idx="1601">
                  <c:v>-14.169999999999987</c:v>
                </c:pt>
                <c:pt idx="1602">
                  <c:v>3.9999999999992042E-2</c:v>
                </c:pt>
                <c:pt idx="1603">
                  <c:v>-8.3799999999999955</c:v>
                </c:pt>
                <c:pt idx="1604">
                  <c:v>-10.420000000000016</c:v>
                </c:pt>
                <c:pt idx="1605">
                  <c:v>-20.210000000000008</c:v>
                </c:pt>
                <c:pt idx="1606">
                  <c:v>-19.03000000000003</c:v>
                </c:pt>
                <c:pt idx="1607">
                  <c:v>-4.9399999999999693</c:v>
                </c:pt>
                <c:pt idx="1608">
                  <c:v>6.0100000000000193</c:v>
                </c:pt>
                <c:pt idx="1609">
                  <c:v>-9.5399999999999636</c:v>
                </c:pt>
                <c:pt idx="1610">
                  <c:v>-10.990000000000009</c:v>
                </c:pt>
                <c:pt idx="1611">
                  <c:v>-7.9899999999999807</c:v>
                </c:pt>
                <c:pt idx="1612">
                  <c:v>-6.2400000000000091</c:v>
                </c:pt>
                <c:pt idx="1613">
                  <c:v>-13.109999999999985</c:v>
                </c:pt>
                <c:pt idx="1614">
                  <c:v>-12.839999999999975</c:v>
                </c:pt>
                <c:pt idx="1615">
                  <c:v>-17.310000000000002</c:v>
                </c:pt>
                <c:pt idx="1616">
                  <c:v>-21.720000000000027</c:v>
                </c:pt>
                <c:pt idx="1617">
                  <c:v>-21.609999999999985</c:v>
                </c:pt>
                <c:pt idx="1618">
                  <c:v>-16.609999999999985</c:v>
                </c:pt>
                <c:pt idx="1619">
                  <c:v>-24.580000000000013</c:v>
                </c:pt>
                <c:pt idx="1620">
                  <c:v>-27.120000000000005</c:v>
                </c:pt>
                <c:pt idx="1621">
                  <c:v>-20.409999999999997</c:v>
                </c:pt>
                <c:pt idx="1622">
                  <c:v>-21.069999999999993</c:v>
                </c:pt>
                <c:pt idx="1623">
                  <c:v>-18</c:v>
                </c:pt>
                <c:pt idx="1624">
                  <c:v>-16.189999999999998</c:v>
                </c:pt>
                <c:pt idx="1625">
                  <c:v>-17.719999999999942</c:v>
                </c:pt>
                <c:pt idx="1626">
                  <c:v>-18.560000000000002</c:v>
                </c:pt>
                <c:pt idx="1627">
                  <c:v>-19.169999999999987</c:v>
                </c:pt>
                <c:pt idx="1628">
                  <c:v>-19.370000000000005</c:v>
                </c:pt>
                <c:pt idx="1629">
                  <c:v>-16.999999999999972</c:v>
                </c:pt>
                <c:pt idx="1630">
                  <c:v>-14.109999999999957</c:v>
                </c:pt>
                <c:pt idx="1631">
                  <c:v>-9.0600000000000307</c:v>
                </c:pt>
                <c:pt idx="1632">
                  <c:v>-3.6800000000000068</c:v>
                </c:pt>
                <c:pt idx="1633">
                  <c:v>-2.0499999999999829</c:v>
                </c:pt>
                <c:pt idx="1634">
                  <c:v>-0.53999999999996362</c:v>
                </c:pt>
                <c:pt idx="1635">
                  <c:v>1.2499999999999716</c:v>
                </c:pt>
                <c:pt idx="1636">
                  <c:v>-4.8500000000000227</c:v>
                </c:pt>
                <c:pt idx="1637">
                  <c:v>-2.5199999999999818</c:v>
                </c:pt>
                <c:pt idx="1638">
                  <c:v>-15.609999999999985</c:v>
                </c:pt>
                <c:pt idx="1639">
                  <c:v>-35.069999999999993</c:v>
                </c:pt>
                <c:pt idx="1640">
                  <c:v>-6.410000000000025</c:v>
                </c:pt>
                <c:pt idx="1641">
                  <c:v>33.889999999999958</c:v>
                </c:pt>
                <c:pt idx="1642">
                  <c:v>33.889999999999958</c:v>
                </c:pt>
                <c:pt idx="1643">
                  <c:v>39.56</c:v>
                </c:pt>
                <c:pt idx="1644">
                  <c:v>23.310000000000031</c:v>
                </c:pt>
                <c:pt idx="1645">
                  <c:v>27.349999999999966</c:v>
                </c:pt>
                <c:pt idx="1646">
                  <c:v>36.839999999999975</c:v>
                </c:pt>
                <c:pt idx="1647">
                  <c:v>44.420000000000016</c:v>
                </c:pt>
                <c:pt idx="1648">
                  <c:v>43.259999999999962</c:v>
                </c:pt>
                <c:pt idx="1649">
                  <c:v>36.409999999999968</c:v>
                </c:pt>
                <c:pt idx="1650">
                  <c:v>39.72</c:v>
                </c:pt>
                <c:pt idx="1651">
                  <c:v>43.72</c:v>
                </c:pt>
                <c:pt idx="1652">
                  <c:v>41.28</c:v>
                </c:pt>
                <c:pt idx="1653">
                  <c:v>36.560000000000031</c:v>
                </c:pt>
                <c:pt idx="1654">
                  <c:v>38.600000000000023</c:v>
                </c:pt>
                <c:pt idx="1655">
                  <c:v>34.109999999999957</c:v>
                </c:pt>
                <c:pt idx="1656">
                  <c:v>35.390000000000015</c:v>
                </c:pt>
                <c:pt idx="1657">
                  <c:v>30.590000000000003</c:v>
                </c:pt>
                <c:pt idx="1658">
                  <c:v>25.79000000000002</c:v>
                </c:pt>
                <c:pt idx="1659">
                  <c:v>20.929999999999978</c:v>
                </c:pt>
                <c:pt idx="1660">
                  <c:v>16.29000000000002</c:v>
                </c:pt>
                <c:pt idx="1661">
                  <c:v>19.590000000000032</c:v>
                </c:pt>
                <c:pt idx="1662">
                  <c:v>18.149999999999949</c:v>
                </c:pt>
                <c:pt idx="1663">
                  <c:v>18.980000000000018</c:v>
                </c:pt>
                <c:pt idx="1664">
                  <c:v>15.870000000000061</c:v>
                </c:pt>
                <c:pt idx="1665">
                  <c:v>13.930000000000007</c:v>
                </c:pt>
                <c:pt idx="1666">
                  <c:v>12.230000000000018</c:v>
                </c:pt>
                <c:pt idx="1667">
                  <c:v>10.039999999999964</c:v>
                </c:pt>
                <c:pt idx="1668">
                  <c:v>18.080000000000041</c:v>
                </c:pt>
                <c:pt idx="1669">
                  <c:v>16.739999999999981</c:v>
                </c:pt>
                <c:pt idx="1670">
                  <c:v>14.519999999999953</c:v>
                </c:pt>
                <c:pt idx="1671">
                  <c:v>18.849999999999966</c:v>
                </c:pt>
                <c:pt idx="1672">
                  <c:v>20.069999999999965</c:v>
                </c:pt>
                <c:pt idx="1673">
                  <c:v>22.069999999999965</c:v>
                </c:pt>
                <c:pt idx="1674">
                  <c:v>17.640000000000015</c:v>
                </c:pt>
                <c:pt idx="1675">
                  <c:v>20.100000000000023</c:v>
                </c:pt>
                <c:pt idx="1676">
                  <c:v>25.800000000000011</c:v>
                </c:pt>
                <c:pt idx="1677">
                  <c:v>28.869999999999948</c:v>
                </c:pt>
                <c:pt idx="1678">
                  <c:v>28.869999999999948</c:v>
                </c:pt>
                <c:pt idx="1679">
                  <c:v>31.260000000000048</c:v>
                </c:pt>
                <c:pt idx="1680">
                  <c:v>33.900000000000034</c:v>
                </c:pt>
                <c:pt idx="1681">
                  <c:v>37.269999999999982</c:v>
                </c:pt>
                <c:pt idx="1682">
                  <c:v>29.769999999999982</c:v>
                </c:pt>
                <c:pt idx="1683">
                  <c:v>29.229999999999961</c:v>
                </c:pt>
                <c:pt idx="1684">
                  <c:v>39.42999999999995</c:v>
                </c:pt>
                <c:pt idx="1685">
                  <c:v>32.789999999999992</c:v>
                </c:pt>
                <c:pt idx="1686">
                  <c:v>34.589999999999975</c:v>
                </c:pt>
                <c:pt idx="1687">
                  <c:v>23.360000000000042</c:v>
                </c:pt>
                <c:pt idx="1688">
                  <c:v>20.360000000000042</c:v>
                </c:pt>
                <c:pt idx="1689">
                  <c:v>19.169999999999987</c:v>
                </c:pt>
                <c:pt idx="1690">
                  <c:v>22.54000000000002</c:v>
                </c:pt>
                <c:pt idx="1691">
                  <c:v>27.110000000000014</c:v>
                </c:pt>
                <c:pt idx="1692">
                  <c:v>27.819999999999965</c:v>
                </c:pt>
                <c:pt idx="1693">
                  <c:v>28.390000000000015</c:v>
                </c:pt>
                <c:pt idx="1694">
                  <c:v>27.980000000000018</c:v>
                </c:pt>
                <c:pt idx="1695">
                  <c:v>16.839999999999975</c:v>
                </c:pt>
                <c:pt idx="1696">
                  <c:v>21.270000000000067</c:v>
                </c:pt>
                <c:pt idx="1697">
                  <c:v>17.670000000000016</c:v>
                </c:pt>
                <c:pt idx="1698">
                  <c:v>13.789999999999964</c:v>
                </c:pt>
                <c:pt idx="1699">
                  <c:v>14.689999999999969</c:v>
                </c:pt>
                <c:pt idx="1700">
                  <c:v>9.8099999999999739</c:v>
                </c:pt>
                <c:pt idx="1701">
                  <c:v>6.2300000000000182</c:v>
                </c:pt>
                <c:pt idx="1702">
                  <c:v>4.0200000000000387</c:v>
                </c:pt>
                <c:pt idx="1703">
                  <c:v>5.5299999999999443</c:v>
                </c:pt>
                <c:pt idx="1704">
                  <c:v>11.389999999999958</c:v>
                </c:pt>
                <c:pt idx="1705">
                  <c:v>11.670000000000016</c:v>
                </c:pt>
                <c:pt idx="1706">
                  <c:v>8.7199999999999704</c:v>
                </c:pt>
                <c:pt idx="1707">
                  <c:v>1.9699999999999989</c:v>
                </c:pt>
                <c:pt idx="1708">
                  <c:v>-3.0800000000000125</c:v>
                </c:pt>
                <c:pt idx="1709">
                  <c:v>-3.9800000000000182</c:v>
                </c:pt>
                <c:pt idx="1710">
                  <c:v>-2.7199999999999704</c:v>
                </c:pt>
                <c:pt idx="1711">
                  <c:v>5.8300000000000409</c:v>
                </c:pt>
                <c:pt idx="1712">
                  <c:v>6.2299999999999898</c:v>
                </c:pt>
                <c:pt idx="1713">
                  <c:v>9.2299999999999898</c:v>
                </c:pt>
                <c:pt idx="1714">
                  <c:v>-0.30000000000001137</c:v>
                </c:pt>
                <c:pt idx="1715">
                  <c:v>-2.3900000000000148</c:v>
                </c:pt>
                <c:pt idx="1716">
                  <c:v>-4.4000000000000057</c:v>
                </c:pt>
                <c:pt idx="1717">
                  <c:v>-3.0699999999999932</c:v>
                </c:pt>
                <c:pt idx="1718">
                  <c:v>-5.1000000000000227</c:v>
                </c:pt>
                <c:pt idx="1719">
                  <c:v>-1.0900000000000318</c:v>
                </c:pt>
                <c:pt idx="1720">
                  <c:v>-10.95999999999998</c:v>
                </c:pt>
                <c:pt idx="1721">
                  <c:v>-10.489999999999981</c:v>
                </c:pt>
                <c:pt idx="1722">
                  <c:v>-13.199999999999989</c:v>
                </c:pt>
                <c:pt idx="1723">
                  <c:v>-16.269999999999982</c:v>
                </c:pt>
                <c:pt idx="1724">
                  <c:v>-15.390000000000015</c:v>
                </c:pt>
                <c:pt idx="1725">
                  <c:v>-10.469999999999999</c:v>
                </c:pt>
                <c:pt idx="1726">
                  <c:v>-7.42999999999995</c:v>
                </c:pt>
                <c:pt idx="1727">
                  <c:v>-10.349999999999994</c:v>
                </c:pt>
                <c:pt idx="1728">
                  <c:v>-9.1799999999999784</c:v>
                </c:pt>
                <c:pt idx="1729">
                  <c:v>-5.620000000000033</c:v>
                </c:pt>
                <c:pt idx="1730">
                  <c:v>-11.399999999999949</c:v>
                </c:pt>
                <c:pt idx="1731">
                  <c:v>-11.52000000000001</c:v>
                </c:pt>
                <c:pt idx="1732">
                  <c:v>-11.349999999999966</c:v>
                </c:pt>
                <c:pt idx="1733">
                  <c:v>-14.169999999999987</c:v>
                </c:pt>
                <c:pt idx="1734">
                  <c:v>-16.049999999999983</c:v>
                </c:pt>
                <c:pt idx="1735">
                  <c:v>-14.500000000000028</c:v>
                </c:pt>
                <c:pt idx="1736">
                  <c:v>-20.639999999999986</c:v>
                </c:pt>
                <c:pt idx="1737">
                  <c:v>-25.830000000000013</c:v>
                </c:pt>
                <c:pt idx="1738">
                  <c:v>-22.620000000000005</c:v>
                </c:pt>
                <c:pt idx="1739">
                  <c:v>-26.180000000000021</c:v>
                </c:pt>
                <c:pt idx="1740">
                  <c:v>-26.449999999999989</c:v>
                </c:pt>
                <c:pt idx="1741">
                  <c:v>-22.870000000000033</c:v>
                </c:pt>
                <c:pt idx="1742">
                  <c:v>-21.439999999999969</c:v>
                </c:pt>
                <c:pt idx="1743">
                  <c:v>-14.53000000000003</c:v>
                </c:pt>
                <c:pt idx="1744">
                  <c:v>-18.650000000000006</c:v>
                </c:pt>
                <c:pt idx="1745">
                  <c:v>-16.640000000000015</c:v>
                </c:pt>
                <c:pt idx="1746">
                  <c:v>-19.179999999999978</c:v>
                </c:pt>
                <c:pt idx="1747">
                  <c:v>-18.320000000000022</c:v>
                </c:pt>
                <c:pt idx="1748">
                  <c:v>-19.20999999999998</c:v>
                </c:pt>
                <c:pt idx="1749">
                  <c:v>-15.319999999999993</c:v>
                </c:pt>
                <c:pt idx="1750">
                  <c:v>-13.819999999999993</c:v>
                </c:pt>
                <c:pt idx="1751">
                  <c:v>-14.54000000000002</c:v>
                </c:pt>
                <c:pt idx="1752">
                  <c:v>-14.54000000000002</c:v>
                </c:pt>
                <c:pt idx="1753">
                  <c:v>-16.78</c:v>
                </c:pt>
                <c:pt idx="1754">
                  <c:v>-11.720000000000027</c:v>
                </c:pt>
                <c:pt idx="1755">
                  <c:v>-14.330000000000013</c:v>
                </c:pt>
                <c:pt idx="1756">
                  <c:v>-12.700000000000017</c:v>
                </c:pt>
                <c:pt idx="1757">
                  <c:v>-13.900000000000006</c:v>
                </c:pt>
                <c:pt idx="1758">
                  <c:v>-17.80000000000004</c:v>
                </c:pt>
                <c:pt idx="1759">
                  <c:v>-20.22</c:v>
                </c:pt>
                <c:pt idx="1760">
                  <c:v>-10.550000000000011</c:v>
                </c:pt>
                <c:pt idx="1761">
                  <c:v>-14.759999999999991</c:v>
                </c:pt>
                <c:pt idx="1762">
                  <c:v>-15.419999999999987</c:v>
                </c:pt>
                <c:pt idx="1763">
                  <c:v>-19.199999999999989</c:v>
                </c:pt>
                <c:pt idx="1764">
                  <c:v>-21.930000000000035</c:v>
                </c:pt>
                <c:pt idx="1765">
                  <c:v>-26.900000000000006</c:v>
                </c:pt>
                <c:pt idx="1766">
                  <c:v>-22.109999999999985</c:v>
                </c:pt>
                <c:pt idx="1767">
                  <c:v>-21.669999999999987</c:v>
                </c:pt>
                <c:pt idx="1768">
                  <c:v>-25.079999999999984</c:v>
                </c:pt>
                <c:pt idx="1769">
                  <c:v>-21.669999999999987</c:v>
                </c:pt>
                <c:pt idx="1770">
                  <c:v>-26.909999999999968</c:v>
                </c:pt>
                <c:pt idx="1771">
                  <c:v>-27.540000000000006</c:v>
                </c:pt>
                <c:pt idx="1772">
                  <c:v>-24.469999999999985</c:v>
                </c:pt>
                <c:pt idx="1773">
                  <c:v>-25.930000000000035</c:v>
                </c:pt>
                <c:pt idx="1774">
                  <c:v>-26.670000000000016</c:v>
                </c:pt>
                <c:pt idx="1775">
                  <c:v>-16.330000000000013</c:v>
                </c:pt>
                <c:pt idx="1776">
                  <c:v>-13.240000000000009</c:v>
                </c:pt>
                <c:pt idx="1777">
                  <c:v>-19.059999999999974</c:v>
                </c:pt>
                <c:pt idx="1778">
                  <c:v>-16.370000000000005</c:v>
                </c:pt>
                <c:pt idx="1779">
                  <c:v>-14.089999999999975</c:v>
                </c:pt>
                <c:pt idx="1780">
                  <c:v>-16.619999999999976</c:v>
                </c:pt>
                <c:pt idx="1781">
                  <c:v>-14.340000000000003</c:v>
                </c:pt>
                <c:pt idx="1782">
                  <c:v>-14.350000000000051</c:v>
                </c:pt>
                <c:pt idx="1783">
                  <c:v>-14.350000000000051</c:v>
                </c:pt>
                <c:pt idx="1784">
                  <c:v>-11.97999999999999</c:v>
                </c:pt>
                <c:pt idx="1785">
                  <c:v>-7.9799999999999613</c:v>
                </c:pt>
                <c:pt idx="1786">
                  <c:v>-8.339999999999975</c:v>
                </c:pt>
                <c:pt idx="1787">
                  <c:v>-6.6100000000000136</c:v>
                </c:pt>
                <c:pt idx="1788">
                  <c:v>-14.570000000000022</c:v>
                </c:pt>
                <c:pt idx="1789">
                  <c:v>-6.1100000000000136</c:v>
                </c:pt>
                <c:pt idx="1790">
                  <c:v>-9.6899999999999693</c:v>
                </c:pt>
                <c:pt idx="1791">
                  <c:v>-12.149999999999977</c:v>
                </c:pt>
                <c:pt idx="1792">
                  <c:v>-11.550000000000011</c:v>
                </c:pt>
                <c:pt idx="1793">
                  <c:v>-12.950000000000017</c:v>
                </c:pt>
                <c:pt idx="1794">
                  <c:v>-11.890000000000015</c:v>
                </c:pt>
                <c:pt idx="1795">
                  <c:v>-7.6599999999999682</c:v>
                </c:pt>
                <c:pt idx="1796">
                  <c:v>-7.4699999999999704</c:v>
                </c:pt>
                <c:pt idx="1797">
                  <c:v>-6.4400000000000261</c:v>
                </c:pt>
                <c:pt idx="1798">
                  <c:v>-4.289999999999992</c:v>
                </c:pt>
                <c:pt idx="1799">
                  <c:v>1.1500000000000057</c:v>
                </c:pt>
                <c:pt idx="1800">
                  <c:v>4.8599999999999568</c:v>
                </c:pt>
                <c:pt idx="1801">
                  <c:v>4.0300000000000011</c:v>
                </c:pt>
                <c:pt idx="1802">
                  <c:v>3.3700000000000045</c:v>
                </c:pt>
                <c:pt idx="1803">
                  <c:v>-3.7999999999999829</c:v>
                </c:pt>
                <c:pt idx="1804">
                  <c:v>-3.0099999999999909</c:v>
                </c:pt>
                <c:pt idx="1805">
                  <c:v>-4.9899999999999807</c:v>
                </c:pt>
                <c:pt idx="1806">
                  <c:v>-0.15999999999999659</c:v>
                </c:pt>
                <c:pt idx="1807">
                  <c:v>-2.0699999999999932</c:v>
                </c:pt>
                <c:pt idx="1808">
                  <c:v>-6.7899999999999636</c:v>
                </c:pt>
                <c:pt idx="1809">
                  <c:v>-6.7899999999999636</c:v>
                </c:pt>
                <c:pt idx="1810">
                  <c:v>3.1800000000000068</c:v>
                </c:pt>
                <c:pt idx="1811">
                  <c:v>6.0099999999999909</c:v>
                </c:pt>
                <c:pt idx="1812">
                  <c:v>4.039999999999992</c:v>
                </c:pt>
                <c:pt idx="1813">
                  <c:v>0.49999999999997158</c:v>
                </c:pt>
                <c:pt idx="1814">
                  <c:v>5.6499999999999773</c:v>
                </c:pt>
                <c:pt idx="1815">
                  <c:v>5.4300000000000068</c:v>
                </c:pt>
                <c:pt idx="1816">
                  <c:v>6.7599999999999909</c:v>
                </c:pt>
                <c:pt idx="1817">
                  <c:v>3.4099999999999966</c:v>
                </c:pt>
                <c:pt idx="1818">
                  <c:v>2.6900000000000261</c:v>
                </c:pt>
                <c:pt idx="1819">
                  <c:v>3.7999999999999829</c:v>
                </c:pt>
                <c:pt idx="1820">
                  <c:v>0.14000000000001478</c:v>
                </c:pt>
                <c:pt idx="1821">
                  <c:v>-2.5900000000000034</c:v>
                </c:pt>
                <c:pt idx="1822">
                  <c:v>-2.1500000000000057</c:v>
                </c:pt>
                <c:pt idx="1823">
                  <c:v>1.3800000000000239</c:v>
                </c:pt>
                <c:pt idx="1824">
                  <c:v>-3.9999999999992042E-2</c:v>
                </c:pt>
                <c:pt idx="1825">
                  <c:v>-5.1199999999999761</c:v>
                </c:pt>
                <c:pt idx="1826">
                  <c:v>-1.0299999999999727</c:v>
                </c:pt>
                <c:pt idx="1827">
                  <c:v>0.11000000000001364</c:v>
                </c:pt>
                <c:pt idx="1828">
                  <c:v>-3.3200000000000216</c:v>
                </c:pt>
                <c:pt idx="1829">
                  <c:v>-2.4200000000000159</c:v>
                </c:pt>
                <c:pt idx="1830">
                  <c:v>-4.1999999999999886</c:v>
                </c:pt>
                <c:pt idx="1831">
                  <c:v>-3.6200000000000045</c:v>
                </c:pt>
                <c:pt idx="1832">
                  <c:v>-2.7999999999999829</c:v>
                </c:pt>
                <c:pt idx="1833">
                  <c:v>-3.3000000000000114</c:v>
                </c:pt>
                <c:pt idx="1834">
                  <c:v>-3.1899999999999693</c:v>
                </c:pt>
                <c:pt idx="1835">
                  <c:v>-0.95999999999997954</c:v>
                </c:pt>
                <c:pt idx="1836">
                  <c:v>6.9499999999999886</c:v>
                </c:pt>
                <c:pt idx="1837">
                  <c:v>4.9200000000000159</c:v>
                </c:pt>
                <c:pt idx="1838">
                  <c:v>-0.35000000000002274</c:v>
                </c:pt>
                <c:pt idx="1839">
                  <c:v>-4.1800000000000068</c:v>
                </c:pt>
                <c:pt idx="1840">
                  <c:v>-2.2999999999999829</c:v>
                </c:pt>
                <c:pt idx="1841">
                  <c:v>3.9700000000000273</c:v>
                </c:pt>
                <c:pt idx="1842">
                  <c:v>0.71000000000000796</c:v>
                </c:pt>
                <c:pt idx="1843">
                  <c:v>-0.77000000000003865</c:v>
                </c:pt>
                <c:pt idx="1844">
                  <c:v>-3.5099999999999909</c:v>
                </c:pt>
                <c:pt idx="1845">
                  <c:v>-3.0999999999999943</c:v>
                </c:pt>
                <c:pt idx="1846">
                  <c:v>-9.2900000000000205</c:v>
                </c:pt>
                <c:pt idx="1847">
                  <c:v>-9.0900000000000318</c:v>
                </c:pt>
                <c:pt idx="1848">
                  <c:v>-5.0099999999999625</c:v>
                </c:pt>
                <c:pt idx="1849">
                  <c:v>-6.2199999999999989</c:v>
                </c:pt>
                <c:pt idx="1850">
                  <c:v>-9.8899999999999864</c:v>
                </c:pt>
                <c:pt idx="1851">
                  <c:v>-11</c:v>
                </c:pt>
                <c:pt idx="1852">
                  <c:v>-14.470000000000013</c:v>
                </c:pt>
                <c:pt idx="1853">
                  <c:v>-14.470000000000013</c:v>
                </c:pt>
                <c:pt idx="1854">
                  <c:v>-8.660000000000025</c:v>
                </c:pt>
                <c:pt idx="1855">
                  <c:v>-11.060000000000002</c:v>
                </c:pt>
                <c:pt idx="1856">
                  <c:v>-11.169999999999987</c:v>
                </c:pt>
                <c:pt idx="1857">
                  <c:v>-11.169999999999987</c:v>
                </c:pt>
                <c:pt idx="1858">
                  <c:v>-14.159999999999968</c:v>
                </c:pt>
                <c:pt idx="1859">
                  <c:v>-16.519999999999982</c:v>
                </c:pt>
                <c:pt idx="1860">
                  <c:v>-15.129999999999981</c:v>
                </c:pt>
                <c:pt idx="1861">
                  <c:v>-14.769999999999996</c:v>
                </c:pt>
                <c:pt idx="1862">
                  <c:v>-15.829999999999998</c:v>
                </c:pt>
                <c:pt idx="1863">
                  <c:v>-15.069999999999993</c:v>
                </c:pt>
                <c:pt idx="1864">
                  <c:v>-12.360000000000028</c:v>
                </c:pt>
                <c:pt idx="1865">
                  <c:v>-10.359999999999957</c:v>
                </c:pt>
                <c:pt idx="1866">
                  <c:v>-12.549999999999983</c:v>
                </c:pt>
                <c:pt idx="1867">
                  <c:v>-13.890000000000015</c:v>
                </c:pt>
                <c:pt idx="1868">
                  <c:v>-12.28000000000003</c:v>
                </c:pt>
                <c:pt idx="1869">
                  <c:v>-12.469999999999985</c:v>
                </c:pt>
                <c:pt idx="1870">
                  <c:v>-12.429999999999993</c:v>
                </c:pt>
                <c:pt idx="1871">
                  <c:v>-14.049999999999969</c:v>
                </c:pt>
                <c:pt idx="1872">
                  <c:v>-19.360000000000014</c:v>
                </c:pt>
                <c:pt idx="1873">
                  <c:v>-18.279999999999973</c:v>
                </c:pt>
                <c:pt idx="1874">
                  <c:v>-14.89</c:v>
                </c:pt>
                <c:pt idx="1875">
                  <c:v>-15.290000000000035</c:v>
                </c:pt>
                <c:pt idx="1876">
                  <c:v>-12</c:v>
                </c:pt>
                <c:pt idx="1877">
                  <c:v>-4.789999999999992</c:v>
                </c:pt>
              </c:numCache>
            </c:numRef>
          </c:val>
          <c:smooth val="0"/>
          <c:extLst>
            <c:ext xmlns:c16="http://schemas.microsoft.com/office/drawing/2014/chart" uri="{C3380CC4-5D6E-409C-BE32-E72D297353CC}">
              <c16:uniqueId val="{00000001-E4CF-461C-90D4-3078237595CF}"/>
            </c:ext>
          </c:extLst>
        </c:ser>
        <c:dLbls>
          <c:showLegendKey val="0"/>
          <c:showVal val="0"/>
          <c:showCatName val="0"/>
          <c:showSerName val="0"/>
          <c:showPercent val="0"/>
          <c:showBubbleSize val="0"/>
        </c:dLbls>
        <c:smooth val="0"/>
        <c:axId val="109359104"/>
        <c:axId val="109360640"/>
      </c:lineChart>
      <c:dateAx>
        <c:axId val="109359104"/>
        <c:scaling>
          <c:orientation val="minMax"/>
          <c:min val="42370"/>
        </c:scaling>
        <c:delete val="0"/>
        <c:axPos val="b"/>
        <c:numFmt formatCode="mmm\-yy" sourceLinked="0"/>
        <c:majorTickMark val="none"/>
        <c:minorTickMark val="none"/>
        <c:tickLblPos val="low"/>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09360640"/>
        <c:crosses val="autoZero"/>
        <c:auto val="1"/>
        <c:lblOffset val="100"/>
        <c:baseTimeUnit val="days"/>
      </c:dateAx>
      <c:valAx>
        <c:axId val="109360640"/>
        <c:scaling>
          <c:orientation val="minMax"/>
          <c:min val="-50"/>
        </c:scaling>
        <c:delete val="0"/>
        <c:axPos val="l"/>
        <c:majorGridlines>
          <c:spPr>
            <a:ln w="9525" cap="flat" cmpd="sng" algn="ctr">
              <a:solidFill>
                <a:schemeClr val="bg1">
                  <a:lumMod val="9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09359104"/>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200" b="1" i="0" u="none" strike="noStrike" kern="1200" baseline="0">
                <a:solidFill>
                  <a:sysClr val="windowText" lastClr="000000"/>
                </a:solidFill>
                <a:latin typeface="Century Gothic" panose="020B0502020202020204" pitchFamily="34" charset="0"/>
                <a:ea typeface="+mn-ea"/>
                <a:cs typeface="+mn-cs"/>
              </a:defRPr>
            </a:pPr>
            <a:r>
              <a:rPr lang="en-US" sz="1200" b="1" i="0" baseline="0" dirty="0">
                <a:effectLst/>
                <a:latin typeface="Century Gothic" panose="020B0502020202020204" pitchFamily="34" charset="0"/>
              </a:rPr>
              <a:t>Aportaciones al FINVIT por modalidad</a:t>
            </a:r>
            <a:endParaRPr lang="es-MX" sz="1200" dirty="0">
              <a:effectLst/>
              <a:latin typeface="Century Gothic" panose="020B0502020202020204"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sz="1200" b="1" i="0" u="none" strike="noStrike" kern="1200" baseline="0">
                <a:solidFill>
                  <a:sysClr val="windowText" lastClr="000000"/>
                </a:solidFill>
                <a:latin typeface="Century Gothic" panose="020B0502020202020204" pitchFamily="34" charset="0"/>
                <a:ea typeface="+mn-ea"/>
                <a:cs typeface="+mn-cs"/>
              </a:defRPr>
            </a:pPr>
            <a:endParaRPr lang="es-MX" sz="1200" dirty="0">
              <a:latin typeface="Century Gothic" panose="020B0502020202020204" pitchFamily="34" charset="0"/>
            </a:endParaRPr>
          </a:p>
        </c:rich>
      </c:tx>
      <c:layout>
        <c:manualLayout>
          <c:xMode val="edge"/>
          <c:yMode val="edge"/>
          <c:x val="0.15944758346790439"/>
          <c:y val="0"/>
        </c:manualLayout>
      </c:layout>
      <c:overlay val="1"/>
    </c:title>
    <c:autoTitleDeleted val="0"/>
    <c:view3D>
      <c:rotX val="30"/>
      <c:rotY val="0"/>
      <c:rAngAx val="0"/>
    </c:view3D>
    <c:floor>
      <c:thickness val="0"/>
    </c:floor>
    <c:sideWall>
      <c:thickness val="0"/>
    </c:sideWall>
    <c:backWall>
      <c:thickness val="0"/>
    </c:backWall>
    <c:plotArea>
      <c:layout>
        <c:manualLayout>
          <c:layoutTarget val="inner"/>
          <c:xMode val="edge"/>
          <c:yMode val="edge"/>
          <c:x val="9.7222222222222224E-2"/>
          <c:y val="0.14814814814814814"/>
          <c:w val="0.83888888888888891"/>
          <c:h val="0.70331984543598713"/>
        </c:manualLayout>
      </c:layout>
      <c:pie3DChart>
        <c:varyColors val="1"/>
        <c:ser>
          <c:idx val="0"/>
          <c:order val="0"/>
          <c:dPt>
            <c:idx val="1"/>
            <c:bubble3D val="0"/>
            <c:spPr>
              <a:solidFill>
                <a:srgbClr val="C00000"/>
              </a:solidFill>
            </c:spPr>
            <c:extLst>
              <c:ext xmlns:c16="http://schemas.microsoft.com/office/drawing/2014/chart" uri="{C3380CC4-5D6E-409C-BE32-E72D297353CC}">
                <c16:uniqueId val="{00000001-DCDD-470D-8521-405B77B5D507}"/>
              </c:ext>
            </c:extLst>
          </c:dPt>
          <c:dLbls>
            <c:spPr>
              <a:noFill/>
              <a:ln>
                <a:noFill/>
              </a:ln>
              <a:effectLst/>
            </c:spPr>
            <c:txPr>
              <a:bodyPr/>
              <a:lstStyle/>
              <a:p>
                <a:pPr>
                  <a:defRPr sz="1200" b="1">
                    <a:solidFill>
                      <a:schemeClr val="bg1"/>
                    </a:solidFill>
                    <a:latin typeface="Century Gothic" panose="020B0502020202020204" pitchFamily="34" charset="0"/>
                  </a:defRPr>
                </a:pPr>
                <a:endParaRPr lang="es-MX"/>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'Indicadores FINVIT'!$A$9:$A$10</c:f>
              <c:strCache>
                <c:ptCount val="2"/>
                <c:pt idx="0">
                  <c:v>Aportaciones directas</c:v>
                </c:pt>
                <c:pt idx="1">
                  <c:v>Aportaciones vía nómina </c:v>
                </c:pt>
              </c:strCache>
            </c:strRef>
          </c:cat>
          <c:val>
            <c:numRef>
              <c:f>'Indicadores FINVIT'!$B$9:$B$10</c:f>
              <c:numCache>
                <c:formatCode>0%</c:formatCode>
                <c:ptCount val="2"/>
                <c:pt idx="0">
                  <c:v>0.70880271063249833</c:v>
                </c:pt>
                <c:pt idx="1">
                  <c:v>0.29119728936750172</c:v>
                </c:pt>
              </c:numCache>
            </c:numRef>
          </c:val>
          <c:extLst>
            <c:ext xmlns:c16="http://schemas.microsoft.com/office/drawing/2014/chart" uri="{C3380CC4-5D6E-409C-BE32-E72D297353CC}">
              <c16:uniqueId val="{00000002-DCDD-470D-8521-405B77B5D507}"/>
            </c:ext>
          </c:extLst>
        </c:ser>
        <c:dLbls>
          <c:showLegendKey val="0"/>
          <c:showVal val="0"/>
          <c:showCatName val="0"/>
          <c:showSerName val="0"/>
          <c:showPercent val="0"/>
          <c:showBubbleSize val="0"/>
          <c:showLeaderLines val="1"/>
        </c:dLbls>
      </c:pie3DChart>
    </c:plotArea>
    <c:legend>
      <c:legendPos val="b"/>
      <c:overlay val="0"/>
      <c:txPr>
        <a:bodyPr/>
        <a:lstStyle/>
        <a:p>
          <a:pPr>
            <a:defRPr>
              <a:latin typeface="Century Gothic" panose="020B0502020202020204" pitchFamily="34" charset="0"/>
            </a:defRPr>
          </a:pPr>
          <a:endParaRPr lang="es-MX"/>
        </a:p>
      </c:txPr>
    </c:legend>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vert="horz"/>
          <a:lstStyle/>
          <a:p>
            <a:pPr>
              <a:defRPr sz="1400"/>
            </a:pPr>
            <a:r>
              <a:rPr lang="es-MX" sz="1400" dirty="0"/>
              <a:t>VENCIMIENTOS</a:t>
            </a:r>
          </a:p>
        </c:rich>
      </c:tx>
      <c:overlay val="0"/>
      <c:spPr>
        <a:noFill/>
        <a:ln>
          <a:noFill/>
        </a:ln>
        <a:effectLst/>
      </c:spPr>
    </c:title>
    <c:autoTitleDeleted val="0"/>
    <c:plotArea>
      <c:layout/>
      <c:pieChart>
        <c:varyColors val="1"/>
        <c:dLbls>
          <c:dLblPos val="outEnd"/>
          <c:showLegendKey val="0"/>
          <c:showVal val="0"/>
          <c:showCatName val="1"/>
          <c:showSerName val="0"/>
          <c:showPercent val="0"/>
          <c:showBubbleSize val="0"/>
          <c:showLeaderLines val="0"/>
        </c:dLbls>
        <c:firstSliceAng val="0"/>
      </c:pieChart>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latin typeface="Century Gothic" panose="020B0502020202020204" pitchFamily="34" charset="0"/>
        </a:defRPr>
      </a:pPr>
      <a:endParaRPr lang="es-MX"/>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3" y="2"/>
            <a:ext cx="2946400" cy="496411"/>
          </a:xfrm>
          <a:prstGeom prst="rect">
            <a:avLst/>
          </a:prstGeom>
        </p:spPr>
        <p:txBody>
          <a:bodyPr vert="horz" lIns="89135" tIns="44568" rIns="89135" bIns="44568" rtlCol="0"/>
          <a:lstStyle>
            <a:lvl1pPr algn="l">
              <a:defRPr sz="1100"/>
            </a:lvl1pPr>
          </a:lstStyle>
          <a:p>
            <a:endParaRPr lang="es-MX" dirty="0">
              <a:latin typeface="Century Gothic" panose="020B0502020202020204" pitchFamily="34" charset="0"/>
            </a:endParaRPr>
          </a:p>
        </p:txBody>
      </p:sp>
      <p:sp>
        <p:nvSpPr>
          <p:cNvPr id="3" name="2 Marcador de fecha"/>
          <p:cNvSpPr>
            <a:spLocks noGrp="1"/>
          </p:cNvSpPr>
          <p:nvPr>
            <p:ph type="dt" sz="quarter" idx="1"/>
          </p:nvPr>
        </p:nvSpPr>
        <p:spPr>
          <a:xfrm>
            <a:off x="3849691" y="2"/>
            <a:ext cx="2946400" cy="496411"/>
          </a:xfrm>
          <a:prstGeom prst="rect">
            <a:avLst/>
          </a:prstGeom>
        </p:spPr>
        <p:txBody>
          <a:bodyPr vert="horz" lIns="89135" tIns="44568" rIns="89135" bIns="44568" rtlCol="0"/>
          <a:lstStyle>
            <a:lvl1pPr algn="r">
              <a:defRPr sz="1100"/>
            </a:lvl1pPr>
          </a:lstStyle>
          <a:p>
            <a:fld id="{75218F68-8D36-49C9-B3D5-4EE89629CB6E}" type="datetimeFigureOut">
              <a:rPr lang="es-MX" smtClean="0">
                <a:latin typeface="Century Gothic" panose="020B0502020202020204" pitchFamily="34" charset="0"/>
              </a:rPr>
              <a:t>08/11/2017</a:t>
            </a:fld>
            <a:endParaRPr lang="es-MX" dirty="0">
              <a:latin typeface="Century Gothic" panose="020B0502020202020204" pitchFamily="34" charset="0"/>
            </a:endParaRPr>
          </a:p>
        </p:txBody>
      </p:sp>
      <p:sp>
        <p:nvSpPr>
          <p:cNvPr id="4" name="3 Marcador de pie de página"/>
          <p:cNvSpPr>
            <a:spLocks noGrp="1"/>
          </p:cNvSpPr>
          <p:nvPr>
            <p:ph type="ftr" sz="quarter" idx="2"/>
          </p:nvPr>
        </p:nvSpPr>
        <p:spPr>
          <a:xfrm>
            <a:off x="3" y="9430219"/>
            <a:ext cx="2946400" cy="496411"/>
          </a:xfrm>
          <a:prstGeom prst="rect">
            <a:avLst/>
          </a:prstGeom>
        </p:spPr>
        <p:txBody>
          <a:bodyPr vert="horz" lIns="89135" tIns="44568" rIns="89135" bIns="44568" rtlCol="0" anchor="b"/>
          <a:lstStyle>
            <a:lvl1pPr algn="l">
              <a:defRPr sz="1100"/>
            </a:lvl1pPr>
          </a:lstStyle>
          <a:p>
            <a:endParaRPr lang="es-MX" dirty="0">
              <a:latin typeface="Century Gothic" panose="020B0502020202020204" pitchFamily="34" charset="0"/>
            </a:endParaRPr>
          </a:p>
        </p:txBody>
      </p:sp>
      <p:sp>
        <p:nvSpPr>
          <p:cNvPr id="5" name="4 Marcador de número de diapositiva"/>
          <p:cNvSpPr>
            <a:spLocks noGrp="1"/>
          </p:cNvSpPr>
          <p:nvPr>
            <p:ph type="sldNum" sz="quarter" idx="3"/>
          </p:nvPr>
        </p:nvSpPr>
        <p:spPr>
          <a:xfrm>
            <a:off x="3849691" y="9430219"/>
            <a:ext cx="2946400" cy="496411"/>
          </a:xfrm>
          <a:prstGeom prst="rect">
            <a:avLst/>
          </a:prstGeom>
        </p:spPr>
        <p:txBody>
          <a:bodyPr vert="horz" lIns="89135" tIns="44568" rIns="89135" bIns="44568" rtlCol="0" anchor="b"/>
          <a:lstStyle>
            <a:lvl1pPr algn="r">
              <a:defRPr sz="1100"/>
            </a:lvl1pPr>
          </a:lstStyle>
          <a:p>
            <a:fld id="{5780F4B7-B45D-4694-BBDD-93BDC13791C8}" type="slidenum">
              <a:rPr lang="es-MX" smtClean="0">
                <a:latin typeface="Century Gothic" panose="020B0502020202020204" pitchFamily="34" charset="0"/>
              </a:rPr>
              <a:t>‹Nº›</a:t>
            </a:fld>
            <a:endParaRPr lang="es-MX" dirty="0">
              <a:latin typeface="Century Gothic" panose="020B0502020202020204" pitchFamily="34" charset="0"/>
            </a:endParaRPr>
          </a:p>
        </p:txBody>
      </p:sp>
    </p:spTree>
    <p:extLst>
      <p:ext uri="{BB962C8B-B14F-4D97-AF65-F5344CB8AC3E}">
        <p14:creationId xmlns:p14="http://schemas.microsoft.com/office/powerpoint/2010/main" val="18055183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6" y="2"/>
            <a:ext cx="2945659" cy="496411"/>
          </a:xfrm>
          <a:prstGeom prst="rect">
            <a:avLst/>
          </a:prstGeom>
        </p:spPr>
        <p:txBody>
          <a:bodyPr vert="horz" lIns="89117" tIns="44559" rIns="89117" bIns="44559" rtlCol="0"/>
          <a:lstStyle>
            <a:lvl1pPr algn="l">
              <a:defRPr sz="1100">
                <a:latin typeface="Century Gothic" panose="020B0502020202020204" pitchFamily="34" charset="0"/>
              </a:defRPr>
            </a:lvl1pPr>
          </a:lstStyle>
          <a:p>
            <a:endParaRPr lang="es-MX" dirty="0"/>
          </a:p>
        </p:txBody>
      </p:sp>
      <p:sp>
        <p:nvSpPr>
          <p:cNvPr id="3" name="2 Marcador de fecha"/>
          <p:cNvSpPr>
            <a:spLocks noGrp="1"/>
          </p:cNvSpPr>
          <p:nvPr>
            <p:ph type="dt" idx="1"/>
          </p:nvPr>
        </p:nvSpPr>
        <p:spPr>
          <a:xfrm>
            <a:off x="3850451" y="2"/>
            <a:ext cx="2945659" cy="496411"/>
          </a:xfrm>
          <a:prstGeom prst="rect">
            <a:avLst/>
          </a:prstGeom>
        </p:spPr>
        <p:txBody>
          <a:bodyPr vert="horz" lIns="89117" tIns="44559" rIns="89117" bIns="44559" rtlCol="0"/>
          <a:lstStyle>
            <a:lvl1pPr algn="r">
              <a:defRPr sz="1100">
                <a:latin typeface="Century Gothic" panose="020B0502020202020204" pitchFamily="34" charset="0"/>
              </a:defRPr>
            </a:lvl1pPr>
          </a:lstStyle>
          <a:p>
            <a:fld id="{3BEBD073-40EC-4AC4-9A2A-D75A2D0CF7A8}" type="datetimeFigureOut">
              <a:rPr lang="es-MX" smtClean="0"/>
              <a:pPr/>
              <a:t>08/11/2017</a:t>
            </a:fld>
            <a:endParaRPr lang="es-MX" dirty="0"/>
          </a:p>
        </p:txBody>
      </p:sp>
      <p:sp>
        <p:nvSpPr>
          <p:cNvPr id="4" name="3 Marcador de imagen de diapositiva"/>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89117" tIns="44559" rIns="89117" bIns="44559" rtlCol="0" anchor="ctr"/>
          <a:lstStyle/>
          <a:p>
            <a:endParaRPr lang="es-MX" dirty="0"/>
          </a:p>
        </p:txBody>
      </p:sp>
      <p:sp>
        <p:nvSpPr>
          <p:cNvPr id="5" name="4 Marcador de notas"/>
          <p:cNvSpPr>
            <a:spLocks noGrp="1"/>
          </p:cNvSpPr>
          <p:nvPr>
            <p:ph type="body" sz="quarter" idx="3"/>
          </p:nvPr>
        </p:nvSpPr>
        <p:spPr>
          <a:xfrm>
            <a:off x="679768" y="4715913"/>
            <a:ext cx="5438140" cy="4467702"/>
          </a:xfrm>
          <a:prstGeom prst="rect">
            <a:avLst/>
          </a:prstGeom>
        </p:spPr>
        <p:txBody>
          <a:bodyPr vert="horz" lIns="89117" tIns="44559" rIns="89117" bIns="44559" rtlCol="0"/>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MX" dirty="0"/>
          </a:p>
        </p:txBody>
      </p:sp>
      <p:sp>
        <p:nvSpPr>
          <p:cNvPr id="6" name="5 Marcador de pie de página"/>
          <p:cNvSpPr>
            <a:spLocks noGrp="1"/>
          </p:cNvSpPr>
          <p:nvPr>
            <p:ph type="ftr" sz="quarter" idx="4"/>
          </p:nvPr>
        </p:nvSpPr>
        <p:spPr>
          <a:xfrm>
            <a:off x="6" y="9430092"/>
            <a:ext cx="2945659" cy="496411"/>
          </a:xfrm>
          <a:prstGeom prst="rect">
            <a:avLst/>
          </a:prstGeom>
        </p:spPr>
        <p:txBody>
          <a:bodyPr vert="horz" lIns="89117" tIns="44559" rIns="89117" bIns="44559" rtlCol="0" anchor="b"/>
          <a:lstStyle>
            <a:lvl1pPr algn="l">
              <a:defRPr sz="1100">
                <a:latin typeface="Century Gothic" panose="020B0502020202020204" pitchFamily="34" charset="0"/>
              </a:defRPr>
            </a:lvl1pPr>
          </a:lstStyle>
          <a:p>
            <a:endParaRPr lang="es-MX" dirty="0"/>
          </a:p>
        </p:txBody>
      </p:sp>
      <p:sp>
        <p:nvSpPr>
          <p:cNvPr id="7" name="6 Marcador de número de diapositiva"/>
          <p:cNvSpPr>
            <a:spLocks noGrp="1"/>
          </p:cNvSpPr>
          <p:nvPr>
            <p:ph type="sldNum" sz="quarter" idx="5"/>
          </p:nvPr>
        </p:nvSpPr>
        <p:spPr>
          <a:xfrm>
            <a:off x="3850451" y="9430092"/>
            <a:ext cx="2945659" cy="496411"/>
          </a:xfrm>
          <a:prstGeom prst="rect">
            <a:avLst/>
          </a:prstGeom>
        </p:spPr>
        <p:txBody>
          <a:bodyPr vert="horz" lIns="89117" tIns="44559" rIns="89117" bIns="44559" rtlCol="0" anchor="b"/>
          <a:lstStyle>
            <a:lvl1pPr algn="r">
              <a:defRPr sz="1100">
                <a:latin typeface="Century Gothic" panose="020B0502020202020204" pitchFamily="34" charset="0"/>
              </a:defRPr>
            </a:lvl1pPr>
          </a:lstStyle>
          <a:p>
            <a:fld id="{2A800D66-B5D4-4504-A2B2-CDF88B324EC5}" type="slidenum">
              <a:rPr lang="es-MX" smtClean="0"/>
              <a:pPr/>
              <a:t>‹Nº›</a:t>
            </a:fld>
            <a:endParaRPr lang="es-MX" dirty="0"/>
          </a:p>
        </p:txBody>
      </p:sp>
    </p:spTree>
    <p:extLst>
      <p:ext uri="{BB962C8B-B14F-4D97-AF65-F5344CB8AC3E}">
        <p14:creationId xmlns:p14="http://schemas.microsoft.com/office/powerpoint/2010/main" val="3362590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entury Gothic" panose="020B0502020202020204" pitchFamily="34" charset="0"/>
        <a:ea typeface="+mn-ea"/>
        <a:cs typeface="+mn-cs"/>
      </a:defRPr>
    </a:lvl1pPr>
    <a:lvl2pPr marL="457200" algn="l" defTabSz="914400" rtl="0" eaLnBrk="1" latinLnBrk="0" hangingPunct="1">
      <a:defRPr sz="1200" kern="1200">
        <a:solidFill>
          <a:schemeClr val="tx1"/>
        </a:solidFill>
        <a:latin typeface="Century Gothic" panose="020B0502020202020204" pitchFamily="34" charset="0"/>
        <a:ea typeface="+mn-ea"/>
        <a:cs typeface="+mn-cs"/>
      </a:defRPr>
    </a:lvl2pPr>
    <a:lvl3pPr marL="914400" algn="l" defTabSz="914400" rtl="0" eaLnBrk="1" latinLnBrk="0" hangingPunct="1">
      <a:defRPr sz="1200" kern="1200">
        <a:solidFill>
          <a:schemeClr val="tx1"/>
        </a:solidFill>
        <a:latin typeface="Century Gothic" panose="020B0502020202020204" pitchFamily="34" charset="0"/>
        <a:ea typeface="+mn-ea"/>
        <a:cs typeface="+mn-cs"/>
      </a:defRPr>
    </a:lvl3pPr>
    <a:lvl4pPr marL="1371600" algn="l" defTabSz="914400" rtl="0" eaLnBrk="1" latinLnBrk="0" hangingPunct="1">
      <a:defRPr sz="1200" kern="1200">
        <a:solidFill>
          <a:schemeClr val="tx1"/>
        </a:solidFill>
        <a:latin typeface="Century Gothic" panose="020B0502020202020204" pitchFamily="34" charset="0"/>
        <a:ea typeface="+mn-ea"/>
        <a:cs typeface="+mn-cs"/>
      </a:defRPr>
    </a:lvl4pPr>
    <a:lvl5pPr marL="1828800" algn="l" defTabSz="914400" rtl="0" eaLnBrk="1" latinLnBrk="0" hangingPunct="1">
      <a:defRPr sz="1200" kern="1200">
        <a:solidFill>
          <a:schemeClr val="tx1"/>
        </a:solidFill>
        <a:latin typeface="Century Gothic" panose="020B0502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2</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13</a:t>
            </a:fld>
            <a:endParaRPr lang="es-MX" dirty="0"/>
          </a:p>
        </p:txBody>
      </p:sp>
    </p:spTree>
    <p:extLst>
      <p:ext uri="{BB962C8B-B14F-4D97-AF65-F5344CB8AC3E}">
        <p14:creationId xmlns:p14="http://schemas.microsoft.com/office/powerpoint/2010/main" val="1156384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xfrm>
            <a:off x="917575" y="744538"/>
            <a:ext cx="4962525" cy="3722687"/>
          </a:xfrm>
          <a:ln/>
        </p:spPr>
      </p:sp>
      <p:sp>
        <p:nvSpPr>
          <p:cNvPr id="5123" name="Rectangle 3"/>
          <p:cNvSpPr>
            <a:spLocks noGrp="1" noChangeArrowheads="1"/>
          </p:cNvSpPr>
          <p:nvPr>
            <p:ph type="body" idx="1"/>
          </p:nvPr>
        </p:nvSpPr>
        <p:spPr>
          <a:noFill/>
          <a:ln/>
        </p:spPr>
        <p:txBody>
          <a:bodyPr>
            <a:normAutofit/>
          </a:bodyPr>
          <a:lstStyle/>
          <a:p>
            <a:pPr eaLnBrk="1" hangingPunct="1"/>
            <a:endParaRPr lang="es-ES" sz="4000" dirty="0">
              <a:ea typeface="Geneva"/>
            </a:endParaRPr>
          </a:p>
        </p:txBody>
      </p:sp>
      <p:sp>
        <p:nvSpPr>
          <p:cNvPr id="5" name="4 Marcador de número de diapositiva"/>
          <p:cNvSpPr>
            <a:spLocks noGrp="1"/>
          </p:cNvSpPr>
          <p:nvPr>
            <p:ph type="sldNum" sz="quarter" idx="10"/>
          </p:nvPr>
        </p:nvSpPr>
        <p:spPr/>
        <p:txBody>
          <a:bodyPr/>
          <a:lstStyle/>
          <a:p>
            <a:fld id="{AB81FDCE-46A5-4BDF-8FB3-AEF496C3120B}" type="slidenum">
              <a:rPr lang="es-MX" smtClean="0"/>
              <a:pPr/>
              <a:t>14</a:t>
            </a:fld>
            <a:endParaRPr lang="es-MX"/>
          </a:p>
        </p:txBody>
      </p:sp>
    </p:spTree>
    <p:extLst>
      <p:ext uri="{BB962C8B-B14F-4D97-AF65-F5344CB8AC3E}">
        <p14:creationId xmlns:p14="http://schemas.microsoft.com/office/powerpoint/2010/main" val="1674695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xfrm>
            <a:off x="917575" y="744538"/>
            <a:ext cx="4962525" cy="3722687"/>
          </a:xfrm>
          <a:ln/>
        </p:spPr>
      </p:sp>
      <p:sp>
        <p:nvSpPr>
          <p:cNvPr id="5123" name="Rectangle 3"/>
          <p:cNvSpPr>
            <a:spLocks noGrp="1" noChangeArrowheads="1"/>
          </p:cNvSpPr>
          <p:nvPr>
            <p:ph type="body" idx="1"/>
          </p:nvPr>
        </p:nvSpPr>
        <p:spPr>
          <a:noFill/>
          <a:ln/>
        </p:spPr>
        <p:txBody>
          <a:bodyPr>
            <a:normAutofit/>
          </a:bodyPr>
          <a:lstStyle/>
          <a:p>
            <a:pPr eaLnBrk="1" hangingPunct="1"/>
            <a:endParaRPr lang="es-ES" sz="4000" dirty="0">
              <a:ea typeface="Geneva"/>
            </a:endParaRPr>
          </a:p>
        </p:txBody>
      </p:sp>
      <p:sp>
        <p:nvSpPr>
          <p:cNvPr id="5" name="4 Marcador de número de diapositiva"/>
          <p:cNvSpPr>
            <a:spLocks noGrp="1"/>
          </p:cNvSpPr>
          <p:nvPr>
            <p:ph type="sldNum" sz="quarter" idx="10"/>
          </p:nvPr>
        </p:nvSpPr>
        <p:spPr/>
        <p:txBody>
          <a:bodyPr/>
          <a:lstStyle/>
          <a:p>
            <a:fld id="{AB81FDCE-46A5-4BDF-8FB3-AEF496C3120B}" type="slidenum">
              <a:rPr lang="es-MX" smtClean="0"/>
              <a:pPr/>
              <a:t>15</a:t>
            </a:fld>
            <a:endParaRPr lang="es-MX"/>
          </a:p>
        </p:txBody>
      </p:sp>
    </p:spTree>
    <p:extLst>
      <p:ext uri="{BB962C8B-B14F-4D97-AF65-F5344CB8AC3E}">
        <p14:creationId xmlns:p14="http://schemas.microsoft.com/office/powerpoint/2010/main" val="21941760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a:ln/>
        </p:spPr>
        <p:txBody>
          <a:bodyPr>
            <a:normAutofit/>
          </a:bodyPr>
          <a:lstStyle/>
          <a:p>
            <a:pPr eaLnBrk="1" hangingPunct="1"/>
            <a:endParaRPr lang="es-ES" sz="4100" dirty="0">
              <a:ea typeface="Geneva"/>
            </a:endParaRPr>
          </a:p>
        </p:txBody>
      </p:sp>
      <p:sp>
        <p:nvSpPr>
          <p:cNvPr id="5" name="4 Marcador de número de diapositiva"/>
          <p:cNvSpPr>
            <a:spLocks noGrp="1"/>
          </p:cNvSpPr>
          <p:nvPr>
            <p:ph type="sldNum" sz="quarter" idx="10"/>
          </p:nvPr>
        </p:nvSpPr>
        <p:spPr/>
        <p:txBody>
          <a:bodyPr/>
          <a:lstStyle/>
          <a:p>
            <a:fld id="{AB81FDCE-46A5-4BDF-8FB3-AEF496C3120B}" type="slidenum">
              <a:rPr lang="es-MX" smtClean="0"/>
              <a:pPr/>
              <a:t>16</a:t>
            </a:fld>
            <a:endParaRPr lang="es-MX"/>
          </a:p>
        </p:txBody>
      </p:sp>
    </p:spTree>
    <p:extLst>
      <p:ext uri="{BB962C8B-B14F-4D97-AF65-F5344CB8AC3E}">
        <p14:creationId xmlns:p14="http://schemas.microsoft.com/office/powerpoint/2010/main" val="3665780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a:ln/>
        </p:spPr>
        <p:txBody>
          <a:bodyPr>
            <a:normAutofit/>
          </a:bodyPr>
          <a:lstStyle/>
          <a:p>
            <a:pPr eaLnBrk="1" hangingPunct="1"/>
            <a:endParaRPr lang="es-ES" sz="4100" dirty="0">
              <a:ea typeface="Geneva"/>
            </a:endParaRPr>
          </a:p>
        </p:txBody>
      </p:sp>
      <p:sp>
        <p:nvSpPr>
          <p:cNvPr id="5" name="4 Marcador de número de diapositiva"/>
          <p:cNvSpPr>
            <a:spLocks noGrp="1"/>
          </p:cNvSpPr>
          <p:nvPr>
            <p:ph type="sldNum" sz="quarter" idx="10"/>
          </p:nvPr>
        </p:nvSpPr>
        <p:spPr/>
        <p:txBody>
          <a:bodyPr/>
          <a:lstStyle/>
          <a:p>
            <a:fld id="{AB81FDCE-46A5-4BDF-8FB3-AEF496C3120B}" type="slidenum">
              <a:rPr lang="es-MX" smtClean="0"/>
              <a:pPr/>
              <a:t>17</a:t>
            </a:fld>
            <a:endParaRPr lang="es-MX"/>
          </a:p>
        </p:txBody>
      </p:sp>
    </p:spTree>
    <p:extLst>
      <p:ext uri="{BB962C8B-B14F-4D97-AF65-F5344CB8AC3E}">
        <p14:creationId xmlns:p14="http://schemas.microsoft.com/office/powerpoint/2010/main" val="2309681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a:ln/>
        </p:spPr>
        <p:txBody>
          <a:bodyPr>
            <a:normAutofit/>
          </a:bodyPr>
          <a:lstStyle/>
          <a:p>
            <a:pPr eaLnBrk="1" hangingPunct="1"/>
            <a:endParaRPr lang="es-ES" sz="4100" dirty="0">
              <a:ea typeface="Geneva"/>
            </a:endParaRPr>
          </a:p>
        </p:txBody>
      </p:sp>
      <p:sp>
        <p:nvSpPr>
          <p:cNvPr id="5" name="4 Marcador de número de diapositiva"/>
          <p:cNvSpPr>
            <a:spLocks noGrp="1"/>
          </p:cNvSpPr>
          <p:nvPr>
            <p:ph type="sldNum" sz="quarter" idx="10"/>
          </p:nvPr>
        </p:nvSpPr>
        <p:spPr/>
        <p:txBody>
          <a:bodyPr/>
          <a:lstStyle/>
          <a:p>
            <a:fld id="{AB81FDCE-46A5-4BDF-8FB3-AEF496C3120B}" type="slidenum">
              <a:rPr lang="es-MX" smtClean="0"/>
              <a:pPr/>
              <a:t>18</a:t>
            </a:fld>
            <a:endParaRPr lang="es-MX"/>
          </a:p>
        </p:txBody>
      </p:sp>
    </p:spTree>
    <p:extLst>
      <p:ext uri="{BB962C8B-B14F-4D97-AF65-F5344CB8AC3E}">
        <p14:creationId xmlns:p14="http://schemas.microsoft.com/office/powerpoint/2010/main" val="41904018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17575" y="744538"/>
            <a:ext cx="4962525" cy="3722687"/>
          </a:xfrm>
        </p:spPr>
      </p:sp>
      <p:sp>
        <p:nvSpPr>
          <p:cNvPr id="3" name="2 Marcador de notas"/>
          <p:cNvSpPr>
            <a:spLocks noGrp="1"/>
          </p:cNvSpPr>
          <p:nvPr>
            <p:ph type="body" idx="1"/>
          </p:nvPr>
        </p:nvSpPr>
        <p:spPr/>
        <p:txBody>
          <a:bodyPr>
            <a:normAutofit fontScale="92500" lnSpcReduction="10000"/>
          </a:bodyPr>
          <a:lstStyle/>
          <a:p>
            <a:r>
              <a:rPr lang="es-MX" baseline="0" dirty="0"/>
              <a:t>Valor de Mercado</a:t>
            </a:r>
          </a:p>
          <a:p>
            <a:r>
              <a:rPr lang="es-MX" baseline="0" dirty="0"/>
              <a:t>El valor total del portafolio FANVIT es de </a:t>
            </a:r>
            <a:r>
              <a:rPr lang="es-MX" dirty="0"/>
              <a:t> 50,056 MDP </a:t>
            </a:r>
            <a:endParaRPr lang="es-MX" baseline="0" dirty="0"/>
          </a:p>
          <a:p>
            <a:pPr defTabSz="880521">
              <a:defRPr/>
            </a:pPr>
            <a:r>
              <a:rPr lang="es-MX" baseline="0" dirty="0"/>
              <a:t>En la información que se reporte de FANVIT solo se esta tomando en cuenta el mercado Deuda , las demás operaciones se describen a continuación, con un monto total de </a:t>
            </a:r>
            <a:r>
              <a:rPr lang="es-MX" dirty="0"/>
              <a:t> 4,927  MDP</a:t>
            </a:r>
            <a:r>
              <a:rPr lang="es-MX" baseline="0" dirty="0"/>
              <a:t> </a:t>
            </a:r>
          </a:p>
          <a:p>
            <a:pPr defTabSz="880521">
              <a:defRPr/>
            </a:pPr>
            <a:endParaRPr lang="es-MX" sz="800" dirty="0"/>
          </a:p>
          <a:p>
            <a:r>
              <a:rPr lang="es-MX" sz="600" b="1" dirty="0">
                <a:solidFill>
                  <a:srgbClr val="FF0000"/>
                </a:solidFill>
              </a:rPr>
              <a:t>FIBRAMQ          397</a:t>
            </a:r>
          </a:p>
          <a:p>
            <a:r>
              <a:rPr lang="es-MX" sz="600" b="1" dirty="0">
                <a:solidFill>
                  <a:srgbClr val="FF0000"/>
                </a:solidFill>
              </a:rPr>
              <a:t>FIBRAPL           225</a:t>
            </a:r>
          </a:p>
          <a:p>
            <a:pPr defTabSz="897301" eaLnBrk="1" fontAlgn="auto" hangingPunct="1">
              <a:spcBef>
                <a:spcPts val="0"/>
              </a:spcBef>
              <a:spcAft>
                <a:spcPts val="0"/>
              </a:spcAft>
              <a:defRPr/>
            </a:pPr>
            <a:r>
              <a:rPr lang="es-MX" sz="600" b="1" dirty="0"/>
              <a:t>CF TERRA          32</a:t>
            </a:r>
          </a:p>
          <a:p>
            <a:endParaRPr lang="es-MX" sz="600" b="1" dirty="0"/>
          </a:p>
          <a:p>
            <a:r>
              <a:rPr lang="es-MX" sz="600" b="1" dirty="0"/>
              <a:t>IVV                    55</a:t>
            </a:r>
          </a:p>
          <a:p>
            <a:pPr defTabSz="897301" eaLnBrk="1" fontAlgn="auto" hangingPunct="1">
              <a:spcBef>
                <a:spcPts val="0"/>
              </a:spcBef>
              <a:spcAft>
                <a:spcPts val="0"/>
              </a:spcAft>
              <a:defRPr/>
            </a:pPr>
            <a:r>
              <a:rPr lang="es-MX" sz="600" b="1" dirty="0"/>
              <a:t>1I HEZU            157</a:t>
            </a:r>
          </a:p>
          <a:p>
            <a:r>
              <a:rPr lang="es-MX" sz="800" b="1" dirty="0"/>
              <a:t>1I HEWJ            21</a:t>
            </a:r>
          </a:p>
          <a:p>
            <a:r>
              <a:rPr lang="es-MX" sz="600" b="1" dirty="0"/>
              <a:t>1 GICSA            111</a:t>
            </a:r>
          </a:p>
          <a:p>
            <a:endParaRPr lang="es-MX" sz="600" b="1" dirty="0"/>
          </a:p>
          <a:p>
            <a:pPr defTabSz="897301" eaLnBrk="1" fontAlgn="auto" hangingPunct="1">
              <a:spcBef>
                <a:spcPts val="0"/>
              </a:spcBef>
              <a:spcAft>
                <a:spcPts val="0"/>
              </a:spcAft>
              <a:defRPr/>
            </a:pPr>
            <a:r>
              <a:rPr lang="es-MX" sz="600" b="1" dirty="0"/>
              <a:t>JE  AMX             </a:t>
            </a:r>
            <a:r>
              <a:rPr lang="es-MX" sz="600" b="1" dirty="0">
                <a:solidFill>
                  <a:srgbClr val="FF0000"/>
                </a:solidFill>
              </a:rPr>
              <a:t>802</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sv-SE" sz="600" b="1" dirty="0"/>
              <a:t>VECTPA M          192</a:t>
            </a:r>
          </a:p>
          <a:p>
            <a:pPr defTabSz="897301" eaLnBrk="1" fontAlgn="auto" hangingPunct="1">
              <a:spcBef>
                <a:spcPts val="0"/>
              </a:spcBef>
              <a:spcAft>
                <a:spcPts val="0"/>
              </a:spcAft>
              <a:defRPr/>
            </a:pPr>
            <a:r>
              <a:rPr lang="sv-SE" sz="600" b="1" dirty="0"/>
              <a:t>VECTSIC M        258</a:t>
            </a:r>
          </a:p>
          <a:p>
            <a:pPr defTabSz="897301" eaLnBrk="1" fontAlgn="auto" hangingPunct="1">
              <a:spcBef>
                <a:spcPts val="0"/>
              </a:spcBef>
              <a:spcAft>
                <a:spcPts val="0"/>
              </a:spcAft>
              <a:defRPr/>
            </a:pPr>
            <a:endParaRPr lang="sv-SE" sz="600" b="1" dirty="0">
              <a:solidFill>
                <a:srgbClr val="FF0000"/>
              </a:solidFill>
            </a:endParaRPr>
          </a:p>
          <a:p>
            <a:pPr defTabSz="897301" eaLnBrk="1" fontAlgn="auto" hangingPunct="1">
              <a:spcBef>
                <a:spcPts val="0"/>
              </a:spcBef>
              <a:spcAft>
                <a:spcPts val="0"/>
              </a:spcAft>
              <a:defRPr/>
            </a:pPr>
            <a:r>
              <a:rPr lang="es-MX" sz="600" b="1" dirty="0"/>
              <a:t>MXPUSD FIX      </a:t>
            </a:r>
            <a:r>
              <a:rPr lang="es-MX" sz="600" b="1" dirty="0">
                <a:solidFill>
                  <a:srgbClr val="FF0000"/>
                </a:solidFill>
              </a:rPr>
              <a:t>107</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es-MX" sz="600" b="1" dirty="0">
                <a:solidFill>
                  <a:srgbClr val="FF0000"/>
                </a:solidFill>
              </a:rPr>
              <a:t>SCOT-RV             48</a:t>
            </a:r>
          </a:p>
          <a:p>
            <a:pPr defTabSz="897301" eaLnBrk="1" fontAlgn="auto" hangingPunct="1">
              <a:spcBef>
                <a:spcPts val="0"/>
              </a:spcBef>
              <a:spcAft>
                <a:spcPts val="0"/>
              </a:spcAft>
              <a:defRPr/>
            </a:pPr>
            <a:endParaRPr lang="es-MX" sz="800" b="1" dirty="0">
              <a:solidFill>
                <a:srgbClr val="FF0000"/>
              </a:solidFill>
            </a:endParaRPr>
          </a:p>
          <a:p>
            <a:r>
              <a:rPr lang="es-MX" sz="800" b="1" dirty="0"/>
              <a:t>SX7EEX               23</a:t>
            </a:r>
          </a:p>
          <a:p>
            <a:endParaRPr lang="es-MX" sz="800" b="1" dirty="0"/>
          </a:p>
          <a:p>
            <a:r>
              <a:rPr lang="es-MX" b="1" dirty="0"/>
              <a:t>2 REDC933</a:t>
            </a:r>
            <a:r>
              <a:rPr lang="es-MX" sz="800" b="1" dirty="0"/>
              <a:t>         204</a:t>
            </a:r>
          </a:p>
          <a:p>
            <a:endParaRPr lang="es-MX" sz="800" b="1" dirty="0"/>
          </a:p>
          <a:p>
            <a:r>
              <a:rPr lang="es-MX" sz="800" b="1" dirty="0"/>
              <a:t>2 AMXL771         58</a:t>
            </a:r>
          </a:p>
          <a:p>
            <a:endParaRPr lang="es-MX" sz="800" b="1" dirty="0"/>
          </a:p>
          <a:p>
            <a:r>
              <a:rPr lang="es-MX" sz="800" b="1" dirty="0"/>
              <a:t>1B NAFTRAC       30</a:t>
            </a:r>
          </a:p>
          <a:p>
            <a:endParaRPr lang="es-MX" sz="800" b="1" dirty="0"/>
          </a:p>
          <a:p>
            <a:r>
              <a:rPr lang="es-MX" sz="800" b="1" dirty="0"/>
              <a:t>J BSAN                1,697</a:t>
            </a:r>
          </a:p>
          <a:p>
            <a:endParaRPr lang="es-MX" sz="800" b="1" dirty="0"/>
          </a:p>
          <a:p>
            <a:r>
              <a:rPr lang="es-MX" sz="800" b="1" dirty="0"/>
              <a:t>J BACOMER        323</a:t>
            </a:r>
          </a:p>
          <a:p>
            <a:endParaRPr lang="es-MX" sz="800" b="1" dirty="0"/>
          </a:p>
          <a:p>
            <a:r>
              <a:rPr lang="es-MX" sz="800" b="1" dirty="0"/>
              <a:t>JE TLEVISA        185</a:t>
            </a:r>
          </a:p>
          <a:p>
            <a:endParaRPr lang="es-MX" sz="800" b="1" dirty="0"/>
          </a:p>
          <a:p>
            <a:r>
              <a:rPr lang="es-MX" sz="800" b="1" dirty="0"/>
              <a:t>SITES                      2</a:t>
            </a:r>
          </a:p>
          <a:p>
            <a:endParaRPr lang="es-MX" sz="800" b="1" dirty="0"/>
          </a:p>
          <a:p>
            <a:r>
              <a:rPr lang="es-MX" sz="800" b="1" dirty="0"/>
              <a:t>Total  </a:t>
            </a:r>
            <a:r>
              <a:rPr lang="es-MX" sz="800" dirty="0"/>
              <a:t>                </a:t>
            </a:r>
            <a:r>
              <a:rPr lang="es-MX" sz="800" b="1" dirty="0"/>
              <a:t>4,927</a:t>
            </a:r>
          </a:p>
          <a:p>
            <a:endParaRPr lang="es-MX" b="1" dirty="0"/>
          </a:p>
          <a:p>
            <a:r>
              <a:rPr lang="es-MX" dirty="0"/>
              <a:t>El valor total del portafolio de Tesorería es de 28,522 MDP</a:t>
            </a:r>
          </a:p>
        </p:txBody>
      </p:sp>
      <p:sp>
        <p:nvSpPr>
          <p:cNvPr id="5" name="4 Marcador de número de diapositiva"/>
          <p:cNvSpPr>
            <a:spLocks noGrp="1"/>
          </p:cNvSpPr>
          <p:nvPr>
            <p:ph type="sldNum" sz="quarter" idx="10"/>
          </p:nvPr>
        </p:nvSpPr>
        <p:spPr/>
        <p:txBody>
          <a:bodyPr/>
          <a:lstStyle/>
          <a:p>
            <a:fld id="{AB81FDCE-46A5-4BDF-8FB3-AEF496C3120B}" type="slidenum">
              <a:rPr lang="es-MX" smtClean="0">
                <a:solidFill>
                  <a:prstClr val="black"/>
                </a:solidFill>
              </a:rPr>
              <a:pPr/>
              <a:t>19</a:t>
            </a:fld>
            <a:endParaRPr lang="es-MX" dirty="0">
              <a:solidFill>
                <a:prstClr val="black"/>
              </a:solidFill>
            </a:endParaRPr>
          </a:p>
        </p:txBody>
      </p:sp>
    </p:spTree>
    <p:extLst>
      <p:ext uri="{BB962C8B-B14F-4D97-AF65-F5344CB8AC3E}">
        <p14:creationId xmlns:p14="http://schemas.microsoft.com/office/powerpoint/2010/main" val="14446898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xfrm>
            <a:off x="917575" y="744538"/>
            <a:ext cx="4962525" cy="3722687"/>
          </a:xfrm>
          <a:ln/>
        </p:spPr>
      </p:sp>
      <p:sp>
        <p:nvSpPr>
          <p:cNvPr id="5123" name="Rectangle 3"/>
          <p:cNvSpPr>
            <a:spLocks noGrp="1" noChangeArrowheads="1"/>
          </p:cNvSpPr>
          <p:nvPr>
            <p:ph type="body" idx="1"/>
          </p:nvPr>
        </p:nvSpPr>
        <p:spPr>
          <a:noFill/>
          <a:ln/>
        </p:spPr>
        <p:txBody>
          <a:bodyPr/>
          <a:lstStyle/>
          <a:p>
            <a:pPr defTabSz="897301" eaLnBrk="1" fontAlgn="auto" hangingPunct="1">
              <a:lnSpc>
                <a:spcPct val="200000"/>
              </a:lnSpc>
              <a:spcBef>
                <a:spcPts val="1178"/>
              </a:spcBef>
              <a:spcAft>
                <a:spcPts val="0"/>
              </a:spcAft>
              <a:defRPr/>
            </a:pPr>
            <a:endParaRPr lang="es-ES" sz="8600" dirty="0">
              <a:solidFill>
                <a:srgbClr val="FF0000"/>
              </a:solidFill>
              <a:ea typeface="Geneva"/>
            </a:endParaRPr>
          </a:p>
        </p:txBody>
      </p:sp>
      <p:sp>
        <p:nvSpPr>
          <p:cNvPr id="5" name="4 Marcador de número de diapositiva"/>
          <p:cNvSpPr>
            <a:spLocks noGrp="1"/>
          </p:cNvSpPr>
          <p:nvPr>
            <p:ph type="sldNum" sz="quarter" idx="10"/>
          </p:nvPr>
        </p:nvSpPr>
        <p:spPr/>
        <p:txBody>
          <a:bodyPr/>
          <a:lstStyle/>
          <a:p>
            <a:fld id="{AB81FDCE-46A5-4BDF-8FB3-AEF496C3120B}" type="slidenum">
              <a:rPr lang="es-MX" smtClean="0"/>
              <a:pPr/>
              <a:t>20</a:t>
            </a:fld>
            <a:endParaRPr lang="es-MX"/>
          </a:p>
        </p:txBody>
      </p:sp>
    </p:spTree>
    <p:extLst>
      <p:ext uri="{BB962C8B-B14F-4D97-AF65-F5344CB8AC3E}">
        <p14:creationId xmlns:p14="http://schemas.microsoft.com/office/powerpoint/2010/main" val="19202913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xfrm>
            <a:off x="917575" y="744538"/>
            <a:ext cx="4962525" cy="3722687"/>
          </a:xfrm>
          <a:ln/>
        </p:spPr>
      </p:sp>
      <p:sp>
        <p:nvSpPr>
          <p:cNvPr id="5123" name="Rectangle 3"/>
          <p:cNvSpPr>
            <a:spLocks noGrp="1" noChangeArrowheads="1"/>
          </p:cNvSpPr>
          <p:nvPr>
            <p:ph type="body" idx="1"/>
          </p:nvPr>
        </p:nvSpPr>
        <p:spPr>
          <a:noFill/>
          <a:ln/>
        </p:spPr>
        <p:txBody>
          <a:bodyPr/>
          <a:lstStyle/>
          <a:p>
            <a:pPr defTabSz="897301" eaLnBrk="1" fontAlgn="auto" hangingPunct="1">
              <a:lnSpc>
                <a:spcPct val="200000"/>
              </a:lnSpc>
              <a:spcBef>
                <a:spcPts val="1178"/>
              </a:spcBef>
              <a:spcAft>
                <a:spcPts val="0"/>
              </a:spcAft>
              <a:defRPr/>
            </a:pPr>
            <a:endParaRPr lang="es-ES" sz="8600" dirty="0">
              <a:solidFill>
                <a:srgbClr val="FF0000"/>
              </a:solidFill>
              <a:ea typeface="Geneva"/>
            </a:endParaRPr>
          </a:p>
        </p:txBody>
      </p:sp>
      <p:sp>
        <p:nvSpPr>
          <p:cNvPr id="5" name="4 Marcador de número de diapositiva"/>
          <p:cNvSpPr>
            <a:spLocks noGrp="1"/>
          </p:cNvSpPr>
          <p:nvPr>
            <p:ph type="sldNum" sz="quarter" idx="10"/>
          </p:nvPr>
        </p:nvSpPr>
        <p:spPr/>
        <p:txBody>
          <a:bodyPr/>
          <a:lstStyle/>
          <a:p>
            <a:fld id="{AB81FDCE-46A5-4BDF-8FB3-AEF496C3120B}" type="slidenum">
              <a:rPr lang="es-MX" smtClean="0"/>
              <a:pPr/>
              <a:t>21</a:t>
            </a:fld>
            <a:endParaRPr lang="es-MX"/>
          </a:p>
        </p:txBody>
      </p:sp>
    </p:spTree>
    <p:extLst>
      <p:ext uri="{BB962C8B-B14F-4D97-AF65-F5344CB8AC3E}">
        <p14:creationId xmlns:p14="http://schemas.microsoft.com/office/powerpoint/2010/main" val="2075036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xfrm>
            <a:off x="917575" y="744538"/>
            <a:ext cx="4962525" cy="3722687"/>
          </a:xfrm>
          <a:ln/>
        </p:spPr>
      </p:sp>
      <p:sp>
        <p:nvSpPr>
          <p:cNvPr id="5123" name="Rectangle 3"/>
          <p:cNvSpPr>
            <a:spLocks noGrp="1" noChangeArrowheads="1"/>
          </p:cNvSpPr>
          <p:nvPr>
            <p:ph type="body" idx="1"/>
          </p:nvPr>
        </p:nvSpPr>
        <p:spPr>
          <a:noFill/>
          <a:ln/>
        </p:spPr>
        <p:txBody>
          <a:bodyPr/>
          <a:lstStyle/>
          <a:p>
            <a:pPr defTabSz="897301" eaLnBrk="1" fontAlgn="auto" hangingPunct="1">
              <a:lnSpc>
                <a:spcPct val="200000"/>
              </a:lnSpc>
              <a:spcBef>
                <a:spcPts val="1178"/>
              </a:spcBef>
              <a:spcAft>
                <a:spcPts val="0"/>
              </a:spcAft>
              <a:defRPr/>
            </a:pPr>
            <a:endParaRPr lang="es-ES" sz="8600" dirty="0">
              <a:solidFill>
                <a:srgbClr val="FF0000"/>
              </a:solidFill>
              <a:ea typeface="Geneva"/>
            </a:endParaRPr>
          </a:p>
        </p:txBody>
      </p:sp>
      <p:sp>
        <p:nvSpPr>
          <p:cNvPr id="5" name="4 Marcador de número de diapositiva"/>
          <p:cNvSpPr>
            <a:spLocks noGrp="1"/>
          </p:cNvSpPr>
          <p:nvPr>
            <p:ph type="sldNum" sz="quarter" idx="10"/>
          </p:nvPr>
        </p:nvSpPr>
        <p:spPr/>
        <p:txBody>
          <a:bodyPr/>
          <a:lstStyle/>
          <a:p>
            <a:fld id="{AB81FDCE-46A5-4BDF-8FB3-AEF496C3120B}" type="slidenum">
              <a:rPr lang="es-MX" smtClean="0"/>
              <a:pPr/>
              <a:t>22</a:t>
            </a:fld>
            <a:endParaRPr lang="es-MX"/>
          </a:p>
        </p:txBody>
      </p:sp>
    </p:spTree>
    <p:extLst>
      <p:ext uri="{BB962C8B-B14F-4D97-AF65-F5344CB8AC3E}">
        <p14:creationId xmlns:p14="http://schemas.microsoft.com/office/powerpoint/2010/main" val="26619478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xfrm>
            <a:off x="917575" y="744538"/>
            <a:ext cx="4962525" cy="3722687"/>
          </a:xfrm>
          <a:ln/>
        </p:spPr>
      </p:sp>
      <p:sp>
        <p:nvSpPr>
          <p:cNvPr id="5123" name="Rectangle 3"/>
          <p:cNvSpPr>
            <a:spLocks noGrp="1" noChangeArrowheads="1"/>
          </p:cNvSpPr>
          <p:nvPr>
            <p:ph type="body" idx="1"/>
          </p:nvPr>
        </p:nvSpPr>
        <p:spPr>
          <a:noFill/>
          <a:ln/>
        </p:spPr>
        <p:txBody>
          <a:bodyPr/>
          <a:lstStyle/>
          <a:p>
            <a:pPr defTabSz="897301" eaLnBrk="1" fontAlgn="auto" hangingPunct="1">
              <a:lnSpc>
                <a:spcPct val="200000"/>
              </a:lnSpc>
              <a:spcBef>
                <a:spcPts val="1178"/>
              </a:spcBef>
              <a:spcAft>
                <a:spcPts val="0"/>
              </a:spcAft>
              <a:defRPr/>
            </a:pPr>
            <a:endParaRPr lang="es-ES" sz="8600" dirty="0">
              <a:solidFill>
                <a:srgbClr val="FF0000"/>
              </a:solidFill>
              <a:ea typeface="Geneva"/>
            </a:endParaRPr>
          </a:p>
        </p:txBody>
      </p:sp>
      <p:sp>
        <p:nvSpPr>
          <p:cNvPr id="5" name="4 Marcador de número de diapositiva"/>
          <p:cNvSpPr>
            <a:spLocks noGrp="1"/>
          </p:cNvSpPr>
          <p:nvPr>
            <p:ph type="sldNum" sz="quarter" idx="10"/>
          </p:nvPr>
        </p:nvSpPr>
        <p:spPr/>
        <p:txBody>
          <a:bodyPr/>
          <a:lstStyle/>
          <a:p>
            <a:fld id="{AB81FDCE-46A5-4BDF-8FB3-AEF496C3120B}" type="slidenum">
              <a:rPr lang="es-MX" smtClean="0"/>
              <a:pPr/>
              <a:t>23</a:t>
            </a:fld>
            <a:endParaRPr lang="es-MX"/>
          </a:p>
        </p:txBody>
      </p:sp>
    </p:spTree>
    <p:extLst>
      <p:ext uri="{BB962C8B-B14F-4D97-AF65-F5344CB8AC3E}">
        <p14:creationId xmlns:p14="http://schemas.microsoft.com/office/powerpoint/2010/main" val="24504383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17575" y="744538"/>
            <a:ext cx="4962525" cy="3722687"/>
          </a:xfrm>
        </p:spPr>
      </p:sp>
      <p:sp>
        <p:nvSpPr>
          <p:cNvPr id="3" name="2 Marcador de notas"/>
          <p:cNvSpPr>
            <a:spLocks noGrp="1"/>
          </p:cNvSpPr>
          <p:nvPr>
            <p:ph type="body" idx="1"/>
          </p:nvPr>
        </p:nvSpPr>
        <p:spPr/>
        <p:txBody>
          <a:bodyPr>
            <a:normAutofit fontScale="92500" lnSpcReduction="10000"/>
          </a:bodyPr>
          <a:lstStyle/>
          <a:p>
            <a:r>
              <a:rPr lang="es-MX" baseline="0" dirty="0"/>
              <a:t>Valor de Mercado</a:t>
            </a:r>
          </a:p>
          <a:p>
            <a:r>
              <a:rPr lang="es-MX" baseline="0" dirty="0"/>
              <a:t>El valor total del portafolio FANVIT es de </a:t>
            </a:r>
            <a:r>
              <a:rPr lang="es-MX" dirty="0"/>
              <a:t> 50,056 MDP </a:t>
            </a:r>
            <a:endParaRPr lang="es-MX" baseline="0" dirty="0"/>
          </a:p>
          <a:p>
            <a:pPr defTabSz="880521">
              <a:defRPr/>
            </a:pPr>
            <a:r>
              <a:rPr lang="es-MX" baseline="0" dirty="0"/>
              <a:t>En la información que se reporte de FANVIT solo se esta tomando en cuenta el mercado Deuda , las demás operaciones se describen a continuación, con un monto total de </a:t>
            </a:r>
            <a:r>
              <a:rPr lang="es-MX" dirty="0"/>
              <a:t> 4,927  MDP</a:t>
            </a:r>
            <a:r>
              <a:rPr lang="es-MX" baseline="0" dirty="0"/>
              <a:t> </a:t>
            </a:r>
          </a:p>
          <a:p>
            <a:pPr defTabSz="880521">
              <a:defRPr/>
            </a:pPr>
            <a:endParaRPr lang="es-MX" sz="800" dirty="0"/>
          </a:p>
          <a:p>
            <a:r>
              <a:rPr lang="es-MX" sz="600" b="1" dirty="0">
                <a:solidFill>
                  <a:srgbClr val="FF0000"/>
                </a:solidFill>
              </a:rPr>
              <a:t>FIBRAMQ          397</a:t>
            </a:r>
          </a:p>
          <a:p>
            <a:r>
              <a:rPr lang="es-MX" sz="600" b="1" dirty="0">
                <a:solidFill>
                  <a:srgbClr val="FF0000"/>
                </a:solidFill>
              </a:rPr>
              <a:t>FIBRAPL           225</a:t>
            </a:r>
          </a:p>
          <a:p>
            <a:pPr defTabSz="897301" eaLnBrk="1" fontAlgn="auto" hangingPunct="1">
              <a:spcBef>
                <a:spcPts val="0"/>
              </a:spcBef>
              <a:spcAft>
                <a:spcPts val="0"/>
              </a:spcAft>
              <a:defRPr/>
            </a:pPr>
            <a:r>
              <a:rPr lang="es-MX" sz="600" b="1" dirty="0"/>
              <a:t>CF TERRA          32</a:t>
            </a:r>
          </a:p>
          <a:p>
            <a:endParaRPr lang="es-MX" sz="600" b="1" dirty="0"/>
          </a:p>
          <a:p>
            <a:r>
              <a:rPr lang="es-MX" sz="600" b="1" dirty="0"/>
              <a:t>IVV                    55</a:t>
            </a:r>
          </a:p>
          <a:p>
            <a:pPr defTabSz="897301" eaLnBrk="1" fontAlgn="auto" hangingPunct="1">
              <a:spcBef>
                <a:spcPts val="0"/>
              </a:spcBef>
              <a:spcAft>
                <a:spcPts val="0"/>
              </a:spcAft>
              <a:defRPr/>
            </a:pPr>
            <a:r>
              <a:rPr lang="es-MX" sz="600" b="1" dirty="0"/>
              <a:t>1I HEZU            157</a:t>
            </a:r>
          </a:p>
          <a:p>
            <a:r>
              <a:rPr lang="es-MX" sz="800" b="1" dirty="0"/>
              <a:t>1I HEWJ            21</a:t>
            </a:r>
          </a:p>
          <a:p>
            <a:r>
              <a:rPr lang="es-MX" sz="600" b="1" dirty="0"/>
              <a:t>1 GICSA            111</a:t>
            </a:r>
          </a:p>
          <a:p>
            <a:endParaRPr lang="es-MX" sz="600" b="1" dirty="0"/>
          </a:p>
          <a:p>
            <a:pPr defTabSz="897301" eaLnBrk="1" fontAlgn="auto" hangingPunct="1">
              <a:spcBef>
                <a:spcPts val="0"/>
              </a:spcBef>
              <a:spcAft>
                <a:spcPts val="0"/>
              </a:spcAft>
              <a:defRPr/>
            </a:pPr>
            <a:r>
              <a:rPr lang="es-MX" sz="600" b="1" dirty="0"/>
              <a:t>JE  AMX             </a:t>
            </a:r>
            <a:r>
              <a:rPr lang="es-MX" sz="600" b="1" dirty="0">
                <a:solidFill>
                  <a:srgbClr val="FF0000"/>
                </a:solidFill>
              </a:rPr>
              <a:t>802</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sv-SE" sz="600" b="1" dirty="0"/>
              <a:t>VECTPA M          192</a:t>
            </a:r>
          </a:p>
          <a:p>
            <a:pPr defTabSz="897301" eaLnBrk="1" fontAlgn="auto" hangingPunct="1">
              <a:spcBef>
                <a:spcPts val="0"/>
              </a:spcBef>
              <a:spcAft>
                <a:spcPts val="0"/>
              </a:spcAft>
              <a:defRPr/>
            </a:pPr>
            <a:r>
              <a:rPr lang="sv-SE" sz="600" b="1" dirty="0"/>
              <a:t>VECTSIC M        258</a:t>
            </a:r>
          </a:p>
          <a:p>
            <a:pPr defTabSz="897301" eaLnBrk="1" fontAlgn="auto" hangingPunct="1">
              <a:spcBef>
                <a:spcPts val="0"/>
              </a:spcBef>
              <a:spcAft>
                <a:spcPts val="0"/>
              </a:spcAft>
              <a:defRPr/>
            </a:pPr>
            <a:endParaRPr lang="sv-SE" sz="600" b="1" dirty="0">
              <a:solidFill>
                <a:srgbClr val="FF0000"/>
              </a:solidFill>
            </a:endParaRPr>
          </a:p>
          <a:p>
            <a:pPr defTabSz="897301" eaLnBrk="1" fontAlgn="auto" hangingPunct="1">
              <a:spcBef>
                <a:spcPts val="0"/>
              </a:spcBef>
              <a:spcAft>
                <a:spcPts val="0"/>
              </a:spcAft>
              <a:defRPr/>
            </a:pPr>
            <a:r>
              <a:rPr lang="es-MX" sz="600" b="1" dirty="0"/>
              <a:t>MXPUSD FIX      </a:t>
            </a:r>
            <a:r>
              <a:rPr lang="es-MX" sz="600" b="1" dirty="0">
                <a:solidFill>
                  <a:srgbClr val="FF0000"/>
                </a:solidFill>
              </a:rPr>
              <a:t>107</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es-MX" sz="600" b="1" dirty="0">
                <a:solidFill>
                  <a:srgbClr val="FF0000"/>
                </a:solidFill>
              </a:rPr>
              <a:t>SCOT-RV             48</a:t>
            </a:r>
          </a:p>
          <a:p>
            <a:pPr defTabSz="897301" eaLnBrk="1" fontAlgn="auto" hangingPunct="1">
              <a:spcBef>
                <a:spcPts val="0"/>
              </a:spcBef>
              <a:spcAft>
                <a:spcPts val="0"/>
              </a:spcAft>
              <a:defRPr/>
            </a:pPr>
            <a:endParaRPr lang="es-MX" sz="800" b="1" dirty="0">
              <a:solidFill>
                <a:srgbClr val="FF0000"/>
              </a:solidFill>
            </a:endParaRPr>
          </a:p>
          <a:p>
            <a:r>
              <a:rPr lang="es-MX" sz="800" b="1" dirty="0"/>
              <a:t>SX7EEX               23</a:t>
            </a:r>
          </a:p>
          <a:p>
            <a:endParaRPr lang="es-MX" sz="800" b="1" dirty="0"/>
          </a:p>
          <a:p>
            <a:r>
              <a:rPr lang="es-MX" b="1" dirty="0"/>
              <a:t>2 REDC933</a:t>
            </a:r>
            <a:r>
              <a:rPr lang="es-MX" sz="800" b="1" dirty="0"/>
              <a:t>         204</a:t>
            </a:r>
          </a:p>
          <a:p>
            <a:endParaRPr lang="es-MX" sz="800" b="1" dirty="0"/>
          </a:p>
          <a:p>
            <a:r>
              <a:rPr lang="es-MX" sz="800" b="1" dirty="0"/>
              <a:t>2 AMXL771         58</a:t>
            </a:r>
          </a:p>
          <a:p>
            <a:endParaRPr lang="es-MX" sz="800" b="1" dirty="0"/>
          </a:p>
          <a:p>
            <a:r>
              <a:rPr lang="es-MX" sz="800" b="1" dirty="0"/>
              <a:t>1B NAFTRAC       30</a:t>
            </a:r>
          </a:p>
          <a:p>
            <a:endParaRPr lang="es-MX" sz="800" b="1" dirty="0"/>
          </a:p>
          <a:p>
            <a:r>
              <a:rPr lang="es-MX" sz="800" b="1" dirty="0"/>
              <a:t>J BSAN                1,697</a:t>
            </a:r>
          </a:p>
          <a:p>
            <a:endParaRPr lang="es-MX" sz="800" b="1" dirty="0"/>
          </a:p>
          <a:p>
            <a:r>
              <a:rPr lang="es-MX" sz="800" b="1" dirty="0"/>
              <a:t>J BACOMER        323</a:t>
            </a:r>
          </a:p>
          <a:p>
            <a:endParaRPr lang="es-MX" sz="800" b="1" dirty="0"/>
          </a:p>
          <a:p>
            <a:r>
              <a:rPr lang="es-MX" sz="800" b="1" dirty="0"/>
              <a:t>JE TLEVISA        185</a:t>
            </a:r>
          </a:p>
          <a:p>
            <a:endParaRPr lang="es-MX" sz="800" b="1" dirty="0"/>
          </a:p>
          <a:p>
            <a:r>
              <a:rPr lang="es-MX" sz="800" b="1" dirty="0"/>
              <a:t>SITES                      2</a:t>
            </a:r>
          </a:p>
          <a:p>
            <a:endParaRPr lang="es-MX" sz="800" b="1" dirty="0"/>
          </a:p>
          <a:p>
            <a:r>
              <a:rPr lang="es-MX" sz="800" b="1" dirty="0"/>
              <a:t>Total  </a:t>
            </a:r>
            <a:r>
              <a:rPr lang="es-MX" sz="800" dirty="0"/>
              <a:t>                </a:t>
            </a:r>
            <a:r>
              <a:rPr lang="es-MX" sz="800" b="1" dirty="0"/>
              <a:t>4,927</a:t>
            </a:r>
          </a:p>
          <a:p>
            <a:endParaRPr lang="es-MX" b="1" dirty="0"/>
          </a:p>
          <a:p>
            <a:r>
              <a:rPr lang="es-MX" dirty="0"/>
              <a:t>El valor total del portafolio de Tesorería es de 28,522 MDP</a:t>
            </a:r>
          </a:p>
        </p:txBody>
      </p:sp>
      <p:sp>
        <p:nvSpPr>
          <p:cNvPr id="5" name="4 Marcador de número de diapositiva"/>
          <p:cNvSpPr>
            <a:spLocks noGrp="1"/>
          </p:cNvSpPr>
          <p:nvPr>
            <p:ph type="sldNum" sz="quarter" idx="10"/>
          </p:nvPr>
        </p:nvSpPr>
        <p:spPr/>
        <p:txBody>
          <a:bodyPr/>
          <a:lstStyle/>
          <a:p>
            <a:fld id="{AB81FDCE-46A5-4BDF-8FB3-AEF496C3120B}" type="slidenum">
              <a:rPr lang="es-MX" smtClean="0">
                <a:solidFill>
                  <a:prstClr val="black"/>
                </a:solidFill>
              </a:rPr>
              <a:pPr/>
              <a:t>53</a:t>
            </a:fld>
            <a:endParaRPr lang="es-MX" dirty="0">
              <a:solidFill>
                <a:prstClr val="black"/>
              </a:solidFill>
            </a:endParaRPr>
          </a:p>
        </p:txBody>
      </p:sp>
    </p:spTree>
    <p:extLst>
      <p:ext uri="{BB962C8B-B14F-4D97-AF65-F5344CB8AC3E}">
        <p14:creationId xmlns:p14="http://schemas.microsoft.com/office/powerpoint/2010/main" val="39191476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17575" y="744538"/>
            <a:ext cx="4962525" cy="3722687"/>
          </a:xfrm>
        </p:spPr>
      </p:sp>
      <p:sp>
        <p:nvSpPr>
          <p:cNvPr id="3" name="2 Marcador de notas"/>
          <p:cNvSpPr>
            <a:spLocks noGrp="1"/>
          </p:cNvSpPr>
          <p:nvPr>
            <p:ph type="body" idx="1"/>
          </p:nvPr>
        </p:nvSpPr>
        <p:spPr/>
        <p:txBody>
          <a:bodyPr>
            <a:normAutofit fontScale="92500" lnSpcReduction="10000"/>
          </a:bodyPr>
          <a:lstStyle/>
          <a:p>
            <a:r>
              <a:rPr lang="es-MX" baseline="0" dirty="0"/>
              <a:t>Valor de Mercado</a:t>
            </a:r>
          </a:p>
          <a:p>
            <a:r>
              <a:rPr lang="es-MX" baseline="0" dirty="0"/>
              <a:t>El valor total del portafolio FANVIT es de </a:t>
            </a:r>
            <a:r>
              <a:rPr lang="es-MX" dirty="0"/>
              <a:t> 50,056 MDP </a:t>
            </a:r>
            <a:endParaRPr lang="es-MX" baseline="0" dirty="0"/>
          </a:p>
          <a:p>
            <a:pPr defTabSz="880521">
              <a:defRPr/>
            </a:pPr>
            <a:r>
              <a:rPr lang="es-MX" baseline="0" dirty="0"/>
              <a:t>En la información que se reporte de FANVIT solo se esta tomando en cuenta el mercado Deuda , las demás operaciones se describen a continuación, con un monto total de </a:t>
            </a:r>
            <a:r>
              <a:rPr lang="es-MX" dirty="0"/>
              <a:t> 4,927  MDP</a:t>
            </a:r>
            <a:r>
              <a:rPr lang="es-MX" baseline="0" dirty="0"/>
              <a:t> </a:t>
            </a:r>
          </a:p>
          <a:p>
            <a:pPr defTabSz="880521">
              <a:defRPr/>
            </a:pPr>
            <a:endParaRPr lang="es-MX" sz="800" dirty="0"/>
          </a:p>
          <a:p>
            <a:r>
              <a:rPr lang="es-MX" sz="600" b="1" dirty="0">
                <a:solidFill>
                  <a:srgbClr val="FF0000"/>
                </a:solidFill>
              </a:rPr>
              <a:t>FIBRAMQ          397</a:t>
            </a:r>
          </a:p>
          <a:p>
            <a:r>
              <a:rPr lang="es-MX" sz="600" b="1" dirty="0">
                <a:solidFill>
                  <a:srgbClr val="FF0000"/>
                </a:solidFill>
              </a:rPr>
              <a:t>FIBRAPL           225</a:t>
            </a:r>
          </a:p>
          <a:p>
            <a:pPr defTabSz="897301" eaLnBrk="1" fontAlgn="auto" hangingPunct="1">
              <a:spcBef>
                <a:spcPts val="0"/>
              </a:spcBef>
              <a:spcAft>
                <a:spcPts val="0"/>
              </a:spcAft>
              <a:defRPr/>
            </a:pPr>
            <a:r>
              <a:rPr lang="es-MX" sz="600" b="1" dirty="0"/>
              <a:t>CF TERRA          32</a:t>
            </a:r>
          </a:p>
          <a:p>
            <a:endParaRPr lang="es-MX" sz="600" b="1" dirty="0"/>
          </a:p>
          <a:p>
            <a:r>
              <a:rPr lang="es-MX" sz="600" b="1" dirty="0"/>
              <a:t>IVV                    55</a:t>
            </a:r>
          </a:p>
          <a:p>
            <a:pPr defTabSz="897301" eaLnBrk="1" fontAlgn="auto" hangingPunct="1">
              <a:spcBef>
                <a:spcPts val="0"/>
              </a:spcBef>
              <a:spcAft>
                <a:spcPts val="0"/>
              </a:spcAft>
              <a:defRPr/>
            </a:pPr>
            <a:r>
              <a:rPr lang="es-MX" sz="600" b="1" dirty="0"/>
              <a:t>1I HEZU            157</a:t>
            </a:r>
          </a:p>
          <a:p>
            <a:r>
              <a:rPr lang="es-MX" sz="800" b="1" dirty="0"/>
              <a:t>1I HEWJ            21</a:t>
            </a:r>
          </a:p>
          <a:p>
            <a:r>
              <a:rPr lang="es-MX" sz="600" b="1" dirty="0"/>
              <a:t>1 GICSA            111</a:t>
            </a:r>
          </a:p>
          <a:p>
            <a:endParaRPr lang="es-MX" sz="600" b="1" dirty="0"/>
          </a:p>
          <a:p>
            <a:pPr defTabSz="897301" eaLnBrk="1" fontAlgn="auto" hangingPunct="1">
              <a:spcBef>
                <a:spcPts val="0"/>
              </a:spcBef>
              <a:spcAft>
                <a:spcPts val="0"/>
              </a:spcAft>
              <a:defRPr/>
            </a:pPr>
            <a:r>
              <a:rPr lang="es-MX" sz="600" b="1" dirty="0"/>
              <a:t>JE  AMX             </a:t>
            </a:r>
            <a:r>
              <a:rPr lang="es-MX" sz="600" b="1" dirty="0">
                <a:solidFill>
                  <a:srgbClr val="FF0000"/>
                </a:solidFill>
              </a:rPr>
              <a:t>802</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sv-SE" sz="600" b="1" dirty="0"/>
              <a:t>VECTPA M          192</a:t>
            </a:r>
          </a:p>
          <a:p>
            <a:pPr defTabSz="897301" eaLnBrk="1" fontAlgn="auto" hangingPunct="1">
              <a:spcBef>
                <a:spcPts val="0"/>
              </a:spcBef>
              <a:spcAft>
                <a:spcPts val="0"/>
              </a:spcAft>
              <a:defRPr/>
            </a:pPr>
            <a:r>
              <a:rPr lang="sv-SE" sz="600" b="1" dirty="0"/>
              <a:t>VECTSIC M        258</a:t>
            </a:r>
          </a:p>
          <a:p>
            <a:pPr defTabSz="897301" eaLnBrk="1" fontAlgn="auto" hangingPunct="1">
              <a:spcBef>
                <a:spcPts val="0"/>
              </a:spcBef>
              <a:spcAft>
                <a:spcPts val="0"/>
              </a:spcAft>
              <a:defRPr/>
            </a:pPr>
            <a:endParaRPr lang="sv-SE" sz="600" b="1" dirty="0">
              <a:solidFill>
                <a:srgbClr val="FF0000"/>
              </a:solidFill>
            </a:endParaRPr>
          </a:p>
          <a:p>
            <a:pPr defTabSz="897301" eaLnBrk="1" fontAlgn="auto" hangingPunct="1">
              <a:spcBef>
                <a:spcPts val="0"/>
              </a:spcBef>
              <a:spcAft>
                <a:spcPts val="0"/>
              </a:spcAft>
              <a:defRPr/>
            </a:pPr>
            <a:r>
              <a:rPr lang="es-MX" sz="600" b="1" dirty="0"/>
              <a:t>MXPUSD FIX      </a:t>
            </a:r>
            <a:r>
              <a:rPr lang="es-MX" sz="600" b="1" dirty="0">
                <a:solidFill>
                  <a:srgbClr val="FF0000"/>
                </a:solidFill>
              </a:rPr>
              <a:t>107</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es-MX" sz="600" b="1" dirty="0">
                <a:solidFill>
                  <a:srgbClr val="FF0000"/>
                </a:solidFill>
              </a:rPr>
              <a:t>SCOT-RV             48</a:t>
            </a:r>
          </a:p>
          <a:p>
            <a:pPr defTabSz="897301" eaLnBrk="1" fontAlgn="auto" hangingPunct="1">
              <a:spcBef>
                <a:spcPts val="0"/>
              </a:spcBef>
              <a:spcAft>
                <a:spcPts val="0"/>
              </a:spcAft>
              <a:defRPr/>
            </a:pPr>
            <a:endParaRPr lang="es-MX" sz="800" b="1" dirty="0">
              <a:solidFill>
                <a:srgbClr val="FF0000"/>
              </a:solidFill>
            </a:endParaRPr>
          </a:p>
          <a:p>
            <a:r>
              <a:rPr lang="es-MX" sz="800" b="1" dirty="0"/>
              <a:t>SX7EEX               23</a:t>
            </a:r>
          </a:p>
          <a:p>
            <a:endParaRPr lang="es-MX" sz="800" b="1" dirty="0"/>
          </a:p>
          <a:p>
            <a:r>
              <a:rPr lang="es-MX" b="1" dirty="0"/>
              <a:t>2 REDC933</a:t>
            </a:r>
            <a:r>
              <a:rPr lang="es-MX" sz="800" b="1" dirty="0"/>
              <a:t>         204</a:t>
            </a:r>
          </a:p>
          <a:p>
            <a:endParaRPr lang="es-MX" sz="800" b="1" dirty="0"/>
          </a:p>
          <a:p>
            <a:r>
              <a:rPr lang="es-MX" sz="800" b="1" dirty="0"/>
              <a:t>2 AMXL771         58</a:t>
            </a:r>
          </a:p>
          <a:p>
            <a:endParaRPr lang="es-MX" sz="800" b="1" dirty="0"/>
          </a:p>
          <a:p>
            <a:r>
              <a:rPr lang="es-MX" sz="800" b="1" dirty="0"/>
              <a:t>1B NAFTRAC       30</a:t>
            </a:r>
          </a:p>
          <a:p>
            <a:endParaRPr lang="es-MX" sz="800" b="1" dirty="0"/>
          </a:p>
          <a:p>
            <a:r>
              <a:rPr lang="es-MX" sz="800" b="1" dirty="0"/>
              <a:t>J BSAN                1,697</a:t>
            </a:r>
          </a:p>
          <a:p>
            <a:endParaRPr lang="es-MX" sz="800" b="1" dirty="0"/>
          </a:p>
          <a:p>
            <a:r>
              <a:rPr lang="es-MX" sz="800" b="1" dirty="0"/>
              <a:t>J BACOMER        323</a:t>
            </a:r>
          </a:p>
          <a:p>
            <a:endParaRPr lang="es-MX" sz="800" b="1" dirty="0"/>
          </a:p>
          <a:p>
            <a:r>
              <a:rPr lang="es-MX" sz="800" b="1" dirty="0"/>
              <a:t>JE TLEVISA        185</a:t>
            </a:r>
          </a:p>
          <a:p>
            <a:endParaRPr lang="es-MX" sz="800" b="1" dirty="0"/>
          </a:p>
          <a:p>
            <a:r>
              <a:rPr lang="es-MX" sz="800" b="1" dirty="0"/>
              <a:t>SITES                      2</a:t>
            </a:r>
          </a:p>
          <a:p>
            <a:endParaRPr lang="es-MX" sz="800" b="1" dirty="0"/>
          </a:p>
          <a:p>
            <a:r>
              <a:rPr lang="es-MX" sz="800" b="1" dirty="0"/>
              <a:t>Total  </a:t>
            </a:r>
            <a:r>
              <a:rPr lang="es-MX" sz="800" dirty="0"/>
              <a:t>                </a:t>
            </a:r>
            <a:r>
              <a:rPr lang="es-MX" sz="800" b="1" dirty="0"/>
              <a:t>4,927</a:t>
            </a:r>
          </a:p>
          <a:p>
            <a:endParaRPr lang="es-MX" b="1" dirty="0"/>
          </a:p>
          <a:p>
            <a:r>
              <a:rPr lang="es-MX" dirty="0"/>
              <a:t>El valor total del portafolio de Tesorería es de 28,522 MDP</a:t>
            </a:r>
          </a:p>
        </p:txBody>
      </p:sp>
      <p:sp>
        <p:nvSpPr>
          <p:cNvPr id="5" name="4 Marcador de número de diapositiva"/>
          <p:cNvSpPr>
            <a:spLocks noGrp="1"/>
          </p:cNvSpPr>
          <p:nvPr>
            <p:ph type="sldNum" sz="quarter" idx="10"/>
          </p:nvPr>
        </p:nvSpPr>
        <p:spPr/>
        <p:txBody>
          <a:bodyPr/>
          <a:lstStyle/>
          <a:p>
            <a:fld id="{AB81FDCE-46A5-4BDF-8FB3-AEF496C3120B}" type="slidenum">
              <a:rPr lang="es-MX" smtClean="0">
                <a:solidFill>
                  <a:prstClr val="black"/>
                </a:solidFill>
              </a:rPr>
              <a:pPr/>
              <a:t>54</a:t>
            </a:fld>
            <a:endParaRPr lang="es-MX" dirty="0">
              <a:solidFill>
                <a:prstClr val="black"/>
              </a:solidFill>
            </a:endParaRPr>
          </a:p>
        </p:txBody>
      </p:sp>
    </p:spTree>
    <p:extLst>
      <p:ext uri="{BB962C8B-B14F-4D97-AF65-F5344CB8AC3E}">
        <p14:creationId xmlns:p14="http://schemas.microsoft.com/office/powerpoint/2010/main" val="38740415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17575" y="744538"/>
            <a:ext cx="4962525" cy="3722687"/>
          </a:xfrm>
        </p:spPr>
      </p:sp>
      <p:sp>
        <p:nvSpPr>
          <p:cNvPr id="3" name="2 Marcador de notas"/>
          <p:cNvSpPr>
            <a:spLocks noGrp="1"/>
          </p:cNvSpPr>
          <p:nvPr>
            <p:ph type="body" idx="1"/>
          </p:nvPr>
        </p:nvSpPr>
        <p:spPr/>
        <p:txBody>
          <a:bodyPr>
            <a:normAutofit fontScale="92500" lnSpcReduction="10000"/>
          </a:bodyPr>
          <a:lstStyle/>
          <a:p>
            <a:r>
              <a:rPr lang="es-MX" baseline="0" dirty="0"/>
              <a:t>Valor de Mercado</a:t>
            </a:r>
          </a:p>
          <a:p>
            <a:r>
              <a:rPr lang="es-MX" baseline="0" dirty="0"/>
              <a:t>El valor total del portafolio FANVIT es de </a:t>
            </a:r>
            <a:r>
              <a:rPr lang="es-MX" dirty="0"/>
              <a:t> 50,056 MDP </a:t>
            </a:r>
            <a:endParaRPr lang="es-MX" baseline="0" dirty="0"/>
          </a:p>
          <a:p>
            <a:pPr defTabSz="880521">
              <a:defRPr/>
            </a:pPr>
            <a:r>
              <a:rPr lang="es-MX" baseline="0" dirty="0"/>
              <a:t>En la información que se reporte de FANVIT solo se esta tomando en cuenta el mercado Deuda , las demás operaciones se describen a continuación, con un monto total de </a:t>
            </a:r>
            <a:r>
              <a:rPr lang="es-MX" dirty="0"/>
              <a:t> 4,927  MDP</a:t>
            </a:r>
            <a:r>
              <a:rPr lang="es-MX" baseline="0" dirty="0"/>
              <a:t> </a:t>
            </a:r>
          </a:p>
          <a:p>
            <a:pPr defTabSz="880521">
              <a:defRPr/>
            </a:pPr>
            <a:endParaRPr lang="es-MX" sz="800" dirty="0"/>
          </a:p>
          <a:p>
            <a:r>
              <a:rPr lang="es-MX" sz="600" b="1" dirty="0">
                <a:solidFill>
                  <a:srgbClr val="FF0000"/>
                </a:solidFill>
              </a:rPr>
              <a:t>FIBRAMQ          397</a:t>
            </a:r>
          </a:p>
          <a:p>
            <a:r>
              <a:rPr lang="es-MX" sz="600" b="1" dirty="0">
                <a:solidFill>
                  <a:srgbClr val="FF0000"/>
                </a:solidFill>
              </a:rPr>
              <a:t>FIBRAPL           225</a:t>
            </a:r>
          </a:p>
          <a:p>
            <a:pPr defTabSz="897301" eaLnBrk="1" fontAlgn="auto" hangingPunct="1">
              <a:spcBef>
                <a:spcPts val="0"/>
              </a:spcBef>
              <a:spcAft>
                <a:spcPts val="0"/>
              </a:spcAft>
              <a:defRPr/>
            </a:pPr>
            <a:r>
              <a:rPr lang="es-MX" sz="600" b="1" dirty="0"/>
              <a:t>CF TERRA          32</a:t>
            </a:r>
          </a:p>
          <a:p>
            <a:endParaRPr lang="es-MX" sz="600" b="1" dirty="0"/>
          </a:p>
          <a:p>
            <a:r>
              <a:rPr lang="es-MX" sz="600" b="1" dirty="0"/>
              <a:t>IVV                    55</a:t>
            </a:r>
          </a:p>
          <a:p>
            <a:pPr defTabSz="897301" eaLnBrk="1" fontAlgn="auto" hangingPunct="1">
              <a:spcBef>
                <a:spcPts val="0"/>
              </a:spcBef>
              <a:spcAft>
                <a:spcPts val="0"/>
              </a:spcAft>
              <a:defRPr/>
            </a:pPr>
            <a:r>
              <a:rPr lang="es-MX" sz="600" b="1" dirty="0"/>
              <a:t>1I HEZU            157</a:t>
            </a:r>
          </a:p>
          <a:p>
            <a:r>
              <a:rPr lang="es-MX" sz="800" b="1" dirty="0"/>
              <a:t>1I HEWJ            21</a:t>
            </a:r>
          </a:p>
          <a:p>
            <a:r>
              <a:rPr lang="es-MX" sz="600" b="1" dirty="0"/>
              <a:t>1 GICSA            111</a:t>
            </a:r>
          </a:p>
          <a:p>
            <a:endParaRPr lang="es-MX" sz="600" b="1" dirty="0"/>
          </a:p>
          <a:p>
            <a:pPr defTabSz="897301" eaLnBrk="1" fontAlgn="auto" hangingPunct="1">
              <a:spcBef>
                <a:spcPts val="0"/>
              </a:spcBef>
              <a:spcAft>
                <a:spcPts val="0"/>
              </a:spcAft>
              <a:defRPr/>
            </a:pPr>
            <a:r>
              <a:rPr lang="es-MX" sz="600" b="1" dirty="0"/>
              <a:t>JE  AMX             </a:t>
            </a:r>
            <a:r>
              <a:rPr lang="es-MX" sz="600" b="1" dirty="0">
                <a:solidFill>
                  <a:srgbClr val="FF0000"/>
                </a:solidFill>
              </a:rPr>
              <a:t>802</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sv-SE" sz="600" b="1" dirty="0"/>
              <a:t>VECTPA M          192</a:t>
            </a:r>
          </a:p>
          <a:p>
            <a:pPr defTabSz="897301" eaLnBrk="1" fontAlgn="auto" hangingPunct="1">
              <a:spcBef>
                <a:spcPts val="0"/>
              </a:spcBef>
              <a:spcAft>
                <a:spcPts val="0"/>
              </a:spcAft>
              <a:defRPr/>
            </a:pPr>
            <a:r>
              <a:rPr lang="sv-SE" sz="600" b="1" dirty="0"/>
              <a:t>VECTSIC M        258</a:t>
            </a:r>
          </a:p>
          <a:p>
            <a:pPr defTabSz="897301" eaLnBrk="1" fontAlgn="auto" hangingPunct="1">
              <a:spcBef>
                <a:spcPts val="0"/>
              </a:spcBef>
              <a:spcAft>
                <a:spcPts val="0"/>
              </a:spcAft>
              <a:defRPr/>
            </a:pPr>
            <a:endParaRPr lang="sv-SE" sz="600" b="1" dirty="0">
              <a:solidFill>
                <a:srgbClr val="FF0000"/>
              </a:solidFill>
            </a:endParaRPr>
          </a:p>
          <a:p>
            <a:pPr defTabSz="897301" eaLnBrk="1" fontAlgn="auto" hangingPunct="1">
              <a:spcBef>
                <a:spcPts val="0"/>
              </a:spcBef>
              <a:spcAft>
                <a:spcPts val="0"/>
              </a:spcAft>
              <a:defRPr/>
            </a:pPr>
            <a:r>
              <a:rPr lang="es-MX" sz="600" b="1" dirty="0"/>
              <a:t>MXPUSD FIX      </a:t>
            </a:r>
            <a:r>
              <a:rPr lang="es-MX" sz="600" b="1" dirty="0">
                <a:solidFill>
                  <a:srgbClr val="FF0000"/>
                </a:solidFill>
              </a:rPr>
              <a:t>107</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es-MX" sz="600" b="1" dirty="0">
                <a:solidFill>
                  <a:srgbClr val="FF0000"/>
                </a:solidFill>
              </a:rPr>
              <a:t>SCOT-RV             48</a:t>
            </a:r>
          </a:p>
          <a:p>
            <a:pPr defTabSz="897301" eaLnBrk="1" fontAlgn="auto" hangingPunct="1">
              <a:spcBef>
                <a:spcPts val="0"/>
              </a:spcBef>
              <a:spcAft>
                <a:spcPts val="0"/>
              </a:spcAft>
              <a:defRPr/>
            </a:pPr>
            <a:endParaRPr lang="es-MX" sz="800" b="1" dirty="0">
              <a:solidFill>
                <a:srgbClr val="FF0000"/>
              </a:solidFill>
            </a:endParaRPr>
          </a:p>
          <a:p>
            <a:r>
              <a:rPr lang="es-MX" sz="800" b="1" dirty="0"/>
              <a:t>SX7EEX               23</a:t>
            </a:r>
          </a:p>
          <a:p>
            <a:endParaRPr lang="es-MX" sz="800" b="1" dirty="0"/>
          </a:p>
          <a:p>
            <a:r>
              <a:rPr lang="es-MX" b="1" dirty="0"/>
              <a:t>2 REDC933</a:t>
            </a:r>
            <a:r>
              <a:rPr lang="es-MX" sz="800" b="1" dirty="0"/>
              <a:t>         204</a:t>
            </a:r>
          </a:p>
          <a:p>
            <a:endParaRPr lang="es-MX" sz="800" b="1" dirty="0"/>
          </a:p>
          <a:p>
            <a:r>
              <a:rPr lang="es-MX" sz="800" b="1" dirty="0"/>
              <a:t>2 AMXL771         58</a:t>
            </a:r>
          </a:p>
          <a:p>
            <a:endParaRPr lang="es-MX" sz="800" b="1" dirty="0"/>
          </a:p>
          <a:p>
            <a:r>
              <a:rPr lang="es-MX" sz="800" b="1" dirty="0"/>
              <a:t>1B NAFTRAC       30</a:t>
            </a:r>
          </a:p>
          <a:p>
            <a:endParaRPr lang="es-MX" sz="800" b="1" dirty="0"/>
          </a:p>
          <a:p>
            <a:r>
              <a:rPr lang="es-MX" sz="800" b="1" dirty="0"/>
              <a:t>J BSAN                1,697</a:t>
            </a:r>
          </a:p>
          <a:p>
            <a:endParaRPr lang="es-MX" sz="800" b="1" dirty="0"/>
          </a:p>
          <a:p>
            <a:r>
              <a:rPr lang="es-MX" sz="800" b="1" dirty="0"/>
              <a:t>J BACOMER        323</a:t>
            </a:r>
          </a:p>
          <a:p>
            <a:endParaRPr lang="es-MX" sz="800" b="1" dirty="0"/>
          </a:p>
          <a:p>
            <a:r>
              <a:rPr lang="es-MX" sz="800" b="1" dirty="0"/>
              <a:t>JE TLEVISA        185</a:t>
            </a:r>
          </a:p>
          <a:p>
            <a:endParaRPr lang="es-MX" sz="800" b="1" dirty="0"/>
          </a:p>
          <a:p>
            <a:r>
              <a:rPr lang="es-MX" sz="800" b="1" dirty="0"/>
              <a:t>SITES                      2</a:t>
            </a:r>
          </a:p>
          <a:p>
            <a:endParaRPr lang="es-MX" sz="800" b="1" dirty="0"/>
          </a:p>
          <a:p>
            <a:r>
              <a:rPr lang="es-MX" sz="800" b="1" dirty="0"/>
              <a:t>Total  </a:t>
            </a:r>
            <a:r>
              <a:rPr lang="es-MX" sz="800" dirty="0"/>
              <a:t>                </a:t>
            </a:r>
            <a:r>
              <a:rPr lang="es-MX" sz="800" b="1" dirty="0"/>
              <a:t>4,927</a:t>
            </a:r>
          </a:p>
          <a:p>
            <a:endParaRPr lang="es-MX" b="1" dirty="0"/>
          </a:p>
          <a:p>
            <a:r>
              <a:rPr lang="es-MX" dirty="0"/>
              <a:t>El valor total del portafolio de Tesorería es de 28,522 MDP</a:t>
            </a:r>
          </a:p>
        </p:txBody>
      </p:sp>
      <p:sp>
        <p:nvSpPr>
          <p:cNvPr id="5" name="4 Marcador de número de diapositiva"/>
          <p:cNvSpPr>
            <a:spLocks noGrp="1"/>
          </p:cNvSpPr>
          <p:nvPr>
            <p:ph type="sldNum" sz="quarter" idx="10"/>
          </p:nvPr>
        </p:nvSpPr>
        <p:spPr/>
        <p:txBody>
          <a:bodyPr/>
          <a:lstStyle/>
          <a:p>
            <a:fld id="{AB81FDCE-46A5-4BDF-8FB3-AEF496C3120B}" type="slidenum">
              <a:rPr lang="es-MX" smtClean="0">
                <a:solidFill>
                  <a:prstClr val="black"/>
                </a:solidFill>
              </a:rPr>
              <a:pPr/>
              <a:t>55</a:t>
            </a:fld>
            <a:endParaRPr lang="es-MX" dirty="0">
              <a:solidFill>
                <a:prstClr val="black"/>
              </a:solidFill>
            </a:endParaRPr>
          </a:p>
        </p:txBody>
      </p:sp>
    </p:spTree>
    <p:extLst>
      <p:ext uri="{BB962C8B-B14F-4D97-AF65-F5344CB8AC3E}">
        <p14:creationId xmlns:p14="http://schemas.microsoft.com/office/powerpoint/2010/main" val="9754087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17575" y="744538"/>
            <a:ext cx="4962525" cy="3722687"/>
          </a:xfrm>
        </p:spPr>
      </p:sp>
      <p:sp>
        <p:nvSpPr>
          <p:cNvPr id="3" name="2 Marcador de notas"/>
          <p:cNvSpPr>
            <a:spLocks noGrp="1"/>
          </p:cNvSpPr>
          <p:nvPr>
            <p:ph type="body" idx="1"/>
          </p:nvPr>
        </p:nvSpPr>
        <p:spPr/>
        <p:txBody>
          <a:bodyPr>
            <a:normAutofit fontScale="92500" lnSpcReduction="10000"/>
          </a:bodyPr>
          <a:lstStyle/>
          <a:p>
            <a:r>
              <a:rPr lang="es-MX" baseline="0" dirty="0"/>
              <a:t>Valor de Mercado</a:t>
            </a:r>
          </a:p>
          <a:p>
            <a:r>
              <a:rPr lang="es-MX" baseline="0" dirty="0"/>
              <a:t>El valor total del portafolio FANVIT es de </a:t>
            </a:r>
            <a:r>
              <a:rPr lang="es-MX" dirty="0"/>
              <a:t> 50,056 MDP </a:t>
            </a:r>
            <a:endParaRPr lang="es-MX" baseline="0" dirty="0"/>
          </a:p>
          <a:p>
            <a:pPr defTabSz="880521">
              <a:defRPr/>
            </a:pPr>
            <a:r>
              <a:rPr lang="es-MX" baseline="0" dirty="0"/>
              <a:t>En la información que se reporte de FANVIT solo se esta tomando en cuenta el mercado Deuda , las demás operaciones se describen a continuación, con un monto total de </a:t>
            </a:r>
            <a:r>
              <a:rPr lang="es-MX" dirty="0"/>
              <a:t> 4,927  MDP</a:t>
            </a:r>
            <a:r>
              <a:rPr lang="es-MX" baseline="0" dirty="0"/>
              <a:t> </a:t>
            </a:r>
          </a:p>
          <a:p>
            <a:pPr defTabSz="880521">
              <a:defRPr/>
            </a:pPr>
            <a:endParaRPr lang="es-MX" sz="800" dirty="0"/>
          </a:p>
          <a:p>
            <a:r>
              <a:rPr lang="es-MX" sz="600" b="1" dirty="0">
                <a:solidFill>
                  <a:srgbClr val="FF0000"/>
                </a:solidFill>
              </a:rPr>
              <a:t>FIBRAMQ          397</a:t>
            </a:r>
          </a:p>
          <a:p>
            <a:r>
              <a:rPr lang="es-MX" sz="600" b="1" dirty="0">
                <a:solidFill>
                  <a:srgbClr val="FF0000"/>
                </a:solidFill>
              </a:rPr>
              <a:t>FIBRAPL           225</a:t>
            </a:r>
          </a:p>
          <a:p>
            <a:pPr defTabSz="897301" eaLnBrk="1" fontAlgn="auto" hangingPunct="1">
              <a:spcBef>
                <a:spcPts val="0"/>
              </a:spcBef>
              <a:spcAft>
                <a:spcPts val="0"/>
              </a:spcAft>
              <a:defRPr/>
            </a:pPr>
            <a:r>
              <a:rPr lang="es-MX" sz="600" b="1" dirty="0"/>
              <a:t>CF TERRA          32</a:t>
            </a:r>
          </a:p>
          <a:p>
            <a:endParaRPr lang="es-MX" sz="600" b="1" dirty="0"/>
          </a:p>
          <a:p>
            <a:r>
              <a:rPr lang="es-MX" sz="600" b="1" dirty="0"/>
              <a:t>IVV                    55</a:t>
            </a:r>
          </a:p>
          <a:p>
            <a:pPr defTabSz="897301" eaLnBrk="1" fontAlgn="auto" hangingPunct="1">
              <a:spcBef>
                <a:spcPts val="0"/>
              </a:spcBef>
              <a:spcAft>
                <a:spcPts val="0"/>
              </a:spcAft>
              <a:defRPr/>
            </a:pPr>
            <a:r>
              <a:rPr lang="es-MX" sz="600" b="1" dirty="0"/>
              <a:t>1I HEZU            157</a:t>
            </a:r>
          </a:p>
          <a:p>
            <a:r>
              <a:rPr lang="es-MX" sz="800" b="1" dirty="0"/>
              <a:t>1I HEWJ            21</a:t>
            </a:r>
          </a:p>
          <a:p>
            <a:r>
              <a:rPr lang="es-MX" sz="600" b="1" dirty="0"/>
              <a:t>1 GICSA            111</a:t>
            </a:r>
          </a:p>
          <a:p>
            <a:endParaRPr lang="es-MX" sz="600" b="1" dirty="0"/>
          </a:p>
          <a:p>
            <a:pPr defTabSz="897301" eaLnBrk="1" fontAlgn="auto" hangingPunct="1">
              <a:spcBef>
                <a:spcPts val="0"/>
              </a:spcBef>
              <a:spcAft>
                <a:spcPts val="0"/>
              </a:spcAft>
              <a:defRPr/>
            </a:pPr>
            <a:r>
              <a:rPr lang="es-MX" sz="600" b="1" dirty="0"/>
              <a:t>JE  AMX             </a:t>
            </a:r>
            <a:r>
              <a:rPr lang="es-MX" sz="600" b="1" dirty="0">
                <a:solidFill>
                  <a:srgbClr val="FF0000"/>
                </a:solidFill>
              </a:rPr>
              <a:t>802</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sv-SE" sz="600" b="1" dirty="0"/>
              <a:t>VECTPA M          192</a:t>
            </a:r>
          </a:p>
          <a:p>
            <a:pPr defTabSz="897301" eaLnBrk="1" fontAlgn="auto" hangingPunct="1">
              <a:spcBef>
                <a:spcPts val="0"/>
              </a:spcBef>
              <a:spcAft>
                <a:spcPts val="0"/>
              </a:spcAft>
              <a:defRPr/>
            </a:pPr>
            <a:r>
              <a:rPr lang="sv-SE" sz="600" b="1" dirty="0"/>
              <a:t>VECTSIC M        258</a:t>
            </a:r>
          </a:p>
          <a:p>
            <a:pPr defTabSz="897301" eaLnBrk="1" fontAlgn="auto" hangingPunct="1">
              <a:spcBef>
                <a:spcPts val="0"/>
              </a:spcBef>
              <a:spcAft>
                <a:spcPts val="0"/>
              </a:spcAft>
              <a:defRPr/>
            </a:pPr>
            <a:endParaRPr lang="sv-SE" sz="600" b="1" dirty="0">
              <a:solidFill>
                <a:srgbClr val="FF0000"/>
              </a:solidFill>
            </a:endParaRPr>
          </a:p>
          <a:p>
            <a:pPr defTabSz="897301" eaLnBrk="1" fontAlgn="auto" hangingPunct="1">
              <a:spcBef>
                <a:spcPts val="0"/>
              </a:spcBef>
              <a:spcAft>
                <a:spcPts val="0"/>
              </a:spcAft>
              <a:defRPr/>
            </a:pPr>
            <a:r>
              <a:rPr lang="es-MX" sz="600" b="1" dirty="0"/>
              <a:t>MXPUSD FIX      </a:t>
            </a:r>
            <a:r>
              <a:rPr lang="es-MX" sz="600" b="1" dirty="0">
                <a:solidFill>
                  <a:srgbClr val="FF0000"/>
                </a:solidFill>
              </a:rPr>
              <a:t>107</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es-MX" sz="600" b="1" dirty="0">
                <a:solidFill>
                  <a:srgbClr val="FF0000"/>
                </a:solidFill>
              </a:rPr>
              <a:t>SCOT-RV             48</a:t>
            </a:r>
          </a:p>
          <a:p>
            <a:pPr defTabSz="897301" eaLnBrk="1" fontAlgn="auto" hangingPunct="1">
              <a:spcBef>
                <a:spcPts val="0"/>
              </a:spcBef>
              <a:spcAft>
                <a:spcPts val="0"/>
              </a:spcAft>
              <a:defRPr/>
            </a:pPr>
            <a:endParaRPr lang="es-MX" sz="800" b="1" dirty="0">
              <a:solidFill>
                <a:srgbClr val="FF0000"/>
              </a:solidFill>
            </a:endParaRPr>
          </a:p>
          <a:p>
            <a:r>
              <a:rPr lang="es-MX" sz="800" b="1" dirty="0"/>
              <a:t>SX7EEX               23</a:t>
            </a:r>
          </a:p>
          <a:p>
            <a:endParaRPr lang="es-MX" sz="800" b="1" dirty="0"/>
          </a:p>
          <a:p>
            <a:r>
              <a:rPr lang="es-MX" b="1" dirty="0"/>
              <a:t>2 REDC933</a:t>
            </a:r>
            <a:r>
              <a:rPr lang="es-MX" sz="800" b="1" dirty="0"/>
              <a:t>         204</a:t>
            </a:r>
          </a:p>
          <a:p>
            <a:endParaRPr lang="es-MX" sz="800" b="1" dirty="0"/>
          </a:p>
          <a:p>
            <a:r>
              <a:rPr lang="es-MX" sz="800" b="1" dirty="0"/>
              <a:t>2 AMXL771         58</a:t>
            </a:r>
          </a:p>
          <a:p>
            <a:endParaRPr lang="es-MX" sz="800" b="1" dirty="0"/>
          </a:p>
          <a:p>
            <a:r>
              <a:rPr lang="es-MX" sz="800" b="1" dirty="0"/>
              <a:t>1B NAFTRAC       30</a:t>
            </a:r>
          </a:p>
          <a:p>
            <a:endParaRPr lang="es-MX" sz="800" b="1" dirty="0"/>
          </a:p>
          <a:p>
            <a:r>
              <a:rPr lang="es-MX" sz="800" b="1" dirty="0"/>
              <a:t>J BSAN                1,697</a:t>
            </a:r>
          </a:p>
          <a:p>
            <a:endParaRPr lang="es-MX" sz="800" b="1" dirty="0"/>
          </a:p>
          <a:p>
            <a:r>
              <a:rPr lang="es-MX" sz="800" b="1" dirty="0"/>
              <a:t>J BACOMER        323</a:t>
            </a:r>
          </a:p>
          <a:p>
            <a:endParaRPr lang="es-MX" sz="800" b="1" dirty="0"/>
          </a:p>
          <a:p>
            <a:r>
              <a:rPr lang="es-MX" sz="800" b="1" dirty="0"/>
              <a:t>JE TLEVISA        185</a:t>
            </a:r>
          </a:p>
          <a:p>
            <a:endParaRPr lang="es-MX" sz="800" b="1" dirty="0"/>
          </a:p>
          <a:p>
            <a:r>
              <a:rPr lang="es-MX" sz="800" b="1" dirty="0"/>
              <a:t>SITES                      2</a:t>
            </a:r>
          </a:p>
          <a:p>
            <a:endParaRPr lang="es-MX" sz="800" b="1" dirty="0"/>
          </a:p>
          <a:p>
            <a:r>
              <a:rPr lang="es-MX" sz="800" b="1" dirty="0"/>
              <a:t>Total  </a:t>
            </a:r>
            <a:r>
              <a:rPr lang="es-MX" sz="800" dirty="0"/>
              <a:t>                </a:t>
            </a:r>
            <a:r>
              <a:rPr lang="es-MX" sz="800" b="1" dirty="0"/>
              <a:t>4,927</a:t>
            </a:r>
          </a:p>
          <a:p>
            <a:endParaRPr lang="es-MX" b="1" dirty="0"/>
          </a:p>
          <a:p>
            <a:r>
              <a:rPr lang="es-MX" dirty="0"/>
              <a:t>El valor total del portafolio de Tesorería es de 28,522 MDP</a:t>
            </a:r>
          </a:p>
        </p:txBody>
      </p:sp>
      <p:sp>
        <p:nvSpPr>
          <p:cNvPr id="5" name="4 Marcador de número de diapositiva"/>
          <p:cNvSpPr>
            <a:spLocks noGrp="1"/>
          </p:cNvSpPr>
          <p:nvPr>
            <p:ph type="sldNum" sz="quarter" idx="10"/>
          </p:nvPr>
        </p:nvSpPr>
        <p:spPr/>
        <p:txBody>
          <a:bodyPr/>
          <a:lstStyle/>
          <a:p>
            <a:fld id="{AB81FDCE-46A5-4BDF-8FB3-AEF496C3120B}" type="slidenum">
              <a:rPr lang="es-MX" smtClean="0">
                <a:solidFill>
                  <a:prstClr val="black"/>
                </a:solidFill>
              </a:rPr>
              <a:pPr/>
              <a:t>56</a:t>
            </a:fld>
            <a:endParaRPr lang="es-MX" dirty="0">
              <a:solidFill>
                <a:prstClr val="black"/>
              </a:solidFill>
            </a:endParaRPr>
          </a:p>
        </p:txBody>
      </p:sp>
    </p:spTree>
    <p:extLst>
      <p:ext uri="{BB962C8B-B14F-4D97-AF65-F5344CB8AC3E}">
        <p14:creationId xmlns:p14="http://schemas.microsoft.com/office/powerpoint/2010/main" val="18117675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17575" y="744538"/>
            <a:ext cx="4962525" cy="3722687"/>
          </a:xfrm>
        </p:spPr>
      </p:sp>
      <p:sp>
        <p:nvSpPr>
          <p:cNvPr id="3" name="2 Marcador de notas"/>
          <p:cNvSpPr>
            <a:spLocks noGrp="1"/>
          </p:cNvSpPr>
          <p:nvPr>
            <p:ph type="body" idx="1"/>
          </p:nvPr>
        </p:nvSpPr>
        <p:spPr/>
        <p:txBody>
          <a:bodyPr>
            <a:normAutofit fontScale="92500" lnSpcReduction="10000"/>
          </a:bodyPr>
          <a:lstStyle/>
          <a:p>
            <a:r>
              <a:rPr lang="es-MX" baseline="0" dirty="0"/>
              <a:t>Valor de Mercado</a:t>
            </a:r>
          </a:p>
          <a:p>
            <a:r>
              <a:rPr lang="es-MX" baseline="0" dirty="0"/>
              <a:t>El valor total del portafolio FANVIT es de </a:t>
            </a:r>
            <a:r>
              <a:rPr lang="es-MX" dirty="0"/>
              <a:t> 50,056 MDP </a:t>
            </a:r>
            <a:endParaRPr lang="es-MX" baseline="0" dirty="0"/>
          </a:p>
          <a:p>
            <a:pPr defTabSz="880521">
              <a:defRPr/>
            </a:pPr>
            <a:r>
              <a:rPr lang="es-MX" baseline="0" dirty="0"/>
              <a:t>En la información que se reporte de FANVIT solo se esta tomando en cuenta el mercado Deuda , las demás operaciones se describen a continuación, con un monto total de </a:t>
            </a:r>
            <a:r>
              <a:rPr lang="es-MX" dirty="0"/>
              <a:t> 4,927  MDP</a:t>
            </a:r>
            <a:r>
              <a:rPr lang="es-MX" baseline="0" dirty="0"/>
              <a:t> </a:t>
            </a:r>
          </a:p>
          <a:p>
            <a:pPr defTabSz="880521">
              <a:defRPr/>
            </a:pPr>
            <a:endParaRPr lang="es-MX" sz="800" dirty="0"/>
          </a:p>
          <a:p>
            <a:r>
              <a:rPr lang="es-MX" sz="600" b="1" dirty="0">
                <a:solidFill>
                  <a:srgbClr val="FF0000"/>
                </a:solidFill>
              </a:rPr>
              <a:t>FIBRAMQ          397</a:t>
            </a:r>
          </a:p>
          <a:p>
            <a:r>
              <a:rPr lang="es-MX" sz="600" b="1" dirty="0">
                <a:solidFill>
                  <a:srgbClr val="FF0000"/>
                </a:solidFill>
              </a:rPr>
              <a:t>FIBRAPL           225</a:t>
            </a:r>
          </a:p>
          <a:p>
            <a:pPr defTabSz="897301" eaLnBrk="1" fontAlgn="auto" hangingPunct="1">
              <a:spcBef>
                <a:spcPts val="0"/>
              </a:spcBef>
              <a:spcAft>
                <a:spcPts val="0"/>
              </a:spcAft>
              <a:defRPr/>
            </a:pPr>
            <a:r>
              <a:rPr lang="es-MX" sz="600" b="1" dirty="0"/>
              <a:t>CF TERRA          32</a:t>
            </a:r>
          </a:p>
          <a:p>
            <a:endParaRPr lang="es-MX" sz="600" b="1" dirty="0"/>
          </a:p>
          <a:p>
            <a:r>
              <a:rPr lang="es-MX" sz="600" b="1" dirty="0"/>
              <a:t>IVV                    55</a:t>
            </a:r>
          </a:p>
          <a:p>
            <a:pPr defTabSz="897301" eaLnBrk="1" fontAlgn="auto" hangingPunct="1">
              <a:spcBef>
                <a:spcPts val="0"/>
              </a:spcBef>
              <a:spcAft>
                <a:spcPts val="0"/>
              </a:spcAft>
              <a:defRPr/>
            </a:pPr>
            <a:r>
              <a:rPr lang="es-MX" sz="600" b="1" dirty="0"/>
              <a:t>1I HEZU            157</a:t>
            </a:r>
          </a:p>
          <a:p>
            <a:r>
              <a:rPr lang="es-MX" sz="800" b="1" dirty="0"/>
              <a:t>1I HEWJ            21</a:t>
            </a:r>
          </a:p>
          <a:p>
            <a:r>
              <a:rPr lang="es-MX" sz="600" b="1" dirty="0"/>
              <a:t>1 GICSA            111</a:t>
            </a:r>
          </a:p>
          <a:p>
            <a:endParaRPr lang="es-MX" sz="600" b="1" dirty="0"/>
          </a:p>
          <a:p>
            <a:pPr defTabSz="897301" eaLnBrk="1" fontAlgn="auto" hangingPunct="1">
              <a:spcBef>
                <a:spcPts val="0"/>
              </a:spcBef>
              <a:spcAft>
                <a:spcPts val="0"/>
              </a:spcAft>
              <a:defRPr/>
            </a:pPr>
            <a:r>
              <a:rPr lang="es-MX" sz="600" b="1" dirty="0"/>
              <a:t>JE  AMX             </a:t>
            </a:r>
            <a:r>
              <a:rPr lang="es-MX" sz="600" b="1" dirty="0">
                <a:solidFill>
                  <a:srgbClr val="FF0000"/>
                </a:solidFill>
              </a:rPr>
              <a:t>802</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sv-SE" sz="600" b="1" dirty="0"/>
              <a:t>VECTPA M          192</a:t>
            </a:r>
          </a:p>
          <a:p>
            <a:pPr defTabSz="897301" eaLnBrk="1" fontAlgn="auto" hangingPunct="1">
              <a:spcBef>
                <a:spcPts val="0"/>
              </a:spcBef>
              <a:spcAft>
                <a:spcPts val="0"/>
              </a:spcAft>
              <a:defRPr/>
            </a:pPr>
            <a:r>
              <a:rPr lang="sv-SE" sz="600" b="1" dirty="0"/>
              <a:t>VECTSIC M        258</a:t>
            </a:r>
          </a:p>
          <a:p>
            <a:pPr defTabSz="897301" eaLnBrk="1" fontAlgn="auto" hangingPunct="1">
              <a:spcBef>
                <a:spcPts val="0"/>
              </a:spcBef>
              <a:spcAft>
                <a:spcPts val="0"/>
              </a:spcAft>
              <a:defRPr/>
            </a:pPr>
            <a:endParaRPr lang="sv-SE" sz="600" b="1" dirty="0">
              <a:solidFill>
                <a:srgbClr val="FF0000"/>
              </a:solidFill>
            </a:endParaRPr>
          </a:p>
          <a:p>
            <a:pPr defTabSz="897301" eaLnBrk="1" fontAlgn="auto" hangingPunct="1">
              <a:spcBef>
                <a:spcPts val="0"/>
              </a:spcBef>
              <a:spcAft>
                <a:spcPts val="0"/>
              </a:spcAft>
              <a:defRPr/>
            </a:pPr>
            <a:r>
              <a:rPr lang="es-MX" sz="600" b="1" dirty="0"/>
              <a:t>MXPUSD FIX      </a:t>
            </a:r>
            <a:r>
              <a:rPr lang="es-MX" sz="600" b="1" dirty="0">
                <a:solidFill>
                  <a:srgbClr val="FF0000"/>
                </a:solidFill>
              </a:rPr>
              <a:t>107</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es-MX" sz="600" b="1" dirty="0">
                <a:solidFill>
                  <a:srgbClr val="FF0000"/>
                </a:solidFill>
              </a:rPr>
              <a:t>SCOT-RV             48</a:t>
            </a:r>
          </a:p>
          <a:p>
            <a:pPr defTabSz="897301" eaLnBrk="1" fontAlgn="auto" hangingPunct="1">
              <a:spcBef>
                <a:spcPts val="0"/>
              </a:spcBef>
              <a:spcAft>
                <a:spcPts val="0"/>
              </a:spcAft>
              <a:defRPr/>
            </a:pPr>
            <a:endParaRPr lang="es-MX" sz="800" b="1" dirty="0">
              <a:solidFill>
                <a:srgbClr val="FF0000"/>
              </a:solidFill>
            </a:endParaRPr>
          </a:p>
          <a:p>
            <a:r>
              <a:rPr lang="es-MX" sz="800" b="1" dirty="0"/>
              <a:t>SX7EEX               23</a:t>
            </a:r>
          </a:p>
          <a:p>
            <a:endParaRPr lang="es-MX" sz="800" b="1" dirty="0"/>
          </a:p>
          <a:p>
            <a:r>
              <a:rPr lang="es-MX" b="1" dirty="0"/>
              <a:t>2 REDC933</a:t>
            </a:r>
            <a:r>
              <a:rPr lang="es-MX" sz="800" b="1" dirty="0"/>
              <a:t>         204</a:t>
            </a:r>
          </a:p>
          <a:p>
            <a:endParaRPr lang="es-MX" sz="800" b="1" dirty="0"/>
          </a:p>
          <a:p>
            <a:r>
              <a:rPr lang="es-MX" sz="800" b="1" dirty="0"/>
              <a:t>2 AMXL771         58</a:t>
            </a:r>
          </a:p>
          <a:p>
            <a:endParaRPr lang="es-MX" sz="800" b="1" dirty="0"/>
          </a:p>
          <a:p>
            <a:r>
              <a:rPr lang="es-MX" sz="800" b="1" dirty="0"/>
              <a:t>1B NAFTRAC       30</a:t>
            </a:r>
          </a:p>
          <a:p>
            <a:endParaRPr lang="es-MX" sz="800" b="1" dirty="0"/>
          </a:p>
          <a:p>
            <a:r>
              <a:rPr lang="es-MX" sz="800" b="1" dirty="0"/>
              <a:t>J BSAN                1,697</a:t>
            </a:r>
          </a:p>
          <a:p>
            <a:endParaRPr lang="es-MX" sz="800" b="1" dirty="0"/>
          </a:p>
          <a:p>
            <a:r>
              <a:rPr lang="es-MX" sz="800" b="1" dirty="0"/>
              <a:t>J BACOMER        323</a:t>
            </a:r>
          </a:p>
          <a:p>
            <a:endParaRPr lang="es-MX" sz="800" b="1" dirty="0"/>
          </a:p>
          <a:p>
            <a:r>
              <a:rPr lang="es-MX" sz="800" b="1" dirty="0"/>
              <a:t>JE TLEVISA        185</a:t>
            </a:r>
          </a:p>
          <a:p>
            <a:endParaRPr lang="es-MX" sz="800" b="1" dirty="0"/>
          </a:p>
          <a:p>
            <a:r>
              <a:rPr lang="es-MX" sz="800" b="1" dirty="0"/>
              <a:t>SITES                      2</a:t>
            </a:r>
          </a:p>
          <a:p>
            <a:endParaRPr lang="es-MX" sz="800" b="1" dirty="0"/>
          </a:p>
          <a:p>
            <a:r>
              <a:rPr lang="es-MX" sz="800" b="1" dirty="0"/>
              <a:t>Total  </a:t>
            </a:r>
            <a:r>
              <a:rPr lang="es-MX" sz="800" dirty="0"/>
              <a:t>                </a:t>
            </a:r>
            <a:r>
              <a:rPr lang="es-MX" sz="800" b="1" dirty="0"/>
              <a:t>4,927</a:t>
            </a:r>
          </a:p>
          <a:p>
            <a:endParaRPr lang="es-MX" b="1" dirty="0"/>
          </a:p>
          <a:p>
            <a:r>
              <a:rPr lang="es-MX" dirty="0"/>
              <a:t>El valor total del portafolio de Tesorería es de 28,522 MDP</a:t>
            </a:r>
          </a:p>
        </p:txBody>
      </p:sp>
      <p:sp>
        <p:nvSpPr>
          <p:cNvPr id="5" name="4 Marcador de número de diapositiva"/>
          <p:cNvSpPr>
            <a:spLocks noGrp="1"/>
          </p:cNvSpPr>
          <p:nvPr>
            <p:ph type="sldNum" sz="quarter" idx="10"/>
          </p:nvPr>
        </p:nvSpPr>
        <p:spPr/>
        <p:txBody>
          <a:bodyPr/>
          <a:lstStyle/>
          <a:p>
            <a:fld id="{AB81FDCE-46A5-4BDF-8FB3-AEF496C3120B}" type="slidenum">
              <a:rPr lang="es-MX" smtClean="0">
                <a:solidFill>
                  <a:prstClr val="black"/>
                </a:solidFill>
              </a:rPr>
              <a:pPr/>
              <a:t>57</a:t>
            </a:fld>
            <a:endParaRPr lang="es-MX" dirty="0">
              <a:solidFill>
                <a:prstClr val="black"/>
              </a:solidFill>
            </a:endParaRPr>
          </a:p>
        </p:txBody>
      </p:sp>
    </p:spTree>
    <p:extLst>
      <p:ext uri="{BB962C8B-B14F-4D97-AF65-F5344CB8AC3E}">
        <p14:creationId xmlns:p14="http://schemas.microsoft.com/office/powerpoint/2010/main" val="18522968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17575" y="744538"/>
            <a:ext cx="4962525" cy="3722687"/>
          </a:xfrm>
        </p:spPr>
      </p:sp>
      <p:sp>
        <p:nvSpPr>
          <p:cNvPr id="3" name="2 Marcador de notas"/>
          <p:cNvSpPr>
            <a:spLocks noGrp="1"/>
          </p:cNvSpPr>
          <p:nvPr>
            <p:ph type="body" idx="1"/>
          </p:nvPr>
        </p:nvSpPr>
        <p:spPr/>
        <p:txBody>
          <a:bodyPr>
            <a:normAutofit fontScale="92500" lnSpcReduction="10000"/>
          </a:bodyPr>
          <a:lstStyle/>
          <a:p>
            <a:r>
              <a:rPr lang="es-MX" baseline="0" dirty="0"/>
              <a:t>Valor de Mercado</a:t>
            </a:r>
          </a:p>
          <a:p>
            <a:r>
              <a:rPr lang="es-MX" baseline="0" dirty="0"/>
              <a:t>El valor total del portafolio FANVIT es de </a:t>
            </a:r>
            <a:r>
              <a:rPr lang="es-MX" dirty="0"/>
              <a:t> 50,056 MDP </a:t>
            </a:r>
            <a:endParaRPr lang="es-MX" baseline="0" dirty="0"/>
          </a:p>
          <a:p>
            <a:pPr defTabSz="880521">
              <a:defRPr/>
            </a:pPr>
            <a:r>
              <a:rPr lang="es-MX" baseline="0" dirty="0"/>
              <a:t>En la información que se reporte de FANVIT solo se esta tomando en cuenta el mercado Deuda , las demás operaciones se describen a continuación, con un monto total de </a:t>
            </a:r>
            <a:r>
              <a:rPr lang="es-MX" dirty="0"/>
              <a:t> 4,927  MDP</a:t>
            </a:r>
            <a:r>
              <a:rPr lang="es-MX" baseline="0" dirty="0"/>
              <a:t> </a:t>
            </a:r>
          </a:p>
          <a:p>
            <a:pPr defTabSz="880521">
              <a:defRPr/>
            </a:pPr>
            <a:endParaRPr lang="es-MX" sz="800" dirty="0"/>
          </a:p>
          <a:p>
            <a:r>
              <a:rPr lang="es-MX" sz="600" b="1" dirty="0">
                <a:solidFill>
                  <a:srgbClr val="FF0000"/>
                </a:solidFill>
              </a:rPr>
              <a:t>FIBRAMQ          397</a:t>
            </a:r>
          </a:p>
          <a:p>
            <a:r>
              <a:rPr lang="es-MX" sz="600" b="1" dirty="0">
                <a:solidFill>
                  <a:srgbClr val="FF0000"/>
                </a:solidFill>
              </a:rPr>
              <a:t>FIBRAPL           225</a:t>
            </a:r>
          </a:p>
          <a:p>
            <a:pPr defTabSz="897301" eaLnBrk="1" fontAlgn="auto" hangingPunct="1">
              <a:spcBef>
                <a:spcPts val="0"/>
              </a:spcBef>
              <a:spcAft>
                <a:spcPts val="0"/>
              </a:spcAft>
              <a:defRPr/>
            </a:pPr>
            <a:r>
              <a:rPr lang="es-MX" sz="600" b="1" dirty="0"/>
              <a:t>CF TERRA          32</a:t>
            </a:r>
          </a:p>
          <a:p>
            <a:endParaRPr lang="es-MX" sz="600" b="1" dirty="0"/>
          </a:p>
          <a:p>
            <a:r>
              <a:rPr lang="es-MX" sz="600" b="1" dirty="0"/>
              <a:t>IVV                    55</a:t>
            </a:r>
          </a:p>
          <a:p>
            <a:pPr defTabSz="897301" eaLnBrk="1" fontAlgn="auto" hangingPunct="1">
              <a:spcBef>
                <a:spcPts val="0"/>
              </a:spcBef>
              <a:spcAft>
                <a:spcPts val="0"/>
              </a:spcAft>
              <a:defRPr/>
            </a:pPr>
            <a:r>
              <a:rPr lang="es-MX" sz="600" b="1" dirty="0"/>
              <a:t>1I HEZU            157</a:t>
            </a:r>
          </a:p>
          <a:p>
            <a:r>
              <a:rPr lang="es-MX" sz="800" b="1" dirty="0"/>
              <a:t>1I HEWJ            21</a:t>
            </a:r>
          </a:p>
          <a:p>
            <a:r>
              <a:rPr lang="es-MX" sz="600" b="1" dirty="0"/>
              <a:t>1 GICSA            111</a:t>
            </a:r>
          </a:p>
          <a:p>
            <a:endParaRPr lang="es-MX" sz="600" b="1" dirty="0"/>
          </a:p>
          <a:p>
            <a:pPr defTabSz="897301" eaLnBrk="1" fontAlgn="auto" hangingPunct="1">
              <a:spcBef>
                <a:spcPts val="0"/>
              </a:spcBef>
              <a:spcAft>
                <a:spcPts val="0"/>
              </a:spcAft>
              <a:defRPr/>
            </a:pPr>
            <a:r>
              <a:rPr lang="es-MX" sz="600" b="1" dirty="0"/>
              <a:t>JE  AMX             </a:t>
            </a:r>
            <a:r>
              <a:rPr lang="es-MX" sz="600" b="1" dirty="0">
                <a:solidFill>
                  <a:srgbClr val="FF0000"/>
                </a:solidFill>
              </a:rPr>
              <a:t>802</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sv-SE" sz="600" b="1" dirty="0"/>
              <a:t>VECTPA M          192</a:t>
            </a:r>
          </a:p>
          <a:p>
            <a:pPr defTabSz="897301" eaLnBrk="1" fontAlgn="auto" hangingPunct="1">
              <a:spcBef>
                <a:spcPts val="0"/>
              </a:spcBef>
              <a:spcAft>
                <a:spcPts val="0"/>
              </a:spcAft>
              <a:defRPr/>
            </a:pPr>
            <a:r>
              <a:rPr lang="sv-SE" sz="600" b="1" dirty="0"/>
              <a:t>VECTSIC M        258</a:t>
            </a:r>
          </a:p>
          <a:p>
            <a:pPr defTabSz="897301" eaLnBrk="1" fontAlgn="auto" hangingPunct="1">
              <a:spcBef>
                <a:spcPts val="0"/>
              </a:spcBef>
              <a:spcAft>
                <a:spcPts val="0"/>
              </a:spcAft>
              <a:defRPr/>
            </a:pPr>
            <a:endParaRPr lang="sv-SE" sz="600" b="1" dirty="0">
              <a:solidFill>
                <a:srgbClr val="FF0000"/>
              </a:solidFill>
            </a:endParaRPr>
          </a:p>
          <a:p>
            <a:pPr defTabSz="897301" eaLnBrk="1" fontAlgn="auto" hangingPunct="1">
              <a:spcBef>
                <a:spcPts val="0"/>
              </a:spcBef>
              <a:spcAft>
                <a:spcPts val="0"/>
              </a:spcAft>
              <a:defRPr/>
            </a:pPr>
            <a:r>
              <a:rPr lang="es-MX" sz="600" b="1" dirty="0"/>
              <a:t>MXPUSD FIX      </a:t>
            </a:r>
            <a:r>
              <a:rPr lang="es-MX" sz="600" b="1" dirty="0">
                <a:solidFill>
                  <a:srgbClr val="FF0000"/>
                </a:solidFill>
              </a:rPr>
              <a:t>107</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es-MX" sz="600" b="1" dirty="0">
                <a:solidFill>
                  <a:srgbClr val="FF0000"/>
                </a:solidFill>
              </a:rPr>
              <a:t>SCOT-RV             48</a:t>
            </a:r>
          </a:p>
          <a:p>
            <a:pPr defTabSz="897301" eaLnBrk="1" fontAlgn="auto" hangingPunct="1">
              <a:spcBef>
                <a:spcPts val="0"/>
              </a:spcBef>
              <a:spcAft>
                <a:spcPts val="0"/>
              </a:spcAft>
              <a:defRPr/>
            </a:pPr>
            <a:endParaRPr lang="es-MX" sz="800" b="1" dirty="0">
              <a:solidFill>
                <a:srgbClr val="FF0000"/>
              </a:solidFill>
            </a:endParaRPr>
          </a:p>
          <a:p>
            <a:r>
              <a:rPr lang="es-MX" sz="800" b="1" dirty="0"/>
              <a:t>SX7EEX               23</a:t>
            </a:r>
          </a:p>
          <a:p>
            <a:endParaRPr lang="es-MX" sz="800" b="1" dirty="0"/>
          </a:p>
          <a:p>
            <a:r>
              <a:rPr lang="es-MX" b="1" dirty="0"/>
              <a:t>2 REDC933</a:t>
            </a:r>
            <a:r>
              <a:rPr lang="es-MX" sz="800" b="1" dirty="0"/>
              <a:t>         204</a:t>
            </a:r>
          </a:p>
          <a:p>
            <a:endParaRPr lang="es-MX" sz="800" b="1" dirty="0"/>
          </a:p>
          <a:p>
            <a:r>
              <a:rPr lang="es-MX" sz="800" b="1" dirty="0"/>
              <a:t>2 AMXL771         58</a:t>
            </a:r>
          </a:p>
          <a:p>
            <a:endParaRPr lang="es-MX" sz="800" b="1" dirty="0"/>
          </a:p>
          <a:p>
            <a:r>
              <a:rPr lang="es-MX" sz="800" b="1" dirty="0"/>
              <a:t>1B NAFTRAC       30</a:t>
            </a:r>
          </a:p>
          <a:p>
            <a:endParaRPr lang="es-MX" sz="800" b="1" dirty="0"/>
          </a:p>
          <a:p>
            <a:r>
              <a:rPr lang="es-MX" sz="800" b="1" dirty="0"/>
              <a:t>J BSAN                1,697</a:t>
            </a:r>
          </a:p>
          <a:p>
            <a:endParaRPr lang="es-MX" sz="800" b="1" dirty="0"/>
          </a:p>
          <a:p>
            <a:r>
              <a:rPr lang="es-MX" sz="800" b="1" dirty="0"/>
              <a:t>J BACOMER        323</a:t>
            </a:r>
          </a:p>
          <a:p>
            <a:endParaRPr lang="es-MX" sz="800" b="1" dirty="0"/>
          </a:p>
          <a:p>
            <a:r>
              <a:rPr lang="es-MX" sz="800" b="1" dirty="0"/>
              <a:t>JE TLEVISA        185</a:t>
            </a:r>
          </a:p>
          <a:p>
            <a:endParaRPr lang="es-MX" sz="800" b="1" dirty="0"/>
          </a:p>
          <a:p>
            <a:r>
              <a:rPr lang="es-MX" sz="800" b="1" dirty="0"/>
              <a:t>SITES                      2</a:t>
            </a:r>
          </a:p>
          <a:p>
            <a:endParaRPr lang="es-MX" sz="800" b="1" dirty="0"/>
          </a:p>
          <a:p>
            <a:r>
              <a:rPr lang="es-MX" sz="800" b="1" dirty="0"/>
              <a:t>Total  </a:t>
            </a:r>
            <a:r>
              <a:rPr lang="es-MX" sz="800" dirty="0"/>
              <a:t>                </a:t>
            </a:r>
            <a:r>
              <a:rPr lang="es-MX" sz="800" b="1" dirty="0"/>
              <a:t>4,927</a:t>
            </a:r>
          </a:p>
          <a:p>
            <a:endParaRPr lang="es-MX" b="1" dirty="0"/>
          </a:p>
          <a:p>
            <a:r>
              <a:rPr lang="es-MX" dirty="0"/>
              <a:t>El valor total del portafolio de Tesorería es de 28,522 MDP</a:t>
            </a:r>
          </a:p>
        </p:txBody>
      </p:sp>
      <p:sp>
        <p:nvSpPr>
          <p:cNvPr id="5" name="4 Marcador de número de diapositiva"/>
          <p:cNvSpPr>
            <a:spLocks noGrp="1"/>
          </p:cNvSpPr>
          <p:nvPr>
            <p:ph type="sldNum" sz="quarter" idx="10"/>
          </p:nvPr>
        </p:nvSpPr>
        <p:spPr/>
        <p:txBody>
          <a:bodyPr/>
          <a:lstStyle/>
          <a:p>
            <a:fld id="{AB81FDCE-46A5-4BDF-8FB3-AEF496C3120B}" type="slidenum">
              <a:rPr lang="es-MX" smtClean="0">
                <a:solidFill>
                  <a:prstClr val="black"/>
                </a:solidFill>
              </a:rPr>
              <a:pPr/>
              <a:t>58</a:t>
            </a:fld>
            <a:endParaRPr lang="es-MX" dirty="0">
              <a:solidFill>
                <a:prstClr val="black"/>
              </a:solidFill>
            </a:endParaRPr>
          </a:p>
        </p:txBody>
      </p:sp>
    </p:spTree>
    <p:extLst>
      <p:ext uri="{BB962C8B-B14F-4D97-AF65-F5344CB8AC3E}">
        <p14:creationId xmlns:p14="http://schemas.microsoft.com/office/powerpoint/2010/main" val="32668623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17575" y="744538"/>
            <a:ext cx="4962525" cy="3722687"/>
          </a:xfrm>
        </p:spPr>
      </p:sp>
      <p:sp>
        <p:nvSpPr>
          <p:cNvPr id="3" name="2 Marcador de notas"/>
          <p:cNvSpPr>
            <a:spLocks noGrp="1"/>
          </p:cNvSpPr>
          <p:nvPr>
            <p:ph type="body" idx="1"/>
          </p:nvPr>
        </p:nvSpPr>
        <p:spPr/>
        <p:txBody>
          <a:bodyPr>
            <a:normAutofit fontScale="92500" lnSpcReduction="10000"/>
          </a:bodyPr>
          <a:lstStyle/>
          <a:p>
            <a:r>
              <a:rPr lang="es-MX" baseline="0" dirty="0"/>
              <a:t>Valor de Mercado</a:t>
            </a:r>
          </a:p>
          <a:p>
            <a:r>
              <a:rPr lang="es-MX" baseline="0" dirty="0"/>
              <a:t>El valor total del portafolio FANVIT es de </a:t>
            </a:r>
            <a:r>
              <a:rPr lang="es-MX" dirty="0"/>
              <a:t> 50,056 MDP </a:t>
            </a:r>
            <a:endParaRPr lang="es-MX" baseline="0" dirty="0"/>
          </a:p>
          <a:p>
            <a:pPr defTabSz="880521">
              <a:defRPr/>
            </a:pPr>
            <a:r>
              <a:rPr lang="es-MX" baseline="0" dirty="0"/>
              <a:t>En la información que se reporte de FANVIT solo se esta tomando en cuenta el mercado Deuda , las demás operaciones se describen a continuación, con un monto total de </a:t>
            </a:r>
            <a:r>
              <a:rPr lang="es-MX" dirty="0"/>
              <a:t> 4,927  MDP</a:t>
            </a:r>
            <a:r>
              <a:rPr lang="es-MX" baseline="0" dirty="0"/>
              <a:t> </a:t>
            </a:r>
          </a:p>
          <a:p>
            <a:pPr defTabSz="880521">
              <a:defRPr/>
            </a:pPr>
            <a:endParaRPr lang="es-MX" sz="800" dirty="0"/>
          </a:p>
          <a:p>
            <a:r>
              <a:rPr lang="es-MX" sz="600" b="1" dirty="0">
                <a:solidFill>
                  <a:srgbClr val="FF0000"/>
                </a:solidFill>
              </a:rPr>
              <a:t>FIBRAMQ          397</a:t>
            </a:r>
          </a:p>
          <a:p>
            <a:r>
              <a:rPr lang="es-MX" sz="600" b="1" dirty="0">
                <a:solidFill>
                  <a:srgbClr val="FF0000"/>
                </a:solidFill>
              </a:rPr>
              <a:t>FIBRAPL           225</a:t>
            </a:r>
          </a:p>
          <a:p>
            <a:pPr defTabSz="897301" eaLnBrk="1" fontAlgn="auto" hangingPunct="1">
              <a:spcBef>
                <a:spcPts val="0"/>
              </a:spcBef>
              <a:spcAft>
                <a:spcPts val="0"/>
              </a:spcAft>
              <a:defRPr/>
            </a:pPr>
            <a:r>
              <a:rPr lang="es-MX" sz="600" b="1" dirty="0"/>
              <a:t>CF TERRA          32</a:t>
            </a:r>
          </a:p>
          <a:p>
            <a:endParaRPr lang="es-MX" sz="600" b="1" dirty="0"/>
          </a:p>
          <a:p>
            <a:r>
              <a:rPr lang="es-MX" sz="600" b="1" dirty="0"/>
              <a:t>IVV                    55</a:t>
            </a:r>
          </a:p>
          <a:p>
            <a:pPr defTabSz="897301" eaLnBrk="1" fontAlgn="auto" hangingPunct="1">
              <a:spcBef>
                <a:spcPts val="0"/>
              </a:spcBef>
              <a:spcAft>
                <a:spcPts val="0"/>
              </a:spcAft>
              <a:defRPr/>
            </a:pPr>
            <a:r>
              <a:rPr lang="es-MX" sz="600" b="1" dirty="0"/>
              <a:t>1I HEZU            157</a:t>
            </a:r>
          </a:p>
          <a:p>
            <a:r>
              <a:rPr lang="es-MX" sz="800" b="1" dirty="0"/>
              <a:t>1I HEWJ            21</a:t>
            </a:r>
          </a:p>
          <a:p>
            <a:r>
              <a:rPr lang="es-MX" sz="600" b="1" dirty="0"/>
              <a:t>1 GICSA            111</a:t>
            </a:r>
          </a:p>
          <a:p>
            <a:endParaRPr lang="es-MX" sz="600" b="1" dirty="0"/>
          </a:p>
          <a:p>
            <a:pPr defTabSz="897301" eaLnBrk="1" fontAlgn="auto" hangingPunct="1">
              <a:spcBef>
                <a:spcPts val="0"/>
              </a:spcBef>
              <a:spcAft>
                <a:spcPts val="0"/>
              </a:spcAft>
              <a:defRPr/>
            </a:pPr>
            <a:r>
              <a:rPr lang="es-MX" sz="600" b="1" dirty="0"/>
              <a:t>JE  AMX             </a:t>
            </a:r>
            <a:r>
              <a:rPr lang="es-MX" sz="600" b="1" dirty="0">
                <a:solidFill>
                  <a:srgbClr val="FF0000"/>
                </a:solidFill>
              </a:rPr>
              <a:t>802</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sv-SE" sz="600" b="1" dirty="0"/>
              <a:t>VECTPA M          192</a:t>
            </a:r>
          </a:p>
          <a:p>
            <a:pPr defTabSz="897301" eaLnBrk="1" fontAlgn="auto" hangingPunct="1">
              <a:spcBef>
                <a:spcPts val="0"/>
              </a:spcBef>
              <a:spcAft>
                <a:spcPts val="0"/>
              </a:spcAft>
              <a:defRPr/>
            </a:pPr>
            <a:r>
              <a:rPr lang="sv-SE" sz="600" b="1" dirty="0"/>
              <a:t>VECTSIC M        258</a:t>
            </a:r>
          </a:p>
          <a:p>
            <a:pPr defTabSz="897301" eaLnBrk="1" fontAlgn="auto" hangingPunct="1">
              <a:spcBef>
                <a:spcPts val="0"/>
              </a:spcBef>
              <a:spcAft>
                <a:spcPts val="0"/>
              </a:spcAft>
              <a:defRPr/>
            </a:pPr>
            <a:endParaRPr lang="sv-SE" sz="600" b="1" dirty="0">
              <a:solidFill>
                <a:srgbClr val="FF0000"/>
              </a:solidFill>
            </a:endParaRPr>
          </a:p>
          <a:p>
            <a:pPr defTabSz="897301" eaLnBrk="1" fontAlgn="auto" hangingPunct="1">
              <a:spcBef>
                <a:spcPts val="0"/>
              </a:spcBef>
              <a:spcAft>
                <a:spcPts val="0"/>
              </a:spcAft>
              <a:defRPr/>
            </a:pPr>
            <a:r>
              <a:rPr lang="es-MX" sz="600" b="1" dirty="0"/>
              <a:t>MXPUSD FIX      </a:t>
            </a:r>
            <a:r>
              <a:rPr lang="es-MX" sz="600" b="1" dirty="0">
                <a:solidFill>
                  <a:srgbClr val="FF0000"/>
                </a:solidFill>
              </a:rPr>
              <a:t>107</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es-MX" sz="600" b="1" dirty="0">
                <a:solidFill>
                  <a:srgbClr val="FF0000"/>
                </a:solidFill>
              </a:rPr>
              <a:t>SCOT-RV             48</a:t>
            </a:r>
          </a:p>
          <a:p>
            <a:pPr defTabSz="897301" eaLnBrk="1" fontAlgn="auto" hangingPunct="1">
              <a:spcBef>
                <a:spcPts val="0"/>
              </a:spcBef>
              <a:spcAft>
                <a:spcPts val="0"/>
              </a:spcAft>
              <a:defRPr/>
            </a:pPr>
            <a:endParaRPr lang="es-MX" sz="800" b="1" dirty="0">
              <a:solidFill>
                <a:srgbClr val="FF0000"/>
              </a:solidFill>
            </a:endParaRPr>
          </a:p>
          <a:p>
            <a:r>
              <a:rPr lang="es-MX" sz="800" b="1" dirty="0"/>
              <a:t>SX7EEX               23</a:t>
            </a:r>
          </a:p>
          <a:p>
            <a:endParaRPr lang="es-MX" sz="800" b="1" dirty="0"/>
          </a:p>
          <a:p>
            <a:r>
              <a:rPr lang="es-MX" b="1" dirty="0"/>
              <a:t>2 REDC933</a:t>
            </a:r>
            <a:r>
              <a:rPr lang="es-MX" sz="800" b="1" dirty="0"/>
              <a:t>         204</a:t>
            </a:r>
          </a:p>
          <a:p>
            <a:endParaRPr lang="es-MX" sz="800" b="1" dirty="0"/>
          </a:p>
          <a:p>
            <a:r>
              <a:rPr lang="es-MX" sz="800" b="1" dirty="0"/>
              <a:t>2 AMXL771         58</a:t>
            </a:r>
          </a:p>
          <a:p>
            <a:endParaRPr lang="es-MX" sz="800" b="1" dirty="0"/>
          </a:p>
          <a:p>
            <a:r>
              <a:rPr lang="es-MX" sz="800" b="1" dirty="0"/>
              <a:t>1B NAFTRAC       30</a:t>
            </a:r>
          </a:p>
          <a:p>
            <a:endParaRPr lang="es-MX" sz="800" b="1" dirty="0"/>
          </a:p>
          <a:p>
            <a:r>
              <a:rPr lang="es-MX" sz="800" b="1" dirty="0"/>
              <a:t>J BSAN                1,697</a:t>
            </a:r>
          </a:p>
          <a:p>
            <a:endParaRPr lang="es-MX" sz="800" b="1" dirty="0"/>
          </a:p>
          <a:p>
            <a:r>
              <a:rPr lang="es-MX" sz="800" b="1" dirty="0"/>
              <a:t>J BACOMER        323</a:t>
            </a:r>
          </a:p>
          <a:p>
            <a:endParaRPr lang="es-MX" sz="800" b="1" dirty="0"/>
          </a:p>
          <a:p>
            <a:r>
              <a:rPr lang="es-MX" sz="800" b="1" dirty="0"/>
              <a:t>JE TLEVISA        185</a:t>
            </a:r>
          </a:p>
          <a:p>
            <a:endParaRPr lang="es-MX" sz="800" b="1" dirty="0"/>
          </a:p>
          <a:p>
            <a:r>
              <a:rPr lang="es-MX" sz="800" b="1" dirty="0"/>
              <a:t>SITES                      2</a:t>
            </a:r>
          </a:p>
          <a:p>
            <a:endParaRPr lang="es-MX" sz="800" b="1" dirty="0"/>
          </a:p>
          <a:p>
            <a:r>
              <a:rPr lang="es-MX" sz="800" b="1" dirty="0"/>
              <a:t>Total  </a:t>
            </a:r>
            <a:r>
              <a:rPr lang="es-MX" sz="800" dirty="0"/>
              <a:t>                </a:t>
            </a:r>
            <a:r>
              <a:rPr lang="es-MX" sz="800" b="1" dirty="0"/>
              <a:t>4,927</a:t>
            </a:r>
          </a:p>
          <a:p>
            <a:endParaRPr lang="es-MX" b="1" dirty="0"/>
          </a:p>
          <a:p>
            <a:r>
              <a:rPr lang="es-MX" dirty="0"/>
              <a:t>El valor total del portafolio de Tesorería es de 28,522 MDP</a:t>
            </a:r>
          </a:p>
        </p:txBody>
      </p:sp>
      <p:sp>
        <p:nvSpPr>
          <p:cNvPr id="5" name="4 Marcador de número de diapositiva"/>
          <p:cNvSpPr>
            <a:spLocks noGrp="1"/>
          </p:cNvSpPr>
          <p:nvPr>
            <p:ph type="sldNum" sz="quarter" idx="10"/>
          </p:nvPr>
        </p:nvSpPr>
        <p:spPr/>
        <p:txBody>
          <a:bodyPr/>
          <a:lstStyle/>
          <a:p>
            <a:fld id="{AB81FDCE-46A5-4BDF-8FB3-AEF496C3120B}" type="slidenum">
              <a:rPr lang="es-MX" smtClean="0">
                <a:solidFill>
                  <a:prstClr val="black"/>
                </a:solidFill>
              </a:rPr>
              <a:pPr/>
              <a:t>59</a:t>
            </a:fld>
            <a:endParaRPr lang="es-MX" dirty="0">
              <a:solidFill>
                <a:prstClr val="black"/>
              </a:solidFill>
            </a:endParaRPr>
          </a:p>
        </p:txBody>
      </p:sp>
    </p:spTree>
    <p:extLst>
      <p:ext uri="{BB962C8B-B14F-4D97-AF65-F5344CB8AC3E}">
        <p14:creationId xmlns:p14="http://schemas.microsoft.com/office/powerpoint/2010/main" val="20848574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17575" y="744538"/>
            <a:ext cx="4962525" cy="3722687"/>
          </a:xfrm>
        </p:spPr>
      </p:sp>
      <p:sp>
        <p:nvSpPr>
          <p:cNvPr id="3" name="2 Marcador de notas"/>
          <p:cNvSpPr>
            <a:spLocks noGrp="1"/>
          </p:cNvSpPr>
          <p:nvPr>
            <p:ph type="body" idx="1"/>
          </p:nvPr>
        </p:nvSpPr>
        <p:spPr/>
        <p:txBody>
          <a:bodyPr>
            <a:normAutofit fontScale="92500" lnSpcReduction="10000"/>
          </a:bodyPr>
          <a:lstStyle/>
          <a:p>
            <a:r>
              <a:rPr lang="es-MX" baseline="0" dirty="0"/>
              <a:t>Valor de Mercado</a:t>
            </a:r>
          </a:p>
          <a:p>
            <a:r>
              <a:rPr lang="es-MX" baseline="0" dirty="0"/>
              <a:t>El valor total del portafolio FANVIT es de </a:t>
            </a:r>
            <a:r>
              <a:rPr lang="es-MX" dirty="0"/>
              <a:t> 50,056 MDP </a:t>
            </a:r>
            <a:endParaRPr lang="es-MX" baseline="0" dirty="0"/>
          </a:p>
          <a:p>
            <a:pPr defTabSz="880521">
              <a:defRPr/>
            </a:pPr>
            <a:r>
              <a:rPr lang="es-MX" baseline="0" dirty="0"/>
              <a:t>En la información que se reporte de FANVIT solo se esta tomando en cuenta el mercado Deuda , las demás operaciones se describen a continuación, con un monto total de </a:t>
            </a:r>
            <a:r>
              <a:rPr lang="es-MX" dirty="0"/>
              <a:t> 4,927  MDP</a:t>
            </a:r>
            <a:r>
              <a:rPr lang="es-MX" baseline="0" dirty="0"/>
              <a:t> </a:t>
            </a:r>
          </a:p>
          <a:p>
            <a:pPr defTabSz="880521">
              <a:defRPr/>
            </a:pPr>
            <a:endParaRPr lang="es-MX" sz="800" dirty="0"/>
          </a:p>
          <a:p>
            <a:r>
              <a:rPr lang="es-MX" sz="600" b="1" dirty="0">
                <a:solidFill>
                  <a:srgbClr val="FF0000"/>
                </a:solidFill>
              </a:rPr>
              <a:t>FIBRAMQ          397</a:t>
            </a:r>
          </a:p>
          <a:p>
            <a:r>
              <a:rPr lang="es-MX" sz="600" b="1" dirty="0">
                <a:solidFill>
                  <a:srgbClr val="FF0000"/>
                </a:solidFill>
              </a:rPr>
              <a:t>FIBRAPL           225</a:t>
            </a:r>
          </a:p>
          <a:p>
            <a:pPr defTabSz="897301" eaLnBrk="1" fontAlgn="auto" hangingPunct="1">
              <a:spcBef>
                <a:spcPts val="0"/>
              </a:spcBef>
              <a:spcAft>
                <a:spcPts val="0"/>
              </a:spcAft>
              <a:defRPr/>
            </a:pPr>
            <a:r>
              <a:rPr lang="es-MX" sz="600" b="1" dirty="0"/>
              <a:t>CF TERRA          32</a:t>
            </a:r>
          </a:p>
          <a:p>
            <a:endParaRPr lang="es-MX" sz="600" b="1" dirty="0"/>
          </a:p>
          <a:p>
            <a:r>
              <a:rPr lang="es-MX" sz="600" b="1" dirty="0"/>
              <a:t>IVV                    55</a:t>
            </a:r>
          </a:p>
          <a:p>
            <a:pPr defTabSz="897301" eaLnBrk="1" fontAlgn="auto" hangingPunct="1">
              <a:spcBef>
                <a:spcPts val="0"/>
              </a:spcBef>
              <a:spcAft>
                <a:spcPts val="0"/>
              </a:spcAft>
              <a:defRPr/>
            </a:pPr>
            <a:r>
              <a:rPr lang="es-MX" sz="600" b="1" dirty="0"/>
              <a:t>1I HEZU            157</a:t>
            </a:r>
          </a:p>
          <a:p>
            <a:r>
              <a:rPr lang="es-MX" sz="800" b="1" dirty="0"/>
              <a:t>1I HEWJ            21</a:t>
            </a:r>
          </a:p>
          <a:p>
            <a:r>
              <a:rPr lang="es-MX" sz="600" b="1" dirty="0"/>
              <a:t>1 GICSA            111</a:t>
            </a:r>
          </a:p>
          <a:p>
            <a:endParaRPr lang="es-MX" sz="600" b="1" dirty="0"/>
          </a:p>
          <a:p>
            <a:pPr defTabSz="897301" eaLnBrk="1" fontAlgn="auto" hangingPunct="1">
              <a:spcBef>
                <a:spcPts val="0"/>
              </a:spcBef>
              <a:spcAft>
                <a:spcPts val="0"/>
              </a:spcAft>
              <a:defRPr/>
            </a:pPr>
            <a:r>
              <a:rPr lang="es-MX" sz="600" b="1" dirty="0"/>
              <a:t>JE  AMX             </a:t>
            </a:r>
            <a:r>
              <a:rPr lang="es-MX" sz="600" b="1" dirty="0">
                <a:solidFill>
                  <a:srgbClr val="FF0000"/>
                </a:solidFill>
              </a:rPr>
              <a:t>802</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sv-SE" sz="600" b="1" dirty="0"/>
              <a:t>VECTPA M          192</a:t>
            </a:r>
          </a:p>
          <a:p>
            <a:pPr defTabSz="897301" eaLnBrk="1" fontAlgn="auto" hangingPunct="1">
              <a:spcBef>
                <a:spcPts val="0"/>
              </a:spcBef>
              <a:spcAft>
                <a:spcPts val="0"/>
              </a:spcAft>
              <a:defRPr/>
            </a:pPr>
            <a:r>
              <a:rPr lang="sv-SE" sz="600" b="1" dirty="0"/>
              <a:t>VECTSIC M        258</a:t>
            </a:r>
          </a:p>
          <a:p>
            <a:pPr defTabSz="897301" eaLnBrk="1" fontAlgn="auto" hangingPunct="1">
              <a:spcBef>
                <a:spcPts val="0"/>
              </a:spcBef>
              <a:spcAft>
                <a:spcPts val="0"/>
              </a:spcAft>
              <a:defRPr/>
            </a:pPr>
            <a:endParaRPr lang="sv-SE" sz="600" b="1" dirty="0">
              <a:solidFill>
                <a:srgbClr val="FF0000"/>
              </a:solidFill>
            </a:endParaRPr>
          </a:p>
          <a:p>
            <a:pPr defTabSz="897301" eaLnBrk="1" fontAlgn="auto" hangingPunct="1">
              <a:spcBef>
                <a:spcPts val="0"/>
              </a:spcBef>
              <a:spcAft>
                <a:spcPts val="0"/>
              </a:spcAft>
              <a:defRPr/>
            </a:pPr>
            <a:r>
              <a:rPr lang="es-MX" sz="600" b="1" dirty="0"/>
              <a:t>MXPUSD FIX      </a:t>
            </a:r>
            <a:r>
              <a:rPr lang="es-MX" sz="600" b="1" dirty="0">
                <a:solidFill>
                  <a:srgbClr val="FF0000"/>
                </a:solidFill>
              </a:rPr>
              <a:t>107</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es-MX" sz="600" b="1" dirty="0">
                <a:solidFill>
                  <a:srgbClr val="FF0000"/>
                </a:solidFill>
              </a:rPr>
              <a:t>SCOT-RV             48</a:t>
            </a:r>
          </a:p>
          <a:p>
            <a:pPr defTabSz="897301" eaLnBrk="1" fontAlgn="auto" hangingPunct="1">
              <a:spcBef>
                <a:spcPts val="0"/>
              </a:spcBef>
              <a:spcAft>
                <a:spcPts val="0"/>
              </a:spcAft>
              <a:defRPr/>
            </a:pPr>
            <a:endParaRPr lang="es-MX" sz="800" b="1" dirty="0">
              <a:solidFill>
                <a:srgbClr val="FF0000"/>
              </a:solidFill>
            </a:endParaRPr>
          </a:p>
          <a:p>
            <a:r>
              <a:rPr lang="es-MX" sz="800" b="1" dirty="0"/>
              <a:t>SX7EEX               23</a:t>
            </a:r>
          </a:p>
          <a:p>
            <a:endParaRPr lang="es-MX" sz="800" b="1" dirty="0"/>
          </a:p>
          <a:p>
            <a:r>
              <a:rPr lang="es-MX" b="1" dirty="0"/>
              <a:t>2 REDC933</a:t>
            </a:r>
            <a:r>
              <a:rPr lang="es-MX" sz="800" b="1" dirty="0"/>
              <a:t>         204</a:t>
            </a:r>
          </a:p>
          <a:p>
            <a:endParaRPr lang="es-MX" sz="800" b="1" dirty="0"/>
          </a:p>
          <a:p>
            <a:r>
              <a:rPr lang="es-MX" sz="800" b="1" dirty="0"/>
              <a:t>2 AMXL771         58</a:t>
            </a:r>
          </a:p>
          <a:p>
            <a:endParaRPr lang="es-MX" sz="800" b="1" dirty="0"/>
          </a:p>
          <a:p>
            <a:r>
              <a:rPr lang="es-MX" sz="800" b="1" dirty="0"/>
              <a:t>1B NAFTRAC       30</a:t>
            </a:r>
          </a:p>
          <a:p>
            <a:endParaRPr lang="es-MX" sz="800" b="1" dirty="0"/>
          </a:p>
          <a:p>
            <a:r>
              <a:rPr lang="es-MX" sz="800" b="1" dirty="0"/>
              <a:t>J BSAN                1,697</a:t>
            </a:r>
          </a:p>
          <a:p>
            <a:endParaRPr lang="es-MX" sz="800" b="1" dirty="0"/>
          </a:p>
          <a:p>
            <a:r>
              <a:rPr lang="es-MX" sz="800" b="1" dirty="0"/>
              <a:t>J BACOMER        323</a:t>
            </a:r>
          </a:p>
          <a:p>
            <a:endParaRPr lang="es-MX" sz="800" b="1" dirty="0"/>
          </a:p>
          <a:p>
            <a:r>
              <a:rPr lang="es-MX" sz="800" b="1" dirty="0"/>
              <a:t>JE TLEVISA        185</a:t>
            </a:r>
          </a:p>
          <a:p>
            <a:endParaRPr lang="es-MX" sz="800" b="1" dirty="0"/>
          </a:p>
          <a:p>
            <a:r>
              <a:rPr lang="es-MX" sz="800" b="1" dirty="0"/>
              <a:t>SITES                      2</a:t>
            </a:r>
          </a:p>
          <a:p>
            <a:endParaRPr lang="es-MX" sz="800" b="1" dirty="0"/>
          </a:p>
          <a:p>
            <a:r>
              <a:rPr lang="es-MX" sz="800" b="1" dirty="0"/>
              <a:t>Total  </a:t>
            </a:r>
            <a:r>
              <a:rPr lang="es-MX" sz="800" dirty="0"/>
              <a:t>                </a:t>
            </a:r>
            <a:r>
              <a:rPr lang="es-MX" sz="800" b="1" dirty="0"/>
              <a:t>4,927</a:t>
            </a:r>
          </a:p>
          <a:p>
            <a:endParaRPr lang="es-MX" b="1" dirty="0"/>
          </a:p>
          <a:p>
            <a:r>
              <a:rPr lang="es-MX" dirty="0"/>
              <a:t>El valor total del portafolio de Tesorería es de 28,522 MDP</a:t>
            </a:r>
          </a:p>
        </p:txBody>
      </p:sp>
      <p:sp>
        <p:nvSpPr>
          <p:cNvPr id="5" name="4 Marcador de número de diapositiva"/>
          <p:cNvSpPr>
            <a:spLocks noGrp="1"/>
          </p:cNvSpPr>
          <p:nvPr>
            <p:ph type="sldNum" sz="quarter" idx="10"/>
          </p:nvPr>
        </p:nvSpPr>
        <p:spPr/>
        <p:txBody>
          <a:bodyPr/>
          <a:lstStyle/>
          <a:p>
            <a:fld id="{AB81FDCE-46A5-4BDF-8FB3-AEF496C3120B}" type="slidenum">
              <a:rPr lang="es-MX" smtClean="0">
                <a:solidFill>
                  <a:prstClr val="black"/>
                </a:solidFill>
              </a:rPr>
              <a:pPr/>
              <a:t>60</a:t>
            </a:fld>
            <a:endParaRPr lang="es-MX" dirty="0">
              <a:solidFill>
                <a:prstClr val="black"/>
              </a:solidFill>
            </a:endParaRPr>
          </a:p>
        </p:txBody>
      </p:sp>
    </p:spTree>
    <p:extLst>
      <p:ext uri="{BB962C8B-B14F-4D97-AF65-F5344CB8AC3E}">
        <p14:creationId xmlns:p14="http://schemas.microsoft.com/office/powerpoint/2010/main" val="9991298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17575" y="744538"/>
            <a:ext cx="4962525" cy="3722687"/>
          </a:xfrm>
        </p:spPr>
      </p:sp>
      <p:sp>
        <p:nvSpPr>
          <p:cNvPr id="3" name="2 Marcador de notas"/>
          <p:cNvSpPr>
            <a:spLocks noGrp="1"/>
          </p:cNvSpPr>
          <p:nvPr>
            <p:ph type="body" idx="1"/>
          </p:nvPr>
        </p:nvSpPr>
        <p:spPr/>
        <p:txBody>
          <a:bodyPr>
            <a:normAutofit fontScale="92500" lnSpcReduction="10000"/>
          </a:bodyPr>
          <a:lstStyle/>
          <a:p>
            <a:r>
              <a:rPr lang="es-MX" baseline="0" dirty="0"/>
              <a:t>Valor de Mercado</a:t>
            </a:r>
          </a:p>
          <a:p>
            <a:r>
              <a:rPr lang="es-MX" baseline="0" dirty="0"/>
              <a:t>El valor total del portafolio FANVIT es de </a:t>
            </a:r>
            <a:r>
              <a:rPr lang="es-MX" dirty="0"/>
              <a:t> 50,056 MDP </a:t>
            </a:r>
            <a:endParaRPr lang="es-MX" baseline="0" dirty="0"/>
          </a:p>
          <a:p>
            <a:pPr defTabSz="880521">
              <a:defRPr/>
            </a:pPr>
            <a:r>
              <a:rPr lang="es-MX" baseline="0" dirty="0"/>
              <a:t>En la información que se reporte de FANVIT solo se esta tomando en cuenta el mercado Deuda , las demás operaciones se describen a continuación, con un monto total de </a:t>
            </a:r>
            <a:r>
              <a:rPr lang="es-MX" dirty="0"/>
              <a:t> 4,927  MDP</a:t>
            </a:r>
            <a:r>
              <a:rPr lang="es-MX" baseline="0" dirty="0"/>
              <a:t> </a:t>
            </a:r>
          </a:p>
          <a:p>
            <a:pPr defTabSz="880521">
              <a:defRPr/>
            </a:pPr>
            <a:endParaRPr lang="es-MX" sz="800" dirty="0"/>
          </a:p>
          <a:p>
            <a:r>
              <a:rPr lang="es-MX" sz="600" b="1" dirty="0">
                <a:solidFill>
                  <a:srgbClr val="FF0000"/>
                </a:solidFill>
              </a:rPr>
              <a:t>FIBRAMQ          397</a:t>
            </a:r>
          </a:p>
          <a:p>
            <a:r>
              <a:rPr lang="es-MX" sz="600" b="1" dirty="0">
                <a:solidFill>
                  <a:srgbClr val="FF0000"/>
                </a:solidFill>
              </a:rPr>
              <a:t>FIBRAPL           225</a:t>
            </a:r>
          </a:p>
          <a:p>
            <a:pPr defTabSz="897301" eaLnBrk="1" fontAlgn="auto" hangingPunct="1">
              <a:spcBef>
                <a:spcPts val="0"/>
              </a:spcBef>
              <a:spcAft>
                <a:spcPts val="0"/>
              </a:spcAft>
              <a:defRPr/>
            </a:pPr>
            <a:r>
              <a:rPr lang="es-MX" sz="600" b="1" dirty="0"/>
              <a:t>CF TERRA          32</a:t>
            </a:r>
          </a:p>
          <a:p>
            <a:endParaRPr lang="es-MX" sz="600" b="1" dirty="0"/>
          </a:p>
          <a:p>
            <a:r>
              <a:rPr lang="es-MX" sz="600" b="1" dirty="0"/>
              <a:t>IVV                    55</a:t>
            </a:r>
          </a:p>
          <a:p>
            <a:pPr defTabSz="897301" eaLnBrk="1" fontAlgn="auto" hangingPunct="1">
              <a:spcBef>
                <a:spcPts val="0"/>
              </a:spcBef>
              <a:spcAft>
                <a:spcPts val="0"/>
              </a:spcAft>
              <a:defRPr/>
            </a:pPr>
            <a:r>
              <a:rPr lang="es-MX" sz="600" b="1" dirty="0"/>
              <a:t>1I HEZU            157</a:t>
            </a:r>
          </a:p>
          <a:p>
            <a:r>
              <a:rPr lang="es-MX" sz="800" b="1" dirty="0"/>
              <a:t>1I HEWJ            21</a:t>
            </a:r>
          </a:p>
          <a:p>
            <a:r>
              <a:rPr lang="es-MX" sz="600" b="1" dirty="0"/>
              <a:t>1 GICSA            111</a:t>
            </a:r>
          </a:p>
          <a:p>
            <a:endParaRPr lang="es-MX" sz="600" b="1" dirty="0"/>
          </a:p>
          <a:p>
            <a:pPr defTabSz="897301" eaLnBrk="1" fontAlgn="auto" hangingPunct="1">
              <a:spcBef>
                <a:spcPts val="0"/>
              </a:spcBef>
              <a:spcAft>
                <a:spcPts val="0"/>
              </a:spcAft>
              <a:defRPr/>
            </a:pPr>
            <a:r>
              <a:rPr lang="es-MX" sz="600" b="1" dirty="0"/>
              <a:t>JE  AMX             </a:t>
            </a:r>
            <a:r>
              <a:rPr lang="es-MX" sz="600" b="1" dirty="0">
                <a:solidFill>
                  <a:srgbClr val="FF0000"/>
                </a:solidFill>
              </a:rPr>
              <a:t>802</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sv-SE" sz="600" b="1" dirty="0"/>
              <a:t>VECTPA M          192</a:t>
            </a:r>
          </a:p>
          <a:p>
            <a:pPr defTabSz="897301" eaLnBrk="1" fontAlgn="auto" hangingPunct="1">
              <a:spcBef>
                <a:spcPts val="0"/>
              </a:spcBef>
              <a:spcAft>
                <a:spcPts val="0"/>
              </a:spcAft>
              <a:defRPr/>
            </a:pPr>
            <a:r>
              <a:rPr lang="sv-SE" sz="600" b="1" dirty="0"/>
              <a:t>VECTSIC M        258</a:t>
            </a:r>
          </a:p>
          <a:p>
            <a:pPr defTabSz="897301" eaLnBrk="1" fontAlgn="auto" hangingPunct="1">
              <a:spcBef>
                <a:spcPts val="0"/>
              </a:spcBef>
              <a:spcAft>
                <a:spcPts val="0"/>
              </a:spcAft>
              <a:defRPr/>
            </a:pPr>
            <a:endParaRPr lang="sv-SE" sz="600" b="1" dirty="0">
              <a:solidFill>
                <a:srgbClr val="FF0000"/>
              </a:solidFill>
            </a:endParaRPr>
          </a:p>
          <a:p>
            <a:pPr defTabSz="897301" eaLnBrk="1" fontAlgn="auto" hangingPunct="1">
              <a:spcBef>
                <a:spcPts val="0"/>
              </a:spcBef>
              <a:spcAft>
                <a:spcPts val="0"/>
              </a:spcAft>
              <a:defRPr/>
            </a:pPr>
            <a:r>
              <a:rPr lang="es-MX" sz="600" b="1" dirty="0"/>
              <a:t>MXPUSD FIX      </a:t>
            </a:r>
            <a:r>
              <a:rPr lang="es-MX" sz="600" b="1" dirty="0">
                <a:solidFill>
                  <a:srgbClr val="FF0000"/>
                </a:solidFill>
              </a:rPr>
              <a:t>107</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es-MX" sz="600" b="1" dirty="0">
                <a:solidFill>
                  <a:srgbClr val="FF0000"/>
                </a:solidFill>
              </a:rPr>
              <a:t>SCOT-RV             48</a:t>
            </a:r>
          </a:p>
          <a:p>
            <a:pPr defTabSz="897301" eaLnBrk="1" fontAlgn="auto" hangingPunct="1">
              <a:spcBef>
                <a:spcPts val="0"/>
              </a:spcBef>
              <a:spcAft>
                <a:spcPts val="0"/>
              </a:spcAft>
              <a:defRPr/>
            </a:pPr>
            <a:endParaRPr lang="es-MX" sz="800" b="1" dirty="0">
              <a:solidFill>
                <a:srgbClr val="FF0000"/>
              </a:solidFill>
            </a:endParaRPr>
          </a:p>
          <a:p>
            <a:r>
              <a:rPr lang="es-MX" sz="800" b="1" dirty="0"/>
              <a:t>SX7EEX               23</a:t>
            </a:r>
          </a:p>
          <a:p>
            <a:endParaRPr lang="es-MX" sz="800" b="1" dirty="0"/>
          </a:p>
          <a:p>
            <a:r>
              <a:rPr lang="es-MX" b="1" dirty="0"/>
              <a:t>2 REDC933</a:t>
            </a:r>
            <a:r>
              <a:rPr lang="es-MX" sz="800" b="1" dirty="0"/>
              <a:t>         204</a:t>
            </a:r>
          </a:p>
          <a:p>
            <a:endParaRPr lang="es-MX" sz="800" b="1" dirty="0"/>
          </a:p>
          <a:p>
            <a:r>
              <a:rPr lang="es-MX" sz="800" b="1" dirty="0"/>
              <a:t>2 AMXL771         58</a:t>
            </a:r>
          </a:p>
          <a:p>
            <a:endParaRPr lang="es-MX" sz="800" b="1" dirty="0"/>
          </a:p>
          <a:p>
            <a:r>
              <a:rPr lang="es-MX" sz="800" b="1" dirty="0"/>
              <a:t>1B NAFTRAC       30</a:t>
            </a:r>
          </a:p>
          <a:p>
            <a:endParaRPr lang="es-MX" sz="800" b="1" dirty="0"/>
          </a:p>
          <a:p>
            <a:r>
              <a:rPr lang="es-MX" sz="800" b="1" dirty="0"/>
              <a:t>J BSAN                1,697</a:t>
            </a:r>
          </a:p>
          <a:p>
            <a:endParaRPr lang="es-MX" sz="800" b="1" dirty="0"/>
          </a:p>
          <a:p>
            <a:r>
              <a:rPr lang="es-MX" sz="800" b="1" dirty="0"/>
              <a:t>J BACOMER        323</a:t>
            </a:r>
          </a:p>
          <a:p>
            <a:endParaRPr lang="es-MX" sz="800" b="1" dirty="0"/>
          </a:p>
          <a:p>
            <a:r>
              <a:rPr lang="es-MX" sz="800" b="1" dirty="0"/>
              <a:t>JE TLEVISA        185</a:t>
            </a:r>
          </a:p>
          <a:p>
            <a:endParaRPr lang="es-MX" sz="800" b="1" dirty="0"/>
          </a:p>
          <a:p>
            <a:r>
              <a:rPr lang="es-MX" sz="800" b="1" dirty="0"/>
              <a:t>SITES                      2</a:t>
            </a:r>
          </a:p>
          <a:p>
            <a:endParaRPr lang="es-MX" sz="800" b="1" dirty="0"/>
          </a:p>
          <a:p>
            <a:r>
              <a:rPr lang="es-MX" sz="800" b="1" dirty="0"/>
              <a:t>Total  </a:t>
            </a:r>
            <a:r>
              <a:rPr lang="es-MX" sz="800" dirty="0"/>
              <a:t>                </a:t>
            </a:r>
            <a:r>
              <a:rPr lang="es-MX" sz="800" b="1" dirty="0"/>
              <a:t>4,927</a:t>
            </a:r>
          </a:p>
          <a:p>
            <a:endParaRPr lang="es-MX" b="1" dirty="0"/>
          </a:p>
          <a:p>
            <a:r>
              <a:rPr lang="es-MX" dirty="0"/>
              <a:t>El valor total del portafolio de Tesorería es de 28,522 MDP</a:t>
            </a:r>
          </a:p>
        </p:txBody>
      </p:sp>
      <p:sp>
        <p:nvSpPr>
          <p:cNvPr id="5" name="4 Marcador de número de diapositiva"/>
          <p:cNvSpPr>
            <a:spLocks noGrp="1"/>
          </p:cNvSpPr>
          <p:nvPr>
            <p:ph type="sldNum" sz="quarter" idx="10"/>
          </p:nvPr>
        </p:nvSpPr>
        <p:spPr/>
        <p:txBody>
          <a:bodyPr/>
          <a:lstStyle/>
          <a:p>
            <a:fld id="{AB81FDCE-46A5-4BDF-8FB3-AEF496C3120B}" type="slidenum">
              <a:rPr lang="es-MX" smtClean="0">
                <a:solidFill>
                  <a:prstClr val="black"/>
                </a:solidFill>
              </a:rPr>
              <a:pPr/>
              <a:t>61</a:t>
            </a:fld>
            <a:endParaRPr lang="es-MX" dirty="0">
              <a:solidFill>
                <a:prstClr val="black"/>
              </a:solidFill>
            </a:endParaRPr>
          </a:p>
        </p:txBody>
      </p:sp>
    </p:spTree>
    <p:extLst>
      <p:ext uri="{BB962C8B-B14F-4D97-AF65-F5344CB8AC3E}">
        <p14:creationId xmlns:p14="http://schemas.microsoft.com/office/powerpoint/2010/main" val="34841107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02D320D3-2E99-403D-AB78-AE13C466CB17}" type="slidenum">
              <a:rPr lang="es-MX" smtClean="0"/>
              <a:t>77</a:t>
            </a:fld>
            <a:endParaRPr lang="es-MX" dirty="0"/>
          </a:p>
        </p:txBody>
      </p:sp>
    </p:spTree>
    <p:extLst>
      <p:ext uri="{BB962C8B-B14F-4D97-AF65-F5344CB8AC3E}">
        <p14:creationId xmlns:p14="http://schemas.microsoft.com/office/powerpoint/2010/main" val="38059875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02D320D3-2E99-403D-AB78-AE13C466CB17}" type="slidenum">
              <a:rPr lang="es-MX" smtClean="0"/>
              <a:t>78</a:t>
            </a:fld>
            <a:endParaRPr lang="es-MX" dirty="0"/>
          </a:p>
        </p:txBody>
      </p:sp>
    </p:spTree>
    <p:extLst>
      <p:ext uri="{BB962C8B-B14F-4D97-AF65-F5344CB8AC3E}">
        <p14:creationId xmlns:p14="http://schemas.microsoft.com/office/powerpoint/2010/main" val="18582655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02D320D3-2E99-403D-AB78-AE13C466CB17}" type="slidenum">
              <a:rPr lang="es-MX" smtClean="0"/>
              <a:t>79</a:t>
            </a:fld>
            <a:endParaRPr lang="es-MX" dirty="0"/>
          </a:p>
        </p:txBody>
      </p:sp>
    </p:spTree>
    <p:extLst>
      <p:ext uri="{BB962C8B-B14F-4D97-AF65-F5344CB8AC3E}">
        <p14:creationId xmlns:p14="http://schemas.microsoft.com/office/powerpoint/2010/main" val="188817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B1C575A-FA3C-4170-BDE2-E20A38399392}" type="slidenum">
              <a:rPr lang="en-US" smtClean="0">
                <a:solidFill>
                  <a:prstClr val="black"/>
                </a:solidFill>
              </a:rPr>
              <a:pPr/>
              <a:t>90</a:t>
            </a:fld>
            <a:endParaRPr lang="en-US" dirty="0">
              <a:solidFill>
                <a:prstClr val="black"/>
              </a:solidFill>
            </a:endParaRPr>
          </a:p>
        </p:txBody>
      </p:sp>
    </p:spTree>
    <p:extLst>
      <p:ext uri="{BB962C8B-B14F-4D97-AF65-F5344CB8AC3E}">
        <p14:creationId xmlns:p14="http://schemas.microsoft.com/office/powerpoint/2010/main" val="11951876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solidFill>
                  <a:prstClr val="black"/>
                </a:solidFill>
              </a:rPr>
              <a:pPr/>
              <a:t>92</a:t>
            </a:fld>
            <a:endParaRPr lang="es-MX" dirty="0">
              <a:solidFill>
                <a:prstClr val="black"/>
              </a:solidFill>
            </a:endParaRPr>
          </a:p>
        </p:txBody>
      </p:sp>
    </p:spTree>
    <p:extLst>
      <p:ext uri="{BB962C8B-B14F-4D97-AF65-F5344CB8AC3E}">
        <p14:creationId xmlns:p14="http://schemas.microsoft.com/office/powerpoint/2010/main" val="5662790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6.xml"/><Relationship Id="rId4" Type="http://schemas.openxmlformats.org/officeDocument/2006/relationships/image" Target="../media/image12.wmf"/></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slideMaster" Target="../slideMasters/slideMaster6.xml"/><Relationship Id="rId4" Type="http://schemas.openxmlformats.org/officeDocument/2006/relationships/tags" Target="../tags/tag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Master" Target="../slideMasters/slideMaster7.xml"/><Relationship Id="rId4" Type="http://schemas.openxmlformats.org/officeDocument/2006/relationships/tags" Target="../tags/tag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4" Type="http://schemas.openxmlformats.org/officeDocument/2006/relationships/image" Target="../media/image12.wmf"/></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slideMaster" Target="../slideMasters/slideMaster9.xml"/><Relationship Id="rId4" Type="http://schemas.openxmlformats.org/officeDocument/2006/relationships/tags" Target="../tags/tag1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1.xml"/><Relationship Id="rId4" Type="http://schemas.openxmlformats.org/officeDocument/2006/relationships/image" Target="../media/image12.wmf"/></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Master" Target="../slideMasters/slideMaster11.xml"/><Relationship Id="rId4" Type="http://schemas.openxmlformats.org/officeDocument/2006/relationships/tags" Target="../tags/tag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426379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2471028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987368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433913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endParaRPr lang="es-ES" dirty="0"/>
          </a:p>
        </p:txBody>
      </p:sp>
      <p:sp>
        <p:nvSpPr>
          <p:cNvPr id="8" name="Marcador de pie de página 4"/>
          <p:cNvSpPr>
            <a:spLocks noGrp="1"/>
          </p:cNvSpPr>
          <p:nvPr>
            <p:ph type="ftr" sz="quarter" idx="11"/>
          </p:nvPr>
        </p:nvSpPr>
        <p:spPr/>
        <p:txBody>
          <a:bodyPr/>
          <a:lstStyle>
            <a:lvl1pPr>
              <a:defRPr/>
            </a:lvl1pPr>
          </a:lstStyle>
          <a:p>
            <a:pPr>
              <a:defRPr/>
            </a:pPr>
            <a:endParaRPr lang="es-ES" dirty="0"/>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2489763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endParaRPr lang="es-ES" dirty="0"/>
          </a:p>
        </p:txBody>
      </p:sp>
      <p:sp>
        <p:nvSpPr>
          <p:cNvPr id="4" name="Marcador de pie de página 4"/>
          <p:cNvSpPr>
            <a:spLocks noGrp="1"/>
          </p:cNvSpPr>
          <p:nvPr>
            <p:ph type="ftr" sz="quarter" idx="11"/>
          </p:nvPr>
        </p:nvSpPr>
        <p:spPr/>
        <p:txBody>
          <a:bodyPr/>
          <a:lstStyle>
            <a:lvl1pPr>
              <a:defRPr/>
            </a:lvl1pPr>
          </a:lstStyle>
          <a:p>
            <a:pPr>
              <a:defRPr/>
            </a:pPr>
            <a:endParaRPr lang="es-ES" dirty="0"/>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4279605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endParaRPr lang="es-ES" dirty="0"/>
          </a:p>
        </p:txBody>
      </p:sp>
      <p:sp>
        <p:nvSpPr>
          <p:cNvPr id="3" name="Marcador de pie de página 4"/>
          <p:cNvSpPr>
            <a:spLocks noGrp="1"/>
          </p:cNvSpPr>
          <p:nvPr>
            <p:ph type="ftr" sz="quarter" idx="11"/>
          </p:nvPr>
        </p:nvSpPr>
        <p:spPr/>
        <p:txBody>
          <a:bodyPr/>
          <a:lstStyle>
            <a:lvl1pPr>
              <a:defRPr/>
            </a:lvl1pPr>
          </a:lstStyle>
          <a:p>
            <a:pPr>
              <a:defRPr/>
            </a:pPr>
            <a:endParaRPr lang="es-ES" dirty="0"/>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2452600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1636821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250461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963570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4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27315584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8178561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4684506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8622023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9197480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9324998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3858097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0617652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0332840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4440895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561752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545450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31362735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11850118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pic>
        <p:nvPicPr>
          <p:cNvPr id="8" name="Imagen 1"/>
          <p:cNvPicPr>
            <a:picLocks noChangeAspect="1"/>
          </p:cNvPicPr>
          <p:nvPr/>
        </p:nvPicPr>
        <p:blipFill>
          <a:blip r:embed="rId2">
            <a:extLst>
              <a:ext uri="{28A0092B-C50C-407E-A947-70E740481C1C}">
                <a14:useLocalDpi xmlns:a14="http://schemas.microsoft.com/office/drawing/2010/main" val="0"/>
              </a:ext>
            </a:extLst>
          </a:blip>
          <a:srcRect l="65343"/>
          <a:stretch>
            <a:fillRect/>
          </a:stretch>
        </p:blipFill>
        <p:spPr bwMode="auto">
          <a:xfrm>
            <a:off x="5973764" y="0"/>
            <a:ext cx="31702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14885" y="732414"/>
            <a:ext cx="5209418" cy="1504844"/>
          </a:xfrm>
          <a:effectLst/>
        </p:spPr>
        <p:txBody>
          <a:bodyPr anchor="t" anchorCtr="0">
            <a:noAutofit/>
          </a:bodyPr>
          <a:lstStyle>
            <a:lvl1pPr>
              <a:defRPr sz="4800" b="1">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Subtitle 2"/>
          <p:cNvSpPr>
            <a:spLocks noGrp="1"/>
          </p:cNvSpPr>
          <p:nvPr>
            <p:ph type="subTitle" idx="1"/>
          </p:nvPr>
        </p:nvSpPr>
        <p:spPr>
          <a:xfrm>
            <a:off x="414884" y="5050588"/>
            <a:ext cx="5375726" cy="590321"/>
          </a:xfrm>
        </p:spPr>
        <p:txBody>
          <a:bodyPr anchor="t">
            <a:noAutofit/>
          </a:bodyPr>
          <a:lstStyle>
            <a:lvl1pPr marL="0" indent="0" algn="l">
              <a:buNone/>
              <a:defRPr sz="2400" b="1" cap="all">
                <a:solidFill>
                  <a:schemeClr val="accent1"/>
                </a:solidFill>
                <a:latin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5" name="Date Placeholder 3"/>
          <p:cNvSpPr>
            <a:spLocks noGrp="1"/>
          </p:cNvSpPr>
          <p:nvPr>
            <p:ph type="dt" sz="half" idx="10"/>
          </p:nvPr>
        </p:nvSpPr>
        <p:spPr>
          <a:xfrm>
            <a:off x="1486808" y="6089651"/>
            <a:ext cx="2133600" cy="365125"/>
          </a:xfrm>
          <a:prstGeom prst="rect">
            <a:avLst/>
          </a:prstGeom>
        </p:spPr>
        <p:txBody>
          <a:bodyPr/>
          <a:lstStyle>
            <a:lvl1pPr>
              <a:defRPr>
                <a:solidFill>
                  <a:schemeClr val="accent1">
                    <a:lumMod val="75000"/>
                    <a:lumOff val="25000"/>
                  </a:schemeClr>
                </a:solidFill>
              </a:defRPr>
            </a:lvl1pPr>
          </a:lstStyle>
          <a:p>
            <a:pPr defTabSz="914400" eaLnBrk="1" fontAlgn="auto" hangingPunct="1">
              <a:spcBef>
                <a:spcPts val="0"/>
              </a:spcBef>
              <a:spcAft>
                <a:spcPts val="0"/>
              </a:spcAft>
            </a:pPr>
            <a:endParaRPr lang="es-MX" dirty="0">
              <a:solidFill>
                <a:srgbClr val="1A3260">
                  <a:lumMod val="75000"/>
                  <a:lumOff val="25000"/>
                </a:srgbClr>
              </a:solidFill>
              <a:latin typeface="Gill Sans MT" panose="020B0502020104020203"/>
            </a:endParaRPr>
          </a:p>
        </p:txBody>
      </p:sp>
    </p:spTree>
    <p:extLst>
      <p:ext uri="{BB962C8B-B14F-4D97-AF65-F5344CB8AC3E}">
        <p14:creationId xmlns:p14="http://schemas.microsoft.com/office/powerpoint/2010/main" val="3356261152"/>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338139" y="213479"/>
            <a:ext cx="8482012" cy="520849"/>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bwMode="black">
          <a:xfrm>
            <a:off x="235528" y="1288474"/>
            <a:ext cx="8700655" cy="4946072"/>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Tree>
    <p:extLst>
      <p:ext uri="{BB962C8B-B14F-4D97-AF65-F5344CB8AC3E}">
        <p14:creationId xmlns:p14="http://schemas.microsoft.com/office/powerpoint/2010/main" val="15154702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581194" y="3036573"/>
            <a:ext cx="7989751" cy="1504844"/>
          </a:xfrm>
        </p:spPr>
        <p:txBody>
          <a:bodyPr/>
          <a:lstStyle>
            <a:lvl1pPr algn="l">
              <a:defRPr sz="3600" b="0" cap="all">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Text Placeholder 2"/>
          <p:cNvSpPr>
            <a:spLocks noGrp="1"/>
          </p:cNvSpPr>
          <p:nvPr>
            <p:ph type="body" idx="1"/>
          </p:nvPr>
        </p:nvSpPr>
        <p:spPr>
          <a:xfrm>
            <a:off x="581194" y="4541417"/>
            <a:ext cx="7989751" cy="600556"/>
          </a:xfrm>
        </p:spPr>
        <p:txBody>
          <a:bodyPr anchor="t">
            <a:normAutofit/>
          </a:bodyPr>
          <a:lstStyle>
            <a:lvl1pPr marL="0" indent="0" algn="l">
              <a:buNone/>
              <a:defRPr sz="1800" cap="all">
                <a:solidFill>
                  <a:schemeClr val="accent2"/>
                </a:solidFill>
                <a:latin typeface="Calibri" panose="020F050202020403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dirty="0"/>
              <a:t>Haga clic para modificar el estilo de texto del patrón</a:t>
            </a:r>
          </a:p>
        </p:txBody>
      </p:sp>
      <p:sp>
        <p:nvSpPr>
          <p:cNvPr id="5" name="Date Placeholder 3"/>
          <p:cNvSpPr>
            <a:spLocks noGrp="1"/>
          </p:cNvSpPr>
          <p:nvPr>
            <p:ph type="dt" sz="half" idx="10"/>
          </p:nvPr>
        </p:nvSpPr>
        <p:spPr>
          <a:xfrm>
            <a:off x="3137051" y="5153362"/>
            <a:ext cx="2133600" cy="365125"/>
          </a:xfrm>
          <a:prstGeom prst="rect">
            <a:avLst/>
          </a:prstGeom>
        </p:spPr>
        <p:txBody>
          <a:bodyPr/>
          <a:lstStyle>
            <a:lvl1pPr>
              <a:defRPr>
                <a:solidFill>
                  <a:schemeClr val="accent1">
                    <a:lumMod val="75000"/>
                    <a:lumOff val="25000"/>
                  </a:schemeClr>
                </a:solidFill>
                <a:latin typeface="Calibri" panose="020F0502020204030204" pitchFamily="34" charset="0"/>
              </a:defRPr>
            </a:lvl1pPr>
          </a:lstStyle>
          <a:p>
            <a:pPr defTabSz="914400" eaLnBrk="1" fontAlgn="auto" hangingPunct="1">
              <a:spcBef>
                <a:spcPts val="0"/>
              </a:spcBef>
              <a:spcAft>
                <a:spcPts val="0"/>
              </a:spcAft>
            </a:pPr>
            <a:endParaRPr lang="es-MX" dirty="0">
              <a:solidFill>
                <a:srgbClr val="1A3260">
                  <a:lumMod val="75000"/>
                  <a:lumOff val="25000"/>
                </a:srgbClr>
              </a:solidFill>
            </a:endParaRPr>
          </a:p>
        </p:txBody>
      </p:sp>
    </p:spTree>
    <p:extLst>
      <p:ext uri="{BB962C8B-B14F-4D97-AF65-F5344CB8AC3E}">
        <p14:creationId xmlns:p14="http://schemas.microsoft.com/office/powerpoint/2010/main" val="28492681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Dos objetos">
    <p:spTree>
      <p:nvGrpSpPr>
        <p:cNvPr id="1" name=""/>
        <p:cNvGrpSpPr/>
        <p:nvPr/>
      </p:nvGrpSpPr>
      <p:grpSpPr>
        <a:xfrm>
          <a:off x="0" y="0"/>
          <a:ext cx="0" cy="0"/>
          <a:chOff x="0" y="0"/>
          <a:chExt cx="0" cy="0"/>
        </a:xfrm>
      </p:grpSpPr>
      <p:sp>
        <p:nvSpPr>
          <p:cNvPr id="5" name="Rectangle 4"/>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sz="half" idx="1"/>
          </p:nvPr>
        </p:nvSpPr>
        <p:spPr>
          <a:xfrm>
            <a:off x="338138" y="1385457"/>
            <a:ext cx="4142581" cy="4890653"/>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4" name="Content Placeholder 3"/>
          <p:cNvSpPr>
            <a:spLocks noGrp="1"/>
          </p:cNvSpPr>
          <p:nvPr>
            <p:ph sz="half" idx="2"/>
          </p:nvPr>
        </p:nvSpPr>
        <p:spPr>
          <a:xfrm>
            <a:off x="4663282" y="1385458"/>
            <a:ext cx="4156868" cy="4890651"/>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bwMode="white">
          <a:xfrm>
            <a:off x="338139" y="17184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29366320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38139" y="1180687"/>
            <a:ext cx="4109171"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4" name="Content Placeholder 3"/>
          <p:cNvSpPr>
            <a:spLocks noGrp="1"/>
          </p:cNvSpPr>
          <p:nvPr>
            <p:ph sz="half" idx="2"/>
          </p:nvPr>
        </p:nvSpPr>
        <p:spPr>
          <a:xfrm>
            <a:off x="338139" y="2034230"/>
            <a:ext cx="4109171"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5" name="Text Placeholder 4"/>
          <p:cNvSpPr>
            <a:spLocks noGrp="1"/>
          </p:cNvSpPr>
          <p:nvPr>
            <p:ph type="body" sz="quarter" idx="3"/>
          </p:nvPr>
        </p:nvSpPr>
        <p:spPr>
          <a:xfrm>
            <a:off x="4718922" y="1180687"/>
            <a:ext cx="4101228"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6" name="Content Placeholder 5"/>
          <p:cNvSpPr>
            <a:spLocks noGrp="1"/>
          </p:cNvSpPr>
          <p:nvPr>
            <p:ph sz="quarter" idx="4"/>
          </p:nvPr>
        </p:nvSpPr>
        <p:spPr>
          <a:xfrm>
            <a:off x="4718922" y="2034230"/>
            <a:ext cx="4101228"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a:xfrm>
            <a:off x="330995" y="14252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3918377719"/>
      </p:ext>
    </p:extLst>
  </p:cSld>
  <p:clrMapOvr>
    <a:masterClrMapping/>
  </p:clrMapOvr>
  <p:extLst mod="1">
    <p:ext uri="{DCECCB84-F9BA-43D5-87BE-67443E8EF086}">
      <p15:sldGuideLst xmlns:p15="http://schemas.microsoft.com/office/powerpoint/2012/main">
        <p15:guide id="1" orient="horz" pos="2160">
          <p15:clr>
            <a:srgbClr val="FBAE40"/>
          </p15:clr>
        </p15:guide>
        <p15:guide id="2" pos="216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olo el título">
    <p:spTree>
      <p:nvGrpSpPr>
        <p:cNvPr id="1" name=""/>
        <p:cNvGrpSpPr/>
        <p:nvPr/>
      </p:nvGrpSpPr>
      <p:grpSpPr>
        <a:xfrm>
          <a:off x="0" y="0"/>
          <a:ext cx="0" cy="0"/>
          <a:chOff x="0" y="0"/>
          <a:chExt cx="0" cy="0"/>
        </a:xfrm>
      </p:grpSpPr>
      <p:sp>
        <p:nvSpPr>
          <p:cNvPr id="3" name="Rectangle 2"/>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11115148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977945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ítulo y texto vertical">
    <p:spTree>
      <p:nvGrpSpPr>
        <p:cNvPr id="1" name=""/>
        <p:cNvGrpSpPr/>
        <p:nvPr/>
      </p:nvGrpSpPr>
      <p:grpSpPr>
        <a:xfrm>
          <a:off x="0" y="0"/>
          <a:ext cx="0" cy="0"/>
          <a:chOff x="0" y="0"/>
          <a:chExt cx="0" cy="0"/>
        </a:xfrm>
      </p:grpSpPr>
      <p:sp>
        <p:nvSpPr>
          <p:cNvPr id="4" name="Rectangle 3"/>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Vertical Text Placeholder 2"/>
          <p:cNvSpPr>
            <a:spLocks noGrp="1"/>
          </p:cNvSpPr>
          <p:nvPr>
            <p:ph type="body" orient="vert" idx="1"/>
          </p:nvPr>
        </p:nvSpPr>
        <p:spPr/>
        <p:txBody>
          <a:bodyPr vert="eaVert" anchor="t"/>
          <a:lstStyle>
            <a:lvl1pPr algn="l">
              <a:defRPr>
                <a:latin typeface="Calibri" panose="020F0502020204030204" pitchFamily="34" charset="0"/>
              </a:defRPr>
            </a:lvl1pPr>
            <a:lvl2pPr algn="l">
              <a:defRPr>
                <a:latin typeface="Calibri" panose="020F0502020204030204" pitchFamily="34" charset="0"/>
              </a:defRPr>
            </a:lvl2pPr>
            <a:lvl3pPr algn="l">
              <a:defRPr>
                <a:latin typeface="Calibri" panose="020F0502020204030204" pitchFamily="34" charset="0"/>
              </a:defRPr>
            </a:lvl3pPr>
            <a:lvl4pPr algn="l">
              <a:defRPr>
                <a:latin typeface="Calibri" panose="020F0502020204030204" pitchFamily="34" charset="0"/>
              </a:defRPr>
            </a:lvl4pPr>
            <a:lvl5pPr algn="l">
              <a:defRPr>
                <a:latin typeface="Calibri" panose="020F0502020204030204" pitchFamily="34" charset="0"/>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24500143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normAutofit/>
          </a:bodyPr>
          <a:lstStyle>
            <a:lvl1pPr algn="l">
              <a:defRPr sz="2600" b="1">
                <a:latin typeface="Century Gothic" panose="020B0502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685800" y="3602038"/>
            <a:ext cx="6858000" cy="1655762"/>
          </a:xfrm>
          <a:prstGeom prst="rect">
            <a:avLst/>
          </a:prstGeom>
        </p:spPr>
        <p:txBody>
          <a:bodyPr anchor="ctr">
            <a:normAutofit/>
          </a:bodyPr>
          <a:lstStyle>
            <a:lvl1pPr marL="0" indent="0" algn="l">
              <a:buNone/>
              <a:defRPr sz="1800" b="0">
                <a:latin typeface="Century Gothic" panose="020B0502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sz="7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lvl1pPr>
              <a:defRPr sz="700" b="1">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39055545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a:xfrm>
            <a:off x="6457950" y="6356351"/>
            <a:ext cx="2057400" cy="365125"/>
          </a:xfr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114553150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5362215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33017029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8170131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82099343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2943966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31491571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Cl3lggonE1Gg8DkRCZnAnmMEkqpmpOi682fKcmEq/p66pYDVeuDVyBqS1hbaGu6olqEoeVeRgXC8biKBakmJqkxL7ZwwTqoMKNluRJPirA2cmyHpJypvHT17zJ8MO2W7e9mish8Xa78DlF/assp9s00tULt2vDZK3DyA532sJBYoqt8K8lr4I3IUbxYGJ8u/GzeyZlPc9ivxZZ6wESD3d88kMiXgRwyvCdYVNFY+9qIDvVFkv0VaeOf+ZW5K2H/jlhAgIydEThyXtQt/ELW3eI="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2264" name="Internal" descr="AQAAAAAQAHYSoIDQOiFKvJ95oaOXc+Lb62utDbSVGaapjUR2wS8lzgGpnh4vC0vBV/cpw6i8r3lDH7xZAZSkQuDSphobGsnXRoZJ+8DcOiS091cUiMF4mE5MMr58SbO9pmJBysWvZm2YuhTguhU+dhAKTgARV9Wt7l8ptdp9BjKmJ6wMay8hDfdeeHw3G0/FcjSvkKJ+Tb04G2QzOtyEUx8RpT3ZCDhBgJ49L3x5KGTuU8N6fBNiP/oc+fVzAyfhKUrB39hpuaXPUNyW0HlYhuC39PTtUQ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a:t>Flysheet</a:t>
            </a:r>
            <a:r>
              <a:rPr lang="es-ES_tradnl" noProof="0" dirty="0"/>
              <a:t> </a:t>
            </a:r>
            <a:r>
              <a:rPr lang="es-ES_tradnl" noProof="0" dirty="0" err="1"/>
              <a:t>heading</a:t>
            </a:r>
            <a:endParaRPr lang="es-ES_tradnl" noProof="0" dirty="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a:t>Flysheet</a:t>
            </a:r>
            <a:r>
              <a:rPr lang="es-ES_tradnl" noProof="0" dirty="0"/>
              <a:t> </a:t>
            </a:r>
            <a:r>
              <a:rPr lang="es-ES_tradnl" noProof="0" dirty="0" err="1"/>
              <a:t>subheading</a:t>
            </a:r>
            <a:endParaRPr lang="es-ES_tradnl" noProof="0" dirty="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202984752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97986763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329141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This is the file reference containing the file name/path or docs number</a:t>
            </a:r>
          </a:p>
        </p:txBody>
      </p:sp>
    </p:spTree>
    <p:extLst>
      <p:ext uri="{BB962C8B-B14F-4D97-AF65-F5344CB8AC3E}">
        <p14:creationId xmlns:p14="http://schemas.microsoft.com/office/powerpoint/2010/main" val="105821508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94026307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69254945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82438676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68677389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92745729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Number"/>
          <p:cNvSpPr>
            <a:spLocks noGrp="1" noChangeArrowheads="1"/>
          </p:cNvSpPr>
          <p:nvPr>
            <p:ph type="sldNum" sz="quarter" idx="10"/>
          </p:nvPr>
        </p:nvSpPr>
        <p:spPr>
          <a:ln/>
        </p:spPr>
        <p:txBody>
          <a:bodyPr/>
          <a:lstStyle>
            <a:lvl1pPr>
              <a:defRPr/>
            </a:lvl1pPr>
          </a:lstStyle>
          <a:p>
            <a:pPr>
              <a:defRPr/>
            </a:pPr>
            <a:fld id="{97D33E5F-BB6D-4CCE-8FDC-978AAF8557A5}" type="slidenum">
              <a:rPr lang="ja-JP" altLang="en-US">
                <a:solidFill>
                  <a:srgbClr val="000000"/>
                </a:solidFill>
              </a:rPr>
              <a:pPr>
                <a:defRPr/>
              </a:pPr>
              <a:t>‹Nº›</a:t>
            </a:fld>
            <a:endParaRPr lang="en-US" altLang="ja-JP">
              <a:solidFill>
                <a:srgbClr val="000000"/>
              </a:solidFill>
            </a:endParaRPr>
          </a:p>
        </p:txBody>
      </p:sp>
    </p:spTree>
    <p:extLst>
      <p:ext uri="{BB962C8B-B14F-4D97-AF65-F5344CB8AC3E}">
        <p14:creationId xmlns:p14="http://schemas.microsoft.com/office/powerpoint/2010/main" val="188195900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49263" y="190500"/>
            <a:ext cx="7219950" cy="347663"/>
          </a:xfrm>
          <a:prstGeom prst="rect">
            <a:avLst/>
          </a:prstGeom>
        </p:spPr>
        <p:txBody>
          <a:bodyPr/>
          <a:lstStyle/>
          <a:p>
            <a:r>
              <a:rPr lang="en-US"/>
              <a:t>Click to edit Master title style</a:t>
            </a:r>
          </a:p>
        </p:txBody>
      </p:sp>
      <p:sp>
        <p:nvSpPr>
          <p:cNvPr id="3" name="SlideNumber"/>
          <p:cNvSpPr>
            <a:spLocks noGrp="1" noChangeArrowheads="1"/>
          </p:cNvSpPr>
          <p:nvPr>
            <p:ph type="sldNum" sz="quarter" idx="10"/>
          </p:nvPr>
        </p:nvSpPr>
        <p:spPr>
          <a:ln/>
        </p:spPr>
        <p:txBody>
          <a:bodyPr/>
          <a:lstStyle>
            <a:lvl1pPr>
              <a:defRPr/>
            </a:lvl1pPr>
          </a:lstStyle>
          <a:p>
            <a:pPr>
              <a:defRPr/>
            </a:pPr>
            <a:fld id="{197A2266-A848-444A-BF46-5C564136CAAD}" type="slidenum">
              <a:rPr lang="ja-JP" altLang="en-US">
                <a:solidFill>
                  <a:srgbClr val="000000"/>
                </a:solidFill>
              </a:rPr>
              <a:pPr>
                <a:defRPr/>
              </a:pPr>
              <a:t>‹Nº›</a:t>
            </a:fld>
            <a:endParaRPr lang="en-US" altLang="ja-JP">
              <a:solidFill>
                <a:srgbClr val="000000"/>
              </a:solidFill>
            </a:endParaRPr>
          </a:p>
        </p:txBody>
      </p:sp>
    </p:spTree>
    <p:extLst>
      <p:ext uri="{BB962C8B-B14F-4D97-AF65-F5344CB8AC3E}">
        <p14:creationId xmlns:p14="http://schemas.microsoft.com/office/powerpoint/2010/main" val="384956922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 name="MessageStatement"/>
          <p:cNvSpPr>
            <a:spLocks noGrp="1" noChangeArrowheads="1"/>
          </p:cNvSpPr>
          <p:nvPr>
            <p:ph type="subTitle" idx="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b">
            <a:spAutoFit/>
          </a:bodyPr>
          <a:lstStyle>
            <a:lvl1pPr>
              <a:defRPr lang="en-US" altLang="ja-JP" noProof="0" dirty="0" smtClean="0">
                <a:solidFill>
                  <a:schemeClr val="bg1"/>
                </a:solidFill>
              </a:defRPr>
            </a:lvl1pPr>
          </a:lstStyle>
          <a:p>
            <a:pPr lvl="0"/>
            <a:r>
              <a:rPr lang="en-US" altLang="ja-JP" noProof="0"/>
              <a:t>Click to edit Master subtitle style</a:t>
            </a:r>
            <a:endParaRPr lang="en-US" altLang="ja-JP" noProof="0" dirty="0"/>
          </a:p>
        </p:txBody>
      </p:sp>
      <p:sp>
        <p:nvSpPr>
          <p:cNvPr id="2" name="Title"/>
          <p:cNvSpPr>
            <a:spLocks noGrp="1"/>
          </p:cNvSpPr>
          <p:nvPr>
            <p:ph type="title"/>
          </p:nvPr>
        </p:nvSpPr>
        <p:spPr/>
        <p:txBody>
          <a:bodyPr/>
          <a:lstStyle>
            <a:lvl1pPr>
              <a:defRPr/>
            </a:lvl1pPr>
          </a:lstStyle>
          <a:p>
            <a:r>
              <a:rPr lang="en-US"/>
              <a:t>Click to edit Master title style</a:t>
            </a:r>
            <a:endParaRPr lang="en-GB" dirty="0"/>
          </a:p>
        </p:txBody>
      </p:sp>
      <p:sp>
        <p:nvSpPr>
          <p:cNvPr id="57" name="SlideNumber"/>
          <p:cNvSpPr>
            <a:spLocks noGrp="1" noChangeArrowheads="1"/>
          </p:cNvSpPr>
          <p:nvPr>
            <p:ph type="sldNum" sz="quarter" idx="67"/>
          </p:nvPr>
        </p:nvSpPr>
        <p:spPr/>
        <p:txBody>
          <a:bodyPr/>
          <a:lstStyle>
            <a:lvl1pPr algn="r">
              <a:lnSpc>
                <a:spcPct val="100000"/>
              </a:lnSpc>
              <a:buClrTx/>
              <a:defRPr sz="1000">
                <a:ea typeface="ＭＳ Ｐゴシック" pitchFamily="34" charset="-128"/>
              </a:defRPr>
            </a:lvl1pPr>
          </a:lstStyle>
          <a:p>
            <a:pPr>
              <a:defRPr/>
            </a:pPr>
            <a:fld id="{29B6BBD6-CEE0-4FA1-B60B-3E30B6CAB5ED}" type="slidenum">
              <a:rPr lang="en-US" altLang="ja-JP">
                <a:solidFill>
                  <a:srgbClr val="000000"/>
                </a:solidFill>
              </a:rPr>
              <a:pPr>
                <a:defRPr/>
              </a:pPr>
              <a:t>‹Nº›</a:t>
            </a:fld>
            <a:endParaRPr lang="ja-JP" altLang="en-US">
              <a:solidFill>
                <a:srgbClr val="000000"/>
              </a:solidFill>
            </a:endParaRPr>
          </a:p>
        </p:txBody>
      </p:sp>
    </p:spTree>
    <p:extLst>
      <p:ext uri="{BB962C8B-B14F-4D97-AF65-F5344CB8AC3E}">
        <p14:creationId xmlns:p14="http://schemas.microsoft.com/office/powerpoint/2010/main" val="202895829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AQAAAAAQAGfLpEH/aB1AtNwK2RzCys8Kisuj/qe7iVlPd2wVwsqw+HYczntHIxxLC8WWvEjFzkAerl9euOgFlsP6S9TnmdVM7c9j87uzHSqU+zmciFuDtNj/ohwSSUjiDwgK4cE56w+LMwWDrq6ITJv8AFYFtcdzv4X4jBGYrYbRiusxMUyPIyINj/LtU0W1VswTfxLkGPgu9N8NEAAyuaXIKdIZf65LcQuSHbkH/mMlrYfIG5oBr42w+lgoEcSS4/kER2d2XNZrYCnIOF+Qwx6q0quMLbOh4ygFCu5FrV8fnUA1BFcSLCGGnF60Nuz4jUGEfJtTIP9ibwgJM7SSqKYLUZgQ/zI3c3NF/jNcbOJzOK8MvVUk2iQz87a/aBmUZOpz/k4DWdbQQIDvzb2cGmYb5w2dfx3seQfhYoAC0RohJZ+eZkFqVhZfaWPfclBVIlN5aMqLTq0xf7GyQRNmx7DXEf5Yy0KqLbkgtJunny6jrl1iJdACfeCu235FJ2rSAMaaw4QmxP+PiNXU5ffwAj2uwbEXrOEs2de0R2FmpVwttiOYOxGOuUNEIfGQadGcfGYxd66pKpIZ1uLr8FXiAnFt6FzoWpFmspjnWSE3XC0dLkrNhde1XztR6s38vWZkkpeY8j65BQPdxccqGp/vUAZvks3lvmZl+KsXsvnGNtp9gagyer0rB8VHrmh7Tbeg+I2/uI/1Lq5Y7voNm3tqQFIkn4gPjVUth4kAzOXuKP8sX31tEsa+5aGaMj3RCHmLtitOc0mLPSwkKTpuDV0CKtXy+Q46Iapv5/5/rhkrO2Xd3SO2lucCaqFodyjD/ftzJQ2PmgesL1SMrRv8SOgbHhQ29xw9ldY1GhnsKoR1H2R9updVkeDXtALJvES37L7/nGPzyyD/ubuDpKKndiCbkQkn7Sy+bI1oiABErcdpDnkRQFKhjTZsqiQYfOUkum30kvXrv5rY7UG40F+oLtxQThKtfHirttLuT3LaH3gSpU+TRuIPA7OHUUS7YNWNFYHOosEY6t2a3RRqhiBfhBhzyfjntmr3/+E/iBdG4Kif9O3Jdp3QUqUud0KsNhSysY3aKWIUiXItSxJkru3JcqaNoN9+Hb2D3u8qBK/nDgS796R7V+uZrjk1DEyRd9hXgR/g69CzI1UXv42gBcyzJ+bVStAGa/DOYw8Vw6wqTE4wLmERSj7QwrrZnm4vrZEGCzYIoaYshni6gODbnrTH+KoYZouA4zj4XP0="/>
          <p:cNvSpPr txBox="1">
            <a:spLocks noChangeArrowheads="1"/>
          </p:cNvSpPr>
          <p:nvPr userDrawn="1">
            <p:custDataLst>
              <p:tags r:id="rId1"/>
            </p:custDataLst>
          </p:nvPr>
        </p:nvSpPr>
        <p:spPr bwMode="auto">
          <a:xfrm>
            <a:off x="457200" y="1276350"/>
            <a:ext cx="8226425"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Credit Suisse no proporciona en ningún caso asesoría tributaria. Ninguna declaración impositiva adjunta en relación con cualquier impuesto federal de los Estados Unidos de América puede ser utilizada de forma verbal o escrita, por ningún contribuyente con el fin de evitar cualquier penalización, multa o sanción. Cualquier declaración adjunta fue escrita para apoyar la comercialización o la promoción de transacciones o de asuntos con los que dicha declaración se relaciona. Cada contribuyente debe buscar el consejo, basado en las circunstancias particulares de dicho contribuyente, de un consejero fiscal independiente.</a:t>
            </a:r>
            <a:endParaRPr lang="en-US" sz="900" noProof="1">
              <a:solidFill>
                <a:srgbClr val="000000"/>
              </a:solidFill>
              <a:latin typeface="Credit Suisse Type Light"/>
            </a:endParaRPr>
          </a:p>
        </p:txBody>
      </p:sp>
      <p:sp>
        <p:nvSpPr>
          <p:cNvPr id="5" name="UsageDisclaimer" descr="AQAAAAAQAGJ4qn2tlm9HsKvin/e05ZSQ6nvXhtVgwvOWRdWbw/KKvGjC9pGoc2kd/DE5290mEW8PJ25wmlbMexb1xCCwT/DHQ/3FzJ+M/9sOOCIw0qwLTIp5Bx7Wr7slF1P8ijwFBldJRXvh3NB6WcTJnSh1YeFGxP91+zLB2/S8/F900Pj9xtvvQ0VBzzJYytUecTHhWiYAfG8un93FXKPvga4Bv5dJ/TFdhNtWWDY1Zfls19h0avWqrD0XrJiFYp0eeTdg7eZbkQGo9r/Fndgo7s4ORkMuUNv34x3DO2ql2BNMpxy1fRB3wxNU8WKlhtVpf1EXr4qU+fHyHHvgrGKdkT08q4MvdCryszX4DK1TMLY/OKN4cjfw2WN69Zxm8tiaqGhYXucyBBEluXWHq4OpJv5bIlx8z2itYoXILrpnEoJanj+rq0pErKkuYG9HCeckk0oyoqThzlvCDktPvdIRd59Ms95PdAxGrFc5sVdsyYq0Wvs3Jsrou1Jy/zZU1nbDxApjUTN/sExMvB+IQC4Kmzd8SvRZGUH9xSi5xkK87nc/pnelj9UdSgKLEiOqDxhsJOe8nw=="/>
          <p:cNvSpPr txBox="1">
            <a:spLocks noChangeArrowheads="1"/>
          </p:cNvSpPr>
          <p:nvPr userDrawn="1">
            <p:custDataLst>
              <p:tags r:id="rId2"/>
            </p:custDataLst>
          </p:nvPr>
        </p:nvSpPr>
        <p:spPr bwMode="auto">
          <a:xfrm>
            <a:off x="457200" y="1955048"/>
            <a:ext cx="8226425" cy="131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Este material no podrá utilizarse ni servir como base para fines distintos de los específicamente acordados por escrito con Credit Suisse.</a:t>
            </a:r>
            <a:endParaRPr lang="en-US" sz="900" noProof="1">
              <a:solidFill>
                <a:srgbClr val="000000"/>
              </a:solidFill>
              <a:latin typeface="Credit Suisse Type Light"/>
            </a:endParaRPr>
          </a:p>
        </p:txBody>
      </p:sp>
      <p:sp>
        <p:nvSpPr>
          <p:cNvPr id="7" name="AffiliatesDisclaimer" descr="AQAAAAAQABd5dinGxBVIpWmxz49CNXpKgrount1QW/C29Mb79HjnCGX1jskpUQwHHq6aMbiwn/WrNq2ten/4NBVcyiHisZkUDtgUawYrACpeQDyXZYa6w3kL4hmdq+nv28GwoftQcfy4OKHa5X5myahBhIYbXfXy/z96gV9zcad8m9G4L+OROS74gZMZJG3uKAuN91NOpsl08TJgowvhwBoyLjqnAeR5tXcBNYOdlrvVsrtRf45KhroDVYazgKvT0Z8SxlSwNfY0ndeH7JcuslwBuYU7jA9CoXP5O25jatfwB5B5DCSPcKi3vAdbrSuhZ4KfAnzGZuQPdfg22Ev/p+uZETbx2U/U60OABiPfPhK1oABJC5hn5SGPG+3WCH0Q/IFC7hY07xfpJQ16wU0kW2WNZlSKkXYw/HTI22LlAdpxqhAbi86qlunyxBDkIVFW0/E3E5Ia1YmuBIZnqGj9u23JCkvriAJSqgl5gRVEN7KCU8PzJ1AeOsi+g4Tgd0ZgGtPhSB/hq1f5SeqDN8IXgiWLIgF0J0Ev7JNYEp71mRJYeTfxWdJIXwTJYRip8QKgY5W19dSJP2hIeHmpCd+aMiEnhG+4bBFQIzOMMLrnh7MM+Xi2jernDwnXV8VxYkfzTOigDUDBZB54RhS9c6I0raeLxd4PDJrxEZrAE05fSsvOrHkBrT9XJ5vguxAPfMR/MEt7IVrtC2J1tG/5KIG6+f9SSiYCB7fK1yTlrHym9HTiUsxN2vQ4xNuEakEuihbeAYUAfxq25mVb1E8vVSSV8v8aUqeP5wMkaihd3HOvKIAcPZ2F5E7aKLt70CzQ07++PgzkH9GwvK2OmvTGyrGGzePe/PxOJ0Opox3piebffbQmJ707tPpuRFPx6eih888QuAAkiZyjD6VUnEYKzeo2m5fA1rttcNYNdJ4u4bvOb+Tuip9BB3eS"/>
          <p:cNvSpPr txBox="1">
            <a:spLocks noChangeArrowheads="1"/>
          </p:cNvSpPr>
          <p:nvPr userDrawn="1">
            <p:custDataLst>
              <p:tags r:id="rId3"/>
            </p:custDataLst>
          </p:nvPr>
        </p:nvSpPr>
        <p:spPr bwMode="auto">
          <a:xfrm>
            <a:off x="457200" y="2239022"/>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Este material ha sido preparado por Credit Suisse ("CS") y sus entidades afiliadas para uso de CS. Consecuentemente, cualquier información  reflejada o incorporada en el mismo o en materiales relacionados o en transacciones subsecuentes, podrá ser compartida de buena fe por CS y sus afiliadas con empleados de CS, de sus afiliadas y sus representantes en cualquier lugar.</a:t>
            </a:r>
            <a:endParaRPr lang="en-US" sz="900" noProof="1">
              <a:solidFill>
                <a:srgbClr val="000000"/>
              </a:solidFill>
              <a:latin typeface="Credit Suisse Type Light"/>
            </a:endParaRPr>
          </a:p>
        </p:txBody>
      </p:sp>
      <p:sp>
        <p:nvSpPr>
          <p:cNvPr id="6" name="ResearchDisclaimer" descr="AQAAAAAQAES9MAy4tC5HnvqGd/pfWYPYOqCrkhymyoUFW+rTwo8/RqvQVSBY3NLN9/uiFLU3hwHGRawyLrnZGv2qEZTDQ/Oq49X0hJIWWyiz6BxsF2/8nOPOkSm5HD616bhRH/GAJGOetD0iQw0FJ3NUhEml/wM5H4er2VWaemE/sxPxyCtgLxxPbQyAqjEHVhPntBJBzAawofh/N5AILREX8DXSP7AKGp8ORGdGFHpdBiGuqciWYOC2w5RqGtWsyyUP4z8J9sVWOaDpa42/JGtBLy0kwGiD+HFO5+SfkaVz+WN8R1KIAoxbEKuLeIL9TQsKLrAaIWjF5ZiHGLeNfs811tZWCK3Eyb6GgezuSRFuLpnavCxNV2v82OrqL0MIZoWs4i/VEoPw4X7Y7EzR9li9HOjrR1qOGqBtG8yUcTHOcl1yPYXxAnU/7jxG7w1mnPUxhahx0KPuMjKWPCbFaE+xkYDd5Wx1/udLmDSc798ajc0SaZH5ylWsxvfBn4+SDBQ8DNRmncUuw1h5xpYCDnLc85i35muI50JaKXaSUdDRujf1aFs7xHxzWdZh5la5o4TvSv+OeqH2P4IrOSBKKJat1FlzXn27wFAUVcnzUU2P8iWFgacAcnM4EGWl4lHhqr8IunN6FOjnC/VorvKQOpplGKfieKiVA9yorLMZnvv13Cl7dJ4/xNhbffpC9FLtTQgwbClRR0pX+TyBnFhOwTcyVkEityYuon6V53wkUpWKIF6rf1p/q/lfe0/u9nmJZFSbbpCcKYWoImDGZybdoEOYBj1vAPzXwELB1qSbaIah3DN/3Z+MgUVLmbrGHzkhJb2A26oaIp/pucOA9MXa+OwR1+x/nQzrc+ZyfSk1i9dFwhi98fR0sBG9yjCqvxmA+Go11oKjEHc+LZ0T2WA5HXKvHlxrP9/WdIQ3XL9/TiTqVfJpHiWEFfyrnO4T/R36UqLCPDfeNJQURHaLa9hsqHBoqE3LOeDbgy237uq0E81nWEi3yQ9lOcioJDhMQHmTL9QKkMTfC/bed9DcMN/bzT9eHRK98ns4GbElE8hoAdR4zedWufvLQ0EVT/c1tHqqzoeFkO0xrNMEk8f8gbQerMCrl6BSxmVVNkyoMted2E6Xn/+xKF9PKU1yzXgOT7cduTXN5HlJaQ=="/>
          <p:cNvSpPr txBox="1">
            <a:spLocks noChangeArrowheads="1"/>
          </p:cNvSpPr>
          <p:nvPr userDrawn="1">
            <p:custDataLst>
              <p:tags r:id="rId4"/>
            </p:custDataLst>
          </p:nvPr>
        </p:nvSpPr>
        <p:spPr bwMode="auto">
          <a:xfrm>
            <a:off x="457200" y="2786145"/>
            <a:ext cx="8226425"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Credit Suisse ha adoptado una serie de políticas y directrices orientadas a proteger  la independencia de sus analistas.  La política de Credit Suisse prohíbe a sus empleados  ofrecer directa o indirectamente una valoración favorable o un objetivo de precios  específico, u ofrecer cualquier modificación en una valoración u objetivo de precios  como contrapartida o aliciente para obtener clientes u otras contraprestaciones.   La política de Credit Suisse prohíbe a los analistas ser remunerados por su participación en operaciones de banca de inversión.</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131824267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257033760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91484236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58482200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93787178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57805903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79525332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56278495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Cl3lggonE1Gg8DkRCZnAnmMEkqpmpOi682fKcmEq/p66pYDVeuDVyBqS1hbaGu6olqEoeVeRgXC8biKBakmJqkxL7ZwwTqoMKNluRJPirA2cmyHpJypvHT17zJ8MO2W7e9mish8Xa78DlF/assp9s00tULt2vDZK3DyA532sJBYoqt8K8lr4I3IUbxYGJ8u/GzeyZlPc9ivxZZ6wESD3d88kMiXgRwyvCdYVNFY+9qIDvVFkv0VaeOf+ZW5K2H/jlhAgIydEThyXtQt/ELW3eI="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2264" name="Internal" descr="AQAAAAAQAHYSoIDQOiFKvJ95oaOXc+Lb62utDbSVGaapjUR2wS8lzgGpnh4vC0vBV/cpw6i8r3lDH7xZAZSkQuDSphobGsnXRoZJ+8DcOiS091cUiMF4mE5MMr58SbO9pmJBysWvZm2YuhTguhU+dhAKTgARV9Wt7l8ptdp9BjKmJ6wMay8hDfdeeHw3G0/FcjSvkKJ+Tb04G2QzOtyEUx8RpT3ZCDhBgJ49L3x5KGTuU8N6fBNiP/oc+fVzAyfhKUrB39hpuaXPUNyW0HlYhuC39PTtUQ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a:t>Flysheet</a:t>
            </a:r>
            <a:r>
              <a:rPr lang="es-ES_tradnl" noProof="0" dirty="0"/>
              <a:t> </a:t>
            </a:r>
            <a:r>
              <a:rPr lang="es-ES_tradnl" noProof="0" dirty="0" err="1"/>
              <a:t>heading</a:t>
            </a:r>
            <a:endParaRPr lang="es-ES_tradnl" noProof="0" dirty="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a:t>Flysheet</a:t>
            </a:r>
            <a:r>
              <a:rPr lang="es-ES_tradnl" noProof="0" dirty="0"/>
              <a:t> </a:t>
            </a:r>
            <a:r>
              <a:rPr lang="es-ES_tradnl" noProof="0" dirty="0" err="1"/>
              <a:t>subheading</a:t>
            </a:r>
            <a:endParaRPr lang="es-ES_tradnl" noProof="0" dirty="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329257836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99716393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50680574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This is the file reference containing the file name/path or docs number</a:t>
            </a:r>
          </a:p>
        </p:txBody>
      </p:sp>
    </p:spTree>
    <p:extLst>
      <p:ext uri="{BB962C8B-B14F-4D97-AF65-F5344CB8AC3E}">
        <p14:creationId xmlns:p14="http://schemas.microsoft.com/office/powerpoint/2010/main" val="155468764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PPMQ1UAQjJMqOdlAcI+FIs1F++77bon3yYdsUscwH2lkibaqShdu8KgXzL/7zYWcdN6Wd94DZeupLacjkwcBA6ezgRd5h4OJSNmGuqRkZmT/zLlflvTArC3whjCRx//wPVzwM+kICQjyDxg4arbQC/uGNUoa/TNNLQmGnSg/vaBNLpWwYOfBlk1tdnssFKag6mf0/l83v2GkMvsvQYLRYDtu6bSoovoS34+Bjb2SXfOf+zuwGyXHDvxAeFuOWhM2qaFwevFLwrU2g47MLN6IwJVUGajB+gD4WLdmAvoYSvz"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43944219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Fj9sB29+DlHhBvvrN5lXbL3XTgVI61w2YHwCbT8gsysuLPq05dwUCpd1kv+zi52b8cPnOq09LY2uDAPHV533MmA1NRcdf+P80NIM29pz7iGgMkTZYuEj9StiHJAnJB3f01HVqnFpBxKPejgEXBamHdEXyS5rTZWvn92geOCk9TvXJCJnj9d1PR7sXvL18JutNXmlvQcw6CQUSgJd2dzai74DKepkQ1Kb6l9YwVlAKZwzEoD/7G8Pspg5dMj/lF1zQG4W12aCQups44iAHAbTysPRjLSIiUjz3Z7IwZpDX8X"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270524733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El79l1QtKtNhyHQxZXTBtfnQzQ52dkXN2uzc4qySiadVQ4vtcE54IUHbX+PApZRDgrlReRluq9ftIh8jY1r/gjGO6Jo+pxyb2ZawQdj24G6DxuXteSB0eSEfIhSplkjH11YGRLgqTTz2M6qtmSPNv48JsFjPH6pADiDdxJcwfwh25riFGSSnkFAngKZ3ylRMC2REsjP2XfQNWDU7gvORhY2jOCkVDqxLr+AFCjhXaUDZczC0+cbE+/IUu1ozW4LHT5PQULQDqkZWNHhFC01MoOTlpWUXyN4jVqW9QYqNQWU"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07924619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BGCDd6aaeBJiFJZoPeDfzNWxfD12zbmIjXN8Ssc9RqsFmxIolLqrJZI/MyCPjum1zjPvgdVzCE2FPTUxlH4vYAP2aFWg/jqSHbqOE6fxuWOoiXNO2CkmFSxuEH0FnXm6EYTuruClP9u3EYNJAz+DvSSwAvUSbdRbOlOyIF91QOsn0e7Y5bHN2JzEfM3vP8g+HmnYLARoJTptMmX1je5x+ijMsT/DKYPeoex/3NwxpPXsyTyIoKYkfsej1obuYFsFwf1hyYLmZ0n4mopUFZNnE0WxmGHf0X6vCJoZ3t7a1z0"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11543403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29844705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230166196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Ie9gUDNRhpNsRHkrNaI/nOr4k+43qd5cZjlUwqm49+0s7+ZTGGHjjZalU119R0CSXI2ybgDgpCRI88XQVM5IIfr5kMEdO9AvP0c1n1CmoGuoN3XwuG74cwf4Vt3D9AZBNX9qibLnfCJmAE7BlWk4ljU8p32wcVpH+4oJVUcmKNtYdGNiwd8fC5YWFMpzyUbEUxgg+zZcvCLVvRnLB5RzX7+Doj/oP99Fa9D0BDvG/JQeSk+MZSz10UKKDEPVQLDEc9DCuJtCGnqf+z1OcuB6oM="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2264" name="Internal" descr="AQAAAAAQABdjE5h09U1Dqoi5NklOj1Dy509hbs75020LFvrSc4JxTx8K0YNojnSwvEfLffy+smg7Erg7Nqz1uxr0OepDYAYk+88WyRPN/XizPjYCECNfxNL7XWw5LqN3rnRcGuPDDJ/gQd0Beb7EYSQf43E6Kty/NIJknLXyZL0sEiyDTv7xU6N5W4r/JBb6EYwq1fFx2OPdZhCAcsweDyh5JTJ3OIxdYr3TTFY1nL+ytXPaoBldlReu4K51P5ZQO8ClsvHK8DSsQXyAbc0Qg13OFVXEuC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a:t>Flysheet</a:t>
            </a:r>
            <a:r>
              <a:rPr lang="es-ES_tradnl" noProof="0" dirty="0"/>
              <a:t> </a:t>
            </a:r>
            <a:r>
              <a:rPr lang="es-ES_tradnl" noProof="0" dirty="0" err="1"/>
              <a:t>heading</a:t>
            </a:r>
            <a:endParaRPr lang="es-ES_tradnl" noProof="0" dirty="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a:t>Flysheet</a:t>
            </a:r>
            <a:r>
              <a:rPr lang="es-ES_tradnl" noProof="0" dirty="0"/>
              <a:t> </a:t>
            </a:r>
            <a:r>
              <a:rPr lang="es-ES_tradnl" noProof="0" dirty="0" err="1"/>
              <a:t>subheading</a:t>
            </a:r>
            <a:endParaRPr lang="es-ES_tradnl" noProof="0" dirty="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66237568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90926936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77022312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This is the file reference containing the file name/path or docs number</a:t>
            </a:r>
          </a:p>
        </p:txBody>
      </p:sp>
    </p:spTree>
    <p:extLst>
      <p:ext uri="{BB962C8B-B14F-4D97-AF65-F5344CB8AC3E}">
        <p14:creationId xmlns:p14="http://schemas.microsoft.com/office/powerpoint/2010/main" val="3233576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3.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10" Type="http://schemas.openxmlformats.org/officeDocument/2006/relationships/image" Target="../media/image7.png"/><Relationship Id="rId4" Type="http://schemas.openxmlformats.org/officeDocument/2006/relationships/slideLayout" Target="../slideLayouts/slideLayout28.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4" Type="http://schemas.openxmlformats.org/officeDocument/2006/relationships/image" Target="../media/image7.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37.xml"/><Relationship Id="rId7" Type="http://schemas.openxmlformats.org/officeDocument/2006/relationships/theme" Target="../theme/theme5.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5" Type="http://schemas.openxmlformats.org/officeDocument/2006/relationships/slideLayout" Target="../slideLayouts/slideLayout39.xml"/><Relationship Id="rId4" Type="http://schemas.openxmlformats.org/officeDocument/2006/relationships/slideLayout" Target="../slideLayouts/slideLayout38.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image" Target="../media/image9.jpeg"/><Relationship Id="rId5" Type="http://schemas.openxmlformats.org/officeDocument/2006/relationships/theme" Target="../theme/theme6.xml"/><Relationship Id="rId4" Type="http://schemas.openxmlformats.org/officeDocument/2006/relationships/slideLayout" Target="../slideLayouts/slideLayout4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image" Target="../media/image9.jpeg"/><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theme" Target="../theme/theme7.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57.xml"/><Relationship Id="rId7" Type="http://schemas.openxmlformats.org/officeDocument/2006/relationships/theme" Target="../theme/theme8.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5" Type="http://schemas.openxmlformats.org/officeDocument/2006/relationships/slideLayout" Target="../slideLayouts/slideLayout59.xml"/><Relationship Id="rId4" Type="http://schemas.openxmlformats.org/officeDocument/2006/relationships/slideLayout" Target="../slideLayouts/slideLayout5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63.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image" Target="../media/image9.jpeg"/><Relationship Id="rId5" Type="http://schemas.openxmlformats.org/officeDocument/2006/relationships/theme" Target="../theme/theme9.xml"/><Relationship Id="rId4" Type="http://schemas.openxmlformats.org/officeDocument/2006/relationships/slideLayout" Target="../slideLayouts/slideLayout64.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67.xml"/><Relationship Id="rId7" Type="http://schemas.openxmlformats.org/officeDocument/2006/relationships/theme" Target="../theme/theme10.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5" Type="http://schemas.openxmlformats.org/officeDocument/2006/relationships/slideLayout" Target="../slideLayouts/slideLayout69.xml"/><Relationship Id="rId4" Type="http://schemas.openxmlformats.org/officeDocument/2006/relationships/slideLayout" Target="../slideLayouts/slideLayout68.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73.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image" Target="../media/image9.jpeg"/><Relationship Id="rId5" Type="http://schemas.openxmlformats.org/officeDocument/2006/relationships/theme" Target="../theme/theme11.xml"/><Relationship Id="rId4" Type="http://schemas.openxmlformats.org/officeDocument/2006/relationships/slideLayout" Target="../slideLayouts/slideLayout7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dirty="0"/>
              <a:t>Haga clic para modificar el estilo de texto del patrón</a:t>
            </a:r>
          </a:p>
          <a:p>
            <a:pPr lvl="1"/>
            <a:r>
              <a:rPr lang="es-ES_tradnl" altLang="es-MX" dirty="0"/>
              <a:t>Segundo nivel</a:t>
            </a:r>
          </a:p>
          <a:p>
            <a:pPr lvl="2"/>
            <a:r>
              <a:rPr lang="es-ES_tradnl" altLang="es-MX" dirty="0"/>
              <a:t>Tercer nivel</a:t>
            </a:r>
          </a:p>
          <a:p>
            <a:pPr lvl="3"/>
            <a:r>
              <a:rPr lang="es-ES_tradnl" altLang="es-MX" dirty="0"/>
              <a:t>Cuarto nivel</a:t>
            </a:r>
          </a:p>
          <a:p>
            <a:pPr lvl="4"/>
            <a:r>
              <a:rPr lang="es-ES_tradnl" altLang="es-MX" dirty="0"/>
              <a:t>Quinto nivel</a:t>
            </a:r>
            <a:endParaRPr lang="es-ES" altLang="es-MX"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a:defRPr/>
            </a:pPr>
            <a:endParaRPr lang="es-ES" dirty="0"/>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a:defRPr/>
            </a:pPr>
            <a:endParaRPr lang="es-ES" dirty="0"/>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fld id="{EA7C98A2-C6F5-4145-A038-7818A4CD901D}" type="slidenum">
              <a:rPr lang="es-ES" altLang="es-MX"/>
              <a:pPr/>
              <a:t>‹Nº›</a:t>
            </a:fld>
            <a:endParaRPr lang="es-ES" altLang="es-MX" dirty="0"/>
          </a:p>
        </p:txBody>
      </p:sp>
    </p:spTree>
  </p:cSld>
  <p:clrMap bg1="lt1" tx1="dk1" bg2="lt2" tx2="dk2" accent1="accent1" accent2="accent2" accent3="accent3" accent4="accent4" accent5="accent5" accent6="accent6" hlink="hlink" folHlink="folHlink"/>
  <p:sldLayoutIdLst>
    <p:sldLayoutId id="2147483667"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828" r:id="rId10"/>
    <p:sldLayoutId id="2147483831" r:id="rId11"/>
    <p:sldLayoutId id="2147483832" r:id="rId12"/>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8452399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Century Gothic" panose="020B0502020202020204" pitchFamily="34" charset="0"/>
          <a:ea typeface="+mn-ea"/>
          <a:cs typeface="Century Gothic" panose="020B0502020202020204" pitchFamily="34" charset="0"/>
        </a:defRPr>
      </a:lvl1pPr>
      <a:lvl2pPr marL="742950" indent="-285750" algn="l" defTabSz="457200" rtl="0" eaLnBrk="1" latinLnBrk="0" hangingPunct="1">
        <a:spcBef>
          <a:spcPct val="20000"/>
        </a:spcBef>
        <a:buFont typeface="Arial"/>
        <a:buChar char="–"/>
        <a:defRPr sz="2400" b="0" i="0" kern="1200">
          <a:solidFill>
            <a:schemeClr val="tx1"/>
          </a:solidFill>
          <a:latin typeface="Century Gothic" panose="020B0502020202020204" pitchFamily="34" charset="0"/>
          <a:ea typeface="+mn-ea"/>
          <a:cs typeface="Century Gothic" panose="020B0502020202020204" pitchFamily="34" charset="0"/>
        </a:defRPr>
      </a:lvl2pPr>
      <a:lvl3pPr marL="1143000" indent="-228600" algn="l" defTabSz="457200" rtl="0" eaLnBrk="1" latinLnBrk="0" hangingPunct="1">
        <a:spcBef>
          <a:spcPct val="20000"/>
        </a:spcBef>
        <a:buFont typeface="Arial"/>
        <a:buChar char="•"/>
        <a:defRPr sz="2000" b="0" i="0" kern="1200">
          <a:solidFill>
            <a:schemeClr val="tx1"/>
          </a:solidFill>
          <a:latin typeface="Century Gothic" panose="020B0502020202020204" pitchFamily="34" charset="0"/>
          <a:ea typeface="+mn-ea"/>
          <a:cs typeface="Century Gothic" panose="020B0502020202020204" pitchFamily="34" charset="0"/>
        </a:defRPr>
      </a:lvl3pPr>
      <a:lvl4pPr marL="16002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4pPr>
      <a:lvl5pPr marL="20574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163287" y="1094509"/>
            <a:ext cx="8806543" cy="522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MX" dirty="0"/>
              <a:t>Haga clic para modificar el estilo de texto del patrón</a:t>
            </a:r>
          </a:p>
          <a:p>
            <a:pPr lvl="1"/>
            <a:r>
              <a:rPr lang="es-ES" altLang="es-MX" dirty="0"/>
              <a:t>Segundo </a:t>
            </a:r>
            <a:r>
              <a:rPr lang="es-ES" altLang="es-MX" dirty="0" err="1"/>
              <a:t>nivelTercer</a:t>
            </a:r>
            <a:r>
              <a:rPr lang="es-ES" altLang="es-MX" dirty="0"/>
              <a:t> nivel</a:t>
            </a:r>
          </a:p>
          <a:p>
            <a:pPr lvl="3"/>
            <a:r>
              <a:rPr lang="es-ES" altLang="es-MX" dirty="0"/>
              <a:t>Cuarto nivel</a:t>
            </a:r>
          </a:p>
          <a:p>
            <a:pPr lvl="4"/>
            <a:r>
              <a:rPr lang="es-ES" altLang="es-MX" dirty="0"/>
              <a:t>Quinto nivel</a:t>
            </a:r>
            <a:endParaRPr lang="en-US" altLang="es-MX" dirty="0"/>
          </a:p>
        </p:txBody>
      </p:sp>
      <p:pic>
        <p:nvPicPr>
          <p:cNvPr id="1034" name="Imagen 3"/>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
        <p:nvSpPr>
          <p:cNvPr id="10" name="Rectangle 9"/>
          <p:cNvSpPr/>
          <p:nvPr/>
        </p:nvSpPr>
        <p:spPr>
          <a:xfrm>
            <a:off x="338138" y="817563"/>
            <a:ext cx="2743200" cy="904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6070600" y="817563"/>
            <a:ext cx="2743200" cy="90487"/>
          </a:xfrm>
          <a:prstGeom prst="rect">
            <a:avLst/>
          </a:prstGeom>
          <a:solidFill>
            <a:srgbClr val="8FBDD5"/>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p:cNvSpPr/>
          <p:nvPr/>
        </p:nvSpPr>
        <p:spPr>
          <a:xfrm>
            <a:off x="3197225" y="817563"/>
            <a:ext cx="2743200" cy="9048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p:cNvSpPr>
            <a:spLocks noChangeAspect="1"/>
          </p:cNvSpPr>
          <p:nvPr/>
        </p:nvSpPr>
        <p:spPr>
          <a:xfrm>
            <a:off x="338138" y="115888"/>
            <a:ext cx="8482012" cy="6492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338138" y="115888"/>
            <a:ext cx="8475663" cy="649287"/>
          </a:xfrm>
          <a:prstGeom prst="rect">
            <a:avLst/>
          </a:prstGeom>
        </p:spPr>
        <p:txBody>
          <a:bodyPr vert="horz" lIns="91440" tIns="45720" rIns="91440" bIns="45720" rtlCol="0" anchor="b">
            <a:normAutofit/>
          </a:bodyPr>
          <a:lstStyle/>
          <a:p>
            <a:r>
              <a:rPr lang="es-ES" dirty="0"/>
              <a:t>Haga clic para modificar el estilo de título del</a:t>
            </a:r>
            <a:endParaRPr lang="en-US" dirty="0"/>
          </a:p>
        </p:txBody>
      </p:sp>
    </p:spTree>
    <p:extLst>
      <p:ext uri="{BB962C8B-B14F-4D97-AF65-F5344CB8AC3E}">
        <p14:creationId xmlns:p14="http://schemas.microsoft.com/office/powerpoint/2010/main" val="310624158"/>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Lst>
  <p:hf hdr="0" ftr="0" dt="0"/>
  <p:txStyles>
    <p:titleStyle>
      <a:lvl1pPr algn="l" defTabSz="457200" rtl="0" eaLnBrk="1" fontAlgn="base" hangingPunct="1">
        <a:spcBef>
          <a:spcPct val="0"/>
        </a:spcBef>
        <a:spcAft>
          <a:spcPct val="0"/>
        </a:spcAft>
        <a:defRPr sz="2800" kern="1200" cap="all">
          <a:solidFill>
            <a:schemeClr val="bg1"/>
          </a:solidFill>
          <a:latin typeface="Calibri" panose="020F0502020204030204" pitchFamily="34" charset="0"/>
          <a:ea typeface="+mj-ea"/>
          <a:cs typeface="+mj-cs"/>
        </a:defRPr>
      </a:lvl1pPr>
      <a:lvl2pPr algn="l" defTabSz="457200" rtl="0" eaLnBrk="1" fontAlgn="base" hangingPunct="1">
        <a:spcBef>
          <a:spcPct val="0"/>
        </a:spcBef>
        <a:spcAft>
          <a:spcPct val="0"/>
        </a:spcAft>
        <a:defRPr sz="2800">
          <a:solidFill>
            <a:schemeClr val="bg1"/>
          </a:solidFill>
          <a:latin typeface="Gill Sans MT"/>
        </a:defRPr>
      </a:lvl2pPr>
      <a:lvl3pPr algn="l" defTabSz="457200" rtl="0" eaLnBrk="1" fontAlgn="base" hangingPunct="1">
        <a:spcBef>
          <a:spcPct val="0"/>
        </a:spcBef>
        <a:spcAft>
          <a:spcPct val="0"/>
        </a:spcAft>
        <a:defRPr sz="2800">
          <a:solidFill>
            <a:schemeClr val="bg1"/>
          </a:solidFill>
          <a:latin typeface="Gill Sans MT"/>
        </a:defRPr>
      </a:lvl3pPr>
      <a:lvl4pPr algn="l" defTabSz="457200" rtl="0" eaLnBrk="1" fontAlgn="base" hangingPunct="1">
        <a:spcBef>
          <a:spcPct val="0"/>
        </a:spcBef>
        <a:spcAft>
          <a:spcPct val="0"/>
        </a:spcAft>
        <a:defRPr sz="2800">
          <a:solidFill>
            <a:schemeClr val="bg1"/>
          </a:solidFill>
          <a:latin typeface="Gill Sans MT"/>
        </a:defRPr>
      </a:lvl4pPr>
      <a:lvl5pPr algn="l" defTabSz="457200" rtl="0" eaLnBrk="1" fontAlgn="base" hangingPunct="1">
        <a:spcBef>
          <a:spcPct val="0"/>
        </a:spcBef>
        <a:spcAft>
          <a:spcPct val="0"/>
        </a:spcAft>
        <a:defRPr sz="2800">
          <a:solidFill>
            <a:schemeClr val="bg1"/>
          </a:solidFill>
          <a:latin typeface="Gill Sans MT"/>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480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kern="1200">
          <a:solidFill>
            <a:schemeClr val="accent1"/>
          </a:solidFill>
          <a:latin typeface="Calibri" panose="020F0502020204030204" pitchFamily="34" charset="0"/>
          <a:ea typeface="+mn-ea"/>
          <a:cs typeface="+mn-cs"/>
        </a:defRPr>
      </a:lvl1pPr>
      <a:lvl2pPr marL="62865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600" kern="1200">
          <a:solidFill>
            <a:schemeClr val="accent1"/>
          </a:solidFill>
          <a:latin typeface="Calibri" panose="020F0502020204030204" pitchFamily="34" charset="0"/>
          <a:ea typeface="+mn-ea"/>
          <a:cs typeface="+mn-cs"/>
        </a:defRPr>
      </a:lvl2pPr>
      <a:lvl3pPr marL="898525" indent="-269875"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1425"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4pPr>
      <a:lvl5pPr marL="1601788"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Imagen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p:nvSpPr>
        <p:spPr>
          <a:xfrm>
            <a:off x="338138" y="817563"/>
            <a:ext cx="2743200" cy="90487"/>
          </a:xfrm>
          <a:prstGeom prst="rect">
            <a:avLst/>
          </a:prstGeom>
          <a:solidFill>
            <a:srgbClr val="1A3260"/>
          </a:solidFill>
          <a:ln w="12700" cap="rnd" cmpd="sng" algn="ctr">
            <a:noFill/>
            <a:prstDash val="solid"/>
          </a:ln>
          <a:effectLst/>
        </p:spPr>
      </p:sp>
      <p:sp>
        <p:nvSpPr>
          <p:cNvPr id="14" name="Rectangle 13"/>
          <p:cNvSpPr/>
          <p:nvPr/>
        </p:nvSpPr>
        <p:spPr>
          <a:xfrm>
            <a:off x="6070600" y="817563"/>
            <a:ext cx="2743200" cy="90487"/>
          </a:xfrm>
          <a:prstGeom prst="rect">
            <a:avLst/>
          </a:prstGeom>
          <a:solidFill>
            <a:srgbClr val="8FBDD5"/>
          </a:solidFill>
          <a:ln w="12700" cap="rnd" cmpd="sng" algn="ctr">
            <a:noFill/>
            <a:prstDash val="solid"/>
          </a:ln>
          <a:effectLst/>
        </p:spPr>
      </p:sp>
      <p:sp>
        <p:nvSpPr>
          <p:cNvPr id="15" name="Rectangle 14"/>
          <p:cNvSpPr/>
          <p:nvPr/>
        </p:nvSpPr>
        <p:spPr>
          <a:xfrm>
            <a:off x="3197225" y="817563"/>
            <a:ext cx="2743200" cy="90487"/>
          </a:xfrm>
          <a:prstGeom prst="rect">
            <a:avLst/>
          </a:prstGeom>
          <a:solidFill>
            <a:srgbClr val="4590B8"/>
          </a:solidFill>
          <a:ln w="12700" cap="rnd" cmpd="sng" algn="ctr">
            <a:noFill/>
            <a:prstDash val="solid"/>
          </a:ln>
          <a:effectLst/>
        </p:spPr>
      </p:sp>
      <p:sp>
        <p:nvSpPr>
          <p:cNvPr id="16" name="Rectangle 15"/>
          <p:cNvSpPr>
            <a:spLocks noChangeAspect="1"/>
          </p:cNvSpPr>
          <p:nvPr/>
        </p:nvSpPr>
        <p:spPr>
          <a:xfrm>
            <a:off x="338138" y="115888"/>
            <a:ext cx="8482012" cy="649287"/>
          </a:xfrm>
          <a:prstGeom prst="rect">
            <a:avLst/>
          </a:prstGeom>
          <a:solidFill>
            <a:srgbClr val="1A3260"/>
          </a:solidFill>
          <a:ln w="12700" cap="rnd" cmpd="sng" algn="ctr">
            <a:noFill/>
            <a:prstDash val="solid"/>
          </a:ln>
          <a:effectLst/>
        </p:spPr>
      </p:sp>
    </p:spTree>
    <p:extLst>
      <p:ext uri="{BB962C8B-B14F-4D97-AF65-F5344CB8AC3E}">
        <p14:creationId xmlns:p14="http://schemas.microsoft.com/office/powerpoint/2010/main" val="891531751"/>
      </p:ext>
    </p:extLst>
  </p:cSld>
  <p:clrMap bg1="lt1" tx1="dk1" bg2="lt2" tx2="dk2" accent1="accent1" accent2="accent2" accent3="accent3" accent4="accent4" accent5="accent5" accent6="accent6" hlink="hlink" folHlink="folHlink"/>
  <p:sldLayoutIdLst>
    <p:sldLayoutId id="2147483727" r:id="rId1"/>
    <p:sldLayoutId id="2147483728" r:id="rId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MX"/>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Credit Suisse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8996119"/>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9" r:id="rId6"/>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Credit Suisse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Df8VsF87YpNjJFeGrgdb/qAU/ApLmbaQDcVMFlpLH3KcYQl+bL/sfLhsIbj4CkwA4RRj0YOkT5VNUFO/bL928XmyQGJYy+nIFl0oJpJoiV6uCZbdK0PO92eyeXWM2U4FMO6YJBx6xdUJ6YN3y/xsIa4E2aFiLRbByqpc/U/N25ouD5yE6KgdunLety76ZipFhiD46znoVfXfd/cRZkO7rVa9S2nJSXfB/AztkQ9o4BaVGqz7C++0EfHeFvTD9vLIp15+WAkGcvgy0bj1UfHtM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1250" name="Internal" descr="AQAAAAAQAFJ2Q2s9hkxHt/z/UQ/YchGFskD0Hlw2DyT0bFmcAuMxFOa6p7nuV1q02CZNuqNIX6jfZcLp/yc+FTdneSazB5FilDa0oKXaUdku9l+fLlgoov5TRbElFMA7Uu3PmMZDPCvGpEaUcr43nIsjuqv0smp89fIk/YxgzZSgbk7D6J5A7ZNQJav5M8GYO7tK34EoSJmB/dhSl2SeJILieIG+xwhRnD4wXERTQJ+3Zi/D5vjtUs+cADg15uXRTFUpqCvfqhL5ZjxYHi8y8H01Sh3rnHc="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4061232286"/>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Lst>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Credit Suisse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2559184"/>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7" r:id="rId8"/>
    <p:sldLayoutId id="2147483768" r:id="rId9"/>
    <p:sldLayoutId id="2147483769" r:id="rId10"/>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5728217"/>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84" r:id="rId6"/>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Df8VsF87YpNjJFeGrgdb/qAU/ApLmbaQDcVMFlpLH3KcYQl+bL/sfLhsIbj4CkwA4RRj0YOkT5VNUFO/bL928XmyQGJYy+nIFl0oJpJoiV6uCZbdK0PO92eyeXWM2U4FMO6YJBx6xdUJ6YN3y/xsIa4E2aFiLRbByqpc/U/N25ouD5yE6KgdunLety76ZipFhiD46znoVfXfd/cRZkO7rVa9S2nJSXfB/AztkQ9o4BaVGqz7C++0EfHeFvTD9vLIp15+WAkGcvgy0bj1UfHtM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1250" name="Internal" descr="AQAAAAAQAFJ2Q2s9hkxHt/z/UQ/YchGFskD0Hlw2DyT0bFmcAuMxFOa6p7nuV1q02CZNuqNIX6jfZcLp/yc+FTdneSazB5FilDa0oKXaUdku9l+fLlgoov5TRbElFMA7Uu3PmMZDPCvGpEaUcr43nIsjuqv0smp89fIk/YxgzZSgbk7D6J5A7ZNQJav5M8GYO7tK34EoSJmB/dhSl2SeJILieIG+xwhRnD4wXERTQJ+3Zi/D5vjtUs+cADg15uXRTFUpqCvfqhL5ZjxYHi8y8H01Sh3rnHc="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3096192560"/>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Lst>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NNOf4v6BJlEhEkJHkW5lR4j3OOBPzy7CncuJ2ulytYQMVCeUf6W7xZ4lKVMDlB/jqN5oU967nNDG3aJVO+mk9wFBrf6/MLrnVzX4Of21JZFXTAu0UQrSy70b9P5BvKX0c9CP/AU5crkcfgFzv0oyluunsgJAsiemoY/RLaADM6eWjtPA834aUD3rqN/C875QOgUWH6yxeD++TfOlvffTwAyBdHpioQeFVGgINkDTIezfO6rojaqvrmyc0qxv5YBWL7wMh1lsvSrHUg16Ra4dDk="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LBqnUayIrRNlcLuSXAb7Z9mbufoC7ryh+CufKdH6LJV78hCVxdC7H9EtxfC09hcfsS6YqUY9htHtkU8otVdwKgoZRxXjz0NbPnrIu2aHYanOG3k3tebA455XWKNt58NVZQZ1JTDTucq2GTvpFfK2hYXRProaWtHNoZOyzMBlEZ10eLp8JQ03lJvoyHifLhJuMSRY+Mgr4/blKRu0/wX0z0l9I+PBNW8KlQk8Ew7VmQ12ehiC9A98HuxYbWMdBwpAueTXbIrg11Q+0QkVQdsPy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1808761"/>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20" r:id="rId6"/>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Gaoh6Irwd5Lq4ajhtkNT7pt3lwj0x04+Ki9rr5WNrLvZ7y1Nk6D/3EcQELD+MjrGYxuP05iUoFCjNYQbDA97TPVbEES3gPteIQXhPiXCMogpjNQN1T2fCFnL53AZyzfhWPPnfEraaOYu5sI4iLD5dFE7npxbimtcW4SYdO53jFiNJ9JDhe99cbNbXGBfVZbVhn1/lmLHMadXN+nikfgd+TKm1gnMOkrPDA/3RyRMTHwwmlK5rdf3/MEbd2UOCUexl7YKSYkGZMey+fgxdFlnAo="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1250" name="Internal" descr="AQAAAAAQADbErQrev8xCo3rfq74w7DRQ0f35x3VP/woXp0XB/IZEznIK6l6AUxd6u8m968Qumz6EKFYEZqVmdjhAdPGW8YRlhxGMI5k06b+EA4MXpky1NOHesh6RUdthhTsItCJTgDxmZUGtPh/7nJdQu/okS0ozpJa0Y/ypTgiG8XR2MEbb/UEuXwcEN2T/yoXKnRX0QA6+a0/6PkMjGnwHYRdsaiH3sk24B90zjyI0nTHR28tT2mUWtD1+7W7HBiGfdz0aIqQJT79FdvTTKyJvcsQDuK0="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378836381"/>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Lst>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slide" Target="slide12.xml"/><Relationship Id="rId1" Type="http://schemas.openxmlformats.org/officeDocument/2006/relationships/slideLayout" Target="../slideLayouts/slideLayout2.xml"/><Relationship Id="rId4" Type="http://schemas.openxmlformats.org/officeDocument/2006/relationships/slide" Target="slide27.xml"/></Relationships>
</file>

<file path=ppt/slides/_rels/slide4.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slide" Target="slide3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 Target="slide3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 Target="slide39.xml"/><Relationship Id="rId2" Type="http://schemas.openxmlformats.org/officeDocument/2006/relationships/slide" Target="slide37.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 Target="slide3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 Target="slide52.xml"/><Relationship Id="rId2" Type="http://schemas.openxmlformats.org/officeDocument/2006/relationships/slide" Target="slide4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 Target="slide7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 Target="slide8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 Target="slide8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6.emf"/><Relationship Id="rId5" Type="http://schemas.openxmlformats.org/officeDocument/2006/relationships/image" Target="../media/image15.emf"/><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5.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1.emf"/></Relationships>
</file>

<file path=ppt/slides/_rels/slide18.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slide" Target="slide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emf"/><Relationship Id="rId1" Type="http://schemas.openxmlformats.org/officeDocument/2006/relationships/slideLayout" Target="../slideLayouts/slideLayout2.xml"/><Relationship Id="rId4" Type="http://schemas.openxmlformats.org/officeDocument/2006/relationships/image" Target="../media/image32.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 Id="rId9" Type="http://schemas.openxmlformats.org/officeDocument/2006/relationships/image" Target="../media/image41.png"/></Relationships>
</file>

<file path=ppt/slides/_rels/slide44.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slide" Target="slide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slide" Target="slide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8.em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0.emf"/><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2.emf"/><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slide" Target="slide8.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11.xml"/></Relationships>
</file>

<file path=ppt/slides/_rels/slide8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2.xml"/><Relationship Id="rId4" Type="http://schemas.openxmlformats.org/officeDocument/2006/relationships/slide" Target="slide10.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9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chart" Target="../charts/chart10.xml"/><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9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Octubre 2017</a:t>
            </a:r>
          </a:p>
        </p:txBody>
      </p:sp>
      <p:sp>
        <p:nvSpPr>
          <p:cNvPr id="4" name="3 Rectángulo"/>
          <p:cNvSpPr/>
          <p:nvPr/>
        </p:nvSpPr>
        <p:spPr>
          <a:xfrm>
            <a:off x="1677311" y="2971990"/>
            <a:ext cx="6223818" cy="954107"/>
          </a:xfrm>
          <a:prstGeom prst="rect">
            <a:avLst/>
          </a:prstGeom>
        </p:spPr>
        <p:txBody>
          <a:bodyPr wrap="square">
            <a:spAutoFit/>
          </a:bodyPr>
          <a:lstStyle/>
          <a:p>
            <a:r>
              <a:rPr lang="es-MX" altLang="es-MX" sz="2800" dirty="0">
                <a:solidFill>
                  <a:srgbClr val="CD0000"/>
                </a:solidFill>
                <a:latin typeface="Century Gothic" panose="020B0502020202020204" pitchFamily="34" charset="0"/>
              </a:rPr>
              <a:t>Grupo de Trabajo de Inversiones</a:t>
            </a:r>
            <a:br>
              <a:rPr lang="es-MX" altLang="es-MX" sz="2800" dirty="0">
                <a:solidFill>
                  <a:srgbClr val="CD0000"/>
                </a:solidFill>
                <a:latin typeface="Century Gothic" panose="020B0502020202020204" pitchFamily="34" charset="0"/>
              </a:rPr>
            </a:br>
            <a:r>
              <a:rPr lang="es-MX" altLang="es-MX" sz="2800" dirty="0">
                <a:solidFill>
                  <a:srgbClr val="CD0000"/>
                </a:solidFill>
                <a:latin typeface="Century Gothic" panose="020B0502020202020204" pitchFamily="34" charset="0"/>
              </a:rPr>
              <a:t>Sesión Número 036</a:t>
            </a:r>
            <a:endParaRPr lang="es-MX" dirty="0"/>
          </a:p>
        </p:txBody>
      </p:sp>
      <p:sp>
        <p:nvSpPr>
          <p:cNvPr id="5" name="3 Marcador de número de diapositiva"/>
          <p:cNvSpPr>
            <a:spLocks noGrp="1"/>
          </p:cNvSpPr>
          <p:nvPr>
            <p:ph type="sldNum" sz="quarter" idx="12"/>
          </p:nvPr>
        </p:nvSpPr>
        <p:spPr>
          <a:xfrm>
            <a:off x="8030308" y="6356350"/>
            <a:ext cx="656492" cy="365125"/>
          </a:xfrm>
        </p:spPr>
        <p:txBody>
          <a:bodyPr/>
          <a:lstStyle/>
          <a:p>
            <a:pPr algn="ctr"/>
            <a:fld id="{05E83AA4-A00D-4AA0-8FE8-B93C9F3EC141}" type="slidenum">
              <a:rPr lang="es-ES" altLang="es-MX" smtClean="0"/>
              <a:pPr algn="ctr"/>
              <a:t>1</a:t>
            </a:fld>
            <a:endParaRPr lang="es-ES" altLang="es-MX" dirty="0"/>
          </a:p>
        </p:txBody>
      </p:sp>
    </p:spTree>
    <p:extLst>
      <p:ext uri="{BB962C8B-B14F-4D97-AF65-F5344CB8AC3E}">
        <p14:creationId xmlns:p14="http://schemas.microsoft.com/office/powerpoint/2010/main" val="31322495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971600" y="1548235"/>
            <a:ext cx="705678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eaLnBrk="1" hangingPunct="1"/>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y estrategia del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Propuesta de ratificación de inversión CKD Ainda</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límites de contrapartes, emisoras y ETF´s </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de la estrategia de cobertura cambiaria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sobre el entorno económico</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y estrategia del FINVIT</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2</a:t>
            </a:fld>
            <a:endParaRPr lang="es-ES" altLang="es-MX" dirty="0">
              <a:latin typeface="Century Gothic" panose="020B0502020202020204" pitchFamily="34" charset="0"/>
            </a:endParaRPr>
          </a:p>
        </p:txBody>
      </p:sp>
      <p:sp>
        <p:nvSpPr>
          <p:cNvPr id="10" name="9 Rectángulo"/>
          <p:cNvSpPr/>
          <p:nvPr/>
        </p:nvSpPr>
        <p:spPr>
          <a:xfrm>
            <a:off x="232470"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Grupo de Trabajo de Inversiones </a:t>
            </a:r>
          </a:p>
          <a:p>
            <a:pPr algn="ctr"/>
            <a:r>
              <a:rPr lang="es-MX" sz="1400" b="1" dirty="0">
                <a:latin typeface="Century Gothic" panose="020B0502020202020204" pitchFamily="34" charset="0"/>
                <a:ea typeface="Myriad Pro"/>
                <a:cs typeface="Myriad Pro"/>
              </a:rPr>
              <a:t>Sesión número 036</a:t>
            </a:r>
          </a:p>
          <a:p>
            <a:pPr algn="ctr" defTabSz="457200"/>
            <a:r>
              <a:rPr lang="es-MX" sz="1400" b="1" dirty="0">
                <a:latin typeface="Century Gothic" panose="020B0502020202020204" pitchFamily="34" charset="0"/>
                <a:ea typeface="Myriad Pro"/>
                <a:cs typeface="Myriad Pro"/>
              </a:rPr>
              <a:t>Octubre 2017</a:t>
            </a:r>
          </a:p>
        </p:txBody>
      </p:sp>
    </p:spTree>
    <p:extLst>
      <p:ext uri="{BB962C8B-B14F-4D97-AF65-F5344CB8AC3E}">
        <p14:creationId xmlns:p14="http://schemas.microsoft.com/office/powerpoint/2010/main" val="36903713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p>
            <a:r>
              <a:rPr lang="es-MX" sz="2000" b="1" dirty="0">
                <a:latin typeface="Century Gothic" panose="020B0502020202020204" pitchFamily="34" charset="0"/>
              </a:rPr>
              <a:t>I. Informe y estrategia del FANVIT</a:t>
            </a:r>
          </a:p>
        </p:txBody>
      </p:sp>
      <p:sp>
        <p:nvSpPr>
          <p:cNvPr id="3" name="2 Marcador de contenido"/>
          <p:cNvSpPr>
            <a:spLocks noGrp="1"/>
          </p:cNvSpPr>
          <p:nvPr>
            <p:ph idx="1"/>
          </p:nvPr>
        </p:nvSpPr>
        <p:spPr>
          <a:xfrm>
            <a:off x="457199" y="780823"/>
            <a:ext cx="8403021" cy="5798152"/>
          </a:xfrm>
        </p:spPr>
        <p:txBody>
          <a:bodyPr/>
          <a:lstStyle/>
          <a:p>
            <a:pPr marL="0" indent="0" algn="just">
              <a:buClr>
                <a:srgbClr val="C00000"/>
              </a:buClr>
              <a:buNone/>
            </a:pPr>
            <a:r>
              <a:rPr lang="es-MX" sz="1400" b="1" u="sng" dirty="0"/>
              <a:t>Resultados FANVIT</a:t>
            </a:r>
            <a:endParaRPr lang="es-MX" sz="1400" dirty="0"/>
          </a:p>
          <a:p>
            <a:pPr lvl="0" algn="just">
              <a:buClr>
                <a:srgbClr val="C00000"/>
              </a:buClr>
            </a:pPr>
            <a:r>
              <a:rPr lang="es-MX" sz="1400" dirty="0"/>
              <a:t>Activos en administración terminaron septiembre en 127,125 mdp.</a:t>
            </a:r>
          </a:p>
          <a:p>
            <a:pPr lvl="0" algn="just">
              <a:buClr>
                <a:srgbClr val="C00000"/>
              </a:buClr>
            </a:pPr>
            <a:r>
              <a:rPr lang="es-MX" sz="1400" dirty="0"/>
              <a:t>En 2017 se han traspasado un total de 28,500 mdp.</a:t>
            </a:r>
          </a:p>
          <a:p>
            <a:pPr lvl="0" algn="just">
              <a:buClr>
                <a:srgbClr val="C00000"/>
              </a:buClr>
            </a:pPr>
            <a:r>
              <a:rPr lang="es-MX" sz="1400" dirty="0"/>
              <a:t>Resultado 2017 al cierre de septiembre es de +8,079 mdp que equivale a un rendimiento del 9.73% descontando gastos acumulados en el año.</a:t>
            </a:r>
          </a:p>
          <a:p>
            <a:pPr lvl="0" algn="just">
              <a:buClr>
                <a:srgbClr val="C00000"/>
              </a:buClr>
            </a:pPr>
            <a:r>
              <a:rPr lang="es-MX" sz="1400" dirty="0"/>
              <a:t>El plazo promedio ponderado de las inversiones en valores gubernamentales, 7.1 años.</a:t>
            </a:r>
          </a:p>
          <a:p>
            <a:pPr marL="0" lvl="0" indent="0" algn="just">
              <a:buClr>
                <a:srgbClr val="C00000"/>
              </a:buClr>
              <a:buNone/>
            </a:pPr>
            <a:r>
              <a:rPr lang="es-MX" sz="1400" b="1" u="sng" dirty="0"/>
              <a:t>Composición del FANVIT</a:t>
            </a:r>
            <a:endParaRPr lang="es-MX" sz="1400" dirty="0"/>
          </a:p>
          <a:p>
            <a:pPr lvl="0" algn="just"/>
            <a:r>
              <a:rPr lang="es-MX" sz="1400" b="1" dirty="0"/>
              <a:t>Liquidez y deuda: 89.9%.</a:t>
            </a:r>
            <a:r>
              <a:rPr lang="es-MX" sz="1400" dirty="0"/>
              <a:t> Dentro de este tipo de activos, se encuentra dividido de la siguiente manera: 60.0% Gubernamental (17.2% tasa fija, 17.9% udizado y 24.8% revisable) y 17.9% corporativos. Se tiene 2.9% en estructurados de deuda y 9.2% de liquidez.</a:t>
            </a:r>
          </a:p>
          <a:p>
            <a:pPr lvl="0" algn="just"/>
            <a:r>
              <a:rPr lang="es-MX" sz="1400" b="1" dirty="0"/>
              <a:t>Renta variable: 7.3%</a:t>
            </a:r>
            <a:r>
              <a:rPr lang="es-MX" sz="1400" dirty="0"/>
              <a:t>. Incluye una tercera parte nacional y el resto internacional (básicamente EU, Europa y Asia). Esto incluye bonos bancarios estructurados.</a:t>
            </a:r>
          </a:p>
          <a:p>
            <a:pPr lvl="0" algn="just"/>
            <a:r>
              <a:rPr lang="es-MX" sz="1400" b="1" dirty="0"/>
              <a:t>Fibras 2.4%.</a:t>
            </a:r>
            <a:r>
              <a:rPr lang="es-MX" sz="1400" dirty="0"/>
              <a:t> Básicamente industriales y diversificadas (6 Fibras en total). Se están haciendo compras paulatinas para llegar a 3%.</a:t>
            </a:r>
          </a:p>
          <a:p>
            <a:pPr lvl="0" algn="just"/>
            <a:r>
              <a:rPr lang="es-MX" sz="1400" b="1" dirty="0"/>
              <a:t>CKDs 0.3% pagado</a:t>
            </a:r>
            <a:r>
              <a:rPr lang="es-MX" sz="1400" dirty="0"/>
              <a:t>. Añadiendo el porcentaje comprometido, el total es de 1.5%.</a:t>
            </a:r>
          </a:p>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Renta Fija</a:t>
            </a:r>
          </a:p>
          <a:p>
            <a:pPr lvl="0" algn="just">
              <a:buClr>
                <a:srgbClr val="C00000"/>
              </a:buClr>
            </a:pPr>
            <a:r>
              <a:rPr lang="es-MX" sz="1400" dirty="0"/>
              <a:t>Durante el periodo, se mantuvo una estrategia defensiva derivada del incremento en las tensiones geopolíticas en el mundo. El conflicto entre Estados Unidos y Corea de Norte ha retomado fuerza, a la par de uno entre el país norteamericano y Turquía con la suspensión en la emisión de visas para viajar entre ambos países. Aunado a esto, la actual situación del movimiento independentista en Cataluña ha generado nerviosismo en la Unión Europea, junto con las posibles acciones que podría tomar el Banco Central Europeo hacia adelante. Por su parte, en México, han surgido noticias sobre una posible ruptura en la negociación del TLCAN en caso de que el equipo mexicano lo considere necesario. </a:t>
            </a:r>
          </a:p>
        </p:txBody>
      </p:sp>
      <p:sp>
        <p:nvSpPr>
          <p:cNvPr id="5" name="4 Flecha derecha">
            <a:hlinkClick r:id="rId2" action="ppaction://hlinksldjump"/>
          </p:cNvPr>
          <p:cNvSpPr/>
          <p:nvPr/>
        </p:nvSpPr>
        <p:spPr>
          <a:xfrm>
            <a:off x="2238375" y="843337"/>
            <a:ext cx="142875" cy="16192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6" name="5 Flecha derecha">
            <a:hlinkClick r:id="rId3" action="ppaction://hlinksldjump"/>
          </p:cNvPr>
          <p:cNvSpPr/>
          <p:nvPr/>
        </p:nvSpPr>
        <p:spPr>
          <a:xfrm>
            <a:off x="2752724" y="2325155"/>
            <a:ext cx="142875" cy="16192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7" name="6 Flecha derecha">
            <a:hlinkClick r:id="rId4" action="ppaction://hlinksldjump"/>
          </p:cNvPr>
          <p:cNvSpPr/>
          <p:nvPr/>
        </p:nvSpPr>
        <p:spPr>
          <a:xfrm>
            <a:off x="1496291" y="4726386"/>
            <a:ext cx="154379" cy="17813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8" name="3 Marcador de número de diapositiva"/>
          <p:cNvSpPr>
            <a:spLocks noGrp="1"/>
          </p:cNvSpPr>
          <p:nvPr>
            <p:ph type="sldNum" sz="quarter" idx="12"/>
          </p:nvPr>
        </p:nvSpPr>
        <p:spPr>
          <a:xfrm>
            <a:off x="8410651" y="6492875"/>
            <a:ext cx="552298" cy="365125"/>
          </a:xfrm>
        </p:spPr>
        <p:txBody>
          <a:bodyPr/>
          <a:lstStyle/>
          <a:p>
            <a:pPr algn="ctr"/>
            <a:fld id="{05E83AA4-A00D-4AA0-8FE8-B93C9F3EC141}" type="slidenum">
              <a:rPr lang="es-ES" altLang="es-MX" smtClean="0">
                <a:latin typeface="Century Gothic" panose="020B0502020202020204" pitchFamily="34" charset="0"/>
              </a:rPr>
              <a:pPr algn="ctr"/>
              <a:t>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49226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55784"/>
            <a:ext cx="8401050" cy="6197601"/>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Renta Fija</a:t>
            </a:r>
            <a:endParaRPr lang="es-MX" sz="1400" dirty="0"/>
          </a:p>
          <a:p>
            <a:pPr lvl="0" algn="just">
              <a:buClr>
                <a:srgbClr val="C00000"/>
              </a:buClr>
            </a:pPr>
            <a:r>
              <a:rPr lang="es-MX" sz="1400" dirty="0"/>
              <a:t>Se siguió con la estrategia planteada durante el periodo anterior. Se tomaron utilidades en los nodos largos de la curva de bonos M (20-30 años), incrementando posición en la zona media de la curva de Udibonos (10 años). Esto busca nivelar la sensibilidad del portafolio a esa zona de la curva real y disminuir ligeramente el plazo promedio de las inversiones de 7.3 a 7.1 años, incrementando la cualidad defensiva del portafolio.</a:t>
            </a:r>
          </a:p>
          <a:p>
            <a:pPr lvl="0" algn="just">
              <a:buClr>
                <a:srgbClr val="C00000"/>
              </a:buClr>
            </a:pPr>
            <a:r>
              <a:rPr lang="es-MX" sz="1400" dirty="0"/>
              <a:t>El escenario de política monetaria en nuestro país se mantuvo sin cambios durante el periodo con la mayoría de los analistas del mercado esperando un decremento en la tasa de interés objetivo hacia el segundo semestre de 2018, por lo que no se realizaron modificaciones a la posición actual del portafolio en deuda a tasa flotante.</a:t>
            </a:r>
          </a:p>
          <a:p>
            <a:pPr lvl="0" algn="just">
              <a:buClr>
                <a:srgbClr val="C00000"/>
              </a:buClr>
            </a:pPr>
            <a:r>
              <a:rPr lang="es-MX" sz="1400" dirty="0"/>
              <a:t>Se continuó con la reestructura de deuda corporativa del portafolio, se realizaron ventas por 85 millones de pesos en papeles que no van de acuerdo con el perfil de riesgo deseado. Los recursos generados por las ventas de instrumentos de estas características se han ido reinvirtiendo de manera paulatina en papeles del más alto nivel crediticio (BANOB 17X, BANOB 17-2X).</a:t>
            </a:r>
          </a:p>
          <a:p>
            <a:pPr lvl="0" algn="just">
              <a:buClr>
                <a:srgbClr val="C00000"/>
              </a:buClr>
            </a:pPr>
            <a:endParaRPr lang="es-MX" sz="1400" dirty="0"/>
          </a:p>
          <a:p>
            <a:pPr marL="0" indent="0" algn="just">
              <a:buClr>
                <a:srgbClr val="C00000"/>
              </a:buClr>
              <a:buNone/>
            </a:pPr>
            <a:r>
              <a:rPr lang="es-MX" sz="1400" b="1" dirty="0"/>
              <a:t>Renta Variable y Bonos Bancarios Estructurados </a:t>
            </a:r>
            <a:endParaRPr lang="es-MX" sz="1600" dirty="0"/>
          </a:p>
          <a:p>
            <a:pPr algn="just">
              <a:buClr>
                <a:srgbClr val="C00000"/>
              </a:buClr>
            </a:pPr>
            <a:r>
              <a:rPr lang="es-MX" sz="1400" dirty="0"/>
              <a:t>Tanto renta variable nacional como internacional han mostrado un fuerte crecimiento con preocupaciones sobre las valuaciones en términos de múltiplos (principalmente en Estados Unidos). Esto se ha debido a expectativas de incremento en volatilidad debido a cambios en política monetaria por parte de bancos centrales, incremento de riesgos geopolíticos, reforma fiscal y techo de endeudamiento, estos dos últimos en Estados Unidos. Actualmente, este rubro ocupa el 6.3% del total de los activos (7.3% incluyendo Bonos Bancarios y Estructurados) y el objetivo es 10%. </a:t>
            </a:r>
          </a:p>
        </p:txBody>
      </p:sp>
      <p:sp>
        <p:nvSpPr>
          <p:cNvPr id="11" name="10 Flecha derecha">
            <a:hlinkClick r:id="rId2" action="ppaction://hlinksldjump"/>
          </p:cNvPr>
          <p:cNvSpPr/>
          <p:nvPr/>
        </p:nvSpPr>
        <p:spPr>
          <a:xfrm>
            <a:off x="4684815" y="4583884"/>
            <a:ext cx="154379" cy="17813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2" name="11 Flecha derecha">
            <a:hlinkClick r:id="rId3" action="ppaction://hlinksldjump"/>
          </p:cNvPr>
          <p:cNvSpPr/>
          <p:nvPr/>
        </p:nvSpPr>
        <p:spPr>
          <a:xfrm>
            <a:off x="1514103" y="950726"/>
            <a:ext cx="154379" cy="17813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255425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81000" y="654050"/>
            <a:ext cx="8477250" cy="5702300"/>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Renta Variable y Bonos Bancarios Estructurados </a:t>
            </a:r>
          </a:p>
          <a:p>
            <a:pPr marL="0" indent="0" algn="just">
              <a:buClr>
                <a:srgbClr val="C00000"/>
              </a:buClr>
              <a:buNone/>
            </a:pPr>
            <a:endParaRPr lang="es-MX" sz="1400" b="1" dirty="0"/>
          </a:p>
          <a:p>
            <a:pPr lvl="0" algn="just">
              <a:buClr>
                <a:srgbClr val="C00000"/>
              </a:buClr>
            </a:pPr>
            <a:r>
              <a:rPr lang="es-MX" sz="1400" dirty="0"/>
              <a:t>Durante el periodo, se ha mantenido un portafolio diversificado con inversiones en regiones y países a través de ETF´s buscando optimizar las condiciones de riesgo rendimiento, privilegiando la parte internacional sobre la nacional debido a mejores perspectivas de retorno y valuaciones atractivas. Las regiones donde se participan son:</a:t>
            </a:r>
          </a:p>
          <a:p>
            <a:pPr lvl="1" algn="just">
              <a:buClr>
                <a:srgbClr val="C00000"/>
              </a:buClr>
            </a:pPr>
            <a:r>
              <a:rPr lang="es-MX" sz="1400" dirty="0"/>
              <a:t>En Japón la reelección del primer ministro Abe y la retención de dos tercios de la Cámara baja en el parlamento asegura la continuidad de los planes implementados desde el 2012. Por </a:t>
            </a:r>
            <a:r>
              <a:rPr lang="es-MX" sz="1400"/>
              <a:t>otro lado, el </a:t>
            </a:r>
            <a:r>
              <a:rPr lang="es-MX" sz="1400" dirty="0"/>
              <a:t>fuerte crecimiento, baja inflación y reportes corporativos favorables (utilidades) y una política económica expansiva a punta a mantener una perspectiva constructiva sobre la renta variable del país. La valuación P/U del MSCI de Japón se mantiene por debajo de su promedio de los últimos 10 años (16x vs 18x) a diferencia de Estados Unidos y Europa. Recomendamos incrementar hasta 1% más del 1.4% de la actual exposición. </a:t>
            </a:r>
          </a:p>
        </p:txBody>
      </p:sp>
      <p:sp>
        <p:nvSpPr>
          <p:cNvPr id="6" name="5 Flecha derecha">
            <a:hlinkClick r:id="rId2" action="ppaction://hlinksldjump"/>
          </p:cNvPr>
          <p:cNvSpPr/>
          <p:nvPr/>
        </p:nvSpPr>
        <p:spPr>
          <a:xfrm>
            <a:off x="4657725" y="985836"/>
            <a:ext cx="142875" cy="16192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363510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9323" y="609054"/>
            <a:ext cx="8953995" cy="6368397"/>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Fibras </a:t>
            </a:r>
            <a:endParaRPr lang="es-MX" sz="1400" dirty="0"/>
          </a:p>
          <a:p>
            <a:pPr lvl="0" algn="just">
              <a:buClr>
                <a:srgbClr val="C00000"/>
              </a:buClr>
            </a:pPr>
            <a:r>
              <a:rPr lang="es-MX" sz="1400" dirty="0"/>
              <a:t>El portafolio de Fibras del FANVIT ha privilegiado al sector industrial, el que tiene las menores perspectivas y las tasas más altas de ocupación. </a:t>
            </a:r>
          </a:p>
          <a:p>
            <a:pPr lvl="0" algn="just">
              <a:buClr>
                <a:srgbClr val="C00000"/>
              </a:buClr>
            </a:pPr>
            <a:r>
              <a:rPr lang="es-MX" sz="1400" dirty="0"/>
              <a:t>Esto ha representado que las Fibras en posición hayan tenido un mejor desempeño que el total del sector de Fibras en México. </a:t>
            </a:r>
          </a:p>
          <a:p>
            <a:pPr lvl="0" algn="just">
              <a:buClr>
                <a:srgbClr val="C00000"/>
              </a:buClr>
            </a:pPr>
            <a:r>
              <a:rPr lang="es-MX" sz="1400" dirty="0"/>
              <a:t>Además, aquellas con mayor participación, cuentan con dividendos altos, cercanos al 8.0%. </a:t>
            </a:r>
          </a:p>
          <a:p>
            <a:pPr lvl="0" algn="just">
              <a:buClr>
                <a:srgbClr val="C00000"/>
              </a:buClr>
            </a:pPr>
            <a:r>
              <a:rPr lang="es-MX" sz="1400" dirty="0"/>
              <a:t>Por último, el sector tiene valuaciones atractivas dado que las Fibras cotizan por debajo de su valor neto de activos, es decir, vale más el total de sus acciones que los inmuebles en los que ellas están invertidas.</a:t>
            </a:r>
          </a:p>
          <a:p>
            <a:pPr lvl="1" algn="just">
              <a:buClr>
                <a:srgbClr val="C00000"/>
              </a:buClr>
            </a:pPr>
            <a:r>
              <a:rPr lang="es-MX" sz="1400" dirty="0"/>
              <a:t>Eso ha sido relevante en aprovechar las ofertas secundarias de acciones que algunas Fibras están llevando a cabo. </a:t>
            </a:r>
          </a:p>
          <a:p>
            <a:pPr marL="0" indent="0" algn="just">
              <a:buClr>
                <a:srgbClr val="C00000"/>
              </a:buClr>
              <a:buNone/>
            </a:pPr>
            <a:r>
              <a:rPr lang="es-MX" sz="1400" b="1" dirty="0"/>
              <a:t>CKD’s</a:t>
            </a:r>
          </a:p>
          <a:p>
            <a:pPr lvl="0" algn="just">
              <a:buClr>
                <a:srgbClr val="C00000"/>
              </a:buClr>
            </a:pPr>
            <a:r>
              <a:rPr lang="es-MX" sz="1400" dirty="0"/>
              <a:t>En total, se han hecho inversiones en 7 CKD’s: </a:t>
            </a:r>
          </a:p>
          <a:p>
            <a:pPr lvl="1" algn="just">
              <a:buClr>
                <a:srgbClr val="C00000"/>
              </a:buClr>
            </a:pPr>
            <a:r>
              <a:rPr lang="es-MX" sz="1400" dirty="0"/>
              <a:t>5 de bienes raíces (Walton, Prudential, IGS, Alignmex, Quierocasa) </a:t>
            </a:r>
          </a:p>
          <a:p>
            <a:pPr lvl="1" algn="just">
              <a:buClr>
                <a:srgbClr val="C00000"/>
              </a:buClr>
            </a:pPr>
            <a:r>
              <a:rPr lang="es-MX" sz="1400" dirty="0"/>
              <a:t>2 de infraestructura (CKD Interacciones y EXI)</a:t>
            </a:r>
          </a:p>
          <a:p>
            <a:pPr lvl="0" algn="just">
              <a:buClr>
                <a:srgbClr val="C00000"/>
              </a:buClr>
            </a:pPr>
            <a:r>
              <a:rPr lang="es-MX" sz="1400" dirty="0"/>
              <a:t>El monto comprometido es de 1,850 mdp (1.5% Fanvit):</a:t>
            </a:r>
          </a:p>
          <a:p>
            <a:pPr lvl="1" algn="just">
              <a:buClr>
                <a:srgbClr val="C00000"/>
              </a:buClr>
            </a:pPr>
            <a:r>
              <a:rPr lang="es-MX" sz="1400" dirty="0"/>
              <a:t>435 mdp pagados (0.3%) </a:t>
            </a:r>
          </a:p>
          <a:p>
            <a:pPr lvl="1" algn="just">
              <a:buClr>
                <a:srgbClr val="C00000"/>
              </a:buClr>
            </a:pPr>
            <a:r>
              <a:rPr lang="es-MX" sz="1400" dirty="0"/>
              <a:t>1,201 mdp por pagar (1.2%).</a:t>
            </a:r>
          </a:p>
          <a:p>
            <a:pPr lvl="0" algn="just">
              <a:buClr>
                <a:srgbClr val="C00000"/>
              </a:buClr>
            </a:pPr>
            <a:r>
              <a:rPr lang="es-MX" sz="1400" dirty="0"/>
              <a:t>El CKD de Ainda se emitirá tentativamente a principios de noviembre. Se extiende la vigencia de la orden de 300 mdp por tres meses.</a:t>
            </a:r>
          </a:p>
          <a:p>
            <a:pPr lvl="0" algn="just">
              <a:buClr>
                <a:srgbClr val="C00000"/>
              </a:buClr>
            </a:pPr>
            <a:r>
              <a:rPr lang="es-MX" sz="1400" dirty="0"/>
              <a:t>Actualmente están en pipeline 16 CKD’s; con la mitad de ellos se han tenido reuniones de trabajo.</a:t>
            </a:r>
          </a:p>
          <a:p>
            <a:pPr lvl="0" algn="just">
              <a:buClr>
                <a:srgbClr val="C00000"/>
              </a:buClr>
            </a:pPr>
            <a:r>
              <a:rPr lang="es-MX" sz="1400" dirty="0"/>
              <a:t>En términos de retornos, se espera que las inversiones en CKDs de deuda senior y de bienes raíces tengan resultados positivos más rápido, que las inversiones en infraestructura y energía que requieren más tiempo en su proceso de inversión.</a:t>
            </a:r>
          </a:p>
        </p:txBody>
      </p:sp>
      <p:sp>
        <p:nvSpPr>
          <p:cNvPr id="6" name="5 Flecha derecha">
            <a:hlinkClick r:id="rId2" action="ppaction://hlinksldjump"/>
          </p:cNvPr>
          <p:cNvSpPr/>
          <p:nvPr/>
        </p:nvSpPr>
        <p:spPr>
          <a:xfrm>
            <a:off x="1009650" y="924204"/>
            <a:ext cx="142875" cy="16192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7" name="6 Flecha derecha">
            <a:hlinkClick r:id="rId3" action="ppaction://hlinksldjump"/>
          </p:cNvPr>
          <p:cNvSpPr/>
          <p:nvPr/>
        </p:nvSpPr>
        <p:spPr>
          <a:xfrm>
            <a:off x="915025" y="3528668"/>
            <a:ext cx="142875" cy="16192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8" name="3 Marcador de número de diapositiva"/>
          <p:cNvSpPr>
            <a:spLocks noGrp="1"/>
          </p:cNvSpPr>
          <p:nvPr>
            <p:ph type="sldNum" sz="quarter" idx="12"/>
          </p:nvPr>
        </p:nvSpPr>
        <p:spPr>
          <a:xfrm>
            <a:off x="8286902" y="6471945"/>
            <a:ext cx="552298" cy="365125"/>
          </a:xfrm>
        </p:spPr>
        <p:txBody>
          <a:bodyPr/>
          <a:lstStyle/>
          <a:p>
            <a:pPr algn="ctr"/>
            <a:fld id="{05E83AA4-A00D-4AA0-8FE8-B93C9F3EC141}" type="slidenum">
              <a:rPr lang="es-ES" altLang="es-MX" smtClean="0">
                <a:latin typeface="Century Gothic" panose="020B0502020202020204" pitchFamily="34" charset="0"/>
              </a:rPr>
              <a:pPr algn="ctr"/>
              <a:t>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482464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9323" y="609054"/>
            <a:ext cx="8953995" cy="6368397"/>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Divisas </a:t>
            </a:r>
            <a:endParaRPr lang="es-MX" sz="1400" dirty="0"/>
          </a:p>
          <a:p>
            <a:pPr lvl="0" algn="just">
              <a:buClr>
                <a:srgbClr val="C00000"/>
              </a:buClr>
            </a:pPr>
            <a:r>
              <a:rPr lang="es-MX" sz="1400" dirty="0"/>
              <a:t>El principal riesgo del FANVIT portafolio es al MXN ya que cuenta una exposición del 90%.</a:t>
            </a:r>
          </a:p>
          <a:p>
            <a:pPr lvl="0" algn="just">
              <a:buClr>
                <a:srgbClr val="C00000"/>
              </a:buClr>
            </a:pPr>
            <a:r>
              <a:rPr lang="es-MX" sz="1400" dirty="0"/>
              <a:t>Estimamos que la volatilidad del MXN se puede incrementar por lo siguiente:</a:t>
            </a:r>
          </a:p>
          <a:p>
            <a:pPr lvl="1" algn="just">
              <a:buClr>
                <a:srgbClr val="C00000"/>
              </a:buClr>
            </a:pPr>
            <a:r>
              <a:rPr lang="es-MX" sz="1400" dirty="0"/>
              <a:t>Renegociación  del TLC </a:t>
            </a:r>
          </a:p>
          <a:p>
            <a:pPr lvl="1" algn="just">
              <a:buClr>
                <a:srgbClr val="C00000"/>
              </a:buClr>
            </a:pPr>
            <a:r>
              <a:rPr lang="es-MX" sz="1400" dirty="0"/>
              <a:t>Reforma fiscal en EU</a:t>
            </a:r>
          </a:p>
          <a:p>
            <a:pPr lvl="1" algn="just">
              <a:buClr>
                <a:srgbClr val="C00000"/>
              </a:buClr>
            </a:pPr>
            <a:r>
              <a:rPr lang="es-MX" sz="1400" dirty="0"/>
              <a:t>Mayor velocidad en el ritmo de normalización de la política monetaria en los EU</a:t>
            </a:r>
          </a:p>
          <a:p>
            <a:pPr lvl="1" algn="just">
              <a:buClr>
                <a:srgbClr val="C00000"/>
              </a:buClr>
            </a:pPr>
            <a:r>
              <a:rPr lang="es-MX" sz="1400" dirty="0"/>
              <a:t>Elecciones México </a:t>
            </a:r>
          </a:p>
          <a:p>
            <a:pPr lvl="0" algn="just">
              <a:buClr>
                <a:srgbClr val="C00000"/>
              </a:buClr>
            </a:pPr>
            <a:r>
              <a:rPr lang="es-MX" sz="1400" dirty="0"/>
              <a:t>Con el objetivo de diversificar el riesgo moneda se proponer subir la exposición al dólar estadounidense hasta 2% a través de renta variable. </a:t>
            </a:r>
          </a:p>
        </p:txBody>
      </p:sp>
      <p:sp>
        <p:nvSpPr>
          <p:cNvPr id="6" name="5 Flecha derecha">
            <a:hlinkClick r:id="rId2" action="ppaction://hlinksldjump"/>
          </p:cNvPr>
          <p:cNvSpPr/>
          <p:nvPr/>
        </p:nvSpPr>
        <p:spPr>
          <a:xfrm>
            <a:off x="1009650" y="924204"/>
            <a:ext cx="142875" cy="16192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8" name="3 Marcador de número de diapositiva"/>
          <p:cNvSpPr>
            <a:spLocks noGrp="1"/>
          </p:cNvSpPr>
          <p:nvPr>
            <p:ph type="sldNum" sz="quarter" idx="12"/>
          </p:nvPr>
        </p:nvSpPr>
        <p:spPr>
          <a:xfrm>
            <a:off x="8286902" y="6471945"/>
            <a:ext cx="552298" cy="365125"/>
          </a:xfrm>
        </p:spPr>
        <p:txBody>
          <a:bodyPr/>
          <a:lstStyle/>
          <a:p>
            <a:pPr algn="ctr"/>
            <a:fld id="{05E83AA4-A00D-4AA0-8FE8-B93C9F3EC141}" type="slidenum">
              <a:rPr lang="es-ES" altLang="es-MX" smtClean="0">
                <a:latin typeface="Century Gothic" panose="020B0502020202020204" pitchFamily="34" charset="0"/>
              </a:rPr>
              <a:pPr algn="ctr"/>
              <a:t>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6814227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850" y="411948"/>
            <a:ext cx="8515350" cy="6080927"/>
          </a:xfrm>
        </p:spPr>
        <p:txBody>
          <a:bodyPr/>
          <a:lstStyle/>
          <a:p>
            <a:pPr lvl="0" algn="just">
              <a:buClr>
                <a:srgbClr val="C00000"/>
              </a:buClr>
            </a:pPr>
            <a:endParaRPr lang="es-MX" sz="1400" dirty="0"/>
          </a:p>
          <a:p>
            <a:pPr lvl="0" algn="just">
              <a:buClr>
                <a:srgbClr val="C00000"/>
              </a:buClr>
            </a:pPr>
            <a:endParaRPr lang="es-MX" sz="1400" dirty="0"/>
          </a:p>
          <a:p>
            <a:pPr marL="0" lvl="0" indent="0" algn="just">
              <a:buClr>
                <a:srgbClr val="C00000"/>
              </a:buClr>
              <a:buNone/>
            </a:pPr>
            <a:r>
              <a:rPr lang="es-MX" sz="1400" b="1" dirty="0">
                <a:ea typeface="Myriad Pro"/>
                <a:cs typeface="Myriad Pro"/>
              </a:rPr>
              <a:t>Análisis de sensibilidad</a:t>
            </a:r>
          </a:p>
          <a:p>
            <a:pPr algn="just">
              <a:buClr>
                <a:srgbClr val="C00000"/>
              </a:buClr>
            </a:pPr>
            <a:r>
              <a:rPr lang="es-MX" sz="1400" dirty="0"/>
              <a:t>Por cada punto base de aumento en las tasas de interés, el portafolio baja 55.4 mdp. </a:t>
            </a:r>
          </a:p>
          <a:p>
            <a:pPr algn="just">
              <a:buClr>
                <a:srgbClr val="C00000"/>
              </a:buClr>
            </a:pPr>
            <a:r>
              <a:rPr lang="es-MX" sz="1400" dirty="0"/>
              <a:t>En términos de renta variable, por cada 1% que desciendan los instrumentos de renta variable en los que invierte el Fanvit, el valor del portafolio disminuye -96.8 mdp. </a:t>
            </a:r>
          </a:p>
          <a:p>
            <a:pPr algn="just">
              <a:buClr>
                <a:srgbClr val="C00000"/>
              </a:buClr>
            </a:pPr>
            <a:r>
              <a:rPr lang="es-MX" sz="1400" dirty="0"/>
              <a:t>Finalmente, en términos de tipo de cambio, una apreciación del tipo de cambio de 1% implica una caída de -56.2 mdp en el portafolio.</a:t>
            </a:r>
          </a:p>
          <a:p>
            <a:pPr marL="0" lvl="0" indent="0" algn="just">
              <a:buClr>
                <a:srgbClr val="C00000"/>
              </a:buClr>
              <a:buNone/>
            </a:pPr>
            <a:r>
              <a:rPr lang="es-MX" sz="2000" b="1" dirty="0">
                <a:solidFill>
                  <a:srgbClr val="CD0000"/>
                </a:solidFill>
                <a:ea typeface="Myriad Pro"/>
                <a:cs typeface="Myriad Pro"/>
              </a:rPr>
              <a:t>II. Propuesta de ratificación de la inversión CKD Ainda</a:t>
            </a:r>
          </a:p>
          <a:p>
            <a:pPr algn="just">
              <a:buClr>
                <a:srgbClr val="C00000"/>
              </a:buClr>
            </a:pPr>
            <a:r>
              <a:rPr lang="es-MX" sz="1400" dirty="0"/>
              <a:t>Derivado de la actualización en el análisis del CKD de Ainda, se identifica que la ampliación de capital de Grupo Proeza fortalece financiera e institucionalmente a Ainda; que la participación de Oscar de Buen (como Presidente Ejecutivo y Funcionario Clave ) y la de Carlos Sales (miembro del Comité de Inversión y del Comité Técnico) fortalecen  al equipo y a los órganos de Gobierno; y finalmente, que el pipeline se mantiene atractivo y diversificado. Por las consideraciones anteriores, se propone ratificar la orden para una participación en el CKD de Ainda de 300 mdp o el 10% de la emisión, lo que resulte menor.</a:t>
            </a:r>
          </a:p>
          <a:p>
            <a:pPr algn="just">
              <a:buClr>
                <a:srgbClr val="C00000"/>
              </a:buClr>
            </a:pPr>
            <a:r>
              <a:rPr lang="es-MX" sz="1400" dirty="0"/>
              <a:t>La orden prevalece durante tres meses. </a:t>
            </a:r>
          </a:p>
          <a:p>
            <a:pPr marL="0" indent="0" algn="just">
              <a:buClr>
                <a:srgbClr val="C00000"/>
              </a:buClr>
              <a:buNone/>
            </a:pPr>
            <a:r>
              <a:rPr lang="es-MX" sz="2000" b="1" dirty="0">
                <a:solidFill>
                  <a:srgbClr val="CD0000"/>
                </a:solidFill>
                <a:ea typeface="Myriad Pro"/>
                <a:cs typeface="Myriad Pro"/>
              </a:rPr>
              <a:t>III. Informe sobre límites de contrapartes, emisoras y ETF´s </a:t>
            </a:r>
          </a:p>
          <a:p>
            <a:pPr algn="just">
              <a:buClr>
                <a:srgbClr val="FF0000"/>
              </a:buClr>
            </a:pPr>
            <a:r>
              <a:rPr lang="es-MX" sz="1400" dirty="0"/>
              <a:t>El Comité de Riesgos en su Sesión Ordinaria 129 aprobó la propuesta en materia de límites de riesgo de contraparte en inversiones en valores hecha por la Coordinación General de Riesgos, los principales cambios son:</a:t>
            </a:r>
          </a:p>
          <a:p>
            <a:pPr lvl="1">
              <a:buClr>
                <a:srgbClr val="FF0000"/>
              </a:buClr>
              <a:buFont typeface="Courier New" panose="02070309020205020404" pitchFamily="49" charset="0"/>
              <a:buChar char="o"/>
            </a:pPr>
            <a:r>
              <a:rPr lang="es-MX" sz="1400" dirty="0"/>
              <a:t>Sube de mil a 6 mil mdp el límite para CFE y Pemex y a 3 mil mdp para </a:t>
            </a:r>
            <a:r>
              <a:rPr lang="es-MX" sz="1400" dirty="0" err="1"/>
              <a:t>Tfovis</a:t>
            </a:r>
            <a:r>
              <a:rPr lang="es-MX" sz="1400" dirty="0"/>
              <a:t>.</a:t>
            </a:r>
          </a:p>
          <a:p>
            <a:pPr lvl="1">
              <a:buClr>
                <a:srgbClr val="FF0000"/>
              </a:buClr>
              <a:buFont typeface="Courier New" panose="02070309020205020404" pitchFamily="49" charset="0"/>
              <a:buChar char="o"/>
            </a:pPr>
            <a:r>
              <a:rPr lang="es-MX" sz="1400" dirty="0"/>
              <a:t>Sube de 15 a 16 mil mdp el límite para contraparte AAA para reporto y se ajustan los demás en función a su calidad crediticia.</a:t>
            </a:r>
          </a:p>
          <a:p>
            <a:pPr algn="just">
              <a:buClr>
                <a:srgbClr val="C00000"/>
              </a:buClr>
            </a:pPr>
            <a:endParaRPr lang="es-MX" sz="1400" dirty="0"/>
          </a:p>
        </p:txBody>
      </p:sp>
      <p:sp>
        <p:nvSpPr>
          <p:cNvPr id="5" name="3 Marcador de número de diapositiva"/>
          <p:cNvSpPr>
            <a:spLocks noGrp="1"/>
          </p:cNvSpPr>
          <p:nvPr>
            <p:ph type="sldNum" sz="quarter" idx="12"/>
          </p:nvPr>
        </p:nvSpPr>
        <p:spPr>
          <a:xfrm>
            <a:off x="8591702" y="6492875"/>
            <a:ext cx="552298" cy="365125"/>
          </a:xfrm>
        </p:spPr>
        <p:txBody>
          <a:bodyPr/>
          <a:lstStyle/>
          <a:p>
            <a:pPr algn="ctr"/>
            <a:fld id="{05E83AA4-A00D-4AA0-8FE8-B93C9F3EC141}" type="slidenum">
              <a:rPr lang="es-ES" altLang="es-MX" smtClean="0">
                <a:latin typeface="Century Gothic" panose="020B0502020202020204" pitchFamily="34" charset="0"/>
              </a:rPr>
              <a:pPr algn="ctr"/>
              <a:t>8</a:t>
            </a:fld>
            <a:endParaRPr lang="es-ES" altLang="es-MX" dirty="0">
              <a:latin typeface="Century Gothic" panose="020B0502020202020204" pitchFamily="34" charset="0"/>
            </a:endParaRPr>
          </a:p>
        </p:txBody>
      </p:sp>
      <p:sp>
        <p:nvSpPr>
          <p:cNvPr id="6" name="5 Flecha derecha">
            <a:hlinkClick r:id="rId2" action="ppaction://hlinksldjump"/>
          </p:cNvPr>
          <p:cNvSpPr/>
          <p:nvPr/>
        </p:nvSpPr>
        <p:spPr>
          <a:xfrm>
            <a:off x="7189171" y="2526892"/>
            <a:ext cx="142875" cy="16192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7" name="6 Flecha derecha">
            <a:hlinkClick r:id="rId3" action="ppaction://hlinksldjump"/>
          </p:cNvPr>
          <p:cNvSpPr/>
          <p:nvPr/>
        </p:nvSpPr>
        <p:spPr>
          <a:xfrm>
            <a:off x="7482426" y="4664335"/>
            <a:ext cx="142875" cy="16192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775237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8130" y="1148218"/>
            <a:ext cx="8661070" cy="5674157"/>
          </a:xfrm>
        </p:spPr>
        <p:txBody>
          <a:bodyPr/>
          <a:lstStyle/>
          <a:p>
            <a:pPr lvl="1" algn="just">
              <a:buClr>
                <a:srgbClr val="C00000"/>
              </a:buClr>
              <a:buFont typeface="Courier New" panose="02070309020205020404" pitchFamily="49" charset="0"/>
              <a:buChar char="o"/>
            </a:pPr>
            <a:r>
              <a:rPr lang="es-MX" sz="1400" dirty="0">
                <a:ea typeface="Myriad Pro"/>
                <a:cs typeface="Myriad Pro"/>
              </a:rPr>
              <a:t>Sube de 10 a 12% el límite para renta variable y se crea límite específico para Fibras del 4%.</a:t>
            </a:r>
          </a:p>
          <a:p>
            <a:pPr lvl="1" algn="just">
              <a:buClr>
                <a:srgbClr val="C00000"/>
              </a:buClr>
              <a:buFont typeface="Courier New" panose="02070309020205020404" pitchFamily="49" charset="0"/>
              <a:buChar char="o"/>
            </a:pPr>
            <a:r>
              <a:rPr lang="es-MX" sz="1400" dirty="0">
                <a:ea typeface="Myriad Pro"/>
                <a:cs typeface="Myriad Pro"/>
              </a:rPr>
              <a:t>Se establece un límite del 7% del monto en circulación para ETF´s, acciones y Fibras. En ETF´s es posible que el porcentaje sea mayor siempre y cuando se fundamente previamente con riesgos.</a:t>
            </a:r>
          </a:p>
          <a:p>
            <a:pPr lvl="1" algn="just">
              <a:buClr>
                <a:srgbClr val="C00000"/>
              </a:buClr>
              <a:buFont typeface="Courier New" panose="02070309020205020404" pitchFamily="49" charset="0"/>
              <a:buChar char="o"/>
            </a:pPr>
            <a:r>
              <a:rPr lang="es-MX" sz="1400" dirty="0">
                <a:ea typeface="Myriad Pro"/>
                <a:cs typeface="Myriad Pro"/>
              </a:rPr>
              <a:t>Límite CKD´s queda en 3% de los activos en administración, hasta 10% de la emisión o 600 mdp.</a:t>
            </a:r>
          </a:p>
          <a:p>
            <a:pPr marL="342900" lvl="1" indent="-342900" algn="just">
              <a:buClr>
                <a:srgbClr val="FF0000"/>
              </a:buClr>
              <a:buFont typeface="Arial" pitchFamily="34" charset="0"/>
              <a:buChar char="•"/>
            </a:pPr>
            <a:r>
              <a:rPr lang="es-MX" sz="1400" dirty="0"/>
              <a:t>Se propone mantener la posición actual que se tienen en los ETF´s con una participación preponderante, realizando un monitoreo constante buscando oportunidades de mercado y que vayan de acuerdo a la estrategia del portafolio para en su caso reducir exposición y gradualmente cumplir con los límites establecidos. </a:t>
            </a:r>
          </a:p>
          <a:p>
            <a:pPr marL="457200" lvl="1" indent="0" algn="just">
              <a:buClr>
                <a:srgbClr val="C00000"/>
              </a:buClr>
              <a:buNone/>
            </a:pPr>
            <a:r>
              <a:rPr lang="es-MX" sz="2000" b="1" dirty="0">
                <a:solidFill>
                  <a:srgbClr val="CD0000"/>
                </a:solidFill>
                <a:ea typeface="Myriad Pro"/>
                <a:cs typeface="Myriad Pro"/>
              </a:rPr>
              <a:t>IV. Informe de la estrategia de cobertura cambiaria FANVIT </a:t>
            </a:r>
          </a:p>
          <a:p>
            <a:pPr lvl="0" algn="just">
              <a:buClr>
                <a:srgbClr val="C00000"/>
              </a:buClr>
            </a:pPr>
            <a:r>
              <a:rPr lang="es-MX" sz="1400" dirty="0"/>
              <a:t>Actualmente el Infonavit a través de la Gerencia Sr. De Coordinación de Inversiones y con el apoyo de la Coordinación General de Riesgos, Contabilidad General, Contraloría General, Auditoria Interna y Subdirección de TI continua con las actividades correspondientes para realizar operaciones dentro del mercado de derivados con futuros de tipo de cambio. Lo anterior con fines de cobertura en mercados estandarizados.</a:t>
            </a:r>
          </a:p>
          <a:p>
            <a:pPr algn="just">
              <a:buClr>
                <a:srgbClr val="C00000"/>
              </a:buClr>
            </a:pPr>
            <a:r>
              <a:rPr lang="es-MX" sz="1400" dirty="0"/>
              <a:t>A continuación, se presenta una descripción general de los elementos que componen los elementos de la estrategia de cobertura. </a:t>
            </a:r>
            <a:r>
              <a:rPr lang="es-MX" sz="1400" b="1" dirty="0"/>
              <a:t>Sujeto a cumplimiento de los 31 puntos de Banxico y revisión de límites de riesgos:</a:t>
            </a:r>
          </a:p>
          <a:p>
            <a:pPr lvl="1" algn="just">
              <a:buClr>
                <a:srgbClr val="C00000"/>
              </a:buClr>
            </a:pPr>
            <a:r>
              <a:rPr lang="es-MX" sz="1400" dirty="0"/>
              <a:t>Se propone realizar cobertura de tipo de cambio peso-dólar de hasta el 90% de la exposición que se tiene a los ETF´s en dólares (incluyendo ventas y compras en el periodo), la posición a cubrir al 29 de septiembre de 2017 incluye DXJ* MM EQUITY, IVV* MM EQUITY, HEZU* MM EQUITY, QQQ* MM EQUITY Y XLF* MM EQUITY.</a:t>
            </a:r>
          </a:p>
          <a:p>
            <a:pPr algn="just">
              <a:buClr>
                <a:srgbClr val="C00000"/>
              </a:buClr>
            </a:pPr>
            <a:endParaRPr lang="es-MX" sz="1400" b="1" dirty="0"/>
          </a:p>
          <a:p>
            <a:pPr lvl="1" algn="just">
              <a:buClr>
                <a:srgbClr val="C00000"/>
              </a:buClr>
              <a:buFont typeface="Courier New" panose="02070309020205020404" pitchFamily="49" charset="0"/>
              <a:buChar char="o"/>
            </a:pPr>
            <a:endParaRPr lang="es-MX" sz="1400" dirty="0">
              <a:ea typeface="Myriad Pro"/>
              <a:cs typeface="Myriad Pro"/>
            </a:endParaRPr>
          </a:p>
        </p:txBody>
      </p:sp>
      <p:sp>
        <p:nvSpPr>
          <p:cNvPr id="5" name="3 Marcador de número de diapositiva"/>
          <p:cNvSpPr>
            <a:spLocks noGrp="1"/>
          </p:cNvSpPr>
          <p:nvPr>
            <p:ph type="sldNum" sz="quarter" idx="12"/>
          </p:nvPr>
        </p:nvSpPr>
        <p:spPr>
          <a:xfrm>
            <a:off x="8582251" y="6457250"/>
            <a:ext cx="561749" cy="365125"/>
          </a:xfrm>
        </p:spPr>
        <p:txBody>
          <a:bodyPr/>
          <a:lstStyle/>
          <a:p>
            <a:pPr algn="ctr"/>
            <a:fld id="{05E83AA4-A00D-4AA0-8FE8-B93C9F3EC141}" type="slidenum">
              <a:rPr lang="es-ES" altLang="es-MX" smtClean="0">
                <a:latin typeface="Century Gothic" panose="020B0502020202020204" pitchFamily="34" charset="0"/>
              </a:rPr>
              <a:pPr algn="ctr"/>
              <a:t>9</a:t>
            </a:fld>
            <a:endParaRPr lang="es-ES" altLang="es-MX" dirty="0">
              <a:latin typeface="Century Gothic" panose="020B0502020202020204" pitchFamily="34" charset="0"/>
            </a:endParaRPr>
          </a:p>
        </p:txBody>
      </p:sp>
      <p:sp>
        <p:nvSpPr>
          <p:cNvPr id="7" name="6 Flecha derecha">
            <a:hlinkClick r:id="rId2" action="ppaction://hlinksldjump"/>
          </p:cNvPr>
          <p:cNvSpPr/>
          <p:nvPr/>
        </p:nvSpPr>
        <p:spPr>
          <a:xfrm>
            <a:off x="8284254" y="3800719"/>
            <a:ext cx="145320" cy="16192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711091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34390" y="501052"/>
            <a:ext cx="8152409" cy="6042251"/>
          </a:xfrm>
        </p:spPr>
        <p:txBody>
          <a:bodyPr/>
          <a:lstStyle/>
          <a:p>
            <a:pPr marL="0" indent="0" algn="just">
              <a:buClr>
                <a:srgbClr val="C00000"/>
              </a:buClr>
              <a:buNone/>
            </a:pPr>
            <a:endParaRPr lang="es-MX" sz="1400" dirty="0">
              <a:ea typeface="Myriad Pro"/>
              <a:cs typeface="Myriad Pro"/>
            </a:endParaRPr>
          </a:p>
          <a:p>
            <a:pPr marL="0" indent="0" algn="just">
              <a:buClr>
                <a:srgbClr val="C00000"/>
              </a:buClr>
              <a:buNone/>
            </a:pPr>
            <a:endParaRPr lang="es-MX" sz="1400" b="1" dirty="0">
              <a:solidFill>
                <a:srgbClr val="CD0000"/>
              </a:solidFill>
              <a:ea typeface="Myriad Pro"/>
              <a:cs typeface="Myriad Pro"/>
            </a:endParaRPr>
          </a:p>
          <a:p>
            <a:pPr marL="0" indent="0" algn="just">
              <a:buClr>
                <a:srgbClr val="C00000"/>
              </a:buClr>
              <a:buNone/>
            </a:pPr>
            <a:endParaRPr lang="es-MX" sz="2000" b="1" dirty="0">
              <a:solidFill>
                <a:srgbClr val="CD0000"/>
              </a:solidFill>
              <a:ea typeface="Myriad Pro"/>
              <a:cs typeface="Myriad Pro"/>
            </a:endParaRPr>
          </a:p>
          <a:p>
            <a:pPr lvl="1" algn="just">
              <a:buClr>
                <a:srgbClr val="C00000"/>
              </a:buClr>
            </a:pPr>
            <a:r>
              <a:rPr lang="es-MX" sz="1400" dirty="0"/>
              <a:t>La estrategia de cobertura comprende un periodo de tres meses (octubre-diciembre).</a:t>
            </a:r>
          </a:p>
          <a:p>
            <a:pPr lvl="1" algn="just">
              <a:buClr>
                <a:srgbClr val="C00000"/>
              </a:buClr>
            </a:pPr>
            <a:r>
              <a:rPr lang="es-MX" sz="1400" dirty="0"/>
              <a:t>Los intervalos del nivel de cobertura serán analizados al momento de la implementación, tomando en cuenta consideraciones de expectativas, simulaciones y análisis de tipo de cambio. Lo anterior quedará puntualmente señalado en él un documento previo a la implementación (“Hedge File”), el cual será del conocimiento de las partes involucradas. </a:t>
            </a:r>
          </a:p>
          <a:p>
            <a:pPr lvl="1" algn="just">
              <a:buClr>
                <a:srgbClr val="C00000"/>
              </a:buClr>
            </a:pPr>
            <a:endParaRPr lang="es-MX" sz="1400" dirty="0"/>
          </a:p>
          <a:p>
            <a:pPr marL="0" lvl="0" indent="0" algn="just">
              <a:buClr>
                <a:srgbClr val="C00000"/>
              </a:buClr>
              <a:buNone/>
            </a:pPr>
            <a:r>
              <a:rPr lang="es-MX" sz="2000" b="1" dirty="0">
                <a:solidFill>
                  <a:srgbClr val="CD0000"/>
                </a:solidFill>
                <a:ea typeface="Myriad Pro"/>
                <a:cs typeface="Myriad Pro"/>
              </a:rPr>
              <a:t>V. Informe sobre el entorno económico </a:t>
            </a:r>
          </a:p>
          <a:p>
            <a:pPr algn="just">
              <a:buClr>
                <a:srgbClr val="C00000"/>
              </a:buClr>
            </a:pPr>
            <a:r>
              <a:rPr lang="es-MX" sz="1400" dirty="0"/>
              <a:t>Se mantiene la recuperación a un ritmo modesto en las economías desarrolladas, principalmente en Europa, Japón y Canadá.</a:t>
            </a:r>
          </a:p>
          <a:p>
            <a:pPr algn="just">
              <a:buClr>
                <a:srgbClr val="C00000"/>
              </a:buClr>
            </a:pPr>
            <a:r>
              <a:rPr lang="es-MX" sz="1400" dirty="0"/>
              <a:t>La inflación ha iniciado su tendencia descendente, ubicándose en 6.35% en términos anuales. </a:t>
            </a:r>
          </a:p>
          <a:p>
            <a:pPr algn="just">
              <a:buClr>
                <a:srgbClr val="C00000"/>
              </a:buClr>
            </a:pPr>
            <a:r>
              <a:rPr lang="es-MX" sz="1400" dirty="0"/>
              <a:t>Principales riesgos: </a:t>
            </a:r>
          </a:p>
          <a:p>
            <a:pPr lvl="1" algn="just">
              <a:buClr>
                <a:srgbClr val="C00000"/>
              </a:buClr>
            </a:pPr>
            <a:r>
              <a:rPr lang="es-MX" sz="1400" dirty="0"/>
              <a:t>Alta inflación genere efectos de segundo orden</a:t>
            </a:r>
          </a:p>
          <a:p>
            <a:pPr lvl="1" algn="just">
              <a:buClr>
                <a:srgbClr val="C00000"/>
              </a:buClr>
            </a:pPr>
            <a:r>
              <a:rPr lang="es-MX" sz="1400" dirty="0"/>
              <a:t>Riesgos políticos internos y externos</a:t>
            </a:r>
          </a:p>
          <a:p>
            <a:pPr lvl="1" algn="just">
              <a:buClr>
                <a:srgbClr val="C00000"/>
              </a:buClr>
            </a:pPr>
            <a:r>
              <a:rPr lang="es-MX" sz="1400" dirty="0"/>
              <a:t>Ruptura en TLCAN </a:t>
            </a:r>
          </a:p>
          <a:p>
            <a:pPr algn="just">
              <a:buClr>
                <a:srgbClr val="C00000"/>
              </a:buClr>
            </a:pPr>
            <a:r>
              <a:rPr lang="es-MX" sz="1400" dirty="0"/>
              <a:t>En términos de mercado, las tasas en México han subido entre 20 y 30 pb, a la par que sus contrapartes americanas. </a:t>
            </a:r>
          </a:p>
          <a:p>
            <a:pPr lvl="1" algn="just">
              <a:buClr>
                <a:srgbClr val="C00000"/>
              </a:buClr>
            </a:pPr>
            <a:r>
              <a:rPr lang="es-MX" sz="1400" dirty="0"/>
              <a:t>Esto se debe a una expectativa de crecimiento sostenido en Estados Unidos y un repunte en el ritmo de expansión de los salarios.</a:t>
            </a:r>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10</a:t>
            </a:fld>
            <a:endParaRPr lang="es-ES" altLang="es-MX" dirty="0">
              <a:latin typeface="Century Gothic" panose="020B0502020202020204" pitchFamily="34" charset="0"/>
            </a:endParaRPr>
          </a:p>
        </p:txBody>
      </p:sp>
      <p:sp>
        <p:nvSpPr>
          <p:cNvPr id="8" name="7 Flecha derecha">
            <a:hlinkClick r:id="rId2" action="ppaction://hlinksldjump"/>
          </p:cNvPr>
          <p:cNvSpPr/>
          <p:nvPr/>
        </p:nvSpPr>
        <p:spPr>
          <a:xfrm>
            <a:off x="5518415" y="3357225"/>
            <a:ext cx="142875" cy="16192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508802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207078"/>
            <a:ext cx="8449294" cy="5278782"/>
          </a:xfrm>
        </p:spPr>
        <p:txBody>
          <a:bodyPr/>
          <a:lstStyle/>
          <a:p>
            <a:pPr marL="0" indent="0" algn="just">
              <a:buClr>
                <a:srgbClr val="C00000"/>
              </a:buClr>
              <a:buNone/>
            </a:pPr>
            <a:r>
              <a:rPr lang="es-MX" sz="2000" b="1" dirty="0">
                <a:solidFill>
                  <a:srgbClr val="CD0000"/>
                </a:solidFill>
                <a:ea typeface="Myriad Pro"/>
                <a:cs typeface="Myriad Pro"/>
              </a:rPr>
              <a:t>VI. Informe y estrategia del FINVIT</a:t>
            </a:r>
          </a:p>
          <a:p>
            <a:pPr marL="0" indent="0" algn="just">
              <a:buClr>
                <a:srgbClr val="C00000"/>
              </a:buClr>
              <a:buFont typeface="Arial" pitchFamily="34" charset="0"/>
              <a:buNone/>
            </a:pPr>
            <a:endParaRPr lang="es-MX" sz="1400" b="1" dirty="0">
              <a:solidFill>
                <a:srgbClr val="CD0000"/>
              </a:solidFill>
              <a:ea typeface="Myriad Pro"/>
              <a:cs typeface="Myriad Pro"/>
            </a:endParaRPr>
          </a:p>
          <a:p>
            <a:pPr algn="just">
              <a:buClr>
                <a:srgbClr val="C00000"/>
              </a:buClr>
            </a:pPr>
            <a:r>
              <a:rPr lang="es-MX" sz="1400" dirty="0"/>
              <a:t>Durante Septiembre el FINVIT obtuvo un rendimiento del 7.58% anualizado, dejando su rendimiento durante el año en 7.39, manteniéndose ampliamente por encima del rendimiento de los Cetes a 28 días (6.41%) y de su parámetro de referencia (6.97%). En este periodo el fondo creció con menor fuerza a la que se había presentado a lo largo del año derivado de una salida considerable de recursos después del sismo del 17 de septiembre.</a:t>
            </a:r>
          </a:p>
          <a:p>
            <a:pPr algn="just">
              <a:buClr>
                <a:srgbClr val="C00000"/>
              </a:buClr>
            </a:pPr>
            <a:r>
              <a:rPr lang="es-MX" sz="1400" dirty="0"/>
              <a:t>En el periodo se invirtió en deuda de la banca de desarrollo con garantía expresa del gobierno federal a tasa flotante y se continuará buscando oportunidades en el mercado de deuda corporativa de la más alta calidad. </a:t>
            </a:r>
          </a:p>
          <a:p>
            <a:pPr algn="just"/>
            <a:endParaRPr lang="es-MX" sz="1400" dirty="0"/>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11</a:t>
            </a:fld>
            <a:endParaRPr lang="es-ES" altLang="es-MX" dirty="0">
              <a:latin typeface="Century Gothic" panose="020B0502020202020204" pitchFamily="34" charset="0"/>
            </a:endParaRPr>
          </a:p>
        </p:txBody>
      </p:sp>
      <p:sp>
        <p:nvSpPr>
          <p:cNvPr id="6" name="5 Flecha derecha">
            <a:hlinkClick r:id="rId2" action="ppaction://hlinksldjump"/>
          </p:cNvPr>
          <p:cNvSpPr/>
          <p:nvPr/>
        </p:nvSpPr>
        <p:spPr>
          <a:xfrm>
            <a:off x="8615362" y="1337525"/>
            <a:ext cx="142875" cy="16192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7" name="6 Flecha derecha">
            <a:hlinkClick r:id="rId2" action="ppaction://hlinksldjump"/>
          </p:cNvPr>
          <p:cNvSpPr/>
          <p:nvPr/>
        </p:nvSpPr>
        <p:spPr>
          <a:xfrm>
            <a:off x="4841983" y="1304378"/>
            <a:ext cx="142875" cy="16192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5990434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p:spPr>
        <p:txBody>
          <a:bodyPr/>
          <a:lstStyle/>
          <a:p>
            <a:pPr marL="0" indent="0"/>
            <a:r>
              <a:rPr lang="es-MX" sz="2000" b="1" dirty="0">
                <a:latin typeface="Century Gothic" panose="020B0502020202020204" pitchFamily="34" charset="0"/>
              </a:rPr>
              <a:t>Resultados FANVIT</a:t>
            </a:r>
            <a:endParaRPr lang="es-MX" sz="2000" dirty="0">
              <a:latin typeface="Century Gothic" panose="020B0502020202020204" pitchFamily="34" charset="0"/>
            </a:endParaRP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Octubre 2017</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2634653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1523" y="117984"/>
            <a:ext cx="7504677" cy="354013"/>
          </a:xfrm>
        </p:spPr>
        <p:txBody>
          <a:bodyPr/>
          <a:lstStyle/>
          <a:p>
            <a:pPr algn="ctr"/>
            <a:r>
              <a:rPr lang="es-MX" sz="2000" b="1" dirty="0">
                <a:latin typeface="Century Gothic" panose="020B0502020202020204" pitchFamily="34" charset="0"/>
              </a:rPr>
              <a:t>Resultado FANVIT al 29 de septiembre de 2017</a:t>
            </a:r>
          </a:p>
        </p:txBody>
      </p:sp>
      <p:sp>
        <p:nvSpPr>
          <p:cNvPr id="5" name="CuadroTexto 4"/>
          <p:cNvSpPr txBox="1"/>
          <p:nvPr/>
        </p:nvSpPr>
        <p:spPr>
          <a:xfrm>
            <a:off x="4460049" y="6492875"/>
            <a:ext cx="3127026" cy="338554"/>
          </a:xfrm>
          <a:prstGeom prst="rect">
            <a:avLst/>
          </a:prstGeom>
          <a:noFill/>
        </p:spPr>
        <p:txBody>
          <a:bodyPr wrap="square" rtlCol="0">
            <a:spAutoFit/>
          </a:bodyPr>
          <a:lstStyle/>
          <a:p>
            <a:r>
              <a:rPr lang="es-MX" sz="800" b="1" dirty="0"/>
              <a:t>* Rendimiento anualizado. Suponemos el rendimiento del FANVIT (con gastos) si hubiera invertido únicamente en los activos graficados</a:t>
            </a:r>
          </a:p>
        </p:txBody>
      </p:sp>
      <p:sp>
        <p:nvSpPr>
          <p:cNvPr id="32" name="CuadroTexto 31"/>
          <p:cNvSpPr txBox="1"/>
          <p:nvPr/>
        </p:nvSpPr>
        <p:spPr>
          <a:xfrm>
            <a:off x="-20009" y="6249240"/>
            <a:ext cx="4116859" cy="338554"/>
          </a:xfrm>
          <a:prstGeom prst="rect">
            <a:avLst/>
          </a:prstGeom>
          <a:noFill/>
        </p:spPr>
        <p:txBody>
          <a:bodyPr wrap="square" rtlCol="0">
            <a:spAutoFit/>
          </a:bodyPr>
          <a:lstStyle/>
          <a:p>
            <a:r>
              <a:rPr lang="es-MX" sz="800" b="1" dirty="0"/>
              <a:t>Fecha: 29 de septiembre 2017. * Suma de Activos Netos de las Siefores al 31 de agosto.</a:t>
            </a:r>
          </a:p>
          <a:p>
            <a:r>
              <a:rPr lang="es-MX" sz="800" b="1" dirty="0"/>
              <a:t>** VaR Paramétrico al 99% de confianza horizonte a un día.</a:t>
            </a:r>
          </a:p>
        </p:txBody>
      </p:sp>
      <p:sp>
        <p:nvSpPr>
          <p:cNvPr id="19" name="CuadroTexto 18"/>
          <p:cNvSpPr txBox="1"/>
          <p:nvPr/>
        </p:nvSpPr>
        <p:spPr>
          <a:xfrm>
            <a:off x="3496308" y="3371574"/>
            <a:ext cx="4716816" cy="215444"/>
          </a:xfrm>
          <a:prstGeom prst="rect">
            <a:avLst/>
          </a:prstGeom>
          <a:noFill/>
        </p:spPr>
        <p:txBody>
          <a:bodyPr wrap="square" rtlCol="0">
            <a:spAutoFit/>
          </a:bodyPr>
          <a:lstStyle/>
          <a:p>
            <a:r>
              <a:rPr lang="es-MX" sz="800" b="1" dirty="0"/>
              <a:t>Calculado del 31 dic 2016 al 29 de septiembre del 2017 con base en el “valor del portafolio”.</a:t>
            </a:r>
          </a:p>
        </p:txBody>
      </p:sp>
      <p:sp>
        <p:nvSpPr>
          <p:cNvPr id="18" name="CuadroTexto 17"/>
          <p:cNvSpPr txBox="1"/>
          <p:nvPr/>
        </p:nvSpPr>
        <p:spPr>
          <a:xfrm>
            <a:off x="0" y="3993637"/>
            <a:ext cx="3609280" cy="1200329"/>
          </a:xfrm>
          <a:prstGeom prst="rect">
            <a:avLst/>
          </a:prstGeom>
          <a:noFill/>
        </p:spPr>
        <p:txBody>
          <a:bodyPr wrap="square" rtlCol="0">
            <a:spAutoFit/>
          </a:bodyPr>
          <a:lstStyle/>
          <a:p>
            <a:r>
              <a:rPr lang="es-MX" sz="800" b="1" dirty="0"/>
              <a:t>El VaR histórico es a horizonte de 1 día con el 99% de confianza ** Sensibilidad por aumento de 1pb en tasas (PV01). *** Sensibilidad por disminución de 1% en Renta Variable (RV). **** Sensibilidad por disminución de 1% en el dólar.</a:t>
            </a:r>
          </a:p>
          <a:p>
            <a:r>
              <a:rPr lang="es-MX" sz="800" b="1" dirty="0"/>
              <a:t>^ Resultado proporcionado por el área de Riesgos. </a:t>
            </a:r>
          </a:p>
          <a:p>
            <a:r>
              <a:rPr lang="es-MX" sz="800" b="1" dirty="0"/>
              <a:t>La atribución al rendimiento es bruto, por lo tanto a los activos netos se le suman los gastos no equiparables, cupones pendientes y compras/ventas por liquidar que equivalen a 200 </a:t>
            </a:r>
            <a:r>
              <a:rPr lang="es-MX" sz="800" b="1" dirty="0" err="1"/>
              <a:t>mdp</a:t>
            </a:r>
            <a:r>
              <a:rPr lang="es-MX" sz="800" b="1" dirty="0"/>
              <a:t>.</a:t>
            </a:r>
          </a:p>
          <a:p>
            <a:r>
              <a:rPr lang="es-MX" sz="800" b="1" dirty="0"/>
              <a:t>El resultado podría variar no más del 1% por redondeos.</a:t>
            </a:r>
          </a:p>
          <a:p>
            <a:pPr marL="171450" indent="-171450">
              <a:buFont typeface="Arial" panose="020B0604020202020204" pitchFamily="34" charset="0"/>
              <a:buChar char="•"/>
            </a:pPr>
            <a:endParaRPr lang="es-MX" sz="800" b="1" dirty="0"/>
          </a:p>
        </p:txBody>
      </p:sp>
      <p:pic>
        <p:nvPicPr>
          <p:cNvPr id="9" name="Imagen 8"/>
          <p:cNvPicPr>
            <a:picLocks noChangeAspect="1"/>
          </p:cNvPicPr>
          <p:nvPr/>
        </p:nvPicPr>
        <p:blipFill>
          <a:blip r:embed="rId3"/>
          <a:stretch>
            <a:fillRect/>
          </a:stretch>
        </p:blipFill>
        <p:spPr>
          <a:xfrm>
            <a:off x="4221855" y="3599493"/>
            <a:ext cx="4922143" cy="2926334"/>
          </a:xfrm>
          <a:prstGeom prst="rect">
            <a:avLst/>
          </a:prstGeom>
        </p:spPr>
      </p:pic>
      <p:pic>
        <p:nvPicPr>
          <p:cNvPr id="10" name="Imagen 9"/>
          <p:cNvPicPr>
            <a:picLocks noChangeAspect="1"/>
          </p:cNvPicPr>
          <p:nvPr/>
        </p:nvPicPr>
        <p:blipFill>
          <a:blip r:embed="rId4"/>
          <a:stretch>
            <a:fillRect/>
          </a:stretch>
        </p:blipFill>
        <p:spPr>
          <a:xfrm>
            <a:off x="3545399" y="484472"/>
            <a:ext cx="4150801" cy="2928293"/>
          </a:xfrm>
          <a:prstGeom prst="rect">
            <a:avLst/>
          </a:prstGeom>
        </p:spPr>
      </p:pic>
      <p:pic>
        <p:nvPicPr>
          <p:cNvPr id="11" name="Imagen 10"/>
          <p:cNvPicPr>
            <a:picLocks noChangeAspect="1"/>
          </p:cNvPicPr>
          <p:nvPr/>
        </p:nvPicPr>
        <p:blipFill>
          <a:blip r:embed="rId5"/>
          <a:stretch>
            <a:fillRect/>
          </a:stretch>
        </p:blipFill>
        <p:spPr>
          <a:xfrm>
            <a:off x="48227" y="484473"/>
            <a:ext cx="3497172" cy="3538067"/>
          </a:xfrm>
          <a:prstGeom prst="rect">
            <a:avLst/>
          </a:prstGeom>
        </p:spPr>
      </p:pic>
      <p:pic>
        <p:nvPicPr>
          <p:cNvPr id="12" name="Imagen 11"/>
          <p:cNvPicPr>
            <a:picLocks noChangeAspect="1"/>
          </p:cNvPicPr>
          <p:nvPr/>
        </p:nvPicPr>
        <p:blipFill>
          <a:blip r:embed="rId6"/>
          <a:stretch>
            <a:fillRect/>
          </a:stretch>
        </p:blipFill>
        <p:spPr>
          <a:xfrm>
            <a:off x="50327" y="5017476"/>
            <a:ext cx="4116859" cy="1265117"/>
          </a:xfrm>
          <a:prstGeom prst="rect">
            <a:avLst/>
          </a:prstGeom>
        </p:spPr>
      </p:pic>
      <p:sp>
        <p:nvSpPr>
          <p:cNvPr id="13" name="3 Marcador de número de diapositiva"/>
          <p:cNvSpPr>
            <a:spLocks noGrp="1"/>
          </p:cNvSpPr>
          <p:nvPr>
            <p:ph type="sldNum" sz="quarter" idx="12"/>
          </p:nvPr>
        </p:nvSpPr>
        <p:spPr>
          <a:xfrm>
            <a:off x="8213124" y="6492875"/>
            <a:ext cx="552298" cy="365125"/>
          </a:xfrm>
        </p:spPr>
        <p:txBody>
          <a:bodyPr/>
          <a:lstStyle/>
          <a:p>
            <a:pPr algn="ctr"/>
            <a:fld id="{05E83AA4-A00D-4AA0-8FE8-B93C9F3EC141}" type="slidenum">
              <a:rPr lang="es-ES" altLang="es-MX" smtClean="0">
                <a:latin typeface="Century Gothic" panose="020B0502020202020204" pitchFamily="34" charset="0"/>
              </a:rPr>
              <a:pPr algn="ctr"/>
              <a:t>13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868116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 Título"/>
          <p:cNvSpPr>
            <a:spLocks noGrp="1"/>
          </p:cNvSpPr>
          <p:nvPr>
            <p:ph type="title"/>
          </p:nvPr>
        </p:nvSpPr>
        <p:spPr>
          <a:xfrm>
            <a:off x="143508" y="198991"/>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2000" b="1" dirty="0">
                <a:latin typeface="Century Gothic" panose="020B0502020202020204" pitchFamily="34" charset="0"/>
              </a:rPr>
              <a:t>Riesgo de Mercado</a:t>
            </a:r>
            <a:br>
              <a:rPr lang="es-MX" sz="2000" b="1" dirty="0">
                <a:latin typeface="Century Gothic" panose="020B0502020202020204" pitchFamily="34" charset="0"/>
              </a:rPr>
            </a:br>
            <a:r>
              <a:rPr lang="es-MX" sz="1400" dirty="0">
                <a:latin typeface="Century Gothic" panose="020B0502020202020204" pitchFamily="34" charset="0"/>
              </a:rPr>
              <a:t>Septiembre 2017 – Coordinación General de Riesgos</a:t>
            </a:r>
          </a:p>
        </p:txBody>
      </p:sp>
      <p:sp>
        <p:nvSpPr>
          <p:cNvPr id="7" name="2 Marcador de contenido"/>
          <p:cNvSpPr txBox="1">
            <a:spLocks/>
          </p:cNvSpPr>
          <p:nvPr/>
        </p:nvSpPr>
        <p:spPr bwMode="auto">
          <a:xfrm>
            <a:off x="196851" y="1240831"/>
            <a:ext cx="8695630" cy="445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0" rIns="0" bIns="0"/>
          <a:lstStyle>
            <a:lvl1pPr marL="177800" indent="-177800">
              <a:spcBef>
                <a:spcPct val="20000"/>
              </a:spcBef>
              <a:buFont typeface="Arial" pitchFamily="34" charset="0"/>
              <a:buChar char="•"/>
              <a:defRPr sz="2800">
                <a:solidFill>
                  <a:schemeClr val="tx1"/>
                </a:solidFill>
                <a:latin typeface="Myriad Pro Light" charset="0"/>
                <a:ea typeface="MS PGothic" pitchFamily="34" charset="-128"/>
                <a:cs typeface="Myriad Pro Light" charset="0"/>
              </a:defRPr>
            </a:lvl1pPr>
            <a:lvl2pPr indent="-228600">
              <a:spcBef>
                <a:spcPct val="20000"/>
              </a:spcBef>
              <a:buFont typeface="Arial" pitchFamily="34" charset="0"/>
              <a:buChar char="–"/>
              <a:defRPr sz="2400">
                <a:solidFill>
                  <a:schemeClr val="tx1"/>
                </a:solidFill>
                <a:latin typeface="Myriad Pro Light" charset="0"/>
                <a:ea typeface="MS PGothic" pitchFamily="34" charset="-128"/>
                <a:cs typeface="Myriad Pro Light" charset="0"/>
              </a:defRPr>
            </a:lvl2pPr>
            <a:lvl3pPr indent="-228600">
              <a:spcBef>
                <a:spcPct val="20000"/>
              </a:spcBef>
              <a:buFont typeface="Arial" pitchFamily="34" charset="0"/>
              <a:buChar char="•"/>
              <a:defRPr sz="2000">
                <a:solidFill>
                  <a:schemeClr val="tx1"/>
                </a:solidFill>
                <a:latin typeface="Myriad Pro Light" charset="0"/>
                <a:ea typeface="MS PGothic" pitchFamily="34" charset="-128"/>
                <a:cs typeface="Myriad Pro Light" charset="0"/>
              </a:defRPr>
            </a:lvl3pPr>
            <a:lvl4pPr marL="1376363" indent="-230188">
              <a:spcBef>
                <a:spcPct val="20000"/>
              </a:spcBef>
              <a:buFont typeface="Arial" pitchFamily="34" charset="0"/>
              <a:buChar char="–"/>
              <a:defRPr>
                <a:solidFill>
                  <a:schemeClr val="tx1"/>
                </a:solidFill>
                <a:latin typeface="Myriad Pro Light" charset="0"/>
                <a:ea typeface="MS PGothic" pitchFamily="34" charset="-128"/>
                <a:cs typeface="Myriad Pro Light" charset="0"/>
              </a:defRPr>
            </a:lvl4pPr>
            <a:lvl5pPr indent="-228600">
              <a:spcBef>
                <a:spcPct val="20000"/>
              </a:spcBef>
              <a:buFont typeface="Arial" pitchFamily="34" charset="0"/>
              <a:buChar char="»"/>
              <a:defRPr>
                <a:solidFill>
                  <a:schemeClr val="tx1"/>
                </a:solidFill>
                <a:latin typeface="Myriad Pro Light" charset="0"/>
                <a:ea typeface="MS PGothic" pitchFamily="34" charset="-128"/>
                <a:cs typeface="Myriad Pro Light" charset="0"/>
              </a:defRPr>
            </a:lvl5pPr>
            <a:lvl6pPr indent="-228600" defTabSz="457200" eaLnBrk="0" fontAlgn="base" hangingPunct="0">
              <a:spcBef>
                <a:spcPct val="20000"/>
              </a:spcBef>
              <a:spcAft>
                <a:spcPct val="0"/>
              </a:spcAft>
              <a:buFont typeface="Arial" pitchFamily="34" charset="0"/>
              <a:buChar char="»"/>
              <a:defRPr>
                <a:solidFill>
                  <a:schemeClr val="tx1"/>
                </a:solidFill>
                <a:latin typeface="Myriad Pro Light" charset="0"/>
                <a:ea typeface="MS PGothic" pitchFamily="34" charset="-128"/>
                <a:cs typeface="Myriad Pro Light" charset="0"/>
              </a:defRPr>
            </a:lvl6pPr>
            <a:lvl7pPr indent="-228600" defTabSz="457200" eaLnBrk="0" fontAlgn="base" hangingPunct="0">
              <a:spcBef>
                <a:spcPct val="20000"/>
              </a:spcBef>
              <a:spcAft>
                <a:spcPct val="0"/>
              </a:spcAft>
              <a:buFont typeface="Arial" pitchFamily="34" charset="0"/>
              <a:buChar char="»"/>
              <a:defRPr>
                <a:solidFill>
                  <a:schemeClr val="tx1"/>
                </a:solidFill>
                <a:latin typeface="Myriad Pro Light" charset="0"/>
                <a:ea typeface="MS PGothic" pitchFamily="34" charset="-128"/>
                <a:cs typeface="Myriad Pro Light" charset="0"/>
              </a:defRPr>
            </a:lvl7pPr>
            <a:lvl8pPr indent="-228600" defTabSz="457200" eaLnBrk="0" fontAlgn="base" hangingPunct="0">
              <a:spcBef>
                <a:spcPct val="20000"/>
              </a:spcBef>
              <a:spcAft>
                <a:spcPct val="0"/>
              </a:spcAft>
              <a:buFont typeface="Arial" pitchFamily="34" charset="0"/>
              <a:buChar char="»"/>
              <a:defRPr>
                <a:solidFill>
                  <a:schemeClr val="tx1"/>
                </a:solidFill>
                <a:latin typeface="Myriad Pro Light" charset="0"/>
                <a:ea typeface="MS PGothic" pitchFamily="34" charset="-128"/>
                <a:cs typeface="Myriad Pro Light" charset="0"/>
              </a:defRPr>
            </a:lvl8pPr>
            <a:lvl9pPr indent="-228600" defTabSz="457200" eaLnBrk="0" fontAlgn="base" hangingPunct="0">
              <a:spcBef>
                <a:spcPct val="20000"/>
              </a:spcBef>
              <a:spcAft>
                <a:spcPct val="0"/>
              </a:spcAft>
              <a:buFont typeface="Arial" pitchFamily="34" charset="0"/>
              <a:buChar char="»"/>
              <a:defRPr>
                <a:solidFill>
                  <a:schemeClr val="tx1"/>
                </a:solidFill>
                <a:latin typeface="Myriad Pro Light" charset="0"/>
                <a:ea typeface="MS PGothic" pitchFamily="34" charset="-128"/>
                <a:cs typeface="Myriad Pro Light" charset="0"/>
              </a:defRPr>
            </a:lvl9pPr>
          </a:lstStyle>
          <a:p>
            <a:pPr algn="just">
              <a:spcBef>
                <a:spcPct val="0"/>
              </a:spcBef>
              <a:spcAft>
                <a:spcPts val="1200"/>
              </a:spcAft>
              <a:buClr>
                <a:srgbClr val="C00000"/>
              </a:buClr>
            </a:pPr>
            <a:r>
              <a:rPr lang="es-MX" altLang="es-MX" sz="1400" dirty="0">
                <a:solidFill>
                  <a:prstClr val="black"/>
                </a:solidFill>
                <a:latin typeface="Century Gothic" panose="020B0502020202020204" pitchFamily="34" charset="0"/>
                <a:cs typeface="Arial" pitchFamily="34" charset="0"/>
              </a:rPr>
              <a:t>Al cierre de septiembre 2017 el VaR de </a:t>
            </a:r>
            <a:r>
              <a:rPr lang="es-MX" altLang="es-MX" sz="1400" dirty="0" err="1">
                <a:solidFill>
                  <a:prstClr val="black"/>
                </a:solidFill>
                <a:latin typeface="Century Gothic" panose="020B0502020202020204" pitchFamily="34" charset="0"/>
                <a:cs typeface="Arial" pitchFamily="34" charset="0"/>
              </a:rPr>
              <a:t>Fanvit</a:t>
            </a:r>
            <a:r>
              <a:rPr lang="es-MX" altLang="es-MX" sz="1400" dirty="0">
                <a:solidFill>
                  <a:prstClr val="black"/>
                </a:solidFill>
                <a:latin typeface="Century Gothic" panose="020B0502020202020204" pitchFamily="34" charset="0"/>
                <a:cs typeface="Arial" pitchFamily="34" charset="0"/>
              </a:rPr>
              <a:t> fue de 843 millones de pesos que representa un 0.70% del valor de mercado.</a:t>
            </a:r>
          </a:p>
          <a:p>
            <a:pPr algn="just">
              <a:spcBef>
                <a:spcPct val="0"/>
              </a:spcBef>
              <a:spcAft>
                <a:spcPts val="1600"/>
              </a:spcAft>
              <a:buClr>
                <a:srgbClr val="C00000"/>
              </a:buClr>
            </a:pPr>
            <a:endParaRPr lang="es-MX" altLang="es-MX" sz="1400" dirty="0">
              <a:latin typeface="Century Gothic" panose="020B0502020202020204" pitchFamily="34" charset="0"/>
              <a:cs typeface="Arial" pitchFamily="34" charset="0"/>
            </a:endParaRPr>
          </a:p>
          <a:p>
            <a:pPr algn="just">
              <a:spcBef>
                <a:spcPct val="0"/>
              </a:spcBef>
              <a:spcAft>
                <a:spcPts val="1200"/>
              </a:spcAft>
              <a:buClr>
                <a:srgbClr val="C00000"/>
              </a:buClr>
            </a:pPr>
            <a:endParaRPr lang="es-MX" altLang="es-MX" sz="1400" dirty="0">
              <a:latin typeface="Century Gothic" panose="020B0502020202020204" pitchFamily="34" charset="0"/>
              <a:cs typeface="Arial" pitchFamily="34" charset="0"/>
            </a:endParaRPr>
          </a:p>
          <a:p>
            <a:pPr algn="just">
              <a:spcBef>
                <a:spcPct val="0"/>
              </a:spcBef>
              <a:spcAft>
                <a:spcPts val="1200"/>
              </a:spcAft>
              <a:buClr>
                <a:srgbClr val="C00000"/>
              </a:buClr>
            </a:pPr>
            <a:endParaRPr lang="es-MX" altLang="es-MX" sz="1400" dirty="0">
              <a:latin typeface="Century Gothic" panose="020B0502020202020204" pitchFamily="34" charset="0"/>
              <a:cs typeface="Arial" pitchFamily="34" charset="0"/>
            </a:endParaRPr>
          </a:p>
          <a:p>
            <a:pPr marL="0" indent="0" algn="just">
              <a:spcBef>
                <a:spcPct val="0"/>
              </a:spcBef>
              <a:spcAft>
                <a:spcPts val="1200"/>
              </a:spcAft>
              <a:buClr>
                <a:srgbClr val="C00000"/>
              </a:buClr>
              <a:buNone/>
            </a:pPr>
            <a:endParaRPr lang="es-MX" altLang="es-MX" sz="1400" dirty="0">
              <a:latin typeface="Century Gothic" panose="020B0502020202020204" pitchFamily="34" charset="0"/>
              <a:cs typeface="Arial" pitchFamily="34" charset="0"/>
            </a:endParaRPr>
          </a:p>
          <a:p>
            <a:pPr algn="just">
              <a:spcBef>
                <a:spcPct val="0"/>
              </a:spcBef>
              <a:spcAft>
                <a:spcPts val="1200"/>
              </a:spcAft>
              <a:buClr>
                <a:srgbClr val="C00000"/>
              </a:buClr>
            </a:pPr>
            <a:r>
              <a:rPr lang="es-MX" altLang="es-MX" sz="1400" dirty="0">
                <a:solidFill>
                  <a:prstClr val="black"/>
                </a:solidFill>
                <a:latin typeface="Century Gothic" panose="020B0502020202020204" pitchFamily="34" charset="0"/>
                <a:cs typeface="Arial" pitchFamily="34" charset="0"/>
              </a:rPr>
              <a:t>La evolución del VaR y Valor de Mercado se muestra a continuación.</a:t>
            </a:r>
          </a:p>
          <a:p>
            <a:pPr marL="0" indent="0" algn="just">
              <a:spcBef>
                <a:spcPct val="0"/>
              </a:spcBef>
              <a:spcAft>
                <a:spcPts val="1200"/>
              </a:spcAft>
              <a:buClr>
                <a:srgbClr val="C00000"/>
              </a:buClr>
              <a:buNone/>
            </a:pPr>
            <a:endParaRPr lang="es-MX" altLang="es-MX" sz="1400" dirty="0">
              <a:solidFill>
                <a:prstClr val="black"/>
              </a:solidFill>
              <a:latin typeface="Century Gothic" panose="020B0502020202020204" pitchFamily="34" charset="0"/>
              <a:cs typeface="Arial" pitchFamily="34" charset="0"/>
            </a:endParaRPr>
          </a:p>
        </p:txBody>
      </p:sp>
      <p:sp>
        <p:nvSpPr>
          <p:cNvPr id="8" name="7 CuadroTexto"/>
          <p:cNvSpPr txBox="1"/>
          <p:nvPr/>
        </p:nvSpPr>
        <p:spPr>
          <a:xfrm>
            <a:off x="1222511" y="2862699"/>
            <a:ext cx="6763375" cy="415498"/>
          </a:xfrm>
          <a:prstGeom prst="rect">
            <a:avLst/>
          </a:prstGeom>
          <a:noFill/>
        </p:spPr>
        <p:txBody>
          <a:bodyPr wrap="square" rtlCol="0">
            <a:spAutoFit/>
          </a:bodyPr>
          <a:lstStyle/>
          <a:p>
            <a:pPr marL="92075" indent="-92075">
              <a:buAutoNum type="arabicPeriod"/>
            </a:pPr>
            <a:r>
              <a:rPr lang="es-MX" sz="700" i="1" dirty="0">
                <a:latin typeface="Century Gothic" panose="020B0502020202020204" pitchFamily="34" charset="0"/>
                <a:cs typeface="Arial" panose="020B0604020202020204" pitchFamily="34" charset="0"/>
              </a:rPr>
              <a:t>Valor de Mercado teórico.</a:t>
            </a:r>
          </a:p>
          <a:p>
            <a:pPr marL="92075" indent="-92075">
              <a:buAutoNum type="arabicPeriod"/>
            </a:pPr>
            <a:r>
              <a:rPr lang="es-MX" sz="700" i="1" dirty="0">
                <a:latin typeface="Century Gothic" panose="020B0502020202020204" pitchFamily="34" charset="0"/>
                <a:cs typeface="Arial" panose="020B0604020202020204" pitchFamily="34" charset="0"/>
              </a:rPr>
              <a:t>Valor en Riesgo de mercado bajo un modelo de simulación histórica con una ventana de 250 días y 99% de confianza; el horizonte de inversión es de 1 día.</a:t>
            </a:r>
          </a:p>
        </p:txBody>
      </p:sp>
      <p:pic>
        <p:nvPicPr>
          <p:cNvPr id="2" name="Imagen 1">
            <a:extLst>
              <a:ext uri="{FF2B5EF4-FFF2-40B4-BE49-F238E27FC236}">
                <a16:creationId xmlns:a16="http://schemas.microsoft.com/office/drawing/2014/main" id="{FE4AF930-DC77-46C7-AE7B-45D38033D8BE}"/>
              </a:ext>
            </a:extLst>
          </p:cNvPr>
          <p:cNvPicPr>
            <a:picLocks noChangeAspect="1"/>
          </p:cNvPicPr>
          <p:nvPr/>
        </p:nvPicPr>
        <p:blipFill>
          <a:blip r:embed="rId3"/>
          <a:stretch>
            <a:fillRect/>
          </a:stretch>
        </p:blipFill>
        <p:spPr>
          <a:xfrm>
            <a:off x="991915" y="1707256"/>
            <a:ext cx="6780543" cy="1206000"/>
          </a:xfrm>
          <a:prstGeom prst="rect">
            <a:avLst/>
          </a:prstGeom>
        </p:spPr>
      </p:pic>
      <p:graphicFrame>
        <p:nvGraphicFramePr>
          <p:cNvPr id="11" name="1 Gráfico">
            <a:extLst>
              <a:ext uri="{FF2B5EF4-FFF2-40B4-BE49-F238E27FC236}">
                <a16:creationId xmlns:a16="http://schemas.microsoft.com/office/drawing/2014/main" id="{00000000-0008-0000-0900-000002000000}"/>
              </a:ext>
            </a:extLst>
          </p:cNvPr>
          <p:cNvGraphicFramePr>
            <a:graphicFrameLocks/>
          </p:cNvGraphicFramePr>
          <p:nvPr>
            <p:extLst/>
          </p:nvPr>
        </p:nvGraphicFramePr>
        <p:xfrm>
          <a:off x="196851" y="3732620"/>
          <a:ext cx="8663996" cy="2623730"/>
        </p:xfrm>
        <a:graphic>
          <a:graphicData uri="http://schemas.openxmlformats.org/drawingml/2006/chart">
            <c:chart xmlns:c="http://schemas.openxmlformats.org/drawingml/2006/chart" xmlns:r="http://schemas.openxmlformats.org/officeDocument/2006/relationships" r:id="rId4"/>
          </a:graphicData>
        </a:graphic>
      </p:graphicFrame>
      <p:sp>
        <p:nvSpPr>
          <p:cNvPr id="9" name="1 Marcador de número de diapositiva"/>
          <p:cNvSpPr txBox="1">
            <a:spLocks/>
          </p:cNvSpPr>
          <p:nvPr/>
        </p:nvSpPr>
        <p:spPr>
          <a:xfrm>
            <a:off x="7885216" y="6356350"/>
            <a:ext cx="801584"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defTabSz="457200" rtl="0" eaLnBrk="1" fontAlgn="base" hangingPunct="1">
              <a:spcBef>
                <a:spcPct val="0"/>
              </a:spcBef>
              <a:spcAft>
                <a:spcPct val="0"/>
              </a:spcAft>
              <a:defRPr sz="1200" kern="1200">
                <a:solidFill>
                  <a:srgbClr val="898989"/>
                </a:solidFill>
                <a:latin typeface="Myriad Pro"/>
                <a:ea typeface="Myriad Pro"/>
                <a:cs typeface="Myriad Pro"/>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algn="ctr"/>
            <a:fld id="{3E7CEF1B-9584-467F-8EDC-562816786563}" type="slidenum">
              <a:rPr lang="es-ES" altLang="es-MX" smtClean="0">
                <a:latin typeface="Century Gothic" panose="020B0502020202020204" pitchFamily="34" charset="0"/>
              </a:rPr>
              <a:pPr algn="ctr"/>
              <a:t>14</a:t>
            </a:fld>
            <a:endParaRPr lang="es-ES" altLang="es-MX">
              <a:latin typeface="Century Gothic" panose="020B0502020202020204" pitchFamily="34" charset="0"/>
            </a:endParaRPr>
          </a:p>
        </p:txBody>
      </p:sp>
    </p:spTree>
    <p:extLst>
      <p:ext uri="{BB962C8B-B14F-4D97-AF65-F5344CB8AC3E}">
        <p14:creationId xmlns:p14="http://schemas.microsoft.com/office/powerpoint/2010/main" val="1316228969"/>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 Título"/>
          <p:cNvSpPr>
            <a:spLocks noGrp="1"/>
          </p:cNvSpPr>
          <p:nvPr>
            <p:ph type="title"/>
          </p:nvPr>
        </p:nvSpPr>
        <p:spPr>
          <a:xfrm>
            <a:off x="143508" y="198991"/>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2000" b="1" dirty="0">
                <a:latin typeface="Century Gothic" panose="020B0502020202020204" pitchFamily="34" charset="0"/>
              </a:rPr>
              <a:t>Riesgo de Mercado</a:t>
            </a:r>
            <a:br>
              <a:rPr lang="es-MX" sz="2000" b="1" dirty="0">
                <a:latin typeface="Century Gothic" panose="020B0502020202020204" pitchFamily="34" charset="0"/>
              </a:rPr>
            </a:br>
            <a:r>
              <a:rPr lang="es-MX" sz="1400" dirty="0">
                <a:latin typeface="Century Gothic" panose="020B0502020202020204" pitchFamily="34" charset="0"/>
              </a:rPr>
              <a:t>Septiembre 2017 – Coordinación General de Riesgos</a:t>
            </a:r>
          </a:p>
        </p:txBody>
      </p:sp>
      <p:sp>
        <p:nvSpPr>
          <p:cNvPr id="11" name="10 CuadroTexto"/>
          <p:cNvSpPr txBox="1"/>
          <p:nvPr/>
        </p:nvSpPr>
        <p:spPr>
          <a:xfrm>
            <a:off x="429455" y="4798229"/>
            <a:ext cx="7892355" cy="600164"/>
          </a:xfrm>
          <a:prstGeom prst="rect">
            <a:avLst/>
          </a:prstGeom>
          <a:noFill/>
        </p:spPr>
        <p:txBody>
          <a:bodyPr wrap="square" rtlCol="0">
            <a:spAutoFit/>
          </a:bodyPr>
          <a:lstStyle/>
          <a:p>
            <a:pPr marL="228600" indent="-228600" algn="just">
              <a:buAutoNum type="arabicPeriod"/>
            </a:pPr>
            <a:r>
              <a:rPr lang="es-MX" sz="1100" i="1" dirty="0">
                <a:latin typeface="Century Gothic" panose="020B0502020202020204" pitchFamily="34" charset="0"/>
              </a:rPr>
              <a:t>Valor de Mercado teórico.</a:t>
            </a:r>
          </a:p>
          <a:p>
            <a:pPr marL="228600" indent="-228600" algn="just">
              <a:buAutoNum type="arabicPeriod"/>
            </a:pPr>
            <a:r>
              <a:rPr lang="es-MX" sz="1100" i="1" dirty="0">
                <a:latin typeface="Century Gothic" panose="020B0502020202020204" pitchFamily="34" charset="0"/>
              </a:rPr>
              <a:t>Valor en Riesgo (VaR)  de mercado bajo un modelo de simulación histórica con una ventana histórica de 250 días y 99% de confianza; el horizonte de inversión es de 1 día.</a:t>
            </a:r>
          </a:p>
        </p:txBody>
      </p:sp>
      <p:pic>
        <p:nvPicPr>
          <p:cNvPr id="2" name="Imagen 1">
            <a:extLst>
              <a:ext uri="{FF2B5EF4-FFF2-40B4-BE49-F238E27FC236}">
                <a16:creationId xmlns:a16="http://schemas.microsoft.com/office/drawing/2014/main" id="{57C1E7F3-E284-484E-9A1D-F6BBDDE55729}"/>
              </a:ext>
            </a:extLst>
          </p:cNvPr>
          <p:cNvPicPr>
            <a:picLocks noChangeAspect="1"/>
          </p:cNvPicPr>
          <p:nvPr/>
        </p:nvPicPr>
        <p:blipFill>
          <a:blip r:embed="rId3"/>
          <a:stretch>
            <a:fillRect/>
          </a:stretch>
        </p:blipFill>
        <p:spPr>
          <a:xfrm>
            <a:off x="827939" y="1576426"/>
            <a:ext cx="7466400" cy="3154008"/>
          </a:xfrm>
          <a:prstGeom prst="rect">
            <a:avLst/>
          </a:prstGeom>
        </p:spPr>
      </p:pic>
      <p:sp>
        <p:nvSpPr>
          <p:cNvPr id="3" name="2 Marcador de número de diapositiva"/>
          <p:cNvSpPr>
            <a:spLocks noGrp="1"/>
          </p:cNvSpPr>
          <p:nvPr>
            <p:ph type="sldNum" sz="quarter" idx="12"/>
          </p:nvPr>
        </p:nvSpPr>
        <p:spPr/>
        <p:txBody>
          <a:bodyPr/>
          <a:lstStyle/>
          <a:p>
            <a:fld id="{F617F55C-D943-438D-9265-E988E44D19DA}" type="slidenum">
              <a:rPr lang="es-ES" altLang="es-MX" smtClean="0">
                <a:latin typeface="Century Gothic" panose="020B0502020202020204" pitchFamily="34" charset="0"/>
              </a:rPr>
              <a:pPr/>
              <a:t>15</a:t>
            </a:fld>
            <a:endParaRPr lang="es-ES" altLang="es-MX">
              <a:latin typeface="Century Gothic" panose="020B0502020202020204" pitchFamily="34" charset="0"/>
            </a:endParaRPr>
          </a:p>
        </p:txBody>
      </p:sp>
    </p:spTree>
    <p:extLst>
      <p:ext uri="{BB962C8B-B14F-4D97-AF65-F5344CB8AC3E}">
        <p14:creationId xmlns:p14="http://schemas.microsoft.com/office/powerpoint/2010/main" val="2487123148"/>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 Título"/>
          <p:cNvSpPr>
            <a:spLocks noGrp="1"/>
          </p:cNvSpPr>
          <p:nvPr>
            <p:ph type="title"/>
          </p:nvPr>
        </p:nvSpPr>
        <p:spPr>
          <a:xfrm>
            <a:off x="143508" y="198989"/>
            <a:ext cx="6951134" cy="61555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spAutoFit/>
          </a:bodyPr>
          <a:lstStyle/>
          <a:p>
            <a:pPr defTabSz="914400"/>
            <a:r>
              <a:rPr lang="es-MX" sz="2000" b="1" dirty="0">
                <a:latin typeface="Century Gothic" panose="020B0502020202020204" pitchFamily="34" charset="0"/>
              </a:rPr>
              <a:t>Riesgo de Mercado</a:t>
            </a:r>
            <a:br>
              <a:rPr lang="es-MX" sz="2000" b="1" dirty="0">
                <a:latin typeface="Century Gothic" panose="020B0502020202020204" pitchFamily="34" charset="0"/>
              </a:rPr>
            </a:br>
            <a:r>
              <a:rPr lang="es-MX" sz="1400" dirty="0">
                <a:latin typeface="Century Gothic" panose="020B0502020202020204" pitchFamily="34" charset="0"/>
              </a:rPr>
              <a:t>Septiembre 2017 – Coordinación General de Riesgos</a:t>
            </a:r>
          </a:p>
        </p:txBody>
      </p:sp>
      <p:sp>
        <p:nvSpPr>
          <p:cNvPr id="11" name="10 CuadroTexto"/>
          <p:cNvSpPr txBox="1"/>
          <p:nvPr/>
        </p:nvSpPr>
        <p:spPr>
          <a:xfrm>
            <a:off x="1" y="5382502"/>
            <a:ext cx="8798560" cy="430887"/>
          </a:xfrm>
          <a:prstGeom prst="rect">
            <a:avLst/>
          </a:prstGeom>
          <a:noFill/>
        </p:spPr>
        <p:txBody>
          <a:bodyPr wrap="square" rtlCol="0">
            <a:spAutoFit/>
          </a:bodyPr>
          <a:lstStyle/>
          <a:p>
            <a:pPr marL="228600" indent="-228600" algn="just">
              <a:buAutoNum type="arabicPeriod"/>
            </a:pPr>
            <a:r>
              <a:rPr lang="es-MX" sz="1100" dirty="0">
                <a:latin typeface="Century Gothic" panose="020B0502020202020204" pitchFamily="34" charset="0"/>
              </a:rPr>
              <a:t>Sensibilidades, se simulan movimientos en los factores de riesgo (curvas de valuación, precios, tipos de cambio), los resultados mostrados son pérdidas/ganancias simuladas ante dichos escenarios.</a:t>
            </a:r>
          </a:p>
        </p:txBody>
      </p:sp>
      <p:pic>
        <p:nvPicPr>
          <p:cNvPr id="6" name="Imagen 5">
            <a:extLst>
              <a:ext uri="{FF2B5EF4-FFF2-40B4-BE49-F238E27FC236}">
                <a16:creationId xmlns:a16="http://schemas.microsoft.com/office/drawing/2014/main" id="{DACD6617-FA61-4F59-A0CC-8976C552FDF7}"/>
              </a:ext>
            </a:extLst>
          </p:cNvPr>
          <p:cNvPicPr>
            <a:picLocks noChangeAspect="1"/>
          </p:cNvPicPr>
          <p:nvPr/>
        </p:nvPicPr>
        <p:blipFill>
          <a:blip r:embed="rId3"/>
          <a:stretch>
            <a:fillRect/>
          </a:stretch>
        </p:blipFill>
        <p:spPr>
          <a:xfrm>
            <a:off x="1696874" y="1278712"/>
            <a:ext cx="6033600" cy="4082037"/>
          </a:xfrm>
          <a:prstGeom prst="rect">
            <a:avLst/>
          </a:prstGeom>
        </p:spPr>
      </p:pic>
      <p:sp>
        <p:nvSpPr>
          <p:cNvPr id="2" name="1 Marcador de número de diapositiva"/>
          <p:cNvSpPr>
            <a:spLocks noGrp="1"/>
          </p:cNvSpPr>
          <p:nvPr>
            <p:ph type="sldNum" sz="quarter" idx="12"/>
          </p:nvPr>
        </p:nvSpPr>
        <p:spPr/>
        <p:txBody>
          <a:bodyPr/>
          <a:lstStyle/>
          <a:p>
            <a:fld id="{F617F55C-D943-438D-9265-E988E44D19DA}" type="slidenum">
              <a:rPr lang="es-ES" altLang="es-MX" smtClean="0">
                <a:latin typeface="Century Gothic" panose="020B0502020202020204" pitchFamily="34" charset="0"/>
              </a:rPr>
              <a:pPr/>
              <a:t>16</a:t>
            </a:fld>
            <a:endParaRPr lang="es-ES" altLang="es-MX">
              <a:latin typeface="Century Gothic" panose="020B0502020202020204" pitchFamily="34" charset="0"/>
            </a:endParaRPr>
          </a:p>
        </p:txBody>
      </p:sp>
    </p:spTree>
    <p:extLst>
      <p:ext uri="{BB962C8B-B14F-4D97-AF65-F5344CB8AC3E}">
        <p14:creationId xmlns:p14="http://schemas.microsoft.com/office/powerpoint/2010/main" val="545686897"/>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 Título"/>
          <p:cNvSpPr>
            <a:spLocks noGrp="1"/>
          </p:cNvSpPr>
          <p:nvPr>
            <p:ph type="title"/>
          </p:nvPr>
        </p:nvSpPr>
        <p:spPr>
          <a:xfrm>
            <a:off x="143508" y="198989"/>
            <a:ext cx="6951134" cy="61555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spAutoFit/>
          </a:bodyPr>
          <a:lstStyle/>
          <a:p>
            <a:pPr defTabSz="914400"/>
            <a:r>
              <a:rPr lang="es-MX" sz="2000" b="1" dirty="0">
                <a:latin typeface="Century Gothic" panose="020B0502020202020204" pitchFamily="34" charset="0"/>
              </a:rPr>
              <a:t>Riesgo de Mercado evolución por portafolio</a:t>
            </a:r>
            <a:br>
              <a:rPr lang="es-MX" sz="2000" b="1" dirty="0">
                <a:latin typeface="Century Gothic" panose="020B0502020202020204" pitchFamily="34" charset="0"/>
              </a:rPr>
            </a:br>
            <a:r>
              <a:rPr lang="es-MX" sz="1400" dirty="0">
                <a:latin typeface="Century Gothic" panose="020B0502020202020204" pitchFamily="34" charset="0"/>
              </a:rPr>
              <a:t>Septiembre 2017 – Coordinación General de Riesgos</a:t>
            </a:r>
          </a:p>
        </p:txBody>
      </p:sp>
      <p:sp>
        <p:nvSpPr>
          <p:cNvPr id="11" name="10 CuadroTexto"/>
          <p:cNvSpPr txBox="1"/>
          <p:nvPr/>
        </p:nvSpPr>
        <p:spPr>
          <a:xfrm>
            <a:off x="203201" y="4253968"/>
            <a:ext cx="8798560" cy="2462213"/>
          </a:xfrm>
          <a:prstGeom prst="rect">
            <a:avLst/>
          </a:prstGeom>
          <a:noFill/>
        </p:spPr>
        <p:txBody>
          <a:bodyPr wrap="square" rtlCol="0">
            <a:spAutoFit/>
          </a:bodyPr>
          <a:lstStyle/>
          <a:p>
            <a:pPr algn="just"/>
            <a:r>
              <a:rPr lang="es-MX" sz="1400" dirty="0">
                <a:latin typeface="Century Gothic" panose="020B0502020202020204" pitchFamily="34" charset="0"/>
              </a:rPr>
              <a:t>Las gráficas corresponden a la evolución del valor de mercado y el VaR de cada portafolio, en el mes de septiembre destaca:</a:t>
            </a:r>
          </a:p>
          <a:p>
            <a:pPr marL="171450" indent="-171450" algn="just">
              <a:buFont typeface="Arial" panose="020B0604020202020204" pitchFamily="34" charset="0"/>
              <a:buChar char="•"/>
            </a:pPr>
            <a:endParaRPr lang="es-MX" sz="1400" dirty="0">
              <a:latin typeface="Century Gothic" panose="020B0502020202020204" pitchFamily="34" charset="0"/>
            </a:endParaRPr>
          </a:p>
          <a:p>
            <a:pPr marL="171450" indent="-171450" algn="just">
              <a:buFont typeface="Arial" panose="020B0604020202020204" pitchFamily="34" charset="0"/>
              <a:buChar char="•"/>
            </a:pPr>
            <a:r>
              <a:rPr lang="es-MX" sz="1400" b="1" dirty="0">
                <a:latin typeface="Century Gothic" panose="020B0502020202020204" pitchFamily="34" charset="0"/>
              </a:rPr>
              <a:t>Fanvit:</a:t>
            </a:r>
            <a:r>
              <a:rPr lang="es-MX" sz="1400" dirty="0">
                <a:latin typeface="Century Gothic" panose="020B0502020202020204" pitchFamily="34" charset="0"/>
              </a:rPr>
              <a:t> valor de mercado constante, promediando en el mes 126,016 </a:t>
            </a:r>
            <a:r>
              <a:rPr lang="es-MX" sz="1400" dirty="0" err="1">
                <a:latin typeface="Century Gothic" panose="020B0502020202020204" pitchFamily="34" charset="0"/>
              </a:rPr>
              <a:t>mdp</a:t>
            </a:r>
            <a:r>
              <a:rPr lang="es-MX" sz="1400" dirty="0">
                <a:latin typeface="Century Gothic" panose="020B0502020202020204" pitchFamily="34" charset="0"/>
              </a:rPr>
              <a:t> y un consumo de VaR estable.</a:t>
            </a:r>
          </a:p>
          <a:p>
            <a:pPr marL="171450" indent="-171450" algn="just">
              <a:buFont typeface="Arial" panose="020B0604020202020204" pitchFamily="34" charset="0"/>
              <a:buChar char="•"/>
            </a:pPr>
            <a:endParaRPr lang="es-MX" sz="1400" dirty="0">
              <a:latin typeface="Century Gothic" panose="020B0502020202020204" pitchFamily="34" charset="0"/>
            </a:endParaRPr>
          </a:p>
          <a:p>
            <a:pPr marL="171450" indent="-171450" algn="just">
              <a:buFont typeface="Arial" panose="020B0604020202020204" pitchFamily="34" charset="0"/>
              <a:buChar char="•"/>
            </a:pPr>
            <a:r>
              <a:rPr lang="es-MX" sz="1400" b="1" dirty="0">
                <a:latin typeface="Century Gothic" panose="020B0502020202020204" pitchFamily="34" charset="0"/>
              </a:rPr>
              <a:t>Tesorería:</a:t>
            </a:r>
            <a:r>
              <a:rPr lang="es-MX" sz="1400" dirty="0">
                <a:latin typeface="Century Gothic" panose="020B0502020202020204" pitchFamily="34" charset="0"/>
              </a:rPr>
              <a:t> riesgo de mercado acotado y incremento en el valor de mercado debido a la recaudación bimestral.</a:t>
            </a:r>
          </a:p>
          <a:p>
            <a:pPr marL="171450" indent="-171450" algn="just">
              <a:buFont typeface="Arial" panose="020B0604020202020204" pitchFamily="34" charset="0"/>
              <a:buChar char="•"/>
            </a:pPr>
            <a:endParaRPr lang="es-MX" sz="1400" dirty="0">
              <a:latin typeface="Century Gothic" panose="020B0502020202020204" pitchFamily="34" charset="0"/>
            </a:endParaRPr>
          </a:p>
          <a:p>
            <a:pPr marL="171450" indent="-171450" algn="just">
              <a:buFont typeface="Arial" panose="020B0604020202020204" pitchFamily="34" charset="0"/>
              <a:buChar char="•"/>
            </a:pPr>
            <a:r>
              <a:rPr lang="es-MX" sz="1400" dirty="0">
                <a:latin typeface="Century Gothic" panose="020B0502020202020204" pitchFamily="34" charset="0"/>
              </a:rPr>
              <a:t>En ambos casos, el consumo de VaR se mantuvo dentro de las correspondientes alertas aprobadas.</a:t>
            </a:r>
          </a:p>
        </p:txBody>
      </p:sp>
      <p:pic>
        <p:nvPicPr>
          <p:cNvPr id="2" name="Imagen 1">
            <a:extLst>
              <a:ext uri="{FF2B5EF4-FFF2-40B4-BE49-F238E27FC236}">
                <a16:creationId xmlns:a16="http://schemas.microsoft.com/office/drawing/2014/main" id="{AA5B3DE9-5607-4DC9-84F6-D8D21DCE8ED3}"/>
              </a:ext>
            </a:extLst>
          </p:cNvPr>
          <p:cNvPicPr>
            <a:picLocks noChangeAspect="1"/>
          </p:cNvPicPr>
          <p:nvPr/>
        </p:nvPicPr>
        <p:blipFill>
          <a:blip r:embed="rId3"/>
          <a:stretch>
            <a:fillRect/>
          </a:stretch>
        </p:blipFill>
        <p:spPr>
          <a:xfrm>
            <a:off x="117842" y="1379599"/>
            <a:ext cx="4497969" cy="2653200"/>
          </a:xfrm>
          <a:prstGeom prst="rect">
            <a:avLst/>
          </a:prstGeom>
        </p:spPr>
      </p:pic>
      <p:pic>
        <p:nvPicPr>
          <p:cNvPr id="3" name="Imagen 2">
            <a:extLst>
              <a:ext uri="{FF2B5EF4-FFF2-40B4-BE49-F238E27FC236}">
                <a16:creationId xmlns:a16="http://schemas.microsoft.com/office/drawing/2014/main" id="{33F15B7B-9D11-4A7E-9776-BAB89249AAC9}"/>
              </a:ext>
            </a:extLst>
          </p:cNvPr>
          <p:cNvPicPr>
            <a:picLocks noChangeAspect="1"/>
          </p:cNvPicPr>
          <p:nvPr/>
        </p:nvPicPr>
        <p:blipFill>
          <a:blip r:embed="rId4"/>
          <a:stretch>
            <a:fillRect/>
          </a:stretch>
        </p:blipFill>
        <p:spPr>
          <a:xfrm>
            <a:off x="4490116" y="1382356"/>
            <a:ext cx="4524002" cy="2653200"/>
          </a:xfrm>
          <a:prstGeom prst="rect">
            <a:avLst/>
          </a:prstGeom>
        </p:spPr>
      </p:pic>
      <p:sp>
        <p:nvSpPr>
          <p:cNvPr id="4" name="3 Marcador de número de diapositiva"/>
          <p:cNvSpPr>
            <a:spLocks noGrp="1"/>
          </p:cNvSpPr>
          <p:nvPr>
            <p:ph type="sldNum" sz="quarter" idx="12"/>
          </p:nvPr>
        </p:nvSpPr>
        <p:spPr>
          <a:xfrm>
            <a:off x="6880518" y="6469166"/>
            <a:ext cx="2133600" cy="365125"/>
          </a:xfrm>
        </p:spPr>
        <p:txBody>
          <a:bodyPr/>
          <a:lstStyle/>
          <a:p>
            <a:fld id="{F617F55C-D943-438D-9265-E988E44D19DA}" type="slidenum">
              <a:rPr lang="es-ES" altLang="es-MX" smtClean="0">
                <a:latin typeface="Century Gothic" panose="020B0502020202020204" pitchFamily="34" charset="0"/>
              </a:rPr>
              <a:pPr/>
              <a:t>17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443364971"/>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 Título"/>
          <p:cNvSpPr>
            <a:spLocks noGrp="1"/>
          </p:cNvSpPr>
          <p:nvPr>
            <p:ph type="title"/>
          </p:nvPr>
        </p:nvSpPr>
        <p:spPr>
          <a:xfrm>
            <a:off x="143508" y="198989"/>
            <a:ext cx="6951134" cy="61555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spAutoFit/>
          </a:bodyPr>
          <a:lstStyle/>
          <a:p>
            <a:pPr defTabSz="914400"/>
            <a:r>
              <a:rPr lang="es-MX" sz="2000" b="1" dirty="0">
                <a:latin typeface="Century Gothic" panose="020B0502020202020204" pitchFamily="34" charset="0"/>
              </a:rPr>
              <a:t>Riesgo de Mercado evolución global</a:t>
            </a:r>
            <a:br>
              <a:rPr lang="es-MX" sz="2000" b="1" dirty="0">
                <a:latin typeface="Century Gothic" panose="020B0502020202020204" pitchFamily="34" charset="0"/>
              </a:rPr>
            </a:br>
            <a:r>
              <a:rPr lang="es-MX" sz="1400" dirty="0">
                <a:latin typeface="Century Gothic" panose="020B0502020202020204" pitchFamily="34" charset="0"/>
              </a:rPr>
              <a:t>Septiembre 2017 – Coordinación General de Riesgos</a:t>
            </a:r>
          </a:p>
        </p:txBody>
      </p:sp>
      <p:sp>
        <p:nvSpPr>
          <p:cNvPr id="11" name="10 CuadroTexto"/>
          <p:cNvSpPr txBox="1"/>
          <p:nvPr/>
        </p:nvSpPr>
        <p:spPr>
          <a:xfrm>
            <a:off x="203201" y="4696824"/>
            <a:ext cx="8798560" cy="1384995"/>
          </a:xfrm>
          <a:prstGeom prst="rect">
            <a:avLst/>
          </a:prstGeom>
          <a:noFill/>
        </p:spPr>
        <p:txBody>
          <a:bodyPr wrap="square" rtlCol="0">
            <a:spAutoFit/>
          </a:bodyPr>
          <a:lstStyle/>
          <a:p>
            <a:pPr algn="just"/>
            <a:r>
              <a:rPr lang="es-MX" sz="1400" dirty="0">
                <a:latin typeface="Century Gothic" panose="020B0502020202020204" pitchFamily="34" charset="0"/>
              </a:rPr>
              <a:t>En lo que respecta al portafolio Infonavit (Fanvit + Tesorería), durante el mes de septiembre se observa un incremento en el valor de mercado principalmente por la recaudación bimestral; el decremento mostrado en el VaR  obedece al incremento de liquidez en la Tesorería.</a:t>
            </a:r>
          </a:p>
          <a:p>
            <a:pPr algn="just"/>
            <a:endParaRPr lang="es-MX" sz="1400" dirty="0">
              <a:latin typeface="Century Gothic" panose="020B0502020202020204" pitchFamily="34" charset="0"/>
            </a:endParaRPr>
          </a:p>
          <a:p>
            <a:pPr algn="just"/>
            <a:r>
              <a:rPr lang="es-MX" sz="1400" dirty="0">
                <a:latin typeface="Century Gothic" panose="020B0502020202020204" pitchFamily="34" charset="0"/>
              </a:rPr>
              <a:t>El consumo de </a:t>
            </a:r>
            <a:r>
              <a:rPr lang="es-MX" sz="1400" dirty="0" err="1">
                <a:latin typeface="Century Gothic" panose="020B0502020202020204" pitchFamily="34" charset="0"/>
              </a:rPr>
              <a:t>VaR</a:t>
            </a:r>
            <a:r>
              <a:rPr lang="es-MX" sz="1400" dirty="0">
                <a:latin typeface="Century Gothic" panose="020B0502020202020204" pitchFamily="34" charset="0"/>
              </a:rPr>
              <a:t> del portafolio global durante el mes se mantuvo dentro del límite global aprobado que es de 0.70%.</a:t>
            </a:r>
            <a:endParaRPr lang="en-US" sz="1400" dirty="0">
              <a:latin typeface="Century Gothic" panose="020B0502020202020204" pitchFamily="34" charset="0"/>
            </a:endParaRPr>
          </a:p>
        </p:txBody>
      </p:sp>
      <p:pic>
        <p:nvPicPr>
          <p:cNvPr id="2" name="Imagen 1">
            <a:extLst>
              <a:ext uri="{FF2B5EF4-FFF2-40B4-BE49-F238E27FC236}">
                <a16:creationId xmlns:a16="http://schemas.microsoft.com/office/drawing/2014/main" id="{8C16EAFA-9220-4F83-AE24-FA39F3EF7B8B}"/>
              </a:ext>
            </a:extLst>
          </p:cNvPr>
          <p:cNvPicPr>
            <a:picLocks noChangeAspect="1"/>
          </p:cNvPicPr>
          <p:nvPr/>
        </p:nvPicPr>
        <p:blipFill>
          <a:blip r:embed="rId3"/>
          <a:stretch>
            <a:fillRect/>
          </a:stretch>
        </p:blipFill>
        <p:spPr>
          <a:xfrm>
            <a:off x="1751251" y="1200183"/>
            <a:ext cx="5747802" cy="3391200"/>
          </a:xfrm>
          <a:prstGeom prst="rect">
            <a:avLst/>
          </a:prstGeom>
        </p:spPr>
      </p:pic>
      <p:sp>
        <p:nvSpPr>
          <p:cNvPr id="3" name="2 Marcador de número de diapositiva"/>
          <p:cNvSpPr>
            <a:spLocks noGrp="1"/>
          </p:cNvSpPr>
          <p:nvPr>
            <p:ph type="sldNum" sz="quarter" idx="12"/>
          </p:nvPr>
        </p:nvSpPr>
        <p:spPr/>
        <p:txBody>
          <a:bodyPr/>
          <a:lstStyle/>
          <a:p>
            <a:fld id="{F617F55C-D943-438D-9265-E988E44D19DA}" type="slidenum">
              <a:rPr lang="es-ES" altLang="es-MX" smtClean="0">
                <a:latin typeface="Century Gothic" panose="020B0502020202020204" pitchFamily="34" charset="0"/>
              </a:rPr>
              <a:pPr/>
              <a:t>18</a:t>
            </a:fld>
            <a:endParaRPr lang="es-ES" altLang="es-MX">
              <a:latin typeface="Century Gothic" panose="020B0502020202020204" pitchFamily="34" charset="0"/>
            </a:endParaRPr>
          </a:p>
        </p:txBody>
      </p:sp>
    </p:spTree>
    <p:extLst>
      <p:ext uri="{BB962C8B-B14F-4D97-AF65-F5344CB8AC3E}">
        <p14:creationId xmlns:p14="http://schemas.microsoft.com/office/powerpoint/2010/main" val="835830095"/>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170118" y="191152"/>
            <a:ext cx="7631969" cy="61555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spAutoFit/>
          </a:bodyPr>
          <a:lstStyle/>
          <a:p>
            <a:pPr defTabSz="914400"/>
            <a:r>
              <a:rPr lang="es-MX" sz="2000" b="1" dirty="0">
                <a:latin typeface="Century Gothic" panose="020B0502020202020204" pitchFamily="34" charset="0"/>
              </a:rPr>
              <a:t>Riesgo de contraparte Infonavit composición del portafolio</a:t>
            </a:r>
            <a:br>
              <a:rPr lang="es-MX" sz="2000" b="1" dirty="0">
                <a:latin typeface="Century Gothic" panose="020B0502020202020204" pitchFamily="34" charset="0"/>
              </a:rPr>
            </a:br>
            <a:r>
              <a:rPr lang="es-MX" sz="1400" dirty="0">
                <a:latin typeface="Century Gothic" panose="020B0502020202020204" pitchFamily="34" charset="0"/>
              </a:rPr>
              <a:t>Septiembre 2017 – Coordinación General de Riesgos</a:t>
            </a:r>
          </a:p>
        </p:txBody>
      </p:sp>
      <p:sp>
        <p:nvSpPr>
          <p:cNvPr id="7" name="8 CuadroTexto">
            <a:extLst>
              <a:ext uri="{FF2B5EF4-FFF2-40B4-BE49-F238E27FC236}">
                <a16:creationId xmlns:a16="http://schemas.microsoft.com/office/drawing/2014/main" id="{ABA5075D-532C-43D7-B66D-7145B71198CA}"/>
              </a:ext>
            </a:extLst>
          </p:cNvPr>
          <p:cNvSpPr txBox="1"/>
          <p:nvPr/>
        </p:nvSpPr>
        <p:spPr>
          <a:xfrm>
            <a:off x="0" y="6330419"/>
            <a:ext cx="7346985" cy="507831"/>
          </a:xfrm>
          <a:prstGeom prst="rect">
            <a:avLst/>
          </a:prstGeom>
          <a:noFill/>
        </p:spPr>
        <p:txBody>
          <a:bodyPr wrap="square" rtlCol="0">
            <a:spAutoFit/>
          </a:bodyPr>
          <a:lstStyle/>
          <a:p>
            <a:r>
              <a:rPr lang="es-MX" sz="900" dirty="0">
                <a:solidFill>
                  <a:prstClr val="black"/>
                </a:solidFill>
                <a:latin typeface="Century Gothic" panose="020B0502020202020204" pitchFamily="34" charset="0"/>
              </a:rPr>
              <a:t>Cifras en millones de pesos</a:t>
            </a:r>
          </a:p>
          <a:p>
            <a:pPr defTabSz="457200"/>
            <a:r>
              <a:rPr lang="es-MX" sz="900" dirty="0">
                <a:solidFill>
                  <a:prstClr val="black"/>
                </a:solidFill>
                <a:latin typeface="Century Gothic" panose="020B0502020202020204" pitchFamily="34" charset="0"/>
              </a:rPr>
              <a:t>Cifras de Valor de Mercado de VALMER </a:t>
            </a:r>
          </a:p>
          <a:p>
            <a:pPr defTabSz="457200"/>
            <a:endParaRPr lang="es-MX" sz="900" dirty="0">
              <a:solidFill>
                <a:prstClr val="black"/>
              </a:solidFill>
              <a:latin typeface="Century Gothic" panose="020B0502020202020204" pitchFamily="34" charset="0"/>
            </a:endParaRPr>
          </a:p>
        </p:txBody>
      </p:sp>
      <p:pic>
        <p:nvPicPr>
          <p:cNvPr id="3" name="Imagen 2">
            <a:extLst>
              <a:ext uri="{FF2B5EF4-FFF2-40B4-BE49-F238E27FC236}">
                <a16:creationId xmlns:a16="http://schemas.microsoft.com/office/drawing/2014/main" id="{E31DC27C-A0C5-4B2B-B15D-B0F92AB2DDFE}"/>
              </a:ext>
            </a:extLst>
          </p:cNvPr>
          <p:cNvPicPr>
            <a:picLocks noChangeAspect="1"/>
          </p:cNvPicPr>
          <p:nvPr/>
        </p:nvPicPr>
        <p:blipFill>
          <a:blip r:embed="rId3"/>
          <a:stretch>
            <a:fillRect/>
          </a:stretch>
        </p:blipFill>
        <p:spPr>
          <a:xfrm>
            <a:off x="1652408" y="1398101"/>
            <a:ext cx="5694577" cy="4897789"/>
          </a:xfrm>
          <a:prstGeom prst="rect">
            <a:avLst/>
          </a:prstGeom>
        </p:spPr>
      </p:pic>
      <p:sp>
        <p:nvSpPr>
          <p:cNvPr id="8" name="7 Rectángulo">
            <a:extLst>
              <a:ext uri="{FF2B5EF4-FFF2-40B4-BE49-F238E27FC236}">
                <a16:creationId xmlns:a16="http://schemas.microsoft.com/office/drawing/2014/main" id="{7BA2BE86-A12B-459E-8E9F-C4AAF79B6059}"/>
              </a:ext>
            </a:extLst>
          </p:cNvPr>
          <p:cNvSpPr/>
          <p:nvPr/>
        </p:nvSpPr>
        <p:spPr>
          <a:xfrm>
            <a:off x="172269" y="1009785"/>
            <a:ext cx="8472681" cy="307777"/>
          </a:xfrm>
          <a:prstGeom prst="rect">
            <a:avLst/>
          </a:prstGeom>
        </p:spPr>
        <p:txBody>
          <a:bodyPr wrap="square">
            <a:spAutoFit/>
          </a:bodyPr>
          <a:lstStyle/>
          <a:p>
            <a:pPr lvl="0" algn="just"/>
            <a:r>
              <a:rPr lang="es-MX" sz="1400" dirty="0">
                <a:latin typeface="Century Gothic" panose="020B0502020202020204" pitchFamily="34" charset="0"/>
                <a:ea typeface="MS PGothic" pitchFamily="34" charset="-128"/>
                <a:cs typeface="Arial" pitchFamily="34" charset="0"/>
              </a:rPr>
              <a:t>El detalle de las inversiones realizadas al cierre de septiembre es el siguiente:</a:t>
            </a:r>
          </a:p>
        </p:txBody>
      </p:sp>
      <p:sp>
        <p:nvSpPr>
          <p:cNvPr id="2" name="1 Marcador de número de diapositiva"/>
          <p:cNvSpPr>
            <a:spLocks noGrp="1"/>
          </p:cNvSpPr>
          <p:nvPr>
            <p:ph type="sldNum" sz="quarter" idx="12"/>
          </p:nvPr>
        </p:nvSpPr>
        <p:spPr/>
        <p:txBody>
          <a:bodyPr/>
          <a:lstStyle/>
          <a:p>
            <a:fld id="{F617F55C-D943-438D-9265-E988E44D19DA}" type="slidenum">
              <a:rPr lang="es-ES" altLang="es-MX" smtClean="0">
                <a:latin typeface="Century Gothic" panose="020B0502020202020204" pitchFamily="34" charset="0"/>
              </a:rPr>
              <a:pPr/>
              <a:t>19</a:t>
            </a:fld>
            <a:endParaRPr lang="es-ES" altLang="es-MX">
              <a:latin typeface="Century Gothic" panose="020B0502020202020204" pitchFamily="34" charset="0"/>
            </a:endParaRPr>
          </a:p>
        </p:txBody>
      </p:sp>
    </p:spTree>
    <p:extLst>
      <p:ext uri="{BB962C8B-B14F-4D97-AF65-F5344CB8AC3E}">
        <p14:creationId xmlns:p14="http://schemas.microsoft.com/office/powerpoint/2010/main" val="15362198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176891" y="209151"/>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2000" b="1" dirty="0">
                <a:latin typeface="Century Gothic" panose="020B0502020202020204" pitchFamily="34" charset="0"/>
              </a:rPr>
              <a:t>Resultado de gestión consolidado</a:t>
            </a:r>
            <a:br>
              <a:rPr lang="es-MX" sz="2000" b="1" dirty="0">
                <a:latin typeface="Century Gothic" panose="020B0502020202020204" pitchFamily="34" charset="0"/>
              </a:rPr>
            </a:br>
            <a:r>
              <a:rPr lang="es-MX" sz="1400" dirty="0">
                <a:latin typeface="Century Gothic" panose="020B0502020202020204" pitchFamily="34" charset="0"/>
              </a:rPr>
              <a:t>Septiembre 2017 – Coordinación General de Riesgos</a:t>
            </a:r>
          </a:p>
        </p:txBody>
      </p:sp>
      <p:sp>
        <p:nvSpPr>
          <p:cNvPr id="4" name="3 Rectángulo"/>
          <p:cNvSpPr/>
          <p:nvPr/>
        </p:nvSpPr>
        <p:spPr>
          <a:xfrm>
            <a:off x="214118" y="1281044"/>
            <a:ext cx="8472681" cy="523220"/>
          </a:xfrm>
          <a:prstGeom prst="rect">
            <a:avLst/>
          </a:prstGeom>
        </p:spPr>
        <p:txBody>
          <a:bodyPr wrap="square">
            <a:spAutoFit/>
          </a:bodyPr>
          <a:lstStyle/>
          <a:p>
            <a:pPr lvl="0" algn="just"/>
            <a:r>
              <a:rPr lang="es-MX" sz="1400" dirty="0">
                <a:latin typeface="Century Gothic" panose="020B0502020202020204" pitchFamily="34" charset="0"/>
                <a:ea typeface="MS PGothic" pitchFamily="34" charset="-128"/>
                <a:cs typeface="Arial" pitchFamily="34" charset="0"/>
              </a:rPr>
              <a:t>El resultado consolidado al cierre de septiembre de las inversiones calculado por la CGR fue de </a:t>
            </a:r>
            <a:r>
              <a:rPr lang="es-MX" sz="1400" b="1" dirty="0">
                <a:latin typeface="Century Gothic" panose="020B0502020202020204" pitchFamily="34" charset="0"/>
                <a:ea typeface="MS PGothic" pitchFamily="34" charset="-128"/>
                <a:cs typeface="Arial" pitchFamily="34" charset="0"/>
              </a:rPr>
              <a:t>9,691 </a:t>
            </a:r>
            <a:r>
              <a:rPr lang="es-MX" sz="1400" b="1" dirty="0" err="1">
                <a:latin typeface="Century Gothic" panose="020B0502020202020204" pitchFamily="34" charset="0"/>
                <a:ea typeface="MS PGothic" pitchFamily="34" charset="-128"/>
                <a:cs typeface="Arial" pitchFamily="34" charset="0"/>
              </a:rPr>
              <a:t>mdp</a:t>
            </a:r>
            <a:r>
              <a:rPr lang="es-MX" sz="1400" b="1" dirty="0">
                <a:latin typeface="Century Gothic" panose="020B0502020202020204" pitchFamily="34" charset="0"/>
                <a:ea typeface="MS PGothic" pitchFamily="34" charset="-128"/>
                <a:cs typeface="Arial" pitchFamily="34" charset="0"/>
              </a:rPr>
              <a:t>. </a:t>
            </a:r>
          </a:p>
        </p:txBody>
      </p:sp>
      <p:sp>
        <p:nvSpPr>
          <p:cNvPr id="8" name="7 CuadroTexto"/>
          <p:cNvSpPr txBox="1"/>
          <p:nvPr/>
        </p:nvSpPr>
        <p:spPr>
          <a:xfrm>
            <a:off x="1015315" y="6043803"/>
            <a:ext cx="7025078" cy="230832"/>
          </a:xfrm>
          <a:prstGeom prst="rect">
            <a:avLst/>
          </a:prstGeom>
          <a:noFill/>
        </p:spPr>
        <p:txBody>
          <a:bodyPr wrap="square" rtlCol="0">
            <a:spAutoFit/>
          </a:bodyPr>
          <a:lstStyle/>
          <a:p>
            <a:r>
              <a:rPr lang="es-MX" sz="900" b="1" dirty="0">
                <a:solidFill>
                  <a:prstClr val="black"/>
                </a:solidFill>
                <a:latin typeface="Century Gothic" panose="020B0502020202020204" pitchFamily="34" charset="0"/>
              </a:rPr>
              <a:t>* TWRR: Tasa de rendimiento ponderada por tiempo </a:t>
            </a:r>
            <a:r>
              <a:rPr lang="es-MX" sz="900" b="1" i="1" dirty="0">
                <a:solidFill>
                  <a:prstClr val="black"/>
                </a:solidFill>
                <a:latin typeface="Century Gothic" panose="020B0502020202020204" pitchFamily="34" charset="0"/>
              </a:rPr>
              <a:t>(Time </a:t>
            </a:r>
            <a:r>
              <a:rPr lang="es-MX" sz="900" b="1" i="1" dirty="0" err="1">
                <a:solidFill>
                  <a:prstClr val="black"/>
                </a:solidFill>
                <a:latin typeface="Century Gothic" panose="020B0502020202020204" pitchFamily="34" charset="0"/>
              </a:rPr>
              <a:t>weighted</a:t>
            </a:r>
            <a:r>
              <a:rPr lang="es-MX" sz="900" b="1" i="1" dirty="0">
                <a:solidFill>
                  <a:prstClr val="black"/>
                </a:solidFill>
                <a:latin typeface="Century Gothic" panose="020B0502020202020204" pitchFamily="34" charset="0"/>
              </a:rPr>
              <a:t> </a:t>
            </a:r>
            <a:r>
              <a:rPr lang="es-MX" sz="900" b="1" i="1" dirty="0" err="1">
                <a:solidFill>
                  <a:prstClr val="black"/>
                </a:solidFill>
                <a:latin typeface="Century Gothic" panose="020B0502020202020204" pitchFamily="34" charset="0"/>
              </a:rPr>
              <a:t>rate</a:t>
            </a:r>
            <a:r>
              <a:rPr lang="es-MX" sz="900" b="1" i="1" dirty="0">
                <a:solidFill>
                  <a:prstClr val="black"/>
                </a:solidFill>
                <a:latin typeface="Century Gothic" panose="020B0502020202020204" pitchFamily="34" charset="0"/>
              </a:rPr>
              <a:t> of </a:t>
            </a:r>
            <a:r>
              <a:rPr lang="es-MX" sz="900" b="1" i="1" dirty="0" err="1">
                <a:solidFill>
                  <a:prstClr val="black"/>
                </a:solidFill>
                <a:latin typeface="Century Gothic" panose="020B0502020202020204" pitchFamily="34" charset="0"/>
              </a:rPr>
              <a:t>return</a:t>
            </a:r>
            <a:r>
              <a:rPr lang="es-MX" sz="900" b="1" i="1" dirty="0">
                <a:solidFill>
                  <a:prstClr val="black"/>
                </a:solidFill>
                <a:latin typeface="Century Gothic" panose="020B0502020202020204" pitchFamily="34" charset="0"/>
              </a:rPr>
              <a:t>)</a:t>
            </a:r>
          </a:p>
        </p:txBody>
      </p:sp>
      <p:pic>
        <p:nvPicPr>
          <p:cNvPr id="10" name="Imagen 9"/>
          <p:cNvPicPr>
            <a:picLocks noChangeAspect="1"/>
          </p:cNvPicPr>
          <p:nvPr/>
        </p:nvPicPr>
        <p:blipFill>
          <a:blip r:embed="rId3"/>
          <a:stretch>
            <a:fillRect/>
          </a:stretch>
        </p:blipFill>
        <p:spPr>
          <a:xfrm>
            <a:off x="909638" y="1961288"/>
            <a:ext cx="7192783" cy="4096800"/>
          </a:xfrm>
          <a:prstGeom prst="rect">
            <a:avLst/>
          </a:prstGeom>
        </p:spPr>
      </p:pic>
      <p:sp>
        <p:nvSpPr>
          <p:cNvPr id="2" name="1 Marcador de número de diapositiva"/>
          <p:cNvSpPr>
            <a:spLocks noGrp="1"/>
          </p:cNvSpPr>
          <p:nvPr>
            <p:ph type="sldNum" sz="quarter" idx="12"/>
          </p:nvPr>
        </p:nvSpPr>
        <p:spPr/>
        <p:txBody>
          <a:bodyPr/>
          <a:lstStyle/>
          <a:p>
            <a:fld id="{F617F55C-D943-438D-9265-E988E44D19DA}" type="slidenum">
              <a:rPr lang="es-ES" altLang="es-MX" smtClean="0">
                <a:latin typeface="Century Gothic" panose="020B0502020202020204" pitchFamily="34" charset="0"/>
              </a:rPr>
              <a:pPr/>
              <a:t>20</a:t>
            </a:fld>
            <a:endParaRPr lang="es-ES" altLang="es-MX">
              <a:latin typeface="Century Gothic" panose="020B0502020202020204" pitchFamily="34" charset="0"/>
            </a:endParaRPr>
          </a:p>
        </p:txBody>
      </p:sp>
    </p:spTree>
    <p:extLst>
      <p:ext uri="{BB962C8B-B14F-4D97-AF65-F5344CB8AC3E}">
        <p14:creationId xmlns:p14="http://schemas.microsoft.com/office/powerpoint/2010/main" val="1428593966"/>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14118" y="1243093"/>
            <a:ext cx="8472681" cy="1169551"/>
          </a:xfrm>
          <a:prstGeom prst="rect">
            <a:avLst/>
          </a:prstGeom>
        </p:spPr>
        <p:txBody>
          <a:bodyPr wrap="square">
            <a:spAutoFit/>
          </a:bodyPr>
          <a:lstStyle/>
          <a:p>
            <a:pPr lvl="0" algn="just"/>
            <a:r>
              <a:rPr lang="es-MX" sz="1400" dirty="0">
                <a:latin typeface="Century Gothic" panose="020B0502020202020204" pitchFamily="34" charset="0"/>
                <a:ea typeface="MS PGothic" pitchFamily="34" charset="-128"/>
                <a:cs typeface="Arial" pitchFamily="34" charset="0"/>
              </a:rPr>
              <a:t>De los 8,105 </a:t>
            </a:r>
            <a:r>
              <a:rPr lang="es-MX" sz="1400" dirty="0" err="1">
                <a:latin typeface="Century Gothic" panose="020B0502020202020204" pitchFamily="34" charset="0"/>
                <a:ea typeface="MS PGothic" pitchFamily="34" charset="-128"/>
                <a:cs typeface="Arial" pitchFamily="34" charset="0"/>
              </a:rPr>
              <a:t>mdp</a:t>
            </a:r>
            <a:r>
              <a:rPr lang="es-MX" sz="1400" dirty="0">
                <a:latin typeface="Century Gothic" panose="020B0502020202020204" pitchFamily="34" charset="0"/>
                <a:ea typeface="MS PGothic" pitchFamily="34" charset="-128"/>
                <a:cs typeface="Arial" pitchFamily="34" charset="0"/>
              </a:rPr>
              <a:t> de resultado de gestión acumulados al 3er trimestre 2017 destacan:</a:t>
            </a:r>
          </a:p>
          <a:p>
            <a:pPr marL="285750" lvl="0" indent="-285750" algn="just">
              <a:buFont typeface="Arial" panose="020B0604020202020204" pitchFamily="34" charset="0"/>
              <a:buChar char="•"/>
            </a:pPr>
            <a:endParaRPr lang="es-MX" sz="1400" dirty="0">
              <a:latin typeface="Century Gothic" panose="020B0502020202020204" pitchFamily="34" charset="0"/>
              <a:ea typeface="MS PGothic" pitchFamily="34" charset="-128"/>
              <a:cs typeface="Arial" pitchFamily="34" charset="0"/>
            </a:endParaRPr>
          </a:p>
          <a:p>
            <a:pPr marL="285750" lvl="0" indent="-285750" algn="just">
              <a:buFont typeface="Arial" panose="020B0604020202020204" pitchFamily="34" charset="0"/>
              <a:buChar char="•"/>
            </a:pPr>
            <a:r>
              <a:rPr lang="es-MX" sz="1400" dirty="0">
                <a:latin typeface="Century Gothic" panose="020B0502020202020204" pitchFamily="34" charset="0"/>
                <a:ea typeface="MS PGothic" pitchFamily="34" charset="-128"/>
                <a:cs typeface="Arial" pitchFamily="34" charset="0"/>
              </a:rPr>
              <a:t>1,780 </a:t>
            </a:r>
            <a:r>
              <a:rPr lang="es-MX" sz="1400" dirty="0" err="1">
                <a:latin typeface="Century Gothic" panose="020B0502020202020204" pitchFamily="34" charset="0"/>
                <a:ea typeface="MS PGothic" pitchFamily="34" charset="-128"/>
                <a:cs typeface="Arial" pitchFamily="34" charset="0"/>
              </a:rPr>
              <a:t>mdp</a:t>
            </a:r>
            <a:r>
              <a:rPr lang="es-MX" sz="1400" dirty="0">
                <a:latin typeface="Century Gothic" panose="020B0502020202020204" pitchFamily="34" charset="0"/>
                <a:ea typeface="MS PGothic" pitchFamily="34" charset="-128"/>
                <a:cs typeface="Arial" pitchFamily="34" charset="0"/>
              </a:rPr>
              <a:t> que son atribuibles a la intermediación, es decir, compra/venta de instrumentos, así como la ganancia en valuación ante la baja en las curvas de interés.</a:t>
            </a:r>
          </a:p>
          <a:p>
            <a:pPr marL="285750" lvl="0" indent="-285750" algn="just">
              <a:buFont typeface="Arial" panose="020B0604020202020204" pitchFamily="34" charset="0"/>
              <a:buChar char="•"/>
            </a:pPr>
            <a:r>
              <a:rPr lang="es-MX" sz="1400" dirty="0">
                <a:latin typeface="Century Gothic" panose="020B0502020202020204" pitchFamily="34" charset="0"/>
                <a:ea typeface="MS PGothic" pitchFamily="34" charset="-128"/>
                <a:cs typeface="Arial" pitchFamily="34" charset="0"/>
              </a:rPr>
              <a:t>3,980 </a:t>
            </a:r>
            <a:r>
              <a:rPr lang="es-MX" sz="1400" dirty="0" err="1">
                <a:latin typeface="Century Gothic" panose="020B0502020202020204" pitchFamily="34" charset="0"/>
                <a:ea typeface="MS PGothic" pitchFamily="34" charset="-128"/>
                <a:cs typeface="Arial" pitchFamily="34" charset="0"/>
              </a:rPr>
              <a:t>mdp</a:t>
            </a:r>
            <a:r>
              <a:rPr lang="es-MX" sz="1400" dirty="0">
                <a:latin typeface="Century Gothic" panose="020B0502020202020204" pitchFamily="34" charset="0"/>
                <a:ea typeface="MS PGothic" pitchFamily="34" charset="-128"/>
                <a:cs typeface="Arial" pitchFamily="34" charset="0"/>
              </a:rPr>
              <a:t> al cobro de cupones y 1,912 al cobro de amortizaciones.</a:t>
            </a:r>
          </a:p>
        </p:txBody>
      </p:sp>
      <p:sp>
        <p:nvSpPr>
          <p:cNvPr id="8" name="1 Título"/>
          <p:cNvSpPr>
            <a:spLocks noGrp="1"/>
          </p:cNvSpPr>
          <p:nvPr>
            <p:ph type="title"/>
          </p:nvPr>
        </p:nvSpPr>
        <p:spPr>
          <a:xfrm>
            <a:off x="176891" y="209151"/>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2000" b="1" dirty="0">
                <a:latin typeface="Century Gothic" panose="020B0502020202020204" pitchFamily="34" charset="0"/>
              </a:rPr>
              <a:t>Composición del resultado de gestión </a:t>
            </a:r>
            <a:r>
              <a:rPr lang="es-MX" sz="2000" b="1" dirty="0" err="1">
                <a:latin typeface="Century Gothic" panose="020B0502020202020204" pitchFamily="34" charset="0"/>
              </a:rPr>
              <a:t>Fanvit</a:t>
            </a:r>
            <a:br>
              <a:rPr lang="es-MX" sz="1800" b="1" dirty="0">
                <a:latin typeface="Century Gothic" panose="020B0502020202020204" pitchFamily="34" charset="0"/>
              </a:rPr>
            </a:br>
            <a:r>
              <a:rPr lang="es-MX" sz="1400" dirty="0">
                <a:latin typeface="Century Gothic" panose="020B0502020202020204" pitchFamily="34" charset="0"/>
              </a:rPr>
              <a:t>3er trimestre 2017 – Coordinación General de Riesgos</a:t>
            </a:r>
          </a:p>
        </p:txBody>
      </p:sp>
      <p:sp>
        <p:nvSpPr>
          <p:cNvPr id="9" name="5 CuadroTexto">
            <a:extLst>
              <a:ext uri="{FF2B5EF4-FFF2-40B4-BE49-F238E27FC236}">
                <a16:creationId xmlns:a16="http://schemas.microsoft.com/office/drawing/2014/main" id="{4B3DE370-96E1-49C2-8BFA-91989E009FF3}"/>
              </a:ext>
            </a:extLst>
          </p:cNvPr>
          <p:cNvSpPr txBox="1"/>
          <p:nvPr/>
        </p:nvSpPr>
        <p:spPr>
          <a:xfrm>
            <a:off x="0" y="5682482"/>
            <a:ext cx="1502227" cy="369332"/>
          </a:xfrm>
          <a:prstGeom prst="rect">
            <a:avLst/>
          </a:prstGeom>
          <a:noFill/>
        </p:spPr>
        <p:txBody>
          <a:bodyPr wrap="square" rtlCol="0">
            <a:spAutoFit/>
          </a:bodyPr>
          <a:lstStyle/>
          <a:p>
            <a:r>
              <a:rPr lang="es-MX" sz="900" b="1" i="1" dirty="0">
                <a:latin typeface="Century Gothic" panose="020B0502020202020204" pitchFamily="34" charset="0"/>
              </a:rPr>
              <a:t>Cifras en millones de pesos</a:t>
            </a:r>
            <a:endParaRPr lang="es-MX" sz="2000" b="1" i="1" dirty="0">
              <a:latin typeface="Century Gothic" panose="020B0502020202020204" pitchFamily="34" charset="0"/>
            </a:endParaRPr>
          </a:p>
        </p:txBody>
      </p:sp>
      <p:graphicFrame>
        <p:nvGraphicFramePr>
          <p:cNvPr id="14" name="1 Gráfico" title="fff">
            <a:extLst>
              <a:ext uri="{FF2B5EF4-FFF2-40B4-BE49-F238E27FC236}">
                <a16:creationId xmlns:a16="http://schemas.microsoft.com/office/drawing/2014/main" id="{676A6E91-00BB-4A7A-850C-C8F70EA636A7}"/>
              </a:ext>
            </a:extLst>
          </p:cNvPr>
          <p:cNvGraphicFramePr>
            <a:graphicFrameLocks/>
          </p:cNvGraphicFramePr>
          <p:nvPr>
            <p:extLst/>
          </p:nvPr>
        </p:nvGraphicFramePr>
        <p:xfrm>
          <a:off x="176891" y="2412644"/>
          <a:ext cx="8509909" cy="3264256"/>
        </p:xfrm>
        <a:graphic>
          <a:graphicData uri="http://schemas.openxmlformats.org/drawingml/2006/chart">
            <c:chart xmlns:c="http://schemas.openxmlformats.org/drawingml/2006/chart" xmlns:r="http://schemas.openxmlformats.org/officeDocument/2006/relationships" r:id="rId3"/>
          </a:graphicData>
        </a:graphic>
      </p:graphicFrame>
      <p:sp>
        <p:nvSpPr>
          <p:cNvPr id="2" name="1 Marcador de número de diapositiva"/>
          <p:cNvSpPr>
            <a:spLocks noGrp="1"/>
          </p:cNvSpPr>
          <p:nvPr>
            <p:ph type="sldNum" sz="quarter" idx="12"/>
          </p:nvPr>
        </p:nvSpPr>
        <p:spPr/>
        <p:txBody>
          <a:bodyPr/>
          <a:lstStyle/>
          <a:p>
            <a:fld id="{F617F55C-D943-438D-9265-E988E44D19DA}" type="slidenum">
              <a:rPr lang="es-ES" altLang="es-MX" smtClean="0">
                <a:latin typeface="Century Gothic" panose="020B0502020202020204" pitchFamily="34" charset="0"/>
              </a:rPr>
              <a:pPr/>
              <a:t>21</a:t>
            </a:fld>
            <a:endParaRPr lang="es-ES" altLang="es-MX">
              <a:latin typeface="Century Gothic" panose="020B0502020202020204" pitchFamily="34" charset="0"/>
            </a:endParaRPr>
          </a:p>
        </p:txBody>
      </p:sp>
    </p:spTree>
    <p:extLst>
      <p:ext uri="{BB962C8B-B14F-4D97-AF65-F5344CB8AC3E}">
        <p14:creationId xmlns:p14="http://schemas.microsoft.com/office/powerpoint/2010/main" val="3919876193"/>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14118" y="1018344"/>
            <a:ext cx="8757162" cy="5693866"/>
          </a:xfrm>
          <a:prstGeom prst="rect">
            <a:avLst/>
          </a:prstGeom>
        </p:spPr>
        <p:txBody>
          <a:bodyPr wrap="square">
            <a:spAutoFit/>
          </a:bodyPr>
          <a:lstStyle/>
          <a:p>
            <a:pPr algn="just"/>
            <a:r>
              <a:rPr lang="es-MX" sz="1400" b="1" dirty="0">
                <a:latin typeface="Century Gothic" panose="020B0502020202020204" pitchFamily="34" charset="0"/>
              </a:rPr>
              <a:t>1.- </a:t>
            </a:r>
            <a:r>
              <a:rPr lang="es-MX" sz="1400" b="1" dirty="0" err="1">
                <a:latin typeface="Century Gothic" panose="020B0502020202020204" pitchFamily="34" charset="0"/>
              </a:rPr>
              <a:t>Fanvit</a:t>
            </a:r>
            <a:endParaRPr lang="es-MX" sz="1400" dirty="0">
              <a:latin typeface="Century Gothic" panose="020B0502020202020204" pitchFamily="34" charset="0"/>
            </a:endParaRPr>
          </a:p>
          <a:p>
            <a:pPr algn="just"/>
            <a:r>
              <a:rPr lang="es-MX" sz="1400" dirty="0">
                <a:latin typeface="Century Gothic" panose="020B0502020202020204" pitchFamily="34" charset="0"/>
              </a:rPr>
              <a:t>Resultado en el mes de septiembre de +1,111 </a:t>
            </a:r>
            <a:r>
              <a:rPr lang="es-MX" sz="1400" dirty="0" err="1">
                <a:latin typeface="Century Gothic" panose="020B0502020202020204" pitchFamily="34" charset="0"/>
              </a:rPr>
              <a:t>mdp</a:t>
            </a:r>
            <a:r>
              <a:rPr lang="es-MX" sz="1400" dirty="0">
                <a:latin typeface="Century Gothic" panose="020B0502020202020204" pitchFamily="34" charset="0"/>
              </a:rPr>
              <a:t>, en el tercer trimestre resultado de +2,678 </a:t>
            </a:r>
            <a:r>
              <a:rPr lang="es-MX" sz="1400" dirty="0" err="1">
                <a:latin typeface="Century Gothic" panose="020B0502020202020204" pitchFamily="34" charset="0"/>
              </a:rPr>
              <a:t>mdp</a:t>
            </a:r>
            <a:r>
              <a:rPr lang="es-MX" sz="1400" dirty="0">
                <a:latin typeface="Century Gothic" panose="020B0502020202020204" pitchFamily="34" charset="0"/>
              </a:rPr>
              <a:t>;</a:t>
            </a:r>
            <a:r>
              <a:rPr lang="es-MX" sz="1400" b="1" dirty="0">
                <a:latin typeface="Century Gothic" panose="020B0502020202020204" pitchFamily="34" charset="0"/>
              </a:rPr>
              <a:t> resultado acumulado en el año de +8,105 </a:t>
            </a:r>
            <a:r>
              <a:rPr lang="es-MX" sz="1400" b="1" dirty="0" err="1">
                <a:latin typeface="Century Gothic" panose="020B0502020202020204" pitchFamily="34" charset="0"/>
              </a:rPr>
              <a:t>mdp</a:t>
            </a:r>
            <a:r>
              <a:rPr lang="es-MX" sz="1400" b="1" dirty="0">
                <a:latin typeface="Century Gothic" panose="020B0502020202020204" pitchFamily="34" charset="0"/>
              </a:rPr>
              <a:t> </a:t>
            </a:r>
            <a:r>
              <a:rPr lang="es-MX" sz="1400" dirty="0">
                <a:latin typeface="Century Gothic" panose="020B0502020202020204" pitchFamily="34" charset="0"/>
              </a:rPr>
              <a:t>que</a:t>
            </a:r>
            <a:r>
              <a:rPr lang="es-MX" sz="1400" b="1" dirty="0">
                <a:latin typeface="Century Gothic" panose="020B0502020202020204" pitchFamily="34" charset="0"/>
              </a:rPr>
              <a:t> </a:t>
            </a:r>
            <a:r>
              <a:rPr lang="es-MX" sz="1400" dirty="0">
                <a:latin typeface="Century Gothic" panose="020B0502020202020204" pitchFamily="34" charset="0"/>
              </a:rPr>
              <a:t>representa una </a:t>
            </a:r>
            <a:r>
              <a:rPr lang="es-MX" sz="1400" b="1" i="1" dirty="0">
                <a:latin typeface="Century Gothic" panose="020B0502020202020204" pitchFamily="34" charset="0"/>
              </a:rPr>
              <a:t>TWRR</a:t>
            </a:r>
            <a:r>
              <a:rPr lang="es-MX" sz="1400" b="1" dirty="0">
                <a:latin typeface="Century Gothic" panose="020B0502020202020204" pitchFamily="34" charset="0"/>
              </a:rPr>
              <a:t> de 10.07% en 2017.</a:t>
            </a:r>
            <a:endParaRPr lang="es-MX" sz="1400" dirty="0">
              <a:latin typeface="Century Gothic" panose="020B0502020202020204" pitchFamily="34" charset="0"/>
            </a:endParaRPr>
          </a:p>
          <a:p>
            <a:pPr algn="just"/>
            <a:r>
              <a:rPr lang="es-MX" sz="1400" b="1" dirty="0">
                <a:latin typeface="Century Gothic" panose="020B0502020202020204" pitchFamily="34" charset="0"/>
              </a:rPr>
              <a:t> El resumen en el trimestre es el siguiente:</a:t>
            </a:r>
            <a:r>
              <a:rPr lang="es-MX" sz="1400" i="1" dirty="0">
                <a:latin typeface="Century Gothic" panose="020B0502020202020204" pitchFamily="34" charset="0"/>
              </a:rPr>
              <a:t>  </a:t>
            </a:r>
            <a:endParaRPr lang="es-MX" sz="1400" dirty="0">
              <a:latin typeface="Century Gothic" panose="020B0502020202020204" pitchFamily="34" charset="0"/>
            </a:endParaRPr>
          </a:p>
          <a:p>
            <a:pPr marL="355600" indent="-174625" algn="just">
              <a:buFont typeface="Arial" panose="020B0604020202020204" pitchFamily="34" charset="0"/>
              <a:buChar char="•"/>
            </a:pPr>
            <a:r>
              <a:rPr lang="es-MX" sz="1400" b="1" dirty="0">
                <a:latin typeface="Century Gothic" panose="020B0502020202020204" pitchFamily="34" charset="0"/>
              </a:rPr>
              <a:t>Bonos gubernamentales</a:t>
            </a:r>
            <a:r>
              <a:rPr lang="es-MX" sz="1400" dirty="0">
                <a:latin typeface="Century Gothic" panose="020B0502020202020204" pitchFamily="34" charset="0"/>
              </a:rPr>
              <a:t>, resultado de </a:t>
            </a:r>
            <a:r>
              <a:rPr lang="es-MX" sz="1400" b="1" dirty="0">
                <a:latin typeface="Century Gothic" panose="020B0502020202020204" pitchFamily="34" charset="0"/>
              </a:rPr>
              <a:t>+1,471 </a:t>
            </a:r>
            <a:r>
              <a:rPr lang="es-MX" sz="1400" b="1" dirty="0" err="1">
                <a:latin typeface="Century Gothic" panose="020B0502020202020204" pitchFamily="34" charset="0"/>
              </a:rPr>
              <a:t>mdp</a:t>
            </a:r>
            <a:r>
              <a:rPr lang="es-MX" sz="1400" b="1" dirty="0">
                <a:latin typeface="Century Gothic" panose="020B0502020202020204" pitchFamily="34" charset="0"/>
              </a:rPr>
              <a:t> </a:t>
            </a:r>
            <a:endParaRPr lang="es-MX" sz="1400" dirty="0">
              <a:latin typeface="Century Gothic" panose="020B0502020202020204" pitchFamily="34" charset="0"/>
            </a:endParaRPr>
          </a:p>
          <a:p>
            <a:pPr lvl="0" algn="just"/>
            <a:r>
              <a:rPr lang="es-MX" sz="1400" i="1" dirty="0">
                <a:latin typeface="Century Gothic" panose="020B0502020202020204" pitchFamily="34" charset="0"/>
              </a:rPr>
              <a:t>resultado por el cobro de cupones de bonos revisables principalmente (+764 </a:t>
            </a:r>
            <a:r>
              <a:rPr lang="es-MX" sz="1400" i="1" dirty="0" err="1">
                <a:latin typeface="Century Gothic" panose="020B0502020202020204" pitchFamily="34" charset="0"/>
              </a:rPr>
              <a:t>mdp</a:t>
            </a:r>
            <a:r>
              <a:rPr lang="es-MX" sz="1400" i="1" dirty="0">
                <a:latin typeface="Century Gothic" panose="020B0502020202020204" pitchFamily="34" charset="0"/>
              </a:rPr>
              <a:t>), plusvalía por valuación e intermediación (+707 </a:t>
            </a:r>
            <a:r>
              <a:rPr lang="es-MX" sz="1400" i="1" dirty="0" err="1">
                <a:latin typeface="Century Gothic" panose="020B0502020202020204" pitchFamily="34" charset="0"/>
              </a:rPr>
              <a:t>mdp</a:t>
            </a:r>
            <a:r>
              <a:rPr lang="es-MX" sz="1400" i="1" dirty="0">
                <a:latin typeface="Century Gothic" panose="020B0502020202020204" pitchFamily="34" charset="0"/>
              </a:rPr>
              <a:t>).</a:t>
            </a:r>
            <a:endParaRPr lang="es-MX" sz="1400" dirty="0">
              <a:latin typeface="Century Gothic" panose="020B0502020202020204" pitchFamily="34" charset="0"/>
            </a:endParaRPr>
          </a:p>
          <a:p>
            <a:pPr marL="355600" indent="-171450" algn="just">
              <a:buFont typeface="Arial" panose="020B0604020202020204" pitchFamily="34" charset="0"/>
              <a:buChar char="•"/>
            </a:pPr>
            <a:r>
              <a:rPr lang="es-MX" sz="1400" b="1" dirty="0">
                <a:latin typeface="Century Gothic" panose="020B0502020202020204" pitchFamily="34" charset="0"/>
              </a:rPr>
              <a:t>Bonos corporativos</a:t>
            </a:r>
            <a:r>
              <a:rPr lang="es-MX" sz="1400" dirty="0">
                <a:latin typeface="Century Gothic" panose="020B0502020202020204" pitchFamily="34" charset="0"/>
              </a:rPr>
              <a:t>, resultado de </a:t>
            </a:r>
            <a:r>
              <a:rPr lang="es-MX" sz="1400" b="1" dirty="0">
                <a:latin typeface="Century Gothic" panose="020B0502020202020204" pitchFamily="34" charset="0"/>
              </a:rPr>
              <a:t>+286 </a:t>
            </a:r>
            <a:r>
              <a:rPr lang="es-MX" sz="1400" b="1" dirty="0" err="1">
                <a:latin typeface="Century Gothic" panose="020B0502020202020204" pitchFamily="34" charset="0"/>
              </a:rPr>
              <a:t>mdp</a:t>
            </a:r>
            <a:endParaRPr lang="es-MX" sz="1400" dirty="0">
              <a:latin typeface="Century Gothic" panose="020B0502020202020204" pitchFamily="34" charset="0"/>
            </a:endParaRPr>
          </a:p>
          <a:p>
            <a:pPr lvl="0" algn="just"/>
            <a:r>
              <a:rPr lang="es-MX" sz="1400" i="1" dirty="0">
                <a:latin typeface="Century Gothic" panose="020B0502020202020204" pitchFamily="34" charset="0"/>
              </a:rPr>
              <a:t>resultado por el cobro de cupones(+236mdp)  y amortizaciones de principal.</a:t>
            </a:r>
            <a:endParaRPr lang="es-MX" sz="1400" dirty="0">
              <a:latin typeface="Century Gothic" panose="020B0502020202020204" pitchFamily="34" charset="0"/>
            </a:endParaRPr>
          </a:p>
          <a:p>
            <a:pPr marL="355600" indent="-171450" algn="just">
              <a:buFont typeface="Arial" panose="020B0604020202020204" pitchFamily="34" charset="0"/>
              <a:buChar char="•"/>
            </a:pPr>
            <a:r>
              <a:rPr lang="es-MX" sz="1400" b="1" dirty="0">
                <a:latin typeface="Century Gothic" panose="020B0502020202020204" pitchFamily="34" charset="0"/>
              </a:rPr>
              <a:t>Renta variable,</a:t>
            </a:r>
            <a:r>
              <a:rPr lang="es-MX" sz="1400" dirty="0">
                <a:latin typeface="Century Gothic" panose="020B0502020202020204" pitchFamily="34" charset="0"/>
              </a:rPr>
              <a:t> plusvalía de </a:t>
            </a:r>
            <a:r>
              <a:rPr lang="es-MX" sz="1400" b="1" dirty="0">
                <a:latin typeface="Century Gothic" panose="020B0502020202020204" pitchFamily="34" charset="0"/>
              </a:rPr>
              <a:t>+300 </a:t>
            </a:r>
            <a:r>
              <a:rPr lang="es-MX" sz="1400" b="1" dirty="0" err="1">
                <a:latin typeface="Century Gothic" panose="020B0502020202020204" pitchFamily="34" charset="0"/>
              </a:rPr>
              <a:t>mdp</a:t>
            </a:r>
            <a:r>
              <a:rPr lang="es-MX" sz="1400" b="1" dirty="0">
                <a:latin typeface="Century Gothic" panose="020B0502020202020204" pitchFamily="34" charset="0"/>
              </a:rPr>
              <a:t> entre valuación y dividendos</a:t>
            </a:r>
            <a:r>
              <a:rPr lang="es-MX" sz="1400" dirty="0">
                <a:latin typeface="Century Gothic" panose="020B0502020202020204" pitchFamily="34" charset="0"/>
              </a:rPr>
              <a:t> </a:t>
            </a:r>
          </a:p>
          <a:p>
            <a:pPr marL="355600" indent="-171450" algn="just">
              <a:buFont typeface="Arial" panose="020B0604020202020204" pitchFamily="34" charset="0"/>
              <a:buChar char="•"/>
            </a:pPr>
            <a:r>
              <a:rPr lang="es-MX" sz="1400" b="1" dirty="0">
                <a:latin typeface="Century Gothic" panose="020B0502020202020204" pitchFamily="34" charset="0"/>
              </a:rPr>
              <a:t>Bonos de empresas productivas del estado (PEMEX y CFE)</a:t>
            </a:r>
            <a:r>
              <a:rPr lang="es-MX" sz="1400" dirty="0">
                <a:latin typeface="Century Gothic" panose="020B0502020202020204" pitchFamily="34" charset="0"/>
              </a:rPr>
              <a:t>, resultado de </a:t>
            </a:r>
            <a:r>
              <a:rPr lang="es-MX" sz="1400" b="1" dirty="0">
                <a:latin typeface="Century Gothic" panose="020B0502020202020204" pitchFamily="34" charset="0"/>
              </a:rPr>
              <a:t>+216 </a:t>
            </a:r>
            <a:r>
              <a:rPr lang="es-MX" sz="1400" b="1" dirty="0" err="1">
                <a:latin typeface="Century Gothic" panose="020B0502020202020204" pitchFamily="34" charset="0"/>
              </a:rPr>
              <a:t>mdp</a:t>
            </a:r>
            <a:endParaRPr lang="es-MX" sz="1400" dirty="0">
              <a:latin typeface="Century Gothic" panose="020B0502020202020204" pitchFamily="34" charset="0"/>
            </a:endParaRPr>
          </a:p>
          <a:p>
            <a:pPr lvl="0" algn="just"/>
            <a:r>
              <a:rPr lang="es-MX" sz="1400" dirty="0">
                <a:latin typeface="Century Gothic" panose="020B0502020202020204" pitchFamily="34" charset="0"/>
              </a:rPr>
              <a:t> </a:t>
            </a:r>
            <a:r>
              <a:rPr lang="es-MX" sz="1400" i="1" dirty="0">
                <a:latin typeface="Century Gothic" panose="020B0502020202020204" pitchFamily="34" charset="0"/>
              </a:rPr>
              <a:t>resultado por amortizaciones y cobro de cupones.</a:t>
            </a:r>
            <a:r>
              <a:rPr lang="es-MX" sz="1400" dirty="0">
                <a:latin typeface="Century Gothic" panose="020B0502020202020204" pitchFamily="34" charset="0"/>
              </a:rPr>
              <a:t> </a:t>
            </a:r>
          </a:p>
          <a:p>
            <a:pPr marL="355600" indent="-171450" algn="just">
              <a:buFont typeface="Arial" panose="020B0604020202020204" pitchFamily="34" charset="0"/>
              <a:buChar char="•"/>
            </a:pPr>
            <a:r>
              <a:rPr lang="es-MX" sz="1400" b="1" dirty="0">
                <a:latin typeface="Century Gothic" panose="020B0502020202020204" pitchFamily="34" charset="0"/>
              </a:rPr>
              <a:t>Notas Estructuradas</a:t>
            </a:r>
            <a:r>
              <a:rPr lang="es-MX" sz="1400" dirty="0">
                <a:latin typeface="Century Gothic" panose="020B0502020202020204" pitchFamily="34" charset="0"/>
              </a:rPr>
              <a:t>, resultado de </a:t>
            </a:r>
            <a:r>
              <a:rPr lang="es-MX" sz="1400" b="1" dirty="0">
                <a:latin typeface="Century Gothic" panose="020B0502020202020204" pitchFamily="34" charset="0"/>
              </a:rPr>
              <a:t>+65 </a:t>
            </a:r>
            <a:r>
              <a:rPr lang="es-MX" sz="1400" b="1" dirty="0" err="1">
                <a:latin typeface="Century Gothic" panose="020B0502020202020204" pitchFamily="34" charset="0"/>
              </a:rPr>
              <a:t>mdp</a:t>
            </a:r>
            <a:endParaRPr lang="es-MX" sz="1400" dirty="0">
              <a:latin typeface="Century Gothic" panose="020B0502020202020204" pitchFamily="34" charset="0"/>
            </a:endParaRPr>
          </a:p>
          <a:p>
            <a:pPr marL="355600" indent="-180975" algn="just">
              <a:buFont typeface="Arial" panose="020B0604020202020204" pitchFamily="34" charset="0"/>
              <a:buChar char="•"/>
            </a:pPr>
            <a:r>
              <a:rPr lang="es-MX" sz="1400" b="1" dirty="0">
                <a:latin typeface="Century Gothic" panose="020B0502020202020204" pitchFamily="34" charset="0"/>
              </a:rPr>
              <a:t>Fibras</a:t>
            </a:r>
            <a:r>
              <a:rPr lang="es-MX" sz="1400" dirty="0">
                <a:latin typeface="Century Gothic" panose="020B0502020202020204" pitchFamily="34" charset="0"/>
              </a:rPr>
              <a:t>, resultado de </a:t>
            </a:r>
            <a:r>
              <a:rPr lang="es-MX" sz="1400" b="1" dirty="0">
                <a:latin typeface="Century Gothic" panose="020B0502020202020204" pitchFamily="34" charset="0"/>
              </a:rPr>
              <a:t>+119 </a:t>
            </a:r>
            <a:r>
              <a:rPr lang="es-MX" sz="1400" b="1" dirty="0" err="1">
                <a:latin typeface="Century Gothic" panose="020B0502020202020204" pitchFamily="34" charset="0"/>
              </a:rPr>
              <a:t>mdp</a:t>
            </a:r>
            <a:endParaRPr lang="es-MX" sz="1400" dirty="0">
              <a:latin typeface="Century Gothic" panose="020B0502020202020204" pitchFamily="34" charset="0"/>
            </a:endParaRPr>
          </a:p>
          <a:p>
            <a:pPr lvl="0" algn="just"/>
            <a:r>
              <a:rPr lang="es-MX" sz="1400" i="1" dirty="0">
                <a:latin typeface="Century Gothic" panose="020B0502020202020204" pitchFamily="34" charset="0"/>
              </a:rPr>
              <a:t>plusvalía por valuación y cobro de dividendos por (+44 </a:t>
            </a:r>
            <a:r>
              <a:rPr lang="es-MX" sz="1400" i="1" dirty="0" err="1">
                <a:latin typeface="Century Gothic" panose="020B0502020202020204" pitchFamily="34" charset="0"/>
              </a:rPr>
              <a:t>mdp</a:t>
            </a:r>
            <a:r>
              <a:rPr lang="es-MX" sz="1400" i="1" dirty="0">
                <a:latin typeface="Century Gothic" panose="020B0502020202020204" pitchFamily="34" charset="0"/>
              </a:rPr>
              <a:t>).</a:t>
            </a:r>
            <a:endParaRPr lang="es-MX" sz="1400" dirty="0">
              <a:latin typeface="Century Gothic" panose="020B0502020202020204" pitchFamily="34" charset="0"/>
            </a:endParaRPr>
          </a:p>
          <a:p>
            <a:pPr marL="355600" indent="-171450" algn="just">
              <a:buFont typeface="Arial" panose="020B0604020202020204" pitchFamily="34" charset="0"/>
              <a:buChar char="•"/>
            </a:pPr>
            <a:r>
              <a:rPr lang="es-MX" sz="1400" b="1" dirty="0" err="1">
                <a:latin typeface="Century Gothic" panose="020B0502020202020204" pitchFamily="34" charset="0"/>
              </a:rPr>
              <a:t>PRLV’s</a:t>
            </a:r>
            <a:r>
              <a:rPr lang="es-MX" sz="1400" dirty="0">
                <a:latin typeface="Century Gothic" panose="020B0502020202020204" pitchFamily="34" charset="0"/>
              </a:rPr>
              <a:t>, resultado de </a:t>
            </a:r>
            <a:r>
              <a:rPr lang="es-MX" sz="1400" b="1" dirty="0">
                <a:latin typeface="Century Gothic" panose="020B0502020202020204" pitchFamily="34" charset="0"/>
              </a:rPr>
              <a:t>+48 </a:t>
            </a:r>
            <a:r>
              <a:rPr lang="es-MX" sz="1400" b="1" dirty="0" err="1">
                <a:latin typeface="Century Gothic" panose="020B0502020202020204" pitchFamily="34" charset="0"/>
              </a:rPr>
              <a:t>mdp</a:t>
            </a:r>
            <a:endParaRPr lang="es-MX" sz="1400" dirty="0">
              <a:latin typeface="Century Gothic" panose="020B0502020202020204" pitchFamily="34" charset="0"/>
            </a:endParaRPr>
          </a:p>
          <a:p>
            <a:pPr marL="355600" indent="-171450" algn="just">
              <a:buFont typeface="Arial" panose="020B0604020202020204" pitchFamily="34" charset="0"/>
              <a:buChar char="•"/>
            </a:pPr>
            <a:r>
              <a:rPr lang="es-MX" sz="1400" b="1" dirty="0">
                <a:latin typeface="Century Gothic" panose="020B0502020202020204" pitchFamily="34" charset="0"/>
              </a:rPr>
              <a:t>Reportos</a:t>
            </a:r>
            <a:r>
              <a:rPr lang="es-MX" sz="1400" dirty="0">
                <a:latin typeface="Century Gothic" panose="020B0502020202020204" pitchFamily="34" charset="0"/>
              </a:rPr>
              <a:t>, resultado de </a:t>
            </a:r>
            <a:r>
              <a:rPr lang="es-MX" sz="1400" b="1" dirty="0">
                <a:latin typeface="Century Gothic" panose="020B0502020202020204" pitchFamily="34" charset="0"/>
              </a:rPr>
              <a:t>+168 </a:t>
            </a:r>
            <a:r>
              <a:rPr lang="es-MX" sz="1400" b="1" dirty="0" err="1">
                <a:latin typeface="Century Gothic" panose="020B0502020202020204" pitchFamily="34" charset="0"/>
              </a:rPr>
              <a:t>mdp</a:t>
            </a:r>
            <a:endParaRPr lang="es-MX" sz="1400" dirty="0">
              <a:latin typeface="Century Gothic" panose="020B0502020202020204" pitchFamily="34" charset="0"/>
            </a:endParaRPr>
          </a:p>
          <a:p>
            <a:pPr marL="355600" indent="-171450" algn="just">
              <a:buFont typeface="Arial" panose="020B0604020202020204" pitchFamily="34" charset="0"/>
              <a:buChar char="•"/>
            </a:pPr>
            <a:r>
              <a:rPr lang="es-MX" sz="1400" b="1" dirty="0" err="1">
                <a:latin typeface="Century Gothic" panose="020B0502020202020204" pitchFamily="34" charset="0"/>
              </a:rPr>
              <a:t>CKD’s</a:t>
            </a:r>
            <a:r>
              <a:rPr lang="es-MX" sz="1400" dirty="0">
                <a:latin typeface="Century Gothic" panose="020B0502020202020204" pitchFamily="34" charset="0"/>
              </a:rPr>
              <a:t>, resultado de </a:t>
            </a:r>
            <a:r>
              <a:rPr lang="es-MX" sz="1400" b="1" dirty="0">
                <a:latin typeface="Century Gothic" panose="020B0502020202020204" pitchFamily="34" charset="0"/>
              </a:rPr>
              <a:t>+7 </a:t>
            </a:r>
            <a:r>
              <a:rPr lang="es-MX" sz="1400" b="1" dirty="0" err="1">
                <a:latin typeface="Century Gothic" panose="020B0502020202020204" pitchFamily="34" charset="0"/>
              </a:rPr>
              <a:t>mdp</a:t>
            </a:r>
            <a:endParaRPr lang="es-MX" sz="1400" dirty="0">
              <a:latin typeface="Century Gothic" panose="020B0502020202020204" pitchFamily="34" charset="0"/>
            </a:endParaRPr>
          </a:p>
          <a:p>
            <a:pPr lvl="0" algn="just"/>
            <a:r>
              <a:rPr lang="es-MX" sz="1400" i="1" dirty="0">
                <a:latin typeface="Century Gothic" panose="020B0502020202020204" pitchFamily="34" charset="0"/>
              </a:rPr>
              <a:t>plusvalía por incremento de valor de mercado.</a:t>
            </a:r>
            <a:endParaRPr lang="es-MX" sz="1400" dirty="0">
              <a:latin typeface="Century Gothic" panose="020B0502020202020204" pitchFamily="34" charset="0"/>
            </a:endParaRPr>
          </a:p>
          <a:p>
            <a:pPr algn="just"/>
            <a:r>
              <a:rPr lang="es-MX" sz="1400" b="1" dirty="0">
                <a:latin typeface="Century Gothic" panose="020B0502020202020204" pitchFamily="34" charset="0"/>
              </a:rPr>
              <a:t>2.- Tesorería</a:t>
            </a:r>
            <a:endParaRPr lang="es-MX" sz="1400" dirty="0">
              <a:latin typeface="Century Gothic" panose="020B0502020202020204" pitchFamily="34" charset="0"/>
            </a:endParaRPr>
          </a:p>
          <a:p>
            <a:pPr algn="just"/>
            <a:r>
              <a:rPr lang="es-MX" sz="1400" b="1" dirty="0">
                <a:latin typeface="Century Gothic" panose="020B0502020202020204" pitchFamily="34" charset="0"/>
              </a:rPr>
              <a:t>Resultado en el mes de septiembre de +132 </a:t>
            </a:r>
            <a:r>
              <a:rPr lang="es-MX" sz="1400" b="1" dirty="0" err="1">
                <a:latin typeface="Century Gothic" panose="020B0502020202020204" pitchFamily="34" charset="0"/>
              </a:rPr>
              <a:t>mdp</a:t>
            </a:r>
            <a:r>
              <a:rPr lang="es-MX" sz="1400" b="1" dirty="0">
                <a:latin typeface="Century Gothic" panose="020B0502020202020204" pitchFamily="34" charset="0"/>
              </a:rPr>
              <a:t>, </a:t>
            </a:r>
            <a:r>
              <a:rPr lang="es-MX" sz="1400" dirty="0">
                <a:latin typeface="Century Gothic" panose="020B0502020202020204" pitchFamily="34" charset="0"/>
              </a:rPr>
              <a:t>con lo anterior, el resultado acumulado al tercer trimestre es de +</a:t>
            </a:r>
            <a:r>
              <a:rPr lang="es-MX" sz="1400" b="1" dirty="0">
                <a:latin typeface="Century Gothic" panose="020B0502020202020204" pitchFamily="34" charset="0"/>
              </a:rPr>
              <a:t>1,585 </a:t>
            </a:r>
            <a:r>
              <a:rPr lang="es-MX" sz="1400" b="1" dirty="0" err="1">
                <a:latin typeface="Century Gothic" panose="020B0502020202020204" pitchFamily="34" charset="0"/>
              </a:rPr>
              <a:t>mdp</a:t>
            </a:r>
            <a:r>
              <a:rPr lang="es-MX" sz="1400" b="1" dirty="0">
                <a:latin typeface="Century Gothic" panose="020B0502020202020204" pitchFamily="34" charset="0"/>
              </a:rPr>
              <a:t> </a:t>
            </a:r>
            <a:r>
              <a:rPr lang="es-MX" sz="1400" dirty="0">
                <a:latin typeface="Century Gothic" panose="020B0502020202020204" pitchFamily="34" charset="0"/>
              </a:rPr>
              <a:t>que</a:t>
            </a:r>
            <a:r>
              <a:rPr lang="es-MX" sz="1400" b="1" dirty="0">
                <a:latin typeface="Century Gothic" panose="020B0502020202020204" pitchFamily="34" charset="0"/>
              </a:rPr>
              <a:t> </a:t>
            </a:r>
            <a:r>
              <a:rPr lang="es-MX" sz="1400" dirty="0">
                <a:latin typeface="Century Gothic" panose="020B0502020202020204" pitchFamily="34" charset="0"/>
              </a:rPr>
              <a:t>representa una </a:t>
            </a:r>
            <a:r>
              <a:rPr lang="es-MX" sz="1400" b="1" i="1" dirty="0">
                <a:latin typeface="Century Gothic" panose="020B0502020202020204" pitchFamily="34" charset="0"/>
              </a:rPr>
              <a:t>TWRR</a:t>
            </a:r>
            <a:r>
              <a:rPr lang="es-MX" sz="1400" b="1" dirty="0">
                <a:latin typeface="Century Gothic" panose="020B0502020202020204" pitchFamily="34" charset="0"/>
              </a:rPr>
              <a:t> de 6.78% en 2017.</a:t>
            </a:r>
            <a:endParaRPr lang="es-MX" sz="1400" dirty="0">
              <a:latin typeface="Century Gothic" panose="020B0502020202020204" pitchFamily="34" charset="0"/>
            </a:endParaRPr>
          </a:p>
          <a:p>
            <a:pPr lvl="0" algn="just"/>
            <a:r>
              <a:rPr lang="es-MX" sz="1400" i="1" dirty="0">
                <a:latin typeface="Century Gothic" panose="020B0502020202020204" pitchFamily="34" charset="0"/>
              </a:rPr>
              <a:t>Resultado producto del cobro y devengo de primas asociadas a inversiones en reportos.</a:t>
            </a:r>
            <a:endParaRPr lang="es-MX" sz="1400" dirty="0">
              <a:latin typeface="Century Gothic" panose="020B0502020202020204" pitchFamily="34" charset="0"/>
            </a:endParaRPr>
          </a:p>
          <a:p>
            <a:pPr algn="just"/>
            <a:r>
              <a:rPr lang="es-MX" sz="1400" b="1" dirty="0">
                <a:latin typeface="Century Gothic" panose="020B0502020202020204" pitchFamily="34" charset="0"/>
              </a:rPr>
              <a:t>El resultado de las inversiones contribuyen al resultado anual del Instituto en 9,691 </a:t>
            </a:r>
            <a:r>
              <a:rPr lang="es-MX" sz="1400" b="1" dirty="0" err="1">
                <a:latin typeface="Century Gothic" panose="020B0502020202020204" pitchFamily="34" charset="0"/>
              </a:rPr>
              <a:t>mdp</a:t>
            </a:r>
            <a:r>
              <a:rPr lang="es-MX" sz="1400" b="1" dirty="0">
                <a:latin typeface="Century Gothic" panose="020B0502020202020204" pitchFamily="34" charset="0"/>
              </a:rPr>
              <a:t> (TWRR de 9.1%)</a:t>
            </a:r>
            <a:endParaRPr lang="es-MX" sz="1400" dirty="0">
              <a:latin typeface="Century Gothic" panose="020B0502020202020204" pitchFamily="34" charset="0"/>
            </a:endParaRPr>
          </a:p>
        </p:txBody>
      </p:sp>
      <p:sp>
        <p:nvSpPr>
          <p:cNvPr id="8" name="1 Título"/>
          <p:cNvSpPr>
            <a:spLocks noGrp="1"/>
          </p:cNvSpPr>
          <p:nvPr>
            <p:ph type="title"/>
          </p:nvPr>
        </p:nvSpPr>
        <p:spPr>
          <a:xfrm>
            <a:off x="176891" y="209151"/>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2000" b="1" dirty="0">
                <a:latin typeface="Century Gothic" panose="020B0502020202020204" pitchFamily="34" charset="0"/>
              </a:rPr>
              <a:t>Resultado de gestión consolidado (detalle)</a:t>
            </a:r>
            <a:br>
              <a:rPr lang="es-MX" sz="1800" b="1" dirty="0">
                <a:latin typeface="Century Gothic" panose="020B0502020202020204" pitchFamily="34" charset="0"/>
              </a:rPr>
            </a:br>
            <a:r>
              <a:rPr lang="es-MX" sz="1400" dirty="0">
                <a:latin typeface="Century Gothic" panose="020B0502020202020204" pitchFamily="34" charset="0"/>
              </a:rPr>
              <a:t>Septiembre 2017 – Coordinación General de Riesgos</a:t>
            </a:r>
            <a:endParaRPr lang="es-MX" sz="1600" dirty="0">
              <a:latin typeface="Century Gothic" panose="020B0502020202020204" pitchFamily="34" charset="0"/>
            </a:endParaRPr>
          </a:p>
        </p:txBody>
      </p:sp>
      <p:sp>
        <p:nvSpPr>
          <p:cNvPr id="2" name="1 Marcador de número de diapositiva"/>
          <p:cNvSpPr>
            <a:spLocks noGrp="1"/>
          </p:cNvSpPr>
          <p:nvPr>
            <p:ph type="sldNum" sz="quarter" idx="12"/>
          </p:nvPr>
        </p:nvSpPr>
        <p:spPr/>
        <p:txBody>
          <a:bodyPr/>
          <a:lstStyle/>
          <a:p>
            <a:fld id="{F617F55C-D943-438D-9265-E988E44D19DA}" type="slidenum">
              <a:rPr lang="es-ES" altLang="es-MX" smtClean="0">
                <a:latin typeface="Century Gothic" panose="020B0502020202020204" pitchFamily="34" charset="0"/>
              </a:rPr>
              <a:pPr/>
              <a:t>22</a:t>
            </a:fld>
            <a:endParaRPr lang="es-ES" altLang="es-MX">
              <a:latin typeface="Century Gothic" panose="020B0502020202020204" pitchFamily="34" charset="0"/>
            </a:endParaRPr>
          </a:p>
        </p:txBody>
      </p:sp>
    </p:spTree>
    <p:extLst>
      <p:ext uri="{BB962C8B-B14F-4D97-AF65-F5344CB8AC3E}">
        <p14:creationId xmlns:p14="http://schemas.microsoft.com/office/powerpoint/2010/main" val="1662294062"/>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14118" y="1243093"/>
            <a:ext cx="8472681" cy="523220"/>
          </a:xfrm>
          <a:prstGeom prst="rect">
            <a:avLst/>
          </a:prstGeom>
        </p:spPr>
        <p:txBody>
          <a:bodyPr wrap="square">
            <a:spAutoFit/>
          </a:bodyPr>
          <a:lstStyle/>
          <a:p>
            <a:pPr lvl="0" algn="just"/>
            <a:r>
              <a:rPr lang="es-MX" sz="1400" dirty="0">
                <a:latin typeface="Century Gothic" panose="020B0502020202020204" pitchFamily="34" charset="0"/>
                <a:ea typeface="MS PGothic" pitchFamily="34" charset="-128"/>
                <a:cs typeface="Arial" pitchFamily="34" charset="0"/>
              </a:rPr>
              <a:t>El resultado acumulado del portafolio en septiembre del 2017 fue de </a:t>
            </a:r>
            <a:r>
              <a:rPr lang="es-MX" sz="1400" b="1" dirty="0">
                <a:latin typeface="Century Gothic" panose="020B0502020202020204" pitchFamily="34" charset="0"/>
                <a:ea typeface="MS PGothic" pitchFamily="34" charset="-128"/>
                <a:cs typeface="Arial" pitchFamily="34" charset="0"/>
              </a:rPr>
              <a:t>8,105 mdp </a:t>
            </a:r>
            <a:r>
              <a:rPr lang="es-MX" sz="1400" dirty="0">
                <a:latin typeface="Century Gothic" panose="020B0502020202020204" pitchFamily="34" charset="0"/>
                <a:ea typeface="MS PGothic" pitchFamily="34" charset="-128"/>
                <a:cs typeface="Arial" pitchFamily="34" charset="0"/>
              </a:rPr>
              <a:t>que representa una </a:t>
            </a:r>
            <a:r>
              <a:rPr lang="es-MX" sz="1400" b="1" dirty="0">
                <a:latin typeface="Century Gothic" panose="020B0502020202020204" pitchFamily="34" charset="0"/>
                <a:ea typeface="MS PGothic" pitchFamily="34" charset="-128"/>
                <a:cs typeface="Arial" pitchFamily="34" charset="0"/>
              </a:rPr>
              <a:t>tasa de rendimiento anualizada de 10.07%. </a:t>
            </a:r>
          </a:p>
        </p:txBody>
      </p:sp>
      <p:sp>
        <p:nvSpPr>
          <p:cNvPr id="8" name="1 Título"/>
          <p:cNvSpPr>
            <a:spLocks noGrp="1"/>
          </p:cNvSpPr>
          <p:nvPr>
            <p:ph type="title"/>
          </p:nvPr>
        </p:nvSpPr>
        <p:spPr>
          <a:xfrm>
            <a:off x="176891" y="209151"/>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2000" b="1" dirty="0">
                <a:latin typeface="Century Gothic" panose="020B0502020202020204" pitchFamily="34" charset="0"/>
              </a:rPr>
              <a:t>Resultado de gestión Fanvit acumulado</a:t>
            </a:r>
            <a:br>
              <a:rPr lang="es-MX" sz="2000" b="1" dirty="0">
                <a:latin typeface="Century Gothic" panose="020B0502020202020204" pitchFamily="34" charset="0"/>
              </a:rPr>
            </a:br>
            <a:r>
              <a:rPr lang="es-MX" sz="1400" dirty="0">
                <a:latin typeface="Century Gothic" panose="020B0502020202020204" pitchFamily="34" charset="0"/>
              </a:rPr>
              <a:t>Septiembre 2017 – Coordinación General de Riesgos</a:t>
            </a:r>
          </a:p>
        </p:txBody>
      </p:sp>
      <p:pic>
        <p:nvPicPr>
          <p:cNvPr id="9" name="Imagen 8"/>
          <p:cNvPicPr>
            <a:picLocks noChangeAspect="1"/>
          </p:cNvPicPr>
          <p:nvPr/>
        </p:nvPicPr>
        <p:blipFill>
          <a:blip r:embed="rId3"/>
          <a:stretch>
            <a:fillRect/>
          </a:stretch>
        </p:blipFill>
        <p:spPr>
          <a:xfrm>
            <a:off x="1323850" y="1908355"/>
            <a:ext cx="6840000" cy="3746551"/>
          </a:xfrm>
          <a:prstGeom prst="rect">
            <a:avLst/>
          </a:prstGeom>
        </p:spPr>
      </p:pic>
      <p:sp>
        <p:nvSpPr>
          <p:cNvPr id="2" name="1 Marcador de número de diapositiva"/>
          <p:cNvSpPr>
            <a:spLocks noGrp="1"/>
          </p:cNvSpPr>
          <p:nvPr>
            <p:ph type="sldNum" sz="quarter" idx="12"/>
          </p:nvPr>
        </p:nvSpPr>
        <p:spPr/>
        <p:txBody>
          <a:bodyPr/>
          <a:lstStyle/>
          <a:p>
            <a:fld id="{F617F55C-D943-438D-9265-E988E44D19DA}" type="slidenum">
              <a:rPr lang="es-ES" altLang="es-MX" smtClean="0">
                <a:latin typeface="Century Gothic" panose="020B0502020202020204" pitchFamily="34" charset="0"/>
              </a:rPr>
              <a:pPr/>
              <a:t>23</a:t>
            </a:fld>
            <a:endParaRPr lang="es-ES" altLang="es-MX">
              <a:latin typeface="Century Gothic" panose="020B0502020202020204" pitchFamily="34" charset="0"/>
            </a:endParaRPr>
          </a:p>
        </p:txBody>
      </p:sp>
      <p:sp>
        <p:nvSpPr>
          <p:cNvPr id="6" name="5 Flecha izquierda">
            <a:hlinkClick r:id="rId4" action="ppaction://hlinksldjump"/>
          </p:cNvPr>
          <p:cNvSpPr/>
          <p:nvPr/>
        </p:nvSpPr>
        <p:spPr>
          <a:xfrm>
            <a:off x="8163870" y="6473762"/>
            <a:ext cx="170121" cy="169277"/>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204032829"/>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Composición del FANVIT</a:t>
            </a: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Octubre 2017</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24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3379837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2 Marcador de contenido"/>
          <p:cNvSpPr txBox="1">
            <a:spLocks/>
          </p:cNvSpPr>
          <p:nvPr/>
        </p:nvSpPr>
        <p:spPr>
          <a:xfrm>
            <a:off x="-1" y="6594511"/>
            <a:ext cx="8098971"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Fuente: Elaborado por la Gerencia Sr. de Coordinación de Inversiones del Infonavit con datos al 29 de septiembre de 2017.</a:t>
            </a:r>
          </a:p>
        </p:txBody>
      </p:sp>
      <p:sp>
        <p:nvSpPr>
          <p:cNvPr id="9" name="CuadroTexto 8"/>
          <p:cNvSpPr txBox="1"/>
          <p:nvPr/>
        </p:nvSpPr>
        <p:spPr>
          <a:xfrm>
            <a:off x="4554795" y="6329947"/>
            <a:ext cx="3221879" cy="338554"/>
          </a:xfrm>
          <a:prstGeom prst="rect">
            <a:avLst/>
          </a:prstGeom>
          <a:noFill/>
        </p:spPr>
        <p:txBody>
          <a:bodyPr wrap="square" rtlCol="0">
            <a:spAutoFit/>
          </a:bodyPr>
          <a:lstStyle/>
          <a:p>
            <a:r>
              <a:rPr lang="es-MX" sz="800" b="1" dirty="0">
                <a:solidFill>
                  <a:prstClr val="black"/>
                </a:solidFill>
              </a:rPr>
              <a:t>* En monedas se está contabilizando “Renta Variable en Divisas” más la chequera en dólares. La suma de los porcentajes será superior al 100%</a:t>
            </a:r>
          </a:p>
        </p:txBody>
      </p:sp>
      <p:sp>
        <p:nvSpPr>
          <p:cNvPr id="2" name="1 Título"/>
          <p:cNvSpPr>
            <a:spLocks noGrp="1"/>
          </p:cNvSpPr>
          <p:nvPr>
            <p:ph type="title"/>
          </p:nvPr>
        </p:nvSpPr>
        <p:spPr>
          <a:xfrm>
            <a:off x="457200" y="177504"/>
            <a:ext cx="6419056" cy="631825"/>
          </a:xfrm>
        </p:spPr>
        <p:txBody>
          <a:bodyPr/>
          <a:lstStyle/>
          <a:p>
            <a:r>
              <a:rPr lang="es-MX" sz="2000" b="1" dirty="0">
                <a:latin typeface="Century Gothic" panose="020B0502020202020204" pitchFamily="34" charset="0"/>
              </a:rPr>
              <a:t>Cartera FANVIT al 29 de septiembre de 2017</a:t>
            </a:r>
          </a:p>
        </p:txBody>
      </p:sp>
      <p:pic>
        <p:nvPicPr>
          <p:cNvPr id="5" name="Imagen 4"/>
          <p:cNvPicPr>
            <a:picLocks noChangeAspect="1"/>
          </p:cNvPicPr>
          <p:nvPr/>
        </p:nvPicPr>
        <p:blipFill>
          <a:blip r:embed="rId2"/>
          <a:stretch>
            <a:fillRect/>
          </a:stretch>
        </p:blipFill>
        <p:spPr>
          <a:xfrm>
            <a:off x="138994" y="683739"/>
            <a:ext cx="7543530" cy="5650315"/>
          </a:xfrm>
          <a:prstGeom prst="rect">
            <a:avLst/>
          </a:prstGeom>
        </p:spPr>
      </p:pic>
      <p:sp>
        <p:nvSpPr>
          <p:cNvPr id="7"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25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076525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229"/>
            <a:ext cx="6419056" cy="631825"/>
          </a:xfrm>
        </p:spPr>
        <p:txBody>
          <a:bodyPr/>
          <a:lstStyle/>
          <a:p>
            <a:r>
              <a:rPr lang="es-MX" sz="2000" b="1" dirty="0">
                <a:latin typeface="Century Gothic" panose="020B0502020202020204" pitchFamily="34" charset="0"/>
              </a:rPr>
              <a:t>Cartera FANVIT al 29 de septiembre de 2017</a:t>
            </a:r>
          </a:p>
        </p:txBody>
      </p:sp>
      <p:sp>
        <p:nvSpPr>
          <p:cNvPr id="6" name="1 Título"/>
          <p:cNvSpPr txBox="1">
            <a:spLocks/>
          </p:cNvSpPr>
          <p:nvPr/>
        </p:nvSpPr>
        <p:spPr bwMode="auto">
          <a:xfrm>
            <a:off x="457200" y="6520676"/>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a:t>
            </a:r>
            <a:r>
              <a:rPr lang="es-MX" sz="1000" dirty="0">
                <a:solidFill>
                  <a:prstClr val="black"/>
                </a:solidFill>
                <a:latin typeface="Century Gothic" panose="020B0502020202020204" pitchFamily="34" charset="0"/>
              </a:rPr>
              <a:t>Coordinación de Inversiones</a:t>
            </a:r>
            <a:r>
              <a:rPr lang="es-MX" sz="1000" dirty="0">
                <a:solidFill>
                  <a:schemeClr val="tx1"/>
                </a:solidFill>
                <a:latin typeface="Century Gothic" panose="020B0502020202020204" pitchFamily="34" charset="0"/>
              </a:rPr>
              <a:t> del Infonavit </a:t>
            </a:r>
            <a:r>
              <a:rPr lang="es-ES" sz="1000" dirty="0">
                <a:solidFill>
                  <a:schemeClr val="tx1"/>
                </a:solidFill>
                <a:latin typeface="Century Gothic" panose="020B0502020202020204" pitchFamily="34" charset="0"/>
              </a:rPr>
              <a:t>con datos al 29 de septiembre de 2017.</a:t>
            </a:r>
            <a:endParaRPr lang="es-MX" sz="1000" dirty="0">
              <a:solidFill>
                <a:schemeClr val="tx1"/>
              </a:solidFill>
              <a:latin typeface="Century Gothic" panose="020B0502020202020204" pitchFamily="34" charset="0"/>
            </a:endParaRPr>
          </a:p>
        </p:txBody>
      </p:sp>
      <p:pic>
        <p:nvPicPr>
          <p:cNvPr id="4" name="Imagen 3"/>
          <p:cNvPicPr>
            <a:picLocks noChangeAspect="1"/>
          </p:cNvPicPr>
          <p:nvPr/>
        </p:nvPicPr>
        <p:blipFill>
          <a:blip r:embed="rId2"/>
          <a:stretch>
            <a:fillRect/>
          </a:stretch>
        </p:blipFill>
        <p:spPr>
          <a:xfrm>
            <a:off x="99140" y="688660"/>
            <a:ext cx="7614645" cy="5832016"/>
          </a:xfrm>
          <a:prstGeom prst="rect">
            <a:avLst/>
          </a:prstGeom>
        </p:spPr>
      </p:pic>
      <p:sp>
        <p:nvSpPr>
          <p:cNvPr id="7" name="3 Marcador de número de diapositiva"/>
          <p:cNvSpPr>
            <a:spLocks noGrp="1"/>
          </p:cNvSpPr>
          <p:nvPr>
            <p:ph type="sldNum" sz="quarter" idx="12"/>
          </p:nvPr>
        </p:nvSpPr>
        <p:spPr>
          <a:xfrm>
            <a:off x="8218971" y="6493466"/>
            <a:ext cx="552298" cy="365125"/>
          </a:xfrm>
        </p:spPr>
        <p:txBody>
          <a:bodyPr/>
          <a:lstStyle/>
          <a:p>
            <a:pPr algn="ctr"/>
            <a:fld id="{05E83AA4-A00D-4AA0-8FE8-B93C9F3EC141}" type="slidenum">
              <a:rPr lang="es-ES" altLang="es-MX" smtClean="0">
                <a:latin typeface="Century Gothic" panose="020B0502020202020204" pitchFamily="34" charset="0"/>
              </a:rPr>
              <a:pPr algn="ctr"/>
              <a:t>26</a:t>
            </a:fld>
            <a:endParaRPr lang="es-ES" altLang="es-MX" dirty="0">
              <a:latin typeface="Century Gothic" panose="020B0502020202020204" pitchFamily="34" charset="0"/>
            </a:endParaRPr>
          </a:p>
        </p:txBody>
      </p:sp>
      <p:sp>
        <p:nvSpPr>
          <p:cNvPr id="8" name="7 Flecha izquierda">
            <a:hlinkClick r:id="rId3" action="ppaction://hlinksldjump"/>
          </p:cNvPr>
          <p:cNvSpPr/>
          <p:nvPr/>
        </p:nvSpPr>
        <p:spPr>
          <a:xfrm>
            <a:off x="8155173" y="6598354"/>
            <a:ext cx="170121" cy="169277"/>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2434468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Estrategia Renta Fija</a:t>
            </a: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Octubre 2017</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27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3866858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Marcador de contenido 2"/>
          <p:cNvSpPr>
            <a:spLocks noGrp="1"/>
          </p:cNvSpPr>
          <p:nvPr>
            <p:ph idx="1"/>
          </p:nvPr>
        </p:nvSpPr>
        <p:spPr>
          <a:xfrm>
            <a:off x="600891" y="1232452"/>
            <a:ext cx="8229600" cy="5194227"/>
          </a:xfrm>
        </p:spPr>
        <p:txBody>
          <a:bodyPr>
            <a:normAutofit/>
          </a:bodyPr>
          <a:lstStyle/>
          <a:p>
            <a:pPr algn="just">
              <a:buClr>
                <a:srgbClr val="C00000"/>
              </a:buClr>
            </a:pPr>
            <a:r>
              <a:rPr lang="es-MX" sz="1400" dirty="0">
                <a:latin typeface="Century Gothic" panose="020B0502020202020204" pitchFamily="34" charset="0"/>
              </a:rPr>
              <a:t>Reducción de exposición en papeles corporativos y participación en emisiones primarias de la banca de desarrollo.</a:t>
            </a: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marL="0" indent="0" algn="just">
              <a:buClr>
                <a:srgbClr val="C00000"/>
              </a:buClr>
              <a:buNone/>
            </a:pPr>
            <a:endParaRPr lang="x-none" sz="1400" dirty="0">
              <a:latin typeface="Century Gothic" panose="020B0502020202020204" pitchFamily="34" charset="0"/>
            </a:endParaRPr>
          </a:p>
          <a:p>
            <a:pPr algn="just">
              <a:buClr>
                <a:srgbClr val="C00000"/>
              </a:buClr>
            </a:pPr>
            <a:r>
              <a:rPr lang="x-none" sz="1400" dirty="0">
                <a:latin typeface="Century Gothic" panose="020B0502020202020204" pitchFamily="34" charset="0"/>
              </a:rPr>
              <a:t>Se continuó con la construcción de posiciones en Fibras diversificando el portafolio.</a:t>
            </a:r>
          </a:p>
          <a:p>
            <a:pPr algn="just">
              <a:buClr>
                <a:srgbClr val="C00000"/>
              </a:buClr>
            </a:pPr>
            <a:endParaRPr lang="x-none" sz="1400" dirty="0">
              <a:latin typeface="Century Gothic" panose="020B0502020202020204" pitchFamily="34" charset="0"/>
            </a:endParaRPr>
          </a:p>
          <a:p>
            <a:pPr marL="0" indent="0" algn="just">
              <a:buClr>
                <a:srgbClr val="C00000"/>
              </a:buClr>
              <a:buNone/>
            </a:pPr>
            <a:endParaRPr lang="es-MX" sz="1600" dirty="0">
              <a:latin typeface="Century Gothic" panose="020B0502020202020204" pitchFamily="34" charset="0"/>
            </a:endParaRPr>
          </a:p>
        </p:txBody>
      </p:sp>
      <p:sp>
        <p:nvSpPr>
          <p:cNvPr id="9" name="CuadroTexto 8"/>
          <p:cNvSpPr txBox="1"/>
          <p:nvPr/>
        </p:nvSpPr>
        <p:spPr>
          <a:xfrm>
            <a:off x="641904" y="6429391"/>
            <a:ext cx="8147573" cy="253916"/>
          </a:xfrm>
          <a:prstGeom prst="rect">
            <a:avLst/>
          </a:prstGeom>
          <a:noFill/>
        </p:spPr>
        <p:txBody>
          <a:bodyPr wrap="square" rtlCol="0">
            <a:spAutoFit/>
          </a:bodyPr>
          <a:lstStyle/>
          <a:p>
            <a:r>
              <a:rPr lang="x-none" sz="1050" dirty="0"/>
              <a:t>*Cifras en millones de pesos.</a:t>
            </a:r>
            <a:endParaRPr lang="es-MX" sz="1050" dirty="0"/>
          </a:p>
        </p:txBody>
      </p:sp>
      <p:sp>
        <p:nvSpPr>
          <p:cNvPr id="15" name="Título 1"/>
          <p:cNvSpPr>
            <a:spLocks noGrp="1"/>
          </p:cNvSpPr>
          <p:nvPr>
            <p:ph type="title"/>
          </p:nvPr>
        </p:nvSpPr>
        <p:spPr>
          <a:xfrm>
            <a:off x="457199" y="274638"/>
            <a:ext cx="7121471" cy="631825"/>
          </a:xfrm>
        </p:spPr>
        <p:txBody>
          <a:bodyPr>
            <a:noAutofit/>
          </a:bodyPr>
          <a:lstStyle/>
          <a:p>
            <a:r>
              <a:rPr lang="es-MX" sz="2000" b="1" dirty="0">
                <a:latin typeface="Century Gothic" panose="020B0502020202020204" pitchFamily="34" charset="0"/>
              </a:rPr>
              <a:t>Operaciones relevantes </a:t>
            </a:r>
            <a:br>
              <a:rPr lang="es-MX" sz="2000" b="1" dirty="0">
                <a:latin typeface="Century Gothic" panose="020B0502020202020204" pitchFamily="34" charset="0"/>
              </a:rPr>
            </a:br>
            <a:r>
              <a:rPr lang="es-MX" sz="2000" b="1" dirty="0">
                <a:latin typeface="Century Gothic" panose="020B0502020202020204" pitchFamily="34" charset="0"/>
              </a:rPr>
              <a:t>FANVIT del</a:t>
            </a:r>
            <a:r>
              <a:rPr lang="es-MX" sz="1400" b="1" dirty="0">
                <a:latin typeface="Century Gothic" panose="020B0502020202020204" pitchFamily="34" charset="0"/>
              </a:rPr>
              <a:t> 1 al 29 de septiembre de 2017</a:t>
            </a:r>
            <a:endParaRPr lang="es-MX" sz="1050" b="1" dirty="0">
              <a:latin typeface="Century Gothic" panose="020B0502020202020204" pitchFamily="34" charset="0"/>
            </a:endParaRPr>
          </a:p>
        </p:txBody>
      </p:sp>
      <p:pic>
        <p:nvPicPr>
          <p:cNvPr id="2" name="Imagen 1"/>
          <p:cNvPicPr>
            <a:picLocks noChangeAspect="1"/>
          </p:cNvPicPr>
          <p:nvPr/>
        </p:nvPicPr>
        <p:blipFill>
          <a:blip r:embed="rId2"/>
          <a:stretch>
            <a:fillRect/>
          </a:stretch>
        </p:blipFill>
        <p:spPr>
          <a:xfrm>
            <a:off x="3186927" y="2060848"/>
            <a:ext cx="3057525" cy="1353733"/>
          </a:xfrm>
          <a:prstGeom prst="rect">
            <a:avLst/>
          </a:prstGeom>
        </p:spPr>
      </p:pic>
      <p:pic>
        <p:nvPicPr>
          <p:cNvPr id="4" name="Imagen 3"/>
          <p:cNvPicPr>
            <a:picLocks noChangeAspect="1"/>
          </p:cNvPicPr>
          <p:nvPr/>
        </p:nvPicPr>
        <p:blipFill>
          <a:blip r:embed="rId3"/>
          <a:stretch>
            <a:fillRect/>
          </a:stretch>
        </p:blipFill>
        <p:spPr>
          <a:xfrm>
            <a:off x="3186927" y="4625096"/>
            <a:ext cx="3057525" cy="591067"/>
          </a:xfrm>
          <a:prstGeom prst="rect">
            <a:avLst/>
          </a:prstGeom>
        </p:spPr>
      </p:pic>
      <p:sp>
        <p:nvSpPr>
          <p:cNvPr id="8"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28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2112007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contenido 2"/>
          <p:cNvSpPr>
            <a:spLocks noGrp="1"/>
          </p:cNvSpPr>
          <p:nvPr>
            <p:ph idx="1"/>
          </p:nvPr>
        </p:nvSpPr>
        <p:spPr>
          <a:xfrm>
            <a:off x="457200" y="1331905"/>
            <a:ext cx="8229600" cy="5389570"/>
          </a:xfrm>
        </p:spPr>
        <p:txBody>
          <a:bodyPr>
            <a:normAutofit/>
          </a:bodyPr>
          <a:lstStyle/>
          <a:p>
            <a:pPr algn="just">
              <a:buClr>
                <a:srgbClr val="C00000"/>
              </a:buClr>
            </a:pPr>
            <a:r>
              <a:rPr lang="x-none" sz="1400" dirty="0">
                <a:latin typeface="Century Gothic" panose="020B0502020202020204" pitchFamily="34" charset="0"/>
              </a:rPr>
              <a:t>Se tomaron utilidades en los nodos largos de la curva de bonos M, reinvirtiendo en la zona media de la curva de </a:t>
            </a:r>
            <a:r>
              <a:rPr lang="x-none" sz="1400" dirty="0" err="1">
                <a:latin typeface="Century Gothic" panose="020B0502020202020204" pitchFamily="34" charset="0"/>
              </a:rPr>
              <a:t>Udibonos</a:t>
            </a:r>
            <a:r>
              <a:rPr lang="x-none" sz="1400" dirty="0">
                <a:latin typeface="Century Gothic" panose="020B0502020202020204" pitchFamily="34" charset="0"/>
              </a:rPr>
              <a:t> manteniendo la postura defensiva del portafolio.</a:t>
            </a: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algn="just">
              <a:buClr>
                <a:srgbClr val="C00000"/>
              </a:buClr>
            </a:pPr>
            <a:r>
              <a:rPr lang="x-none" sz="1400" dirty="0">
                <a:latin typeface="Century Gothic" panose="020B0502020202020204" pitchFamily="34" charset="0"/>
              </a:rPr>
              <a:t>Participación en emisión de CKD IGS.</a:t>
            </a: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r>
              <a:rPr lang="x-none" sz="1400" dirty="0">
                <a:latin typeface="Century Gothic" panose="020B0502020202020204" pitchFamily="34" charset="0"/>
              </a:rPr>
              <a:t>Se generó un estimado de los gastos en dólares durante el resto del año del portafolio y se realizó la compra de la divisa a un tipo de cambio del 17.86 pesos por dólar, con el propósito de cubrir dichos ga</a:t>
            </a:r>
            <a:r>
              <a:rPr lang="es-MX" sz="1400" dirty="0">
                <a:latin typeface="Century Gothic" panose="020B0502020202020204" pitchFamily="34" charset="0"/>
              </a:rPr>
              <a:t>s</a:t>
            </a:r>
            <a:r>
              <a:rPr lang="x-none" sz="1400" dirty="0">
                <a:latin typeface="Century Gothic" panose="020B0502020202020204" pitchFamily="34" charset="0"/>
              </a:rPr>
              <a:t>tos dada la situación geopolítica actual.</a:t>
            </a:r>
            <a:endParaRPr lang="es-MX" sz="1400" dirty="0">
              <a:latin typeface="Century Gothic" panose="020B0502020202020204" pitchFamily="34" charset="0"/>
            </a:endParaRPr>
          </a:p>
          <a:p>
            <a:pPr algn="just">
              <a:buClr>
                <a:srgbClr val="C00000"/>
              </a:buClr>
            </a:pPr>
            <a:endParaRPr lang="es-MX" sz="1400" dirty="0">
              <a:latin typeface="Century Gothic" panose="020B0502020202020204" pitchFamily="34" charset="0"/>
            </a:endParaRPr>
          </a:p>
        </p:txBody>
      </p:sp>
      <p:sp>
        <p:nvSpPr>
          <p:cNvPr id="9" name="CuadroTexto 8"/>
          <p:cNvSpPr txBox="1"/>
          <p:nvPr/>
        </p:nvSpPr>
        <p:spPr>
          <a:xfrm>
            <a:off x="683568" y="6452876"/>
            <a:ext cx="8147573" cy="253916"/>
          </a:xfrm>
          <a:prstGeom prst="rect">
            <a:avLst/>
          </a:prstGeom>
          <a:noFill/>
        </p:spPr>
        <p:txBody>
          <a:bodyPr wrap="square" rtlCol="0">
            <a:spAutoFit/>
          </a:bodyPr>
          <a:lstStyle/>
          <a:p>
            <a:r>
              <a:rPr lang="x-none" sz="1050" dirty="0"/>
              <a:t>*Montos en millones de pesos.</a:t>
            </a:r>
            <a:endParaRPr lang="es-MX" sz="1050" dirty="0"/>
          </a:p>
        </p:txBody>
      </p:sp>
      <p:sp>
        <p:nvSpPr>
          <p:cNvPr id="14" name="Título 1"/>
          <p:cNvSpPr>
            <a:spLocks noGrp="1"/>
          </p:cNvSpPr>
          <p:nvPr>
            <p:ph type="title"/>
          </p:nvPr>
        </p:nvSpPr>
        <p:spPr>
          <a:xfrm>
            <a:off x="457199" y="274638"/>
            <a:ext cx="7121471" cy="631825"/>
          </a:xfrm>
        </p:spPr>
        <p:txBody>
          <a:bodyPr>
            <a:noAutofit/>
          </a:bodyPr>
          <a:lstStyle/>
          <a:p>
            <a:r>
              <a:rPr lang="es-MX" sz="2000" b="1" dirty="0">
                <a:latin typeface="Century Gothic" panose="020B0502020202020204" pitchFamily="34" charset="0"/>
              </a:rPr>
              <a:t>Operaciones relevantes </a:t>
            </a:r>
            <a:br>
              <a:rPr lang="es-MX" sz="2000" b="1" dirty="0">
                <a:latin typeface="Century Gothic" panose="020B0502020202020204" pitchFamily="34" charset="0"/>
              </a:rPr>
            </a:br>
            <a:r>
              <a:rPr lang="es-MX" sz="2000" b="1" dirty="0">
                <a:latin typeface="Century Gothic" panose="020B0502020202020204" pitchFamily="34" charset="0"/>
              </a:rPr>
              <a:t>FANVIT del </a:t>
            </a:r>
            <a:r>
              <a:rPr lang="es-MX" sz="1400" b="1" dirty="0">
                <a:latin typeface="Century Gothic" panose="020B0502020202020204" pitchFamily="34" charset="0"/>
              </a:rPr>
              <a:t>1 al 29 de septiembre de 2017</a:t>
            </a:r>
          </a:p>
        </p:txBody>
      </p:sp>
      <p:pic>
        <p:nvPicPr>
          <p:cNvPr id="2" name="Imagen 1"/>
          <p:cNvPicPr>
            <a:picLocks noChangeAspect="1"/>
          </p:cNvPicPr>
          <p:nvPr/>
        </p:nvPicPr>
        <p:blipFill>
          <a:blip r:embed="rId2"/>
          <a:stretch>
            <a:fillRect/>
          </a:stretch>
        </p:blipFill>
        <p:spPr>
          <a:xfrm>
            <a:off x="3050807" y="2122250"/>
            <a:ext cx="3057525" cy="1163067"/>
          </a:xfrm>
          <a:prstGeom prst="rect">
            <a:avLst/>
          </a:prstGeom>
        </p:spPr>
      </p:pic>
      <p:pic>
        <p:nvPicPr>
          <p:cNvPr id="5" name="Imagen 4"/>
          <p:cNvPicPr>
            <a:picLocks noChangeAspect="1"/>
          </p:cNvPicPr>
          <p:nvPr/>
        </p:nvPicPr>
        <p:blipFill>
          <a:blip r:embed="rId3"/>
          <a:stretch>
            <a:fillRect/>
          </a:stretch>
        </p:blipFill>
        <p:spPr>
          <a:xfrm>
            <a:off x="3043237" y="3934182"/>
            <a:ext cx="3057525" cy="591067"/>
          </a:xfrm>
          <a:prstGeom prst="rect">
            <a:avLst/>
          </a:prstGeom>
        </p:spPr>
      </p:pic>
      <p:pic>
        <p:nvPicPr>
          <p:cNvPr id="10" name="Imagen 9"/>
          <p:cNvPicPr>
            <a:picLocks noChangeAspect="1"/>
          </p:cNvPicPr>
          <p:nvPr/>
        </p:nvPicPr>
        <p:blipFill>
          <a:blip r:embed="rId4"/>
          <a:stretch>
            <a:fillRect/>
          </a:stretch>
        </p:blipFill>
        <p:spPr>
          <a:xfrm>
            <a:off x="3050807" y="5649088"/>
            <a:ext cx="3057525" cy="591067"/>
          </a:xfrm>
          <a:prstGeom prst="rect">
            <a:avLst/>
          </a:prstGeom>
        </p:spPr>
      </p:pic>
      <p:sp>
        <p:nvSpPr>
          <p:cNvPr id="11"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29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7285079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6496498" cy="631524"/>
          </a:xfrm>
        </p:spPr>
        <p:txBody>
          <a:bodyPr>
            <a:normAutofit/>
          </a:bodyPr>
          <a:lstStyle/>
          <a:p>
            <a:r>
              <a:rPr lang="es-ES" sz="2000" b="1" dirty="0">
                <a:latin typeface="Century Gothic" panose="020B0502020202020204" pitchFamily="34" charset="0"/>
              </a:rPr>
              <a:t>Expectativas por clases de activo</a:t>
            </a:r>
            <a:endParaRPr lang="es-MX" sz="2000" b="1" dirty="0">
              <a:latin typeface="Century Gothic" panose="020B0502020202020204" pitchFamily="34" charset="0"/>
            </a:endParaRPr>
          </a:p>
        </p:txBody>
      </p:sp>
      <p:sp>
        <p:nvSpPr>
          <p:cNvPr id="11" name="Rectángulo 10"/>
          <p:cNvSpPr/>
          <p:nvPr/>
        </p:nvSpPr>
        <p:spPr>
          <a:xfrm>
            <a:off x="2254317" y="1178251"/>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latin typeface="Century Gothic" panose="020B0502020202020204" pitchFamily="34" charset="0"/>
              </a:rPr>
              <a:t>Tasa</a:t>
            </a:r>
          </a:p>
          <a:p>
            <a:pPr algn="ctr"/>
            <a:r>
              <a:rPr lang="es-MX" sz="1200" b="1" dirty="0">
                <a:latin typeface="Century Gothic" panose="020B0502020202020204" pitchFamily="34" charset="0"/>
              </a:rPr>
              <a:t>Nominal</a:t>
            </a:r>
          </a:p>
        </p:txBody>
      </p:sp>
      <p:sp>
        <p:nvSpPr>
          <p:cNvPr id="14" name="Rectángulo 13"/>
          <p:cNvSpPr/>
          <p:nvPr/>
        </p:nvSpPr>
        <p:spPr>
          <a:xfrm>
            <a:off x="262552" y="1591348"/>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a:latin typeface="Century Gothic" panose="020B0502020202020204" pitchFamily="34" charset="0"/>
              </a:rPr>
              <a:t>Gubernamental</a:t>
            </a:r>
          </a:p>
          <a:p>
            <a:pPr algn="ctr"/>
            <a:r>
              <a:rPr lang="es-MX" sz="1600" b="1" dirty="0">
                <a:latin typeface="Century Gothic" panose="020B0502020202020204" pitchFamily="34" charset="0"/>
              </a:rPr>
              <a:t>60.0%</a:t>
            </a:r>
          </a:p>
        </p:txBody>
      </p:sp>
      <p:sp>
        <p:nvSpPr>
          <p:cNvPr id="20" name="Rectángulo 19"/>
          <p:cNvSpPr/>
          <p:nvPr/>
        </p:nvSpPr>
        <p:spPr>
          <a:xfrm>
            <a:off x="2254316" y="1591348"/>
            <a:ext cx="3038937"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400" dirty="0">
                <a:solidFill>
                  <a:schemeClr val="tx1"/>
                </a:solidFill>
                <a:latin typeface="Century Gothic" panose="020B0502020202020204" pitchFamily="34" charset="0"/>
              </a:rPr>
              <a:t>Enfoque en operaciones de valor relativo</a:t>
            </a:r>
          </a:p>
        </p:txBody>
      </p:sp>
      <p:sp>
        <p:nvSpPr>
          <p:cNvPr id="37" name="Rectángulo 36"/>
          <p:cNvSpPr/>
          <p:nvPr/>
        </p:nvSpPr>
        <p:spPr>
          <a:xfrm>
            <a:off x="3312061" y="1178251"/>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latin typeface="Century Gothic" panose="020B0502020202020204" pitchFamily="34" charset="0"/>
              </a:rPr>
              <a:t>Tasa</a:t>
            </a:r>
          </a:p>
          <a:p>
            <a:pPr algn="ctr"/>
            <a:r>
              <a:rPr lang="es-MX" sz="1200" b="1" dirty="0">
                <a:latin typeface="Century Gothic" panose="020B0502020202020204" pitchFamily="34" charset="0"/>
              </a:rPr>
              <a:t>Real</a:t>
            </a:r>
          </a:p>
        </p:txBody>
      </p:sp>
      <p:sp>
        <p:nvSpPr>
          <p:cNvPr id="40" name="Rectángulo 39"/>
          <p:cNvSpPr/>
          <p:nvPr/>
        </p:nvSpPr>
        <p:spPr>
          <a:xfrm>
            <a:off x="4369803" y="1178251"/>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latin typeface="Century Gothic" panose="020B0502020202020204" pitchFamily="34" charset="0"/>
              </a:rPr>
              <a:t>Tasa</a:t>
            </a:r>
          </a:p>
          <a:p>
            <a:pPr algn="ctr"/>
            <a:r>
              <a:rPr lang="es-MX" sz="1200" b="1" dirty="0">
                <a:latin typeface="Century Gothic" panose="020B0502020202020204" pitchFamily="34" charset="0"/>
              </a:rPr>
              <a:t>Variable</a:t>
            </a:r>
          </a:p>
        </p:txBody>
      </p:sp>
      <p:sp>
        <p:nvSpPr>
          <p:cNvPr id="22" name="Rectángulo 21"/>
          <p:cNvSpPr/>
          <p:nvPr/>
        </p:nvSpPr>
        <p:spPr>
          <a:xfrm>
            <a:off x="5617663" y="1591348"/>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a:solidFill>
                  <a:schemeClr val="tx1"/>
                </a:solidFill>
                <a:latin typeface="Century Gothic" panose="020B0502020202020204" pitchFamily="34" charset="0"/>
              </a:rPr>
              <a:t>Expectativas de mayor crecimiento e inflación en EUA y países avanzados han impulsado las tasas hacia arriba, lo que podría crear oportunidades de compra.</a:t>
            </a:r>
          </a:p>
        </p:txBody>
      </p:sp>
      <p:sp>
        <p:nvSpPr>
          <p:cNvPr id="30" name="Rectángulo 29"/>
          <p:cNvSpPr/>
          <p:nvPr/>
        </p:nvSpPr>
        <p:spPr>
          <a:xfrm>
            <a:off x="262552" y="2531630"/>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a:latin typeface="Century Gothic" panose="020B0502020202020204" pitchFamily="34" charset="0"/>
              </a:rPr>
              <a:t>Corporativos*</a:t>
            </a:r>
          </a:p>
          <a:p>
            <a:pPr algn="ctr"/>
            <a:r>
              <a:rPr lang="es-MX" sz="1600" b="1" dirty="0">
                <a:latin typeface="Century Gothic" panose="020B0502020202020204" pitchFamily="34" charset="0"/>
              </a:rPr>
              <a:t>17.9%</a:t>
            </a:r>
          </a:p>
        </p:txBody>
      </p:sp>
      <p:sp>
        <p:nvSpPr>
          <p:cNvPr id="31" name="Rectángulo 30"/>
          <p:cNvSpPr/>
          <p:nvPr/>
        </p:nvSpPr>
        <p:spPr>
          <a:xfrm>
            <a:off x="2227159" y="2531630"/>
            <a:ext cx="3038936"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400" dirty="0">
                <a:solidFill>
                  <a:schemeClr val="tx1"/>
                </a:solidFill>
                <a:latin typeface="Century Gothic" panose="020B0502020202020204" pitchFamily="34" charset="0"/>
              </a:rPr>
              <a:t>Compras selectivas</a:t>
            </a:r>
          </a:p>
        </p:txBody>
      </p:sp>
      <p:sp>
        <p:nvSpPr>
          <p:cNvPr id="34" name="Rectángulo 33"/>
          <p:cNvSpPr/>
          <p:nvPr/>
        </p:nvSpPr>
        <p:spPr>
          <a:xfrm>
            <a:off x="5617663" y="2531630"/>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a:solidFill>
                  <a:schemeClr val="tx1"/>
                </a:solidFill>
                <a:latin typeface="Century Gothic" panose="020B0502020202020204" pitchFamily="34" charset="0"/>
              </a:rPr>
              <a:t>Las sobretasas de este tipo de instrumentos han bajado, pero ante la perspectiva en tasas se han estancado. </a:t>
            </a:r>
          </a:p>
        </p:txBody>
      </p:sp>
      <p:sp>
        <p:nvSpPr>
          <p:cNvPr id="35" name="Rectángulo 34"/>
          <p:cNvSpPr/>
          <p:nvPr/>
        </p:nvSpPr>
        <p:spPr>
          <a:xfrm>
            <a:off x="262552" y="3616328"/>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a:latin typeface="Century Gothic" panose="020B0502020202020204" pitchFamily="34" charset="0"/>
              </a:rPr>
              <a:t>Renta Variable</a:t>
            </a:r>
          </a:p>
          <a:p>
            <a:pPr algn="ctr"/>
            <a:r>
              <a:rPr lang="es-MX" sz="1600" b="1" dirty="0">
                <a:latin typeface="Century Gothic" panose="020B0502020202020204" pitchFamily="34" charset="0"/>
              </a:rPr>
              <a:t>7.3%</a:t>
            </a:r>
          </a:p>
        </p:txBody>
      </p:sp>
      <p:sp>
        <p:nvSpPr>
          <p:cNvPr id="36" name="Rectángulo 35"/>
          <p:cNvSpPr/>
          <p:nvPr/>
        </p:nvSpPr>
        <p:spPr>
          <a:xfrm>
            <a:off x="2254316" y="3616328"/>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solidFill>
                  <a:schemeClr val="tx1"/>
                </a:solidFill>
                <a:latin typeface="Century Gothic" panose="020B0502020202020204" pitchFamily="34" charset="0"/>
              </a:rPr>
              <a:t>Neutral</a:t>
            </a:r>
          </a:p>
        </p:txBody>
      </p:sp>
      <p:sp>
        <p:nvSpPr>
          <p:cNvPr id="45" name="Rectángulo 44"/>
          <p:cNvSpPr/>
          <p:nvPr/>
        </p:nvSpPr>
        <p:spPr>
          <a:xfrm>
            <a:off x="5617663" y="3616328"/>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a:solidFill>
                  <a:schemeClr val="tx1"/>
                </a:solidFill>
                <a:latin typeface="Century Gothic" panose="020B0502020202020204" pitchFamily="34" charset="0"/>
              </a:rPr>
              <a:t>Renta variable nacional e internacional han mostrado un fuerte crecimiento con preocupaciones sobre las valuaciones en términos de múltiplos (principalmente de EUA).</a:t>
            </a:r>
          </a:p>
        </p:txBody>
      </p:sp>
      <p:sp>
        <p:nvSpPr>
          <p:cNvPr id="46" name="Rectángulo 45"/>
          <p:cNvSpPr/>
          <p:nvPr/>
        </p:nvSpPr>
        <p:spPr>
          <a:xfrm>
            <a:off x="262552" y="5507217"/>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err="1">
                <a:latin typeface="Century Gothic" panose="020B0502020202020204" pitchFamily="34" charset="0"/>
              </a:rPr>
              <a:t>CKDs</a:t>
            </a:r>
            <a:endParaRPr lang="es-MX" sz="1600" b="1" dirty="0">
              <a:latin typeface="Century Gothic" panose="020B0502020202020204" pitchFamily="34" charset="0"/>
            </a:endParaRPr>
          </a:p>
          <a:p>
            <a:pPr algn="ctr"/>
            <a:r>
              <a:rPr lang="es-MX" sz="1600" b="1" dirty="0">
                <a:latin typeface="Century Gothic" panose="020B0502020202020204" pitchFamily="34" charset="0"/>
              </a:rPr>
              <a:t>0.3</a:t>
            </a:r>
            <a:r>
              <a:rPr lang="es-MX" sz="1600" b="1" dirty="0">
                <a:solidFill>
                  <a:schemeClr val="bg1"/>
                </a:solidFill>
                <a:latin typeface="Century Gothic" panose="020B0502020202020204" pitchFamily="34" charset="0"/>
              </a:rPr>
              <a:t>% (1.5%)</a:t>
            </a:r>
          </a:p>
        </p:txBody>
      </p:sp>
      <p:sp>
        <p:nvSpPr>
          <p:cNvPr id="47" name="Rectángulo 46"/>
          <p:cNvSpPr/>
          <p:nvPr/>
        </p:nvSpPr>
        <p:spPr>
          <a:xfrm>
            <a:off x="2254316" y="5507217"/>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solidFill>
                  <a:schemeClr val="tx1"/>
                </a:solidFill>
                <a:latin typeface="Century Gothic" panose="020B0502020202020204" pitchFamily="34" charset="0"/>
              </a:rPr>
              <a:t>Neutral</a:t>
            </a:r>
          </a:p>
        </p:txBody>
      </p:sp>
      <p:sp>
        <p:nvSpPr>
          <p:cNvPr id="50" name="Rectángulo 49"/>
          <p:cNvSpPr/>
          <p:nvPr/>
        </p:nvSpPr>
        <p:spPr>
          <a:xfrm>
            <a:off x="5617663" y="5507217"/>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a:solidFill>
                  <a:schemeClr val="tx1"/>
                </a:solidFill>
                <a:latin typeface="Century Gothic" panose="020B0502020202020204" pitchFamily="34" charset="0"/>
              </a:rPr>
              <a:t>En etapa de bajo crecimiento, se pueden hallar oportunidades sectoriales en activos no convencionales.</a:t>
            </a:r>
          </a:p>
        </p:txBody>
      </p:sp>
      <p:sp>
        <p:nvSpPr>
          <p:cNvPr id="51" name="Rectángulo 50"/>
          <p:cNvSpPr/>
          <p:nvPr/>
        </p:nvSpPr>
        <p:spPr>
          <a:xfrm>
            <a:off x="262551" y="4555328"/>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a:latin typeface="Century Gothic" panose="020B0502020202020204" pitchFamily="34" charset="0"/>
              </a:rPr>
              <a:t>Fibras</a:t>
            </a:r>
          </a:p>
          <a:p>
            <a:pPr algn="ctr"/>
            <a:r>
              <a:rPr lang="es-MX" sz="1600" b="1" dirty="0">
                <a:latin typeface="Century Gothic" panose="020B0502020202020204" pitchFamily="34" charset="0"/>
              </a:rPr>
              <a:t>2.4%</a:t>
            </a:r>
          </a:p>
        </p:txBody>
      </p:sp>
      <p:sp>
        <p:nvSpPr>
          <p:cNvPr id="52" name="Rectángulo 51"/>
          <p:cNvSpPr/>
          <p:nvPr/>
        </p:nvSpPr>
        <p:spPr>
          <a:xfrm>
            <a:off x="2254315" y="4555328"/>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a:solidFill>
                  <a:srgbClr val="00B050"/>
                </a:solidFill>
                <a:latin typeface="Century Gothic" panose="020B0502020202020204" pitchFamily="34" charset="0"/>
              </a:rPr>
              <a:t>Atractivo</a:t>
            </a:r>
          </a:p>
        </p:txBody>
      </p:sp>
      <p:sp>
        <p:nvSpPr>
          <p:cNvPr id="55" name="Rectángulo 54"/>
          <p:cNvSpPr/>
          <p:nvPr/>
        </p:nvSpPr>
        <p:spPr>
          <a:xfrm>
            <a:off x="5617662" y="4555328"/>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a:solidFill>
                  <a:schemeClr val="tx1"/>
                </a:solidFill>
                <a:latin typeface="Century Gothic" panose="020B0502020202020204" pitchFamily="34" charset="0"/>
              </a:rPr>
              <a:t>Sector con valuaciones atractivas, algunas pagan dividendos altos</a:t>
            </a:r>
          </a:p>
        </p:txBody>
      </p:sp>
      <p:sp>
        <p:nvSpPr>
          <p:cNvPr id="56" name="Rectángulo 55"/>
          <p:cNvSpPr/>
          <p:nvPr/>
        </p:nvSpPr>
        <p:spPr>
          <a:xfrm>
            <a:off x="262555" y="1178251"/>
            <a:ext cx="1846904"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latin typeface="Century Gothic" panose="020B0502020202020204" pitchFamily="34" charset="0"/>
              </a:rPr>
              <a:t>Tipo de activo y % en portafolio</a:t>
            </a:r>
          </a:p>
        </p:txBody>
      </p:sp>
      <p:sp>
        <p:nvSpPr>
          <p:cNvPr id="3" name="CuadroTexto 2"/>
          <p:cNvSpPr txBox="1"/>
          <p:nvPr/>
        </p:nvSpPr>
        <p:spPr>
          <a:xfrm>
            <a:off x="222791" y="6404206"/>
            <a:ext cx="3169457" cy="200055"/>
          </a:xfrm>
          <a:prstGeom prst="rect">
            <a:avLst/>
          </a:prstGeom>
          <a:noFill/>
        </p:spPr>
        <p:txBody>
          <a:bodyPr wrap="none" rtlCol="0">
            <a:spAutoFit/>
          </a:bodyPr>
          <a:lstStyle/>
          <a:p>
            <a:r>
              <a:rPr lang="es-MX" sz="700" dirty="0">
                <a:latin typeface="Century Gothic" panose="020B0502020202020204" pitchFamily="34" charset="0"/>
              </a:rPr>
              <a:t>*Incluye papeles donde el emisor es un corporativo o un fideicomiso</a:t>
            </a:r>
          </a:p>
        </p:txBody>
      </p:sp>
      <p:sp>
        <p:nvSpPr>
          <p:cNvPr id="2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30</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7799012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Estrategia FANVIT</a:t>
            </a:r>
          </a:p>
        </p:txBody>
      </p:sp>
      <p:sp>
        <p:nvSpPr>
          <p:cNvPr id="7" name="2 Marcador de contenido"/>
          <p:cNvSpPr>
            <a:spLocks noGrp="1"/>
          </p:cNvSpPr>
          <p:nvPr>
            <p:ph idx="1"/>
          </p:nvPr>
        </p:nvSpPr>
        <p:spPr>
          <a:xfrm>
            <a:off x="410883" y="1600201"/>
            <a:ext cx="8229600" cy="4020670"/>
          </a:xfrm>
        </p:spPr>
        <p:txBody>
          <a:bodyPr/>
          <a:lstStyle/>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Mantener un intervalo entre 7 y 8.5 años el plazo promedio ponderado del portafolio (actual 7.1).</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Mantener hasta un  10% del Activo Neto en Renta Variable y 3% en 6 Fibras diversificadas e industriales. Las compras se realizarían en forma </a:t>
            </a:r>
            <a:r>
              <a:rPr lang="es-MX" sz="1400" dirty="0">
                <a:ea typeface="Calibri"/>
                <a:cs typeface="Times New Roman"/>
              </a:rPr>
              <a:t>paulatina</a:t>
            </a:r>
            <a:r>
              <a:rPr lang="es-MX" sz="1400" dirty="0">
                <a:latin typeface="Century Gothic" panose="020B0502020202020204" pitchFamily="34" charset="0"/>
                <a:ea typeface="Calibri"/>
                <a:cs typeface="Times New Roman"/>
              </a:rPr>
              <a:t>.</a:t>
            </a:r>
          </a:p>
          <a:p>
            <a:pPr lvl="1" algn="just">
              <a:spcAft>
                <a:spcPts val="0"/>
              </a:spcAft>
              <a:buClr>
                <a:srgbClr val="C00000"/>
              </a:buClr>
              <a:buFont typeface="Symbol"/>
              <a:buChar char=""/>
            </a:pPr>
            <a:endParaRPr lang="es-MX" sz="1400" dirty="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Continuar con la venta de corporativos que se encuentran identificados, así como los que exceden limites de la Coordinación General de Riesgos en forma paulatina y cuidando los niveles de precios.</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Aprovechar oportunidades de mercado que permitan mejorar la rentabilidad del portafolio.</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ea typeface="Calibri"/>
                <a:cs typeface="Times New Roman"/>
              </a:rPr>
              <a:t>Administrar el portafolio con prudencia y diversificación.</a:t>
            </a: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r>
              <a:rPr lang="es-MX" sz="1400" dirty="0">
                <a:latin typeface="Century Gothic" panose="020B0502020202020204" pitchFamily="34" charset="0"/>
                <a:ea typeface="Calibri"/>
                <a:cs typeface="Times New Roman"/>
              </a:rPr>
              <a:t>La estrategia debe quedar enmarcada en el marco de gestión.</a:t>
            </a:r>
            <a:endParaRPr lang="es-MX" sz="1400" dirty="0">
              <a:latin typeface="Century Gothic" panose="020B0502020202020204" pitchFamily="34" charset="0"/>
            </a:endParaRPr>
          </a:p>
        </p:txBody>
      </p:sp>
      <p:sp>
        <p:nvSpPr>
          <p:cNvPr id="10" name="9 Flecha izquierda">
            <a:hlinkClick r:id="rId2" action="ppaction://hlinksldjump"/>
          </p:cNvPr>
          <p:cNvSpPr/>
          <p:nvPr/>
        </p:nvSpPr>
        <p:spPr>
          <a:xfrm>
            <a:off x="8165130" y="6457950"/>
            <a:ext cx="171450" cy="190500"/>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6" name="3 Marcador de número de diapositiva"/>
          <p:cNvSpPr>
            <a:spLocks noGrp="1"/>
          </p:cNvSpPr>
          <p:nvPr>
            <p:ph type="sldNum" sz="quarter" idx="12"/>
          </p:nvPr>
        </p:nvSpPr>
        <p:spPr>
          <a:xfrm>
            <a:off x="8258857" y="6365875"/>
            <a:ext cx="552298" cy="365125"/>
          </a:xfrm>
        </p:spPr>
        <p:txBody>
          <a:bodyPr/>
          <a:lstStyle/>
          <a:p>
            <a:pPr algn="ctr"/>
            <a:fld id="{05E83AA4-A00D-4AA0-8FE8-B93C9F3EC141}" type="slidenum">
              <a:rPr lang="es-ES" altLang="es-MX" smtClean="0">
                <a:latin typeface="Century Gothic" panose="020B0502020202020204" pitchFamily="34" charset="0"/>
              </a:rPr>
              <a:pPr algn="ctr"/>
              <a:t>31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3153656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424236" y="3092922"/>
            <a:ext cx="5726112" cy="711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Renta variable, bonos estructurados y fibras</a:t>
            </a: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Octubre 2017</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32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5077894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Renta Variable y Fibras FANVIT</a:t>
            </a:r>
          </a:p>
        </p:txBody>
      </p:sp>
      <p:sp>
        <p:nvSpPr>
          <p:cNvPr id="6" name="1 Título"/>
          <p:cNvSpPr txBox="1">
            <a:spLocks/>
          </p:cNvSpPr>
          <p:nvPr/>
        </p:nvSpPr>
        <p:spPr bwMode="auto">
          <a:xfrm>
            <a:off x="457200" y="6529435"/>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29 de septiembre de 2017.</a:t>
            </a:r>
            <a:endParaRPr lang="es-MX" sz="1000" dirty="0">
              <a:solidFill>
                <a:schemeClr val="tx1"/>
              </a:solidFill>
              <a:latin typeface="Century Gothic" panose="020B0502020202020204" pitchFamily="34" charset="0"/>
            </a:endParaRPr>
          </a:p>
        </p:txBody>
      </p:sp>
      <p:graphicFrame>
        <p:nvGraphicFramePr>
          <p:cNvPr id="5" name="Tabla 4">
            <a:extLst>
              <a:ext uri="{FF2B5EF4-FFF2-40B4-BE49-F238E27FC236}">
                <a16:creationId xmlns:a16="http://schemas.microsoft.com/office/drawing/2014/main" id="{E50DD4A9-C750-420B-94C6-DF1E827D7280}"/>
              </a:ext>
            </a:extLst>
          </p:cNvPr>
          <p:cNvGraphicFramePr>
            <a:graphicFrameLocks noGrp="1"/>
          </p:cNvGraphicFramePr>
          <p:nvPr>
            <p:extLst>
              <p:ext uri="{D42A27DB-BD31-4B8C-83A1-F6EECF244321}">
                <p14:modId xmlns:p14="http://schemas.microsoft.com/office/powerpoint/2010/main" val="3103957572"/>
              </p:ext>
            </p:extLst>
          </p:nvPr>
        </p:nvGraphicFramePr>
        <p:xfrm>
          <a:off x="1580809" y="1743854"/>
          <a:ext cx="6133383" cy="4525954"/>
        </p:xfrm>
        <a:graphic>
          <a:graphicData uri="http://schemas.openxmlformats.org/drawingml/2006/table">
            <a:tbl>
              <a:tblPr/>
              <a:tblGrid>
                <a:gridCol w="1154171">
                  <a:extLst>
                    <a:ext uri="{9D8B030D-6E8A-4147-A177-3AD203B41FA5}">
                      <a16:colId xmlns:a16="http://schemas.microsoft.com/office/drawing/2014/main" val="2182832061"/>
                    </a:ext>
                  </a:extLst>
                </a:gridCol>
                <a:gridCol w="1183765">
                  <a:extLst>
                    <a:ext uri="{9D8B030D-6E8A-4147-A177-3AD203B41FA5}">
                      <a16:colId xmlns:a16="http://schemas.microsoft.com/office/drawing/2014/main" val="2056591601"/>
                    </a:ext>
                  </a:extLst>
                </a:gridCol>
                <a:gridCol w="673266">
                  <a:extLst>
                    <a:ext uri="{9D8B030D-6E8A-4147-A177-3AD203B41FA5}">
                      <a16:colId xmlns:a16="http://schemas.microsoft.com/office/drawing/2014/main" val="2752269603"/>
                    </a:ext>
                  </a:extLst>
                </a:gridCol>
                <a:gridCol w="821237">
                  <a:extLst>
                    <a:ext uri="{9D8B030D-6E8A-4147-A177-3AD203B41FA5}">
                      <a16:colId xmlns:a16="http://schemas.microsoft.com/office/drawing/2014/main" val="4082862244"/>
                    </a:ext>
                  </a:extLst>
                </a:gridCol>
                <a:gridCol w="167700">
                  <a:extLst>
                    <a:ext uri="{9D8B030D-6E8A-4147-A177-3AD203B41FA5}">
                      <a16:colId xmlns:a16="http://schemas.microsoft.com/office/drawing/2014/main" val="666149229"/>
                    </a:ext>
                  </a:extLst>
                </a:gridCol>
                <a:gridCol w="821237">
                  <a:extLst>
                    <a:ext uri="{9D8B030D-6E8A-4147-A177-3AD203B41FA5}">
                      <a16:colId xmlns:a16="http://schemas.microsoft.com/office/drawing/2014/main" val="2393256769"/>
                    </a:ext>
                  </a:extLst>
                </a:gridCol>
                <a:gridCol w="660936">
                  <a:extLst>
                    <a:ext uri="{9D8B030D-6E8A-4147-A177-3AD203B41FA5}">
                      <a16:colId xmlns:a16="http://schemas.microsoft.com/office/drawing/2014/main" val="3101357574"/>
                    </a:ext>
                  </a:extLst>
                </a:gridCol>
                <a:gridCol w="651071">
                  <a:extLst>
                    <a:ext uri="{9D8B030D-6E8A-4147-A177-3AD203B41FA5}">
                      <a16:colId xmlns:a16="http://schemas.microsoft.com/office/drawing/2014/main" val="3615321479"/>
                    </a:ext>
                  </a:extLst>
                </a:gridCol>
              </a:tblGrid>
              <a:tr h="251854">
                <a:tc>
                  <a:txBody>
                    <a:bodyPr/>
                    <a:lstStyle/>
                    <a:p>
                      <a:pPr algn="ctr" fontAlgn="ctr"/>
                      <a:r>
                        <a:rPr lang="es-MX" sz="800" b="1" i="0" u="none" strike="noStrike">
                          <a:solidFill>
                            <a:srgbClr val="FFFFFF"/>
                          </a:solidFill>
                          <a:effectLst/>
                          <a:latin typeface="Century Gothic" panose="020B0502020202020204" pitchFamily="34" charset="0"/>
                        </a:rPr>
                        <a:t>Instrumento</a:t>
                      </a:r>
                    </a:p>
                  </a:txBody>
                  <a:tcPr marL="7407" marR="7407" marT="7407" marB="0"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entury Gothic" panose="020B0502020202020204" pitchFamily="34" charset="0"/>
                        </a:rPr>
                        <a:t>Subyacente</a:t>
                      </a:r>
                    </a:p>
                  </a:txBody>
                  <a:tcPr marL="7407" marR="7407" marT="7407" marB="0"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entury Gothic" panose="020B0502020202020204" pitchFamily="34" charset="0"/>
                        </a:rPr>
                        <a:t>Monto (mdp)</a:t>
                      </a:r>
                    </a:p>
                  </a:txBody>
                  <a:tcPr marL="7407" marR="7407" marT="7407" marB="0"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entury Gothic" panose="020B0502020202020204" pitchFamily="34" charset="0"/>
                        </a:rPr>
                        <a:t>% Portafolio</a:t>
                      </a:r>
                    </a:p>
                  </a:txBody>
                  <a:tcPr marL="7407" marR="7407" marT="7407" marB="0" anchor="ctr">
                    <a:lnL>
                      <a:noFill/>
                    </a:lnL>
                    <a:lnR>
                      <a:noFill/>
                    </a:lnR>
                    <a:lnT>
                      <a:noFill/>
                    </a:lnT>
                    <a:lnB>
                      <a:noFill/>
                    </a:lnB>
                    <a:solidFill>
                      <a:srgbClr val="C00000"/>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1" i="0" u="none" strike="noStrike">
                          <a:solidFill>
                            <a:srgbClr val="FFFFFF"/>
                          </a:solidFill>
                          <a:effectLst/>
                          <a:latin typeface="Century Gothic" panose="020B0502020202020204" pitchFamily="34" charset="0"/>
                        </a:rPr>
                        <a:t>Costo Prom Unit. Adq.</a:t>
                      </a:r>
                    </a:p>
                  </a:txBody>
                  <a:tcPr marL="7407" marR="7407" marT="7407" marB="0"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entury Gothic" panose="020B0502020202020204" pitchFamily="34" charset="0"/>
                        </a:rPr>
                        <a:t>Valor Actual</a:t>
                      </a:r>
                    </a:p>
                  </a:txBody>
                  <a:tcPr marL="7407" marR="7407" marT="7407" marB="0"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entury Gothic" panose="020B0502020202020204" pitchFamily="34" charset="0"/>
                        </a:rPr>
                        <a:t>Rendimiento</a:t>
                      </a:r>
                    </a:p>
                  </a:txBody>
                  <a:tcPr marL="7407" marR="7407" marT="7407" marB="0" anchor="ctr">
                    <a:lnL>
                      <a:noFill/>
                    </a:lnL>
                    <a:lnR>
                      <a:noFill/>
                    </a:lnR>
                    <a:lnT>
                      <a:noFill/>
                    </a:lnT>
                    <a:lnB>
                      <a:noFill/>
                    </a:lnB>
                    <a:solidFill>
                      <a:srgbClr val="C00000"/>
                    </a:solidFill>
                  </a:tcPr>
                </a:tc>
                <a:extLst>
                  <a:ext uri="{0D108BD9-81ED-4DB2-BD59-A6C34878D82A}">
                    <a16:rowId xmlns:a16="http://schemas.microsoft.com/office/drawing/2014/main" val="1029861438"/>
                  </a:ext>
                </a:extLst>
              </a:tr>
              <a:tr h="148149">
                <a:tc>
                  <a:txBody>
                    <a:bodyPr/>
                    <a:lstStyle/>
                    <a:p>
                      <a:pPr algn="ctr" fontAlgn="ctr"/>
                      <a:r>
                        <a:rPr lang="es-MX" sz="800" b="1" i="0" u="none" strike="noStrike">
                          <a:solidFill>
                            <a:srgbClr val="FFFFFF"/>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1" i="0" u="none" strike="noStrike">
                          <a:solidFill>
                            <a:srgbClr val="FFFFFF"/>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1" i="0" u="none" strike="noStrike">
                          <a:solidFill>
                            <a:srgbClr val="FFFFFF"/>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1" i="0" u="none" strike="noStrike">
                          <a:solidFill>
                            <a:srgbClr val="FFFFFF"/>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1" i="0" u="none" strike="noStrike">
                          <a:solidFill>
                            <a:srgbClr val="FFFFFF"/>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1" i="0" u="none" strike="noStrike">
                          <a:solidFill>
                            <a:srgbClr val="FFFFFF"/>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1" i="0" u="none" strike="noStrike">
                          <a:solidFill>
                            <a:srgbClr val="FFFFFF"/>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extLst>
                  <a:ext uri="{0D108BD9-81ED-4DB2-BD59-A6C34878D82A}">
                    <a16:rowId xmlns:a16="http://schemas.microsoft.com/office/drawing/2014/main" val="1371303639"/>
                  </a:ext>
                </a:extLst>
              </a:tr>
              <a:tr h="148149">
                <a:tc gridSpan="4">
                  <a:txBody>
                    <a:bodyPr/>
                    <a:lstStyle/>
                    <a:p>
                      <a:pPr algn="ctr" fontAlgn="ctr"/>
                      <a:r>
                        <a:rPr lang="es-MX" sz="800" b="1" i="0" u="none" strike="noStrike">
                          <a:solidFill>
                            <a:srgbClr val="FFFFFF"/>
                          </a:solidFill>
                          <a:effectLst/>
                          <a:latin typeface="Century Gothic" panose="020B0502020202020204" pitchFamily="34" charset="0"/>
                        </a:rPr>
                        <a:t>México</a:t>
                      </a:r>
                    </a:p>
                  </a:txBody>
                  <a:tcPr marL="7407" marR="7407" marT="7407"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1" i="0" u="none" strike="noStrike">
                          <a:solidFill>
                            <a:srgbClr val="FFFFFF"/>
                          </a:solidFill>
                          <a:effectLst/>
                          <a:latin typeface="Century Gothic" panose="020B0502020202020204" pitchFamily="34" charset="0"/>
                        </a:rPr>
                        <a:t> </a:t>
                      </a:r>
                    </a:p>
                  </a:txBody>
                  <a:tcPr marL="7407" marR="7407" marT="7407" marB="0"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entury Gothic" panose="020B0502020202020204" pitchFamily="34" charset="0"/>
                        </a:rPr>
                        <a:t>México</a:t>
                      </a:r>
                    </a:p>
                  </a:txBody>
                  <a:tcPr marL="7407" marR="7407" marT="7407" marB="0"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entury Gothic" panose="020B0502020202020204" pitchFamily="34" charset="0"/>
                        </a:rPr>
                        <a:t> </a:t>
                      </a:r>
                    </a:p>
                  </a:txBody>
                  <a:tcPr marL="7407" marR="7407" marT="7407" marB="0" anchor="ctr">
                    <a:lnL>
                      <a:noFill/>
                    </a:lnL>
                    <a:lnR>
                      <a:noFill/>
                    </a:lnR>
                    <a:lnT>
                      <a:noFill/>
                    </a:lnT>
                    <a:lnB>
                      <a:noFill/>
                    </a:lnB>
                    <a:solidFill>
                      <a:srgbClr val="C00000"/>
                    </a:solidFill>
                  </a:tcPr>
                </a:tc>
                <a:extLst>
                  <a:ext uri="{0D108BD9-81ED-4DB2-BD59-A6C34878D82A}">
                    <a16:rowId xmlns:a16="http://schemas.microsoft.com/office/drawing/2014/main" val="2504967828"/>
                  </a:ext>
                </a:extLst>
              </a:tr>
              <a:tr h="148149">
                <a:tc>
                  <a:txBody>
                    <a:bodyPr/>
                    <a:lstStyle/>
                    <a:p>
                      <a:pPr algn="ctr" fontAlgn="ctr"/>
                      <a:r>
                        <a:rPr lang="es-MX" sz="800" b="0" i="0" u="none" strike="noStrike">
                          <a:solidFill>
                            <a:srgbClr val="000000"/>
                          </a:solidFill>
                          <a:effectLst/>
                          <a:latin typeface="Century Gothic" panose="020B0502020202020204" pitchFamily="34" charset="0"/>
                        </a:rPr>
                        <a:t>1B_MEXRISK_ISHRS</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MSCI México Risk</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1,246</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1.0%</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22.0</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23.8</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8.0%</a:t>
                      </a:r>
                    </a:p>
                  </a:txBody>
                  <a:tcPr marL="7407" marR="7407" marT="7407" marB="0" anchor="ctr">
                    <a:lnL>
                      <a:noFill/>
                    </a:lnL>
                    <a:lnR>
                      <a:noFill/>
                    </a:lnR>
                    <a:lnT>
                      <a:noFill/>
                    </a:lnT>
                    <a:lnB>
                      <a:noFill/>
                    </a:lnB>
                    <a:solidFill>
                      <a:srgbClr val="F2F2F2"/>
                    </a:solidFill>
                  </a:tcPr>
                </a:tc>
                <a:extLst>
                  <a:ext uri="{0D108BD9-81ED-4DB2-BD59-A6C34878D82A}">
                    <a16:rowId xmlns:a16="http://schemas.microsoft.com/office/drawing/2014/main" val="1291023566"/>
                  </a:ext>
                </a:extLst>
              </a:tr>
              <a:tr h="148149">
                <a:tc>
                  <a:txBody>
                    <a:bodyPr/>
                    <a:lstStyle/>
                    <a:p>
                      <a:pPr algn="ctr" fontAlgn="ctr"/>
                      <a:r>
                        <a:rPr lang="es-MX" sz="800" b="0" i="0" u="none" strike="noStrike">
                          <a:solidFill>
                            <a:srgbClr val="000000"/>
                          </a:solidFill>
                          <a:effectLst/>
                          <a:latin typeface="Century Gothic" panose="020B0502020202020204" pitchFamily="34" charset="0"/>
                        </a:rPr>
                        <a:t>1B_ILCTRAC_ISHRS</a:t>
                      </a:r>
                    </a:p>
                  </a:txBody>
                  <a:tcPr marL="7407" marR="7407" marT="740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IPC "Large Cap" </a:t>
                      </a:r>
                    </a:p>
                  </a:txBody>
                  <a:tcPr marL="7407" marR="7407" marT="740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554</a:t>
                      </a:r>
                    </a:p>
                  </a:txBody>
                  <a:tcPr marL="7407" marR="7407" marT="740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0.4%</a:t>
                      </a:r>
                    </a:p>
                  </a:txBody>
                  <a:tcPr marL="7407" marR="7407" marT="740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47.4</a:t>
                      </a:r>
                    </a:p>
                  </a:txBody>
                  <a:tcPr marL="7407" marR="7407" marT="740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53.3</a:t>
                      </a:r>
                    </a:p>
                  </a:txBody>
                  <a:tcPr marL="7407" marR="7407" marT="740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12.4%</a:t>
                      </a:r>
                    </a:p>
                  </a:txBody>
                  <a:tcPr marL="7407" marR="7407" marT="740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81563821"/>
                  </a:ext>
                </a:extLst>
              </a:tr>
              <a:tr h="148149">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1,801</a:t>
                      </a:r>
                    </a:p>
                  </a:txBody>
                  <a:tcPr marL="7407" marR="7407" marT="740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1.4%</a:t>
                      </a:r>
                    </a:p>
                  </a:txBody>
                  <a:tcPr marL="7407" marR="7407" marT="740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1645103703"/>
                  </a:ext>
                </a:extLst>
              </a:tr>
              <a:tr h="148149">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extLst>
                  <a:ext uri="{0D108BD9-81ED-4DB2-BD59-A6C34878D82A}">
                    <a16:rowId xmlns:a16="http://schemas.microsoft.com/office/drawing/2014/main" val="3664609310"/>
                  </a:ext>
                </a:extLst>
              </a:tr>
              <a:tr h="148149">
                <a:tc>
                  <a:txBody>
                    <a:bodyPr/>
                    <a:lstStyle/>
                    <a:p>
                      <a:pPr algn="ctr" fontAlgn="ctr"/>
                      <a:r>
                        <a:rPr lang="es-MX" sz="800" b="0" i="0" u="none" strike="noStrike">
                          <a:solidFill>
                            <a:srgbClr val="000000"/>
                          </a:solidFill>
                          <a:effectLst/>
                          <a:latin typeface="Century Gothic" panose="020B0502020202020204" pitchFamily="34" charset="0"/>
                        </a:rPr>
                        <a:t>2_CEMEX_09</a:t>
                      </a:r>
                    </a:p>
                  </a:txBody>
                  <a:tcPr marL="7407" marR="7407" marT="740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Acción Cemex</a:t>
                      </a:r>
                    </a:p>
                  </a:txBody>
                  <a:tcPr marL="7407" marR="7407" marT="740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554</a:t>
                      </a:r>
                    </a:p>
                  </a:txBody>
                  <a:tcPr marL="7407" marR="7407" marT="740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0.5%</a:t>
                      </a:r>
                    </a:p>
                  </a:txBody>
                  <a:tcPr marL="7407" marR="7407" marT="740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9770.8</a:t>
                      </a:r>
                    </a:p>
                  </a:txBody>
                  <a:tcPr marL="7407" marR="7407" marT="740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10374.4</a:t>
                      </a:r>
                    </a:p>
                  </a:txBody>
                  <a:tcPr marL="7407" marR="7407" marT="740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6.2%</a:t>
                      </a:r>
                    </a:p>
                  </a:txBody>
                  <a:tcPr marL="7407" marR="7407" marT="740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741815398"/>
                  </a:ext>
                </a:extLst>
              </a:tr>
              <a:tr h="148149">
                <a:tc>
                  <a:txBody>
                    <a:bodyPr/>
                    <a:lstStyle/>
                    <a:p>
                      <a:pPr algn="ctr" fontAlgn="b"/>
                      <a:r>
                        <a:rPr lang="es-MX" sz="800" b="0" i="0" u="none" strike="noStrike">
                          <a:solidFill>
                            <a:srgbClr val="000000"/>
                          </a:solidFill>
                          <a:effectLst/>
                          <a:latin typeface="Century Gothic" panose="020B0502020202020204" pitchFamily="34" charset="0"/>
                        </a:rPr>
                        <a:t> </a:t>
                      </a:r>
                    </a:p>
                  </a:txBody>
                  <a:tcPr marL="7407" marR="7407" marT="7407"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554</a:t>
                      </a:r>
                    </a:p>
                  </a:txBody>
                  <a:tcPr marL="7407" marR="7407" marT="740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0.5%</a:t>
                      </a:r>
                    </a:p>
                  </a:txBody>
                  <a:tcPr marL="7407" marR="7407" marT="740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3747162423"/>
                  </a:ext>
                </a:extLst>
              </a:tr>
              <a:tr h="148149">
                <a:tc>
                  <a:txBody>
                    <a:bodyPr/>
                    <a:lstStyle/>
                    <a:p>
                      <a:pPr algn="ctr" fontAlgn="b"/>
                      <a:r>
                        <a:rPr lang="es-MX" sz="800" b="0" i="0" u="none" strike="noStrike">
                          <a:solidFill>
                            <a:srgbClr val="000000"/>
                          </a:solidFill>
                          <a:effectLst/>
                          <a:latin typeface="Century Gothic" panose="020B0502020202020204" pitchFamily="34" charset="0"/>
                        </a:rPr>
                        <a:t> </a:t>
                      </a:r>
                    </a:p>
                  </a:txBody>
                  <a:tcPr marL="7407" marR="7407" marT="7407" marB="0" anchor="b">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2F2F2"/>
                    </a:solidFill>
                  </a:tcPr>
                </a:tc>
                <a:extLst>
                  <a:ext uri="{0D108BD9-81ED-4DB2-BD59-A6C34878D82A}">
                    <a16:rowId xmlns:a16="http://schemas.microsoft.com/office/drawing/2014/main" val="3147821598"/>
                  </a:ext>
                </a:extLst>
              </a:tr>
              <a:tr h="162964">
                <a:tc>
                  <a:txBody>
                    <a:bodyPr/>
                    <a:lstStyle/>
                    <a:p>
                      <a:pPr algn="ctr" fontAlgn="b"/>
                      <a:r>
                        <a:rPr lang="es-MX" sz="900" b="0" i="0" u="none" strike="noStrike">
                          <a:solidFill>
                            <a:srgbClr val="000000"/>
                          </a:solidFill>
                          <a:effectLst/>
                          <a:latin typeface="Century Gothic" panose="020B0502020202020204" pitchFamily="34" charset="0"/>
                        </a:rPr>
                        <a:t>CF_FIBRAMQ_12</a:t>
                      </a:r>
                    </a:p>
                  </a:txBody>
                  <a:tcPr marL="7407" marR="7407" marT="7407" marB="0" anchor="b">
                    <a:lnL>
                      <a:noFill/>
                    </a:lnL>
                    <a:lnR>
                      <a:noFill/>
                    </a:lnR>
                    <a:lnT>
                      <a:noFill/>
                    </a:lnT>
                    <a:lnB>
                      <a:noFill/>
                    </a:lnB>
                    <a:solidFill>
                      <a:srgbClr val="F2F2F2"/>
                    </a:solidFill>
                  </a:tcPr>
                </a:tc>
                <a:tc>
                  <a:txBody>
                    <a:bodyPr/>
                    <a:lstStyle/>
                    <a:p>
                      <a:pPr algn="ctr" fontAlgn="b"/>
                      <a:r>
                        <a:rPr lang="es-MX" sz="900" b="0" i="0" u="none" strike="noStrike">
                          <a:solidFill>
                            <a:srgbClr val="000000"/>
                          </a:solidFill>
                          <a:effectLst/>
                          <a:latin typeface="Century Gothic" panose="020B0502020202020204" pitchFamily="34" charset="0"/>
                        </a:rPr>
                        <a:t>FIBRA</a:t>
                      </a:r>
                    </a:p>
                  </a:txBody>
                  <a:tcPr marL="7407" marR="7407" marT="7407" marB="0" anchor="b">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645</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0.5%</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20.3</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24.1</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18.7%</a:t>
                      </a:r>
                    </a:p>
                  </a:txBody>
                  <a:tcPr marL="7407" marR="7407" marT="7407" marB="0" anchor="ctr">
                    <a:lnL>
                      <a:noFill/>
                    </a:lnL>
                    <a:lnR>
                      <a:noFill/>
                    </a:lnR>
                    <a:lnT>
                      <a:noFill/>
                    </a:lnT>
                    <a:lnB>
                      <a:noFill/>
                    </a:lnB>
                    <a:solidFill>
                      <a:srgbClr val="F2F2F2"/>
                    </a:solidFill>
                  </a:tcPr>
                </a:tc>
                <a:extLst>
                  <a:ext uri="{0D108BD9-81ED-4DB2-BD59-A6C34878D82A}">
                    <a16:rowId xmlns:a16="http://schemas.microsoft.com/office/drawing/2014/main" val="1895986112"/>
                  </a:ext>
                </a:extLst>
              </a:tr>
              <a:tr h="162964">
                <a:tc>
                  <a:txBody>
                    <a:bodyPr/>
                    <a:lstStyle/>
                    <a:p>
                      <a:pPr algn="ctr" fontAlgn="b"/>
                      <a:r>
                        <a:rPr lang="es-MX" sz="900" b="0" i="0" u="none" strike="noStrike">
                          <a:solidFill>
                            <a:srgbClr val="000000"/>
                          </a:solidFill>
                          <a:effectLst/>
                          <a:latin typeface="Century Gothic" panose="020B0502020202020204" pitchFamily="34" charset="0"/>
                        </a:rPr>
                        <a:t>CF_FIBRAPL_14</a:t>
                      </a:r>
                    </a:p>
                  </a:txBody>
                  <a:tcPr marL="7407" marR="7407" marT="7407" marB="0" anchor="b">
                    <a:lnL>
                      <a:noFill/>
                    </a:lnL>
                    <a:lnR>
                      <a:noFill/>
                    </a:lnR>
                    <a:lnT>
                      <a:noFill/>
                    </a:lnT>
                    <a:lnB>
                      <a:noFill/>
                    </a:lnB>
                    <a:solidFill>
                      <a:srgbClr val="F2F2F2"/>
                    </a:solidFill>
                  </a:tcPr>
                </a:tc>
                <a:tc>
                  <a:txBody>
                    <a:bodyPr/>
                    <a:lstStyle/>
                    <a:p>
                      <a:pPr algn="ctr" fontAlgn="b"/>
                      <a:r>
                        <a:rPr lang="es-MX" sz="900" b="0" i="0" u="none" strike="noStrike">
                          <a:solidFill>
                            <a:srgbClr val="000000"/>
                          </a:solidFill>
                          <a:effectLst/>
                          <a:latin typeface="Century Gothic" panose="020B0502020202020204" pitchFamily="34" charset="0"/>
                        </a:rPr>
                        <a:t>FIBRA</a:t>
                      </a:r>
                    </a:p>
                  </a:txBody>
                  <a:tcPr marL="7407" marR="7407" marT="7407" marB="0" anchor="b">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418</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0.3%</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29.5</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36.2</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22.5%</a:t>
                      </a:r>
                    </a:p>
                  </a:txBody>
                  <a:tcPr marL="7407" marR="7407" marT="7407" marB="0" anchor="ctr">
                    <a:lnL>
                      <a:noFill/>
                    </a:lnL>
                    <a:lnR>
                      <a:noFill/>
                    </a:lnR>
                    <a:lnT>
                      <a:noFill/>
                    </a:lnT>
                    <a:lnB>
                      <a:noFill/>
                    </a:lnB>
                    <a:solidFill>
                      <a:srgbClr val="F2F2F2"/>
                    </a:solidFill>
                  </a:tcPr>
                </a:tc>
                <a:extLst>
                  <a:ext uri="{0D108BD9-81ED-4DB2-BD59-A6C34878D82A}">
                    <a16:rowId xmlns:a16="http://schemas.microsoft.com/office/drawing/2014/main" val="2102791796"/>
                  </a:ext>
                </a:extLst>
              </a:tr>
              <a:tr h="192594">
                <a:tc>
                  <a:txBody>
                    <a:bodyPr/>
                    <a:lstStyle/>
                    <a:p>
                      <a:pPr algn="ctr" fontAlgn="b"/>
                      <a:r>
                        <a:rPr lang="es-MX" sz="900" b="0" i="0" u="none" strike="noStrike">
                          <a:solidFill>
                            <a:srgbClr val="000000"/>
                          </a:solidFill>
                          <a:effectLst/>
                          <a:latin typeface="Century Gothic" panose="020B0502020202020204" pitchFamily="34" charset="0"/>
                        </a:rPr>
                        <a:t>CF_FUNO_11</a:t>
                      </a:r>
                    </a:p>
                  </a:txBody>
                  <a:tcPr marL="7407" marR="7407" marT="7407" marB="0" anchor="b">
                    <a:lnL>
                      <a:noFill/>
                    </a:lnL>
                    <a:lnR>
                      <a:noFill/>
                    </a:lnR>
                    <a:lnT>
                      <a:noFill/>
                    </a:lnT>
                    <a:lnB>
                      <a:noFill/>
                    </a:lnB>
                    <a:solidFill>
                      <a:srgbClr val="F2F2F2"/>
                    </a:solidFill>
                  </a:tcPr>
                </a:tc>
                <a:tc>
                  <a:txBody>
                    <a:bodyPr/>
                    <a:lstStyle/>
                    <a:p>
                      <a:pPr algn="ctr" fontAlgn="b"/>
                      <a:r>
                        <a:rPr lang="es-MX" sz="900" b="0" i="0" u="none" strike="noStrike">
                          <a:solidFill>
                            <a:srgbClr val="000000"/>
                          </a:solidFill>
                          <a:effectLst/>
                          <a:latin typeface="Century Gothic" panose="020B0502020202020204" pitchFamily="34" charset="0"/>
                        </a:rPr>
                        <a:t>FIBRA</a:t>
                      </a:r>
                    </a:p>
                  </a:txBody>
                  <a:tcPr marL="7407" marR="7407" marT="7407" marB="0" anchor="b">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355</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0.3%</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33.9</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30.7</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-9.3%</a:t>
                      </a:r>
                    </a:p>
                  </a:txBody>
                  <a:tcPr marL="7407" marR="7407" marT="7407" marB="0" anchor="ctr">
                    <a:lnL>
                      <a:noFill/>
                    </a:lnL>
                    <a:lnR>
                      <a:noFill/>
                    </a:lnR>
                    <a:lnT>
                      <a:noFill/>
                    </a:lnT>
                    <a:lnB>
                      <a:noFill/>
                    </a:lnB>
                    <a:solidFill>
                      <a:srgbClr val="F2F2F2"/>
                    </a:solidFill>
                  </a:tcPr>
                </a:tc>
                <a:extLst>
                  <a:ext uri="{0D108BD9-81ED-4DB2-BD59-A6C34878D82A}">
                    <a16:rowId xmlns:a16="http://schemas.microsoft.com/office/drawing/2014/main" val="1590232096"/>
                  </a:ext>
                </a:extLst>
              </a:tr>
              <a:tr h="162964">
                <a:tc>
                  <a:txBody>
                    <a:bodyPr/>
                    <a:lstStyle/>
                    <a:p>
                      <a:pPr algn="ctr" fontAlgn="b"/>
                      <a:r>
                        <a:rPr lang="es-MX" sz="900" b="0" i="0" u="none" strike="noStrike">
                          <a:solidFill>
                            <a:srgbClr val="000000"/>
                          </a:solidFill>
                          <a:effectLst/>
                          <a:latin typeface="Century Gothic" panose="020B0502020202020204" pitchFamily="34" charset="0"/>
                        </a:rPr>
                        <a:t>CF_TERRA_13</a:t>
                      </a:r>
                    </a:p>
                  </a:txBody>
                  <a:tcPr marL="7407" marR="7407" marT="7407" marB="0" anchor="b">
                    <a:lnL>
                      <a:noFill/>
                    </a:lnL>
                    <a:lnR>
                      <a:noFill/>
                    </a:lnR>
                    <a:lnT>
                      <a:noFill/>
                    </a:lnT>
                    <a:lnB>
                      <a:noFill/>
                    </a:lnB>
                    <a:solidFill>
                      <a:srgbClr val="F2F2F2"/>
                    </a:solidFill>
                  </a:tcPr>
                </a:tc>
                <a:tc>
                  <a:txBody>
                    <a:bodyPr/>
                    <a:lstStyle/>
                    <a:p>
                      <a:pPr algn="ctr" fontAlgn="b"/>
                      <a:r>
                        <a:rPr lang="es-MX" sz="900" b="0" i="0" u="none" strike="noStrike">
                          <a:solidFill>
                            <a:srgbClr val="000000"/>
                          </a:solidFill>
                          <a:effectLst/>
                          <a:latin typeface="Century Gothic" panose="020B0502020202020204" pitchFamily="34" charset="0"/>
                        </a:rPr>
                        <a:t>FIBRA</a:t>
                      </a:r>
                    </a:p>
                  </a:txBody>
                  <a:tcPr marL="7407" marR="7407" marT="7407" marB="0" anchor="b">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1,233</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1.0%</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30.0</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31.4</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4.8%</a:t>
                      </a:r>
                    </a:p>
                  </a:txBody>
                  <a:tcPr marL="7407" marR="7407" marT="7407" marB="0" anchor="ctr">
                    <a:lnL>
                      <a:noFill/>
                    </a:lnL>
                    <a:lnR>
                      <a:noFill/>
                    </a:lnR>
                    <a:lnT>
                      <a:noFill/>
                    </a:lnT>
                    <a:lnB>
                      <a:noFill/>
                    </a:lnB>
                    <a:solidFill>
                      <a:srgbClr val="F2F2F2"/>
                    </a:solidFill>
                  </a:tcPr>
                </a:tc>
                <a:extLst>
                  <a:ext uri="{0D108BD9-81ED-4DB2-BD59-A6C34878D82A}">
                    <a16:rowId xmlns:a16="http://schemas.microsoft.com/office/drawing/2014/main" val="4031059829"/>
                  </a:ext>
                </a:extLst>
              </a:tr>
              <a:tr h="162964">
                <a:tc>
                  <a:txBody>
                    <a:bodyPr/>
                    <a:lstStyle/>
                    <a:p>
                      <a:pPr algn="ctr" fontAlgn="b"/>
                      <a:r>
                        <a:rPr lang="es-MX" sz="900" b="0" i="0" u="none" strike="noStrike">
                          <a:solidFill>
                            <a:srgbClr val="000000"/>
                          </a:solidFill>
                          <a:effectLst/>
                          <a:latin typeface="Century Gothic" panose="020B0502020202020204" pitchFamily="34" charset="0"/>
                        </a:rPr>
                        <a:t>CF_FMTY_14</a:t>
                      </a:r>
                    </a:p>
                  </a:txBody>
                  <a:tcPr marL="7407" marR="7407" marT="7407" marB="0" anchor="b">
                    <a:lnL>
                      <a:noFill/>
                    </a:lnL>
                    <a:lnR>
                      <a:noFill/>
                    </a:lnR>
                    <a:lnT>
                      <a:noFill/>
                    </a:lnT>
                    <a:lnB>
                      <a:noFill/>
                    </a:lnB>
                    <a:solidFill>
                      <a:srgbClr val="F2F2F2"/>
                    </a:solidFill>
                  </a:tcPr>
                </a:tc>
                <a:tc>
                  <a:txBody>
                    <a:bodyPr/>
                    <a:lstStyle/>
                    <a:p>
                      <a:pPr algn="ctr" fontAlgn="b"/>
                      <a:r>
                        <a:rPr lang="es-MX" sz="900" b="0" i="0" u="none" strike="noStrike">
                          <a:solidFill>
                            <a:srgbClr val="000000"/>
                          </a:solidFill>
                          <a:effectLst/>
                          <a:latin typeface="Century Gothic" panose="020B0502020202020204" pitchFamily="34" charset="0"/>
                        </a:rPr>
                        <a:t>FIBRA</a:t>
                      </a:r>
                    </a:p>
                  </a:txBody>
                  <a:tcPr marL="7407" marR="7407" marT="7407" marB="0" anchor="b">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411</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0.3%</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12.3</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12.5</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1.3%</a:t>
                      </a:r>
                    </a:p>
                  </a:txBody>
                  <a:tcPr marL="7407" marR="7407" marT="7407" marB="0" anchor="ctr">
                    <a:lnL>
                      <a:noFill/>
                    </a:lnL>
                    <a:lnR>
                      <a:noFill/>
                    </a:lnR>
                    <a:lnT>
                      <a:noFill/>
                    </a:lnT>
                    <a:lnB>
                      <a:noFill/>
                    </a:lnB>
                    <a:solidFill>
                      <a:srgbClr val="F2F2F2"/>
                    </a:solidFill>
                  </a:tcPr>
                </a:tc>
                <a:extLst>
                  <a:ext uri="{0D108BD9-81ED-4DB2-BD59-A6C34878D82A}">
                    <a16:rowId xmlns:a16="http://schemas.microsoft.com/office/drawing/2014/main" val="920700312"/>
                  </a:ext>
                </a:extLst>
              </a:tr>
              <a:tr h="162964">
                <a:tc>
                  <a:txBody>
                    <a:bodyPr/>
                    <a:lstStyle/>
                    <a:p>
                      <a:pPr algn="ctr" fontAlgn="b"/>
                      <a:r>
                        <a:rPr lang="es-MX" sz="900" b="0" i="0" u="none" strike="noStrike">
                          <a:solidFill>
                            <a:srgbClr val="000000"/>
                          </a:solidFill>
                          <a:effectLst/>
                          <a:latin typeface="Century Gothic" panose="020B0502020202020204" pitchFamily="34" charset="0"/>
                        </a:rPr>
                        <a:t>CF_FIBRAHD_15</a:t>
                      </a:r>
                    </a:p>
                  </a:txBody>
                  <a:tcPr marL="7407" marR="7407" marT="7407"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a:solidFill>
                            <a:srgbClr val="000000"/>
                          </a:solidFill>
                          <a:effectLst/>
                          <a:latin typeface="Century Gothic" panose="020B0502020202020204" pitchFamily="34" charset="0"/>
                        </a:rPr>
                        <a:t>FIBRA</a:t>
                      </a:r>
                    </a:p>
                  </a:txBody>
                  <a:tcPr marL="7407" marR="7407" marT="7407"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3</a:t>
                      </a:r>
                    </a:p>
                  </a:txBody>
                  <a:tcPr marL="7407" marR="7407" marT="740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0.0%</a:t>
                      </a:r>
                    </a:p>
                  </a:txBody>
                  <a:tcPr marL="7407" marR="7407" marT="740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9.2</a:t>
                      </a:r>
                    </a:p>
                  </a:txBody>
                  <a:tcPr marL="7407" marR="7407" marT="740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9.2</a:t>
                      </a:r>
                    </a:p>
                  </a:txBody>
                  <a:tcPr marL="7407" marR="7407" marT="740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-0.5%</a:t>
                      </a:r>
                    </a:p>
                  </a:txBody>
                  <a:tcPr marL="7407" marR="7407" marT="740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678106937"/>
                  </a:ext>
                </a:extLst>
              </a:tr>
              <a:tr h="148149">
                <a:tc>
                  <a:txBody>
                    <a:bodyPr/>
                    <a:lstStyle/>
                    <a:p>
                      <a:pPr algn="ctr" fontAlgn="b"/>
                      <a:r>
                        <a:rPr lang="es-MX" sz="800" b="0" i="0" u="none" strike="noStrike">
                          <a:solidFill>
                            <a:srgbClr val="000000"/>
                          </a:solidFill>
                          <a:effectLst/>
                          <a:latin typeface="Century Gothic" panose="020B0502020202020204" pitchFamily="34" charset="0"/>
                        </a:rPr>
                        <a:t> </a:t>
                      </a:r>
                    </a:p>
                  </a:txBody>
                  <a:tcPr marL="7407" marR="7407" marT="7407"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3,065</a:t>
                      </a:r>
                    </a:p>
                  </a:txBody>
                  <a:tcPr marL="7407" marR="7407" marT="740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2.4%</a:t>
                      </a:r>
                    </a:p>
                  </a:txBody>
                  <a:tcPr marL="7407" marR="7407" marT="740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3049111189"/>
                  </a:ext>
                </a:extLst>
              </a:tr>
              <a:tr h="148149">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extLst>
                  <a:ext uri="{0D108BD9-81ED-4DB2-BD59-A6C34878D82A}">
                    <a16:rowId xmlns:a16="http://schemas.microsoft.com/office/drawing/2014/main" val="2479870529"/>
                  </a:ext>
                </a:extLst>
              </a:tr>
              <a:tr h="148149">
                <a:tc>
                  <a:txBody>
                    <a:bodyPr/>
                    <a:lstStyle/>
                    <a:p>
                      <a:pPr algn="ctr" fontAlgn="ctr"/>
                      <a:r>
                        <a:rPr lang="es-MX" sz="800" b="1" i="0" u="none" strike="noStrike">
                          <a:solidFill>
                            <a:srgbClr val="000000"/>
                          </a:solidFill>
                          <a:effectLst/>
                          <a:latin typeface="Century Gothic" panose="020B0502020202020204" pitchFamily="34" charset="0"/>
                        </a:rPr>
                        <a:t>Total</a:t>
                      </a:r>
                    </a:p>
                  </a:txBody>
                  <a:tcPr marL="7407" marR="7407" marT="7407" marB="0" anchor="ctr">
                    <a:lnL>
                      <a:noFill/>
                    </a:lnL>
                    <a:lnR>
                      <a:noFill/>
                    </a:lnR>
                    <a:lnT>
                      <a:noFill/>
                    </a:lnT>
                    <a:lnB>
                      <a:noFill/>
                    </a:lnB>
                    <a:solidFill>
                      <a:srgbClr val="D9D9D9"/>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5,419</a:t>
                      </a:r>
                    </a:p>
                  </a:txBody>
                  <a:tcPr marL="7407" marR="7407" marT="7407" marB="0" anchor="ctr">
                    <a:lnL>
                      <a:noFill/>
                    </a:lnL>
                    <a:lnR>
                      <a:noFill/>
                    </a:lnR>
                    <a:lnT>
                      <a:noFill/>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4.4%</a:t>
                      </a:r>
                    </a:p>
                  </a:txBody>
                  <a:tcPr marL="7407" marR="7407" marT="7407" marB="0" anchor="ctr">
                    <a:lnL>
                      <a:noFill/>
                    </a:lnL>
                    <a:lnR>
                      <a:noFill/>
                    </a:lnR>
                    <a:lnT>
                      <a:noFill/>
                    </a:lnT>
                    <a:lnB>
                      <a:noFill/>
                    </a:lnB>
                    <a:solidFill>
                      <a:srgbClr val="D9D9D9"/>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extLst>
                  <a:ext uri="{0D108BD9-81ED-4DB2-BD59-A6C34878D82A}">
                    <a16:rowId xmlns:a16="http://schemas.microsoft.com/office/drawing/2014/main" val="944909483"/>
                  </a:ext>
                </a:extLst>
              </a:tr>
              <a:tr h="148149">
                <a:tc gridSpan="4">
                  <a:txBody>
                    <a:bodyPr/>
                    <a:lstStyle/>
                    <a:p>
                      <a:pPr algn="ctr" fontAlgn="ctr"/>
                      <a:r>
                        <a:rPr lang="es-MX" sz="800" b="1" i="0" u="none" strike="noStrike">
                          <a:solidFill>
                            <a:srgbClr val="FFFFFF"/>
                          </a:solidFill>
                          <a:effectLst/>
                          <a:latin typeface="Century Gothic" panose="020B0502020202020204" pitchFamily="34" charset="0"/>
                        </a:rPr>
                        <a:t>Estados Unidos</a:t>
                      </a:r>
                    </a:p>
                  </a:txBody>
                  <a:tcPr marL="7407" marR="7407" marT="7407"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gridSpan="3">
                  <a:txBody>
                    <a:bodyPr/>
                    <a:lstStyle/>
                    <a:p>
                      <a:pPr algn="ctr" fontAlgn="ctr"/>
                      <a:r>
                        <a:rPr lang="es-MX" sz="800" b="1" i="0" u="none" strike="noStrike">
                          <a:solidFill>
                            <a:srgbClr val="FFFFFF"/>
                          </a:solidFill>
                          <a:effectLst/>
                          <a:latin typeface="Century Gothic" panose="020B0502020202020204" pitchFamily="34" charset="0"/>
                        </a:rPr>
                        <a:t>Estados Unidos</a:t>
                      </a:r>
                    </a:p>
                  </a:txBody>
                  <a:tcPr marL="7407" marR="7407" marT="7407"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2196529681"/>
                  </a:ext>
                </a:extLst>
              </a:tr>
              <a:tr h="148149">
                <a:tc>
                  <a:txBody>
                    <a:bodyPr/>
                    <a:lstStyle/>
                    <a:p>
                      <a:pPr algn="ctr" fontAlgn="ctr"/>
                      <a:r>
                        <a:rPr lang="es-MX" sz="800" b="0" i="0" u="none" strike="noStrike">
                          <a:solidFill>
                            <a:srgbClr val="000000"/>
                          </a:solidFill>
                          <a:effectLst/>
                          <a:latin typeface="Century Gothic" panose="020B0502020202020204" pitchFamily="34" charset="0"/>
                        </a:rPr>
                        <a:t>1I_IVV_*</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S&amp;P 500 Index</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1,582</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1.2%</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4,729.0 </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4,593.0 </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-2.9%</a:t>
                      </a:r>
                    </a:p>
                  </a:txBody>
                  <a:tcPr marL="7407" marR="7407" marT="7407" marB="0" anchor="ctr">
                    <a:lnL>
                      <a:noFill/>
                    </a:lnL>
                    <a:lnR>
                      <a:noFill/>
                    </a:lnR>
                    <a:lnT>
                      <a:noFill/>
                    </a:lnT>
                    <a:lnB>
                      <a:noFill/>
                    </a:lnB>
                    <a:solidFill>
                      <a:srgbClr val="F2F2F2"/>
                    </a:solidFill>
                  </a:tcPr>
                </a:tc>
                <a:extLst>
                  <a:ext uri="{0D108BD9-81ED-4DB2-BD59-A6C34878D82A}">
                    <a16:rowId xmlns:a16="http://schemas.microsoft.com/office/drawing/2014/main" val="1805212297"/>
                  </a:ext>
                </a:extLst>
              </a:tr>
              <a:tr h="148149">
                <a:tc>
                  <a:txBody>
                    <a:bodyPr/>
                    <a:lstStyle/>
                    <a:p>
                      <a:pPr algn="ctr" fontAlgn="ctr"/>
                      <a:r>
                        <a:rPr lang="es-MX" sz="800" b="0" i="0" u="none" strike="noStrike">
                          <a:solidFill>
                            <a:srgbClr val="000000"/>
                          </a:solidFill>
                          <a:effectLst/>
                          <a:latin typeface="Century Gothic" panose="020B0502020202020204" pitchFamily="34" charset="0"/>
                        </a:rPr>
                        <a:t>1I_QQQ_*</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NASDAQ Index</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291</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0.2%</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2,425.3 </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2,641.2 </a:t>
                      </a:r>
                    </a:p>
                  </a:txBody>
                  <a:tcPr marL="7407" marR="7407" marT="7407"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8.9%</a:t>
                      </a:r>
                    </a:p>
                  </a:txBody>
                  <a:tcPr marL="7407" marR="7407" marT="7407" marB="0" anchor="ctr">
                    <a:lnL>
                      <a:noFill/>
                    </a:lnL>
                    <a:lnR>
                      <a:noFill/>
                    </a:lnR>
                    <a:lnT>
                      <a:noFill/>
                    </a:lnT>
                    <a:lnB>
                      <a:noFill/>
                    </a:lnB>
                    <a:solidFill>
                      <a:srgbClr val="F2F2F2"/>
                    </a:solidFill>
                  </a:tcPr>
                </a:tc>
                <a:extLst>
                  <a:ext uri="{0D108BD9-81ED-4DB2-BD59-A6C34878D82A}">
                    <a16:rowId xmlns:a16="http://schemas.microsoft.com/office/drawing/2014/main" val="884460094"/>
                  </a:ext>
                </a:extLst>
              </a:tr>
              <a:tr h="148149">
                <a:tc>
                  <a:txBody>
                    <a:bodyPr/>
                    <a:lstStyle/>
                    <a:p>
                      <a:pPr algn="ctr" fontAlgn="ctr"/>
                      <a:r>
                        <a:rPr lang="es-MX" sz="800" b="0" i="0" u="none" strike="noStrike">
                          <a:solidFill>
                            <a:srgbClr val="000000"/>
                          </a:solidFill>
                          <a:effectLst/>
                          <a:latin typeface="Century Gothic" panose="020B0502020202020204" pitchFamily="34" charset="0"/>
                        </a:rPr>
                        <a:t>1I_XMX_*</a:t>
                      </a:r>
                    </a:p>
                  </a:txBody>
                  <a:tcPr marL="7407" marR="7407" marT="740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Global Equity</a:t>
                      </a:r>
                    </a:p>
                  </a:txBody>
                  <a:tcPr marL="7407" marR="7407" marT="740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320</a:t>
                      </a:r>
                    </a:p>
                  </a:txBody>
                  <a:tcPr marL="7407" marR="7407" marT="740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0.3%</a:t>
                      </a:r>
                    </a:p>
                  </a:txBody>
                  <a:tcPr marL="7407" marR="7407" marT="740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482.8 </a:t>
                      </a:r>
                    </a:p>
                  </a:txBody>
                  <a:tcPr marL="7407" marR="7407" marT="740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512.4 </a:t>
                      </a:r>
                    </a:p>
                  </a:txBody>
                  <a:tcPr marL="7407" marR="7407" marT="740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6.1%</a:t>
                      </a:r>
                    </a:p>
                  </a:txBody>
                  <a:tcPr marL="7407" marR="7407" marT="740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746695093"/>
                  </a:ext>
                </a:extLst>
              </a:tr>
              <a:tr h="148149">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2,192</a:t>
                      </a:r>
                    </a:p>
                  </a:txBody>
                  <a:tcPr marL="7407" marR="7407" marT="740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1.7%</a:t>
                      </a:r>
                    </a:p>
                  </a:txBody>
                  <a:tcPr marL="7407" marR="7407" marT="740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3128464487"/>
                  </a:ext>
                </a:extLst>
              </a:tr>
              <a:tr h="148149">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extLst>
                  <a:ext uri="{0D108BD9-81ED-4DB2-BD59-A6C34878D82A}">
                    <a16:rowId xmlns:a16="http://schemas.microsoft.com/office/drawing/2014/main" val="758987317"/>
                  </a:ext>
                </a:extLst>
              </a:tr>
              <a:tr h="148149">
                <a:tc>
                  <a:txBody>
                    <a:bodyPr/>
                    <a:lstStyle/>
                    <a:p>
                      <a:pPr algn="ctr" fontAlgn="ctr"/>
                      <a:r>
                        <a:rPr lang="es-MX" sz="800" b="0" i="0" u="none" strike="noStrike">
                          <a:solidFill>
                            <a:srgbClr val="000000"/>
                          </a:solidFill>
                          <a:effectLst/>
                          <a:latin typeface="Century Gothic" panose="020B0502020202020204" pitchFamily="34" charset="0"/>
                        </a:rPr>
                        <a:t>1I_XLF_*</a:t>
                      </a:r>
                    </a:p>
                  </a:txBody>
                  <a:tcPr marL="7407" marR="7407" marT="740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Sector Financiero</a:t>
                      </a:r>
                    </a:p>
                  </a:txBody>
                  <a:tcPr marL="7407" marR="7407" marT="740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60</a:t>
                      </a:r>
                    </a:p>
                  </a:txBody>
                  <a:tcPr marL="7407" marR="7407" marT="740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0.0%</a:t>
                      </a:r>
                    </a:p>
                  </a:txBody>
                  <a:tcPr marL="7407" marR="7407" marT="740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474.2</a:t>
                      </a:r>
                    </a:p>
                  </a:txBody>
                  <a:tcPr marL="7407" marR="7407" marT="740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469.6</a:t>
                      </a:r>
                    </a:p>
                  </a:txBody>
                  <a:tcPr marL="7407" marR="7407" marT="740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-1.0%</a:t>
                      </a:r>
                    </a:p>
                  </a:txBody>
                  <a:tcPr marL="7407" marR="7407" marT="740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39831073"/>
                  </a:ext>
                </a:extLst>
              </a:tr>
              <a:tr h="148149">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60</a:t>
                      </a:r>
                    </a:p>
                  </a:txBody>
                  <a:tcPr marL="7407" marR="7407" marT="740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0.0%</a:t>
                      </a:r>
                    </a:p>
                  </a:txBody>
                  <a:tcPr marL="7407" marR="7407" marT="740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201385536"/>
                  </a:ext>
                </a:extLst>
              </a:tr>
              <a:tr h="155557">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extLst>
                  <a:ext uri="{0D108BD9-81ED-4DB2-BD59-A6C34878D82A}">
                    <a16:rowId xmlns:a16="http://schemas.microsoft.com/office/drawing/2014/main" val="1793474989"/>
                  </a:ext>
                </a:extLst>
              </a:tr>
              <a:tr h="148149">
                <a:tc>
                  <a:txBody>
                    <a:bodyPr/>
                    <a:lstStyle/>
                    <a:p>
                      <a:pPr algn="ctr" fontAlgn="ctr"/>
                      <a:r>
                        <a:rPr lang="es-MX" sz="800" b="1" i="0" u="none" strike="noStrike">
                          <a:solidFill>
                            <a:srgbClr val="000000"/>
                          </a:solidFill>
                          <a:effectLst/>
                          <a:latin typeface="Century Gothic" panose="020B0502020202020204" pitchFamily="34" charset="0"/>
                        </a:rPr>
                        <a:t>Total</a:t>
                      </a:r>
                    </a:p>
                  </a:txBody>
                  <a:tcPr marL="7407" marR="7407" marT="7407" marB="0" anchor="ctr">
                    <a:lnL>
                      <a:noFill/>
                    </a:lnL>
                    <a:lnR>
                      <a:noFill/>
                    </a:lnR>
                    <a:lnT>
                      <a:noFill/>
                    </a:lnT>
                    <a:lnB>
                      <a:noFill/>
                    </a:lnB>
                    <a:solidFill>
                      <a:srgbClr val="D9D9D9"/>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2,252</a:t>
                      </a:r>
                    </a:p>
                  </a:txBody>
                  <a:tcPr marL="7407" marR="7407" marT="7407" marB="0" anchor="ctr">
                    <a:lnL>
                      <a:noFill/>
                    </a:lnL>
                    <a:lnR>
                      <a:noFill/>
                    </a:lnR>
                    <a:lnT>
                      <a:noFill/>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1.8%</a:t>
                      </a:r>
                    </a:p>
                  </a:txBody>
                  <a:tcPr marL="7407" marR="7407" marT="7407" marB="0" anchor="ctr">
                    <a:lnL>
                      <a:noFill/>
                    </a:lnL>
                    <a:lnR>
                      <a:noFill/>
                    </a:lnR>
                    <a:lnT>
                      <a:noFill/>
                    </a:lnT>
                    <a:lnB>
                      <a:noFill/>
                    </a:lnB>
                    <a:solidFill>
                      <a:srgbClr val="D9D9D9"/>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7407" marR="7407" marT="7407" marB="0" anchor="ctr">
                    <a:lnL>
                      <a:noFill/>
                    </a:lnL>
                    <a:lnR>
                      <a:noFill/>
                    </a:lnR>
                    <a:lnT>
                      <a:noFill/>
                    </a:lnT>
                    <a:lnB>
                      <a:noFill/>
                    </a:lnB>
                    <a:solidFill>
                      <a:srgbClr val="FFFFFF"/>
                    </a:solidFill>
                  </a:tcPr>
                </a:tc>
                <a:extLst>
                  <a:ext uri="{0D108BD9-81ED-4DB2-BD59-A6C34878D82A}">
                    <a16:rowId xmlns:a16="http://schemas.microsoft.com/office/drawing/2014/main" val="3509958201"/>
                  </a:ext>
                </a:extLst>
              </a:tr>
            </a:tbl>
          </a:graphicData>
        </a:graphic>
      </p:graphicFrame>
      <p:sp>
        <p:nvSpPr>
          <p:cNvPr id="7"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33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7743917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Renta Variable y Fibras FANVIT</a:t>
            </a:r>
          </a:p>
        </p:txBody>
      </p:sp>
      <p:sp>
        <p:nvSpPr>
          <p:cNvPr id="6" name="1 Título"/>
          <p:cNvSpPr txBox="1">
            <a:spLocks/>
          </p:cNvSpPr>
          <p:nvPr/>
        </p:nvSpPr>
        <p:spPr bwMode="auto">
          <a:xfrm>
            <a:off x="457200" y="6529435"/>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29 de septiembre de 2017.</a:t>
            </a:r>
            <a:endParaRPr lang="es-MX" sz="1000" dirty="0">
              <a:solidFill>
                <a:schemeClr val="tx1"/>
              </a:solidFill>
              <a:latin typeface="Century Gothic" panose="020B0502020202020204" pitchFamily="34" charset="0"/>
            </a:endParaRPr>
          </a:p>
        </p:txBody>
      </p:sp>
      <p:graphicFrame>
        <p:nvGraphicFramePr>
          <p:cNvPr id="7" name="Tabla 6">
            <a:extLst>
              <a:ext uri="{FF2B5EF4-FFF2-40B4-BE49-F238E27FC236}">
                <a16:creationId xmlns:a16="http://schemas.microsoft.com/office/drawing/2014/main" id="{B960305D-97F8-48F6-A10B-26F8D3932540}"/>
              </a:ext>
            </a:extLst>
          </p:cNvPr>
          <p:cNvGraphicFramePr>
            <a:graphicFrameLocks noGrp="1"/>
          </p:cNvGraphicFramePr>
          <p:nvPr>
            <p:extLst>
              <p:ext uri="{D42A27DB-BD31-4B8C-83A1-F6EECF244321}">
                <p14:modId xmlns:p14="http://schemas.microsoft.com/office/powerpoint/2010/main" val="1517957317"/>
              </p:ext>
            </p:extLst>
          </p:nvPr>
        </p:nvGraphicFramePr>
        <p:xfrm>
          <a:off x="1047001" y="1712945"/>
          <a:ext cx="7234553" cy="4525971"/>
        </p:xfrm>
        <a:graphic>
          <a:graphicData uri="http://schemas.openxmlformats.org/drawingml/2006/table">
            <a:tbl>
              <a:tblPr/>
              <a:tblGrid>
                <a:gridCol w="1361387">
                  <a:extLst>
                    <a:ext uri="{9D8B030D-6E8A-4147-A177-3AD203B41FA5}">
                      <a16:colId xmlns:a16="http://schemas.microsoft.com/office/drawing/2014/main" val="2923693654"/>
                    </a:ext>
                  </a:extLst>
                </a:gridCol>
                <a:gridCol w="1396295">
                  <a:extLst>
                    <a:ext uri="{9D8B030D-6E8A-4147-A177-3AD203B41FA5}">
                      <a16:colId xmlns:a16="http://schemas.microsoft.com/office/drawing/2014/main" val="2792386312"/>
                    </a:ext>
                  </a:extLst>
                </a:gridCol>
                <a:gridCol w="794142">
                  <a:extLst>
                    <a:ext uri="{9D8B030D-6E8A-4147-A177-3AD203B41FA5}">
                      <a16:colId xmlns:a16="http://schemas.microsoft.com/office/drawing/2014/main" val="3888730769"/>
                    </a:ext>
                  </a:extLst>
                </a:gridCol>
                <a:gridCol w="968680">
                  <a:extLst>
                    <a:ext uri="{9D8B030D-6E8A-4147-A177-3AD203B41FA5}">
                      <a16:colId xmlns:a16="http://schemas.microsoft.com/office/drawing/2014/main" val="1179765750"/>
                    </a:ext>
                  </a:extLst>
                </a:gridCol>
                <a:gridCol w="197809">
                  <a:extLst>
                    <a:ext uri="{9D8B030D-6E8A-4147-A177-3AD203B41FA5}">
                      <a16:colId xmlns:a16="http://schemas.microsoft.com/office/drawing/2014/main" val="3867977209"/>
                    </a:ext>
                  </a:extLst>
                </a:gridCol>
                <a:gridCol w="968680">
                  <a:extLst>
                    <a:ext uri="{9D8B030D-6E8A-4147-A177-3AD203B41FA5}">
                      <a16:colId xmlns:a16="http://schemas.microsoft.com/office/drawing/2014/main" val="1963301149"/>
                    </a:ext>
                  </a:extLst>
                </a:gridCol>
                <a:gridCol w="779598">
                  <a:extLst>
                    <a:ext uri="{9D8B030D-6E8A-4147-A177-3AD203B41FA5}">
                      <a16:colId xmlns:a16="http://schemas.microsoft.com/office/drawing/2014/main" val="1120755353"/>
                    </a:ext>
                  </a:extLst>
                </a:gridCol>
                <a:gridCol w="767962">
                  <a:extLst>
                    <a:ext uri="{9D8B030D-6E8A-4147-A177-3AD203B41FA5}">
                      <a16:colId xmlns:a16="http://schemas.microsoft.com/office/drawing/2014/main" val="1999220411"/>
                    </a:ext>
                  </a:extLst>
                </a:gridCol>
              </a:tblGrid>
              <a:tr h="297071">
                <a:tc>
                  <a:txBody>
                    <a:bodyPr/>
                    <a:lstStyle/>
                    <a:p>
                      <a:pPr algn="ctr" fontAlgn="ctr"/>
                      <a:r>
                        <a:rPr lang="es-MX" sz="900" b="1" i="0" u="none" strike="noStrike">
                          <a:solidFill>
                            <a:srgbClr val="FFFFFF"/>
                          </a:solidFill>
                          <a:effectLst/>
                          <a:latin typeface="Century Gothic" panose="020B0502020202020204" pitchFamily="34" charset="0"/>
                        </a:rPr>
                        <a:t>Instrumento</a:t>
                      </a:r>
                    </a:p>
                  </a:txBody>
                  <a:tcPr marL="8737" marR="8737" marT="8737"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Subyacente</a:t>
                      </a:r>
                    </a:p>
                  </a:txBody>
                  <a:tcPr marL="8737" marR="8737" marT="8737"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Monto (mdp)</a:t>
                      </a:r>
                    </a:p>
                  </a:txBody>
                  <a:tcPr marL="8737" marR="8737" marT="8737"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 Portafolio</a:t>
                      </a:r>
                    </a:p>
                  </a:txBody>
                  <a:tcPr marL="8737" marR="8737" marT="8737" marB="0" anchor="ctr">
                    <a:lnL>
                      <a:noFill/>
                    </a:lnL>
                    <a:lnR>
                      <a:noFill/>
                    </a:lnR>
                    <a:lnT>
                      <a:noFill/>
                    </a:lnT>
                    <a:lnB>
                      <a:noFill/>
                    </a:lnB>
                    <a:solidFill>
                      <a:srgbClr val="C00000"/>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1" i="0" u="none" strike="noStrike">
                          <a:solidFill>
                            <a:srgbClr val="FFFFFF"/>
                          </a:solidFill>
                          <a:effectLst/>
                          <a:latin typeface="Century Gothic" panose="020B0502020202020204" pitchFamily="34" charset="0"/>
                        </a:rPr>
                        <a:t>Costo Prom Unit. Adq.</a:t>
                      </a:r>
                    </a:p>
                  </a:txBody>
                  <a:tcPr marL="8737" marR="8737" marT="8737"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Valor Actual</a:t>
                      </a:r>
                    </a:p>
                  </a:txBody>
                  <a:tcPr marL="8737" marR="8737" marT="8737"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Rendimiento</a:t>
                      </a:r>
                    </a:p>
                  </a:txBody>
                  <a:tcPr marL="8737" marR="8737" marT="8737" marB="0" anchor="ctr">
                    <a:lnL>
                      <a:noFill/>
                    </a:lnL>
                    <a:lnR>
                      <a:noFill/>
                    </a:lnR>
                    <a:lnT>
                      <a:noFill/>
                    </a:lnT>
                    <a:lnB>
                      <a:noFill/>
                    </a:lnB>
                    <a:solidFill>
                      <a:srgbClr val="C00000"/>
                    </a:solidFill>
                  </a:tcPr>
                </a:tc>
                <a:extLst>
                  <a:ext uri="{0D108BD9-81ED-4DB2-BD59-A6C34878D82A}">
                    <a16:rowId xmlns:a16="http://schemas.microsoft.com/office/drawing/2014/main" val="1007713137"/>
                  </a:ext>
                </a:extLst>
              </a:tr>
              <a:tr h="174748">
                <a:tc gridSpan="4">
                  <a:txBody>
                    <a:bodyPr/>
                    <a:lstStyle/>
                    <a:p>
                      <a:pPr algn="ctr" fontAlgn="ctr"/>
                      <a:r>
                        <a:rPr lang="es-MX" sz="900" b="1" i="0" u="none" strike="noStrike">
                          <a:solidFill>
                            <a:srgbClr val="FFFFFF"/>
                          </a:solidFill>
                          <a:effectLst/>
                          <a:latin typeface="Century Gothic" panose="020B0502020202020204" pitchFamily="34" charset="0"/>
                        </a:rPr>
                        <a:t>Europa</a:t>
                      </a:r>
                    </a:p>
                  </a:txBody>
                  <a:tcPr marL="8737" marR="8737" marT="8737"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gridSpan="3">
                  <a:txBody>
                    <a:bodyPr/>
                    <a:lstStyle/>
                    <a:p>
                      <a:pPr algn="ctr" fontAlgn="ctr"/>
                      <a:r>
                        <a:rPr lang="es-MX" sz="900" b="1" i="0" u="none" strike="noStrike">
                          <a:solidFill>
                            <a:srgbClr val="FFFFFF"/>
                          </a:solidFill>
                          <a:effectLst/>
                          <a:latin typeface="Century Gothic" panose="020B0502020202020204" pitchFamily="34" charset="0"/>
                        </a:rPr>
                        <a:t>Europa</a:t>
                      </a:r>
                    </a:p>
                  </a:txBody>
                  <a:tcPr marL="8737" marR="8737" marT="8737"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3034990084"/>
                  </a:ext>
                </a:extLst>
              </a:tr>
              <a:tr h="174748">
                <a:tc>
                  <a:txBody>
                    <a:bodyPr/>
                    <a:lstStyle/>
                    <a:p>
                      <a:pPr algn="ctr" fontAlgn="ctr"/>
                      <a:r>
                        <a:rPr lang="es-MX" sz="900" b="0" i="0" u="none" strike="noStrike">
                          <a:solidFill>
                            <a:srgbClr val="000000"/>
                          </a:solidFill>
                          <a:effectLst/>
                          <a:latin typeface="Century Gothic" panose="020B0502020202020204" pitchFamily="34" charset="0"/>
                        </a:rPr>
                        <a:t>1I_SX7EEX_N</a:t>
                      </a:r>
                    </a:p>
                  </a:txBody>
                  <a:tcPr marL="8737" marR="8737" marT="873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Sector Bancario Europa</a:t>
                      </a:r>
                    </a:p>
                  </a:txBody>
                  <a:tcPr marL="8737" marR="8737" marT="873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31</a:t>
                      </a:r>
                    </a:p>
                  </a:txBody>
                  <a:tcPr marL="8737" marR="8737" marT="873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0.0%</a:t>
                      </a:r>
                    </a:p>
                  </a:txBody>
                  <a:tcPr marL="8737" marR="8737" marT="873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237.7</a:t>
                      </a:r>
                    </a:p>
                  </a:txBody>
                  <a:tcPr marL="8737" marR="8737" marT="873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288.5</a:t>
                      </a:r>
                    </a:p>
                  </a:txBody>
                  <a:tcPr marL="8737" marR="8737" marT="873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21.4%</a:t>
                      </a:r>
                    </a:p>
                  </a:txBody>
                  <a:tcPr marL="8737" marR="8737" marT="8737" marB="0" anchor="ctr">
                    <a:lnL>
                      <a:noFill/>
                    </a:lnL>
                    <a:lnR>
                      <a:noFill/>
                    </a:lnR>
                    <a:lnT>
                      <a:noFill/>
                    </a:lnT>
                    <a:lnB>
                      <a:noFill/>
                    </a:lnB>
                    <a:solidFill>
                      <a:srgbClr val="F2F2F2"/>
                    </a:solidFill>
                  </a:tcPr>
                </a:tc>
                <a:extLst>
                  <a:ext uri="{0D108BD9-81ED-4DB2-BD59-A6C34878D82A}">
                    <a16:rowId xmlns:a16="http://schemas.microsoft.com/office/drawing/2014/main" val="1141799472"/>
                  </a:ext>
                </a:extLst>
              </a:tr>
              <a:tr h="174748">
                <a:tc>
                  <a:txBody>
                    <a:bodyPr/>
                    <a:lstStyle/>
                    <a:p>
                      <a:pPr algn="ctr" fontAlgn="ctr"/>
                      <a:r>
                        <a:rPr lang="es-MX" sz="900" b="0" i="0" u="none" strike="noStrike">
                          <a:solidFill>
                            <a:srgbClr val="000000"/>
                          </a:solidFill>
                          <a:effectLst/>
                          <a:latin typeface="Century Gothic" panose="020B0502020202020204" pitchFamily="34" charset="0"/>
                        </a:rPr>
                        <a:t>1I_HEZU_*</a:t>
                      </a:r>
                    </a:p>
                  </a:txBody>
                  <a:tcPr marL="8737" marR="8737" marT="873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Euro Stoxx 50</a:t>
                      </a:r>
                    </a:p>
                  </a:txBody>
                  <a:tcPr marL="8737" marR="8737" marT="873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1,394</a:t>
                      </a:r>
                    </a:p>
                  </a:txBody>
                  <a:tcPr marL="8737" marR="8737" marT="873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1.1%</a:t>
                      </a:r>
                    </a:p>
                  </a:txBody>
                  <a:tcPr marL="8737" marR="8737" marT="873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538.4</a:t>
                      </a:r>
                    </a:p>
                  </a:txBody>
                  <a:tcPr marL="8737" marR="8737" marT="873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546.8</a:t>
                      </a:r>
                    </a:p>
                  </a:txBody>
                  <a:tcPr marL="8737" marR="8737" marT="873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1.5%</a:t>
                      </a:r>
                    </a:p>
                  </a:txBody>
                  <a:tcPr marL="8737" marR="8737" marT="8737" marB="0" anchor="ctr">
                    <a:lnL>
                      <a:noFill/>
                    </a:lnL>
                    <a:lnR>
                      <a:noFill/>
                    </a:lnR>
                    <a:lnT>
                      <a:noFill/>
                    </a:lnT>
                    <a:lnB>
                      <a:noFill/>
                    </a:lnB>
                    <a:solidFill>
                      <a:srgbClr val="F2F2F2"/>
                    </a:solidFill>
                  </a:tcPr>
                </a:tc>
                <a:extLst>
                  <a:ext uri="{0D108BD9-81ED-4DB2-BD59-A6C34878D82A}">
                    <a16:rowId xmlns:a16="http://schemas.microsoft.com/office/drawing/2014/main" val="1174494331"/>
                  </a:ext>
                </a:extLst>
              </a:tr>
              <a:tr h="174748">
                <a:tc>
                  <a:txBody>
                    <a:bodyPr/>
                    <a:lstStyle/>
                    <a:p>
                      <a:pPr algn="ctr" fontAlgn="ctr"/>
                      <a:r>
                        <a:rPr lang="es-MX" sz="900" b="0" i="0" u="none" strike="noStrike">
                          <a:solidFill>
                            <a:srgbClr val="000000"/>
                          </a:solidFill>
                          <a:effectLst/>
                          <a:latin typeface="Century Gothic" panose="020B0502020202020204" pitchFamily="34" charset="0"/>
                        </a:rPr>
                        <a:t>1I_XMX_*</a:t>
                      </a:r>
                    </a:p>
                  </a:txBody>
                  <a:tcPr marL="8737" marR="8737" marT="873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Global Equity</a:t>
                      </a:r>
                    </a:p>
                  </a:txBody>
                  <a:tcPr marL="8737" marR="8737" marT="873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129</a:t>
                      </a:r>
                    </a:p>
                  </a:txBody>
                  <a:tcPr marL="8737" marR="8737" marT="873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0.1%</a:t>
                      </a:r>
                    </a:p>
                  </a:txBody>
                  <a:tcPr marL="8737" marR="8737" marT="873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482.8</a:t>
                      </a:r>
                    </a:p>
                  </a:txBody>
                  <a:tcPr marL="8737" marR="8737" marT="873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512.4</a:t>
                      </a:r>
                    </a:p>
                  </a:txBody>
                  <a:tcPr marL="8737" marR="8737" marT="873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6.1%</a:t>
                      </a:r>
                    </a:p>
                  </a:txBody>
                  <a:tcPr marL="8737" marR="8737" marT="873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22151334"/>
                  </a:ext>
                </a:extLst>
              </a:tr>
              <a:tr h="174748">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1,555</a:t>
                      </a:r>
                    </a:p>
                  </a:txBody>
                  <a:tcPr marL="8737" marR="8737" marT="873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1.2%</a:t>
                      </a:r>
                    </a:p>
                  </a:txBody>
                  <a:tcPr marL="8737" marR="8737" marT="873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890001218"/>
                  </a:ext>
                </a:extLst>
              </a:tr>
              <a:tr h="174748">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extLst>
                  <a:ext uri="{0D108BD9-81ED-4DB2-BD59-A6C34878D82A}">
                    <a16:rowId xmlns:a16="http://schemas.microsoft.com/office/drawing/2014/main" val="2938593186"/>
                  </a:ext>
                </a:extLst>
              </a:tr>
              <a:tr h="174748">
                <a:tc>
                  <a:txBody>
                    <a:bodyPr/>
                    <a:lstStyle/>
                    <a:p>
                      <a:pPr algn="ctr" fontAlgn="ctr"/>
                      <a:r>
                        <a:rPr lang="es-MX" sz="900" b="1" i="0" u="none" strike="noStrike">
                          <a:solidFill>
                            <a:srgbClr val="000000"/>
                          </a:solidFill>
                          <a:effectLst/>
                          <a:latin typeface="Century Gothic" panose="020B0502020202020204" pitchFamily="34" charset="0"/>
                        </a:rPr>
                        <a:t>Total</a:t>
                      </a:r>
                    </a:p>
                  </a:txBody>
                  <a:tcPr marL="8737" marR="8737" marT="8737"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1,555</a:t>
                      </a:r>
                    </a:p>
                  </a:txBody>
                  <a:tcPr marL="8737" marR="8737" marT="8737"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1.2%</a:t>
                      </a:r>
                    </a:p>
                  </a:txBody>
                  <a:tcPr marL="8737" marR="8737" marT="8737" marB="0" anchor="ctr">
                    <a:lnL>
                      <a:noFill/>
                    </a:lnL>
                    <a:lnR>
                      <a:noFill/>
                    </a:lnR>
                    <a:lnT>
                      <a:noFill/>
                    </a:lnT>
                    <a:lnB>
                      <a:noFill/>
                    </a:lnB>
                    <a:solidFill>
                      <a:srgbClr val="D9D9D9"/>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extLst>
                  <a:ext uri="{0D108BD9-81ED-4DB2-BD59-A6C34878D82A}">
                    <a16:rowId xmlns:a16="http://schemas.microsoft.com/office/drawing/2014/main" val="2743854570"/>
                  </a:ext>
                </a:extLst>
              </a:tr>
              <a:tr h="174748">
                <a:tc gridSpan="4">
                  <a:txBody>
                    <a:bodyPr/>
                    <a:lstStyle/>
                    <a:p>
                      <a:pPr algn="ctr" fontAlgn="ctr"/>
                      <a:r>
                        <a:rPr lang="es-MX" sz="900" b="1" i="0" u="none" strike="noStrike">
                          <a:solidFill>
                            <a:srgbClr val="FFFFFF"/>
                          </a:solidFill>
                          <a:effectLst/>
                          <a:latin typeface="Century Gothic" panose="020B0502020202020204" pitchFamily="34" charset="0"/>
                        </a:rPr>
                        <a:t>Asía</a:t>
                      </a:r>
                    </a:p>
                  </a:txBody>
                  <a:tcPr marL="8737" marR="8737" marT="8737"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gridSpan="3">
                  <a:txBody>
                    <a:bodyPr/>
                    <a:lstStyle/>
                    <a:p>
                      <a:pPr algn="ctr" fontAlgn="ctr"/>
                      <a:r>
                        <a:rPr lang="es-MX" sz="900" b="1" i="0" u="none" strike="noStrike">
                          <a:solidFill>
                            <a:srgbClr val="FFFFFF"/>
                          </a:solidFill>
                          <a:effectLst/>
                          <a:latin typeface="Century Gothic" panose="020B0502020202020204" pitchFamily="34" charset="0"/>
                        </a:rPr>
                        <a:t>Asia</a:t>
                      </a:r>
                    </a:p>
                  </a:txBody>
                  <a:tcPr marL="8737" marR="8737" marT="8737"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334021204"/>
                  </a:ext>
                </a:extLst>
              </a:tr>
              <a:tr h="174748">
                <a:tc>
                  <a:txBody>
                    <a:bodyPr/>
                    <a:lstStyle/>
                    <a:p>
                      <a:pPr algn="ctr" fontAlgn="ctr"/>
                      <a:r>
                        <a:rPr lang="es-MX" sz="900" b="0" i="0" u="none" strike="noStrike">
                          <a:solidFill>
                            <a:srgbClr val="000000"/>
                          </a:solidFill>
                          <a:effectLst/>
                          <a:latin typeface="Century Gothic" panose="020B0502020202020204" pitchFamily="34" charset="0"/>
                        </a:rPr>
                        <a:t>1I_DXJ_*</a:t>
                      </a:r>
                    </a:p>
                  </a:txBody>
                  <a:tcPr marL="8737" marR="8737" marT="873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NIKKEI Index</a:t>
                      </a:r>
                    </a:p>
                  </a:txBody>
                  <a:tcPr marL="8737" marR="8737" marT="873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1,701</a:t>
                      </a:r>
                    </a:p>
                  </a:txBody>
                  <a:tcPr marL="8737" marR="8737" marT="873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1.3%</a:t>
                      </a:r>
                    </a:p>
                  </a:txBody>
                  <a:tcPr marL="8737" marR="8737" marT="873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995.4 </a:t>
                      </a:r>
                    </a:p>
                  </a:txBody>
                  <a:tcPr marL="8737" marR="8737" marT="873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993.3</a:t>
                      </a:r>
                    </a:p>
                  </a:txBody>
                  <a:tcPr marL="8737" marR="8737" marT="8737" marB="0" anchor="ctr">
                    <a:lnL>
                      <a:noFill/>
                    </a:lnL>
                    <a:lnR>
                      <a:noFill/>
                    </a:lnR>
                    <a:lnT>
                      <a:noFill/>
                    </a:lnT>
                    <a:lnB>
                      <a:noFill/>
                    </a:lnB>
                    <a:solidFill>
                      <a:srgbClr val="F2F2F2"/>
                    </a:solidFill>
                  </a:tcPr>
                </a:tc>
                <a:tc>
                  <a:txBody>
                    <a:bodyPr/>
                    <a:lstStyle/>
                    <a:p>
                      <a:pPr algn="ctr" fontAlgn="b"/>
                      <a:r>
                        <a:rPr lang="es-MX" sz="900" b="0" i="0" u="none" strike="noStrike">
                          <a:solidFill>
                            <a:srgbClr val="000000"/>
                          </a:solidFill>
                          <a:effectLst/>
                          <a:latin typeface="Century Gothic" panose="020B0502020202020204" pitchFamily="34" charset="0"/>
                        </a:rPr>
                        <a:t>-0.2%</a:t>
                      </a:r>
                    </a:p>
                  </a:txBody>
                  <a:tcPr marL="8737" marR="8737" marT="8737" marB="0" anchor="b">
                    <a:lnL>
                      <a:noFill/>
                    </a:lnL>
                    <a:lnR>
                      <a:noFill/>
                    </a:lnR>
                    <a:lnT>
                      <a:noFill/>
                    </a:lnT>
                    <a:lnB>
                      <a:noFill/>
                    </a:lnB>
                    <a:solidFill>
                      <a:srgbClr val="F2F2F2"/>
                    </a:solidFill>
                  </a:tcPr>
                </a:tc>
                <a:extLst>
                  <a:ext uri="{0D108BD9-81ED-4DB2-BD59-A6C34878D82A}">
                    <a16:rowId xmlns:a16="http://schemas.microsoft.com/office/drawing/2014/main" val="3612706078"/>
                  </a:ext>
                </a:extLst>
              </a:tr>
              <a:tr h="174748">
                <a:tc>
                  <a:txBody>
                    <a:bodyPr/>
                    <a:lstStyle/>
                    <a:p>
                      <a:pPr algn="ctr" fontAlgn="ctr"/>
                      <a:r>
                        <a:rPr lang="es-MX" sz="900" b="0" i="0" u="none" strike="noStrike">
                          <a:solidFill>
                            <a:srgbClr val="000000"/>
                          </a:solidFill>
                          <a:effectLst/>
                          <a:latin typeface="Century Gothic" panose="020B0502020202020204" pitchFamily="34" charset="0"/>
                        </a:rPr>
                        <a:t>1I_XMX_*</a:t>
                      </a:r>
                    </a:p>
                  </a:txBody>
                  <a:tcPr marL="8737" marR="8737" marT="873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Global Equity</a:t>
                      </a:r>
                    </a:p>
                  </a:txBody>
                  <a:tcPr marL="8737" marR="8737" marT="873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93</a:t>
                      </a:r>
                    </a:p>
                  </a:txBody>
                  <a:tcPr marL="8737" marR="8737" marT="873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0.1%</a:t>
                      </a:r>
                    </a:p>
                  </a:txBody>
                  <a:tcPr marL="8737" marR="8737" marT="873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482.8 </a:t>
                      </a:r>
                    </a:p>
                  </a:txBody>
                  <a:tcPr marL="8737" marR="8737" marT="873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512.4</a:t>
                      </a:r>
                    </a:p>
                  </a:txBody>
                  <a:tcPr marL="8737" marR="8737" marT="8737" marB="0" anchor="ctr">
                    <a:lnL>
                      <a:noFill/>
                    </a:lnL>
                    <a:lnR>
                      <a:noFill/>
                    </a:lnR>
                    <a:lnT>
                      <a:noFill/>
                    </a:lnT>
                    <a:lnB>
                      <a:noFill/>
                    </a:lnB>
                    <a:solidFill>
                      <a:srgbClr val="F2F2F2"/>
                    </a:solidFill>
                  </a:tcPr>
                </a:tc>
                <a:tc>
                  <a:txBody>
                    <a:bodyPr/>
                    <a:lstStyle/>
                    <a:p>
                      <a:pPr algn="ctr" fontAlgn="b"/>
                      <a:r>
                        <a:rPr lang="es-MX" sz="900" b="0" i="0" u="none" strike="noStrike">
                          <a:solidFill>
                            <a:srgbClr val="000000"/>
                          </a:solidFill>
                          <a:effectLst/>
                          <a:latin typeface="Century Gothic" panose="020B0502020202020204" pitchFamily="34" charset="0"/>
                        </a:rPr>
                        <a:t>6.1%</a:t>
                      </a:r>
                    </a:p>
                  </a:txBody>
                  <a:tcPr marL="8737" marR="8737" marT="8737" marB="0" anchor="b">
                    <a:lnL>
                      <a:noFill/>
                    </a:lnL>
                    <a:lnR>
                      <a:noFill/>
                    </a:lnR>
                    <a:lnT>
                      <a:noFill/>
                    </a:lnT>
                    <a:lnB>
                      <a:noFill/>
                    </a:lnB>
                    <a:solidFill>
                      <a:srgbClr val="F2F2F2"/>
                    </a:solidFill>
                  </a:tcPr>
                </a:tc>
                <a:extLst>
                  <a:ext uri="{0D108BD9-81ED-4DB2-BD59-A6C34878D82A}">
                    <a16:rowId xmlns:a16="http://schemas.microsoft.com/office/drawing/2014/main" val="2696183168"/>
                  </a:ext>
                </a:extLst>
              </a:tr>
              <a:tr h="174748">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1,794</a:t>
                      </a:r>
                    </a:p>
                  </a:txBody>
                  <a:tcPr marL="8737" marR="8737" marT="873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1.4%</a:t>
                      </a:r>
                    </a:p>
                  </a:txBody>
                  <a:tcPr marL="8737" marR="8737" marT="873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2F2F2"/>
                    </a:solidFill>
                  </a:tcPr>
                </a:tc>
                <a:tc>
                  <a:txBody>
                    <a:bodyPr/>
                    <a:lstStyle/>
                    <a:p>
                      <a:pPr algn="ctr" fontAlgn="b"/>
                      <a:r>
                        <a:rPr lang="es-MX" sz="900" b="0" i="0" u="none" strike="noStrike">
                          <a:solidFill>
                            <a:srgbClr val="000000"/>
                          </a:solidFill>
                          <a:effectLst/>
                          <a:latin typeface="Century Gothic" panose="020B0502020202020204" pitchFamily="34" charset="0"/>
                        </a:rPr>
                        <a:t> </a:t>
                      </a:r>
                    </a:p>
                  </a:txBody>
                  <a:tcPr marL="8737" marR="8737" marT="8737" marB="0" anchor="b">
                    <a:lnL>
                      <a:noFill/>
                    </a:lnL>
                    <a:lnR>
                      <a:noFill/>
                    </a:lnR>
                    <a:lnT>
                      <a:noFill/>
                    </a:lnT>
                    <a:lnB>
                      <a:noFill/>
                    </a:lnB>
                    <a:solidFill>
                      <a:srgbClr val="F2F2F2"/>
                    </a:solidFill>
                  </a:tcPr>
                </a:tc>
                <a:extLst>
                  <a:ext uri="{0D108BD9-81ED-4DB2-BD59-A6C34878D82A}">
                    <a16:rowId xmlns:a16="http://schemas.microsoft.com/office/drawing/2014/main" val="1205659996"/>
                  </a:ext>
                </a:extLst>
              </a:tr>
              <a:tr h="174748">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b"/>
                      <a:r>
                        <a:rPr lang="es-MX" sz="900" b="0" i="0" u="none" strike="noStrike">
                          <a:solidFill>
                            <a:srgbClr val="000000"/>
                          </a:solidFill>
                          <a:effectLst/>
                          <a:latin typeface="Century Gothic" panose="020B0502020202020204" pitchFamily="34" charset="0"/>
                        </a:rPr>
                        <a:t> </a:t>
                      </a:r>
                    </a:p>
                  </a:txBody>
                  <a:tcPr marL="8737" marR="8737" marT="8737" marB="0" anchor="b">
                    <a:lnL>
                      <a:noFill/>
                    </a:lnL>
                    <a:lnR>
                      <a:noFill/>
                    </a:lnR>
                    <a:lnT>
                      <a:noFill/>
                    </a:lnT>
                    <a:lnB>
                      <a:noFill/>
                    </a:lnB>
                    <a:solidFill>
                      <a:srgbClr val="FFFFFF"/>
                    </a:solidFill>
                  </a:tcPr>
                </a:tc>
                <a:extLst>
                  <a:ext uri="{0D108BD9-81ED-4DB2-BD59-A6C34878D82A}">
                    <a16:rowId xmlns:a16="http://schemas.microsoft.com/office/drawing/2014/main" val="2665828709"/>
                  </a:ext>
                </a:extLst>
              </a:tr>
              <a:tr h="174748">
                <a:tc>
                  <a:txBody>
                    <a:bodyPr/>
                    <a:lstStyle/>
                    <a:p>
                      <a:pPr algn="ctr" fontAlgn="ctr"/>
                      <a:r>
                        <a:rPr lang="es-MX" sz="900" b="1" i="0" u="none" strike="noStrike">
                          <a:solidFill>
                            <a:srgbClr val="000000"/>
                          </a:solidFill>
                          <a:effectLst/>
                          <a:latin typeface="Century Gothic" panose="020B0502020202020204" pitchFamily="34" charset="0"/>
                        </a:rPr>
                        <a:t>Total</a:t>
                      </a:r>
                    </a:p>
                  </a:txBody>
                  <a:tcPr marL="8737" marR="8737" marT="8737"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1,794</a:t>
                      </a:r>
                    </a:p>
                  </a:txBody>
                  <a:tcPr marL="8737" marR="8737" marT="8737"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1.4%</a:t>
                      </a:r>
                    </a:p>
                  </a:txBody>
                  <a:tcPr marL="8737" marR="8737" marT="8737" marB="0" anchor="ctr">
                    <a:lnL>
                      <a:noFill/>
                    </a:lnL>
                    <a:lnR>
                      <a:noFill/>
                    </a:lnR>
                    <a:lnT>
                      <a:noFill/>
                    </a:lnT>
                    <a:lnB>
                      <a:noFill/>
                    </a:lnB>
                    <a:solidFill>
                      <a:srgbClr val="D9D9D9"/>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b"/>
                      <a:r>
                        <a:rPr lang="es-MX" sz="900" b="0" i="0" u="none" strike="noStrike">
                          <a:solidFill>
                            <a:srgbClr val="000000"/>
                          </a:solidFill>
                          <a:effectLst/>
                          <a:latin typeface="Century Gothic" panose="020B0502020202020204" pitchFamily="34" charset="0"/>
                        </a:rPr>
                        <a:t> </a:t>
                      </a:r>
                    </a:p>
                  </a:txBody>
                  <a:tcPr marL="8737" marR="8737" marT="8737" marB="0" anchor="b">
                    <a:lnL>
                      <a:noFill/>
                    </a:lnL>
                    <a:lnR>
                      <a:noFill/>
                    </a:lnR>
                    <a:lnT>
                      <a:noFill/>
                    </a:lnT>
                    <a:lnB>
                      <a:noFill/>
                    </a:lnB>
                    <a:solidFill>
                      <a:srgbClr val="FFFFFF"/>
                    </a:solidFill>
                  </a:tcPr>
                </a:tc>
                <a:extLst>
                  <a:ext uri="{0D108BD9-81ED-4DB2-BD59-A6C34878D82A}">
                    <a16:rowId xmlns:a16="http://schemas.microsoft.com/office/drawing/2014/main" val="3866857470"/>
                  </a:ext>
                </a:extLst>
              </a:tr>
              <a:tr h="174748">
                <a:tc gridSpan="4">
                  <a:txBody>
                    <a:bodyPr/>
                    <a:lstStyle/>
                    <a:p>
                      <a:pPr algn="ctr" fontAlgn="ctr"/>
                      <a:r>
                        <a:rPr lang="es-MX" sz="900" b="1" i="0" u="none" strike="noStrike">
                          <a:solidFill>
                            <a:srgbClr val="FFFFFF"/>
                          </a:solidFill>
                          <a:effectLst/>
                          <a:latin typeface="Century Gothic" panose="020B0502020202020204" pitchFamily="34" charset="0"/>
                        </a:rPr>
                        <a:t>Otros (Canada, Brasil)</a:t>
                      </a:r>
                    </a:p>
                  </a:txBody>
                  <a:tcPr marL="8737" marR="8737" marT="8737"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gridSpan="3">
                  <a:txBody>
                    <a:bodyPr/>
                    <a:lstStyle/>
                    <a:p>
                      <a:pPr algn="ctr" fontAlgn="ctr"/>
                      <a:r>
                        <a:rPr lang="es-MX" sz="900" b="1" i="0" u="none" strike="noStrike">
                          <a:solidFill>
                            <a:srgbClr val="FFFFFF"/>
                          </a:solidFill>
                          <a:effectLst/>
                          <a:latin typeface="Century Gothic" panose="020B0502020202020204" pitchFamily="34" charset="0"/>
                        </a:rPr>
                        <a:t>Otros (Canada, Brasil)</a:t>
                      </a:r>
                    </a:p>
                  </a:txBody>
                  <a:tcPr marL="8737" marR="8737" marT="8737"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3636559950"/>
                  </a:ext>
                </a:extLst>
              </a:tr>
              <a:tr h="174748">
                <a:tc>
                  <a:txBody>
                    <a:bodyPr/>
                    <a:lstStyle/>
                    <a:p>
                      <a:pPr algn="ctr" fontAlgn="ctr"/>
                      <a:r>
                        <a:rPr lang="es-MX" sz="900" b="0" i="0" u="none" strike="noStrike">
                          <a:solidFill>
                            <a:srgbClr val="000000"/>
                          </a:solidFill>
                          <a:effectLst/>
                          <a:latin typeface="Century Gothic" panose="020B0502020202020204" pitchFamily="34" charset="0"/>
                        </a:rPr>
                        <a:t>1I_XMX_*</a:t>
                      </a:r>
                    </a:p>
                  </a:txBody>
                  <a:tcPr marL="8737" marR="8737" marT="873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Global Equity</a:t>
                      </a:r>
                    </a:p>
                  </a:txBody>
                  <a:tcPr marL="8737" marR="8737" marT="873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21</a:t>
                      </a:r>
                    </a:p>
                  </a:txBody>
                  <a:tcPr marL="8737" marR="8737" marT="873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0.0%</a:t>
                      </a:r>
                    </a:p>
                  </a:txBody>
                  <a:tcPr marL="8737" marR="8737" marT="873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482.8 </a:t>
                      </a:r>
                    </a:p>
                  </a:txBody>
                  <a:tcPr marL="8737" marR="8737" marT="873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512.4</a:t>
                      </a:r>
                    </a:p>
                  </a:txBody>
                  <a:tcPr marL="8737" marR="8737" marT="8737" marB="0" anchor="ctr">
                    <a:lnL>
                      <a:noFill/>
                    </a:lnL>
                    <a:lnR>
                      <a:noFill/>
                    </a:lnR>
                    <a:lnT>
                      <a:noFill/>
                    </a:lnT>
                    <a:lnB>
                      <a:noFill/>
                    </a:lnB>
                    <a:solidFill>
                      <a:srgbClr val="F2F2F2"/>
                    </a:solidFill>
                  </a:tcPr>
                </a:tc>
                <a:tc>
                  <a:txBody>
                    <a:bodyPr/>
                    <a:lstStyle/>
                    <a:p>
                      <a:pPr algn="ctr" fontAlgn="b"/>
                      <a:r>
                        <a:rPr lang="es-MX" sz="900" b="0" i="0" u="none" strike="noStrike">
                          <a:solidFill>
                            <a:srgbClr val="000000"/>
                          </a:solidFill>
                          <a:effectLst/>
                          <a:latin typeface="Century Gothic" panose="020B0502020202020204" pitchFamily="34" charset="0"/>
                        </a:rPr>
                        <a:t>6.1%</a:t>
                      </a:r>
                    </a:p>
                  </a:txBody>
                  <a:tcPr marL="8737" marR="8737" marT="8737" marB="0" anchor="b">
                    <a:lnL>
                      <a:noFill/>
                    </a:lnL>
                    <a:lnR>
                      <a:noFill/>
                    </a:lnR>
                    <a:lnT>
                      <a:noFill/>
                    </a:lnT>
                    <a:lnB>
                      <a:noFill/>
                    </a:lnB>
                    <a:solidFill>
                      <a:srgbClr val="F2F2F2"/>
                    </a:solidFill>
                  </a:tcPr>
                </a:tc>
                <a:extLst>
                  <a:ext uri="{0D108BD9-81ED-4DB2-BD59-A6C34878D82A}">
                    <a16:rowId xmlns:a16="http://schemas.microsoft.com/office/drawing/2014/main" val="3078829372"/>
                  </a:ext>
                </a:extLst>
              </a:tr>
              <a:tr h="174748">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21</a:t>
                      </a:r>
                    </a:p>
                  </a:txBody>
                  <a:tcPr marL="8737" marR="8737" marT="873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0.0%</a:t>
                      </a:r>
                    </a:p>
                  </a:txBody>
                  <a:tcPr marL="8737" marR="8737" marT="873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2F2F2"/>
                    </a:solidFill>
                  </a:tcPr>
                </a:tc>
                <a:tc>
                  <a:txBody>
                    <a:bodyPr/>
                    <a:lstStyle/>
                    <a:p>
                      <a:pPr algn="ctr" fontAlgn="b"/>
                      <a:r>
                        <a:rPr lang="es-MX" sz="900" b="0" i="0" u="none" strike="noStrike">
                          <a:solidFill>
                            <a:srgbClr val="000000"/>
                          </a:solidFill>
                          <a:effectLst/>
                          <a:latin typeface="Century Gothic" panose="020B0502020202020204" pitchFamily="34" charset="0"/>
                        </a:rPr>
                        <a:t> </a:t>
                      </a:r>
                    </a:p>
                  </a:txBody>
                  <a:tcPr marL="8737" marR="8737" marT="8737" marB="0" anchor="b">
                    <a:lnL>
                      <a:noFill/>
                    </a:lnL>
                    <a:lnR>
                      <a:noFill/>
                    </a:lnR>
                    <a:lnT>
                      <a:noFill/>
                    </a:lnT>
                    <a:lnB>
                      <a:noFill/>
                    </a:lnB>
                    <a:solidFill>
                      <a:srgbClr val="F2F2F2"/>
                    </a:solidFill>
                  </a:tcPr>
                </a:tc>
                <a:extLst>
                  <a:ext uri="{0D108BD9-81ED-4DB2-BD59-A6C34878D82A}">
                    <a16:rowId xmlns:a16="http://schemas.microsoft.com/office/drawing/2014/main" val="37985748"/>
                  </a:ext>
                </a:extLst>
              </a:tr>
              <a:tr h="174748">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b"/>
                      <a:r>
                        <a:rPr lang="es-MX" sz="900" b="0" i="0" u="none" strike="noStrike">
                          <a:solidFill>
                            <a:srgbClr val="000000"/>
                          </a:solidFill>
                          <a:effectLst/>
                          <a:latin typeface="Century Gothic" panose="020B0502020202020204" pitchFamily="34" charset="0"/>
                        </a:rPr>
                        <a:t> </a:t>
                      </a:r>
                    </a:p>
                  </a:txBody>
                  <a:tcPr marL="8737" marR="8737" marT="8737" marB="0" anchor="b">
                    <a:lnL>
                      <a:noFill/>
                    </a:lnL>
                    <a:lnR>
                      <a:noFill/>
                    </a:lnR>
                    <a:lnT>
                      <a:noFill/>
                    </a:lnT>
                    <a:lnB>
                      <a:noFill/>
                    </a:lnB>
                    <a:solidFill>
                      <a:srgbClr val="FFFFFF"/>
                    </a:solidFill>
                  </a:tcPr>
                </a:tc>
                <a:extLst>
                  <a:ext uri="{0D108BD9-81ED-4DB2-BD59-A6C34878D82A}">
                    <a16:rowId xmlns:a16="http://schemas.microsoft.com/office/drawing/2014/main" val="1910133923"/>
                  </a:ext>
                </a:extLst>
              </a:tr>
              <a:tr h="174748">
                <a:tc>
                  <a:txBody>
                    <a:bodyPr/>
                    <a:lstStyle/>
                    <a:p>
                      <a:pPr algn="ctr" fontAlgn="ctr"/>
                      <a:r>
                        <a:rPr lang="es-MX" sz="900" b="1" i="0" u="none" strike="noStrike">
                          <a:solidFill>
                            <a:srgbClr val="000000"/>
                          </a:solidFill>
                          <a:effectLst/>
                          <a:latin typeface="Century Gothic" panose="020B0502020202020204" pitchFamily="34" charset="0"/>
                        </a:rPr>
                        <a:t>Total</a:t>
                      </a:r>
                    </a:p>
                  </a:txBody>
                  <a:tcPr marL="8737" marR="8737" marT="8737"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21</a:t>
                      </a:r>
                    </a:p>
                  </a:txBody>
                  <a:tcPr marL="8737" marR="8737" marT="8737"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0.0%</a:t>
                      </a:r>
                    </a:p>
                  </a:txBody>
                  <a:tcPr marL="8737" marR="8737" marT="8737" marB="0" anchor="ctr">
                    <a:lnL>
                      <a:noFill/>
                    </a:lnL>
                    <a:lnR>
                      <a:noFill/>
                    </a:lnR>
                    <a:lnT>
                      <a:noFill/>
                    </a:lnT>
                    <a:lnB>
                      <a:noFill/>
                    </a:lnB>
                    <a:solidFill>
                      <a:srgbClr val="D9D9D9"/>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b"/>
                      <a:r>
                        <a:rPr lang="es-MX" sz="900" b="0" i="0" u="none" strike="noStrike">
                          <a:solidFill>
                            <a:srgbClr val="000000"/>
                          </a:solidFill>
                          <a:effectLst/>
                          <a:latin typeface="Century Gothic" panose="020B0502020202020204" pitchFamily="34" charset="0"/>
                        </a:rPr>
                        <a:t> </a:t>
                      </a:r>
                    </a:p>
                  </a:txBody>
                  <a:tcPr marL="8737" marR="8737" marT="8737" marB="0" anchor="b">
                    <a:lnL>
                      <a:noFill/>
                    </a:lnL>
                    <a:lnR>
                      <a:noFill/>
                    </a:lnR>
                    <a:lnT>
                      <a:noFill/>
                    </a:lnT>
                    <a:lnB>
                      <a:noFill/>
                    </a:lnB>
                    <a:solidFill>
                      <a:srgbClr val="FFFFFF"/>
                    </a:solidFill>
                  </a:tcPr>
                </a:tc>
                <a:extLst>
                  <a:ext uri="{0D108BD9-81ED-4DB2-BD59-A6C34878D82A}">
                    <a16:rowId xmlns:a16="http://schemas.microsoft.com/office/drawing/2014/main" val="923467986"/>
                  </a:ext>
                </a:extLst>
              </a:tr>
              <a:tr h="183485">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l" fontAlgn="b"/>
                      <a:r>
                        <a:rPr lang="es-MX" sz="900" b="0" i="0" u="none" strike="noStrike">
                          <a:solidFill>
                            <a:srgbClr val="000000"/>
                          </a:solidFill>
                          <a:effectLst/>
                          <a:latin typeface="Century Gothic" panose="020B0502020202020204" pitchFamily="34" charset="0"/>
                        </a:rPr>
                        <a:t> </a:t>
                      </a:r>
                    </a:p>
                  </a:txBody>
                  <a:tcPr marL="8737" marR="8737" marT="8737" marB="0" anchor="b">
                    <a:lnL>
                      <a:noFill/>
                    </a:lnL>
                    <a:lnR>
                      <a:noFill/>
                    </a:lnR>
                    <a:lnT>
                      <a:noFill/>
                    </a:lnT>
                    <a:lnB>
                      <a:noFill/>
                    </a:lnB>
                    <a:solidFill>
                      <a:srgbClr val="FFFFFF"/>
                    </a:solidFill>
                  </a:tcPr>
                </a:tc>
                <a:extLst>
                  <a:ext uri="{0D108BD9-81ED-4DB2-BD59-A6C34878D82A}">
                    <a16:rowId xmlns:a16="http://schemas.microsoft.com/office/drawing/2014/main" val="2287418548"/>
                  </a:ext>
                </a:extLst>
              </a:tr>
              <a:tr h="174748">
                <a:tc>
                  <a:txBody>
                    <a:bodyPr/>
                    <a:lstStyle/>
                    <a:p>
                      <a:pPr algn="l" fontAlgn="ctr"/>
                      <a:r>
                        <a:rPr lang="es-MX" sz="900" b="1" i="0" u="none" strike="noStrike">
                          <a:solidFill>
                            <a:srgbClr val="FFFFFF"/>
                          </a:solidFill>
                          <a:effectLst/>
                          <a:latin typeface="Century Gothic" panose="020B0502020202020204" pitchFamily="34" charset="0"/>
                        </a:rPr>
                        <a:t>Renta Variable FANVIT</a:t>
                      </a:r>
                    </a:p>
                  </a:txBody>
                  <a:tcPr marL="8737" marR="8737" marT="8737"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algn="l" fontAlgn="ctr"/>
                      <a:r>
                        <a:rPr lang="es-MX" sz="900" b="1" i="0" u="none" strike="noStrike">
                          <a:solidFill>
                            <a:srgbClr val="FFFFFF"/>
                          </a:solidFill>
                          <a:effectLst/>
                          <a:latin typeface="Century Gothic" panose="020B0502020202020204" pitchFamily="34" charset="0"/>
                        </a:rPr>
                        <a:t> </a:t>
                      </a:r>
                    </a:p>
                  </a:txBody>
                  <a:tcPr marL="8737" marR="8737" marT="8737" marB="0" anchor="ctr">
                    <a:lnL>
                      <a:noFill/>
                    </a:lnL>
                    <a:lnR>
                      <a:noFill/>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algn="l" fontAlgn="ctr"/>
                      <a:r>
                        <a:rPr lang="es-MX" sz="900" b="1" i="0" u="none" strike="noStrike">
                          <a:solidFill>
                            <a:srgbClr val="FFFFFF"/>
                          </a:solidFill>
                          <a:effectLst/>
                          <a:latin typeface="Century Gothic" panose="020B0502020202020204" pitchFamily="34" charset="0"/>
                        </a:rPr>
                        <a:t> </a:t>
                      </a:r>
                    </a:p>
                  </a:txBody>
                  <a:tcPr marL="8737" marR="8737" marT="8737" marB="0" anchor="ctr">
                    <a:lnL>
                      <a:noFill/>
                    </a:lnL>
                    <a:lnR>
                      <a:noFill/>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algn="l" fontAlgn="ctr"/>
                      <a:r>
                        <a:rPr lang="es-MX" sz="900" b="1" i="0" u="none" strike="noStrike">
                          <a:solidFill>
                            <a:srgbClr val="FFFFFF"/>
                          </a:solidFill>
                          <a:effectLst/>
                          <a:latin typeface="Century Gothic" panose="020B0502020202020204" pitchFamily="34" charset="0"/>
                        </a:rPr>
                        <a:t> </a:t>
                      </a:r>
                    </a:p>
                  </a:txBody>
                  <a:tcPr marL="8737" marR="8737" marT="8737"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l" fontAlgn="b"/>
                      <a:r>
                        <a:rPr lang="es-MX" sz="900" b="0" i="0" u="none" strike="noStrike">
                          <a:solidFill>
                            <a:srgbClr val="000000"/>
                          </a:solidFill>
                          <a:effectLst/>
                          <a:latin typeface="Century Gothic" panose="020B0502020202020204" pitchFamily="34" charset="0"/>
                        </a:rPr>
                        <a:t> </a:t>
                      </a:r>
                    </a:p>
                  </a:txBody>
                  <a:tcPr marL="8737" marR="8737" marT="8737" marB="0" anchor="b">
                    <a:lnL>
                      <a:noFill/>
                    </a:lnL>
                    <a:lnR>
                      <a:noFill/>
                    </a:lnR>
                    <a:lnT>
                      <a:noFill/>
                    </a:lnT>
                    <a:lnB>
                      <a:noFill/>
                    </a:lnB>
                    <a:solidFill>
                      <a:srgbClr val="FFFFFF"/>
                    </a:solidFill>
                  </a:tcPr>
                </a:tc>
                <a:extLst>
                  <a:ext uri="{0D108BD9-81ED-4DB2-BD59-A6C34878D82A}">
                    <a16:rowId xmlns:a16="http://schemas.microsoft.com/office/drawing/2014/main" val="3355184972"/>
                  </a:ext>
                </a:extLst>
              </a:tr>
              <a:tr h="174748">
                <a:tc>
                  <a:txBody>
                    <a:bodyPr/>
                    <a:lstStyle/>
                    <a:p>
                      <a:pPr algn="ctr" fontAlgn="ctr"/>
                      <a:r>
                        <a:rPr lang="es-MX" sz="900" b="1" i="0" u="none" strike="noStrike">
                          <a:solidFill>
                            <a:srgbClr val="FFFFFF"/>
                          </a:solidFill>
                          <a:effectLst/>
                          <a:latin typeface="Century Gothic" panose="020B0502020202020204" pitchFamily="34" charset="0"/>
                        </a:rPr>
                        <a:t> </a:t>
                      </a:r>
                    </a:p>
                  </a:txBody>
                  <a:tcPr marL="8737" marR="8737" marT="8737" marB="0" anchor="ctr">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 </a:t>
                      </a:r>
                    </a:p>
                  </a:txBody>
                  <a:tcPr marL="8737" marR="8737" marT="8737"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Monto (mdp)</a:t>
                      </a:r>
                    </a:p>
                  </a:txBody>
                  <a:tcPr marL="8737" marR="8737" marT="8737"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 Portafolio</a:t>
                      </a:r>
                    </a:p>
                  </a:txBody>
                  <a:tcPr marL="8737" marR="8737" marT="8737" marB="0" anchor="ctr">
                    <a:lnL>
                      <a:noFill/>
                    </a:lnL>
                    <a:lnR w="12700" cap="flat" cmpd="sng" algn="ctr">
                      <a:solidFill>
                        <a:srgbClr val="000000"/>
                      </a:solidFill>
                      <a:prstDash val="solid"/>
                      <a:round/>
                      <a:headEnd type="none" w="med" len="med"/>
                      <a:tailEnd type="none" w="med" len="med"/>
                    </a:lnR>
                    <a:lnT>
                      <a:noFill/>
                    </a:lnT>
                    <a:lnB>
                      <a:noFill/>
                    </a:lnB>
                    <a:solidFill>
                      <a:srgbClr val="C00000"/>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l" fontAlgn="b"/>
                      <a:r>
                        <a:rPr lang="es-MX" sz="900" b="0" i="0" u="none" strike="noStrike">
                          <a:solidFill>
                            <a:srgbClr val="000000"/>
                          </a:solidFill>
                          <a:effectLst/>
                          <a:latin typeface="Century Gothic" panose="020B0502020202020204" pitchFamily="34" charset="0"/>
                        </a:rPr>
                        <a:t> </a:t>
                      </a:r>
                    </a:p>
                  </a:txBody>
                  <a:tcPr marL="8737" marR="8737" marT="8737" marB="0" anchor="b">
                    <a:lnL>
                      <a:noFill/>
                    </a:lnL>
                    <a:lnR>
                      <a:noFill/>
                    </a:lnR>
                    <a:lnT>
                      <a:noFill/>
                    </a:lnT>
                    <a:lnB>
                      <a:noFill/>
                    </a:lnB>
                    <a:solidFill>
                      <a:srgbClr val="FFFFFF"/>
                    </a:solidFill>
                  </a:tcPr>
                </a:tc>
                <a:extLst>
                  <a:ext uri="{0D108BD9-81ED-4DB2-BD59-A6C34878D82A}">
                    <a16:rowId xmlns:a16="http://schemas.microsoft.com/office/drawing/2014/main" val="3026568861"/>
                  </a:ext>
                </a:extLst>
              </a:tr>
              <a:tr h="183485">
                <a:tc>
                  <a:txBody>
                    <a:bodyPr/>
                    <a:lstStyle/>
                    <a:p>
                      <a:pPr algn="ctr" fontAlgn="ctr"/>
                      <a:r>
                        <a:rPr lang="es-MX" sz="900" b="1" i="0" u="none" strike="noStrike">
                          <a:solidFill>
                            <a:srgbClr val="000000"/>
                          </a:solidFill>
                          <a:effectLst/>
                          <a:latin typeface="Century Gothic" panose="020B0502020202020204" pitchFamily="34" charset="0"/>
                        </a:rPr>
                        <a:t>FIBRAS</a:t>
                      </a:r>
                    </a:p>
                  </a:txBody>
                  <a:tcPr marL="8737" marR="8737" marT="8737"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3,065</a:t>
                      </a:r>
                    </a:p>
                  </a:txBody>
                  <a:tcPr marL="8737" marR="8737" marT="8737" marB="0" anchor="ctr">
                    <a:lnL>
                      <a:noFill/>
                    </a:lnL>
                    <a:lnR>
                      <a:noFill/>
                    </a:lnR>
                    <a:lnT>
                      <a:noFill/>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2.4%</a:t>
                      </a:r>
                    </a:p>
                  </a:txBody>
                  <a:tcPr marL="8737" marR="8737" marT="8737"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l" fontAlgn="b"/>
                      <a:r>
                        <a:rPr lang="es-MX" sz="900" b="0" i="0" u="none" strike="noStrike">
                          <a:solidFill>
                            <a:srgbClr val="000000"/>
                          </a:solidFill>
                          <a:effectLst/>
                          <a:latin typeface="Century Gothic" panose="020B0502020202020204" pitchFamily="34" charset="0"/>
                        </a:rPr>
                        <a:t> </a:t>
                      </a:r>
                    </a:p>
                  </a:txBody>
                  <a:tcPr marL="8737" marR="8737" marT="8737" marB="0" anchor="b">
                    <a:lnL>
                      <a:noFill/>
                    </a:lnL>
                    <a:lnR>
                      <a:noFill/>
                    </a:lnR>
                    <a:lnT>
                      <a:noFill/>
                    </a:lnT>
                    <a:lnB>
                      <a:noFill/>
                    </a:lnB>
                    <a:solidFill>
                      <a:srgbClr val="FFFFFF"/>
                    </a:solidFill>
                  </a:tcPr>
                </a:tc>
                <a:extLst>
                  <a:ext uri="{0D108BD9-81ED-4DB2-BD59-A6C34878D82A}">
                    <a16:rowId xmlns:a16="http://schemas.microsoft.com/office/drawing/2014/main" val="175861949"/>
                  </a:ext>
                </a:extLst>
              </a:tr>
              <a:tr h="183485">
                <a:tc>
                  <a:txBody>
                    <a:bodyPr/>
                    <a:lstStyle/>
                    <a:p>
                      <a:pPr algn="ctr" fontAlgn="ctr"/>
                      <a:r>
                        <a:rPr lang="es-MX" sz="900" b="1" i="0" u="none" strike="noStrike">
                          <a:solidFill>
                            <a:srgbClr val="000000"/>
                          </a:solidFill>
                          <a:effectLst/>
                          <a:latin typeface="Century Gothic" panose="020B0502020202020204" pitchFamily="34" charset="0"/>
                        </a:rPr>
                        <a:t>RV</a:t>
                      </a:r>
                    </a:p>
                  </a:txBody>
                  <a:tcPr marL="8737" marR="8737" marT="8737"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 </a:t>
                      </a:r>
                    </a:p>
                  </a:txBody>
                  <a:tcPr marL="8737" marR="8737" marT="8737"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7,977</a:t>
                      </a:r>
                    </a:p>
                  </a:txBody>
                  <a:tcPr marL="8737" marR="8737" marT="8737"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6.4%</a:t>
                      </a:r>
                    </a:p>
                  </a:txBody>
                  <a:tcPr marL="8737" marR="8737" marT="8737"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l" fontAlgn="b"/>
                      <a:r>
                        <a:rPr lang="es-MX" sz="900" b="0" i="0" u="none" strike="noStrike">
                          <a:solidFill>
                            <a:srgbClr val="000000"/>
                          </a:solidFill>
                          <a:effectLst/>
                          <a:latin typeface="Century Gothic" panose="020B0502020202020204" pitchFamily="34" charset="0"/>
                        </a:rPr>
                        <a:t> </a:t>
                      </a:r>
                    </a:p>
                  </a:txBody>
                  <a:tcPr marL="8737" marR="8737" marT="8737" marB="0" anchor="b">
                    <a:lnL>
                      <a:noFill/>
                    </a:lnL>
                    <a:lnR>
                      <a:noFill/>
                    </a:lnR>
                    <a:lnT>
                      <a:noFill/>
                    </a:lnT>
                    <a:lnB>
                      <a:noFill/>
                    </a:lnB>
                    <a:solidFill>
                      <a:srgbClr val="FFFFFF"/>
                    </a:solidFill>
                  </a:tcPr>
                </a:tc>
                <a:extLst>
                  <a:ext uri="{0D108BD9-81ED-4DB2-BD59-A6C34878D82A}">
                    <a16:rowId xmlns:a16="http://schemas.microsoft.com/office/drawing/2014/main" val="1145017239"/>
                  </a:ext>
                </a:extLst>
              </a:tr>
              <a:tr h="183485">
                <a:tc>
                  <a:txBody>
                    <a:bodyPr/>
                    <a:lstStyle/>
                    <a:p>
                      <a:pPr algn="ctr" fontAlgn="ctr"/>
                      <a:r>
                        <a:rPr lang="es-MX" sz="900" b="1" i="0" u="none" strike="noStrike">
                          <a:solidFill>
                            <a:srgbClr val="000000"/>
                          </a:solidFill>
                          <a:effectLst/>
                          <a:latin typeface="Century Gothic" panose="020B0502020202020204" pitchFamily="34" charset="0"/>
                        </a:rPr>
                        <a:t>Total</a:t>
                      </a:r>
                    </a:p>
                  </a:txBody>
                  <a:tcPr marL="8737" marR="8737" marT="8737"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 </a:t>
                      </a:r>
                    </a:p>
                  </a:txBody>
                  <a:tcPr marL="8737" marR="8737" marT="8737"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11,041</a:t>
                      </a:r>
                    </a:p>
                  </a:txBody>
                  <a:tcPr marL="8737" marR="8737" marT="8737"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8.8%</a:t>
                      </a:r>
                    </a:p>
                  </a:txBody>
                  <a:tcPr marL="8737" marR="8737" marT="8737"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737" marR="8737" marT="8737" marB="0" anchor="ctr">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8737" marR="8737" marT="8737" marB="0" anchor="b">
                    <a:lnL>
                      <a:noFill/>
                    </a:lnL>
                    <a:lnR>
                      <a:noFill/>
                    </a:lnR>
                    <a:lnT>
                      <a:noFill/>
                    </a:lnT>
                    <a:lnB>
                      <a:noFill/>
                    </a:lnB>
                    <a:solidFill>
                      <a:srgbClr val="FFFFFF"/>
                    </a:solidFill>
                  </a:tcPr>
                </a:tc>
                <a:extLst>
                  <a:ext uri="{0D108BD9-81ED-4DB2-BD59-A6C34878D82A}">
                    <a16:rowId xmlns:a16="http://schemas.microsoft.com/office/drawing/2014/main" val="2533948527"/>
                  </a:ext>
                </a:extLst>
              </a:tr>
            </a:tbl>
          </a:graphicData>
        </a:graphic>
      </p:graphicFrame>
      <p:sp>
        <p:nvSpPr>
          <p:cNvPr id="8"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34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9628179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Renta Variable y Fibras FANVIT</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35</a:t>
            </a:fld>
            <a:endParaRPr lang="es-ES" altLang="es-MX" dirty="0">
              <a:latin typeface="Century Gothic" panose="020B0502020202020204" pitchFamily="34" charset="0"/>
            </a:endParaRPr>
          </a:p>
        </p:txBody>
      </p:sp>
      <p:sp>
        <p:nvSpPr>
          <p:cNvPr id="6" name="1 Título"/>
          <p:cNvSpPr txBox="1">
            <a:spLocks/>
          </p:cNvSpPr>
          <p:nvPr/>
        </p:nvSpPr>
        <p:spPr bwMode="auto">
          <a:xfrm>
            <a:off x="594639" y="6471561"/>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29 de septiembre de 2017.</a:t>
            </a:r>
            <a:endParaRPr lang="es-MX" sz="1000" dirty="0">
              <a:solidFill>
                <a:schemeClr val="tx1"/>
              </a:solidFill>
              <a:latin typeface="Century Gothic" panose="020B0502020202020204" pitchFamily="34" charset="0"/>
            </a:endParaRPr>
          </a:p>
        </p:txBody>
      </p:sp>
      <p:sp>
        <p:nvSpPr>
          <p:cNvPr id="8" name="CuadroTexto 7">
            <a:extLst>
              <a:ext uri="{FF2B5EF4-FFF2-40B4-BE49-F238E27FC236}">
                <a16:creationId xmlns:a16="http://schemas.microsoft.com/office/drawing/2014/main" id="{7AD5DCAD-E6A6-4F50-903E-9B83871592DC}"/>
              </a:ext>
            </a:extLst>
          </p:cNvPr>
          <p:cNvSpPr txBox="1"/>
          <p:nvPr/>
        </p:nvSpPr>
        <p:spPr>
          <a:xfrm>
            <a:off x="594639" y="1447584"/>
            <a:ext cx="8199738" cy="4862870"/>
          </a:xfrm>
          <a:prstGeom prst="rect">
            <a:avLst/>
          </a:prstGeom>
          <a:noFill/>
        </p:spPr>
        <p:txBody>
          <a:bodyPr wrap="square" rtlCol="0">
            <a:spAutoFit/>
          </a:bodyPr>
          <a:lstStyle/>
          <a:p>
            <a:pPr marL="285750" indent="-285750" algn="just">
              <a:lnSpc>
                <a:spcPct val="150000"/>
              </a:lnSpc>
              <a:spcBef>
                <a:spcPts val="600"/>
              </a:spcBef>
              <a:spcAft>
                <a:spcPts val="600"/>
              </a:spcAft>
              <a:buClr>
                <a:srgbClr val="C00000"/>
              </a:buClr>
              <a:buFont typeface="Arial" panose="020B0604020202020204" pitchFamily="34" charset="0"/>
              <a:buChar char="•"/>
            </a:pPr>
            <a:r>
              <a:rPr lang="es-MX" sz="1400" dirty="0">
                <a:latin typeface="Century Gothic" panose="020B0502020202020204" pitchFamily="34" charset="0"/>
              </a:rPr>
              <a:t>La exposición en </a:t>
            </a:r>
            <a:r>
              <a:rPr lang="es-MX" sz="1400" b="1" dirty="0">
                <a:latin typeface="Century Gothic" panose="020B0502020202020204" pitchFamily="34" charset="0"/>
              </a:rPr>
              <a:t>Renta Variable y Fibras</a:t>
            </a:r>
            <a:r>
              <a:rPr lang="es-MX" sz="1400" dirty="0">
                <a:latin typeface="Century Gothic" panose="020B0502020202020204" pitchFamily="34" charset="0"/>
              </a:rPr>
              <a:t> del FANVIT es de </a:t>
            </a:r>
            <a:r>
              <a:rPr lang="es-MX" sz="1400" b="1" dirty="0">
                <a:latin typeface="Century Gothic" panose="020B0502020202020204" pitchFamily="34" charset="0"/>
              </a:rPr>
              <a:t>$11,041 </a:t>
            </a:r>
            <a:r>
              <a:rPr lang="es-MX" sz="1400" b="1" dirty="0" err="1">
                <a:latin typeface="Century Gothic" panose="020B0502020202020204" pitchFamily="34" charset="0"/>
              </a:rPr>
              <a:t>mpd</a:t>
            </a:r>
            <a:r>
              <a:rPr lang="es-MX" sz="1400" b="1" dirty="0">
                <a:latin typeface="Century Gothic" panose="020B0502020202020204" pitchFamily="34" charset="0"/>
              </a:rPr>
              <a:t> </a:t>
            </a:r>
            <a:r>
              <a:rPr lang="es-MX" sz="1400" dirty="0">
                <a:latin typeface="Century Gothic" panose="020B0502020202020204" pitchFamily="34" charset="0"/>
              </a:rPr>
              <a:t>(</a:t>
            </a:r>
            <a:r>
              <a:rPr lang="es-MX" sz="1400" b="1" dirty="0">
                <a:latin typeface="Century Gothic" panose="020B0502020202020204" pitchFamily="34" charset="0"/>
              </a:rPr>
              <a:t>8.87%</a:t>
            </a:r>
            <a:r>
              <a:rPr lang="es-MX" sz="1400" dirty="0">
                <a:latin typeface="Century Gothic" panose="020B0502020202020204" pitchFamily="34" charset="0"/>
              </a:rPr>
              <a:t> del total del Activo Neto), distribuida en </a:t>
            </a:r>
            <a:r>
              <a:rPr lang="es-MX" sz="1400" b="1" dirty="0">
                <a:latin typeface="Century Gothic" panose="020B0502020202020204" pitchFamily="34" charset="0"/>
              </a:rPr>
              <a:t>9 </a:t>
            </a:r>
            <a:r>
              <a:rPr lang="es-MX" sz="1400" b="1" dirty="0" err="1">
                <a:latin typeface="Century Gothic" panose="020B0502020202020204" pitchFamily="34" charset="0"/>
              </a:rPr>
              <a:t>ETF´s</a:t>
            </a:r>
            <a:r>
              <a:rPr lang="es-MX" sz="1400" b="1" dirty="0">
                <a:latin typeface="Century Gothic" panose="020B0502020202020204" pitchFamily="34" charset="0"/>
              </a:rPr>
              <a:t>, 6 Fibras y 1 Bono Convertible.</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400" dirty="0">
                <a:latin typeface="Century Gothic" panose="020B0502020202020204" pitchFamily="34" charset="0"/>
              </a:rPr>
              <a:t>Del monto anterior </a:t>
            </a:r>
            <a:r>
              <a:rPr lang="es-MX" sz="1400" b="1" dirty="0">
                <a:latin typeface="Century Gothic" panose="020B0502020202020204" pitchFamily="34" charset="0"/>
              </a:rPr>
              <a:t>$2,354 </a:t>
            </a:r>
            <a:r>
              <a:rPr lang="es-MX" sz="1400" b="1" dirty="0" err="1">
                <a:latin typeface="Century Gothic" panose="020B0502020202020204" pitchFamily="34" charset="0"/>
              </a:rPr>
              <a:t>mdp</a:t>
            </a:r>
            <a:r>
              <a:rPr lang="es-MX" sz="1400" b="1" dirty="0">
                <a:latin typeface="Century Gothic" panose="020B0502020202020204" pitchFamily="34" charset="0"/>
              </a:rPr>
              <a:t> </a:t>
            </a:r>
            <a:r>
              <a:rPr lang="es-MX" sz="1400" dirty="0">
                <a:latin typeface="Century Gothic" panose="020B0502020202020204" pitchFamily="34" charset="0"/>
              </a:rPr>
              <a:t>corresponde a </a:t>
            </a:r>
            <a:r>
              <a:rPr lang="es-MX" sz="1400" b="1" dirty="0">
                <a:latin typeface="Century Gothic" panose="020B0502020202020204" pitchFamily="34" charset="0"/>
              </a:rPr>
              <a:t>renta variable nacional </a:t>
            </a:r>
            <a:r>
              <a:rPr lang="es-MX" sz="1400" dirty="0">
                <a:latin typeface="Century Gothic" panose="020B0502020202020204" pitchFamily="34" charset="0"/>
              </a:rPr>
              <a:t>(</a:t>
            </a:r>
            <a:r>
              <a:rPr lang="es-MX" sz="1400" b="1" dirty="0">
                <a:latin typeface="Century Gothic" panose="020B0502020202020204" pitchFamily="34" charset="0"/>
              </a:rPr>
              <a:t>1.9%</a:t>
            </a:r>
            <a:r>
              <a:rPr lang="es-MX" sz="1400" dirty="0">
                <a:latin typeface="Century Gothic" panose="020B0502020202020204" pitchFamily="34" charset="0"/>
              </a:rPr>
              <a:t> del total del Activo Neto), </a:t>
            </a:r>
            <a:r>
              <a:rPr lang="es-MX" sz="1400" b="1" dirty="0">
                <a:latin typeface="Century Gothic" panose="020B0502020202020204" pitchFamily="34" charset="0"/>
              </a:rPr>
              <a:t>$5,622 </a:t>
            </a:r>
            <a:r>
              <a:rPr lang="es-MX" sz="1400" b="1" dirty="0" err="1">
                <a:latin typeface="Century Gothic" panose="020B0502020202020204" pitchFamily="34" charset="0"/>
              </a:rPr>
              <a:t>mdp</a:t>
            </a:r>
            <a:r>
              <a:rPr lang="es-MX" sz="1400" b="1" dirty="0">
                <a:latin typeface="Century Gothic" panose="020B0502020202020204" pitchFamily="34" charset="0"/>
              </a:rPr>
              <a:t> </a:t>
            </a:r>
            <a:r>
              <a:rPr lang="es-MX" sz="1400" dirty="0">
                <a:latin typeface="Century Gothic" panose="020B0502020202020204" pitchFamily="34" charset="0"/>
              </a:rPr>
              <a:t>en </a:t>
            </a:r>
            <a:r>
              <a:rPr lang="es-MX" sz="1400" b="1" dirty="0">
                <a:latin typeface="Century Gothic" panose="020B0502020202020204" pitchFamily="34" charset="0"/>
              </a:rPr>
              <a:t>renta variable internacional </a:t>
            </a:r>
            <a:r>
              <a:rPr lang="es-MX" sz="1400" dirty="0">
                <a:latin typeface="Century Gothic" panose="020B0502020202020204" pitchFamily="34" charset="0"/>
              </a:rPr>
              <a:t>(</a:t>
            </a:r>
            <a:r>
              <a:rPr lang="es-MX" sz="1400" b="1" dirty="0">
                <a:latin typeface="Century Gothic" panose="020B0502020202020204" pitchFamily="34" charset="0"/>
              </a:rPr>
              <a:t>4.4%</a:t>
            </a:r>
            <a:r>
              <a:rPr lang="es-MX" sz="1400" dirty="0">
                <a:latin typeface="Century Gothic" panose="020B0502020202020204" pitchFamily="34" charset="0"/>
              </a:rPr>
              <a:t> del total del Activo Neto) y </a:t>
            </a:r>
            <a:r>
              <a:rPr lang="es-MX" sz="1400" b="1" dirty="0">
                <a:latin typeface="Century Gothic" panose="020B0502020202020204" pitchFamily="34" charset="0"/>
              </a:rPr>
              <a:t>$3,065 </a:t>
            </a:r>
            <a:r>
              <a:rPr lang="es-MX" sz="1400" b="1" dirty="0" err="1">
                <a:latin typeface="Century Gothic" panose="020B0502020202020204" pitchFamily="34" charset="0"/>
              </a:rPr>
              <a:t>mdp</a:t>
            </a:r>
            <a:r>
              <a:rPr lang="es-MX" sz="1400" b="1" dirty="0">
                <a:latin typeface="Century Gothic" panose="020B0502020202020204" pitchFamily="34" charset="0"/>
              </a:rPr>
              <a:t> </a:t>
            </a:r>
            <a:r>
              <a:rPr lang="es-MX" sz="1400" dirty="0">
                <a:latin typeface="Century Gothic" panose="020B0502020202020204" pitchFamily="34" charset="0"/>
              </a:rPr>
              <a:t>en </a:t>
            </a:r>
            <a:r>
              <a:rPr lang="es-MX" sz="1400" b="1" dirty="0">
                <a:latin typeface="Century Gothic" panose="020B0502020202020204" pitchFamily="34" charset="0"/>
              </a:rPr>
              <a:t>Fibras</a:t>
            </a:r>
            <a:r>
              <a:rPr lang="es-MX" sz="1400" dirty="0">
                <a:latin typeface="Century Gothic" panose="020B0502020202020204" pitchFamily="34" charset="0"/>
              </a:rPr>
              <a:t> (</a:t>
            </a:r>
            <a:r>
              <a:rPr lang="es-MX" sz="1400" b="1" dirty="0">
                <a:latin typeface="Century Gothic" panose="020B0502020202020204" pitchFamily="34" charset="0"/>
              </a:rPr>
              <a:t>2.4%</a:t>
            </a:r>
            <a:r>
              <a:rPr lang="es-MX" sz="1400" dirty="0">
                <a:latin typeface="Century Gothic" panose="020B0502020202020204" pitchFamily="34" charset="0"/>
              </a:rPr>
              <a:t> del total del Activo Neto).</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400" dirty="0">
                <a:latin typeface="Century Gothic" panose="020B0502020202020204" pitchFamily="34" charset="0"/>
              </a:rPr>
              <a:t>Renta variable internacional esta compuesto por </a:t>
            </a:r>
            <a:r>
              <a:rPr lang="es-MX" sz="1400" b="1" dirty="0">
                <a:latin typeface="Century Gothic" panose="020B0502020202020204" pitchFamily="34" charset="0"/>
              </a:rPr>
              <a:t>$2,252 mdp </a:t>
            </a:r>
            <a:r>
              <a:rPr lang="es-MX" sz="1400" dirty="0">
                <a:latin typeface="Century Gothic" panose="020B0502020202020204" pitchFamily="34" charset="0"/>
              </a:rPr>
              <a:t>en </a:t>
            </a:r>
            <a:r>
              <a:rPr lang="es-MX" sz="1400" b="1" dirty="0">
                <a:latin typeface="Century Gothic" panose="020B0502020202020204" pitchFamily="34" charset="0"/>
              </a:rPr>
              <a:t>Estados Unidos </a:t>
            </a:r>
            <a:r>
              <a:rPr lang="es-MX" sz="1400" dirty="0">
                <a:latin typeface="Century Gothic" panose="020B0502020202020204" pitchFamily="34" charset="0"/>
              </a:rPr>
              <a:t>(40.1% del total de renta variable internacional),</a:t>
            </a:r>
            <a:r>
              <a:rPr lang="es-MX" sz="1400" b="1" dirty="0">
                <a:latin typeface="Century Gothic" panose="020B0502020202020204" pitchFamily="34" charset="0"/>
              </a:rPr>
              <a:t> $1,555 mpd</a:t>
            </a:r>
            <a:r>
              <a:rPr lang="es-MX" sz="1400" dirty="0">
                <a:latin typeface="Century Gothic" panose="020B0502020202020204" pitchFamily="34" charset="0"/>
              </a:rPr>
              <a:t> en </a:t>
            </a:r>
            <a:r>
              <a:rPr lang="es-MX" sz="1400" b="1" dirty="0">
                <a:latin typeface="Century Gothic" panose="020B0502020202020204" pitchFamily="34" charset="0"/>
              </a:rPr>
              <a:t>Europa</a:t>
            </a:r>
            <a:r>
              <a:rPr lang="es-MX" sz="1400" dirty="0">
                <a:latin typeface="Century Gothic" panose="020B0502020202020204" pitchFamily="34" charset="0"/>
              </a:rPr>
              <a:t> (27.6% del total de renta variable internacional), </a:t>
            </a:r>
            <a:r>
              <a:rPr lang="es-MX" sz="1400" b="1" dirty="0">
                <a:latin typeface="Century Gothic" panose="020B0502020202020204" pitchFamily="34" charset="0"/>
              </a:rPr>
              <a:t>$1,794 mdp </a:t>
            </a:r>
            <a:r>
              <a:rPr lang="es-MX" sz="1400" dirty="0">
                <a:latin typeface="Century Gothic" panose="020B0502020202020204" pitchFamily="34" charset="0"/>
              </a:rPr>
              <a:t>en </a:t>
            </a:r>
            <a:r>
              <a:rPr lang="es-MX" sz="1400" b="1" dirty="0">
                <a:latin typeface="Century Gothic" panose="020B0502020202020204" pitchFamily="34" charset="0"/>
              </a:rPr>
              <a:t>Asia </a:t>
            </a:r>
            <a:r>
              <a:rPr lang="es-MX" sz="1400" dirty="0">
                <a:latin typeface="Century Gothic" panose="020B0502020202020204" pitchFamily="34" charset="0"/>
              </a:rPr>
              <a:t>(31.9% del total de renta variable internacional) y </a:t>
            </a:r>
            <a:r>
              <a:rPr lang="es-MX" sz="1400" b="1" dirty="0">
                <a:latin typeface="Century Gothic" panose="020B0502020202020204" pitchFamily="34" charset="0"/>
              </a:rPr>
              <a:t>$21 </a:t>
            </a:r>
            <a:r>
              <a:rPr lang="es-MX" sz="1400" b="1" dirty="0" err="1">
                <a:latin typeface="Century Gothic" panose="020B0502020202020204" pitchFamily="34" charset="0"/>
              </a:rPr>
              <a:t>mdp</a:t>
            </a:r>
            <a:r>
              <a:rPr lang="es-MX" sz="1400" b="1" dirty="0">
                <a:latin typeface="Century Gothic" panose="020B0502020202020204" pitchFamily="34" charset="0"/>
              </a:rPr>
              <a:t> </a:t>
            </a:r>
            <a:r>
              <a:rPr lang="es-MX" sz="1400" dirty="0">
                <a:latin typeface="Century Gothic" panose="020B0502020202020204" pitchFamily="34" charset="0"/>
              </a:rPr>
              <a:t>en </a:t>
            </a:r>
            <a:r>
              <a:rPr lang="es-MX" sz="1400" b="1" dirty="0">
                <a:latin typeface="Century Gothic" panose="020B0502020202020204" pitchFamily="34" charset="0"/>
              </a:rPr>
              <a:t>Canadá y Brasil </a:t>
            </a:r>
            <a:r>
              <a:rPr lang="es-MX" sz="1400" dirty="0">
                <a:latin typeface="Century Gothic" panose="020B0502020202020204" pitchFamily="34" charset="0"/>
              </a:rPr>
              <a:t>(0.4% del total de renta variable internacional) .</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400" dirty="0">
                <a:latin typeface="Century Gothic" panose="020B0502020202020204" pitchFamily="34" charset="0"/>
              </a:rPr>
              <a:t>El </a:t>
            </a:r>
            <a:r>
              <a:rPr lang="es-MX" sz="1400" b="1" dirty="0">
                <a:latin typeface="Century Gothic" panose="020B0502020202020204" pitchFamily="34" charset="0"/>
              </a:rPr>
              <a:t>40.2% </a:t>
            </a:r>
            <a:r>
              <a:rPr lang="es-MX" sz="1400" dirty="0">
                <a:latin typeface="Century Gothic" panose="020B0502020202020204" pitchFamily="34" charset="0"/>
              </a:rPr>
              <a:t>del portafolio de fibras esta invertido en </a:t>
            </a:r>
            <a:r>
              <a:rPr lang="es-MX" sz="1400" b="1" dirty="0">
                <a:latin typeface="Century Gothic" panose="020B0502020202020204" pitchFamily="34" charset="0"/>
              </a:rPr>
              <a:t>TERRA13</a:t>
            </a:r>
            <a:r>
              <a:rPr lang="es-MX" sz="1400" dirty="0">
                <a:latin typeface="Century Gothic" panose="020B0502020202020204" pitchFamily="34" charset="0"/>
              </a:rPr>
              <a:t>, en tanto la fibra de menor exposición es </a:t>
            </a:r>
            <a:r>
              <a:rPr lang="es-MX" sz="1400" b="1" dirty="0">
                <a:latin typeface="Century Gothic" panose="020B0502020202020204" pitchFamily="34" charset="0"/>
              </a:rPr>
              <a:t>FIBRAHD15</a:t>
            </a:r>
            <a:r>
              <a:rPr lang="es-MX" sz="1400" dirty="0">
                <a:latin typeface="Century Gothic" panose="020B0502020202020204" pitchFamily="34" charset="0"/>
              </a:rPr>
              <a:t> con </a:t>
            </a:r>
            <a:r>
              <a:rPr lang="es-MX" sz="1400" b="1" dirty="0">
                <a:latin typeface="Century Gothic" panose="020B0502020202020204" pitchFamily="34" charset="0"/>
              </a:rPr>
              <a:t>0.1% </a:t>
            </a:r>
            <a:r>
              <a:rPr lang="es-MX" sz="1400" dirty="0">
                <a:latin typeface="Century Gothic" panose="020B0502020202020204" pitchFamily="34" charset="0"/>
              </a:rPr>
              <a:t>del total de fibras.</a:t>
            </a:r>
          </a:p>
          <a:p>
            <a:pPr marL="285750" indent="-285750" algn="just">
              <a:lnSpc>
                <a:spcPct val="150000"/>
              </a:lnSpc>
              <a:spcBef>
                <a:spcPts val="600"/>
              </a:spcBef>
              <a:spcAft>
                <a:spcPts val="600"/>
              </a:spcAft>
              <a:buClr>
                <a:srgbClr val="C00000"/>
              </a:buClr>
              <a:buFont typeface="Arial" panose="020B0604020202020204" pitchFamily="34" charset="0"/>
              <a:buChar char="•"/>
            </a:pPr>
            <a:endParaRPr lang="es-MX" sz="1200" dirty="0">
              <a:latin typeface="Century Gothic" panose="020B0502020202020204" pitchFamily="34" charset="0"/>
            </a:endParaRPr>
          </a:p>
        </p:txBody>
      </p:sp>
    </p:spTree>
    <p:extLst>
      <p:ext uri="{BB962C8B-B14F-4D97-AF65-F5344CB8AC3E}">
        <p14:creationId xmlns:p14="http://schemas.microsoft.com/office/powerpoint/2010/main" val="7552029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199" y="274638"/>
            <a:ext cx="7305675" cy="631825"/>
          </a:xfrm>
        </p:spPr>
        <p:txBody>
          <a:bodyPr/>
          <a:lstStyle/>
          <a:p>
            <a:r>
              <a:rPr lang="es-MX" sz="2000" b="1" dirty="0">
                <a:latin typeface="Century Gothic" panose="020B0502020202020204" pitchFamily="34" charset="0"/>
              </a:rPr>
              <a:t>Bonos Bancarios Estructurados FANVIT</a:t>
            </a:r>
          </a:p>
        </p:txBody>
      </p:sp>
      <p:sp>
        <p:nvSpPr>
          <p:cNvPr id="6" name="CuadroTexto 5"/>
          <p:cNvSpPr txBox="1"/>
          <p:nvPr/>
        </p:nvSpPr>
        <p:spPr>
          <a:xfrm>
            <a:off x="564776" y="1355156"/>
            <a:ext cx="8210107" cy="4616648"/>
          </a:xfrm>
          <a:prstGeom prst="rect">
            <a:avLst/>
          </a:prstGeom>
          <a:noFill/>
        </p:spPr>
        <p:txBody>
          <a:bodyPr wrap="square" rtlCol="0">
            <a:spAutoFit/>
          </a:bodyPr>
          <a:lstStyle/>
          <a:p>
            <a:pPr marL="285750" indent="-285750" algn="just">
              <a:lnSpc>
                <a:spcPct val="150000"/>
              </a:lnSpc>
              <a:buClr>
                <a:srgbClr val="C00000"/>
              </a:buClr>
              <a:buFont typeface="Arial" panose="020B0604020202020204" pitchFamily="34" charset="0"/>
              <a:buChar char="•"/>
            </a:pPr>
            <a:r>
              <a:rPr lang="es-MX" sz="1400" dirty="0">
                <a:latin typeface="Century Gothic" panose="020B0502020202020204" pitchFamily="34" charset="0"/>
              </a:rPr>
              <a:t>Los </a:t>
            </a:r>
            <a:r>
              <a:rPr lang="es-MX" sz="1400" b="1" dirty="0">
                <a:latin typeface="Century Gothic" panose="020B0502020202020204" pitchFamily="34" charset="0"/>
              </a:rPr>
              <a:t>bonos bancarios estructurados </a:t>
            </a:r>
            <a:r>
              <a:rPr lang="es-MX" sz="1400" dirty="0">
                <a:latin typeface="Century Gothic" panose="020B0502020202020204" pitchFamily="34" charset="0"/>
              </a:rPr>
              <a:t>representan un monto de </a:t>
            </a:r>
            <a:r>
              <a:rPr lang="es-MX" sz="1400" b="1" dirty="0">
                <a:latin typeface="Century Gothic" panose="020B0502020202020204" pitchFamily="34" charset="0"/>
              </a:rPr>
              <a:t>$1,634 mpd </a:t>
            </a:r>
            <a:r>
              <a:rPr lang="es-MX" sz="1400" dirty="0">
                <a:latin typeface="Century Gothic" panose="020B0502020202020204" pitchFamily="34" charset="0"/>
              </a:rPr>
              <a:t>del FANVIT (</a:t>
            </a:r>
            <a:r>
              <a:rPr lang="es-MX" sz="1400" b="1" dirty="0">
                <a:latin typeface="Century Gothic" panose="020B0502020202020204" pitchFamily="34" charset="0"/>
              </a:rPr>
              <a:t>1.3%</a:t>
            </a:r>
            <a:r>
              <a:rPr lang="es-MX" sz="1400" dirty="0">
                <a:latin typeface="Century Gothic" panose="020B0502020202020204" pitchFamily="34" charset="0"/>
              </a:rPr>
              <a:t> del total de la cartera).</a:t>
            </a:r>
          </a:p>
          <a:p>
            <a:pPr marL="285750" indent="-285750" algn="just">
              <a:lnSpc>
                <a:spcPct val="150000"/>
              </a:lnSpc>
              <a:buClr>
                <a:srgbClr val="C00000"/>
              </a:buClr>
              <a:buFont typeface="Arial" panose="020B0604020202020204" pitchFamily="34" charset="0"/>
              <a:buChar char="•"/>
            </a:pPr>
            <a:endParaRPr lang="es-MX" sz="14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400" dirty="0">
                <a:latin typeface="Century Gothic" panose="020B0502020202020204" pitchFamily="34" charset="0"/>
              </a:rPr>
              <a:t>La distribución de los bonos bancarios estructurados por región presenta un monto de </a:t>
            </a:r>
            <a:r>
              <a:rPr lang="es-MX" sz="1400" b="1" dirty="0">
                <a:latin typeface="Century Gothic" panose="020B0502020202020204" pitchFamily="34" charset="0"/>
              </a:rPr>
              <a:t>$276 mdp en México </a:t>
            </a:r>
            <a:r>
              <a:rPr lang="es-MX" sz="1400" dirty="0">
                <a:latin typeface="Century Gothic" panose="020B0502020202020204" pitchFamily="34" charset="0"/>
              </a:rPr>
              <a:t>(</a:t>
            </a:r>
            <a:r>
              <a:rPr lang="es-MX" sz="1400" b="1" dirty="0">
                <a:latin typeface="Century Gothic" panose="020B0502020202020204" pitchFamily="34" charset="0"/>
              </a:rPr>
              <a:t>0.2%</a:t>
            </a:r>
            <a:r>
              <a:rPr lang="es-MX" sz="1400" dirty="0">
                <a:latin typeface="Century Gothic" panose="020B0502020202020204" pitchFamily="34" charset="0"/>
              </a:rPr>
              <a:t> del total del Activo Neto), </a:t>
            </a:r>
            <a:r>
              <a:rPr lang="es-MX" sz="1400" b="1" dirty="0">
                <a:latin typeface="Century Gothic" panose="020B0502020202020204" pitchFamily="34" charset="0"/>
              </a:rPr>
              <a:t>$1,147 mpd en Europa </a:t>
            </a:r>
            <a:r>
              <a:rPr lang="es-MX" sz="1400" dirty="0">
                <a:latin typeface="Century Gothic" panose="020B0502020202020204" pitchFamily="34" charset="0"/>
              </a:rPr>
              <a:t>(</a:t>
            </a:r>
            <a:r>
              <a:rPr lang="es-MX" sz="1400" b="1" dirty="0">
                <a:latin typeface="Century Gothic" panose="020B0502020202020204" pitchFamily="34" charset="0"/>
              </a:rPr>
              <a:t>0.9%</a:t>
            </a:r>
            <a:r>
              <a:rPr lang="es-MX" sz="1400" dirty="0">
                <a:latin typeface="Century Gothic" panose="020B0502020202020204" pitchFamily="34" charset="0"/>
              </a:rPr>
              <a:t> del total del Activo Neto) y </a:t>
            </a:r>
            <a:r>
              <a:rPr lang="es-MX" sz="1400" b="1" dirty="0">
                <a:latin typeface="Century Gothic" panose="020B0502020202020204" pitchFamily="34" charset="0"/>
              </a:rPr>
              <a:t>$211 mdp en Estados Unidos </a:t>
            </a:r>
            <a:r>
              <a:rPr lang="es-MX" sz="1400" dirty="0">
                <a:latin typeface="Century Gothic" panose="020B0502020202020204" pitchFamily="34" charset="0"/>
              </a:rPr>
              <a:t>(</a:t>
            </a:r>
            <a:r>
              <a:rPr lang="es-MX" sz="1400" b="1" dirty="0">
                <a:latin typeface="Century Gothic" panose="020B0502020202020204" pitchFamily="34" charset="0"/>
              </a:rPr>
              <a:t>0.2% </a:t>
            </a:r>
            <a:r>
              <a:rPr lang="es-MX" sz="1400" dirty="0">
                <a:latin typeface="Century Gothic" panose="020B0502020202020204" pitchFamily="34" charset="0"/>
              </a:rPr>
              <a:t>del total del Activo Neto).</a:t>
            </a:r>
          </a:p>
          <a:p>
            <a:pPr marL="285750" indent="-285750" algn="just">
              <a:lnSpc>
                <a:spcPct val="150000"/>
              </a:lnSpc>
              <a:buClr>
                <a:srgbClr val="C00000"/>
              </a:buClr>
              <a:buFont typeface="Arial" panose="020B0604020202020204" pitchFamily="34" charset="0"/>
              <a:buChar char="•"/>
            </a:pPr>
            <a:endParaRPr lang="es-MX" sz="14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400" dirty="0">
                <a:latin typeface="Century Gothic" panose="020B0502020202020204" pitchFamily="34" charset="0"/>
              </a:rPr>
              <a:t>Los subyacente de referencia de los bonos bancarios estructurados son </a:t>
            </a:r>
            <a:r>
              <a:rPr lang="es-MX" sz="1400" b="1" dirty="0">
                <a:latin typeface="Century Gothic" panose="020B0502020202020204" pitchFamily="34" charset="0"/>
              </a:rPr>
              <a:t>Euro Stoxx 50 </a:t>
            </a:r>
            <a:r>
              <a:rPr lang="es-MX" sz="1400" dirty="0">
                <a:latin typeface="Century Gothic" panose="020B0502020202020204" pitchFamily="34" charset="0"/>
              </a:rPr>
              <a:t>con un monto de </a:t>
            </a:r>
            <a:r>
              <a:rPr lang="es-MX" sz="1400" b="1" dirty="0">
                <a:latin typeface="Century Gothic" panose="020B0502020202020204" pitchFamily="34" charset="0"/>
              </a:rPr>
              <a:t>$865 mdp </a:t>
            </a:r>
            <a:r>
              <a:rPr lang="es-MX" sz="1400" dirty="0">
                <a:latin typeface="Century Gothic" panose="020B0502020202020204" pitchFamily="34" charset="0"/>
              </a:rPr>
              <a:t>(</a:t>
            </a:r>
            <a:r>
              <a:rPr lang="es-MX" sz="1400" b="1" dirty="0">
                <a:latin typeface="Century Gothic" panose="020B0502020202020204" pitchFamily="34" charset="0"/>
              </a:rPr>
              <a:t>0.7%</a:t>
            </a:r>
            <a:r>
              <a:rPr lang="es-MX" sz="1400" dirty="0">
                <a:latin typeface="Century Gothic" panose="020B0502020202020204" pitchFamily="34" charset="0"/>
              </a:rPr>
              <a:t> del total del Activo Neto), </a:t>
            </a:r>
            <a:r>
              <a:rPr lang="es-MX" sz="1400" b="1" dirty="0">
                <a:latin typeface="Century Gothic" panose="020B0502020202020204" pitchFamily="34" charset="0"/>
              </a:rPr>
              <a:t>Dow Jones </a:t>
            </a:r>
            <a:r>
              <a:rPr lang="es-MX" sz="1400" dirty="0">
                <a:latin typeface="Century Gothic" panose="020B0502020202020204" pitchFamily="34" charset="0"/>
              </a:rPr>
              <a:t>con un monto de </a:t>
            </a:r>
            <a:r>
              <a:rPr lang="es-MX" sz="1400" b="1" dirty="0">
                <a:latin typeface="Century Gothic" panose="020B0502020202020204" pitchFamily="34" charset="0"/>
              </a:rPr>
              <a:t>$168 mdp  </a:t>
            </a:r>
            <a:r>
              <a:rPr lang="es-MX" sz="1400" dirty="0">
                <a:latin typeface="Century Gothic" panose="020B0502020202020204" pitchFamily="34" charset="0"/>
              </a:rPr>
              <a:t>(</a:t>
            </a:r>
            <a:r>
              <a:rPr lang="es-MX" sz="1400" b="1" dirty="0">
                <a:latin typeface="Century Gothic" panose="020B0502020202020204" pitchFamily="34" charset="0"/>
              </a:rPr>
              <a:t>0.1%</a:t>
            </a:r>
            <a:r>
              <a:rPr lang="es-MX" sz="1400" dirty="0">
                <a:latin typeface="Century Gothic" panose="020B0502020202020204" pitchFamily="34" charset="0"/>
              </a:rPr>
              <a:t> del total del Activo Neto), </a:t>
            </a:r>
            <a:r>
              <a:rPr lang="es-MX" sz="1400" b="1" dirty="0">
                <a:latin typeface="Century Gothic" panose="020B0502020202020204" pitchFamily="34" charset="0"/>
              </a:rPr>
              <a:t>servicios públicos  Europa </a:t>
            </a:r>
            <a:r>
              <a:rPr lang="es-MX" sz="1400" dirty="0">
                <a:latin typeface="Century Gothic" panose="020B0502020202020204" pitchFamily="34" charset="0"/>
              </a:rPr>
              <a:t>con un monto de </a:t>
            </a:r>
            <a:r>
              <a:rPr lang="es-MX" sz="1400" b="1" dirty="0">
                <a:latin typeface="Century Gothic" panose="020B0502020202020204" pitchFamily="34" charset="0"/>
              </a:rPr>
              <a:t>$125 mdp </a:t>
            </a:r>
            <a:r>
              <a:rPr lang="es-MX" sz="1400" dirty="0">
                <a:latin typeface="Century Gothic" panose="020B0502020202020204" pitchFamily="34" charset="0"/>
              </a:rPr>
              <a:t>(</a:t>
            </a:r>
            <a:r>
              <a:rPr lang="es-MX" sz="1400" b="1" dirty="0">
                <a:latin typeface="Century Gothic" panose="020B0502020202020204" pitchFamily="34" charset="0"/>
              </a:rPr>
              <a:t>0.1%</a:t>
            </a:r>
            <a:r>
              <a:rPr lang="es-MX" sz="1400" dirty="0">
                <a:latin typeface="Century Gothic" panose="020B0502020202020204" pitchFamily="34" charset="0"/>
              </a:rPr>
              <a:t> del total del Activo Neto), </a:t>
            </a:r>
            <a:r>
              <a:rPr lang="es-MX" sz="1400" b="1" dirty="0">
                <a:latin typeface="Century Gothic" panose="020B0502020202020204" pitchFamily="34" charset="0"/>
              </a:rPr>
              <a:t>salud Europa </a:t>
            </a:r>
            <a:r>
              <a:rPr lang="es-MX" sz="1400" dirty="0">
                <a:latin typeface="Century Gothic" panose="020B0502020202020204" pitchFamily="34" charset="0"/>
              </a:rPr>
              <a:t>con un monto de </a:t>
            </a:r>
            <a:r>
              <a:rPr lang="es-MX" sz="1400" b="1" dirty="0">
                <a:latin typeface="Century Gothic" panose="020B0502020202020204" pitchFamily="34" charset="0"/>
              </a:rPr>
              <a:t>$158 mdp </a:t>
            </a:r>
            <a:r>
              <a:rPr lang="es-MX" sz="1400" dirty="0">
                <a:latin typeface="Century Gothic" panose="020B0502020202020204" pitchFamily="34" charset="0"/>
              </a:rPr>
              <a:t>(</a:t>
            </a:r>
            <a:r>
              <a:rPr lang="es-MX" sz="1400" b="1" dirty="0">
                <a:latin typeface="Century Gothic" panose="020B0502020202020204" pitchFamily="34" charset="0"/>
              </a:rPr>
              <a:t>0.1%</a:t>
            </a:r>
            <a:r>
              <a:rPr lang="es-MX" sz="1400" dirty="0">
                <a:latin typeface="Century Gothic" panose="020B0502020202020204" pitchFamily="34" charset="0"/>
              </a:rPr>
              <a:t> del total del Activo Neto), </a:t>
            </a:r>
            <a:r>
              <a:rPr lang="es-MX" sz="1400" b="1" dirty="0">
                <a:latin typeface="Century Gothic" panose="020B0502020202020204" pitchFamily="34" charset="0"/>
              </a:rPr>
              <a:t>Financieros Estados Unidos </a:t>
            </a:r>
            <a:r>
              <a:rPr lang="es-MX" sz="1400" dirty="0">
                <a:latin typeface="Century Gothic" panose="020B0502020202020204" pitchFamily="34" charset="0"/>
              </a:rPr>
              <a:t>con un monto de </a:t>
            </a:r>
            <a:r>
              <a:rPr lang="es-MX" sz="1400" b="1" dirty="0">
                <a:latin typeface="Century Gothic" panose="020B0502020202020204" pitchFamily="34" charset="0"/>
              </a:rPr>
              <a:t>$43 mdp  </a:t>
            </a:r>
            <a:r>
              <a:rPr lang="es-MX" sz="1400" dirty="0">
                <a:latin typeface="Century Gothic" panose="020B0502020202020204" pitchFamily="34" charset="0"/>
              </a:rPr>
              <a:t>(</a:t>
            </a:r>
            <a:r>
              <a:rPr lang="es-MX" sz="1400" b="1" dirty="0">
                <a:latin typeface="Century Gothic" panose="020B0502020202020204" pitchFamily="34" charset="0"/>
              </a:rPr>
              <a:t>0.1%</a:t>
            </a:r>
            <a:r>
              <a:rPr lang="es-MX" sz="1400" dirty="0">
                <a:latin typeface="Century Gothic" panose="020B0502020202020204" pitchFamily="34" charset="0"/>
              </a:rPr>
              <a:t> del total del Activo Neto) y </a:t>
            </a:r>
            <a:r>
              <a:rPr lang="es-MX" sz="1400" b="1" dirty="0">
                <a:latin typeface="Century Gothic" panose="020B0502020202020204" pitchFamily="34" charset="0"/>
              </a:rPr>
              <a:t>TIIE28 </a:t>
            </a:r>
            <a:r>
              <a:rPr lang="es-MX" sz="1400" dirty="0">
                <a:latin typeface="Century Gothic" panose="020B0502020202020204" pitchFamily="34" charset="0"/>
              </a:rPr>
              <a:t>con un monto de </a:t>
            </a:r>
            <a:r>
              <a:rPr lang="es-MX" sz="1400" b="1" dirty="0">
                <a:latin typeface="Century Gothic" panose="020B0502020202020204" pitchFamily="34" charset="0"/>
              </a:rPr>
              <a:t>$276 mdp</a:t>
            </a:r>
            <a:r>
              <a:rPr lang="es-MX" sz="1400" dirty="0">
                <a:latin typeface="Century Gothic" panose="020B0502020202020204" pitchFamily="34" charset="0"/>
              </a:rPr>
              <a:t>  (</a:t>
            </a:r>
            <a:r>
              <a:rPr lang="es-MX" sz="1400" b="1" dirty="0">
                <a:latin typeface="Century Gothic" panose="020B0502020202020204" pitchFamily="34" charset="0"/>
              </a:rPr>
              <a:t>0.2%</a:t>
            </a:r>
            <a:r>
              <a:rPr lang="es-MX" sz="1400" dirty="0">
                <a:latin typeface="Century Gothic" panose="020B0502020202020204" pitchFamily="34" charset="0"/>
              </a:rPr>
              <a:t> del total del Activo Neto).</a:t>
            </a:r>
            <a:endParaRPr lang="es-MX" sz="1600" dirty="0">
              <a:latin typeface="Century Gothic" panose="020B0502020202020204" pitchFamily="34" charset="0"/>
            </a:endParaRP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36</a:t>
            </a:fld>
            <a:endParaRPr lang="es-ES" altLang="es-MX" dirty="0">
              <a:latin typeface="Century Gothic" panose="020B0502020202020204" pitchFamily="34" charset="0"/>
            </a:endParaRPr>
          </a:p>
        </p:txBody>
      </p:sp>
      <p:sp>
        <p:nvSpPr>
          <p:cNvPr id="7" name="1 Título"/>
          <p:cNvSpPr txBox="1">
            <a:spLocks/>
          </p:cNvSpPr>
          <p:nvPr/>
        </p:nvSpPr>
        <p:spPr bwMode="auto">
          <a:xfrm>
            <a:off x="260059" y="6412063"/>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29 de septiembre de 2017.</a:t>
            </a:r>
            <a:endParaRPr lang="es-MX" sz="1000" dirty="0">
              <a:solidFill>
                <a:schemeClr val="tx1"/>
              </a:solidFill>
              <a:latin typeface="Century Gothic" panose="020B0502020202020204" pitchFamily="34" charset="0"/>
            </a:endParaRPr>
          </a:p>
        </p:txBody>
      </p:sp>
      <p:sp>
        <p:nvSpPr>
          <p:cNvPr id="8" name="7 Flecha izquierda">
            <a:hlinkClick r:id="rId2" action="ppaction://hlinksldjump"/>
          </p:cNvPr>
          <p:cNvSpPr/>
          <p:nvPr/>
        </p:nvSpPr>
        <p:spPr>
          <a:xfrm>
            <a:off x="8165130" y="6457950"/>
            <a:ext cx="171450" cy="190500"/>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3646173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Fibras</a:t>
            </a: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Octubre 2017</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37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5602155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áfico 11">
            <a:extLst>
              <a:ext uri="{FF2B5EF4-FFF2-40B4-BE49-F238E27FC236}">
                <a16:creationId xmlns:a16="http://schemas.microsoft.com/office/drawing/2014/main" id="{73F38C7E-A494-4AAA-A5DC-D0AFECFA9564}"/>
              </a:ext>
            </a:extLst>
          </p:cNvPr>
          <p:cNvGraphicFramePr>
            <a:graphicFrameLocks/>
          </p:cNvGraphicFramePr>
          <p:nvPr>
            <p:extLst>
              <p:ext uri="{D42A27DB-BD31-4B8C-83A1-F6EECF244321}">
                <p14:modId xmlns:p14="http://schemas.microsoft.com/office/powerpoint/2010/main" val="2929728885"/>
              </p:ext>
            </p:extLst>
          </p:nvPr>
        </p:nvGraphicFramePr>
        <p:xfrm>
          <a:off x="669410" y="1935156"/>
          <a:ext cx="8155413" cy="4332730"/>
        </p:xfrm>
        <a:graphic>
          <a:graphicData uri="http://schemas.openxmlformats.org/drawingml/2006/chart">
            <c:chart xmlns:c="http://schemas.openxmlformats.org/drawingml/2006/chart" xmlns:r="http://schemas.openxmlformats.org/officeDocument/2006/relationships" r:id="rId2"/>
          </a:graphicData>
        </a:graphic>
      </p:graphicFrame>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El sector de Fibras cotiza a un descuento sobre su Valor Neto de Activos</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183624"/>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Valen menos las acciones de las Fibras que los activos físicos en los que están invertidos. </a:t>
            </a:r>
          </a:p>
        </p:txBody>
      </p:sp>
      <p:sp>
        <p:nvSpPr>
          <p:cNvPr id="27" name="2 Marcador de contenido"/>
          <p:cNvSpPr txBox="1">
            <a:spLocks/>
          </p:cNvSpPr>
          <p:nvPr/>
        </p:nvSpPr>
        <p:spPr>
          <a:xfrm>
            <a:off x="201245" y="6524914"/>
            <a:ext cx="4814100" cy="33308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BTG </a:t>
            </a:r>
            <a:r>
              <a:rPr lang="es-MX" sz="900" dirty="0" err="1">
                <a:latin typeface="Century Gothic" panose="020B0502020202020204" pitchFamily="34" charset="0"/>
              </a:rPr>
              <a:t>Pactual</a:t>
            </a:r>
            <a:r>
              <a:rPr lang="es-MX" sz="900" dirty="0">
                <a:latin typeface="Century Gothic" panose="020B0502020202020204" pitchFamily="34" charset="0"/>
              </a:rPr>
              <a:t>, Bloomberg </a:t>
            </a:r>
          </a:p>
        </p:txBody>
      </p:sp>
      <p:sp>
        <p:nvSpPr>
          <p:cNvPr id="3" name="Rectángulo 2">
            <a:extLst>
              <a:ext uri="{FF2B5EF4-FFF2-40B4-BE49-F238E27FC236}">
                <a16:creationId xmlns:a16="http://schemas.microsoft.com/office/drawing/2014/main" id="{6881D0EE-11A3-4C5D-A473-66EBB4A4D02C}"/>
              </a:ext>
            </a:extLst>
          </p:cNvPr>
          <p:cNvSpPr/>
          <p:nvPr/>
        </p:nvSpPr>
        <p:spPr>
          <a:xfrm>
            <a:off x="548640" y="2346386"/>
            <a:ext cx="4860122" cy="4080540"/>
          </a:xfrm>
          <a:prstGeom prst="rect">
            <a:avLst/>
          </a:prstGeom>
          <a:noFill/>
          <a:ln w="25400">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4" name="CuadroTexto 3">
            <a:extLst>
              <a:ext uri="{FF2B5EF4-FFF2-40B4-BE49-F238E27FC236}">
                <a16:creationId xmlns:a16="http://schemas.microsoft.com/office/drawing/2014/main" id="{E1A8B99D-BD68-4625-9087-D977CA3E8BFB}"/>
              </a:ext>
            </a:extLst>
          </p:cNvPr>
          <p:cNvSpPr txBox="1"/>
          <p:nvPr/>
        </p:nvSpPr>
        <p:spPr>
          <a:xfrm>
            <a:off x="1697629" y="6050615"/>
            <a:ext cx="1821332" cy="307777"/>
          </a:xfrm>
          <a:prstGeom prst="rect">
            <a:avLst/>
          </a:prstGeom>
          <a:noFill/>
        </p:spPr>
        <p:txBody>
          <a:bodyPr wrap="none" rtlCol="0">
            <a:spAutoFit/>
          </a:bodyPr>
          <a:lstStyle/>
          <a:p>
            <a:r>
              <a:rPr lang="es-ES" sz="1400" b="1" dirty="0">
                <a:latin typeface="Century Gothic" panose="020B0502020202020204" pitchFamily="34" charset="0"/>
              </a:rPr>
              <a:t>Fibras en el FANVIT</a:t>
            </a:r>
            <a:endParaRPr lang="es-MX" sz="1400" b="1" dirty="0">
              <a:latin typeface="Century Gothic" panose="020B0502020202020204" pitchFamily="34" charset="0"/>
            </a:endParaRPr>
          </a:p>
        </p:txBody>
      </p:sp>
      <p:sp>
        <p:nvSpPr>
          <p:cNvPr id="9"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38</a:t>
            </a:fld>
            <a:endParaRPr lang="es-ES" altLang="es-MX" dirty="0">
              <a:latin typeface="Century Gothic" panose="020B0502020202020204" pitchFamily="34" charset="0"/>
            </a:endParaRPr>
          </a:p>
        </p:txBody>
      </p:sp>
      <p:sp>
        <p:nvSpPr>
          <p:cNvPr id="11" name="10 Flecha izquierda">
            <a:hlinkClick r:id="rId3" action="ppaction://hlinksldjump"/>
          </p:cNvPr>
          <p:cNvSpPr/>
          <p:nvPr/>
        </p:nvSpPr>
        <p:spPr>
          <a:xfrm>
            <a:off x="8090699" y="6457950"/>
            <a:ext cx="171450" cy="190500"/>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6993402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CKD’s</a:t>
            </a: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Octubre 2017</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39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2671316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Actualización de los </a:t>
            </a:r>
            <a:r>
              <a:rPr lang="es-ES" sz="2000" b="1" dirty="0" err="1">
                <a:latin typeface="Century Gothic" panose="020B0502020202020204" pitchFamily="34" charset="0"/>
                <a:ea typeface="+mj-ea"/>
              </a:rPr>
              <a:t>CKD’s</a:t>
            </a:r>
            <a:r>
              <a:rPr lang="es-ES" sz="2000" b="1" dirty="0">
                <a:latin typeface="Century Gothic" panose="020B0502020202020204" pitchFamily="34" charset="0"/>
                <a:ea typeface="+mj-ea"/>
              </a:rPr>
              <a:t> en cartera</a:t>
            </a:r>
            <a:endParaRPr lang="es-MX" sz="2000" b="1" dirty="0">
              <a:latin typeface="Century Gothic" panose="020B0502020202020204" pitchFamily="34" charset="0"/>
              <a:ea typeface="+mj-ea"/>
            </a:endParaRPr>
          </a:p>
        </p:txBody>
      </p:sp>
      <p:sp>
        <p:nvSpPr>
          <p:cNvPr id="62" name="3 Marcador de número de diapositiva"/>
          <p:cNvSpPr>
            <a:spLocks noGrp="1"/>
          </p:cNvSpPr>
          <p:nvPr>
            <p:ph type="sldNum" sz="quarter" idx="12"/>
          </p:nvPr>
        </p:nvSpPr>
        <p:spPr>
          <a:xfrm>
            <a:off x="8601435" y="6528173"/>
            <a:ext cx="468923" cy="365125"/>
          </a:xfrm>
        </p:spPr>
        <p:txBody>
          <a:bodyPr/>
          <a:lstStyle/>
          <a:p>
            <a:pPr algn="ctr"/>
            <a:fld id="{05E83AA4-A00D-4AA0-8FE8-B93C9F3EC141}" type="slidenum">
              <a:rPr lang="es-ES" altLang="es-MX" smtClean="0">
                <a:latin typeface="Century Gothic" panose="020B0502020202020204" pitchFamily="34" charset="0"/>
              </a:rPr>
              <a:pPr algn="ctr"/>
              <a:t>40</a:t>
            </a:fld>
            <a:endParaRPr lang="es-ES" altLang="es-MX" dirty="0">
              <a:latin typeface="Century Gothic" panose="020B0502020202020204" pitchFamily="34" charset="0"/>
            </a:endParaRPr>
          </a:p>
        </p:txBody>
      </p:sp>
      <p:pic>
        <p:nvPicPr>
          <p:cNvPr id="4" name="Imagen 3"/>
          <p:cNvPicPr>
            <a:picLocks noChangeAspect="1"/>
          </p:cNvPicPr>
          <p:nvPr/>
        </p:nvPicPr>
        <p:blipFill>
          <a:blip r:embed="rId2"/>
          <a:stretch>
            <a:fillRect/>
          </a:stretch>
        </p:blipFill>
        <p:spPr>
          <a:xfrm>
            <a:off x="664234" y="1156271"/>
            <a:ext cx="7764673" cy="5593666"/>
          </a:xfrm>
          <a:prstGeom prst="rect">
            <a:avLst/>
          </a:prstGeom>
        </p:spPr>
      </p:pic>
      <p:sp>
        <p:nvSpPr>
          <p:cNvPr id="64" name="2 Marcador de contenido"/>
          <p:cNvSpPr txBox="1">
            <a:spLocks/>
          </p:cNvSpPr>
          <p:nvPr/>
        </p:nvSpPr>
        <p:spPr>
          <a:xfrm>
            <a:off x="201245" y="6594352"/>
            <a:ext cx="7467638" cy="23531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solidFill>
                  <a:prstClr val="black"/>
                </a:solidFill>
                <a:latin typeface="Century Gothic" panose="020B0502020202020204" pitchFamily="34" charset="0"/>
              </a:rPr>
              <a:t>Elaborado por la Gerencia Sr. de Coordinación de Inversiones del </a:t>
            </a:r>
            <a:r>
              <a:rPr lang="es-MX" sz="900" dirty="0" err="1">
                <a:solidFill>
                  <a:prstClr val="black"/>
                </a:solidFill>
                <a:latin typeface="Century Gothic" panose="020B0502020202020204" pitchFamily="34" charset="0"/>
              </a:rPr>
              <a:t>Infonavit</a:t>
            </a:r>
            <a:r>
              <a:rPr lang="es-MX" sz="900" dirty="0">
                <a:solidFill>
                  <a:prstClr val="black"/>
                </a:solidFill>
                <a:latin typeface="Century Gothic" panose="020B0502020202020204" pitchFamily="34" charset="0"/>
              </a:rPr>
              <a:t> con datos de </a:t>
            </a:r>
            <a:r>
              <a:rPr lang="es-MX" sz="900" dirty="0" err="1">
                <a:solidFill>
                  <a:prstClr val="black"/>
                </a:solidFill>
                <a:latin typeface="Century Gothic" panose="020B0502020202020204" pitchFamily="34" charset="0"/>
              </a:rPr>
              <a:t>PiP</a:t>
            </a:r>
            <a:r>
              <a:rPr lang="es-MX" sz="900" dirty="0">
                <a:solidFill>
                  <a:prstClr val="black"/>
                </a:solidFill>
                <a:latin typeface="Century Gothic" panose="020B0502020202020204" pitchFamily="34" charset="0"/>
              </a:rPr>
              <a:t>.</a:t>
            </a:r>
            <a:br>
              <a:rPr lang="es-MX" sz="900" dirty="0">
                <a:solidFill>
                  <a:prstClr val="black"/>
                </a:solidFill>
                <a:latin typeface="Century Gothic" panose="020B0502020202020204" pitchFamily="34" charset="0"/>
              </a:rPr>
            </a:br>
            <a:endParaRPr lang="es-MX" sz="900" dirty="0">
              <a:latin typeface="Century Gothic" panose="020B0502020202020204" pitchFamily="34" charset="0"/>
            </a:endParaRPr>
          </a:p>
        </p:txBody>
      </p:sp>
    </p:spTree>
    <p:extLst>
      <p:ext uri="{BB962C8B-B14F-4D97-AF65-F5344CB8AC3E}">
        <p14:creationId xmlns:p14="http://schemas.microsoft.com/office/powerpoint/2010/main" val="13755520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Se tienen siete </a:t>
            </a:r>
            <a:r>
              <a:rPr lang="es-ES" sz="2000" b="1" dirty="0" err="1">
                <a:latin typeface="Century Gothic" panose="020B0502020202020204" pitchFamily="34" charset="0"/>
                <a:ea typeface="+mj-ea"/>
              </a:rPr>
              <a:t>CKD’s</a:t>
            </a:r>
            <a:r>
              <a:rPr lang="es-ES" sz="2000" b="1" dirty="0">
                <a:latin typeface="Century Gothic" panose="020B0502020202020204" pitchFamily="34" charset="0"/>
                <a:ea typeface="+mj-ea"/>
              </a:rPr>
              <a:t> en el </a:t>
            </a:r>
            <a:r>
              <a:rPr lang="es-ES" sz="2000" b="1" dirty="0" err="1">
                <a:latin typeface="Century Gothic" panose="020B0502020202020204" pitchFamily="34" charset="0"/>
                <a:ea typeface="+mj-ea"/>
              </a:rPr>
              <a:t>Fanvit</a:t>
            </a:r>
            <a:endParaRPr lang="es-MX" sz="2000" b="1" dirty="0">
              <a:latin typeface="Century Gothic" panose="020B0502020202020204" pitchFamily="34" charset="0"/>
              <a:ea typeface="+mj-ea"/>
            </a:endParaRPr>
          </a:p>
        </p:txBody>
      </p:sp>
      <p:sp>
        <p:nvSpPr>
          <p:cNvPr id="8" name="2 Marcador de contenido"/>
          <p:cNvSpPr>
            <a:spLocks noGrp="1"/>
          </p:cNvSpPr>
          <p:nvPr>
            <p:ph idx="1"/>
          </p:nvPr>
        </p:nvSpPr>
        <p:spPr>
          <a:xfrm>
            <a:off x="371475" y="1054526"/>
            <a:ext cx="8315325" cy="1312799"/>
          </a:xfrm>
          <a:noFill/>
        </p:spPr>
        <p:txBody>
          <a:bodyPr>
            <a:noAutofit/>
          </a:bodyPr>
          <a:lstStyle/>
          <a:p>
            <a:pPr indent="-285750" algn="just">
              <a:spcBef>
                <a:spcPts val="0"/>
              </a:spcBef>
              <a:spcAft>
                <a:spcPts val="600"/>
              </a:spcAft>
              <a:buClr>
                <a:srgbClr val="CD0000"/>
              </a:buClr>
              <a:buSzPct val="110000"/>
            </a:pPr>
            <a:r>
              <a:rPr lang="es-MX" sz="1400" b="1" dirty="0">
                <a:latin typeface="Century Gothic" panose="020B0502020202020204" pitchFamily="34" charset="0"/>
              </a:rPr>
              <a:t>Se han comprometido 1,850 </a:t>
            </a:r>
            <a:r>
              <a:rPr lang="es-MX" sz="1400" b="1" dirty="0" err="1">
                <a:latin typeface="Century Gothic" panose="020B0502020202020204" pitchFamily="34" charset="0"/>
              </a:rPr>
              <a:t>mdp</a:t>
            </a:r>
            <a:r>
              <a:rPr lang="es-MX" sz="1400" b="1" dirty="0">
                <a:latin typeface="Century Gothic" panose="020B0502020202020204" pitchFamily="34" charset="0"/>
              </a:rPr>
              <a:t> en 7 </a:t>
            </a:r>
            <a:r>
              <a:rPr lang="es-MX" sz="1400" b="1" dirty="0" err="1">
                <a:latin typeface="Century Gothic" panose="020B0502020202020204" pitchFamily="34" charset="0"/>
              </a:rPr>
              <a:t>CKD’s</a:t>
            </a:r>
            <a:endParaRPr lang="es-MX" sz="1400" b="1" dirty="0">
              <a:latin typeface="Century Gothic" panose="020B0502020202020204" pitchFamily="34" charset="0"/>
            </a:endParaRPr>
          </a:p>
          <a:p>
            <a:pPr indent="-285750" algn="just">
              <a:spcBef>
                <a:spcPts val="0"/>
              </a:spcBef>
              <a:spcAft>
                <a:spcPts val="600"/>
              </a:spcAft>
              <a:buClr>
                <a:srgbClr val="CD0000"/>
              </a:buClr>
              <a:buSzPct val="110000"/>
            </a:pPr>
            <a:r>
              <a:rPr lang="es-MX" sz="1400" dirty="0">
                <a:latin typeface="Century Gothic" panose="020B0502020202020204" pitchFamily="34" charset="0"/>
              </a:rPr>
              <a:t>En total, el monto comprometido en </a:t>
            </a:r>
            <a:r>
              <a:rPr lang="es-MX" sz="1400" dirty="0" err="1">
                <a:latin typeface="Century Gothic" panose="020B0502020202020204" pitchFamily="34" charset="0"/>
              </a:rPr>
              <a:t>CKD’s</a:t>
            </a:r>
            <a:r>
              <a:rPr lang="es-MX" sz="1400" dirty="0">
                <a:latin typeface="Century Gothic" panose="020B0502020202020204" pitchFamily="34" charset="0"/>
              </a:rPr>
              <a:t> es el </a:t>
            </a:r>
            <a:r>
              <a:rPr lang="es-MX" sz="1400" b="1" dirty="0">
                <a:latin typeface="Century Gothic" panose="020B0502020202020204" pitchFamily="34" charset="0"/>
              </a:rPr>
              <a:t>1.46% del </a:t>
            </a:r>
            <a:r>
              <a:rPr lang="es-MX" sz="1400" b="1" dirty="0" err="1">
                <a:latin typeface="Century Gothic" panose="020B0502020202020204" pitchFamily="34" charset="0"/>
              </a:rPr>
              <a:t>Fanvit</a:t>
            </a:r>
            <a:endParaRPr lang="es-MX" sz="1400" b="1" dirty="0">
              <a:latin typeface="Century Gothic" panose="020B0502020202020204" pitchFamily="34" charset="0"/>
            </a:endParaRPr>
          </a:p>
          <a:p>
            <a:pPr indent="-285750" algn="just">
              <a:spcBef>
                <a:spcPts val="0"/>
              </a:spcBef>
              <a:spcAft>
                <a:spcPts val="600"/>
              </a:spcAft>
              <a:buClr>
                <a:srgbClr val="CD0000"/>
              </a:buClr>
              <a:buSzPct val="110000"/>
            </a:pPr>
            <a:r>
              <a:rPr lang="es-MX" sz="1400" dirty="0">
                <a:latin typeface="Century Gothic" panose="020B0502020202020204" pitchFamily="34" charset="0"/>
              </a:rPr>
              <a:t>El </a:t>
            </a:r>
            <a:r>
              <a:rPr lang="es-MX" sz="1400" b="1" dirty="0">
                <a:latin typeface="Century Gothic" panose="020B0502020202020204" pitchFamily="34" charset="0"/>
              </a:rPr>
              <a:t>consumo es del 49% </a:t>
            </a:r>
            <a:r>
              <a:rPr lang="es-MX" sz="1400" dirty="0">
                <a:latin typeface="Century Gothic" panose="020B0502020202020204" pitchFamily="34" charset="0"/>
              </a:rPr>
              <a:t>del monto asignado para </a:t>
            </a:r>
            <a:r>
              <a:rPr lang="es-MX" sz="1400" dirty="0" err="1">
                <a:latin typeface="Century Gothic" panose="020B0502020202020204" pitchFamily="34" charset="0"/>
              </a:rPr>
              <a:t>CKD’s</a:t>
            </a:r>
            <a:r>
              <a:rPr lang="es-MX" sz="1400" dirty="0">
                <a:latin typeface="Century Gothic" panose="020B0502020202020204" pitchFamily="34" charset="0"/>
              </a:rPr>
              <a:t>* </a:t>
            </a:r>
          </a:p>
          <a:p>
            <a:pPr indent="-285750" algn="just">
              <a:spcBef>
                <a:spcPts val="0"/>
              </a:spcBef>
              <a:spcAft>
                <a:spcPts val="600"/>
              </a:spcAft>
              <a:buClr>
                <a:srgbClr val="CD0000"/>
              </a:buClr>
              <a:buSzPct val="110000"/>
            </a:pPr>
            <a:r>
              <a:rPr lang="es-MX" sz="1400" dirty="0">
                <a:latin typeface="Century Gothic" panose="020B0502020202020204" pitchFamily="34" charset="0"/>
              </a:rPr>
              <a:t>Actualmente se tiene participación en dos sectores: Bienes raíces e Infraestructura</a:t>
            </a:r>
          </a:p>
          <a:p>
            <a:pPr indent="-285750" algn="just">
              <a:spcBef>
                <a:spcPts val="0"/>
              </a:spcBef>
              <a:spcAft>
                <a:spcPts val="600"/>
              </a:spcAft>
              <a:buClr>
                <a:srgbClr val="CD0000"/>
              </a:buClr>
              <a:buSzPct val="110000"/>
            </a:pPr>
            <a:endParaRPr lang="es-MX" sz="1400" dirty="0">
              <a:latin typeface="Century Gothic" panose="020B0502020202020204" pitchFamily="34" charset="0"/>
            </a:endParaRPr>
          </a:p>
          <a:p>
            <a:pPr indent="-285750" algn="just">
              <a:spcBef>
                <a:spcPts val="0"/>
              </a:spcBef>
              <a:spcAft>
                <a:spcPts val="600"/>
              </a:spcAft>
              <a:buClr>
                <a:srgbClr val="CD0000"/>
              </a:buClr>
              <a:buSzPct val="110000"/>
            </a:pPr>
            <a:endParaRPr lang="es-MX" sz="1400" dirty="0">
              <a:latin typeface="Century Gothic" panose="020B0502020202020204" pitchFamily="34" charset="0"/>
            </a:endParaRPr>
          </a:p>
          <a:p>
            <a:pPr lvl="1" algn="just">
              <a:spcBef>
                <a:spcPts val="0"/>
              </a:spcBef>
              <a:spcAft>
                <a:spcPts val="600"/>
              </a:spcAft>
              <a:buClr>
                <a:srgbClr val="CD0000"/>
              </a:buClr>
              <a:buSzPct val="110000"/>
              <a:buFont typeface="Arial" panose="020B0604020202020204" pitchFamily="34" charset="0"/>
              <a:buChar char="•"/>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p:txBody>
      </p:sp>
      <p:sp>
        <p:nvSpPr>
          <p:cNvPr id="7" name="Rectángulo 6"/>
          <p:cNvSpPr/>
          <p:nvPr/>
        </p:nvSpPr>
        <p:spPr>
          <a:xfrm>
            <a:off x="247198" y="6403855"/>
            <a:ext cx="8563878" cy="369332"/>
          </a:xfrm>
          <a:prstGeom prst="rect">
            <a:avLst/>
          </a:prstGeom>
        </p:spPr>
        <p:txBody>
          <a:bodyPr wrap="square">
            <a:spAutoFit/>
          </a:bodyPr>
          <a:lstStyle/>
          <a:p>
            <a:pPr eaLnBrk="1" hangingPunct="1">
              <a:spcBef>
                <a:spcPts val="0"/>
              </a:spcBef>
              <a:spcAft>
                <a:spcPts val="600"/>
              </a:spcAft>
              <a:buClr>
                <a:srgbClr val="CD0000"/>
              </a:buClr>
              <a:buSzPct val="110000"/>
            </a:pPr>
            <a:r>
              <a:rPr lang="es-MX" sz="900" dirty="0">
                <a:latin typeface="Century Gothic" panose="020B0502020202020204" pitchFamily="34" charset="0"/>
              </a:rPr>
              <a:t>*Con base en los límites asignados por la Coordinación General de Riesgos se puede invertir el 3% del </a:t>
            </a:r>
            <a:r>
              <a:rPr lang="es-MX" sz="900" dirty="0" err="1">
                <a:latin typeface="Century Gothic" panose="020B0502020202020204" pitchFamily="34" charset="0"/>
              </a:rPr>
              <a:t>Fanvit</a:t>
            </a:r>
            <a:r>
              <a:rPr lang="es-MX" sz="900" dirty="0">
                <a:latin typeface="Century Gothic" panose="020B0502020202020204" pitchFamily="34" charset="0"/>
              </a:rPr>
              <a:t> en </a:t>
            </a:r>
            <a:r>
              <a:rPr lang="es-MX" sz="900" dirty="0" err="1">
                <a:latin typeface="Century Gothic" panose="020B0502020202020204" pitchFamily="34" charset="0"/>
              </a:rPr>
              <a:t>CKD’s</a:t>
            </a:r>
            <a:r>
              <a:rPr lang="es-MX" sz="900" dirty="0">
                <a:latin typeface="Century Gothic" panose="020B0502020202020204" pitchFamily="34" charset="0"/>
              </a:rPr>
              <a:t>, equivalente a </a:t>
            </a:r>
            <a:r>
              <a:rPr lang="es-MX" sz="900" b="1" dirty="0">
                <a:latin typeface="Century Gothic" panose="020B0502020202020204" pitchFamily="34" charset="0"/>
              </a:rPr>
              <a:t>3,801 </a:t>
            </a:r>
            <a:r>
              <a:rPr lang="es-MX" sz="900" b="1" dirty="0" err="1">
                <a:latin typeface="Century Gothic" panose="020B0502020202020204" pitchFamily="34" charset="0"/>
              </a:rPr>
              <a:t>mdp</a:t>
            </a:r>
            <a:r>
              <a:rPr lang="es-MX" sz="900" b="1" dirty="0">
                <a:latin typeface="Century Gothic" panose="020B0502020202020204" pitchFamily="34" charset="0"/>
              </a:rPr>
              <a:t> </a:t>
            </a:r>
            <a:r>
              <a:rPr lang="es-MX" sz="900" dirty="0">
                <a:latin typeface="Century Gothic" panose="020B0502020202020204" pitchFamily="34" charset="0"/>
              </a:rPr>
              <a:t>a</a:t>
            </a:r>
            <a:r>
              <a:rPr lang="es-MX" sz="900" dirty="0">
                <a:solidFill>
                  <a:prstClr val="black"/>
                </a:solidFill>
                <a:latin typeface="Century Gothic" panose="020B0502020202020204" pitchFamily="34" charset="0"/>
              </a:rPr>
              <a:t>l 29 de septiembre de 2017. </a:t>
            </a:r>
          </a:p>
        </p:txBody>
      </p:sp>
      <p:sp>
        <p:nvSpPr>
          <p:cNvPr id="4" name="Rectángulo 3"/>
          <p:cNvSpPr/>
          <p:nvPr/>
        </p:nvSpPr>
        <p:spPr>
          <a:xfrm>
            <a:off x="1048918" y="2891633"/>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13" name="Rectángulo 12"/>
          <p:cNvSpPr/>
          <p:nvPr/>
        </p:nvSpPr>
        <p:spPr>
          <a:xfrm>
            <a:off x="2551412" y="2892666"/>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15" name="Rectángulo 14"/>
          <p:cNvSpPr/>
          <p:nvPr/>
        </p:nvSpPr>
        <p:spPr>
          <a:xfrm>
            <a:off x="1138758" y="5514160"/>
            <a:ext cx="1080745" cy="261610"/>
          </a:xfrm>
          <a:prstGeom prst="rect">
            <a:avLst/>
          </a:prstGeom>
        </p:spPr>
        <p:txBody>
          <a:bodyPr wrap="none">
            <a:spAutoFit/>
          </a:bodyPr>
          <a:lstStyle/>
          <a:p>
            <a:pPr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Bienes raíces</a:t>
            </a:r>
          </a:p>
        </p:txBody>
      </p:sp>
      <p:sp>
        <p:nvSpPr>
          <p:cNvPr id="19" name="Rectángulo 18"/>
          <p:cNvSpPr/>
          <p:nvPr/>
        </p:nvSpPr>
        <p:spPr>
          <a:xfrm>
            <a:off x="2842881" y="5369544"/>
            <a:ext cx="644728" cy="507831"/>
          </a:xfrm>
          <a:prstGeom prst="rect">
            <a:avLst/>
          </a:prstGeom>
        </p:spPr>
        <p:txBody>
          <a:bodyPr wrap="none">
            <a:spAutoFit/>
          </a:bodyPr>
          <a:lstStyle/>
          <a:p>
            <a:pPr algn="ctr"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Deuda</a:t>
            </a:r>
          </a:p>
          <a:p>
            <a:pPr algn="ctr"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y otros</a:t>
            </a:r>
          </a:p>
        </p:txBody>
      </p:sp>
      <p:sp>
        <p:nvSpPr>
          <p:cNvPr id="20" name="Rectángulo 19"/>
          <p:cNvSpPr/>
          <p:nvPr/>
        </p:nvSpPr>
        <p:spPr>
          <a:xfrm>
            <a:off x="1047772" y="4610365"/>
            <a:ext cx="1227667" cy="482600"/>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000" dirty="0">
                <a:solidFill>
                  <a:prstClr val="white"/>
                </a:solidFill>
                <a:latin typeface="Century Gothic" panose="020B0502020202020204" pitchFamily="34" charset="0"/>
              </a:rPr>
              <a:t>Walton:         300</a:t>
            </a:r>
          </a:p>
        </p:txBody>
      </p:sp>
      <p:sp>
        <p:nvSpPr>
          <p:cNvPr id="21" name="Rectángulo 20"/>
          <p:cNvSpPr/>
          <p:nvPr/>
        </p:nvSpPr>
        <p:spPr>
          <a:xfrm>
            <a:off x="1051659" y="4259283"/>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000" dirty="0">
                <a:solidFill>
                  <a:prstClr val="white"/>
                </a:solidFill>
                <a:latin typeface="Century Gothic" panose="020B0502020202020204" pitchFamily="34" charset="0"/>
              </a:rPr>
              <a:t>PruMex:         200</a:t>
            </a:r>
          </a:p>
        </p:txBody>
      </p:sp>
      <p:cxnSp>
        <p:nvCxnSpPr>
          <p:cNvPr id="24" name="Conector recto 23"/>
          <p:cNvCxnSpPr/>
          <p:nvPr/>
        </p:nvCxnSpPr>
        <p:spPr>
          <a:xfrm>
            <a:off x="1070422" y="3569537"/>
            <a:ext cx="1205017" cy="0"/>
          </a:xfrm>
          <a:prstGeom prst="line">
            <a:avLst/>
          </a:prstGeom>
          <a:ln w="12700">
            <a:solidFill>
              <a:schemeClr val="accent1">
                <a:lumMod val="50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5" name="Conector recto 24"/>
          <p:cNvCxnSpPr/>
          <p:nvPr/>
        </p:nvCxnSpPr>
        <p:spPr>
          <a:xfrm>
            <a:off x="1053698" y="4260191"/>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30" name="Conector recto 29"/>
          <p:cNvCxnSpPr/>
          <p:nvPr/>
        </p:nvCxnSpPr>
        <p:spPr>
          <a:xfrm>
            <a:off x="1065842" y="4610365"/>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31" name="Rectángulo 30"/>
          <p:cNvSpPr/>
          <p:nvPr/>
        </p:nvSpPr>
        <p:spPr>
          <a:xfrm>
            <a:off x="1048261" y="3903266"/>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000" dirty="0">
                <a:solidFill>
                  <a:prstClr val="white"/>
                </a:solidFill>
                <a:latin typeface="Century Gothic" panose="020B0502020202020204" pitchFamily="34" charset="0"/>
              </a:rPr>
              <a:t>IGS:                200</a:t>
            </a:r>
          </a:p>
        </p:txBody>
      </p:sp>
      <p:sp>
        <p:nvSpPr>
          <p:cNvPr id="35" name="Rectángulo 34"/>
          <p:cNvSpPr/>
          <p:nvPr/>
        </p:nvSpPr>
        <p:spPr>
          <a:xfrm>
            <a:off x="1048867" y="3554096"/>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000" dirty="0">
                <a:solidFill>
                  <a:prstClr val="white"/>
                </a:solidFill>
                <a:latin typeface="Century Gothic" panose="020B0502020202020204" pitchFamily="34" charset="0"/>
              </a:rPr>
              <a:t>Alignmex</a:t>
            </a:r>
            <a:r>
              <a:rPr lang="es-MX" sz="1050" dirty="0">
                <a:solidFill>
                  <a:prstClr val="white"/>
                </a:solidFill>
                <a:latin typeface="Century Gothic" panose="020B0502020202020204" pitchFamily="34" charset="0"/>
              </a:rPr>
              <a:t>:     </a:t>
            </a:r>
            <a:r>
              <a:rPr lang="es-MX" sz="1000" dirty="0">
                <a:solidFill>
                  <a:prstClr val="white"/>
                </a:solidFill>
                <a:latin typeface="Century Gothic" panose="020B0502020202020204" pitchFamily="34" charset="0"/>
              </a:rPr>
              <a:t>200</a:t>
            </a:r>
          </a:p>
        </p:txBody>
      </p:sp>
      <p:cxnSp>
        <p:nvCxnSpPr>
          <p:cNvPr id="36" name="Conector recto 35"/>
          <p:cNvCxnSpPr/>
          <p:nvPr/>
        </p:nvCxnSpPr>
        <p:spPr>
          <a:xfrm>
            <a:off x="1059454" y="3920880"/>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0" name="Rectángulo 39"/>
          <p:cNvSpPr/>
          <p:nvPr/>
        </p:nvSpPr>
        <p:spPr>
          <a:xfrm>
            <a:off x="1051659" y="2437122"/>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100" b="1" dirty="0">
                <a:solidFill>
                  <a:srgbClr val="1F497D"/>
                </a:solidFill>
                <a:latin typeface="Century Gothic" panose="020B0502020202020204" pitchFamily="34" charset="0"/>
              </a:rPr>
              <a:t>1,200 mdp</a:t>
            </a:r>
          </a:p>
        </p:txBody>
      </p:sp>
      <p:sp>
        <p:nvSpPr>
          <p:cNvPr id="34" name="Rectángulo 33"/>
          <p:cNvSpPr/>
          <p:nvPr/>
        </p:nvSpPr>
        <p:spPr>
          <a:xfrm>
            <a:off x="5547681" y="2884783"/>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39" name="Rectángulo 38"/>
          <p:cNvSpPr/>
          <p:nvPr/>
        </p:nvSpPr>
        <p:spPr>
          <a:xfrm>
            <a:off x="5555161" y="4494249"/>
            <a:ext cx="1227667" cy="591866"/>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prstClr val="white"/>
                </a:solidFill>
                <a:latin typeface="Century Gothic" panose="020B0502020202020204" pitchFamily="34" charset="0"/>
              </a:rPr>
              <a:t>GFI: 350</a:t>
            </a:r>
          </a:p>
        </p:txBody>
      </p:sp>
      <p:sp>
        <p:nvSpPr>
          <p:cNvPr id="42" name="Rectángulo 41"/>
          <p:cNvSpPr/>
          <p:nvPr/>
        </p:nvSpPr>
        <p:spPr>
          <a:xfrm>
            <a:off x="5593158" y="5478303"/>
            <a:ext cx="1165704" cy="261610"/>
          </a:xfrm>
          <a:prstGeom prst="rect">
            <a:avLst/>
          </a:prstGeom>
        </p:spPr>
        <p:txBody>
          <a:bodyPr wrap="none">
            <a:spAutoFit/>
          </a:bodyPr>
          <a:lstStyle/>
          <a:p>
            <a:pPr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Infraestructura</a:t>
            </a:r>
          </a:p>
        </p:txBody>
      </p:sp>
      <p:sp>
        <p:nvSpPr>
          <p:cNvPr id="45" name="Rectángulo 44"/>
          <p:cNvSpPr/>
          <p:nvPr/>
        </p:nvSpPr>
        <p:spPr>
          <a:xfrm>
            <a:off x="5551888" y="4058796"/>
            <a:ext cx="1227667" cy="432000"/>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prstClr val="white"/>
                </a:solidFill>
                <a:latin typeface="Century Gothic" panose="020B0502020202020204" pitchFamily="34" charset="0"/>
              </a:rPr>
              <a:t>EXI: 300</a:t>
            </a:r>
          </a:p>
        </p:txBody>
      </p:sp>
      <p:cxnSp>
        <p:nvCxnSpPr>
          <p:cNvPr id="46" name="Conector recto 45"/>
          <p:cNvCxnSpPr/>
          <p:nvPr/>
        </p:nvCxnSpPr>
        <p:spPr>
          <a:xfrm>
            <a:off x="5560514" y="4496136"/>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7" name="Rectángulo 46"/>
          <p:cNvSpPr/>
          <p:nvPr/>
        </p:nvSpPr>
        <p:spPr>
          <a:xfrm>
            <a:off x="5560514" y="2430272"/>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100" b="1" dirty="0">
                <a:solidFill>
                  <a:srgbClr val="F79646"/>
                </a:solidFill>
                <a:latin typeface="Century Gothic" panose="020B0502020202020204" pitchFamily="34" charset="0"/>
              </a:rPr>
              <a:t>650 mdp</a:t>
            </a:r>
          </a:p>
        </p:txBody>
      </p:sp>
      <p:sp>
        <p:nvSpPr>
          <p:cNvPr id="50" name="Rectángulo 49"/>
          <p:cNvSpPr/>
          <p:nvPr/>
        </p:nvSpPr>
        <p:spPr>
          <a:xfrm>
            <a:off x="4048945" y="2891633"/>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51" name="Rectángulo 50"/>
          <p:cNvSpPr/>
          <p:nvPr/>
        </p:nvSpPr>
        <p:spPr>
          <a:xfrm>
            <a:off x="4039043" y="5514160"/>
            <a:ext cx="1249060" cy="261610"/>
          </a:xfrm>
          <a:prstGeom prst="rect">
            <a:avLst/>
          </a:prstGeom>
        </p:spPr>
        <p:txBody>
          <a:bodyPr wrap="none">
            <a:spAutoFit/>
          </a:bodyPr>
          <a:lstStyle/>
          <a:p>
            <a:pPr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Capital privado</a:t>
            </a:r>
          </a:p>
        </p:txBody>
      </p:sp>
      <p:sp>
        <p:nvSpPr>
          <p:cNvPr id="52" name="Rectángulo 51"/>
          <p:cNvSpPr/>
          <p:nvPr/>
        </p:nvSpPr>
        <p:spPr>
          <a:xfrm>
            <a:off x="7044188" y="2890720"/>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53" name="Rectángulo 52"/>
          <p:cNvSpPr/>
          <p:nvPr/>
        </p:nvSpPr>
        <p:spPr>
          <a:xfrm>
            <a:off x="7309207" y="5514160"/>
            <a:ext cx="697627" cy="261610"/>
          </a:xfrm>
          <a:prstGeom prst="rect">
            <a:avLst/>
          </a:prstGeom>
        </p:spPr>
        <p:txBody>
          <a:bodyPr wrap="none">
            <a:spAutoFit/>
          </a:bodyPr>
          <a:lstStyle/>
          <a:p>
            <a:pPr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Energía</a:t>
            </a:r>
          </a:p>
        </p:txBody>
      </p:sp>
      <p:sp>
        <p:nvSpPr>
          <p:cNvPr id="29" name="Rectángulo 28"/>
          <p:cNvSpPr/>
          <p:nvPr/>
        </p:nvSpPr>
        <p:spPr>
          <a:xfrm>
            <a:off x="1051984" y="3198175"/>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900" dirty="0">
                <a:solidFill>
                  <a:prstClr val="white"/>
                </a:solidFill>
                <a:latin typeface="Century Gothic" panose="020B0502020202020204" pitchFamily="34" charset="0"/>
              </a:rPr>
              <a:t>Quiero casa:</a:t>
            </a:r>
            <a:r>
              <a:rPr lang="es-MX" sz="800" dirty="0">
                <a:solidFill>
                  <a:prstClr val="white"/>
                </a:solidFill>
                <a:latin typeface="Century Gothic" panose="020B0502020202020204" pitchFamily="34" charset="0"/>
              </a:rPr>
              <a:t>  </a:t>
            </a:r>
            <a:r>
              <a:rPr lang="es-MX" sz="900" dirty="0">
                <a:solidFill>
                  <a:prstClr val="white"/>
                </a:solidFill>
                <a:latin typeface="Century Gothic" panose="020B0502020202020204" pitchFamily="34" charset="0"/>
              </a:rPr>
              <a:t> </a:t>
            </a:r>
            <a:r>
              <a:rPr lang="es-MX" sz="1000" dirty="0">
                <a:solidFill>
                  <a:prstClr val="white"/>
                </a:solidFill>
                <a:latin typeface="Century Gothic" panose="020B0502020202020204" pitchFamily="34" charset="0"/>
              </a:rPr>
              <a:t>300</a:t>
            </a:r>
          </a:p>
        </p:txBody>
      </p:sp>
      <p:cxnSp>
        <p:nvCxnSpPr>
          <p:cNvPr id="32" name="Conector recto 31"/>
          <p:cNvCxnSpPr/>
          <p:nvPr/>
        </p:nvCxnSpPr>
        <p:spPr>
          <a:xfrm>
            <a:off x="1053779" y="3564959"/>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33" name="3 Marcador de número de diapositiva"/>
          <p:cNvSpPr>
            <a:spLocks noGrp="1"/>
          </p:cNvSpPr>
          <p:nvPr>
            <p:ph type="sldNum" sz="quarter" idx="12"/>
          </p:nvPr>
        </p:nvSpPr>
        <p:spPr>
          <a:xfrm>
            <a:off x="8586211" y="6495842"/>
            <a:ext cx="552298" cy="365125"/>
          </a:xfrm>
        </p:spPr>
        <p:txBody>
          <a:bodyPr/>
          <a:lstStyle/>
          <a:p>
            <a:pPr algn="ctr"/>
            <a:fld id="{05E83AA4-A00D-4AA0-8FE8-B93C9F3EC141}" type="slidenum">
              <a:rPr lang="es-ES" altLang="es-MX" smtClean="0">
                <a:latin typeface="Century Gothic" panose="020B0502020202020204" pitchFamily="34" charset="0"/>
              </a:rPr>
              <a:pPr algn="ctr"/>
              <a:t>41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198162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Pendiente de inversión un CKD aprobado</a:t>
            </a:r>
            <a:endParaRPr lang="es-MX" sz="2000" b="1" dirty="0">
              <a:latin typeface="Century Gothic" panose="020B0502020202020204" pitchFamily="34" charset="0"/>
              <a:ea typeface="+mj-ea"/>
            </a:endParaRPr>
          </a:p>
        </p:txBody>
      </p:sp>
      <p:sp>
        <p:nvSpPr>
          <p:cNvPr id="8" name="2 Marcador de contenido"/>
          <p:cNvSpPr>
            <a:spLocks noGrp="1"/>
          </p:cNvSpPr>
          <p:nvPr>
            <p:ph idx="1"/>
          </p:nvPr>
        </p:nvSpPr>
        <p:spPr>
          <a:xfrm>
            <a:off x="391827" y="1216651"/>
            <a:ext cx="8430304" cy="1993675"/>
          </a:xfrm>
          <a:noFill/>
        </p:spPr>
        <p:txBody>
          <a:bodyPr>
            <a:noAutofit/>
          </a:bodyPr>
          <a:lstStyle/>
          <a:p>
            <a:pPr marL="57150" indent="0" algn="just">
              <a:spcBef>
                <a:spcPts val="0"/>
              </a:spcBef>
              <a:spcAft>
                <a:spcPts val="600"/>
              </a:spcAft>
              <a:buClr>
                <a:srgbClr val="CD0000"/>
              </a:buClr>
              <a:buSzPct val="110000"/>
              <a:buNone/>
            </a:pPr>
            <a:r>
              <a:rPr lang="es-MX" sz="1400" dirty="0"/>
              <a:t>Queda pendiente la inversión en  Ainda, cuya aprobación venció en septiembre* y se renueva otros tres meses más.  </a:t>
            </a:r>
          </a:p>
          <a:p>
            <a:pPr marL="57150" indent="0" algn="just">
              <a:spcBef>
                <a:spcPts val="0"/>
              </a:spcBef>
              <a:spcAft>
                <a:spcPts val="600"/>
              </a:spcAft>
              <a:buClr>
                <a:srgbClr val="CD0000"/>
              </a:buClr>
              <a:buSzPct val="110000"/>
              <a:buNone/>
            </a:pPr>
            <a:r>
              <a:rPr lang="es-MX" sz="1400" dirty="0"/>
              <a:t>Con esta inversión: </a:t>
            </a:r>
          </a:p>
          <a:p>
            <a:pPr lvl="1" algn="just">
              <a:spcBef>
                <a:spcPts val="0"/>
              </a:spcBef>
              <a:spcAft>
                <a:spcPts val="600"/>
              </a:spcAft>
              <a:buClr>
                <a:srgbClr val="CD0000"/>
              </a:buClr>
              <a:buSzPct val="110000"/>
            </a:pPr>
            <a:r>
              <a:rPr lang="es-MX" sz="1400" dirty="0"/>
              <a:t>El monto total comprometido ascendería a 2,150 </a:t>
            </a:r>
            <a:r>
              <a:rPr lang="es-MX" sz="1400" dirty="0" err="1"/>
              <a:t>mdp</a:t>
            </a:r>
            <a:endParaRPr lang="es-MX" sz="1400" dirty="0"/>
          </a:p>
          <a:p>
            <a:pPr lvl="1" algn="just">
              <a:spcBef>
                <a:spcPts val="0"/>
              </a:spcBef>
              <a:spcAft>
                <a:spcPts val="600"/>
              </a:spcAft>
              <a:buClr>
                <a:srgbClr val="CD0000"/>
              </a:buClr>
              <a:buSzPct val="110000"/>
            </a:pPr>
            <a:r>
              <a:rPr lang="es-MX" sz="1400" dirty="0"/>
              <a:t>El porcentaje total invertido en </a:t>
            </a:r>
            <a:r>
              <a:rPr lang="es-MX" sz="1400" dirty="0" err="1"/>
              <a:t>CKD’s</a:t>
            </a:r>
            <a:r>
              <a:rPr lang="es-MX" sz="1400" dirty="0"/>
              <a:t> sería el 1.70% del </a:t>
            </a:r>
            <a:r>
              <a:rPr lang="es-MX" sz="1400" dirty="0" err="1"/>
              <a:t>Fanvit</a:t>
            </a:r>
            <a:endParaRPr lang="es-MX" sz="1400" dirty="0"/>
          </a:p>
          <a:p>
            <a:pPr lvl="1" algn="just">
              <a:spcBef>
                <a:spcPts val="0"/>
              </a:spcBef>
              <a:spcAft>
                <a:spcPts val="600"/>
              </a:spcAft>
              <a:buClr>
                <a:srgbClr val="CD0000"/>
              </a:buClr>
              <a:buSzPct val="110000"/>
            </a:pPr>
            <a:r>
              <a:rPr lang="es-MX" sz="1400" dirty="0"/>
              <a:t>El consumo del monto asignado para </a:t>
            </a:r>
            <a:r>
              <a:rPr lang="es-MX" sz="1400" dirty="0" err="1"/>
              <a:t>CKD’s</a:t>
            </a:r>
            <a:r>
              <a:rPr lang="es-MX" sz="1400" dirty="0"/>
              <a:t> sería de 57%**</a:t>
            </a:r>
          </a:p>
          <a:p>
            <a:pPr lvl="1" algn="just">
              <a:spcBef>
                <a:spcPts val="0"/>
              </a:spcBef>
              <a:spcAft>
                <a:spcPts val="600"/>
              </a:spcAft>
              <a:buClr>
                <a:srgbClr val="CD0000"/>
              </a:buClr>
              <a:buSzPct val="110000"/>
            </a:pPr>
            <a:r>
              <a:rPr lang="es-MX" sz="1400" dirty="0"/>
              <a:t>Aún no se tiene fecha de cierre de libro de Ainda</a:t>
            </a:r>
          </a:p>
          <a:p>
            <a:pPr indent="-285750" algn="just">
              <a:spcBef>
                <a:spcPts val="0"/>
              </a:spcBef>
              <a:spcAft>
                <a:spcPts val="600"/>
              </a:spcAft>
              <a:buClr>
                <a:srgbClr val="CD0000"/>
              </a:buClr>
              <a:buSzPct val="110000"/>
            </a:pPr>
            <a:endParaRPr lang="es-MX" sz="1300" dirty="0">
              <a:latin typeface="Century Gothic" panose="020B0502020202020204" pitchFamily="34" charset="0"/>
            </a:endParaRPr>
          </a:p>
          <a:p>
            <a:pPr marL="57150" indent="0" algn="just">
              <a:spcBef>
                <a:spcPts val="0"/>
              </a:spcBef>
              <a:spcAft>
                <a:spcPts val="600"/>
              </a:spcAft>
              <a:buClr>
                <a:srgbClr val="CD0000"/>
              </a:buClr>
              <a:buSzPct val="110000"/>
              <a:buNone/>
            </a:pPr>
            <a:endParaRPr lang="es-MX" sz="1300" dirty="0">
              <a:latin typeface="Century Gothic" panose="020B0502020202020204" pitchFamily="34" charset="0"/>
            </a:endParaRPr>
          </a:p>
          <a:p>
            <a:pPr lvl="1" algn="just">
              <a:spcBef>
                <a:spcPts val="0"/>
              </a:spcBef>
              <a:spcAft>
                <a:spcPts val="600"/>
              </a:spcAft>
              <a:buClr>
                <a:srgbClr val="CD0000"/>
              </a:buClr>
              <a:buSzPct val="110000"/>
              <a:buFont typeface="Arial" panose="020B0604020202020204" pitchFamily="34" charset="0"/>
              <a:buChar char="•"/>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p:txBody>
      </p:sp>
      <p:sp>
        <p:nvSpPr>
          <p:cNvPr id="4" name="Rectángulo 3"/>
          <p:cNvSpPr/>
          <p:nvPr/>
        </p:nvSpPr>
        <p:spPr>
          <a:xfrm>
            <a:off x="979305" y="3217176"/>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13" name="Rectángulo 12"/>
          <p:cNvSpPr/>
          <p:nvPr/>
        </p:nvSpPr>
        <p:spPr>
          <a:xfrm>
            <a:off x="2481799" y="3218209"/>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15" name="Rectángulo 14"/>
          <p:cNvSpPr/>
          <p:nvPr/>
        </p:nvSpPr>
        <p:spPr>
          <a:xfrm>
            <a:off x="1069145" y="5832388"/>
            <a:ext cx="1080745" cy="261610"/>
          </a:xfrm>
          <a:prstGeom prst="rect">
            <a:avLst/>
          </a:prstGeom>
        </p:spPr>
        <p:txBody>
          <a:bodyPr wrap="none">
            <a:spAutoFit/>
          </a:bodyPr>
          <a:lstStyle/>
          <a:p>
            <a:pPr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Bienes raíces</a:t>
            </a:r>
          </a:p>
        </p:txBody>
      </p:sp>
      <p:sp>
        <p:nvSpPr>
          <p:cNvPr id="19" name="Rectángulo 18"/>
          <p:cNvSpPr/>
          <p:nvPr/>
        </p:nvSpPr>
        <p:spPr>
          <a:xfrm>
            <a:off x="2778809" y="5686443"/>
            <a:ext cx="644728" cy="507831"/>
          </a:xfrm>
          <a:prstGeom prst="rect">
            <a:avLst/>
          </a:prstGeom>
        </p:spPr>
        <p:txBody>
          <a:bodyPr wrap="none">
            <a:spAutoFit/>
          </a:bodyPr>
          <a:lstStyle/>
          <a:p>
            <a:pPr algn="ctr"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Deuda</a:t>
            </a:r>
          </a:p>
          <a:p>
            <a:pPr algn="ctr"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y otros</a:t>
            </a:r>
          </a:p>
        </p:txBody>
      </p:sp>
      <p:sp>
        <p:nvSpPr>
          <p:cNvPr id="34" name="Rectángulo 33"/>
          <p:cNvSpPr/>
          <p:nvPr/>
        </p:nvSpPr>
        <p:spPr>
          <a:xfrm>
            <a:off x="5478068" y="3210326"/>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42" name="Rectángulo 41"/>
          <p:cNvSpPr/>
          <p:nvPr/>
        </p:nvSpPr>
        <p:spPr>
          <a:xfrm>
            <a:off x="5523545" y="5803846"/>
            <a:ext cx="1165704" cy="261610"/>
          </a:xfrm>
          <a:prstGeom prst="rect">
            <a:avLst/>
          </a:prstGeom>
        </p:spPr>
        <p:txBody>
          <a:bodyPr wrap="none">
            <a:spAutoFit/>
          </a:bodyPr>
          <a:lstStyle/>
          <a:p>
            <a:pPr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Infraestructura</a:t>
            </a:r>
          </a:p>
        </p:txBody>
      </p:sp>
      <p:sp>
        <p:nvSpPr>
          <p:cNvPr id="50" name="Rectángulo 49"/>
          <p:cNvSpPr/>
          <p:nvPr/>
        </p:nvSpPr>
        <p:spPr>
          <a:xfrm>
            <a:off x="3979332" y="3217176"/>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51" name="Rectángulo 50"/>
          <p:cNvSpPr/>
          <p:nvPr/>
        </p:nvSpPr>
        <p:spPr>
          <a:xfrm>
            <a:off x="3969430" y="5832388"/>
            <a:ext cx="1249060" cy="261610"/>
          </a:xfrm>
          <a:prstGeom prst="rect">
            <a:avLst/>
          </a:prstGeom>
        </p:spPr>
        <p:txBody>
          <a:bodyPr wrap="none">
            <a:spAutoFit/>
          </a:bodyPr>
          <a:lstStyle/>
          <a:p>
            <a:pPr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Capital privado</a:t>
            </a:r>
          </a:p>
        </p:txBody>
      </p:sp>
      <p:sp>
        <p:nvSpPr>
          <p:cNvPr id="52" name="Rectángulo 51"/>
          <p:cNvSpPr/>
          <p:nvPr/>
        </p:nvSpPr>
        <p:spPr>
          <a:xfrm>
            <a:off x="6974575" y="3216263"/>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53" name="Rectángulo 52"/>
          <p:cNvSpPr/>
          <p:nvPr/>
        </p:nvSpPr>
        <p:spPr>
          <a:xfrm>
            <a:off x="7239594" y="5832388"/>
            <a:ext cx="697627" cy="261610"/>
          </a:xfrm>
          <a:prstGeom prst="rect">
            <a:avLst/>
          </a:prstGeom>
        </p:spPr>
        <p:txBody>
          <a:bodyPr wrap="none">
            <a:spAutoFit/>
          </a:bodyPr>
          <a:lstStyle/>
          <a:p>
            <a:pPr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Energía</a:t>
            </a:r>
          </a:p>
        </p:txBody>
      </p:sp>
      <p:cxnSp>
        <p:nvCxnSpPr>
          <p:cNvPr id="54" name="Conector recto 53"/>
          <p:cNvCxnSpPr/>
          <p:nvPr/>
        </p:nvCxnSpPr>
        <p:spPr>
          <a:xfrm>
            <a:off x="6986304" y="4934995"/>
            <a:ext cx="1217259" cy="0"/>
          </a:xfrm>
          <a:prstGeom prst="line">
            <a:avLst/>
          </a:prstGeom>
          <a:ln w="12700">
            <a:solidFill>
              <a:srgbClr val="00B050"/>
            </a:solidFill>
            <a:prstDash val="sysDash"/>
          </a:ln>
          <a:effectLst/>
        </p:spPr>
        <p:style>
          <a:lnRef idx="2">
            <a:schemeClr val="accent1"/>
          </a:lnRef>
          <a:fillRef idx="0">
            <a:schemeClr val="accent1"/>
          </a:fillRef>
          <a:effectRef idx="1">
            <a:schemeClr val="accent1"/>
          </a:effectRef>
          <a:fontRef idx="minor">
            <a:schemeClr val="tx1"/>
          </a:fontRef>
        </p:style>
      </p:cxnSp>
      <p:sp>
        <p:nvSpPr>
          <p:cNvPr id="55" name="Rectángulo 54"/>
          <p:cNvSpPr/>
          <p:nvPr/>
        </p:nvSpPr>
        <p:spPr>
          <a:xfrm>
            <a:off x="6974575" y="4934995"/>
            <a:ext cx="1240139" cy="483127"/>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rgbClr val="00B050"/>
                </a:solidFill>
                <a:latin typeface="Century Gothic" panose="020B0502020202020204" pitchFamily="34" charset="0"/>
              </a:rPr>
              <a:t>Ainda: 300</a:t>
            </a:r>
          </a:p>
        </p:txBody>
      </p:sp>
      <p:sp>
        <p:nvSpPr>
          <p:cNvPr id="21" name="Rectángulo 20"/>
          <p:cNvSpPr/>
          <p:nvPr/>
        </p:nvSpPr>
        <p:spPr>
          <a:xfrm>
            <a:off x="134076" y="6240911"/>
            <a:ext cx="8790122" cy="584775"/>
          </a:xfrm>
          <a:prstGeom prst="rect">
            <a:avLst/>
          </a:prstGeom>
        </p:spPr>
        <p:txBody>
          <a:bodyPr wrap="square">
            <a:spAutoFit/>
          </a:bodyPr>
          <a:lstStyle/>
          <a:p>
            <a:pPr eaLnBrk="1" hangingPunct="1">
              <a:spcBef>
                <a:spcPts val="0"/>
              </a:spcBef>
              <a:spcAft>
                <a:spcPts val="600"/>
              </a:spcAft>
              <a:buClr>
                <a:srgbClr val="CD0000"/>
              </a:buClr>
              <a:buSzPct val="110000"/>
            </a:pPr>
            <a:r>
              <a:rPr lang="es-MX" sz="900" dirty="0">
                <a:latin typeface="Century Gothic" panose="020B0502020202020204" pitchFamily="34" charset="0"/>
              </a:rPr>
              <a:t>*La actualización del análisis se presentó en el Comité de Inversiones sesionado en Junio y la orden aprobada prevaleció 3 meses </a:t>
            </a:r>
          </a:p>
          <a:p>
            <a:pPr eaLnBrk="1" hangingPunct="1">
              <a:spcBef>
                <a:spcPts val="0"/>
              </a:spcBef>
              <a:spcAft>
                <a:spcPts val="600"/>
              </a:spcAft>
              <a:buClr>
                <a:srgbClr val="CD0000"/>
              </a:buClr>
              <a:buSzPct val="110000"/>
            </a:pPr>
            <a:r>
              <a:rPr lang="es-MX" sz="900" dirty="0">
                <a:latin typeface="Century Gothic" panose="020B0502020202020204" pitchFamily="34" charset="0"/>
              </a:rPr>
              <a:t>**Con base en los límites asignados por la Coordinación General de Riesgos se puede invertir el 3% del </a:t>
            </a:r>
            <a:r>
              <a:rPr lang="es-MX" sz="900" dirty="0" err="1">
                <a:latin typeface="Century Gothic" panose="020B0502020202020204" pitchFamily="34" charset="0"/>
              </a:rPr>
              <a:t>Fanvit</a:t>
            </a:r>
            <a:r>
              <a:rPr lang="es-MX" sz="900" dirty="0">
                <a:latin typeface="Century Gothic" panose="020B0502020202020204" pitchFamily="34" charset="0"/>
              </a:rPr>
              <a:t> en </a:t>
            </a:r>
            <a:r>
              <a:rPr lang="es-MX" sz="900" dirty="0" err="1">
                <a:latin typeface="Century Gothic" panose="020B0502020202020204" pitchFamily="34" charset="0"/>
              </a:rPr>
              <a:t>CKD’s</a:t>
            </a:r>
            <a:r>
              <a:rPr lang="es-MX" sz="900" dirty="0">
                <a:latin typeface="Century Gothic" panose="020B0502020202020204" pitchFamily="34" charset="0"/>
              </a:rPr>
              <a:t>, equivalente a </a:t>
            </a:r>
            <a:r>
              <a:rPr lang="es-MX" sz="900" b="1" dirty="0">
                <a:latin typeface="Century Gothic" panose="020B0502020202020204" pitchFamily="34" charset="0"/>
              </a:rPr>
              <a:t>3,801 </a:t>
            </a:r>
            <a:r>
              <a:rPr lang="es-MX" sz="900" b="1" dirty="0" err="1">
                <a:latin typeface="Century Gothic" panose="020B0502020202020204" pitchFamily="34" charset="0"/>
              </a:rPr>
              <a:t>mdp</a:t>
            </a:r>
            <a:r>
              <a:rPr lang="es-MX" sz="900" b="1" dirty="0">
                <a:latin typeface="Century Gothic" panose="020B0502020202020204" pitchFamily="34" charset="0"/>
              </a:rPr>
              <a:t> </a:t>
            </a:r>
            <a:r>
              <a:rPr lang="es-MX" sz="900" dirty="0">
                <a:latin typeface="Century Gothic" panose="020B0502020202020204" pitchFamily="34" charset="0"/>
              </a:rPr>
              <a:t>a</a:t>
            </a:r>
            <a:r>
              <a:rPr lang="es-MX" sz="900" dirty="0">
                <a:solidFill>
                  <a:prstClr val="black"/>
                </a:solidFill>
                <a:latin typeface="Century Gothic" panose="020B0502020202020204" pitchFamily="34" charset="0"/>
              </a:rPr>
              <a:t>l 29 de septiembre de 2017. </a:t>
            </a:r>
          </a:p>
        </p:txBody>
      </p:sp>
      <p:sp>
        <p:nvSpPr>
          <p:cNvPr id="20" name="3 Marcador de número de diapositiva"/>
          <p:cNvSpPr>
            <a:spLocks noGrp="1"/>
          </p:cNvSpPr>
          <p:nvPr>
            <p:ph type="sldNum" sz="quarter" idx="12"/>
          </p:nvPr>
        </p:nvSpPr>
        <p:spPr>
          <a:xfrm>
            <a:off x="8591702" y="6501206"/>
            <a:ext cx="552298" cy="365125"/>
          </a:xfrm>
        </p:spPr>
        <p:txBody>
          <a:bodyPr/>
          <a:lstStyle/>
          <a:p>
            <a:pPr algn="ctr"/>
            <a:fld id="{05E83AA4-A00D-4AA0-8FE8-B93C9F3EC141}" type="slidenum">
              <a:rPr lang="es-ES" altLang="es-MX" smtClean="0">
                <a:latin typeface="Century Gothic" panose="020B0502020202020204" pitchFamily="34" charset="0"/>
              </a:rPr>
              <a:pPr algn="ctr"/>
              <a:t>42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1901151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Resumen de las características de CKD’s aprobados</a:t>
            </a:r>
            <a:endParaRPr lang="es-MX" sz="2000" b="1" dirty="0">
              <a:latin typeface="Century Gothic" panose="020B0502020202020204" pitchFamily="34" charset="0"/>
              <a:ea typeface="+mj-ea"/>
            </a:endParaRPr>
          </a:p>
        </p:txBody>
      </p:sp>
      <p:sp>
        <p:nvSpPr>
          <p:cNvPr id="4" name="CuadroTexto 3"/>
          <p:cNvSpPr txBox="1"/>
          <p:nvPr/>
        </p:nvSpPr>
        <p:spPr>
          <a:xfrm>
            <a:off x="26634" y="5614255"/>
            <a:ext cx="176213" cy="369332"/>
          </a:xfrm>
          <a:prstGeom prst="rect">
            <a:avLst/>
          </a:prstGeom>
          <a:noFill/>
        </p:spPr>
        <p:txBody>
          <a:bodyPr wrap="square" rtlCol="0">
            <a:spAutoFit/>
          </a:bodyPr>
          <a:lstStyle/>
          <a:p>
            <a:r>
              <a:rPr lang="es-MX" dirty="0"/>
              <a:t>*</a:t>
            </a:r>
          </a:p>
        </p:txBody>
      </p:sp>
      <p:sp>
        <p:nvSpPr>
          <p:cNvPr id="6" name="Rectángulo 5"/>
          <p:cNvSpPr/>
          <p:nvPr/>
        </p:nvSpPr>
        <p:spPr>
          <a:xfrm>
            <a:off x="34888" y="6480812"/>
            <a:ext cx="8651912" cy="369332"/>
          </a:xfrm>
          <a:prstGeom prst="rect">
            <a:avLst/>
          </a:prstGeom>
        </p:spPr>
        <p:txBody>
          <a:bodyPr wrap="square">
            <a:spAutoFit/>
          </a:bodyPr>
          <a:lstStyle/>
          <a:p>
            <a:pPr eaLnBrk="1" hangingPunct="1">
              <a:spcBef>
                <a:spcPts val="0"/>
              </a:spcBef>
              <a:spcAft>
                <a:spcPts val="600"/>
              </a:spcAft>
              <a:buClr>
                <a:srgbClr val="CD0000"/>
              </a:buClr>
              <a:buSzPct val="110000"/>
            </a:pPr>
            <a:r>
              <a:rPr lang="es-MX" sz="900" dirty="0">
                <a:solidFill>
                  <a:prstClr val="black"/>
                </a:solidFill>
                <a:latin typeface="Century Gothic" panose="020B0502020202020204" pitchFamily="34" charset="0"/>
              </a:rPr>
              <a:t>*Monto aprobado, inversión pendiente. ** Se toma el promedio del intervalo para fines comparativos cuando la comisión, el preferente o la TIR esperada estén dados por intervalo.   (I): Infraestructura, (E): Energía, (BR): Bienes raíces</a:t>
            </a:r>
          </a:p>
        </p:txBody>
      </p:sp>
      <p:graphicFrame>
        <p:nvGraphicFramePr>
          <p:cNvPr id="5" name="Tabla 4"/>
          <p:cNvGraphicFramePr>
            <a:graphicFrameLocks noGrp="1"/>
          </p:cNvGraphicFramePr>
          <p:nvPr>
            <p:extLst/>
          </p:nvPr>
        </p:nvGraphicFramePr>
        <p:xfrm>
          <a:off x="331436" y="1265613"/>
          <a:ext cx="8562398" cy="5224504"/>
        </p:xfrm>
        <a:graphic>
          <a:graphicData uri="http://schemas.openxmlformats.org/drawingml/2006/table">
            <a:tbl>
              <a:tblPr/>
              <a:tblGrid>
                <a:gridCol w="1482352">
                  <a:extLst>
                    <a:ext uri="{9D8B030D-6E8A-4147-A177-3AD203B41FA5}">
                      <a16:colId xmlns:a16="http://schemas.microsoft.com/office/drawing/2014/main" val="20000"/>
                    </a:ext>
                  </a:extLst>
                </a:gridCol>
                <a:gridCol w="456109">
                  <a:extLst>
                    <a:ext uri="{9D8B030D-6E8A-4147-A177-3AD203B41FA5}">
                      <a16:colId xmlns:a16="http://schemas.microsoft.com/office/drawing/2014/main" val="20001"/>
                    </a:ext>
                  </a:extLst>
                </a:gridCol>
                <a:gridCol w="735993">
                  <a:extLst>
                    <a:ext uri="{9D8B030D-6E8A-4147-A177-3AD203B41FA5}">
                      <a16:colId xmlns:a16="http://schemas.microsoft.com/office/drawing/2014/main" val="20002"/>
                    </a:ext>
                  </a:extLst>
                </a:gridCol>
                <a:gridCol w="735993">
                  <a:extLst>
                    <a:ext uri="{9D8B030D-6E8A-4147-A177-3AD203B41FA5}">
                      <a16:colId xmlns:a16="http://schemas.microsoft.com/office/drawing/2014/main" val="20003"/>
                    </a:ext>
                  </a:extLst>
                </a:gridCol>
                <a:gridCol w="735993">
                  <a:extLst>
                    <a:ext uri="{9D8B030D-6E8A-4147-A177-3AD203B41FA5}">
                      <a16:colId xmlns:a16="http://schemas.microsoft.com/office/drawing/2014/main" val="20004"/>
                    </a:ext>
                  </a:extLst>
                </a:gridCol>
                <a:gridCol w="735993">
                  <a:extLst>
                    <a:ext uri="{9D8B030D-6E8A-4147-A177-3AD203B41FA5}">
                      <a16:colId xmlns:a16="http://schemas.microsoft.com/office/drawing/2014/main" val="20005"/>
                    </a:ext>
                  </a:extLst>
                </a:gridCol>
                <a:gridCol w="735993">
                  <a:extLst>
                    <a:ext uri="{9D8B030D-6E8A-4147-A177-3AD203B41FA5}">
                      <a16:colId xmlns:a16="http://schemas.microsoft.com/office/drawing/2014/main" val="20006"/>
                    </a:ext>
                  </a:extLst>
                </a:gridCol>
                <a:gridCol w="735993">
                  <a:extLst>
                    <a:ext uri="{9D8B030D-6E8A-4147-A177-3AD203B41FA5}">
                      <a16:colId xmlns:a16="http://schemas.microsoft.com/office/drawing/2014/main" val="20007"/>
                    </a:ext>
                  </a:extLst>
                </a:gridCol>
                <a:gridCol w="735993">
                  <a:extLst>
                    <a:ext uri="{9D8B030D-6E8A-4147-A177-3AD203B41FA5}">
                      <a16:colId xmlns:a16="http://schemas.microsoft.com/office/drawing/2014/main" val="20008"/>
                    </a:ext>
                  </a:extLst>
                </a:gridCol>
                <a:gridCol w="735993">
                  <a:extLst>
                    <a:ext uri="{9D8B030D-6E8A-4147-A177-3AD203B41FA5}">
                      <a16:colId xmlns:a16="http://schemas.microsoft.com/office/drawing/2014/main" val="20009"/>
                    </a:ext>
                  </a:extLst>
                </a:gridCol>
                <a:gridCol w="735993">
                  <a:extLst>
                    <a:ext uri="{9D8B030D-6E8A-4147-A177-3AD203B41FA5}">
                      <a16:colId xmlns:a16="http://schemas.microsoft.com/office/drawing/2014/main" val="20010"/>
                    </a:ext>
                  </a:extLst>
                </a:gridCol>
              </a:tblGrid>
              <a:tr h="430649">
                <a:tc>
                  <a:txBody>
                    <a:bodyPr/>
                    <a:lstStyle/>
                    <a:p>
                      <a:pPr algn="ctr" fontAlgn="ctr"/>
                      <a:r>
                        <a:rPr lang="es-MX" sz="900" b="1" i="0" u="none" strike="noStrike" dirty="0">
                          <a:solidFill>
                            <a:srgbClr val="FFFFFF"/>
                          </a:solidFill>
                          <a:effectLst/>
                          <a:latin typeface="Century Gothic" panose="020B0502020202020204" pitchFamily="34" charset="0"/>
                        </a:rPr>
                        <a:t>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a:solidFill>
                            <a:srgbClr val="FFFFFF"/>
                          </a:solidFill>
                          <a:effectLst/>
                          <a:latin typeface="Century Gothic" panose="020B0502020202020204" pitchFamily="34" charset="0"/>
                        </a:rPr>
                        <a:t>Sector</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a:solidFill>
                            <a:srgbClr val="FFFFFF"/>
                          </a:solidFill>
                          <a:effectLst/>
                          <a:latin typeface="Century Gothic" panose="020B0502020202020204" pitchFamily="34" charset="0"/>
                        </a:rPr>
                        <a:t>Monto (mdp)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a:solidFill>
                            <a:srgbClr val="FFFFFF"/>
                          </a:solidFill>
                          <a:effectLst/>
                          <a:latin typeface="Century Gothic" panose="020B0502020202020204" pitchFamily="34" charset="0"/>
                        </a:rPr>
                        <a:t>Preferente</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a:solidFill>
                            <a:srgbClr val="FFFFFF"/>
                          </a:solidFill>
                          <a:effectLst/>
                          <a:latin typeface="Century Gothic" panose="020B0502020202020204" pitchFamily="34" charset="0"/>
                        </a:rPr>
                        <a:t>Comisión</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a:solidFill>
                            <a:srgbClr val="FFFFFF"/>
                          </a:solidFill>
                          <a:effectLst/>
                          <a:latin typeface="Century Gothic" panose="020B0502020202020204" pitchFamily="34" charset="0"/>
                        </a:rPr>
                        <a:t>Tamaño (mdp)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a:solidFill>
                            <a:srgbClr val="FFFFFF"/>
                          </a:solidFill>
                          <a:effectLst/>
                          <a:latin typeface="Century Gothic" panose="020B0502020202020204" pitchFamily="34" charset="0"/>
                        </a:rPr>
                        <a:t>Coinversión</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Tasa neta </a:t>
                      </a:r>
                      <a:r>
                        <a:rPr lang="es-MX" sz="900" b="1" i="0" u="none" strike="noStrike" dirty="0" err="1">
                          <a:solidFill>
                            <a:srgbClr val="FFFFFF"/>
                          </a:solidFill>
                          <a:effectLst/>
                          <a:latin typeface="Century Gothic" panose="020B0502020202020204" pitchFamily="34" charset="0"/>
                        </a:rPr>
                        <a:t>esp</a:t>
                      </a:r>
                      <a:endParaRPr lang="es-MX" sz="900" b="1" i="0" u="none" strike="noStrike" dirty="0">
                        <a:solidFill>
                          <a:srgbClr val="FFFFFF"/>
                        </a:solidFill>
                        <a:effectLst/>
                        <a:latin typeface="Century Gothic" panose="020B050202020202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Periodo inversión (años)</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Plazo </a:t>
                      </a:r>
                      <a:br>
                        <a:rPr lang="es-MX" sz="900" b="1" i="0" u="none" strike="noStrike" dirty="0">
                          <a:solidFill>
                            <a:srgbClr val="FFFFFF"/>
                          </a:solidFill>
                          <a:effectLst/>
                          <a:latin typeface="Century Gothic" panose="020B0502020202020204" pitchFamily="34" charset="0"/>
                        </a:rPr>
                      </a:br>
                      <a:r>
                        <a:rPr lang="es-MX" sz="900" b="1" i="0" u="none" strike="noStrike" dirty="0">
                          <a:solidFill>
                            <a:srgbClr val="FFFFFF"/>
                          </a:solidFill>
                          <a:effectLst/>
                          <a:latin typeface="Century Gothic" panose="020B0502020202020204" pitchFamily="34" charset="0"/>
                        </a:rPr>
                        <a:t>(años)</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err="1">
                          <a:solidFill>
                            <a:srgbClr val="FFFFFF"/>
                          </a:solidFill>
                          <a:effectLst/>
                          <a:latin typeface="Century Gothic" panose="020B0502020202020204" pitchFamily="34" charset="0"/>
                        </a:rPr>
                        <a:t>Apalancam</a:t>
                      </a:r>
                      <a:r>
                        <a:rPr lang="es-MX" sz="900" b="1" i="0" u="none" strike="noStrike" dirty="0">
                          <a:solidFill>
                            <a:srgbClr val="FFFFFF"/>
                          </a:solidFill>
                          <a:effectLst/>
                          <a:latin typeface="Century Gothic" panose="020B0502020202020204" pitchFamily="34" charset="0"/>
                        </a:rPr>
                        <a:t>.</a:t>
                      </a:r>
                    </a:p>
                    <a:p>
                      <a:pPr algn="ctr" fontAlgn="ctr"/>
                      <a:r>
                        <a:rPr lang="es-MX" sz="900" b="1" i="0" u="none" strike="noStrike" dirty="0" err="1">
                          <a:solidFill>
                            <a:srgbClr val="FFFFFF"/>
                          </a:solidFill>
                          <a:effectLst/>
                          <a:latin typeface="Century Gothic" panose="020B0502020202020204" pitchFamily="34" charset="0"/>
                        </a:rPr>
                        <a:t>máx</a:t>
                      </a:r>
                      <a:endParaRPr lang="es-MX" sz="900" b="1" i="0" u="none" strike="noStrike" dirty="0">
                        <a:solidFill>
                          <a:srgbClr val="FFFFFF"/>
                        </a:solidFill>
                        <a:effectLst/>
                        <a:latin typeface="Century Gothic" panose="020B050202020202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extLst>
                  <a:ext uri="{0D108BD9-81ED-4DB2-BD59-A6C34878D82A}">
                    <a16:rowId xmlns:a16="http://schemas.microsoft.com/office/drawing/2014/main" val="10000"/>
                  </a:ext>
                </a:extLst>
              </a:tr>
              <a:tr h="508949">
                <a:tc>
                  <a:txBody>
                    <a:bodyPr/>
                    <a:lstStyle/>
                    <a:p>
                      <a:pPr algn="l" fontAlgn="b"/>
                      <a:r>
                        <a:rPr lang="es-MX" sz="800" b="1" i="0" u="none" strike="noStrike">
                          <a:solidFill>
                            <a:srgbClr val="203764"/>
                          </a:solidFill>
                          <a:effectLst/>
                          <a:latin typeface="Century Gothic" panose="020B0502020202020204" pitchFamily="34" charset="0"/>
                        </a:rPr>
                        <a:t> </a:t>
                      </a:r>
                      <a:endParaRPr lang="es-MX" sz="8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350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3,500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14.5%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35%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val="10001"/>
                  </a:ext>
                </a:extLst>
              </a:tr>
              <a:tr h="508949">
                <a:tc>
                  <a:txBody>
                    <a:bodyPr/>
                    <a:lstStyle/>
                    <a:p>
                      <a:pPr algn="l" fontAlgn="b"/>
                      <a:r>
                        <a:rPr lang="es-MX" sz="800" b="1" i="0" u="none" strike="noStrike">
                          <a:solidFill>
                            <a:srgbClr val="203764"/>
                          </a:solidFill>
                          <a:effectLst/>
                          <a:latin typeface="Century Gothic" panose="020B0502020202020204" pitchFamily="34" charset="0"/>
                        </a:rPr>
                        <a:t> </a:t>
                      </a:r>
                      <a:endParaRPr lang="es-MX" sz="8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1.63%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7,000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08949">
                <a:tc>
                  <a:txBody>
                    <a:bodyPr/>
                    <a:lstStyle/>
                    <a:p>
                      <a:pPr algn="l" fontAlgn="b"/>
                      <a:r>
                        <a:rPr lang="es-MX" sz="800" b="1" i="0" u="none" strike="noStrike">
                          <a:solidFill>
                            <a:srgbClr val="203764"/>
                          </a:solidFill>
                          <a:effectLst/>
                          <a:latin typeface="Century Gothic" panose="020B0502020202020204" pitchFamily="34" charset="0"/>
                        </a:rPr>
                        <a:t> </a:t>
                      </a:r>
                      <a:endParaRPr lang="es-MX" sz="8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4,422</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17.5%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val="10003"/>
                  </a:ext>
                </a:extLst>
              </a:tr>
              <a:tr h="508949">
                <a:tc>
                  <a:txBody>
                    <a:bodyPr/>
                    <a:lstStyle/>
                    <a:p>
                      <a:pPr algn="ctr" fontAlgn="ctr"/>
                      <a:r>
                        <a:rPr lang="es-MX" sz="800" b="1" i="0" u="none" strike="noStrike">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2,700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70%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508949">
                <a:tc>
                  <a:txBody>
                    <a:bodyPr/>
                    <a:lstStyle/>
                    <a:p>
                      <a:pPr algn="ctr" fontAlgn="ctr"/>
                      <a:r>
                        <a:rPr lang="es-MX" sz="8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1.25%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2,000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val="10005"/>
                  </a:ext>
                </a:extLst>
              </a:tr>
              <a:tr h="600299">
                <a:tc>
                  <a:txBody>
                    <a:bodyPr/>
                    <a:lstStyle/>
                    <a:p>
                      <a:pPr algn="l" fontAlgn="b"/>
                      <a:r>
                        <a:rPr lang="es-MX" sz="800" b="1" i="0" u="none" strike="noStrike">
                          <a:solidFill>
                            <a:srgbClr val="203764"/>
                          </a:solidFill>
                          <a:effectLst/>
                          <a:latin typeface="Century Gothic" panose="020B0502020202020204" pitchFamily="34" charset="0"/>
                        </a:rPr>
                        <a:t> </a:t>
                      </a:r>
                      <a:endParaRPr lang="es-MX" sz="8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4,755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13.0%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528524">
                <a:tc>
                  <a:txBody>
                    <a:bodyPr/>
                    <a:lstStyle/>
                    <a:p>
                      <a:pPr algn="l" fontAlgn="b"/>
                      <a:r>
                        <a:rPr lang="es-MX" sz="800" b="1" i="0" u="none" strike="noStrike">
                          <a:solidFill>
                            <a:srgbClr val="203764"/>
                          </a:solidFill>
                          <a:effectLst/>
                          <a:latin typeface="Century Gothic" panose="020B0502020202020204" pitchFamily="34" charset="0"/>
                        </a:rPr>
                        <a:t> </a:t>
                      </a:r>
                      <a:endParaRPr lang="es-MX" sz="8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4,000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30%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17.5%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val="10007"/>
                  </a:ext>
                </a:extLst>
              </a:tr>
              <a:tr h="600299">
                <a:tc>
                  <a:txBody>
                    <a:bodyPr/>
                    <a:lstStyle/>
                    <a:p>
                      <a:pPr algn="l" fontAlgn="b"/>
                      <a:r>
                        <a:rPr lang="es-MX" sz="800" b="1" i="0" u="none" strike="noStrike">
                          <a:solidFill>
                            <a:srgbClr val="203764"/>
                          </a:solidFill>
                          <a:effectLst/>
                          <a:latin typeface="Century Gothic" panose="020B0502020202020204" pitchFamily="34" charset="0"/>
                        </a:rPr>
                        <a:t> </a:t>
                      </a:r>
                      <a:endParaRPr lang="es-MX" sz="8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E,I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1" i="0" u="none" strike="noStrike">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10.5%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5,000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18.0%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08"/>
                  </a:ext>
                </a:extLst>
              </a:tr>
              <a:tr h="143549">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352348">
                <a:tc>
                  <a:txBody>
                    <a:bodyPr/>
                    <a:lstStyle/>
                    <a:p>
                      <a:pPr algn="ctr" fontAlgn="ctr"/>
                      <a:r>
                        <a:rPr lang="es-MX" sz="1200" b="1" i="0" u="none" strike="noStrike" dirty="0">
                          <a:solidFill>
                            <a:srgbClr val="203764"/>
                          </a:solidFill>
                          <a:effectLst/>
                          <a:latin typeface="Century Gothic" panose="020B0502020202020204" pitchFamily="34" charset="0"/>
                        </a:rPr>
                        <a:t>Promedio</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 </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269</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9.8%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3.21%</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4,172</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15.8%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4.5</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11.875</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61%</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10"/>
                  </a:ext>
                </a:extLst>
              </a:tr>
            </a:tbl>
          </a:graphicData>
        </a:graphic>
      </p:graphicFrame>
      <p:pic>
        <p:nvPicPr>
          <p:cNvPr id="9" name="Imagen 8"/>
          <p:cNvPicPr>
            <a:picLocks noChangeAspect="1"/>
          </p:cNvPicPr>
          <p:nvPr/>
        </p:nvPicPr>
        <p:blipFill>
          <a:blip r:embed="rId2"/>
          <a:stretch>
            <a:fillRect/>
          </a:stretch>
        </p:blipFill>
        <p:spPr>
          <a:xfrm>
            <a:off x="331436" y="1816861"/>
            <a:ext cx="1435173" cy="291455"/>
          </a:xfrm>
          <a:prstGeom prst="rect">
            <a:avLst/>
          </a:prstGeom>
        </p:spPr>
      </p:pic>
      <p:pic>
        <p:nvPicPr>
          <p:cNvPr id="10" name="Imagen 9"/>
          <p:cNvPicPr>
            <a:picLocks noChangeAspect="1"/>
          </p:cNvPicPr>
          <p:nvPr/>
        </p:nvPicPr>
        <p:blipFill rotWithShape="1">
          <a:blip r:embed="rId3"/>
          <a:srcRect l="8190" t="18518" r="6652" b="22223"/>
          <a:stretch/>
        </p:blipFill>
        <p:spPr>
          <a:xfrm>
            <a:off x="315041" y="2270190"/>
            <a:ext cx="1388208" cy="397815"/>
          </a:xfrm>
          <a:prstGeom prst="rect">
            <a:avLst/>
          </a:prstGeom>
        </p:spPr>
      </p:pic>
      <p:pic>
        <p:nvPicPr>
          <p:cNvPr id="11" name="Imagen 10"/>
          <p:cNvPicPr>
            <a:picLocks noChangeAspect="1"/>
          </p:cNvPicPr>
          <p:nvPr/>
        </p:nvPicPr>
        <p:blipFill rotWithShape="1">
          <a:blip r:embed="rId4"/>
          <a:srcRect l="4457" t="31276" r="6833" b="24398"/>
          <a:stretch/>
        </p:blipFill>
        <p:spPr>
          <a:xfrm>
            <a:off x="416113" y="2753333"/>
            <a:ext cx="1255604" cy="415771"/>
          </a:xfrm>
          <a:prstGeom prst="rect">
            <a:avLst/>
          </a:prstGeom>
        </p:spPr>
      </p:pic>
      <p:pic>
        <p:nvPicPr>
          <p:cNvPr id="13" name="Imagen 12"/>
          <p:cNvPicPr>
            <a:picLocks noChangeAspect="1"/>
          </p:cNvPicPr>
          <p:nvPr/>
        </p:nvPicPr>
        <p:blipFill rotWithShape="1">
          <a:blip r:embed="rId5"/>
          <a:srcRect l="-7750" t="3476" r="-1239" b="1909"/>
          <a:stretch/>
        </p:blipFill>
        <p:spPr>
          <a:xfrm>
            <a:off x="774561" y="3240608"/>
            <a:ext cx="538708" cy="474453"/>
          </a:xfrm>
          <a:prstGeom prst="rect">
            <a:avLst/>
          </a:prstGeom>
        </p:spPr>
      </p:pic>
      <p:pic>
        <p:nvPicPr>
          <p:cNvPr id="14" name="Imagen 13"/>
          <p:cNvPicPr>
            <a:picLocks noChangeAspect="1"/>
          </p:cNvPicPr>
          <p:nvPr/>
        </p:nvPicPr>
        <p:blipFill rotWithShape="1">
          <a:blip r:embed="rId6"/>
          <a:srcRect l="7313" t="1594"/>
          <a:stretch/>
        </p:blipFill>
        <p:spPr>
          <a:xfrm>
            <a:off x="420948" y="3838955"/>
            <a:ext cx="1245934" cy="298361"/>
          </a:xfrm>
          <a:prstGeom prst="rect">
            <a:avLst/>
          </a:prstGeom>
        </p:spPr>
      </p:pic>
      <p:pic>
        <p:nvPicPr>
          <p:cNvPr id="15" name="Imagen 14"/>
          <p:cNvPicPr>
            <a:picLocks noChangeAspect="1"/>
          </p:cNvPicPr>
          <p:nvPr/>
        </p:nvPicPr>
        <p:blipFill rotWithShape="1">
          <a:blip r:embed="rId7"/>
          <a:srcRect l="4981"/>
          <a:stretch/>
        </p:blipFill>
        <p:spPr>
          <a:xfrm>
            <a:off x="669582" y="4396419"/>
            <a:ext cx="748665" cy="330130"/>
          </a:xfrm>
          <a:prstGeom prst="rect">
            <a:avLst/>
          </a:prstGeom>
        </p:spPr>
      </p:pic>
      <p:pic>
        <p:nvPicPr>
          <p:cNvPr id="16" name="Imagen 15"/>
          <p:cNvPicPr>
            <a:picLocks noChangeAspect="1"/>
          </p:cNvPicPr>
          <p:nvPr/>
        </p:nvPicPr>
        <p:blipFill rotWithShape="1">
          <a:blip r:embed="rId8"/>
          <a:srcRect r="56743"/>
          <a:stretch/>
        </p:blipFill>
        <p:spPr>
          <a:xfrm>
            <a:off x="390353" y="4878684"/>
            <a:ext cx="1297042" cy="435110"/>
          </a:xfrm>
          <a:prstGeom prst="rect">
            <a:avLst/>
          </a:prstGeom>
        </p:spPr>
      </p:pic>
      <p:pic>
        <p:nvPicPr>
          <p:cNvPr id="17" name="Imagen 16" descr="Resultado de imagen para ainda"/>
          <p:cNvPicPr>
            <a:picLocks noChangeAspect="1" noChangeArrowheads="1"/>
          </p:cNvPicPr>
          <p:nvPr/>
        </p:nvPicPr>
        <p:blipFill rotWithShape="1">
          <a:blip r:embed="rId9">
            <a:extLst>
              <a:ext uri="{28A0092B-C50C-407E-A947-70E740481C1C}">
                <a14:useLocalDpi xmlns:a14="http://schemas.microsoft.com/office/drawing/2010/main" val="0"/>
              </a:ext>
            </a:extLst>
          </a:blip>
          <a:srcRect t="23577" b="37078"/>
          <a:stretch/>
        </p:blipFill>
        <p:spPr bwMode="auto">
          <a:xfrm>
            <a:off x="443502" y="5396786"/>
            <a:ext cx="1259747" cy="493124"/>
          </a:xfrm>
          <a:prstGeom prst="rect">
            <a:avLst/>
          </a:prstGeom>
          <a:noFill/>
          <a:extLst>
            <a:ext uri="{909E8E84-426E-40DD-AFC4-6F175D3DCCD1}">
              <a14:hiddenFill xmlns:a14="http://schemas.microsoft.com/office/drawing/2010/main">
                <a:solidFill>
                  <a:srgbClr val="FFFFFF"/>
                </a:solidFill>
              </a14:hiddenFill>
            </a:ext>
          </a:extLst>
        </p:spPr>
      </p:pic>
      <p:sp>
        <p:nvSpPr>
          <p:cNvPr id="19" name="3 Marcador de número de diapositiva"/>
          <p:cNvSpPr>
            <a:spLocks noGrp="1"/>
          </p:cNvSpPr>
          <p:nvPr>
            <p:ph type="sldNum" sz="quarter" idx="12"/>
          </p:nvPr>
        </p:nvSpPr>
        <p:spPr>
          <a:xfrm>
            <a:off x="8492946" y="6480812"/>
            <a:ext cx="552298" cy="365125"/>
          </a:xfrm>
        </p:spPr>
        <p:txBody>
          <a:bodyPr/>
          <a:lstStyle/>
          <a:p>
            <a:pPr algn="ctr"/>
            <a:fld id="{05E83AA4-A00D-4AA0-8FE8-B93C9F3EC141}" type="slidenum">
              <a:rPr lang="es-ES" altLang="es-MX" smtClean="0">
                <a:latin typeface="Century Gothic" panose="020B0502020202020204" pitchFamily="34" charset="0"/>
              </a:rPr>
              <a:pPr algn="ctr"/>
              <a:t>43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9111726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000" b="1" i="1" dirty="0">
                <a:latin typeface="Century Gothic" panose="020B0502020202020204" pitchFamily="34" charset="0"/>
              </a:rPr>
              <a:t>Pipeline </a:t>
            </a:r>
            <a:r>
              <a:rPr lang="es-MX" sz="2000" b="1" dirty="0">
                <a:latin typeface="Century Gothic" panose="020B0502020202020204" pitchFamily="34" charset="0"/>
              </a:rPr>
              <a:t>de CKD’s registrados PASE (1)</a:t>
            </a:r>
          </a:p>
        </p:txBody>
      </p:sp>
      <p:sp>
        <p:nvSpPr>
          <p:cNvPr id="12" name="Rectángulo 11"/>
          <p:cNvSpPr/>
          <p:nvPr/>
        </p:nvSpPr>
        <p:spPr>
          <a:xfrm>
            <a:off x="273396" y="963864"/>
            <a:ext cx="7329251" cy="692497"/>
          </a:xfrm>
          <a:prstGeom prst="rect">
            <a:avLst/>
          </a:prstGeom>
        </p:spPr>
        <p:txBody>
          <a:bodyPr wrap="none">
            <a:spAutoFit/>
          </a:bodyPr>
          <a:lstStyle/>
          <a:p>
            <a:r>
              <a:rPr lang="es-MX" sz="1300" dirty="0">
                <a:solidFill>
                  <a:prstClr val="black"/>
                </a:solidFill>
                <a:latin typeface="Century Gothic" panose="020B0502020202020204" pitchFamily="34" charset="0"/>
              </a:rPr>
              <a:t>Tenemos 16 </a:t>
            </a:r>
            <a:r>
              <a:rPr lang="es-MX" sz="1300" dirty="0" err="1">
                <a:solidFill>
                  <a:prstClr val="black"/>
                </a:solidFill>
                <a:latin typeface="Century Gothic" panose="020B0502020202020204" pitchFamily="34" charset="0"/>
              </a:rPr>
              <a:t>CKD’s</a:t>
            </a:r>
            <a:r>
              <a:rPr lang="es-MX" sz="1300" dirty="0">
                <a:solidFill>
                  <a:prstClr val="black"/>
                </a:solidFill>
                <a:latin typeface="Century Gothic" panose="020B0502020202020204" pitchFamily="34" charset="0"/>
              </a:rPr>
              <a:t> en </a:t>
            </a:r>
            <a:r>
              <a:rPr lang="es-MX" sz="1300" i="1" dirty="0">
                <a:solidFill>
                  <a:prstClr val="black"/>
                </a:solidFill>
                <a:latin typeface="Century Gothic" panose="020B0502020202020204" pitchFamily="34" charset="0"/>
              </a:rPr>
              <a:t>pipeline</a:t>
            </a:r>
            <a:r>
              <a:rPr lang="es-MX" sz="1300" dirty="0">
                <a:solidFill>
                  <a:prstClr val="black"/>
                </a:solidFill>
                <a:latin typeface="Century Gothic" panose="020B0502020202020204" pitchFamily="34" charset="0"/>
              </a:rPr>
              <a:t>: </a:t>
            </a:r>
          </a:p>
          <a:p>
            <a:r>
              <a:rPr lang="es-MX" sz="1300" dirty="0">
                <a:solidFill>
                  <a:prstClr val="black"/>
                </a:solidFill>
                <a:latin typeface="Century Gothic" panose="020B0502020202020204" pitchFamily="34" charset="0"/>
              </a:rPr>
              <a:t>6 de bienes raíces, 3 de capital privado, 4 de deuda, 1 de energía y 2 de infraestructura</a:t>
            </a:r>
          </a:p>
          <a:p>
            <a:r>
              <a:rPr lang="es-MX" sz="1300" dirty="0">
                <a:solidFill>
                  <a:prstClr val="black"/>
                </a:solidFill>
                <a:latin typeface="Century Gothic" panose="020B0502020202020204" pitchFamily="34" charset="0"/>
              </a:rPr>
              <a:t> </a:t>
            </a:r>
            <a:endParaRPr lang="es-MX" dirty="0"/>
          </a:p>
        </p:txBody>
      </p:sp>
      <p:sp>
        <p:nvSpPr>
          <p:cNvPr id="8" name="Rectángulo 7"/>
          <p:cNvSpPr/>
          <p:nvPr/>
        </p:nvSpPr>
        <p:spPr>
          <a:xfrm>
            <a:off x="0" y="6552326"/>
            <a:ext cx="4572000" cy="246221"/>
          </a:xfrm>
          <a:prstGeom prst="rect">
            <a:avLst/>
          </a:prstGeom>
        </p:spPr>
        <p:txBody>
          <a:bodyPr>
            <a:spAutoFit/>
          </a:bodyPr>
          <a:lstStyle/>
          <a:p>
            <a:pPr>
              <a:spcBef>
                <a:spcPts val="0"/>
              </a:spcBef>
              <a:spcAft>
                <a:spcPts val="600"/>
              </a:spcAft>
              <a:buClr>
                <a:srgbClr val="CD0000"/>
              </a:buClr>
              <a:buSzPct val="110000"/>
            </a:pPr>
            <a:r>
              <a:rPr lang="es-MX" altLang="es-MX" sz="1000" kern="0" dirty="0">
                <a:solidFill>
                  <a:prstClr val="black"/>
                </a:solidFill>
                <a:latin typeface="Century Gothic" panose="020B0502020202020204" pitchFamily="34" charset="0"/>
                <a:cs typeface="Arial" pitchFamily="34" charset="0"/>
              </a:rPr>
              <a:t>http://pase.plataformainfonavit.com/login</a:t>
            </a:r>
          </a:p>
        </p:txBody>
      </p:sp>
      <p:sp>
        <p:nvSpPr>
          <p:cNvPr id="7" name="3 Marcador de número de diapositiva"/>
          <p:cNvSpPr>
            <a:spLocks noGrp="1"/>
          </p:cNvSpPr>
          <p:nvPr>
            <p:ph type="sldNum" sz="quarter" idx="12"/>
          </p:nvPr>
        </p:nvSpPr>
        <p:spPr>
          <a:xfrm>
            <a:off x="8656027" y="6473581"/>
            <a:ext cx="468923" cy="365125"/>
          </a:xfrm>
        </p:spPr>
        <p:txBody>
          <a:bodyPr/>
          <a:lstStyle/>
          <a:p>
            <a:pPr algn="ctr"/>
            <a:fld id="{05E83AA4-A00D-4AA0-8FE8-B93C9F3EC141}" type="slidenum">
              <a:rPr lang="es-ES" altLang="es-MX" smtClean="0">
                <a:latin typeface="Century Gothic" panose="020B0502020202020204" pitchFamily="34" charset="0"/>
              </a:rPr>
              <a:pPr algn="ctr"/>
              <a:t>44</a:t>
            </a:fld>
            <a:endParaRPr lang="es-ES" altLang="es-MX" dirty="0">
              <a:latin typeface="Century Gothic" panose="020B0502020202020204" pitchFamily="34" charset="0"/>
            </a:endParaRPr>
          </a:p>
        </p:txBody>
      </p:sp>
      <p:pic>
        <p:nvPicPr>
          <p:cNvPr id="4" name="Imagen 3"/>
          <p:cNvPicPr>
            <a:picLocks noChangeAspect="1"/>
          </p:cNvPicPr>
          <p:nvPr/>
        </p:nvPicPr>
        <p:blipFill>
          <a:blip r:embed="rId2"/>
          <a:stretch>
            <a:fillRect/>
          </a:stretch>
        </p:blipFill>
        <p:spPr>
          <a:xfrm>
            <a:off x="974784" y="1515989"/>
            <a:ext cx="7047781" cy="4957592"/>
          </a:xfrm>
          <a:prstGeom prst="rect">
            <a:avLst/>
          </a:prstGeom>
        </p:spPr>
      </p:pic>
    </p:spTree>
    <p:extLst>
      <p:ext uri="{BB962C8B-B14F-4D97-AF65-F5344CB8AC3E}">
        <p14:creationId xmlns:p14="http://schemas.microsoft.com/office/powerpoint/2010/main" val="40445418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000" b="1" i="1" dirty="0">
                <a:latin typeface="Century Gothic" panose="020B0502020202020204" pitchFamily="34" charset="0"/>
              </a:rPr>
              <a:t>Pipeline </a:t>
            </a:r>
            <a:r>
              <a:rPr lang="es-MX" sz="2000" b="1" dirty="0">
                <a:latin typeface="Century Gothic" panose="020B0502020202020204" pitchFamily="34" charset="0"/>
              </a:rPr>
              <a:t>de CKD’s registrados PASE (2)</a:t>
            </a:r>
          </a:p>
        </p:txBody>
      </p:sp>
      <p:sp>
        <p:nvSpPr>
          <p:cNvPr id="4" name="Rectángulo 3"/>
          <p:cNvSpPr/>
          <p:nvPr/>
        </p:nvSpPr>
        <p:spPr>
          <a:xfrm>
            <a:off x="0" y="6552326"/>
            <a:ext cx="4572000" cy="246221"/>
          </a:xfrm>
          <a:prstGeom prst="rect">
            <a:avLst/>
          </a:prstGeom>
        </p:spPr>
        <p:txBody>
          <a:bodyPr>
            <a:spAutoFit/>
          </a:bodyPr>
          <a:lstStyle/>
          <a:p>
            <a:pPr>
              <a:spcBef>
                <a:spcPts val="0"/>
              </a:spcBef>
              <a:spcAft>
                <a:spcPts val="600"/>
              </a:spcAft>
              <a:buClr>
                <a:srgbClr val="CD0000"/>
              </a:buClr>
              <a:buSzPct val="110000"/>
            </a:pPr>
            <a:r>
              <a:rPr lang="es-MX" altLang="es-MX" sz="1000" kern="0" dirty="0">
                <a:solidFill>
                  <a:prstClr val="black"/>
                </a:solidFill>
                <a:latin typeface="Century Gothic" panose="020B0502020202020204" pitchFamily="34" charset="0"/>
                <a:cs typeface="Arial" pitchFamily="34" charset="0"/>
              </a:rPr>
              <a:t>http://pase.plataformainfonavit.com/login</a:t>
            </a:r>
          </a:p>
        </p:txBody>
      </p:sp>
      <p:sp>
        <p:nvSpPr>
          <p:cNvPr id="7" name="3 Marcador de número de diapositiva"/>
          <p:cNvSpPr>
            <a:spLocks noGrp="1"/>
          </p:cNvSpPr>
          <p:nvPr>
            <p:ph type="sldNum" sz="quarter" idx="12"/>
          </p:nvPr>
        </p:nvSpPr>
        <p:spPr>
          <a:xfrm>
            <a:off x="8656027" y="6473581"/>
            <a:ext cx="468923" cy="365125"/>
          </a:xfrm>
        </p:spPr>
        <p:txBody>
          <a:bodyPr/>
          <a:lstStyle/>
          <a:p>
            <a:pPr algn="ctr"/>
            <a:fld id="{05E83AA4-A00D-4AA0-8FE8-B93C9F3EC141}" type="slidenum">
              <a:rPr lang="es-ES" altLang="es-MX" smtClean="0">
                <a:latin typeface="Century Gothic" panose="020B0502020202020204" pitchFamily="34" charset="0"/>
              </a:rPr>
              <a:pPr algn="ctr"/>
              <a:t>45</a:t>
            </a:fld>
            <a:endParaRPr lang="es-ES" altLang="es-MX" dirty="0">
              <a:latin typeface="Century Gothic" panose="020B0502020202020204" pitchFamily="34" charset="0"/>
            </a:endParaRPr>
          </a:p>
        </p:txBody>
      </p:sp>
      <p:sp>
        <p:nvSpPr>
          <p:cNvPr id="9" name="8 Flecha izquierda">
            <a:hlinkClick r:id="rId2" action="ppaction://hlinksldjump"/>
          </p:cNvPr>
          <p:cNvSpPr/>
          <p:nvPr/>
        </p:nvSpPr>
        <p:spPr>
          <a:xfrm>
            <a:off x="8570302" y="6552326"/>
            <a:ext cx="171450" cy="190500"/>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pic>
        <p:nvPicPr>
          <p:cNvPr id="10" name="Imagen 9"/>
          <p:cNvPicPr>
            <a:picLocks noChangeAspect="1"/>
          </p:cNvPicPr>
          <p:nvPr/>
        </p:nvPicPr>
        <p:blipFill>
          <a:blip r:embed="rId3"/>
          <a:stretch>
            <a:fillRect/>
          </a:stretch>
        </p:blipFill>
        <p:spPr>
          <a:xfrm>
            <a:off x="819509" y="1240619"/>
            <a:ext cx="7047781" cy="5311707"/>
          </a:xfrm>
          <a:prstGeom prst="rect">
            <a:avLst/>
          </a:prstGeom>
        </p:spPr>
      </p:pic>
    </p:spTree>
    <p:extLst>
      <p:ext uri="{BB962C8B-B14F-4D97-AF65-F5344CB8AC3E}">
        <p14:creationId xmlns:p14="http://schemas.microsoft.com/office/powerpoint/2010/main" val="30060975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662545" y="3090913"/>
            <a:ext cx="6497205" cy="711200"/>
          </a:xfrm>
        </p:spPr>
        <p:txBody>
          <a:bodyPr/>
          <a:lstStyle/>
          <a:p>
            <a:pPr marL="0" indent="0"/>
            <a:r>
              <a:rPr lang="es-MX" sz="2000" b="1" dirty="0">
                <a:latin typeface="Century Gothic" panose="020B0502020202020204" pitchFamily="34" charset="0"/>
              </a:rPr>
              <a:t>Propuesta de ratificación de inversión CKD Ainda</a:t>
            </a: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Octubre 2017</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46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7211030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Antecedentes Ainda</a:t>
            </a:r>
            <a:endParaRPr lang="es-MX" sz="2000" b="1" dirty="0">
              <a:latin typeface="Century Gothic" panose="020B0502020202020204" pitchFamily="34" charset="0"/>
              <a:ea typeface="+mj-ea"/>
            </a:endParaRPr>
          </a:p>
        </p:txBody>
      </p:sp>
      <p:sp>
        <p:nvSpPr>
          <p:cNvPr id="8" name="2 Marcador de contenido"/>
          <p:cNvSpPr>
            <a:spLocks noGrp="1"/>
          </p:cNvSpPr>
          <p:nvPr>
            <p:ph idx="1"/>
          </p:nvPr>
        </p:nvSpPr>
        <p:spPr>
          <a:xfrm>
            <a:off x="391827" y="1048920"/>
            <a:ext cx="8315325" cy="5314928"/>
          </a:xfrm>
          <a:noFill/>
        </p:spPr>
        <p:txBody>
          <a:bodyPr>
            <a:noAutofit/>
          </a:bodyPr>
          <a:lstStyle/>
          <a:p>
            <a:pPr marL="0" indent="0" algn="just">
              <a:spcBef>
                <a:spcPts val="0"/>
              </a:spcBef>
              <a:spcAft>
                <a:spcPts val="600"/>
              </a:spcAft>
              <a:buClr>
                <a:srgbClr val="CD0000"/>
              </a:buClr>
              <a:buSzPct val="110000"/>
              <a:buNone/>
            </a:pPr>
            <a:r>
              <a:rPr lang="es-MX" sz="1400" b="1" dirty="0">
                <a:latin typeface="Century Gothic" panose="020B0502020202020204" pitchFamily="34" charset="0"/>
              </a:rPr>
              <a:t>Antecedentes</a:t>
            </a:r>
          </a:p>
          <a:p>
            <a:pPr marL="457200" lvl="1" indent="0" algn="just">
              <a:spcBef>
                <a:spcPts val="0"/>
              </a:spcBef>
              <a:spcAft>
                <a:spcPts val="600"/>
              </a:spcAft>
              <a:buClr>
                <a:srgbClr val="CD0000"/>
              </a:buClr>
              <a:buSzPct val="110000"/>
              <a:buNone/>
            </a:pPr>
            <a:endParaRPr lang="es-MX" sz="1400" dirty="0">
              <a:solidFill>
                <a:srgbClr val="FF0000"/>
              </a:solidFill>
              <a:latin typeface="Century Gothic" panose="020B0502020202020204" pitchFamily="34" charset="0"/>
            </a:endParaRPr>
          </a:p>
          <a:p>
            <a:pPr lvl="1" algn="just">
              <a:spcBef>
                <a:spcPts val="0"/>
              </a:spcBef>
              <a:spcAft>
                <a:spcPts val="600"/>
              </a:spcAft>
              <a:buClr>
                <a:srgbClr val="CD0000"/>
              </a:buClr>
              <a:buSzPct val="110000"/>
              <a:buFont typeface="Arial" panose="020B0604020202020204" pitchFamily="34" charset="0"/>
              <a:buChar char="•"/>
            </a:pPr>
            <a:r>
              <a:rPr lang="es-MX" sz="1400" dirty="0">
                <a:latin typeface="Century Gothic" panose="020B0502020202020204" pitchFamily="34" charset="0"/>
              </a:rPr>
              <a:t>La actualización del CKD de Ainda se presentó al Comité de Inversiones en junio de 2017 con vigencia de tres meses (venció en septiembre).</a:t>
            </a:r>
            <a:endParaRPr lang="es-MX" sz="1400" dirty="0">
              <a:solidFill>
                <a:srgbClr val="FF0000"/>
              </a:solidFill>
              <a:latin typeface="Century Gothic" panose="020B0502020202020204" pitchFamily="34" charset="0"/>
            </a:endParaRPr>
          </a:p>
          <a:p>
            <a:pPr marL="57150" indent="0" algn="just">
              <a:spcBef>
                <a:spcPts val="0"/>
              </a:spcBef>
              <a:spcAft>
                <a:spcPts val="600"/>
              </a:spcAft>
              <a:buClr>
                <a:srgbClr val="CD0000"/>
              </a:buClr>
              <a:buSzPct val="110000"/>
              <a:buNone/>
            </a:pPr>
            <a:endParaRPr lang="es-MX" sz="1400" b="1" dirty="0">
              <a:solidFill>
                <a:srgbClr val="FF0000"/>
              </a:solidFill>
              <a:latin typeface="Century Gothic" panose="020B0502020202020204" pitchFamily="34" charset="0"/>
            </a:endParaRPr>
          </a:p>
          <a:p>
            <a:pPr marL="57150" indent="0" algn="just">
              <a:spcBef>
                <a:spcPts val="0"/>
              </a:spcBef>
              <a:spcAft>
                <a:spcPts val="600"/>
              </a:spcAft>
              <a:buClr>
                <a:srgbClr val="CD0000"/>
              </a:buClr>
              <a:buSzPct val="110000"/>
              <a:buNone/>
            </a:pPr>
            <a:endParaRPr lang="es-MX" sz="1000" b="1" dirty="0">
              <a:solidFill>
                <a:srgbClr val="FF0000"/>
              </a:solidFill>
              <a:latin typeface="Century Gothic" panose="020B0502020202020204" pitchFamily="34" charset="0"/>
            </a:endParaRPr>
          </a:p>
          <a:p>
            <a:pPr marL="57150" indent="0" algn="just">
              <a:spcBef>
                <a:spcPts val="0"/>
              </a:spcBef>
              <a:spcAft>
                <a:spcPts val="600"/>
              </a:spcAft>
              <a:buClr>
                <a:srgbClr val="CD0000"/>
              </a:buClr>
              <a:buSzPct val="110000"/>
              <a:buNone/>
            </a:pPr>
            <a:r>
              <a:rPr lang="es-MX" sz="1400" b="1" dirty="0">
                <a:latin typeface="Century Gothic" panose="020B0502020202020204" pitchFamily="34" charset="0"/>
              </a:rPr>
              <a:t>Características de la emisión</a:t>
            </a:r>
          </a:p>
          <a:p>
            <a:pPr marL="457200" lvl="1" indent="0" algn="just">
              <a:spcBef>
                <a:spcPts val="0"/>
              </a:spcBef>
              <a:spcAft>
                <a:spcPts val="600"/>
              </a:spcAft>
              <a:buClr>
                <a:srgbClr val="CD0000"/>
              </a:buClr>
              <a:buSzPct val="110000"/>
              <a:buNone/>
            </a:pPr>
            <a:endParaRPr lang="es-MX" sz="1400" dirty="0">
              <a:solidFill>
                <a:srgbClr val="FF0000"/>
              </a:solidFill>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solidFill>
                <a:srgbClr val="FF0000"/>
              </a:solidFill>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solidFill>
                <a:srgbClr val="FF0000"/>
              </a:solidFill>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solidFill>
                <a:srgbClr val="FF0000"/>
              </a:solidFill>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solidFill>
                <a:srgbClr val="FF0000"/>
              </a:solidFill>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solidFill>
                <a:srgbClr val="FF0000"/>
              </a:solidFill>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solidFill>
                <a:srgbClr val="FF0000"/>
              </a:solidFill>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solidFill>
                <a:srgbClr val="FF0000"/>
              </a:solidFill>
              <a:latin typeface="Century Gothic" panose="020B0502020202020204" pitchFamily="34" charset="0"/>
            </a:endParaRPr>
          </a:p>
        </p:txBody>
      </p:sp>
      <p:sp>
        <p:nvSpPr>
          <p:cNvPr id="3" name="2 Marcador de número de diapositiva"/>
          <p:cNvSpPr>
            <a:spLocks noGrp="1"/>
          </p:cNvSpPr>
          <p:nvPr>
            <p:ph type="sldNum" sz="quarter" idx="12"/>
          </p:nvPr>
        </p:nvSpPr>
        <p:spPr>
          <a:xfrm>
            <a:off x="8686800" y="6451241"/>
            <a:ext cx="41406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47</a:t>
            </a:fld>
            <a:endParaRPr lang="es-ES" altLang="es-MX" dirty="0">
              <a:latin typeface="Century Gothic" panose="020B0502020202020204" pitchFamily="34" charset="0"/>
            </a:endParaRPr>
          </a:p>
        </p:txBody>
      </p:sp>
      <p:sp>
        <p:nvSpPr>
          <p:cNvPr id="30" name="Rectángulo 29"/>
          <p:cNvSpPr/>
          <p:nvPr/>
        </p:nvSpPr>
        <p:spPr>
          <a:xfrm>
            <a:off x="1073271" y="3750802"/>
            <a:ext cx="2013358" cy="360000"/>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a:solidFill>
                  <a:schemeClr val="bg1"/>
                </a:solidFill>
                <a:latin typeface="Century Gothic" panose="020B0502020202020204" pitchFamily="34" charset="0"/>
              </a:rPr>
              <a:t>Monto</a:t>
            </a:r>
          </a:p>
        </p:txBody>
      </p:sp>
      <p:sp>
        <p:nvSpPr>
          <p:cNvPr id="31" name="Rectángulo 30"/>
          <p:cNvSpPr/>
          <p:nvPr/>
        </p:nvSpPr>
        <p:spPr>
          <a:xfrm>
            <a:off x="3146751" y="3751473"/>
            <a:ext cx="5275276" cy="359329"/>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a:solidFill>
                  <a:schemeClr val="tx1"/>
                </a:solidFill>
                <a:latin typeface="Century Gothic" panose="020B0502020202020204" pitchFamily="34" charset="0"/>
              </a:rPr>
              <a:t>$4,000 - $5,000 mdp (anterior $6,000)</a:t>
            </a:r>
          </a:p>
        </p:txBody>
      </p:sp>
      <p:sp>
        <p:nvSpPr>
          <p:cNvPr id="34" name="Rectángulo 33"/>
          <p:cNvSpPr/>
          <p:nvPr/>
        </p:nvSpPr>
        <p:spPr>
          <a:xfrm>
            <a:off x="1081660" y="4195347"/>
            <a:ext cx="2013358" cy="360000"/>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a:solidFill>
                  <a:schemeClr val="bg1"/>
                </a:solidFill>
                <a:latin typeface="Century Gothic" panose="020B0502020202020204" pitchFamily="34" charset="0"/>
              </a:rPr>
              <a:t>Plazo</a:t>
            </a:r>
          </a:p>
        </p:txBody>
      </p:sp>
      <p:sp>
        <p:nvSpPr>
          <p:cNvPr id="35" name="Rectángulo 34"/>
          <p:cNvSpPr/>
          <p:nvPr/>
        </p:nvSpPr>
        <p:spPr>
          <a:xfrm>
            <a:off x="3155140" y="4203007"/>
            <a:ext cx="5275276" cy="36000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a:solidFill>
                  <a:schemeClr val="tx1"/>
                </a:solidFill>
                <a:latin typeface="Century Gothic" panose="020B0502020202020204" pitchFamily="34" charset="0"/>
              </a:rPr>
              <a:t>5 años periodo de inversión, 15 años totales</a:t>
            </a:r>
          </a:p>
        </p:txBody>
      </p:sp>
      <p:sp>
        <p:nvSpPr>
          <p:cNvPr id="38" name="Rectángulo 37"/>
          <p:cNvSpPr/>
          <p:nvPr/>
        </p:nvSpPr>
        <p:spPr>
          <a:xfrm>
            <a:off x="1081660" y="5055223"/>
            <a:ext cx="2013358" cy="360000"/>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a:solidFill>
                  <a:schemeClr val="bg1"/>
                </a:solidFill>
                <a:latin typeface="Century Gothic" panose="020B0502020202020204" pitchFamily="34" charset="0"/>
              </a:rPr>
              <a:t>Retorno preferente</a:t>
            </a:r>
          </a:p>
        </p:txBody>
      </p:sp>
      <p:sp>
        <p:nvSpPr>
          <p:cNvPr id="39" name="Rectángulo 38"/>
          <p:cNvSpPr/>
          <p:nvPr/>
        </p:nvSpPr>
        <p:spPr>
          <a:xfrm>
            <a:off x="3155140" y="5055891"/>
            <a:ext cx="5275276" cy="36000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a:solidFill>
                  <a:schemeClr val="tx1"/>
                </a:solidFill>
                <a:latin typeface="Century Gothic" panose="020B0502020202020204" pitchFamily="34" charset="0"/>
              </a:rPr>
              <a:t>9-12% en pesos, 7-10% en dólares</a:t>
            </a:r>
          </a:p>
        </p:txBody>
      </p:sp>
      <p:sp>
        <p:nvSpPr>
          <p:cNvPr id="40" name="Rectángulo 39"/>
          <p:cNvSpPr/>
          <p:nvPr/>
        </p:nvSpPr>
        <p:spPr>
          <a:xfrm>
            <a:off x="1073271" y="4648201"/>
            <a:ext cx="2013358" cy="360000"/>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a:solidFill>
                  <a:schemeClr val="bg1"/>
                </a:solidFill>
                <a:latin typeface="Century Gothic" panose="020B0502020202020204" pitchFamily="34" charset="0"/>
              </a:rPr>
              <a:t>Retorno objetivo </a:t>
            </a:r>
          </a:p>
        </p:txBody>
      </p:sp>
      <p:sp>
        <p:nvSpPr>
          <p:cNvPr id="41" name="Rectángulo 40"/>
          <p:cNvSpPr/>
          <p:nvPr/>
        </p:nvSpPr>
        <p:spPr>
          <a:xfrm>
            <a:off x="3146751" y="4648869"/>
            <a:ext cx="5275276" cy="36000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a:solidFill>
                  <a:schemeClr val="tx1"/>
                </a:solidFill>
                <a:latin typeface="Century Gothic" panose="020B0502020202020204" pitchFamily="34" charset="0"/>
              </a:rPr>
              <a:t>16-20% netos</a:t>
            </a:r>
          </a:p>
        </p:txBody>
      </p:sp>
      <p:sp>
        <p:nvSpPr>
          <p:cNvPr id="42" name="Rectángulo 41"/>
          <p:cNvSpPr/>
          <p:nvPr/>
        </p:nvSpPr>
        <p:spPr>
          <a:xfrm>
            <a:off x="1073271" y="5500184"/>
            <a:ext cx="2013358" cy="422014"/>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a:solidFill>
                  <a:schemeClr val="bg1"/>
                </a:solidFill>
                <a:latin typeface="Century Gothic" panose="020B0502020202020204" pitchFamily="34" charset="0"/>
              </a:rPr>
              <a:t>Comisión por administración</a:t>
            </a:r>
          </a:p>
        </p:txBody>
      </p:sp>
      <p:sp>
        <p:nvSpPr>
          <p:cNvPr id="43" name="Rectángulo 42"/>
          <p:cNvSpPr/>
          <p:nvPr/>
        </p:nvSpPr>
        <p:spPr>
          <a:xfrm>
            <a:off x="3146751" y="5500853"/>
            <a:ext cx="5275276" cy="422014"/>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a:solidFill>
                  <a:schemeClr val="tx1"/>
                </a:solidFill>
                <a:latin typeface="Century Gothic" panose="020B0502020202020204" pitchFamily="34" charset="0"/>
              </a:rPr>
              <a:t>1.5% sobre el monto máximo de la emisión</a:t>
            </a:r>
          </a:p>
        </p:txBody>
      </p:sp>
      <p:sp>
        <p:nvSpPr>
          <p:cNvPr id="46" name="Rectángulo 45"/>
          <p:cNvSpPr/>
          <p:nvPr/>
        </p:nvSpPr>
        <p:spPr>
          <a:xfrm>
            <a:off x="1073271" y="3306257"/>
            <a:ext cx="2013358" cy="360000"/>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a:solidFill>
                  <a:schemeClr val="bg1"/>
                </a:solidFill>
                <a:latin typeface="Century Gothic" panose="020B0502020202020204" pitchFamily="34" charset="0"/>
              </a:rPr>
              <a:t>Sector</a:t>
            </a:r>
          </a:p>
        </p:txBody>
      </p:sp>
      <p:sp>
        <p:nvSpPr>
          <p:cNvPr id="47" name="Rectángulo 46"/>
          <p:cNvSpPr/>
          <p:nvPr/>
        </p:nvSpPr>
        <p:spPr>
          <a:xfrm>
            <a:off x="3146751" y="3306928"/>
            <a:ext cx="5275276" cy="359329"/>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a:solidFill>
                  <a:schemeClr val="tx1"/>
                </a:solidFill>
                <a:latin typeface="Century Gothic" panose="020B0502020202020204" pitchFamily="34" charset="0"/>
              </a:rPr>
              <a:t>Energía e Infraestructura</a:t>
            </a:r>
          </a:p>
        </p:txBody>
      </p:sp>
      <p:sp>
        <p:nvSpPr>
          <p:cNvPr id="17" name="Rectángulo 16"/>
          <p:cNvSpPr/>
          <p:nvPr/>
        </p:nvSpPr>
        <p:spPr>
          <a:xfrm>
            <a:off x="1081660" y="6003180"/>
            <a:ext cx="2013358" cy="360000"/>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a:solidFill>
                  <a:schemeClr val="bg1"/>
                </a:solidFill>
                <a:latin typeface="Century Gothic" panose="020B0502020202020204" pitchFamily="34" charset="0"/>
              </a:rPr>
              <a:t>Coinversión</a:t>
            </a:r>
          </a:p>
        </p:txBody>
      </p:sp>
      <p:sp>
        <p:nvSpPr>
          <p:cNvPr id="18" name="Rectángulo 17"/>
          <p:cNvSpPr/>
          <p:nvPr/>
        </p:nvSpPr>
        <p:spPr>
          <a:xfrm>
            <a:off x="3155140" y="6003848"/>
            <a:ext cx="5275276" cy="36000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a:solidFill>
                  <a:schemeClr val="tx1"/>
                </a:solidFill>
                <a:latin typeface="Century Gothic" panose="020B0502020202020204" pitchFamily="34" charset="0"/>
              </a:rPr>
              <a:t>5% </a:t>
            </a:r>
          </a:p>
        </p:txBody>
      </p:sp>
    </p:spTree>
    <p:extLst>
      <p:ext uri="{BB962C8B-B14F-4D97-AF65-F5344CB8AC3E}">
        <p14:creationId xmlns:p14="http://schemas.microsoft.com/office/powerpoint/2010/main" val="29279429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Actualización del CKD: Participación Grupo Proeza</a:t>
            </a:r>
            <a:endParaRPr lang="es-MX" sz="2000" b="1" dirty="0">
              <a:latin typeface="Century Gothic" panose="020B0502020202020204" pitchFamily="34" charset="0"/>
              <a:ea typeface="+mj-ea"/>
            </a:endParaRPr>
          </a:p>
        </p:txBody>
      </p:sp>
      <p:sp>
        <p:nvSpPr>
          <p:cNvPr id="3" name="2 Marcador de número de diapositiva"/>
          <p:cNvSpPr>
            <a:spLocks noGrp="1"/>
          </p:cNvSpPr>
          <p:nvPr>
            <p:ph type="sldNum" sz="quarter" idx="12"/>
          </p:nvPr>
        </p:nvSpPr>
        <p:spPr>
          <a:xfrm>
            <a:off x="8686800" y="6451241"/>
            <a:ext cx="41406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48</a:t>
            </a:fld>
            <a:endParaRPr lang="es-ES" altLang="es-MX" dirty="0">
              <a:latin typeface="Century Gothic" panose="020B0502020202020204" pitchFamily="34" charset="0"/>
            </a:endParaRPr>
          </a:p>
        </p:txBody>
      </p:sp>
      <p:sp>
        <p:nvSpPr>
          <p:cNvPr id="5" name="2 Marcador de contenido"/>
          <p:cNvSpPr txBox="1">
            <a:spLocks/>
          </p:cNvSpPr>
          <p:nvPr/>
        </p:nvSpPr>
        <p:spPr bwMode="auto">
          <a:xfrm>
            <a:off x="429751" y="1243184"/>
            <a:ext cx="7369538" cy="887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eaLnBrk="1" hangingPunct="1">
              <a:spcBef>
                <a:spcPts val="0"/>
              </a:spcBef>
              <a:spcAft>
                <a:spcPts val="600"/>
              </a:spcAft>
              <a:buClr>
                <a:srgbClr val="CD0000"/>
              </a:buClr>
              <a:buSzPct val="110000"/>
              <a:buFont typeface="+mj-lt"/>
              <a:buAutoNum type="arabicPeriod"/>
            </a:pPr>
            <a:r>
              <a:rPr lang="es-MX" sz="1400" b="1" dirty="0">
                <a:solidFill>
                  <a:prstClr val="black"/>
                </a:solidFill>
                <a:latin typeface="Century Gothic" panose="020B0502020202020204" pitchFamily="34" charset="0"/>
              </a:rPr>
              <a:t>Ainda firmó una ampliación de capital por parte de Grupo Proeza, </a:t>
            </a:r>
            <a:r>
              <a:rPr lang="es-MX" sz="1400" dirty="0">
                <a:solidFill>
                  <a:prstClr val="black"/>
                </a:solidFill>
                <a:latin typeface="Century Gothic" panose="020B0502020202020204" pitchFamily="34" charset="0"/>
              </a:rPr>
              <a:t>por el 22% del capital para fortalecer financiera e institucionalmente a Ainda.</a:t>
            </a:r>
          </a:p>
          <a:p>
            <a:pPr lvl="1" algn="just" eaLnBrk="1" hangingPunct="1">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eaLnBrk="1" hangingPunct="1">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eaLnBrk="1" hangingPunct="1">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eaLnBrk="1" hangingPunct="1">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eaLnBrk="1" hangingPunct="1">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eaLnBrk="1" hangingPunct="1">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eaLnBrk="1" hangingPunct="1">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eaLnBrk="1" hangingPunct="1">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eaLnBrk="1" hangingPunct="1">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marL="457200" lvl="1" indent="0" algn="just" eaLnBrk="1" hangingPunct="1">
              <a:spcBef>
                <a:spcPts val="0"/>
              </a:spcBef>
              <a:spcAft>
                <a:spcPts val="600"/>
              </a:spcAft>
              <a:buClr>
                <a:srgbClr val="CD0000"/>
              </a:buClr>
              <a:buSzPct val="110000"/>
              <a:buNone/>
            </a:pPr>
            <a:endParaRPr lang="es-MX" sz="1400" dirty="0">
              <a:solidFill>
                <a:prstClr val="black"/>
              </a:solidFill>
              <a:latin typeface="Century Gothic" panose="020B0502020202020204" pitchFamily="34" charset="0"/>
            </a:endParaRPr>
          </a:p>
          <a:p>
            <a:pPr lvl="1" algn="just" eaLnBrk="1" hangingPunct="1">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p:txBody>
      </p:sp>
      <p:pic>
        <p:nvPicPr>
          <p:cNvPr id="6" name="Imagen 5"/>
          <p:cNvPicPr>
            <a:picLocks noChangeAspect="1"/>
          </p:cNvPicPr>
          <p:nvPr/>
        </p:nvPicPr>
        <p:blipFill>
          <a:blip r:embed="rId2"/>
          <a:stretch>
            <a:fillRect/>
          </a:stretch>
        </p:blipFill>
        <p:spPr>
          <a:xfrm>
            <a:off x="1970541" y="2297111"/>
            <a:ext cx="5438775" cy="2181225"/>
          </a:xfrm>
          <a:prstGeom prst="rect">
            <a:avLst/>
          </a:prstGeom>
        </p:spPr>
      </p:pic>
      <p:sp>
        <p:nvSpPr>
          <p:cNvPr id="12" name="Rectángulo 11"/>
          <p:cNvSpPr/>
          <p:nvPr/>
        </p:nvSpPr>
        <p:spPr>
          <a:xfrm>
            <a:off x="181154" y="4550958"/>
            <a:ext cx="5831457" cy="1831271"/>
          </a:xfrm>
          <a:prstGeom prst="rect">
            <a:avLst/>
          </a:prstGeom>
        </p:spPr>
        <p:txBody>
          <a:bodyPr wrap="square">
            <a:spAutoFit/>
          </a:bodyPr>
          <a:lstStyle/>
          <a:p>
            <a:pPr lvl="1" algn="just" eaLnBrk="1" hangingPunct="1">
              <a:spcBef>
                <a:spcPts val="0"/>
              </a:spcBef>
              <a:spcAft>
                <a:spcPts val="600"/>
              </a:spcAft>
              <a:buClr>
                <a:srgbClr val="CD0000"/>
              </a:buClr>
              <a:buSzPct val="110000"/>
            </a:pPr>
            <a:r>
              <a:rPr lang="es-MX" sz="1400" b="1" dirty="0">
                <a:solidFill>
                  <a:prstClr val="black"/>
                </a:solidFill>
                <a:latin typeface="Century Gothic" panose="020B0502020202020204" pitchFamily="34" charset="0"/>
              </a:rPr>
              <a:t>Proeza podrá :</a:t>
            </a:r>
          </a:p>
          <a:p>
            <a:pPr marL="742950" lvl="1" indent="-285750" algn="just" eaLnBrk="1" hangingPunct="1">
              <a:spcBef>
                <a:spcPts val="0"/>
              </a:spcBef>
              <a:spcAft>
                <a:spcPts val="600"/>
              </a:spcAft>
              <a:buClr>
                <a:srgbClr val="CD0000"/>
              </a:buClr>
              <a:buSzPct val="110000"/>
              <a:buFont typeface="Arial" panose="020B0604020202020204" pitchFamily="34" charset="0"/>
              <a:buChar char="•"/>
            </a:pPr>
            <a:endParaRPr lang="es-MX" sz="700" dirty="0">
              <a:solidFill>
                <a:prstClr val="black"/>
              </a:solidFill>
              <a:latin typeface="Century Gothic" panose="020B0502020202020204" pitchFamily="34" charset="0"/>
            </a:endParaRPr>
          </a:p>
          <a:p>
            <a:pPr marL="742950" lvl="1" indent="-285750" algn="just" eaLnBrk="1" hangingPunct="1">
              <a:spcBef>
                <a:spcPts val="0"/>
              </a:spcBef>
              <a:spcAft>
                <a:spcPts val="600"/>
              </a:spcAft>
              <a:buClr>
                <a:srgbClr val="CD0000"/>
              </a:buClr>
              <a:buSzPct val="110000"/>
              <a:buFont typeface="Arial" panose="020B0604020202020204" pitchFamily="34" charset="0"/>
              <a:buChar char="•"/>
            </a:pPr>
            <a:r>
              <a:rPr lang="es-MX" sz="1200" dirty="0">
                <a:solidFill>
                  <a:prstClr val="black"/>
                </a:solidFill>
                <a:latin typeface="Century Gothic" panose="020B0502020202020204" pitchFamily="34" charset="0"/>
              </a:rPr>
              <a:t>Nombrar un miembro en el Comité Técnico y un miembro del Comité de Inversión.</a:t>
            </a:r>
          </a:p>
          <a:p>
            <a:pPr marL="742950" lvl="1" indent="-285750" algn="just" eaLnBrk="1" hangingPunct="1">
              <a:spcBef>
                <a:spcPts val="0"/>
              </a:spcBef>
              <a:spcAft>
                <a:spcPts val="600"/>
              </a:spcAft>
              <a:buClr>
                <a:srgbClr val="CD0000"/>
              </a:buClr>
              <a:buSzPct val="110000"/>
              <a:buFont typeface="Arial" panose="020B0604020202020204" pitchFamily="34" charset="0"/>
              <a:buChar char="•"/>
            </a:pPr>
            <a:r>
              <a:rPr lang="es-MX" sz="1200" dirty="0">
                <a:solidFill>
                  <a:prstClr val="black"/>
                </a:solidFill>
                <a:latin typeface="Century Gothic" panose="020B0502020202020204" pitchFamily="34" charset="0"/>
              </a:rPr>
              <a:t>Participar en los Comités del Consejo</a:t>
            </a:r>
          </a:p>
          <a:p>
            <a:pPr marL="742950" lvl="1" indent="-285750" algn="just" eaLnBrk="1" hangingPunct="1">
              <a:spcBef>
                <a:spcPts val="0"/>
              </a:spcBef>
              <a:spcAft>
                <a:spcPts val="600"/>
              </a:spcAft>
              <a:buClr>
                <a:srgbClr val="CD0000"/>
              </a:buClr>
              <a:buSzPct val="110000"/>
              <a:buFont typeface="Arial" panose="020B0604020202020204" pitchFamily="34" charset="0"/>
              <a:buChar char="•"/>
            </a:pPr>
            <a:r>
              <a:rPr lang="es-MX" sz="1200" dirty="0">
                <a:solidFill>
                  <a:prstClr val="black"/>
                </a:solidFill>
                <a:latin typeface="Century Gothic" panose="020B0502020202020204" pitchFamily="34" charset="0"/>
              </a:rPr>
              <a:t>Designar a un miembro propietario del Consejo de Ainda, Presidente del Comité de Auditoría y del Comité de Compensaciones</a:t>
            </a:r>
          </a:p>
        </p:txBody>
      </p:sp>
      <p:sp>
        <p:nvSpPr>
          <p:cNvPr id="13" name="Flecha derecha 12"/>
          <p:cNvSpPr/>
          <p:nvPr/>
        </p:nvSpPr>
        <p:spPr>
          <a:xfrm>
            <a:off x="6612148" y="5369253"/>
            <a:ext cx="491705" cy="379562"/>
          </a:xfrm>
          <a:prstGeom prst="rightArrow">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15" name="Rectángulo 14"/>
          <p:cNvSpPr/>
          <p:nvPr/>
        </p:nvSpPr>
        <p:spPr>
          <a:xfrm>
            <a:off x="7496237" y="5287840"/>
            <a:ext cx="1265090" cy="892552"/>
          </a:xfrm>
          <a:prstGeom prst="rect">
            <a:avLst/>
          </a:prstGeom>
        </p:spPr>
        <p:txBody>
          <a:bodyPr wrap="none">
            <a:spAutoFit/>
          </a:bodyPr>
          <a:lstStyle/>
          <a:p>
            <a:pPr lvl="0" algn="ctr" eaLnBrk="1" hangingPunct="1">
              <a:spcBef>
                <a:spcPts val="0"/>
              </a:spcBef>
              <a:spcAft>
                <a:spcPts val="600"/>
              </a:spcAft>
              <a:buClr>
                <a:srgbClr val="CD0000"/>
              </a:buClr>
              <a:buSzPct val="110000"/>
            </a:pPr>
            <a:r>
              <a:rPr lang="es-MX" sz="1400" b="1" dirty="0">
                <a:solidFill>
                  <a:srgbClr val="00B050"/>
                </a:solidFill>
                <a:latin typeface="Century Gothic" panose="020B0502020202020204" pitchFamily="34" charset="0"/>
              </a:rPr>
              <a:t>Fortalece el </a:t>
            </a:r>
          </a:p>
          <a:p>
            <a:pPr lvl="0" algn="ctr" eaLnBrk="1" hangingPunct="1">
              <a:spcBef>
                <a:spcPts val="0"/>
              </a:spcBef>
              <a:spcAft>
                <a:spcPts val="600"/>
              </a:spcAft>
              <a:buClr>
                <a:srgbClr val="CD0000"/>
              </a:buClr>
              <a:buSzPct val="110000"/>
            </a:pPr>
            <a:r>
              <a:rPr lang="es-MX" sz="1400" b="1" dirty="0">
                <a:solidFill>
                  <a:srgbClr val="00B050"/>
                </a:solidFill>
                <a:latin typeface="Century Gothic" panose="020B0502020202020204" pitchFamily="34" charset="0"/>
              </a:rPr>
              <a:t>Gobierno </a:t>
            </a:r>
          </a:p>
          <a:p>
            <a:pPr lvl="0" algn="ctr" eaLnBrk="1" hangingPunct="1">
              <a:spcBef>
                <a:spcPts val="0"/>
              </a:spcBef>
              <a:spcAft>
                <a:spcPts val="600"/>
              </a:spcAft>
              <a:buClr>
                <a:srgbClr val="CD0000"/>
              </a:buClr>
              <a:buSzPct val="110000"/>
            </a:pPr>
            <a:r>
              <a:rPr lang="es-MX" sz="1400" b="1" dirty="0">
                <a:solidFill>
                  <a:srgbClr val="00B050"/>
                </a:solidFill>
                <a:latin typeface="Century Gothic" panose="020B0502020202020204" pitchFamily="34" charset="0"/>
              </a:rPr>
              <a:t>Corporativo</a:t>
            </a:r>
          </a:p>
        </p:txBody>
      </p:sp>
      <p:sp>
        <p:nvSpPr>
          <p:cNvPr id="4" name="Rectángulo 3"/>
          <p:cNvSpPr/>
          <p:nvPr/>
        </p:nvSpPr>
        <p:spPr>
          <a:xfrm>
            <a:off x="620075" y="3064557"/>
            <a:ext cx="2109833" cy="646331"/>
          </a:xfrm>
          <a:prstGeom prst="rect">
            <a:avLst/>
          </a:prstGeom>
          <a:ln>
            <a:noFill/>
          </a:ln>
        </p:spPr>
        <p:txBody>
          <a:bodyPr wrap="square">
            <a:spAutoFit/>
          </a:bodyPr>
          <a:lstStyle/>
          <a:p>
            <a:r>
              <a:rPr lang="es-MX" sz="900" dirty="0">
                <a:solidFill>
                  <a:srgbClr val="A2B4BC"/>
                </a:solidFill>
                <a:latin typeface="Century Gothic" panose="020B0502020202020204" pitchFamily="34" charset="0"/>
              </a:rPr>
              <a:t>Grupo multinacional </a:t>
            </a:r>
          </a:p>
          <a:p>
            <a:r>
              <a:rPr lang="es-MX" sz="900" dirty="0">
                <a:solidFill>
                  <a:srgbClr val="A2B4BC"/>
                </a:solidFill>
                <a:latin typeface="Century Gothic" panose="020B0502020202020204" pitchFamily="34" charset="0"/>
              </a:rPr>
              <a:t>Ventas por más de 2,800 mdd</a:t>
            </a:r>
          </a:p>
          <a:p>
            <a:r>
              <a:rPr lang="es-MX" sz="900" dirty="0">
                <a:solidFill>
                  <a:srgbClr val="A2B4BC"/>
                </a:solidFill>
                <a:latin typeface="Century Gothic" panose="020B0502020202020204" pitchFamily="34" charset="0"/>
              </a:rPr>
              <a:t>Operación en 14 países</a:t>
            </a:r>
          </a:p>
          <a:p>
            <a:r>
              <a:rPr lang="es-MX" sz="900" dirty="0">
                <a:solidFill>
                  <a:srgbClr val="A2B4BC"/>
                </a:solidFill>
                <a:latin typeface="Century Gothic" panose="020B0502020202020204" pitchFamily="34" charset="0"/>
              </a:rPr>
              <a:t>Metalsa y Citrofrut, negocios princ.</a:t>
            </a:r>
            <a:endParaRPr lang="es-MX" sz="900" dirty="0">
              <a:solidFill>
                <a:srgbClr val="A2B4BC"/>
              </a:solidFill>
            </a:endParaRPr>
          </a:p>
        </p:txBody>
      </p:sp>
      <p:sp>
        <p:nvSpPr>
          <p:cNvPr id="19" name="Rectángulo 18"/>
          <p:cNvSpPr/>
          <p:nvPr/>
        </p:nvSpPr>
        <p:spPr>
          <a:xfrm>
            <a:off x="122922" y="6518387"/>
            <a:ext cx="8563878" cy="230832"/>
          </a:xfrm>
          <a:prstGeom prst="rect">
            <a:avLst/>
          </a:prstGeom>
        </p:spPr>
        <p:txBody>
          <a:bodyPr wrap="square">
            <a:spAutoFit/>
          </a:bodyPr>
          <a:lstStyle/>
          <a:p>
            <a:pPr eaLnBrk="1" hangingPunct="1">
              <a:spcBef>
                <a:spcPts val="0"/>
              </a:spcBef>
              <a:spcAft>
                <a:spcPts val="600"/>
              </a:spcAft>
              <a:buClr>
                <a:srgbClr val="CD0000"/>
              </a:buClr>
              <a:buSzPct val="110000"/>
            </a:pPr>
            <a:r>
              <a:rPr lang="es-MX" sz="900" dirty="0">
                <a:latin typeface="Century Gothic" panose="020B0502020202020204" pitchFamily="34" charset="0"/>
              </a:rPr>
              <a:t>Fuente: Ainda. Octubre 2017</a:t>
            </a:r>
            <a:endParaRPr lang="es-MX" sz="9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9339047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fontScale="90000"/>
          </a:bodyPr>
          <a:lstStyle/>
          <a:p>
            <a:r>
              <a:rPr lang="es-ES" sz="2000" b="1" dirty="0">
                <a:latin typeface="Century Gothic" panose="020B0502020202020204" pitchFamily="34" charset="0"/>
                <a:ea typeface="+mj-ea"/>
              </a:rPr>
              <a:t>Actualización del CKD:  Fortalecimiento del equipo y Gobierno Corporativo</a:t>
            </a:r>
            <a:endParaRPr lang="es-MX" sz="2000" b="1" dirty="0">
              <a:latin typeface="Century Gothic" panose="020B0502020202020204" pitchFamily="34" charset="0"/>
              <a:ea typeface="+mj-ea"/>
            </a:endParaRPr>
          </a:p>
        </p:txBody>
      </p:sp>
      <p:sp>
        <p:nvSpPr>
          <p:cNvPr id="3" name="2 Marcador de número de diapositiva"/>
          <p:cNvSpPr>
            <a:spLocks noGrp="1"/>
          </p:cNvSpPr>
          <p:nvPr>
            <p:ph type="sldNum" sz="quarter" idx="12"/>
          </p:nvPr>
        </p:nvSpPr>
        <p:spPr>
          <a:xfrm>
            <a:off x="8686800" y="6451241"/>
            <a:ext cx="41406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49</a:t>
            </a:fld>
            <a:endParaRPr lang="es-ES" altLang="es-MX" dirty="0">
              <a:latin typeface="Century Gothic" panose="020B0502020202020204" pitchFamily="34" charset="0"/>
            </a:endParaRPr>
          </a:p>
        </p:txBody>
      </p:sp>
      <p:sp>
        <p:nvSpPr>
          <p:cNvPr id="5" name="2 Marcador de contenido"/>
          <p:cNvSpPr txBox="1">
            <a:spLocks/>
          </p:cNvSpPr>
          <p:nvPr/>
        </p:nvSpPr>
        <p:spPr bwMode="auto">
          <a:xfrm>
            <a:off x="410789" y="1239419"/>
            <a:ext cx="7369538" cy="887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eaLnBrk="1" hangingPunct="1">
              <a:spcBef>
                <a:spcPts val="0"/>
              </a:spcBef>
              <a:spcAft>
                <a:spcPts val="600"/>
              </a:spcAft>
              <a:buClr>
                <a:srgbClr val="CD0000"/>
              </a:buClr>
              <a:buSzPct val="110000"/>
              <a:buFont typeface="+mj-lt"/>
              <a:buAutoNum type="arabicPeriod" startAt="2"/>
            </a:pPr>
            <a:r>
              <a:rPr lang="es-MX" sz="1400" b="1" dirty="0">
                <a:solidFill>
                  <a:prstClr val="black"/>
                </a:solidFill>
                <a:latin typeface="Century Gothic" panose="020B0502020202020204" pitchFamily="34" charset="0"/>
              </a:rPr>
              <a:t>Incorporación de Oscar de Buen </a:t>
            </a:r>
            <a:r>
              <a:rPr lang="es-MX" sz="1400" dirty="0">
                <a:solidFill>
                  <a:prstClr val="black"/>
                </a:solidFill>
                <a:latin typeface="Century Gothic" panose="020B0502020202020204" pitchFamily="34" charset="0"/>
              </a:rPr>
              <a:t>como Presidente Ejecutivo y Funcionario Clave fortalece la experiencia del equipo así como su conocimiento en la estructuración y supervisión de contratos EPC.</a:t>
            </a:r>
          </a:p>
          <a:p>
            <a:pPr lvl="1" algn="just" eaLnBrk="1" hangingPunct="1">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eaLnBrk="1" hangingPunct="1">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eaLnBrk="1" hangingPunct="1">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eaLnBrk="1" hangingPunct="1">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eaLnBrk="1" hangingPunct="1">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eaLnBrk="1" hangingPunct="1">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eaLnBrk="1" hangingPunct="1">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eaLnBrk="1" hangingPunct="1">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eaLnBrk="1" hangingPunct="1">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marL="457200" lvl="1" indent="0" algn="just" eaLnBrk="1" hangingPunct="1">
              <a:spcBef>
                <a:spcPts val="0"/>
              </a:spcBef>
              <a:spcAft>
                <a:spcPts val="600"/>
              </a:spcAft>
              <a:buClr>
                <a:srgbClr val="CD0000"/>
              </a:buClr>
              <a:buSzPct val="110000"/>
              <a:buNone/>
            </a:pPr>
            <a:endParaRPr lang="es-MX" sz="1400" dirty="0">
              <a:solidFill>
                <a:prstClr val="black"/>
              </a:solidFill>
              <a:latin typeface="Century Gothic" panose="020B0502020202020204" pitchFamily="34" charset="0"/>
            </a:endParaRPr>
          </a:p>
          <a:p>
            <a:pPr lvl="1" algn="just" eaLnBrk="1" hangingPunct="1">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p:txBody>
      </p:sp>
      <p:sp>
        <p:nvSpPr>
          <p:cNvPr id="21" name="Rectángulo 20"/>
          <p:cNvSpPr/>
          <p:nvPr/>
        </p:nvSpPr>
        <p:spPr>
          <a:xfrm>
            <a:off x="7466003" y="3655987"/>
            <a:ext cx="180843" cy="7415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22" name="Rectángulo 21"/>
          <p:cNvSpPr/>
          <p:nvPr/>
        </p:nvSpPr>
        <p:spPr>
          <a:xfrm>
            <a:off x="7466003" y="3098081"/>
            <a:ext cx="118865" cy="31592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pic>
        <p:nvPicPr>
          <p:cNvPr id="23" name="Imagen 22"/>
          <p:cNvPicPr>
            <a:picLocks noChangeAspect="1"/>
          </p:cNvPicPr>
          <p:nvPr/>
        </p:nvPicPr>
        <p:blipFill>
          <a:blip r:embed="rId2"/>
          <a:stretch>
            <a:fillRect/>
          </a:stretch>
        </p:blipFill>
        <p:spPr>
          <a:xfrm>
            <a:off x="818820" y="2330443"/>
            <a:ext cx="7937680" cy="1487553"/>
          </a:xfrm>
          <a:prstGeom prst="rect">
            <a:avLst/>
          </a:prstGeom>
        </p:spPr>
      </p:pic>
      <p:sp>
        <p:nvSpPr>
          <p:cNvPr id="24" name="2 Marcador de contenido"/>
          <p:cNvSpPr txBox="1">
            <a:spLocks/>
          </p:cNvSpPr>
          <p:nvPr/>
        </p:nvSpPr>
        <p:spPr bwMode="auto">
          <a:xfrm>
            <a:off x="623574" y="4069714"/>
            <a:ext cx="7369538" cy="887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eaLnBrk="1" hangingPunct="1">
              <a:spcBef>
                <a:spcPts val="0"/>
              </a:spcBef>
              <a:spcAft>
                <a:spcPts val="600"/>
              </a:spcAft>
              <a:buClr>
                <a:srgbClr val="CD0000"/>
              </a:buClr>
              <a:buSzPct val="110000"/>
              <a:buFont typeface="+mj-lt"/>
              <a:buAutoNum type="arabicPeriod" startAt="3"/>
            </a:pPr>
            <a:r>
              <a:rPr lang="es-MX" sz="1400" b="1" dirty="0">
                <a:solidFill>
                  <a:prstClr val="black"/>
                </a:solidFill>
                <a:latin typeface="Century Gothic" panose="020B0502020202020204" pitchFamily="34" charset="0"/>
              </a:rPr>
              <a:t>Participación de Carlos Sales </a:t>
            </a:r>
            <a:r>
              <a:rPr lang="es-MX" sz="1400" dirty="0">
                <a:solidFill>
                  <a:prstClr val="black"/>
                </a:solidFill>
                <a:latin typeface="Century Gothic" panose="020B0502020202020204" pitchFamily="34" charset="0"/>
              </a:rPr>
              <a:t>en el Comité de Inversión y en el Comité Técnico permite contar con la experiencia de un financiero de reconocido prestigio en los Órganos de Gobierno</a:t>
            </a:r>
          </a:p>
          <a:p>
            <a:pPr lvl="1" algn="just" eaLnBrk="1" hangingPunct="1">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eaLnBrk="1" hangingPunct="1">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eaLnBrk="1" hangingPunct="1">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eaLnBrk="1" hangingPunct="1">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eaLnBrk="1" hangingPunct="1">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eaLnBrk="1" hangingPunct="1">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eaLnBrk="1" hangingPunct="1">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eaLnBrk="1" hangingPunct="1">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eaLnBrk="1" hangingPunct="1">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marL="457200" lvl="1" indent="0" algn="just" eaLnBrk="1" hangingPunct="1">
              <a:spcBef>
                <a:spcPts val="0"/>
              </a:spcBef>
              <a:spcAft>
                <a:spcPts val="600"/>
              </a:spcAft>
              <a:buClr>
                <a:srgbClr val="CD0000"/>
              </a:buClr>
              <a:buSzPct val="110000"/>
              <a:buNone/>
            </a:pPr>
            <a:endParaRPr lang="es-MX" sz="1400" dirty="0">
              <a:solidFill>
                <a:prstClr val="black"/>
              </a:solidFill>
              <a:latin typeface="Century Gothic" panose="020B0502020202020204" pitchFamily="34" charset="0"/>
            </a:endParaRPr>
          </a:p>
          <a:p>
            <a:pPr lvl="1" algn="just" eaLnBrk="1" hangingPunct="1">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p:txBody>
      </p:sp>
      <p:pic>
        <p:nvPicPr>
          <p:cNvPr id="26" name="Imagen 25"/>
          <p:cNvPicPr>
            <a:picLocks noChangeAspect="1"/>
          </p:cNvPicPr>
          <p:nvPr/>
        </p:nvPicPr>
        <p:blipFill rotWithShape="1">
          <a:blip r:embed="rId3"/>
          <a:srcRect b="7655"/>
          <a:stretch/>
        </p:blipFill>
        <p:spPr>
          <a:xfrm>
            <a:off x="2536165" y="5102528"/>
            <a:ext cx="4375467" cy="1237294"/>
          </a:xfrm>
          <a:prstGeom prst="rect">
            <a:avLst/>
          </a:prstGeom>
        </p:spPr>
      </p:pic>
      <p:sp>
        <p:nvSpPr>
          <p:cNvPr id="27" name="Rectángulo 26"/>
          <p:cNvSpPr/>
          <p:nvPr/>
        </p:nvSpPr>
        <p:spPr>
          <a:xfrm>
            <a:off x="122922" y="6518387"/>
            <a:ext cx="8563878" cy="230832"/>
          </a:xfrm>
          <a:prstGeom prst="rect">
            <a:avLst/>
          </a:prstGeom>
        </p:spPr>
        <p:txBody>
          <a:bodyPr wrap="square">
            <a:spAutoFit/>
          </a:bodyPr>
          <a:lstStyle/>
          <a:p>
            <a:pPr eaLnBrk="1" hangingPunct="1">
              <a:spcBef>
                <a:spcPts val="0"/>
              </a:spcBef>
              <a:spcAft>
                <a:spcPts val="600"/>
              </a:spcAft>
              <a:buClr>
                <a:srgbClr val="CD0000"/>
              </a:buClr>
              <a:buSzPct val="110000"/>
            </a:pPr>
            <a:r>
              <a:rPr lang="es-MX" sz="900" dirty="0">
                <a:latin typeface="Century Gothic" panose="020B0502020202020204" pitchFamily="34" charset="0"/>
              </a:rPr>
              <a:t>Fuente: Ainda. Octubre 2017</a:t>
            </a:r>
            <a:endParaRPr lang="es-MX" sz="9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10482490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Actualización del CKD: El </a:t>
            </a:r>
            <a:r>
              <a:rPr lang="es-ES" sz="2000" b="1" i="1" dirty="0">
                <a:latin typeface="Century Gothic" panose="020B0502020202020204" pitchFamily="34" charset="0"/>
                <a:ea typeface="+mj-ea"/>
              </a:rPr>
              <a:t>pipeline </a:t>
            </a:r>
            <a:r>
              <a:rPr lang="es-ES" sz="2000" b="1" dirty="0">
                <a:latin typeface="Century Gothic" panose="020B0502020202020204" pitchFamily="34" charset="0"/>
                <a:ea typeface="+mj-ea"/>
              </a:rPr>
              <a:t>se mantiene atractivo</a:t>
            </a:r>
            <a:endParaRPr lang="es-MX" sz="2000" b="1" dirty="0">
              <a:latin typeface="Century Gothic" panose="020B0502020202020204" pitchFamily="34" charset="0"/>
              <a:ea typeface="+mj-ea"/>
            </a:endParaRPr>
          </a:p>
        </p:txBody>
      </p:sp>
      <p:sp>
        <p:nvSpPr>
          <p:cNvPr id="3" name="2 Marcador de número de diapositiva"/>
          <p:cNvSpPr>
            <a:spLocks noGrp="1"/>
          </p:cNvSpPr>
          <p:nvPr>
            <p:ph type="sldNum" sz="quarter" idx="12"/>
          </p:nvPr>
        </p:nvSpPr>
        <p:spPr>
          <a:xfrm>
            <a:off x="8686800" y="6451241"/>
            <a:ext cx="41406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50</a:t>
            </a:fld>
            <a:endParaRPr lang="es-ES" altLang="es-MX" dirty="0">
              <a:latin typeface="Century Gothic" panose="020B0502020202020204" pitchFamily="34" charset="0"/>
            </a:endParaRPr>
          </a:p>
        </p:txBody>
      </p:sp>
      <p:sp>
        <p:nvSpPr>
          <p:cNvPr id="5" name="2 Marcador de contenido"/>
          <p:cNvSpPr txBox="1">
            <a:spLocks/>
          </p:cNvSpPr>
          <p:nvPr/>
        </p:nvSpPr>
        <p:spPr bwMode="auto">
          <a:xfrm>
            <a:off x="391827" y="1093928"/>
            <a:ext cx="7369538" cy="887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eaLnBrk="1" hangingPunct="1">
              <a:spcBef>
                <a:spcPts val="0"/>
              </a:spcBef>
              <a:spcAft>
                <a:spcPts val="600"/>
              </a:spcAft>
              <a:buClr>
                <a:srgbClr val="CD0000"/>
              </a:buClr>
              <a:buSzPct val="110000"/>
              <a:buFont typeface="+mj-lt"/>
              <a:buAutoNum type="arabicPeriod" startAt="4"/>
            </a:pPr>
            <a:r>
              <a:rPr lang="es-MX" sz="1400" dirty="0">
                <a:solidFill>
                  <a:prstClr val="black"/>
                </a:solidFill>
                <a:latin typeface="Century Gothic" panose="020B0502020202020204" pitchFamily="34" charset="0"/>
              </a:rPr>
              <a:t>A la fecha, el </a:t>
            </a:r>
            <a:r>
              <a:rPr lang="es-MX" sz="1400" i="1" dirty="0">
                <a:solidFill>
                  <a:prstClr val="black"/>
                </a:solidFill>
                <a:latin typeface="Century Gothic" panose="020B0502020202020204" pitchFamily="34" charset="0"/>
              </a:rPr>
              <a:t>pipeline </a:t>
            </a:r>
            <a:r>
              <a:rPr lang="es-MX" sz="1400" dirty="0">
                <a:solidFill>
                  <a:prstClr val="black"/>
                </a:solidFill>
                <a:latin typeface="Century Gothic" panose="020B0502020202020204" pitchFamily="34" charset="0"/>
              </a:rPr>
              <a:t>se mantiene atractivo y diversificado en distintos sectores: </a:t>
            </a:r>
          </a:p>
          <a:p>
            <a:pPr lvl="1" algn="just" eaLnBrk="1" hangingPunct="1">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eaLnBrk="1" hangingPunct="1">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eaLnBrk="1" hangingPunct="1">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eaLnBrk="1" hangingPunct="1">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eaLnBrk="1" hangingPunct="1">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eaLnBrk="1" hangingPunct="1">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eaLnBrk="1" hangingPunct="1">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marL="457200" lvl="1" indent="0" algn="just" eaLnBrk="1" hangingPunct="1">
              <a:spcBef>
                <a:spcPts val="0"/>
              </a:spcBef>
              <a:spcAft>
                <a:spcPts val="600"/>
              </a:spcAft>
              <a:buClr>
                <a:srgbClr val="CD0000"/>
              </a:buClr>
              <a:buSzPct val="110000"/>
              <a:buNone/>
            </a:pPr>
            <a:endParaRPr lang="es-MX" sz="1400" dirty="0">
              <a:solidFill>
                <a:prstClr val="black"/>
              </a:solidFill>
              <a:latin typeface="Century Gothic" panose="020B0502020202020204" pitchFamily="34" charset="0"/>
            </a:endParaRPr>
          </a:p>
          <a:p>
            <a:pPr lvl="1" algn="just" eaLnBrk="1" hangingPunct="1">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p:txBody>
      </p:sp>
      <p:sp>
        <p:nvSpPr>
          <p:cNvPr id="21" name="Rectángulo 20"/>
          <p:cNvSpPr/>
          <p:nvPr/>
        </p:nvSpPr>
        <p:spPr>
          <a:xfrm>
            <a:off x="7466003" y="3655987"/>
            <a:ext cx="180843" cy="7415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22" name="Rectángulo 21"/>
          <p:cNvSpPr/>
          <p:nvPr/>
        </p:nvSpPr>
        <p:spPr>
          <a:xfrm>
            <a:off x="7466003" y="3098081"/>
            <a:ext cx="118865" cy="31592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pic>
        <p:nvPicPr>
          <p:cNvPr id="4" name="Imagen 3"/>
          <p:cNvPicPr>
            <a:picLocks noChangeAspect="1"/>
          </p:cNvPicPr>
          <p:nvPr/>
        </p:nvPicPr>
        <p:blipFill>
          <a:blip r:embed="rId2"/>
          <a:stretch>
            <a:fillRect/>
          </a:stretch>
        </p:blipFill>
        <p:spPr>
          <a:xfrm>
            <a:off x="829949" y="1794281"/>
            <a:ext cx="4855868" cy="4632301"/>
          </a:xfrm>
          <a:prstGeom prst="rect">
            <a:avLst/>
          </a:prstGeom>
        </p:spPr>
      </p:pic>
      <p:sp>
        <p:nvSpPr>
          <p:cNvPr id="6" name="Cerrar llave 5"/>
          <p:cNvSpPr/>
          <p:nvPr/>
        </p:nvSpPr>
        <p:spPr>
          <a:xfrm>
            <a:off x="6129020" y="1794281"/>
            <a:ext cx="448573" cy="4546133"/>
          </a:xfrm>
          <a:prstGeom prst="rightBrace">
            <a:avLst/>
          </a:pr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MX"/>
          </a:p>
        </p:txBody>
      </p:sp>
      <p:sp>
        <p:nvSpPr>
          <p:cNvPr id="13" name="Rectángulo 12"/>
          <p:cNvSpPr/>
          <p:nvPr/>
        </p:nvSpPr>
        <p:spPr>
          <a:xfrm>
            <a:off x="7158818" y="3797336"/>
            <a:ext cx="1527982" cy="600164"/>
          </a:xfrm>
          <a:prstGeom prst="rect">
            <a:avLst/>
          </a:prstGeom>
        </p:spPr>
        <p:txBody>
          <a:bodyPr wrap="none">
            <a:spAutoFit/>
          </a:bodyPr>
          <a:lstStyle/>
          <a:p>
            <a:pPr lvl="0" algn="ctr" eaLnBrk="1" hangingPunct="1">
              <a:spcBef>
                <a:spcPts val="0"/>
              </a:spcBef>
              <a:spcAft>
                <a:spcPts val="600"/>
              </a:spcAft>
              <a:buClr>
                <a:srgbClr val="CD0000"/>
              </a:buClr>
              <a:buSzPct val="110000"/>
            </a:pPr>
            <a:r>
              <a:rPr lang="es-MX" sz="1400" b="1" dirty="0">
                <a:solidFill>
                  <a:schemeClr val="tx2"/>
                </a:solidFill>
                <a:latin typeface="Century Gothic" panose="020B0502020202020204" pitchFamily="34" charset="0"/>
              </a:rPr>
              <a:t>4.5x el tamaño </a:t>
            </a:r>
          </a:p>
          <a:p>
            <a:pPr lvl="0" algn="ctr" eaLnBrk="1" hangingPunct="1">
              <a:spcBef>
                <a:spcPts val="0"/>
              </a:spcBef>
              <a:spcAft>
                <a:spcPts val="600"/>
              </a:spcAft>
              <a:buClr>
                <a:srgbClr val="CD0000"/>
              </a:buClr>
              <a:buSzPct val="110000"/>
            </a:pPr>
            <a:r>
              <a:rPr lang="es-MX" sz="1400" b="1" dirty="0">
                <a:solidFill>
                  <a:schemeClr val="tx2"/>
                </a:solidFill>
                <a:latin typeface="Century Gothic" panose="020B0502020202020204" pitchFamily="34" charset="0"/>
              </a:rPr>
              <a:t>del CKD</a:t>
            </a:r>
          </a:p>
        </p:txBody>
      </p:sp>
      <p:sp>
        <p:nvSpPr>
          <p:cNvPr id="14" name="Rectángulo 13"/>
          <p:cNvSpPr/>
          <p:nvPr/>
        </p:nvSpPr>
        <p:spPr>
          <a:xfrm>
            <a:off x="122922" y="6518387"/>
            <a:ext cx="8563878" cy="230832"/>
          </a:xfrm>
          <a:prstGeom prst="rect">
            <a:avLst/>
          </a:prstGeom>
        </p:spPr>
        <p:txBody>
          <a:bodyPr wrap="square">
            <a:spAutoFit/>
          </a:bodyPr>
          <a:lstStyle/>
          <a:p>
            <a:pPr eaLnBrk="1" hangingPunct="1">
              <a:spcBef>
                <a:spcPts val="0"/>
              </a:spcBef>
              <a:spcAft>
                <a:spcPts val="600"/>
              </a:spcAft>
              <a:buClr>
                <a:srgbClr val="CD0000"/>
              </a:buClr>
              <a:buSzPct val="110000"/>
            </a:pPr>
            <a:r>
              <a:rPr lang="es-MX" sz="900" dirty="0">
                <a:latin typeface="Century Gothic" panose="020B0502020202020204" pitchFamily="34" charset="0"/>
              </a:rPr>
              <a:t>Fuente: Ainda. Octubre 2017</a:t>
            </a:r>
            <a:endParaRPr lang="es-MX" sz="9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13706097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Ratificación de la propuesta de inversión FANVIT</a:t>
            </a:r>
            <a:endParaRPr lang="es-MX" sz="2000" b="1" dirty="0">
              <a:latin typeface="Century Gothic" panose="020B0502020202020204" pitchFamily="34" charset="0"/>
              <a:ea typeface="+mj-ea"/>
            </a:endParaRPr>
          </a:p>
        </p:txBody>
      </p:sp>
      <p:sp>
        <p:nvSpPr>
          <p:cNvPr id="8" name="2 Marcador de contenido"/>
          <p:cNvSpPr>
            <a:spLocks noGrp="1"/>
          </p:cNvSpPr>
          <p:nvPr>
            <p:ph idx="1"/>
          </p:nvPr>
        </p:nvSpPr>
        <p:spPr>
          <a:xfrm>
            <a:off x="455355" y="1136313"/>
            <a:ext cx="8315325" cy="5314928"/>
          </a:xfrm>
          <a:noFill/>
        </p:spPr>
        <p:txBody>
          <a:bodyPr>
            <a:noAutofit/>
          </a:bodyPr>
          <a:lstStyle/>
          <a:p>
            <a:pPr marL="0"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0"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0"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0"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0" indent="0" algn="just">
              <a:spcBef>
                <a:spcPts val="0"/>
              </a:spcBef>
              <a:spcAft>
                <a:spcPts val="600"/>
              </a:spcAft>
              <a:buClr>
                <a:srgbClr val="CD0000"/>
              </a:buClr>
              <a:buSzPct val="110000"/>
              <a:buNone/>
            </a:pPr>
            <a:endParaRPr lang="es-MX" sz="2400" b="1" dirty="0">
              <a:latin typeface="Century Gothic" panose="020B0502020202020204" pitchFamily="34" charset="0"/>
            </a:endParaRPr>
          </a:p>
          <a:p>
            <a:pPr marL="0" indent="0" algn="ctr">
              <a:spcBef>
                <a:spcPts val="0"/>
              </a:spcBef>
              <a:spcAft>
                <a:spcPts val="600"/>
              </a:spcAft>
              <a:buClr>
                <a:srgbClr val="CD0000"/>
              </a:buClr>
              <a:buSzPct val="110000"/>
              <a:buNone/>
            </a:pPr>
            <a:r>
              <a:rPr lang="es-MX" sz="1800" dirty="0">
                <a:latin typeface="Century Gothic" panose="020B0502020202020204" pitchFamily="34" charset="0"/>
              </a:rPr>
              <a:t>Con base en las consideraciones anteriores, se propone ratificar la orden para  una participación en Ainda de: </a:t>
            </a:r>
          </a:p>
          <a:p>
            <a:pPr marL="0" indent="0" algn="ctr">
              <a:spcBef>
                <a:spcPts val="0"/>
              </a:spcBef>
              <a:spcAft>
                <a:spcPts val="600"/>
              </a:spcAft>
              <a:buClr>
                <a:srgbClr val="CD0000"/>
              </a:buClr>
              <a:buSzPct val="110000"/>
              <a:buNone/>
            </a:pPr>
            <a:endParaRPr lang="es-MX" sz="1800" b="1" dirty="0">
              <a:latin typeface="Century Gothic" panose="020B0502020202020204" pitchFamily="34" charset="0"/>
            </a:endParaRPr>
          </a:p>
          <a:p>
            <a:pPr marL="0" indent="0" algn="ctr">
              <a:spcBef>
                <a:spcPts val="0"/>
              </a:spcBef>
              <a:spcAft>
                <a:spcPts val="600"/>
              </a:spcAft>
              <a:buClr>
                <a:srgbClr val="CD0000"/>
              </a:buClr>
              <a:buSzPct val="110000"/>
              <a:buNone/>
            </a:pPr>
            <a:r>
              <a:rPr lang="es-MX" sz="1800" b="1" dirty="0">
                <a:latin typeface="Century Gothic" panose="020B0502020202020204" pitchFamily="34" charset="0"/>
              </a:rPr>
              <a:t>300 mdp o hasta el 10% de la emisión, lo que resulte menor</a:t>
            </a:r>
          </a:p>
          <a:p>
            <a:pPr marL="0" indent="0" algn="ctr">
              <a:spcBef>
                <a:spcPts val="0"/>
              </a:spcBef>
              <a:spcAft>
                <a:spcPts val="600"/>
              </a:spcAft>
              <a:buClr>
                <a:srgbClr val="CD0000"/>
              </a:buClr>
              <a:buSzPct val="110000"/>
              <a:buNone/>
            </a:pPr>
            <a:r>
              <a:rPr lang="es-MX" sz="1800" b="1" dirty="0">
                <a:latin typeface="Century Gothic" panose="020B0502020202020204" pitchFamily="34" charset="0"/>
              </a:rPr>
              <a:t>La orden prevalece durante tres meses.</a:t>
            </a:r>
          </a:p>
          <a:p>
            <a:pPr marL="0" indent="0" algn="ctr">
              <a:spcBef>
                <a:spcPts val="0"/>
              </a:spcBef>
              <a:spcAft>
                <a:spcPts val="600"/>
              </a:spcAft>
              <a:buClr>
                <a:srgbClr val="CD0000"/>
              </a:buClr>
              <a:buSzPct val="110000"/>
              <a:buNone/>
            </a:pPr>
            <a:endParaRPr lang="es-MX" sz="1800" b="1" dirty="0">
              <a:latin typeface="Century Gothic" panose="020B0502020202020204" pitchFamily="34" charset="0"/>
            </a:endParaRPr>
          </a:p>
          <a:p>
            <a:pPr marL="0" indent="0" algn="ctr">
              <a:spcBef>
                <a:spcPts val="0"/>
              </a:spcBef>
              <a:spcAft>
                <a:spcPts val="600"/>
              </a:spcAft>
              <a:buClr>
                <a:srgbClr val="CD0000"/>
              </a:buClr>
              <a:buSzPct val="110000"/>
              <a:buNone/>
            </a:pPr>
            <a:endParaRPr lang="es-MX" sz="1800" b="1" dirty="0">
              <a:latin typeface="Century Gothic" panose="020B0502020202020204" pitchFamily="34" charset="0"/>
            </a:endParaRPr>
          </a:p>
          <a:p>
            <a:pPr marL="0" indent="0" algn="ctr">
              <a:spcBef>
                <a:spcPts val="0"/>
              </a:spcBef>
              <a:spcAft>
                <a:spcPts val="600"/>
              </a:spcAft>
              <a:buClr>
                <a:srgbClr val="CD0000"/>
              </a:buClr>
              <a:buSzPct val="110000"/>
              <a:buNone/>
            </a:pPr>
            <a:endParaRPr lang="es-MX" sz="1800" b="1"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8686800" y="6451241"/>
            <a:ext cx="41406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51</a:t>
            </a:fld>
            <a:endParaRPr lang="es-ES" altLang="es-MX" dirty="0">
              <a:latin typeface="Century Gothic" panose="020B0502020202020204" pitchFamily="34" charset="0"/>
            </a:endParaRPr>
          </a:p>
        </p:txBody>
      </p:sp>
      <p:sp>
        <p:nvSpPr>
          <p:cNvPr id="5" name="4 Flecha izquierda">
            <a:hlinkClick r:id="rId2" action="ppaction://hlinksldjump"/>
          </p:cNvPr>
          <p:cNvSpPr/>
          <p:nvPr/>
        </p:nvSpPr>
        <p:spPr>
          <a:xfrm>
            <a:off x="8572873" y="6560288"/>
            <a:ext cx="167088" cy="148856"/>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3919729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414130" y="3090913"/>
            <a:ext cx="7464056" cy="711200"/>
          </a:xfrm>
        </p:spPr>
        <p:txBody>
          <a:bodyPr/>
          <a:lstStyle/>
          <a:p>
            <a:pPr marL="0" indent="0"/>
            <a:r>
              <a:rPr lang="es-MX" sz="2000" b="1" dirty="0">
                <a:latin typeface="Century Gothic" panose="020B0502020202020204" pitchFamily="34" charset="0"/>
              </a:rPr>
              <a:t>Informe sobre límites de contrapartes, emisoras y ETF´s </a:t>
            </a:r>
            <a:br>
              <a:rPr lang="es-MX" sz="2000" b="1" dirty="0">
                <a:latin typeface="Century Gothic" panose="020B0502020202020204" pitchFamily="34" charset="0"/>
              </a:rPr>
            </a:br>
            <a:r>
              <a:rPr lang="es-MX" sz="2000" b="1" dirty="0">
                <a:latin typeface="Century Gothic" panose="020B0502020202020204" pitchFamily="34" charset="0"/>
              </a:rPr>
              <a:t> </a:t>
            </a:r>
            <a:endParaRPr lang="es-MX" sz="2000" dirty="0">
              <a:latin typeface="Century Gothic" panose="020B0502020202020204" pitchFamily="34" charset="0"/>
            </a:endParaRP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Octubre 2017</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52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0248337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139891" y="203436"/>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2000" b="1" dirty="0">
                <a:latin typeface="Century Gothic" panose="020B0502020202020204" pitchFamily="34" charset="0"/>
              </a:rPr>
              <a:t>Riesgo de contraparte Infonavit (emisores)</a:t>
            </a:r>
            <a:br>
              <a:rPr lang="es-MX" sz="1800" b="1" dirty="0">
                <a:latin typeface="Century Gothic" panose="020B0502020202020204" pitchFamily="34" charset="0"/>
              </a:rPr>
            </a:br>
            <a:r>
              <a:rPr lang="es-MX" sz="1400" dirty="0">
                <a:latin typeface="Century Gothic" panose="020B0502020202020204" pitchFamily="34" charset="0"/>
              </a:rPr>
              <a:t>Septiembre 2017 – Coordinación General de Riesgos</a:t>
            </a:r>
            <a:endParaRPr lang="es-MX" sz="1600" dirty="0">
              <a:latin typeface="Century Gothic" panose="020B0502020202020204" pitchFamily="34" charset="0"/>
            </a:endParaRPr>
          </a:p>
        </p:txBody>
      </p:sp>
      <p:sp>
        <p:nvSpPr>
          <p:cNvPr id="10" name="9 Marcador de número de diapositiva"/>
          <p:cNvSpPr>
            <a:spLocks noGrp="1"/>
          </p:cNvSpPr>
          <p:nvPr>
            <p:ph type="sldNum" sz="quarter" idx="12"/>
          </p:nvPr>
        </p:nvSpPr>
        <p:spPr/>
        <p:txBody>
          <a:bodyPr/>
          <a:lstStyle/>
          <a:p>
            <a:fld id="{994D2B2F-BC50-EF4E-8B6C-BAC6A0A8BB6B}" type="slidenum">
              <a:rPr lang="es-ES" smtClean="0">
                <a:solidFill>
                  <a:prstClr val="black">
                    <a:tint val="75000"/>
                  </a:prstClr>
                </a:solidFill>
                <a:latin typeface="Century Gothic" panose="020B0502020202020204" pitchFamily="34" charset="0"/>
              </a:rPr>
              <a:pPr/>
              <a:t>53</a:t>
            </a:fld>
            <a:endParaRPr lang="es-ES" dirty="0">
              <a:solidFill>
                <a:prstClr val="black">
                  <a:tint val="75000"/>
                </a:prstClr>
              </a:solidFill>
              <a:latin typeface="Century Gothic" panose="020B0502020202020204" pitchFamily="34" charset="0"/>
            </a:endParaRPr>
          </a:p>
        </p:txBody>
      </p:sp>
      <p:sp>
        <p:nvSpPr>
          <p:cNvPr id="9" name="8 CuadroTexto"/>
          <p:cNvSpPr txBox="1"/>
          <p:nvPr/>
        </p:nvSpPr>
        <p:spPr>
          <a:xfrm>
            <a:off x="6823892" y="5536630"/>
            <a:ext cx="2227641" cy="369332"/>
          </a:xfrm>
          <a:prstGeom prst="rect">
            <a:avLst/>
          </a:prstGeom>
          <a:noFill/>
        </p:spPr>
        <p:txBody>
          <a:bodyPr wrap="square" rtlCol="0">
            <a:spAutoFit/>
          </a:bodyPr>
          <a:lstStyle/>
          <a:p>
            <a:pPr algn="r" defTabSz="457200"/>
            <a:r>
              <a:rPr lang="es-MX" sz="900" b="1" dirty="0">
                <a:solidFill>
                  <a:prstClr val="black"/>
                </a:solidFill>
                <a:latin typeface="Century Gothic" panose="020B0502020202020204" pitchFamily="34" charset="0"/>
              </a:rPr>
              <a:t>Cifras en millones de pesos</a:t>
            </a:r>
          </a:p>
          <a:p>
            <a:pPr algn="r" defTabSz="457200"/>
            <a:r>
              <a:rPr lang="es-MX" sz="900" b="1" dirty="0">
                <a:solidFill>
                  <a:prstClr val="black"/>
                </a:solidFill>
                <a:latin typeface="Century Gothic" panose="020B0502020202020204" pitchFamily="34" charset="0"/>
              </a:rPr>
              <a:t>Calificaciones en escala nacional</a:t>
            </a:r>
            <a:endParaRPr lang="es-MX" sz="2000" b="1" dirty="0">
              <a:solidFill>
                <a:prstClr val="black"/>
              </a:solidFill>
              <a:latin typeface="Century Gothic" panose="020B0502020202020204" pitchFamily="34" charset="0"/>
            </a:endParaRPr>
          </a:p>
        </p:txBody>
      </p:sp>
      <p:sp>
        <p:nvSpPr>
          <p:cNvPr id="7" name="6 CuadroTexto"/>
          <p:cNvSpPr txBox="1"/>
          <p:nvPr/>
        </p:nvSpPr>
        <p:spPr>
          <a:xfrm>
            <a:off x="33490" y="5529788"/>
            <a:ext cx="8979614" cy="230832"/>
          </a:xfrm>
          <a:prstGeom prst="rect">
            <a:avLst/>
          </a:prstGeom>
          <a:noFill/>
        </p:spPr>
        <p:txBody>
          <a:bodyPr wrap="square" rtlCol="0">
            <a:spAutoFit/>
          </a:bodyPr>
          <a:lstStyle/>
          <a:p>
            <a:pPr defTabSz="457200"/>
            <a:r>
              <a:rPr lang="es-MX" sz="900" b="1" dirty="0">
                <a:solidFill>
                  <a:prstClr val="black"/>
                </a:solidFill>
                <a:latin typeface="Century Gothic" panose="020B0502020202020204" pitchFamily="34" charset="0"/>
              </a:rPr>
              <a:t>Cifras de Valor de Mercado de VALMER </a:t>
            </a:r>
          </a:p>
        </p:txBody>
      </p:sp>
      <p:pic>
        <p:nvPicPr>
          <p:cNvPr id="2" name="Imagen 1">
            <a:extLst>
              <a:ext uri="{FF2B5EF4-FFF2-40B4-BE49-F238E27FC236}">
                <a16:creationId xmlns:a16="http://schemas.microsoft.com/office/drawing/2014/main" id="{51E89E12-5CCA-48FE-86CF-D8A4A96289FA}"/>
              </a:ext>
            </a:extLst>
          </p:cNvPr>
          <p:cNvPicPr>
            <a:picLocks noChangeAspect="1"/>
          </p:cNvPicPr>
          <p:nvPr/>
        </p:nvPicPr>
        <p:blipFill>
          <a:blip r:embed="rId3"/>
          <a:stretch>
            <a:fillRect/>
          </a:stretch>
        </p:blipFill>
        <p:spPr>
          <a:xfrm>
            <a:off x="1243599" y="1277901"/>
            <a:ext cx="6514759" cy="3612280"/>
          </a:xfrm>
          <a:prstGeom prst="rect">
            <a:avLst/>
          </a:prstGeom>
        </p:spPr>
      </p:pic>
    </p:spTree>
    <p:extLst>
      <p:ext uri="{BB962C8B-B14F-4D97-AF65-F5344CB8AC3E}">
        <p14:creationId xmlns:p14="http://schemas.microsoft.com/office/powerpoint/2010/main" val="22911201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139891" y="203436"/>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2000" b="1" dirty="0">
                <a:latin typeface="Century Gothic" panose="020B0502020202020204" pitchFamily="34" charset="0"/>
              </a:rPr>
              <a:t>Riesgo de contraparte Infonavit (reportos)</a:t>
            </a:r>
            <a:br>
              <a:rPr lang="es-MX" sz="2000" b="1" dirty="0">
                <a:latin typeface="Century Gothic" panose="020B0502020202020204" pitchFamily="34" charset="0"/>
              </a:rPr>
            </a:br>
            <a:r>
              <a:rPr lang="es-MX" sz="1400" dirty="0">
                <a:latin typeface="Century Gothic" panose="020B0502020202020204" pitchFamily="34" charset="0"/>
              </a:rPr>
              <a:t>Septiembre 2017 – Coordinación General de Riesgos</a:t>
            </a:r>
            <a:endParaRPr lang="es-MX" sz="1600" dirty="0">
              <a:latin typeface="Century Gothic" panose="020B0502020202020204" pitchFamily="34" charset="0"/>
            </a:endParaRPr>
          </a:p>
        </p:txBody>
      </p:sp>
      <p:sp>
        <p:nvSpPr>
          <p:cNvPr id="10" name="9 Marcador de número de diapositiva"/>
          <p:cNvSpPr>
            <a:spLocks noGrp="1"/>
          </p:cNvSpPr>
          <p:nvPr>
            <p:ph type="sldNum" sz="quarter" idx="12"/>
          </p:nvPr>
        </p:nvSpPr>
        <p:spPr/>
        <p:txBody>
          <a:bodyPr/>
          <a:lstStyle/>
          <a:p>
            <a:fld id="{994D2B2F-BC50-EF4E-8B6C-BAC6A0A8BB6B}" type="slidenum">
              <a:rPr lang="es-ES" smtClean="0">
                <a:solidFill>
                  <a:prstClr val="black">
                    <a:tint val="75000"/>
                  </a:prstClr>
                </a:solidFill>
                <a:latin typeface="Century Gothic" panose="020B0502020202020204" pitchFamily="34" charset="0"/>
              </a:rPr>
              <a:pPr/>
              <a:t>54</a:t>
            </a:fld>
            <a:endParaRPr lang="es-ES" dirty="0">
              <a:solidFill>
                <a:prstClr val="black">
                  <a:tint val="75000"/>
                </a:prstClr>
              </a:solidFill>
              <a:latin typeface="Century Gothic" panose="020B0502020202020204" pitchFamily="34" charset="0"/>
            </a:endParaRPr>
          </a:p>
        </p:txBody>
      </p:sp>
      <p:sp>
        <p:nvSpPr>
          <p:cNvPr id="9" name="11 CuadroTexto"/>
          <p:cNvSpPr txBox="1"/>
          <p:nvPr/>
        </p:nvSpPr>
        <p:spPr>
          <a:xfrm>
            <a:off x="71919" y="4793963"/>
            <a:ext cx="8979614" cy="230832"/>
          </a:xfrm>
          <a:prstGeom prst="rect">
            <a:avLst/>
          </a:prstGeom>
          <a:noFill/>
        </p:spPr>
        <p:txBody>
          <a:bodyPr wrap="square" rtlCol="0">
            <a:spAutoFit/>
          </a:bodyPr>
          <a:lstStyle/>
          <a:p>
            <a:pPr defTabSz="457200"/>
            <a:r>
              <a:rPr lang="es-MX" sz="900" b="1" dirty="0">
                <a:solidFill>
                  <a:prstClr val="black"/>
                </a:solidFill>
                <a:latin typeface="Century Gothic" panose="020B0502020202020204" pitchFamily="34" charset="0"/>
              </a:rPr>
              <a:t>Cifras de Valor de Mercado de VALMER </a:t>
            </a:r>
          </a:p>
        </p:txBody>
      </p:sp>
      <p:sp>
        <p:nvSpPr>
          <p:cNvPr id="12" name="8 CuadroTexto"/>
          <p:cNvSpPr txBox="1"/>
          <p:nvPr/>
        </p:nvSpPr>
        <p:spPr>
          <a:xfrm>
            <a:off x="6823892" y="4685990"/>
            <a:ext cx="2227641" cy="369332"/>
          </a:xfrm>
          <a:prstGeom prst="rect">
            <a:avLst/>
          </a:prstGeom>
          <a:noFill/>
        </p:spPr>
        <p:txBody>
          <a:bodyPr wrap="square" rtlCol="0">
            <a:spAutoFit/>
          </a:bodyPr>
          <a:lstStyle/>
          <a:p>
            <a:pPr algn="r" defTabSz="457200"/>
            <a:r>
              <a:rPr lang="es-MX" sz="900" b="1" dirty="0">
                <a:solidFill>
                  <a:prstClr val="black"/>
                </a:solidFill>
                <a:latin typeface="Century Gothic" panose="020B0502020202020204" pitchFamily="34" charset="0"/>
              </a:rPr>
              <a:t>Cifras en millones de pesos</a:t>
            </a:r>
          </a:p>
          <a:p>
            <a:pPr algn="r" defTabSz="457200"/>
            <a:r>
              <a:rPr lang="es-MX" sz="900" b="1" dirty="0">
                <a:solidFill>
                  <a:prstClr val="black"/>
                </a:solidFill>
                <a:latin typeface="Century Gothic" panose="020B0502020202020204" pitchFamily="34" charset="0"/>
              </a:rPr>
              <a:t>Calificaciones en escala nacional</a:t>
            </a:r>
            <a:endParaRPr lang="es-MX" sz="2000" b="1" dirty="0">
              <a:solidFill>
                <a:prstClr val="black"/>
              </a:solidFill>
              <a:latin typeface="Century Gothic" panose="020B0502020202020204" pitchFamily="34" charset="0"/>
            </a:endParaRPr>
          </a:p>
        </p:txBody>
      </p:sp>
      <p:pic>
        <p:nvPicPr>
          <p:cNvPr id="2" name="Imagen 1">
            <a:extLst>
              <a:ext uri="{FF2B5EF4-FFF2-40B4-BE49-F238E27FC236}">
                <a16:creationId xmlns:a16="http://schemas.microsoft.com/office/drawing/2014/main" id="{C0255217-193F-408E-8D22-8B12E11F94F9}"/>
              </a:ext>
            </a:extLst>
          </p:cNvPr>
          <p:cNvPicPr>
            <a:picLocks noChangeAspect="1"/>
          </p:cNvPicPr>
          <p:nvPr/>
        </p:nvPicPr>
        <p:blipFill>
          <a:blip r:embed="rId3"/>
          <a:stretch>
            <a:fillRect/>
          </a:stretch>
        </p:blipFill>
        <p:spPr>
          <a:xfrm>
            <a:off x="1978637" y="1138070"/>
            <a:ext cx="5518621" cy="3049034"/>
          </a:xfrm>
          <a:prstGeom prst="rect">
            <a:avLst/>
          </a:prstGeom>
        </p:spPr>
      </p:pic>
    </p:spTree>
    <p:extLst>
      <p:ext uri="{BB962C8B-B14F-4D97-AF65-F5344CB8AC3E}">
        <p14:creationId xmlns:p14="http://schemas.microsoft.com/office/powerpoint/2010/main" val="34115300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139891" y="203432"/>
            <a:ext cx="716355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2000" b="1" dirty="0">
                <a:latin typeface="Century Gothic" panose="020B0502020202020204" pitchFamily="34" charset="0"/>
              </a:rPr>
              <a:t>Riesgo de contraparte Infonavit (quirografarios)</a:t>
            </a:r>
            <a:br>
              <a:rPr lang="es-MX" sz="1800" b="1" dirty="0">
                <a:latin typeface="Century Gothic" panose="020B0502020202020204" pitchFamily="34" charset="0"/>
              </a:rPr>
            </a:br>
            <a:r>
              <a:rPr lang="es-MX" sz="1400" dirty="0">
                <a:latin typeface="Century Gothic" panose="020B0502020202020204" pitchFamily="34" charset="0"/>
              </a:rPr>
              <a:t>Septiembre 2017 – Coordinación General de Riesgos</a:t>
            </a:r>
          </a:p>
        </p:txBody>
      </p:sp>
      <p:sp>
        <p:nvSpPr>
          <p:cNvPr id="10" name="9 Marcador de número de diapositiva"/>
          <p:cNvSpPr>
            <a:spLocks noGrp="1"/>
          </p:cNvSpPr>
          <p:nvPr>
            <p:ph type="sldNum" sz="quarter" idx="12"/>
          </p:nvPr>
        </p:nvSpPr>
        <p:spPr>
          <a:xfrm>
            <a:off x="6553200" y="6534475"/>
            <a:ext cx="2133600" cy="365125"/>
          </a:xfrm>
        </p:spPr>
        <p:txBody>
          <a:bodyPr/>
          <a:lstStyle/>
          <a:p>
            <a:fld id="{994D2B2F-BC50-EF4E-8B6C-BAC6A0A8BB6B}" type="slidenum">
              <a:rPr lang="es-ES" smtClean="0">
                <a:solidFill>
                  <a:prstClr val="black">
                    <a:tint val="75000"/>
                  </a:prstClr>
                </a:solidFill>
                <a:latin typeface="Century Gothic" panose="020B0502020202020204" pitchFamily="34" charset="0"/>
              </a:rPr>
              <a:pPr/>
              <a:t>55</a:t>
            </a:fld>
            <a:endParaRPr lang="es-ES" dirty="0">
              <a:solidFill>
                <a:prstClr val="black">
                  <a:tint val="75000"/>
                </a:prstClr>
              </a:solidFill>
              <a:latin typeface="Century Gothic" panose="020B0502020202020204" pitchFamily="34" charset="0"/>
            </a:endParaRPr>
          </a:p>
        </p:txBody>
      </p:sp>
      <p:sp>
        <p:nvSpPr>
          <p:cNvPr id="9" name="8 CuadroTexto"/>
          <p:cNvSpPr txBox="1"/>
          <p:nvPr/>
        </p:nvSpPr>
        <p:spPr>
          <a:xfrm>
            <a:off x="6823892" y="5804693"/>
            <a:ext cx="2227641" cy="369332"/>
          </a:xfrm>
          <a:prstGeom prst="rect">
            <a:avLst/>
          </a:prstGeom>
          <a:noFill/>
        </p:spPr>
        <p:txBody>
          <a:bodyPr wrap="square" rtlCol="0">
            <a:spAutoFit/>
          </a:bodyPr>
          <a:lstStyle/>
          <a:p>
            <a:pPr algn="r" defTabSz="457200"/>
            <a:r>
              <a:rPr lang="es-MX" sz="900" b="1" dirty="0">
                <a:solidFill>
                  <a:prstClr val="black"/>
                </a:solidFill>
                <a:latin typeface="Century Gothic" panose="020B0502020202020204" pitchFamily="34" charset="0"/>
              </a:rPr>
              <a:t>Cifras en millones de pesos</a:t>
            </a:r>
          </a:p>
          <a:p>
            <a:pPr algn="r" defTabSz="457200"/>
            <a:r>
              <a:rPr lang="es-MX" sz="900" b="1" dirty="0">
                <a:solidFill>
                  <a:prstClr val="black"/>
                </a:solidFill>
                <a:latin typeface="Century Gothic" panose="020B0502020202020204" pitchFamily="34" charset="0"/>
              </a:rPr>
              <a:t>Calificaciones en escala nacional</a:t>
            </a:r>
            <a:endParaRPr lang="es-MX" sz="2000" b="1" dirty="0">
              <a:solidFill>
                <a:prstClr val="black"/>
              </a:solidFill>
              <a:latin typeface="Century Gothic" panose="020B0502020202020204" pitchFamily="34" charset="0"/>
            </a:endParaRPr>
          </a:p>
        </p:txBody>
      </p:sp>
      <p:sp>
        <p:nvSpPr>
          <p:cNvPr id="12" name="11 CuadroTexto"/>
          <p:cNvSpPr txBox="1"/>
          <p:nvPr/>
        </p:nvSpPr>
        <p:spPr>
          <a:xfrm>
            <a:off x="71919" y="6220191"/>
            <a:ext cx="8979614" cy="230832"/>
          </a:xfrm>
          <a:prstGeom prst="rect">
            <a:avLst/>
          </a:prstGeom>
          <a:noFill/>
        </p:spPr>
        <p:txBody>
          <a:bodyPr wrap="square" rtlCol="0">
            <a:spAutoFit/>
          </a:bodyPr>
          <a:lstStyle/>
          <a:p>
            <a:pPr defTabSz="457200"/>
            <a:r>
              <a:rPr lang="es-MX" sz="900" b="1" dirty="0">
                <a:solidFill>
                  <a:prstClr val="black"/>
                </a:solidFill>
                <a:latin typeface="Century Gothic" panose="020B0502020202020204" pitchFamily="34" charset="0"/>
              </a:rPr>
              <a:t>                                                                                                                                                                              Cifras de Valor de Mercado de VALMER </a:t>
            </a:r>
          </a:p>
        </p:txBody>
      </p:sp>
      <p:pic>
        <p:nvPicPr>
          <p:cNvPr id="2" name="Imagen 1">
            <a:extLst>
              <a:ext uri="{FF2B5EF4-FFF2-40B4-BE49-F238E27FC236}">
                <a16:creationId xmlns:a16="http://schemas.microsoft.com/office/drawing/2014/main" id="{CF7B660A-FA8E-46C6-979E-5C89A6F257DF}"/>
              </a:ext>
            </a:extLst>
          </p:cNvPr>
          <p:cNvPicPr>
            <a:picLocks noChangeAspect="1"/>
          </p:cNvPicPr>
          <p:nvPr/>
        </p:nvPicPr>
        <p:blipFill>
          <a:blip r:embed="rId3"/>
          <a:stretch>
            <a:fillRect/>
          </a:stretch>
        </p:blipFill>
        <p:spPr>
          <a:xfrm>
            <a:off x="254028" y="916442"/>
            <a:ext cx="7382477" cy="5233151"/>
          </a:xfrm>
          <a:prstGeom prst="rect">
            <a:avLst/>
          </a:prstGeom>
        </p:spPr>
      </p:pic>
    </p:spTree>
    <p:extLst>
      <p:ext uri="{BB962C8B-B14F-4D97-AF65-F5344CB8AC3E}">
        <p14:creationId xmlns:p14="http://schemas.microsoft.com/office/powerpoint/2010/main" val="21071746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139891" y="203436"/>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2000" b="1" dirty="0">
                <a:latin typeface="Century Gothic" panose="020B0502020202020204" pitchFamily="34" charset="0"/>
              </a:rPr>
              <a:t>Riesgo de contraparte PEMEX – </a:t>
            </a:r>
            <a:r>
              <a:rPr lang="es-MX" sz="2000" b="1" dirty="0" err="1">
                <a:latin typeface="Century Gothic" panose="020B0502020202020204" pitchFamily="34" charset="0"/>
              </a:rPr>
              <a:t>Fanvit</a:t>
            </a:r>
            <a:br>
              <a:rPr lang="es-MX" sz="1800" b="1" dirty="0">
                <a:latin typeface="Century Gothic" panose="020B0502020202020204" pitchFamily="34" charset="0"/>
              </a:rPr>
            </a:br>
            <a:r>
              <a:rPr lang="es-MX" sz="1400" dirty="0">
                <a:latin typeface="Century Gothic" panose="020B0502020202020204" pitchFamily="34" charset="0"/>
              </a:rPr>
              <a:t>Septiembre 2017 – Coordinación General de Riesgos</a:t>
            </a:r>
          </a:p>
        </p:txBody>
      </p:sp>
      <p:sp>
        <p:nvSpPr>
          <p:cNvPr id="10" name="9 Marcador de número de diapositiva"/>
          <p:cNvSpPr>
            <a:spLocks noGrp="1"/>
          </p:cNvSpPr>
          <p:nvPr>
            <p:ph type="sldNum" sz="quarter" idx="12"/>
          </p:nvPr>
        </p:nvSpPr>
        <p:spPr/>
        <p:txBody>
          <a:bodyPr/>
          <a:lstStyle/>
          <a:p>
            <a:fld id="{994D2B2F-BC50-EF4E-8B6C-BAC6A0A8BB6B}" type="slidenum">
              <a:rPr lang="es-ES" smtClean="0">
                <a:solidFill>
                  <a:prstClr val="black">
                    <a:tint val="75000"/>
                  </a:prstClr>
                </a:solidFill>
                <a:latin typeface="Century Gothic" panose="020B0502020202020204" pitchFamily="34" charset="0"/>
              </a:rPr>
              <a:pPr/>
              <a:t>56</a:t>
            </a:fld>
            <a:endParaRPr lang="es-ES" dirty="0">
              <a:solidFill>
                <a:prstClr val="black">
                  <a:tint val="75000"/>
                </a:prstClr>
              </a:solidFill>
              <a:latin typeface="Century Gothic" panose="020B0502020202020204" pitchFamily="34" charset="0"/>
            </a:endParaRPr>
          </a:p>
        </p:txBody>
      </p:sp>
      <p:sp>
        <p:nvSpPr>
          <p:cNvPr id="9" name="11 CuadroTexto"/>
          <p:cNvSpPr txBox="1"/>
          <p:nvPr/>
        </p:nvSpPr>
        <p:spPr>
          <a:xfrm>
            <a:off x="71919" y="4793963"/>
            <a:ext cx="8979614" cy="230832"/>
          </a:xfrm>
          <a:prstGeom prst="rect">
            <a:avLst/>
          </a:prstGeom>
          <a:noFill/>
        </p:spPr>
        <p:txBody>
          <a:bodyPr wrap="square" rtlCol="0">
            <a:spAutoFit/>
          </a:bodyPr>
          <a:lstStyle/>
          <a:p>
            <a:pPr defTabSz="457200"/>
            <a:r>
              <a:rPr lang="es-MX" sz="900" b="1" dirty="0">
                <a:solidFill>
                  <a:prstClr val="black"/>
                </a:solidFill>
                <a:latin typeface="Century Gothic" panose="020B0502020202020204" pitchFamily="34" charset="0"/>
              </a:rPr>
              <a:t>Cifras de Valor de Mercado de VALMER </a:t>
            </a:r>
          </a:p>
        </p:txBody>
      </p:sp>
      <p:sp>
        <p:nvSpPr>
          <p:cNvPr id="12" name="8 CuadroTexto"/>
          <p:cNvSpPr txBox="1"/>
          <p:nvPr/>
        </p:nvSpPr>
        <p:spPr>
          <a:xfrm>
            <a:off x="6823892" y="4685990"/>
            <a:ext cx="2227641" cy="369332"/>
          </a:xfrm>
          <a:prstGeom prst="rect">
            <a:avLst/>
          </a:prstGeom>
          <a:noFill/>
        </p:spPr>
        <p:txBody>
          <a:bodyPr wrap="square" rtlCol="0">
            <a:spAutoFit/>
          </a:bodyPr>
          <a:lstStyle/>
          <a:p>
            <a:pPr algn="r" defTabSz="457200"/>
            <a:r>
              <a:rPr lang="es-MX" sz="900" b="1" dirty="0">
                <a:solidFill>
                  <a:prstClr val="black"/>
                </a:solidFill>
                <a:latin typeface="Century Gothic" panose="020B0502020202020204" pitchFamily="34" charset="0"/>
              </a:rPr>
              <a:t>Cifras en millones de pesos</a:t>
            </a:r>
          </a:p>
          <a:p>
            <a:pPr algn="r" defTabSz="457200"/>
            <a:r>
              <a:rPr lang="es-MX" sz="900" b="1" dirty="0">
                <a:solidFill>
                  <a:prstClr val="black"/>
                </a:solidFill>
                <a:latin typeface="Century Gothic" panose="020B0502020202020204" pitchFamily="34" charset="0"/>
              </a:rPr>
              <a:t>Calificaciones en escala nacional</a:t>
            </a:r>
            <a:endParaRPr lang="es-MX" sz="2000" b="1" dirty="0">
              <a:solidFill>
                <a:prstClr val="black"/>
              </a:solidFill>
              <a:latin typeface="Century Gothic" panose="020B0502020202020204" pitchFamily="34" charset="0"/>
            </a:endParaRPr>
          </a:p>
        </p:txBody>
      </p:sp>
      <p:pic>
        <p:nvPicPr>
          <p:cNvPr id="3" name="Imagen 2">
            <a:extLst>
              <a:ext uri="{FF2B5EF4-FFF2-40B4-BE49-F238E27FC236}">
                <a16:creationId xmlns:a16="http://schemas.microsoft.com/office/drawing/2014/main" id="{9BC6F601-7EE3-4792-8F8A-B9313FC7B13F}"/>
              </a:ext>
            </a:extLst>
          </p:cNvPr>
          <p:cNvPicPr>
            <a:picLocks noChangeAspect="1"/>
          </p:cNvPicPr>
          <p:nvPr/>
        </p:nvPicPr>
        <p:blipFill>
          <a:blip r:embed="rId3"/>
          <a:stretch>
            <a:fillRect/>
          </a:stretch>
        </p:blipFill>
        <p:spPr>
          <a:xfrm>
            <a:off x="2552101" y="1287925"/>
            <a:ext cx="4131547" cy="2231000"/>
          </a:xfrm>
          <a:prstGeom prst="rect">
            <a:avLst/>
          </a:prstGeom>
        </p:spPr>
      </p:pic>
    </p:spTree>
    <p:extLst>
      <p:ext uri="{BB962C8B-B14F-4D97-AF65-F5344CB8AC3E}">
        <p14:creationId xmlns:p14="http://schemas.microsoft.com/office/powerpoint/2010/main" val="6345802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139891" y="203436"/>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2000" b="1" dirty="0">
                <a:latin typeface="Century Gothic" panose="020B0502020202020204" pitchFamily="34" charset="0"/>
              </a:rPr>
              <a:t>Riesgo de contraparte CFE – </a:t>
            </a:r>
            <a:r>
              <a:rPr lang="es-MX" sz="2000" b="1" dirty="0" err="1">
                <a:latin typeface="Century Gothic" panose="020B0502020202020204" pitchFamily="34" charset="0"/>
              </a:rPr>
              <a:t>Fanvit</a:t>
            </a:r>
            <a:br>
              <a:rPr lang="es-MX" sz="1800" b="1" dirty="0">
                <a:latin typeface="Century Gothic" panose="020B0502020202020204" pitchFamily="34" charset="0"/>
              </a:rPr>
            </a:br>
            <a:r>
              <a:rPr lang="es-MX" sz="1400" dirty="0">
                <a:latin typeface="Century Gothic" panose="020B0502020202020204" pitchFamily="34" charset="0"/>
              </a:rPr>
              <a:t>Septiembre 2017 – Coordinación General de Riesgos</a:t>
            </a:r>
            <a:endParaRPr lang="es-MX" sz="1600" dirty="0">
              <a:latin typeface="Century Gothic" panose="020B0502020202020204" pitchFamily="34" charset="0"/>
            </a:endParaRPr>
          </a:p>
        </p:txBody>
      </p:sp>
      <p:sp>
        <p:nvSpPr>
          <p:cNvPr id="10" name="9 Marcador de número de diapositiva"/>
          <p:cNvSpPr>
            <a:spLocks noGrp="1"/>
          </p:cNvSpPr>
          <p:nvPr>
            <p:ph type="sldNum" sz="quarter" idx="12"/>
          </p:nvPr>
        </p:nvSpPr>
        <p:spPr/>
        <p:txBody>
          <a:bodyPr/>
          <a:lstStyle/>
          <a:p>
            <a:fld id="{994D2B2F-BC50-EF4E-8B6C-BAC6A0A8BB6B}" type="slidenum">
              <a:rPr lang="es-ES" smtClean="0">
                <a:solidFill>
                  <a:prstClr val="black">
                    <a:tint val="75000"/>
                  </a:prstClr>
                </a:solidFill>
                <a:latin typeface="Century Gothic" panose="020B0502020202020204" pitchFamily="34" charset="0"/>
              </a:rPr>
              <a:pPr/>
              <a:t>57</a:t>
            </a:fld>
            <a:endParaRPr lang="es-ES" dirty="0">
              <a:solidFill>
                <a:prstClr val="black">
                  <a:tint val="75000"/>
                </a:prstClr>
              </a:solidFill>
              <a:latin typeface="Century Gothic" panose="020B0502020202020204" pitchFamily="34" charset="0"/>
            </a:endParaRPr>
          </a:p>
        </p:txBody>
      </p:sp>
      <p:sp>
        <p:nvSpPr>
          <p:cNvPr id="9" name="11 CuadroTexto"/>
          <p:cNvSpPr txBox="1"/>
          <p:nvPr/>
        </p:nvSpPr>
        <p:spPr>
          <a:xfrm>
            <a:off x="71919" y="4793963"/>
            <a:ext cx="8979614" cy="230832"/>
          </a:xfrm>
          <a:prstGeom prst="rect">
            <a:avLst/>
          </a:prstGeom>
          <a:noFill/>
        </p:spPr>
        <p:txBody>
          <a:bodyPr wrap="square" rtlCol="0">
            <a:spAutoFit/>
          </a:bodyPr>
          <a:lstStyle/>
          <a:p>
            <a:pPr defTabSz="457200"/>
            <a:r>
              <a:rPr lang="es-MX" sz="900" b="1" dirty="0">
                <a:solidFill>
                  <a:prstClr val="black"/>
                </a:solidFill>
                <a:latin typeface="Century Gothic" panose="020B0502020202020204" pitchFamily="34" charset="0"/>
              </a:rPr>
              <a:t>Cifras de Valor de Mercado de VALMER </a:t>
            </a:r>
          </a:p>
        </p:txBody>
      </p:sp>
      <p:sp>
        <p:nvSpPr>
          <p:cNvPr id="12" name="8 CuadroTexto"/>
          <p:cNvSpPr txBox="1"/>
          <p:nvPr/>
        </p:nvSpPr>
        <p:spPr>
          <a:xfrm>
            <a:off x="6823892" y="4685990"/>
            <a:ext cx="2227641" cy="369332"/>
          </a:xfrm>
          <a:prstGeom prst="rect">
            <a:avLst/>
          </a:prstGeom>
          <a:noFill/>
        </p:spPr>
        <p:txBody>
          <a:bodyPr wrap="square" rtlCol="0">
            <a:spAutoFit/>
          </a:bodyPr>
          <a:lstStyle/>
          <a:p>
            <a:pPr algn="r" defTabSz="457200"/>
            <a:r>
              <a:rPr lang="es-MX" sz="900" b="1" dirty="0">
                <a:solidFill>
                  <a:prstClr val="black"/>
                </a:solidFill>
                <a:latin typeface="Century Gothic" panose="020B0502020202020204" pitchFamily="34" charset="0"/>
              </a:rPr>
              <a:t>Cifras en millones de pesos</a:t>
            </a:r>
          </a:p>
          <a:p>
            <a:pPr algn="r" defTabSz="457200"/>
            <a:r>
              <a:rPr lang="es-MX" sz="900" b="1" dirty="0">
                <a:solidFill>
                  <a:prstClr val="black"/>
                </a:solidFill>
                <a:latin typeface="Century Gothic" panose="020B0502020202020204" pitchFamily="34" charset="0"/>
              </a:rPr>
              <a:t>Calificaciones en escala nacional</a:t>
            </a:r>
            <a:endParaRPr lang="es-MX" sz="2000" b="1" dirty="0">
              <a:solidFill>
                <a:prstClr val="black"/>
              </a:solidFill>
              <a:latin typeface="Century Gothic" panose="020B0502020202020204" pitchFamily="34" charset="0"/>
            </a:endParaRPr>
          </a:p>
        </p:txBody>
      </p:sp>
      <p:pic>
        <p:nvPicPr>
          <p:cNvPr id="2" name="Imagen 1">
            <a:extLst>
              <a:ext uri="{FF2B5EF4-FFF2-40B4-BE49-F238E27FC236}">
                <a16:creationId xmlns:a16="http://schemas.microsoft.com/office/drawing/2014/main" id="{B6957A86-B5BA-4422-AE7B-374C96B02AE8}"/>
              </a:ext>
            </a:extLst>
          </p:cNvPr>
          <p:cNvPicPr>
            <a:picLocks noChangeAspect="1"/>
          </p:cNvPicPr>
          <p:nvPr/>
        </p:nvPicPr>
        <p:blipFill>
          <a:blip r:embed="rId3"/>
          <a:stretch>
            <a:fillRect/>
          </a:stretch>
        </p:blipFill>
        <p:spPr>
          <a:xfrm>
            <a:off x="2515691" y="1277586"/>
            <a:ext cx="4176052" cy="2104577"/>
          </a:xfrm>
          <a:prstGeom prst="rect">
            <a:avLst/>
          </a:prstGeom>
        </p:spPr>
      </p:pic>
    </p:spTree>
    <p:extLst>
      <p:ext uri="{BB962C8B-B14F-4D97-AF65-F5344CB8AC3E}">
        <p14:creationId xmlns:p14="http://schemas.microsoft.com/office/powerpoint/2010/main" val="42942895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139891" y="203436"/>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2000" b="1" dirty="0">
                <a:latin typeface="Century Gothic" panose="020B0502020202020204" pitchFamily="34" charset="0"/>
              </a:rPr>
              <a:t>Riesgo de contraparte </a:t>
            </a:r>
            <a:r>
              <a:rPr lang="es-MX" sz="2000" b="1" dirty="0" err="1">
                <a:latin typeface="Century Gothic" panose="020B0502020202020204" pitchFamily="34" charset="0"/>
              </a:rPr>
              <a:t>TFOVI’s</a:t>
            </a:r>
            <a:r>
              <a:rPr lang="es-MX" sz="2000" b="1" dirty="0">
                <a:latin typeface="Century Gothic" panose="020B0502020202020204" pitchFamily="34" charset="0"/>
              </a:rPr>
              <a:t> – </a:t>
            </a:r>
            <a:r>
              <a:rPr lang="es-MX" sz="2000" b="1" dirty="0" err="1">
                <a:latin typeface="Century Gothic" panose="020B0502020202020204" pitchFamily="34" charset="0"/>
              </a:rPr>
              <a:t>Fanvit</a:t>
            </a:r>
            <a:br>
              <a:rPr lang="es-MX" sz="1800" b="1" dirty="0">
                <a:latin typeface="Century Gothic" panose="020B0502020202020204" pitchFamily="34" charset="0"/>
              </a:rPr>
            </a:br>
            <a:r>
              <a:rPr lang="es-MX" sz="1400" dirty="0">
                <a:latin typeface="Century Gothic" panose="020B0502020202020204" pitchFamily="34" charset="0"/>
              </a:rPr>
              <a:t>Septiembre 2017 – Coordinación General de Riesgos</a:t>
            </a:r>
            <a:endParaRPr lang="es-MX" sz="1600" dirty="0">
              <a:latin typeface="Century Gothic" panose="020B0502020202020204" pitchFamily="34" charset="0"/>
            </a:endParaRPr>
          </a:p>
        </p:txBody>
      </p:sp>
      <p:sp>
        <p:nvSpPr>
          <p:cNvPr id="10" name="9 Marcador de número de diapositiva"/>
          <p:cNvSpPr>
            <a:spLocks noGrp="1"/>
          </p:cNvSpPr>
          <p:nvPr>
            <p:ph type="sldNum" sz="quarter" idx="12"/>
          </p:nvPr>
        </p:nvSpPr>
        <p:spPr/>
        <p:txBody>
          <a:bodyPr/>
          <a:lstStyle/>
          <a:p>
            <a:fld id="{994D2B2F-BC50-EF4E-8B6C-BAC6A0A8BB6B}" type="slidenum">
              <a:rPr lang="es-ES" smtClean="0">
                <a:solidFill>
                  <a:prstClr val="black">
                    <a:tint val="75000"/>
                  </a:prstClr>
                </a:solidFill>
                <a:latin typeface="Century Gothic" panose="020B0502020202020204" pitchFamily="34" charset="0"/>
              </a:rPr>
              <a:pPr/>
              <a:t>58</a:t>
            </a:fld>
            <a:endParaRPr lang="es-ES" dirty="0">
              <a:solidFill>
                <a:prstClr val="black">
                  <a:tint val="75000"/>
                </a:prstClr>
              </a:solidFill>
              <a:latin typeface="Century Gothic" panose="020B0502020202020204" pitchFamily="34" charset="0"/>
            </a:endParaRPr>
          </a:p>
        </p:txBody>
      </p:sp>
      <p:sp>
        <p:nvSpPr>
          <p:cNvPr id="9" name="11 CuadroTexto"/>
          <p:cNvSpPr txBox="1"/>
          <p:nvPr/>
        </p:nvSpPr>
        <p:spPr>
          <a:xfrm>
            <a:off x="71919" y="4793963"/>
            <a:ext cx="8979614" cy="230832"/>
          </a:xfrm>
          <a:prstGeom prst="rect">
            <a:avLst/>
          </a:prstGeom>
          <a:noFill/>
        </p:spPr>
        <p:txBody>
          <a:bodyPr wrap="square" rtlCol="0">
            <a:spAutoFit/>
          </a:bodyPr>
          <a:lstStyle/>
          <a:p>
            <a:pPr defTabSz="457200"/>
            <a:r>
              <a:rPr lang="es-MX" sz="900" b="1" dirty="0">
                <a:solidFill>
                  <a:prstClr val="black"/>
                </a:solidFill>
                <a:latin typeface="Century Gothic" panose="020B0502020202020204" pitchFamily="34" charset="0"/>
              </a:rPr>
              <a:t>Cifras de Valor de Mercado de VALMER </a:t>
            </a:r>
          </a:p>
        </p:txBody>
      </p:sp>
      <p:sp>
        <p:nvSpPr>
          <p:cNvPr id="12" name="8 CuadroTexto"/>
          <p:cNvSpPr txBox="1"/>
          <p:nvPr/>
        </p:nvSpPr>
        <p:spPr>
          <a:xfrm>
            <a:off x="6823892" y="4685990"/>
            <a:ext cx="2227641" cy="369332"/>
          </a:xfrm>
          <a:prstGeom prst="rect">
            <a:avLst/>
          </a:prstGeom>
          <a:noFill/>
        </p:spPr>
        <p:txBody>
          <a:bodyPr wrap="square" rtlCol="0">
            <a:spAutoFit/>
          </a:bodyPr>
          <a:lstStyle/>
          <a:p>
            <a:pPr algn="r" defTabSz="457200"/>
            <a:r>
              <a:rPr lang="es-MX" sz="900" b="1" dirty="0">
                <a:solidFill>
                  <a:prstClr val="black"/>
                </a:solidFill>
                <a:latin typeface="Century Gothic" panose="020B0502020202020204" pitchFamily="34" charset="0"/>
              </a:rPr>
              <a:t>Cifras en millones de pesos</a:t>
            </a:r>
          </a:p>
          <a:p>
            <a:pPr algn="r" defTabSz="457200"/>
            <a:r>
              <a:rPr lang="es-MX" sz="900" b="1" dirty="0">
                <a:solidFill>
                  <a:prstClr val="black"/>
                </a:solidFill>
                <a:latin typeface="Century Gothic" panose="020B0502020202020204" pitchFamily="34" charset="0"/>
              </a:rPr>
              <a:t>Calificaciones en escala nacional</a:t>
            </a:r>
            <a:endParaRPr lang="es-MX" sz="2000" b="1" dirty="0">
              <a:solidFill>
                <a:prstClr val="black"/>
              </a:solidFill>
              <a:latin typeface="Century Gothic" panose="020B0502020202020204" pitchFamily="34" charset="0"/>
            </a:endParaRPr>
          </a:p>
        </p:txBody>
      </p:sp>
      <p:pic>
        <p:nvPicPr>
          <p:cNvPr id="2" name="Imagen 1">
            <a:extLst>
              <a:ext uri="{FF2B5EF4-FFF2-40B4-BE49-F238E27FC236}">
                <a16:creationId xmlns:a16="http://schemas.microsoft.com/office/drawing/2014/main" id="{373396B7-5AF5-4EEB-AE57-D2479B689942}"/>
              </a:ext>
            </a:extLst>
          </p:cNvPr>
          <p:cNvPicPr>
            <a:picLocks noChangeAspect="1"/>
          </p:cNvPicPr>
          <p:nvPr/>
        </p:nvPicPr>
        <p:blipFill>
          <a:blip r:embed="rId3"/>
          <a:stretch>
            <a:fillRect/>
          </a:stretch>
        </p:blipFill>
        <p:spPr>
          <a:xfrm>
            <a:off x="2462230" y="1278184"/>
            <a:ext cx="4257645" cy="2059957"/>
          </a:xfrm>
          <a:prstGeom prst="rect">
            <a:avLst/>
          </a:prstGeom>
        </p:spPr>
      </p:pic>
    </p:spTree>
    <p:extLst>
      <p:ext uri="{BB962C8B-B14F-4D97-AF65-F5344CB8AC3E}">
        <p14:creationId xmlns:p14="http://schemas.microsoft.com/office/powerpoint/2010/main" val="29306113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139891" y="203436"/>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2000" b="1" dirty="0">
                <a:latin typeface="Century Gothic" panose="020B0502020202020204" pitchFamily="34" charset="0"/>
              </a:rPr>
              <a:t>Renta variable – </a:t>
            </a:r>
            <a:r>
              <a:rPr lang="es-MX" sz="2000" b="1" dirty="0" err="1">
                <a:latin typeface="Century Gothic" panose="020B0502020202020204" pitchFamily="34" charset="0"/>
              </a:rPr>
              <a:t>Fanvit</a:t>
            </a:r>
            <a:br>
              <a:rPr lang="es-MX" sz="1800" b="1" dirty="0">
                <a:latin typeface="Century Gothic" panose="020B0502020202020204" pitchFamily="34" charset="0"/>
              </a:rPr>
            </a:br>
            <a:r>
              <a:rPr lang="es-MX" sz="1400" dirty="0">
                <a:latin typeface="Century Gothic" panose="020B0502020202020204" pitchFamily="34" charset="0"/>
              </a:rPr>
              <a:t>Septiembre 2017 – Coordinación General de Riesgos</a:t>
            </a:r>
          </a:p>
        </p:txBody>
      </p:sp>
      <p:sp>
        <p:nvSpPr>
          <p:cNvPr id="10" name="9 Marcador de número de diapositiva"/>
          <p:cNvSpPr>
            <a:spLocks noGrp="1"/>
          </p:cNvSpPr>
          <p:nvPr>
            <p:ph type="sldNum" sz="quarter" idx="12"/>
          </p:nvPr>
        </p:nvSpPr>
        <p:spPr/>
        <p:txBody>
          <a:bodyPr/>
          <a:lstStyle/>
          <a:p>
            <a:fld id="{994D2B2F-BC50-EF4E-8B6C-BAC6A0A8BB6B}" type="slidenum">
              <a:rPr lang="es-ES" smtClean="0">
                <a:solidFill>
                  <a:prstClr val="black">
                    <a:tint val="75000"/>
                  </a:prstClr>
                </a:solidFill>
                <a:latin typeface="Century Gothic" panose="020B0502020202020204" pitchFamily="34" charset="0"/>
              </a:rPr>
              <a:pPr/>
              <a:t>59</a:t>
            </a:fld>
            <a:endParaRPr lang="es-ES" dirty="0">
              <a:solidFill>
                <a:prstClr val="black">
                  <a:tint val="75000"/>
                </a:prstClr>
              </a:solidFill>
              <a:latin typeface="Century Gothic" panose="020B0502020202020204" pitchFamily="34" charset="0"/>
            </a:endParaRPr>
          </a:p>
        </p:txBody>
      </p:sp>
      <p:sp>
        <p:nvSpPr>
          <p:cNvPr id="9" name="8 CuadroTexto"/>
          <p:cNvSpPr txBox="1"/>
          <p:nvPr/>
        </p:nvSpPr>
        <p:spPr>
          <a:xfrm>
            <a:off x="6823892" y="5536630"/>
            <a:ext cx="2227641" cy="230832"/>
          </a:xfrm>
          <a:prstGeom prst="rect">
            <a:avLst/>
          </a:prstGeom>
          <a:noFill/>
        </p:spPr>
        <p:txBody>
          <a:bodyPr wrap="square" rtlCol="0">
            <a:spAutoFit/>
          </a:bodyPr>
          <a:lstStyle/>
          <a:p>
            <a:pPr algn="r" defTabSz="457200"/>
            <a:r>
              <a:rPr lang="es-MX" sz="900" b="1" dirty="0">
                <a:solidFill>
                  <a:prstClr val="black"/>
                </a:solidFill>
                <a:latin typeface="Century Gothic" panose="020B0502020202020204" pitchFamily="34" charset="0"/>
              </a:rPr>
              <a:t>Cifras en millones de pesos</a:t>
            </a:r>
          </a:p>
        </p:txBody>
      </p:sp>
      <p:sp>
        <p:nvSpPr>
          <p:cNvPr id="12" name="11 CuadroTexto"/>
          <p:cNvSpPr txBox="1"/>
          <p:nvPr/>
        </p:nvSpPr>
        <p:spPr>
          <a:xfrm>
            <a:off x="71919" y="5700019"/>
            <a:ext cx="8979614" cy="230832"/>
          </a:xfrm>
          <a:prstGeom prst="rect">
            <a:avLst/>
          </a:prstGeom>
          <a:noFill/>
        </p:spPr>
        <p:txBody>
          <a:bodyPr wrap="square" rtlCol="0">
            <a:spAutoFit/>
          </a:bodyPr>
          <a:lstStyle/>
          <a:p>
            <a:pPr defTabSz="457200"/>
            <a:r>
              <a:rPr lang="es-MX" sz="900" b="1" dirty="0">
                <a:solidFill>
                  <a:prstClr val="black"/>
                </a:solidFill>
                <a:latin typeface="Century Gothic" panose="020B0502020202020204" pitchFamily="34" charset="0"/>
              </a:rPr>
              <a:t>Cifras de Valor de Mercado de VALMER </a:t>
            </a:r>
          </a:p>
        </p:txBody>
      </p:sp>
      <p:pic>
        <p:nvPicPr>
          <p:cNvPr id="5" name="Imagen 4">
            <a:extLst>
              <a:ext uri="{FF2B5EF4-FFF2-40B4-BE49-F238E27FC236}">
                <a16:creationId xmlns:a16="http://schemas.microsoft.com/office/drawing/2014/main" id="{A9341283-0BFA-433C-821C-56FAB610ECDE}"/>
              </a:ext>
            </a:extLst>
          </p:cNvPr>
          <p:cNvPicPr>
            <a:picLocks noChangeAspect="1"/>
          </p:cNvPicPr>
          <p:nvPr/>
        </p:nvPicPr>
        <p:blipFill>
          <a:blip r:embed="rId3"/>
          <a:stretch>
            <a:fillRect/>
          </a:stretch>
        </p:blipFill>
        <p:spPr>
          <a:xfrm>
            <a:off x="2095777" y="890268"/>
            <a:ext cx="5502496" cy="5000675"/>
          </a:xfrm>
          <a:prstGeom prst="rect">
            <a:avLst/>
          </a:prstGeom>
        </p:spPr>
      </p:pic>
    </p:spTree>
    <p:extLst>
      <p:ext uri="{BB962C8B-B14F-4D97-AF65-F5344CB8AC3E}">
        <p14:creationId xmlns:p14="http://schemas.microsoft.com/office/powerpoint/2010/main" val="57610234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139891" y="203437"/>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2000" b="1" dirty="0">
                <a:latin typeface="Century Gothic" panose="020B0502020202020204" pitchFamily="34" charset="0"/>
              </a:rPr>
              <a:t>Fibras – </a:t>
            </a:r>
            <a:r>
              <a:rPr lang="es-MX" sz="2000" b="1" dirty="0" err="1">
                <a:latin typeface="Century Gothic" panose="020B0502020202020204" pitchFamily="34" charset="0"/>
              </a:rPr>
              <a:t>Fanvit</a:t>
            </a:r>
            <a:br>
              <a:rPr lang="es-MX" sz="1800" b="1" dirty="0">
                <a:latin typeface="Century Gothic" panose="020B0502020202020204" pitchFamily="34" charset="0"/>
              </a:rPr>
            </a:br>
            <a:r>
              <a:rPr lang="es-MX" sz="1400" dirty="0">
                <a:latin typeface="Century Gothic" panose="020B0502020202020204" pitchFamily="34" charset="0"/>
              </a:rPr>
              <a:t>Septiembre 2017 – Coordinación General de Riesgos</a:t>
            </a:r>
          </a:p>
        </p:txBody>
      </p:sp>
      <p:sp>
        <p:nvSpPr>
          <p:cNvPr id="10" name="9 Marcador de número de diapositiva"/>
          <p:cNvSpPr>
            <a:spLocks noGrp="1"/>
          </p:cNvSpPr>
          <p:nvPr>
            <p:ph type="sldNum" sz="quarter" idx="12"/>
          </p:nvPr>
        </p:nvSpPr>
        <p:spPr/>
        <p:txBody>
          <a:bodyPr/>
          <a:lstStyle/>
          <a:p>
            <a:fld id="{994D2B2F-BC50-EF4E-8B6C-BAC6A0A8BB6B}" type="slidenum">
              <a:rPr lang="es-ES" smtClean="0">
                <a:solidFill>
                  <a:prstClr val="black">
                    <a:tint val="75000"/>
                  </a:prstClr>
                </a:solidFill>
                <a:latin typeface="Century Gothic" panose="020B0502020202020204" pitchFamily="34" charset="0"/>
              </a:rPr>
              <a:pPr/>
              <a:t>60</a:t>
            </a:fld>
            <a:endParaRPr lang="es-ES" dirty="0">
              <a:solidFill>
                <a:prstClr val="black">
                  <a:tint val="75000"/>
                </a:prstClr>
              </a:solidFill>
              <a:latin typeface="Century Gothic" panose="020B0502020202020204" pitchFamily="34" charset="0"/>
            </a:endParaRPr>
          </a:p>
        </p:txBody>
      </p:sp>
      <p:sp>
        <p:nvSpPr>
          <p:cNvPr id="9" name="8 CuadroTexto"/>
          <p:cNvSpPr txBox="1"/>
          <p:nvPr/>
        </p:nvSpPr>
        <p:spPr>
          <a:xfrm>
            <a:off x="6823892" y="5536630"/>
            <a:ext cx="2227641" cy="230832"/>
          </a:xfrm>
          <a:prstGeom prst="rect">
            <a:avLst/>
          </a:prstGeom>
          <a:noFill/>
        </p:spPr>
        <p:txBody>
          <a:bodyPr wrap="square" rtlCol="0">
            <a:spAutoFit/>
          </a:bodyPr>
          <a:lstStyle/>
          <a:p>
            <a:pPr algn="r" defTabSz="457200"/>
            <a:r>
              <a:rPr lang="es-MX" sz="900" b="1" dirty="0">
                <a:solidFill>
                  <a:prstClr val="black"/>
                </a:solidFill>
                <a:latin typeface="Century Gothic" panose="020B0502020202020204" pitchFamily="34" charset="0"/>
              </a:rPr>
              <a:t>Cifras en millones de pesos</a:t>
            </a:r>
          </a:p>
        </p:txBody>
      </p:sp>
      <p:sp>
        <p:nvSpPr>
          <p:cNvPr id="12" name="11 CuadroTexto"/>
          <p:cNvSpPr txBox="1"/>
          <p:nvPr/>
        </p:nvSpPr>
        <p:spPr>
          <a:xfrm>
            <a:off x="71919" y="5644603"/>
            <a:ext cx="8979614" cy="230832"/>
          </a:xfrm>
          <a:prstGeom prst="rect">
            <a:avLst/>
          </a:prstGeom>
          <a:noFill/>
        </p:spPr>
        <p:txBody>
          <a:bodyPr wrap="square" rtlCol="0">
            <a:spAutoFit/>
          </a:bodyPr>
          <a:lstStyle/>
          <a:p>
            <a:pPr defTabSz="457200"/>
            <a:r>
              <a:rPr lang="es-MX" sz="900" b="1" dirty="0">
                <a:solidFill>
                  <a:prstClr val="black"/>
                </a:solidFill>
                <a:latin typeface="Century Gothic" panose="020B0502020202020204" pitchFamily="34" charset="0"/>
              </a:rPr>
              <a:t>Cifras de Valor de Mercado de VALMER </a:t>
            </a:r>
          </a:p>
        </p:txBody>
      </p:sp>
      <p:pic>
        <p:nvPicPr>
          <p:cNvPr id="2" name="Imagen 1">
            <a:extLst>
              <a:ext uri="{FF2B5EF4-FFF2-40B4-BE49-F238E27FC236}">
                <a16:creationId xmlns:a16="http://schemas.microsoft.com/office/drawing/2014/main" id="{A40AF8FD-EB94-480B-844A-E703AA4B2941}"/>
              </a:ext>
            </a:extLst>
          </p:cNvPr>
          <p:cNvPicPr>
            <a:picLocks noChangeAspect="1"/>
          </p:cNvPicPr>
          <p:nvPr/>
        </p:nvPicPr>
        <p:blipFill>
          <a:blip r:embed="rId3"/>
          <a:stretch>
            <a:fillRect/>
          </a:stretch>
        </p:blipFill>
        <p:spPr>
          <a:xfrm>
            <a:off x="1705308" y="1278102"/>
            <a:ext cx="5755981" cy="2610270"/>
          </a:xfrm>
          <a:prstGeom prst="rect">
            <a:avLst/>
          </a:prstGeom>
        </p:spPr>
      </p:pic>
    </p:spTree>
    <p:extLst>
      <p:ext uri="{BB962C8B-B14F-4D97-AF65-F5344CB8AC3E}">
        <p14:creationId xmlns:p14="http://schemas.microsoft.com/office/powerpoint/2010/main" val="9373552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139891" y="203436"/>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2000" b="1" dirty="0" err="1">
                <a:latin typeface="Century Gothic" panose="020B0502020202020204" pitchFamily="34" charset="0"/>
              </a:rPr>
              <a:t>CKD’s</a:t>
            </a:r>
            <a:r>
              <a:rPr lang="es-MX" sz="2000" b="1" dirty="0">
                <a:latin typeface="Century Gothic" panose="020B0502020202020204" pitchFamily="34" charset="0"/>
              </a:rPr>
              <a:t> – </a:t>
            </a:r>
            <a:r>
              <a:rPr lang="es-MX" sz="2000" b="1" dirty="0" err="1">
                <a:latin typeface="Century Gothic" panose="020B0502020202020204" pitchFamily="34" charset="0"/>
              </a:rPr>
              <a:t>Fanvit</a:t>
            </a:r>
            <a:br>
              <a:rPr lang="es-MX" sz="1800" b="1" dirty="0">
                <a:latin typeface="Century Gothic" panose="020B0502020202020204" pitchFamily="34" charset="0"/>
              </a:rPr>
            </a:br>
            <a:r>
              <a:rPr lang="es-MX" sz="1400" dirty="0">
                <a:latin typeface="Century Gothic" panose="020B0502020202020204" pitchFamily="34" charset="0"/>
              </a:rPr>
              <a:t>Septiembre 2017 – Coordinación General de Riesgos</a:t>
            </a:r>
            <a:endParaRPr lang="es-MX" sz="1600" dirty="0">
              <a:latin typeface="Century Gothic" panose="020B0502020202020204" pitchFamily="34" charset="0"/>
            </a:endParaRPr>
          </a:p>
        </p:txBody>
      </p:sp>
      <p:sp>
        <p:nvSpPr>
          <p:cNvPr id="10" name="9 Marcador de número de diapositiva"/>
          <p:cNvSpPr>
            <a:spLocks noGrp="1"/>
          </p:cNvSpPr>
          <p:nvPr>
            <p:ph type="sldNum" sz="quarter" idx="12"/>
          </p:nvPr>
        </p:nvSpPr>
        <p:spPr/>
        <p:txBody>
          <a:bodyPr/>
          <a:lstStyle/>
          <a:p>
            <a:fld id="{994D2B2F-BC50-EF4E-8B6C-BAC6A0A8BB6B}" type="slidenum">
              <a:rPr lang="es-ES" smtClean="0">
                <a:solidFill>
                  <a:prstClr val="black">
                    <a:tint val="75000"/>
                  </a:prstClr>
                </a:solidFill>
                <a:latin typeface="Century Gothic" panose="020B0502020202020204" pitchFamily="34" charset="0"/>
              </a:rPr>
              <a:pPr/>
              <a:t>61</a:t>
            </a:fld>
            <a:endParaRPr lang="es-ES" dirty="0">
              <a:solidFill>
                <a:prstClr val="black">
                  <a:tint val="75000"/>
                </a:prstClr>
              </a:solidFill>
              <a:latin typeface="Century Gothic" panose="020B0502020202020204" pitchFamily="34" charset="0"/>
            </a:endParaRPr>
          </a:p>
        </p:txBody>
      </p:sp>
      <p:sp>
        <p:nvSpPr>
          <p:cNvPr id="9" name="8 CuadroTexto"/>
          <p:cNvSpPr txBox="1"/>
          <p:nvPr/>
        </p:nvSpPr>
        <p:spPr>
          <a:xfrm>
            <a:off x="6823892" y="5536630"/>
            <a:ext cx="2227641" cy="230832"/>
          </a:xfrm>
          <a:prstGeom prst="rect">
            <a:avLst/>
          </a:prstGeom>
          <a:noFill/>
        </p:spPr>
        <p:txBody>
          <a:bodyPr wrap="square" rtlCol="0">
            <a:spAutoFit/>
          </a:bodyPr>
          <a:lstStyle/>
          <a:p>
            <a:pPr algn="r" defTabSz="457200"/>
            <a:r>
              <a:rPr lang="es-MX" sz="900" b="1" dirty="0">
                <a:solidFill>
                  <a:prstClr val="black"/>
                </a:solidFill>
                <a:latin typeface="Century Gothic" panose="020B0502020202020204" pitchFamily="34" charset="0"/>
              </a:rPr>
              <a:t>Cifras en millones de pesos</a:t>
            </a:r>
          </a:p>
        </p:txBody>
      </p:sp>
      <p:sp>
        <p:nvSpPr>
          <p:cNvPr id="12" name="11 CuadroTexto"/>
          <p:cNvSpPr txBox="1"/>
          <p:nvPr/>
        </p:nvSpPr>
        <p:spPr>
          <a:xfrm>
            <a:off x="71919" y="5644603"/>
            <a:ext cx="8979614" cy="230832"/>
          </a:xfrm>
          <a:prstGeom prst="rect">
            <a:avLst/>
          </a:prstGeom>
          <a:noFill/>
        </p:spPr>
        <p:txBody>
          <a:bodyPr wrap="square" rtlCol="0">
            <a:spAutoFit/>
          </a:bodyPr>
          <a:lstStyle/>
          <a:p>
            <a:pPr defTabSz="457200"/>
            <a:r>
              <a:rPr lang="es-MX" sz="900" b="1" dirty="0">
                <a:solidFill>
                  <a:prstClr val="black"/>
                </a:solidFill>
                <a:latin typeface="Century Gothic" panose="020B0502020202020204" pitchFamily="34" charset="0"/>
              </a:rPr>
              <a:t>Cifras de Valor de Mercado de VALMER </a:t>
            </a:r>
          </a:p>
        </p:txBody>
      </p:sp>
      <p:pic>
        <p:nvPicPr>
          <p:cNvPr id="2" name="Imagen 1">
            <a:extLst>
              <a:ext uri="{FF2B5EF4-FFF2-40B4-BE49-F238E27FC236}">
                <a16:creationId xmlns:a16="http://schemas.microsoft.com/office/drawing/2014/main" id="{7585B3D8-5CC1-4BDD-A276-2DA175C5F9DF}"/>
              </a:ext>
            </a:extLst>
          </p:cNvPr>
          <p:cNvPicPr>
            <a:picLocks noChangeAspect="1"/>
          </p:cNvPicPr>
          <p:nvPr/>
        </p:nvPicPr>
        <p:blipFill>
          <a:blip r:embed="rId3"/>
          <a:stretch>
            <a:fillRect/>
          </a:stretch>
        </p:blipFill>
        <p:spPr>
          <a:xfrm>
            <a:off x="2151006" y="1276259"/>
            <a:ext cx="4843628" cy="2550777"/>
          </a:xfrm>
          <a:prstGeom prst="rect">
            <a:avLst/>
          </a:prstGeom>
        </p:spPr>
      </p:pic>
    </p:spTree>
    <p:extLst>
      <p:ext uri="{BB962C8B-B14F-4D97-AF65-F5344CB8AC3E}">
        <p14:creationId xmlns:p14="http://schemas.microsoft.com/office/powerpoint/2010/main" val="341221969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Límites de contrapartes *</a:t>
            </a:r>
          </a:p>
        </p:txBody>
      </p:sp>
      <p:sp>
        <p:nvSpPr>
          <p:cNvPr id="4" name="3 Marcador de número de diapositiva"/>
          <p:cNvSpPr>
            <a:spLocks noGrp="1"/>
          </p:cNvSpPr>
          <p:nvPr>
            <p:ph type="sldNum" sz="quarter" idx="12"/>
          </p:nvPr>
        </p:nvSpPr>
        <p:spPr>
          <a:xfrm>
            <a:off x="6939147" y="6494584"/>
            <a:ext cx="2133600" cy="365125"/>
          </a:xfrm>
        </p:spPr>
        <p:txBody>
          <a:bodyPr/>
          <a:lstStyle/>
          <a:p>
            <a:fld id="{05E83AA4-A00D-4AA0-8FE8-B93C9F3EC141}" type="slidenum">
              <a:rPr lang="es-ES" altLang="es-MX" smtClean="0"/>
              <a:pPr/>
              <a:t>62</a:t>
            </a:fld>
            <a:endParaRPr lang="es-ES" altLang="es-MX" dirty="0"/>
          </a:p>
        </p:txBody>
      </p:sp>
      <p:pic>
        <p:nvPicPr>
          <p:cNvPr id="3" name="Imagen 2"/>
          <p:cNvPicPr>
            <a:picLocks noChangeAspect="1"/>
          </p:cNvPicPr>
          <p:nvPr/>
        </p:nvPicPr>
        <p:blipFill>
          <a:blip r:embed="rId2"/>
          <a:stretch>
            <a:fillRect/>
          </a:stretch>
        </p:blipFill>
        <p:spPr>
          <a:xfrm>
            <a:off x="323528" y="1628800"/>
            <a:ext cx="8500402" cy="4608512"/>
          </a:xfrm>
          <a:prstGeom prst="rect">
            <a:avLst/>
          </a:prstGeom>
        </p:spPr>
      </p:pic>
    </p:spTree>
    <p:extLst>
      <p:ext uri="{BB962C8B-B14F-4D97-AF65-F5344CB8AC3E}">
        <p14:creationId xmlns:p14="http://schemas.microsoft.com/office/powerpoint/2010/main" val="3870162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Límites de contrapartes *</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63</a:t>
            </a:fld>
            <a:endParaRPr lang="es-ES" altLang="es-MX" dirty="0"/>
          </a:p>
        </p:txBody>
      </p:sp>
      <p:pic>
        <p:nvPicPr>
          <p:cNvPr id="3" name="Imagen 2"/>
          <p:cNvPicPr>
            <a:picLocks noChangeAspect="1"/>
          </p:cNvPicPr>
          <p:nvPr/>
        </p:nvPicPr>
        <p:blipFill>
          <a:blip r:embed="rId2"/>
          <a:stretch>
            <a:fillRect/>
          </a:stretch>
        </p:blipFill>
        <p:spPr>
          <a:xfrm>
            <a:off x="313184" y="1700809"/>
            <a:ext cx="8507288" cy="4376325"/>
          </a:xfrm>
          <a:prstGeom prst="rect">
            <a:avLst/>
          </a:prstGeom>
        </p:spPr>
      </p:pic>
    </p:spTree>
    <p:extLst>
      <p:ext uri="{BB962C8B-B14F-4D97-AF65-F5344CB8AC3E}">
        <p14:creationId xmlns:p14="http://schemas.microsoft.com/office/powerpoint/2010/main" val="798407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Límites de contrapartes  *</a:t>
            </a:r>
          </a:p>
        </p:txBody>
      </p:sp>
      <p:sp>
        <p:nvSpPr>
          <p:cNvPr id="4" name="3 Marcador de número de diapositiva"/>
          <p:cNvSpPr>
            <a:spLocks noGrp="1"/>
          </p:cNvSpPr>
          <p:nvPr>
            <p:ph type="sldNum" sz="quarter" idx="12"/>
          </p:nvPr>
        </p:nvSpPr>
        <p:spPr>
          <a:xfrm>
            <a:off x="6939147" y="6494584"/>
            <a:ext cx="2133600" cy="365125"/>
          </a:xfrm>
        </p:spPr>
        <p:txBody>
          <a:bodyPr/>
          <a:lstStyle/>
          <a:p>
            <a:fld id="{05E83AA4-A00D-4AA0-8FE8-B93C9F3EC141}" type="slidenum">
              <a:rPr lang="es-ES" altLang="es-MX" smtClean="0"/>
              <a:pPr/>
              <a:t>64</a:t>
            </a:fld>
            <a:endParaRPr lang="es-ES" altLang="es-MX" dirty="0"/>
          </a:p>
        </p:txBody>
      </p:sp>
      <p:pic>
        <p:nvPicPr>
          <p:cNvPr id="5" name="Imagen 4"/>
          <p:cNvPicPr>
            <a:picLocks noChangeAspect="1"/>
          </p:cNvPicPr>
          <p:nvPr/>
        </p:nvPicPr>
        <p:blipFill>
          <a:blip r:embed="rId2"/>
          <a:stretch>
            <a:fillRect/>
          </a:stretch>
        </p:blipFill>
        <p:spPr>
          <a:xfrm>
            <a:off x="270765" y="1800663"/>
            <a:ext cx="8618611" cy="3716569"/>
          </a:xfrm>
          <a:prstGeom prst="rect">
            <a:avLst/>
          </a:prstGeom>
        </p:spPr>
      </p:pic>
    </p:spTree>
    <p:extLst>
      <p:ext uri="{BB962C8B-B14F-4D97-AF65-F5344CB8AC3E}">
        <p14:creationId xmlns:p14="http://schemas.microsoft.com/office/powerpoint/2010/main" val="399463511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Ventajas ETF´s</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329184" y="1232184"/>
            <a:ext cx="8507578" cy="5184577"/>
          </a:xfrm>
        </p:spPr>
        <p:txBody>
          <a:bodyPr>
            <a:noAutofit/>
          </a:bodyPr>
          <a:lstStyle/>
          <a:p>
            <a:pPr algn="just"/>
            <a:r>
              <a:rPr lang="es-ES" sz="1400" dirty="0">
                <a:latin typeface="Century Gothic" panose="020B0502020202020204" pitchFamily="34" charset="0"/>
              </a:rPr>
              <a:t>Un fondo cotizado (ETF por sus siglas en inglés, “exchange-traded fund”) es un conjunto diversificado de activos (como un fondo de inversión) que cotiza en bolsa de valores (como una acción). Los ETFs son una forma sencilla, económica y eficiente en costos de invertir. Combina características de sociedades de inversión y acciones.</a:t>
            </a:r>
            <a:endParaRPr lang="es-MX" sz="1400" dirty="0">
              <a:latin typeface="Century Gothic" panose="020B0502020202020204" pitchFamily="34" charset="0"/>
            </a:endParaRPr>
          </a:p>
          <a:p>
            <a:pPr algn="just"/>
            <a:r>
              <a:rPr lang="es-ES" sz="1400" dirty="0">
                <a:latin typeface="Century Gothic" panose="020B0502020202020204" pitchFamily="34" charset="0"/>
              </a:rPr>
              <a:t>Como un fondo “indexado”, un ETF es una cartera de inversión que trata de replicar el comportamiento de un mercado especifico (S&amp;P500, Russell 2000, Mexbol, acciones, bonos, “commodities”, etc). </a:t>
            </a:r>
          </a:p>
          <a:p>
            <a:pPr marL="0" indent="0" algn="just">
              <a:buNone/>
            </a:pPr>
            <a:endParaRPr lang="es-ES" sz="1400" dirty="0">
              <a:latin typeface="Century Gothic" panose="020B0502020202020204" pitchFamily="34" charset="0"/>
            </a:endParaRPr>
          </a:p>
          <a:p>
            <a:pPr marL="0" indent="0" algn="just">
              <a:buNone/>
            </a:pPr>
            <a:r>
              <a:rPr lang="es-ES" sz="1400" b="1" dirty="0">
                <a:latin typeface="Century Gothic" panose="020B0502020202020204" pitchFamily="34" charset="0"/>
              </a:rPr>
              <a:t>Principales beneficios de un ETF´s:</a:t>
            </a:r>
          </a:p>
          <a:p>
            <a:pPr algn="just"/>
            <a:r>
              <a:rPr lang="es-MX" sz="1400" b="1" dirty="0">
                <a:latin typeface="Century Gothic" panose="020B0502020202020204" pitchFamily="34" charset="0"/>
              </a:rPr>
              <a:t>Transparencia</a:t>
            </a:r>
            <a:r>
              <a:rPr lang="es-MX" sz="1400" dirty="0">
                <a:latin typeface="Century Gothic" panose="020B0502020202020204" pitchFamily="34" charset="0"/>
              </a:rPr>
              <a:t>: La mayoría de los ETFs son diseñados para obtener rendimientos similares a los de un índice en particular, por lo que la composición de los activos de un ETF es transparente, lo que hace posible la obtención de precios en tiempo real. Contrariamente a lo que sucede con la mayoría de las sociedades de inversión, la tenencia de un ETF es generalmente revelada en forma diaria. Además, los ETFs se negocian intradía en las bolsas de valores, de forma que cualquier inversionista puede monitorear la composición de la cartera y la valuación de los activos en cualquier momento. </a:t>
            </a:r>
          </a:p>
          <a:p>
            <a:pPr algn="just"/>
            <a:r>
              <a:rPr lang="es-MX" sz="1400" b="1" dirty="0">
                <a:latin typeface="Century Gothic" panose="020B0502020202020204" pitchFamily="34" charset="0"/>
              </a:rPr>
              <a:t>Diversificación</a:t>
            </a:r>
            <a:r>
              <a:rPr lang="es-MX" sz="1400" dirty="0">
                <a:latin typeface="Century Gothic" panose="020B0502020202020204" pitchFamily="34" charset="0"/>
              </a:rPr>
              <a:t>: Con una sola inversión, el inversionista puede diversificar el riesgo de su cartera, al comprar un solo valor cuyos activos subyacentes están compuestos por múltiples componentes de una clase en particular, que varían entre sí en cuanto a su emisor, la industria del emisor, su calificación, los plazos de vencimiento, etc. </a:t>
            </a:r>
          </a:p>
        </p:txBody>
      </p:sp>
      <p:sp>
        <p:nvSpPr>
          <p:cNvPr id="6" name="1 Título">
            <a:extLst>
              <a:ext uri="{FF2B5EF4-FFF2-40B4-BE49-F238E27FC236}">
                <a16:creationId xmlns:a16="http://schemas.microsoft.com/office/drawing/2014/main" id="{ECBEF73F-B0A4-4241-B8E5-3B06D9EF870C}"/>
              </a:ext>
            </a:extLst>
          </p:cNvPr>
          <p:cNvSpPr txBox="1">
            <a:spLocks/>
          </p:cNvSpPr>
          <p:nvPr/>
        </p:nvSpPr>
        <p:spPr bwMode="auto">
          <a:xfrm>
            <a:off x="114440" y="6453336"/>
            <a:ext cx="8020061" cy="34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de Blackrock al </a:t>
            </a:r>
            <a:r>
              <a:rPr lang="es-ES" sz="1000" dirty="0">
                <a:latin typeface="Century Gothic" panose="020B0502020202020204" pitchFamily="34" charset="0"/>
              </a:rPr>
              <a:t>29</a:t>
            </a:r>
            <a:r>
              <a:rPr lang="es-ES" sz="1000" dirty="0">
                <a:solidFill>
                  <a:schemeClr val="tx1"/>
                </a:solidFill>
                <a:latin typeface="Century Gothic" panose="020B0502020202020204" pitchFamily="34" charset="0"/>
              </a:rPr>
              <a:t> de septiembre de 2017.</a:t>
            </a:r>
            <a:endParaRPr lang="es-MX" sz="1000" dirty="0">
              <a:solidFill>
                <a:schemeClr val="tx1"/>
              </a:solidFill>
              <a:latin typeface="Century Gothic" panose="020B0502020202020204" pitchFamily="34" charset="0"/>
            </a:endParaRPr>
          </a:p>
        </p:txBody>
      </p:sp>
      <p:sp>
        <p:nvSpPr>
          <p:cNvPr id="8"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65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12726622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Ventajas ETF´s</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329184" y="1243584"/>
            <a:ext cx="8507578" cy="5129287"/>
          </a:xfrm>
        </p:spPr>
        <p:txBody>
          <a:bodyPr>
            <a:noAutofit/>
          </a:bodyPr>
          <a:lstStyle/>
          <a:p>
            <a:pPr marL="0" indent="0" algn="just">
              <a:buNone/>
            </a:pPr>
            <a:r>
              <a:rPr lang="es-ES" sz="1400" b="1" dirty="0">
                <a:latin typeface="Century Gothic" panose="020B0502020202020204" pitchFamily="34" charset="0"/>
              </a:rPr>
              <a:t>Principales beneficios de un ETF´s:</a:t>
            </a:r>
          </a:p>
          <a:p>
            <a:pPr algn="just"/>
            <a:r>
              <a:rPr lang="es-MX" sz="1400" b="1" dirty="0">
                <a:latin typeface="Century Gothic" panose="020B0502020202020204" pitchFamily="34" charset="0"/>
              </a:rPr>
              <a:t>Flexibilidad</a:t>
            </a:r>
            <a:r>
              <a:rPr lang="es-MX" sz="1400" dirty="0">
                <a:latin typeface="Century Gothic" panose="020B0502020202020204" pitchFamily="34" charset="0"/>
              </a:rPr>
              <a:t>: La naturaleza del producto lo convierte en una inversión adecuada para inversionistas de corto, mediano y largo plazo. Debido a que no existen límites mínimos de compra, inclusive los pequeños inversionistas pueden beneficiarse de las ventajas de los ETFs. </a:t>
            </a:r>
          </a:p>
          <a:p>
            <a:pPr algn="just"/>
            <a:r>
              <a:rPr lang="es-MX" sz="1400" dirty="0">
                <a:latin typeface="Century Gothic" panose="020B0502020202020204" pitchFamily="34" charset="0"/>
              </a:rPr>
              <a:t>Flexibilidad de Negociación: Los ETFs son negociados como cualesquiera otros valores. Pueden ser negociados en cualquier cantidad dentro de la sesión de remate y pueden ser vendidos en corto (short) o largo (long). </a:t>
            </a:r>
          </a:p>
          <a:p>
            <a:pPr algn="just"/>
            <a:r>
              <a:rPr lang="es-MX" sz="1400" b="1" dirty="0">
                <a:latin typeface="Century Gothic" panose="020B0502020202020204" pitchFamily="34" charset="0"/>
              </a:rPr>
              <a:t>Menores Costos</a:t>
            </a:r>
            <a:r>
              <a:rPr lang="es-MX" sz="1400" dirty="0">
                <a:latin typeface="Century Gothic" panose="020B0502020202020204" pitchFamily="34" charset="0"/>
              </a:rPr>
              <a:t>: A pesar de que los inversionistas que compran y venden ETFs pagan costos de intermediación y comisiones de administración y otras, en comparación con las sociedades de inversión, los ETFs representan generalmente menores costos para los inversionistas. </a:t>
            </a:r>
          </a:p>
          <a:p>
            <a:pPr algn="just"/>
            <a:r>
              <a:rPr lang="es-MX" sz="1400" b="1" dirty="0">
                <a:latin typeface="Century Gothic" panose="020B0502020202020204" pitchFamily="34" charset="0"/>
              </a:rPr>
              <a:t>Liquidez: </a:t>
            </a:r>
            <a:r>
              <a:rPr lang="es-MX" sz="1400" dirty="0">
                <a:latin typeface="Century Gothic" panose="020B0502020202020204" pitchFamily="34" charset="0"/>
              </a:rPr>
              <a:t>La mayoría de los ETFs ofrecen dos fuentes de liquidez distintas: (1) liquidez tradicional, medida por el volumen de negociación del ETF en el mercado secundario, y (2) la liquidez generada por la negociación de los valores subyacentes del respectivo ETF. </a:t>
            </a:r>
          </a:p>
        </p:txBody>
      </p:sp>
      <p:sp>
        <p:nvSpPr>
          <p:cNvPr id="6" name="1 Título">
            <a:extLst>
              <a:ext uri="{FF2B5EF4-FFF2-40B4-BE49-F238E27FC236}">
                <a16:creationId xmlns:a16="http://schemas.microsoft.com/office/drawing/2014/main" id="{ECBEF73F-B0A4-4241-B8E5-3B06D9EF870C}"/>
              </a:ext>
            </a:extLst>
          </p:cNvPr>
          <p:cNvSpPr txBox="1">
            <a:spLocks/>
          </p:cNvSpPr>
          <p:nvPr/>
        </p:nvSpPr>
        <p:spPr bwMode="auto">
          <a:xfrm>
            <a:off x="114440" y="6453336"/>
            <a:ext cx="8020061" cy="34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de Blackrock al </a:t>
            </a:r>
            <a:r>
              <a:rPr lang="es-ES" sz="1000" dirty="0">
                <a:latin typeface="Century Gothic" panose="020B0502020202020204" pitchFamily="34" charset="0"/>
              </a:rPr>
              <a:t>29</a:t>
            </a:r>
            <a:r>
              <a:rPr lang="es-ES" sz="1000" dirty="0">
                <a:solidFill>
                  <a:schemeClr val="tx1"/>
                </a:solidFill>
                <a:latin typeface="Century Gothic" panose="020B0502020202020204" pitchFamily="34" charset="0"/>
              </a:rPr>
              <a:t> de septiembre de 2017.</a:t>
            </a:r>
            <a:endParaRPr lang="es-MX" sz="1000" dirty="0">
              <a:solidFill>
                <a:schemeClr val="tx1"/>
              </a:solidFill>
              <a:latin typeface="Century Gothic" panose="020B0502020202020204" pitchFamily="34" charset="0"/>
            </a:endParaRPr>
          </a:p>
        </p:txBody>
      </p:sp>
      <p:sp>
        <p:nvSpPr>
          <p:cNvPr id="8"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66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2989908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Renta Variable FANVIT</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201245" y="1628800"/>
            <a:ext cx="8747499" cy="497960"/>
          </a:xfrm>
        </p:spPr>
        <p:txBody>
          <a:bodyPr>
            <a:noAutofit/>
          </a:bodyPr>
          <a:lstStyle/>
          <a:p>
            <a:pPr marL="180975" lvl="0" indent="-180975" algn="just">
              <a:spcBef>
                <a:spcPts val="0"/>
              </a:spcBef>
              <a:spcAft>
                <a:spcPts val="600"/>
              </a:spcAft>
              <a:buClr>
                <a:srgbClr val="CD0000"/>
              </a:buClr>
              <a:buSzPct val="110000"/>
            </a:pPr>
            <a:r>
              <a:rPr lang="es-MX" sz="1400" dirty="0">
                <a:latin typeface="Century Gothic" panose="020B0502020202020204" pitchFamily="34" charset="0"/>
              </a:rPr>
              <a:t>La exposición a renta variable del FANVIT está compuesta por 9 ETF´s, de los cuales el porcentaje de tenencia con respecto a las acciones en circulación se presenta a continuación:</a:t>
            </a:r>
          </a:p>
        </p:txBody>
      </p:sp>
      <p:graphicFrame>
        <p:nvGraphicFramePr>
          <p:cNvPr id="9" name="Tabla 8">
            <a:extLst>
              <a:ext uri="{FF2B5EF4-FFF2-40B4-BE49-F238E27FC236}">
                <a16:creationId xmlns:a16="http://schemas.microsoft.com/office/drawing/2014/main" id="{1C0F510E-5631-41A6-9275-F84370C895C0}"/>
              </a:ext>
            </a:extLst>
          </p:cNvPr>
          <p:cNvGraphicFramePr>
            <a:graphicFrameLocks noGrp="1"/>
          </p:cNvGraphicFramePr>
          <p:nvPr>
            <p:extLst/>
          </p:nvPr>
        </p:nvGraphicFramePr>
        <p:xfrm>
          <a:off x="1115616" y="2836036"/>
          <a:ext cx="7200801" cy="2095500"/>
        </p:xfrm>
        <a:graphic>
          <a:graphicData uri="http://schemas.openxmlformats.org/drawingml/2006/table">
            <a:tbl>
              <a:tblPr/>
              <a:tblGrid>
                <a:gridCol w="1619585">
                  <a:extLst>
                    <a:ext uri="{9D8B030D-6E8A-4147-A177-3AD203B41FA5}">
                      <a16:colId xmlns:a16="http://schemas.microsoft.com/office/drawing/2014/main" val="1585309677"/>
                    </a:ext>
                  </a:extLst>
                </a:gridCol>
                <a:gridCol w="1833941">
                  <a:extLst>
                    <a:ext uri="{9D8B030D-6E8A-4147-A177-3AD203B41FA5}">
                      <a16:colId xmlns:a16="http://schemas.microsoft.com/office/drawing/2014/main" val="3322618583"/>
                    </a:ext>
                  </a:extLst>
                </a:gridCol>
                <a:gridCol w="952697">
                  <a:extLst>
                    <a:ext uri="{9D8B030D-6E8A-4147-A177-3AD203B41FA5}">
                      <a16:colId xmlns:a16="http://schemas.microsoft.com/office/drawing/2014/main" val="2348448130"/>
                    </a:ext>
                  </a:extLst>
                </a:gridCol>
                <a:gridCol w="2794578">
                  <a:extLst>
                    <a:ext uri="{9D8B030D-6E8A-4147-A177-3AD203B41FA5}">
                      <a16:colId xmlns:a16="http://schemas.microsoft.com/office/drawing/2014/main" val="161609773"/>
                    </a:ext>
                  </a:extLst>
                </a:gridCol>
              </a:tblGrid>
              <a:tr h="190500">
                <a:tc>
                  <a:txBody>
                    <a:bodyPr/>
                    <a:lstStyle/>
                    <a:p>
                      <a:pPr algn="l" fontAlgn="b"/>
                      <a:endParaRPr lang="es-MX" sz="1100" b="0" i="0" u="none" strike="noStrike" dirty="0">
                        <a:solidFill>
                          <a:srgbClr val="000000"/>
                        </a:solidFill>
                        <a:effectLst/>
                        <a:latin typeface="Century Gothic" panose="020B0502020202020204" pitchFamily="34" charset="0"/>
                      </a:endParaRPr>
                    </a:p>
                  </a:txBody>
                  <a:tcPr marL="9525" marR="9525" marT="9525" marB="0" anchor="b">
                    <a:lnL>
                      <a:noFill/>
                    </a:lnL>
                    <a:lnR>
                      <a:noFill/>
                    </a:lnR>
                    <a:lnT>
                      <a:noFill/>
                    </a:lnT>
                    <a:lnB>
                      <a:noFill/>
                    </a:lnB>
                  </a:tcPr>
                </a:tc>
                <a:tc gridSpan="2">
                  <a:txBody>
                    <a:bodyPr/>
                    <a:lstStyle/>
                    <a:p>
                      <a:pPr algn="ctr" fontAlgn="b"/>
                      <a:r>
                        <a:rPr lang="es-MX" sz="1100" b="1" i="0" u="none" strike="noStrike" dirty="0">
                          <a:solidFill>
                            <a:srgbClr val="FFFFFF"/>
                          </a:solidFill>
                          <a:effectLst/>
                          <a:latin typeface="Century Gothic" panose="020B0502020202020204" pitchFamily="34" charset="0"/>
                        </a:rPr>
                        <a:t>Millones de acciones</a:t>
                      </a:r>
                    </a:p>
                  </a:txBody>
                  <a:tcPr marL="9525" marR="9525" marT="9525" marB="0" anchor="b">
                    <a:lnL>
                      <a:noFill/>
                    </a:lnL>
                    <a:lnR>
                      <a:noFill/>
                    </a:lnR>
                    <a:lnT>
                      <a:noFill/>
                    </a:lnT>
                    <a:lnB>
                      <a:noFill/>
                    </a:lnB>
                    <a:solidFill>
                      <a:srgbClr val="44546A"/>
                    </a:solidFill>
                  </a:tcPr>
                </a:tc>
                <a:tc hMerge="1">
                  <a:txBody>
                    <a:bodyPr/>
                    <a:lstStyle/>
                    <a:p>
                      <a:endParaRPr lang="es-MX"/>
                    </a:p>
                  </a:txBody>
                  <a:tcPr/>
                </a:tc>
                <a:tc>
                  <a:txBody>
                    <a:bodyPr/>
                    <a:lstStyle/>
                    <a:p>
                      <a:pPr algn="l" fontAlgn="b"/>
                      <a:endParaRPr lang="es-MX" sz="1100" b="0" i="0" u="none" strike="noStrike" dirty="0">
                        <a:solidFill>
                          <a:srgbClr val="000000"/>
                        </a:solidFill>
                        <a:effectLst/>
                        <a:latin typeface="Century Gothic" panose="020B0502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780156628"/>
                  </a:ext>
                </a:extLst>
              </a:tr>
              <a:tr h="190500">
                <a:tc>
                  <a:txBody>
                    <a:bodyPr/>
                    <a:lstStyle/>
                    <a:p>
                      <a:pPr algn="ctr" fontAlgn="b"/>
                      <a:r>
                        <a:rPr lang="es-MX" sz="1100" b="1" i="0" u="none" strike="noStrike" dirty="0">
                          <a:solidFill>
                            <a:srgbClr val="FFFFFF"/>
                          </a:solidFill>
                          <a:effectLst/>
                          <a:latin typeface="Century Gothic" panose="020B0502020202020204" pitchFamily="34" charset="0"/>
                        </a:rPr>
                        <a:t>Instrumento</a:t>
                      </a:r>
                    </a:p>
                  </a:txBody>
                  <a:tcPr marL="9525" marR="9525" marT="9525" marB="0" anchor="b">
                    <a:lnL>
                      <a:noFill/>
                    </a:lnL>
                    <a:lnR>
                      <a:noFill/>
                    </a:lnR>
                    <a:lnT>
                      <a:noFill/>
                    </a:lnT>
                    <a:lnB>
                      <a:noFill/>
                    </a:lnB>
                    <a:solidFill>
                      <a:srgbClr val="44546A"/>
                    </a:solidFill>
                  </a:tcPr>
                </a:tc>
                <a:tc>
                  <a:txBody>
                    <a:bodyPr/>
                    <a:lstStyle/>
                    <a:p>
                      <a:pPr algn="ctr" fontAlgn="b"/>
                      <a:r>
                        <a:rPr lang="es-MX" sz="1100" b="1" i="0" u="none" strike="noStrike" dirty="0">
                          <a:solidFill>
                            <a:srgbClr val="FFFFFF"/>
                          </a:solidFill>
                          <a:effectLst/>
                          <a:latin typeface="Century Gothic" panose="020B0502020202020204" pitchFamily="34" charset="0"/>
                        </a:rPr>
                        <a:t>Acciones en Circulación</a:t>
                      </a:r>
                    </a:p>
                  </a:txBody>
                  <a:tcPr marL="9525" marR="9525" marT="9525" marB="0" anchor="b">
                    <a:lnL>
                      <a:noFill/>
                    </a:lnL>
                    <a:lnR>
                      <a:noFill/>
                    </a:lnR>
                    <a:lnT>
                      <a:noFill/>
                    </a:lnT>
                    <a:lnB>
                      <a:noFill/>
                    </a:lnB>
                    <a:solidFill>
                      <a:srgbClr val="44546A"/>
                    </a:solidFill>
                  </a:tcPr>
                </a:tc>
                <a:tc>
                  <a:txBody>
                    <a:bodyPr/>
                    <a:lstStyle/>
                    <a:p>
                      <a:pPr algn="ctr" fontAlgn="b"/>
                      <a:r>
                        <a:rPr lang="es-MX" sz="1100" b="1" i="0" u="none" strike="noStrike" dirty="0">
                          <a:solidFill>
                            <a:srgbClr val="FFFFFF"/>
                          </a:solidFill>
                          <a:effectLst/>
                          <a:latin typeface="Century Gothic" panose="020B0502020202020204" pitchFamily="34" charset="0"/>
                        </a:rPr>
                        <a:t>FANVIT</a:t>
                      </a:r>
                    </a:p>
                  </a:txBody>
                  <a:tcPr marL="9525" marR="9525" marT="9525" marB="0" anchor="b">
                    <a:lnL>
                      <a:noFill/>
                    </a:lnL>
                    <a:lnR>
                      <a:noFill/>
                    </a:lnR>
                    <a:lnT>
                      <a:noFill/>
                    </a:lnT>
                    <a:lnB>
                      <a:noFill/>
                    </a:lnB>
                    <a:solidFill>
                      <a:srgbClr val="44546A"/>
                    </a:solidFill>
                  </a:tcPr>
                </a:tc>
                <a:tc>
                  <a:txBody>
                    <a:bodyPr/>
                    <a:lstStyle/>
                    <a:p>
                      <a:pPr algn="ctr" fontAlgn="b"/>
                      <a:r>
                        <a:rPr lang="es-MX" sz="1100" b="1" i="0" u="none" strike="noStrike" dirty="0">
                          <a:solidFill>
                            <a:srgbClr val="FFFFFF"/>
                          </a:solidFill>
                          <a:effectLst/>
                          <a:latin typeface="Century Gothic" panose="020B0502020202020204" pitchFamily="34" charset="0"/>
                        </a:rPr>
                        <a:t>% FANVIT de acciones en circulación</a:t>
                      </a:r>
                    </a:p>
                  </a:txBody>
                  <a:tcPr marL="9525" marR="9525" marT="9525" marB="0" anchor="b">
                    <a:lnL>
                      <a:noFill/>
                    </a:lnL>
                    <a:lnR>
                      <a:noFill/>
                    </a:lnR>
                    <a:lnT>
                      <a:noFill/>
                    </a:lnT>
                    <a:lnB>
                      <a:noFill/>
                    </a:lnB>
                    <a:solidFill>
                      <a:srgbClr val="44546A"/>
                    </a:solidFill>
                  </a:tcPr>
                </a:tc>
                <a:extLst>
                  <a:ext uri="{0D108BD9-81ED-4DB2-BD59-A6C34878D82A}">
                    <a16:rowId xmlns:a16="http://schemas.microsoft.com/office/drawing/2014/main" val="2124486920"/>
                  </a:ext>
                </a:extLst>
              </a:tr>
              <a:tr h="190500">
                <a:tc>
                  <a:txBody>
                    <a:bodyPr/>
                    <a:lstStyle/>
                    <a:p>
                      <a:pPr algn="ctr" fontAlgn="b"/>
                      <a:r>
                        <a:rPr lang="es-MX" sz="1100" b="1" i="0" u="none" strike="noStrike" dirty="0">
                          <a:solidFill>
                            <a:srgbClr val="000000"/>
                          </a:solidFill>
                          <a:effectLst/>
                          <a:latin typeface="Century Gothic" panose="020B0502020202020204" pitchFamily="34" charset="0"/>
                        </a:rPr>
                        <a:t>MEXRISK MM EQUITY</a:t>
                      </a:r>
                    </a:p>
                  </a:txBody>
                  <a:tcPr marL="9525" marR="9525" marT="9525" marB="0" anchor="b">
                    <a:lnL>
                      <a:noFill/>
                    </a:lnL>
                    <a:lnR>
                      <a:noFill/>
                    </a:lnR>
                    <a:lnT>
                      <a:noFill/>
                    </a:lnT>
                    <a:lnB>
                      <a:noFill/>
                    </a:lnB>
                    <a:solidFill>
                      <a:srgbClr val="FFFFFF"/>
                    </a:solidFill>
                  </a:tcPr>
                </a:tc>
                <a:tc>
                  <a:txBody>
                    <a:bodyPr/>
                    <a:lstStyle/>
                    <a:p>
                      <a:pPr algn="ctr" fontAlgn="b"/>
                      <a:r>
                        <a:rPr lang="es-MX" sz="1100" b="1" i="0" u="none" strike="noStrike" dirty="0">
                          <a:solidFill>
                            <a:srgbClr val="000000"/>
                          </a:solidFill>
                          <a:effectLst/>
                          <a:latin typeface="Century Gothic" panose="020B0502020202020204" pitchFamily="34" charset="0"/>
                        </a:rPr>
                        <a:t>57.3</a:t>
                      </a:r>
                    </a:p>
                  </a:txBody>
                  <a:tcPr marL="9525" marR="9525" marT="9525" marB="0" anchor="b">
                    <a:lnL>
                      <a:noFill/>
                    </a:lnL>
                    <a:lnR>
                      <a:noFill/>
                    </a:lnR>
                    <a:lnT>
                      <a:noFill/>
                    </a:lnT>
                    <a:lnB>
                      <a:noFill/>
                    </a:lnB>
                    <a:solidFill>
                      <a:srgbClr val="FFFFFF"/>
                    </a:solidFill>
                  </a:tcPr>
                </a:tc>
                <a:tc>
                  <a:txBody>
                    <a:bodyPr/>
                    <a:lstStyle/>
                    <a:p>
                      <a:pPr algn="ctr" fontAlgn="b"/>
                      <a:r>
                        <a:rPr lang="es-MX" sz="1100" b="1" i="0" u="none" strike="noStrike" dirty="0">
                          <a:solidFill>
                            <a:srgbClr val="000000"/>
                          </a:solidFill>
                          <a:effectLst/>
                          <a:latin typeface="Century Gothic" panose="020B0502020202020204" pitchFamily="34" charset="0"/>
                        </a:rPr>
                        <a:t>52.5</a:t>
                      </a:r>
                    </a:p>
                  </a:txBody>
                  <a:tcPr marL="9525" marR="9525" marT="9525" marB="0" anchor="b">
                    <a:lnL>
                      <a:noFill/>
                    </a:lnL>
                    <a:lnR>
                      <a:noFill/>
                    </a:lnR>
                    <a:lnT>
                      <a:noFill/>
                    </a:lnT>
                    <a:lnB>
                      <a:noFill/>
                    </a:lnB>
                    <a:solidFill>
                      <a:srgbClr val="FFFFFF"/>
                    </a:solidFill>
                  </a:tcPr>
                </a:tc>
                <a:tc>
                  <a:txBody>
                    <a:bodyPr/>
                    <a:lstStyle/>
                    <a:p>
                      <a:pPr algn="ctr" fontAlgn="b"/>
                      <a:r>
                        <a:rPr lang="es-MX" sz="1100" b="1" i="0" u="none" strike="noStrike" dirty="0">
                          <a:solidFill>
                            <a:srgbClr val="000000"/>
                          </a:solidFill>
                          <a:effectLst/>
                          <a:latin typeface="Century Gothic" panose="020B0502020202020204" pitchFamily="34" charset="0"/>
                        </a:rPr>
                        <a:t>91.62%</a:t>
                      </a:r>
                    </a:p>
                  </a:txBody>
                  <a:tcPr marL="9525" marR="9525" marT="9525" marB="0" anchor="b">
                    <a:lnL>
                      <a:noFill/>
                    </a:lnL>
                    <a:lnR>
                      <a:noFill/>
                    </a:lnR>
                    <a:lnT>
                      <a:noFill/>
                    </a:lnT>
                    <a:lnB>
                      <a:noFill/>
                    </a:lnB>
                    <a:solidFill>
                      <a:srgbClr val="FFFFFF"/>
                    </a:solidFill>
                  </a:tcPr>
                </a:tc>
                <a:extLst>
                  <a:ext uri="{0D108BD9-81ED-4DB2-BD59-A6C34878D82A}">
                    <a16:rowId xmlns:a16="http://schemas.microsoft.com/office/drawing/2014/main" val="570313395"/>
                  </a:ext>
                </a:extLst>
              </a:tr>
              <a:tr h="190500">
                <a:tc>
                  <a:txBody>
                    <a:bodyPr/>
                    <a:lstStyle/>
                    <a:p>
                      <a:pPr algn="ctr" fontAlgn="b"/>
                      <a:r>
                        <a:rPr lang="es-MX" sz="1100" b="1" i="0" u="none" strike="noStrike" dirty="0">
                          <a:solidFill>
                            <a:srgbClr val="000000"/>
                          </a:solidFill>
                          <a:effectLst/>
                          <a:latin typeface="Century Gothic" panose="020B0502020202020204" pitchFamily="34" charset="0"/>
                        </a:rPr>
                        <a:t>ILCTRAC MM EQUITY</a:t>
                      </a:r>
                    </a:p>
                  </a:txBody>
                  <a:tcPr marL="9525" marR="9525" marT="9525" marB="0" anchor="b">
                    <a:lnL>
                      <a:noFill/>
                    </a:lnL>
                    <a:lnR>
                      <a:noFill/>
                    </a:lnR>
                    <a:lnT>
                      <a:noFill/>
                    </a:lnT>
                    <a:lnB>
                      <a:noFill/>
                    </a:lnB>
                    <a:solidFill>
                      <a:srgbClr val="D9D9D9"/>
                    </a:solidFill>
                  </a:tcPr>
                </a:tc>
                <a:tc>
                  <a:txBody>
                    <a:bodyPr/>
                    <a:lstStyle/>
                    <a:p>
                      <a:pPr algn="ctr" fontAlgn="b"/>
                      <a:r>
                        <a:rPr lang="es-MX" sz="1100" b="1" i="0" u="none" strike="noStrike" dirty="0">
                          <a:solidFill>
                            <a:srgbClr val="000000"/>
                          </a:solidFill>
                          <a:effectLst/>
                          <a:latin typeface="Century Gothic" panose="020B0502020202020204" pitchFamily="34" charset="0"/>
                        </a:rPr>
                        <a:t>19.8</a:t>
                      </a:r>
                    </a:p>
                  </a:txBody>
                  <a:tcPr marL="9525" marR="9525" marT="9525" marB="0" anchor="b">
                    <a:lnL>
                      <a:noFill/>
                    </a:lnL>
                    <a:lnR>
                      <a:noFill/>
                    </a:lnR>
                    <a:lnT>
                      <a:noFill/>
                    </a:lnT>
                    <a:lnB>
                      <a:noFill/>
                    </a:lnB>
                    <a:solidFill>
                      <a:srgbClr val="D9D9D9"/>
                    </a:solidFill>
                  </a:tcPr>
                </a:tc>
                <a:tc>
                  <a:txBody>
                    <a:bodyPr/>
                    <a:lstStyle/>
                    <a:p>
                      <a:pPr algn="ctr" fontAlgn="b"/>
                      <a:r>
                        <a:rPr lang="es-MX" sz="1100" b="1" i="0" u="none" strike="noStrike" dirty="0">
                          <a:solidFill>
                            <a:srgbClr val="000000"/>
                          </a:solidFill>
                          <a:effectLst/>
                          <a:latin typeface="Century Gothic" panose="020B0502020202020204" pitchFamily="34" charset="0"/>
                        </a:rPr>
                        <a:t>10.4</a:t>
                      </a:r>
                    </a:p>
                  </a:txBody>
                  <a:tcPr marL="9525" marR="9525" marT="9525" marB="0" anchor="b">
                    <a:lnL>
                      <a:noFill/>
                    </a:lnL>
                    <a:lnR>
                      <a:noFill/>
                    </a:lnR>
                    <a:lnT>
                      <a:noFill/>
                    </a:lnT>
                    <a:lnB>
                      <a:noFill/>
                    </a:lnB>
                    <a:solidFill>
                      <a:srgbClr val="D9D9D9"/>
                    </a:solidFill>
                  </a:tcPr>
                </a:tc>
                <a:tc>
                  <a:txBody>
                    <a:bodyPr/>
                    <a:lstStyle/>
                    <a:p>
                      <a:pPr algn="ctr" fontAlgn="b"/>
                      <a:r>
                        <a:rPr lang="es-MX" sz="1100" b="1" i="0" u="none" strike="noStrike" dirty="0">
                          <a:solidFill>
                            <a:srgbClr val="000000"/>
                          </a:solidFill>
                          <a:effectLst/>
                          <a:latin typeface="Century Gothic" panose="020B0502020202020204" pitchFamily="34" charset="0"/>
                        </a:rPr>
                        <a:t>52.53%</a:t>
                      </a:r>
                    </a:p>
                  </a:txBody>
                  <a:tcPr marL="9525" marR="9525" marT="9525" marB="0" anchor="b">
                    <a:lnL>
                      <a:noFill/>
                    </a:lnL>
                    <a:lnR>
                      <a:noFill/>
                    </a:lnR>
                    <a:lnT>
                      <a:noFill/>
                    </a:lnT>
                    <a:lnB>
                      <a:noFill/>
                    </a:lnB>
                    <a:solidFill>
                      <a:srgbClr val="D9D9D9"/>
                    </a:solidFill>
                  </a:tcPr>
                </a:tc>
                <a:extLst>
                  <a:ext uri="{0D108BD9-81ED-4DB2-BD59-A6C34878D82A}">
                    <a16:rowId xmlns:a16="http://schemas.microsoft.com/office/drawing/2014/main" val="3828254698"/>
                  </a:ext>
                </a:extLst>
              </a:tr>
              <a:tr h="190500">
                <a:tc>
                  <a:txBody>
                    <a:bodyPr/>
                    <a:lstStyle/>
                    <a:p>
                      <a:pPr algn="ctr" fontAlgn="b"/>
                      <a:r>
                        <a:rPr lang="es-MX" sz="1100" b="1" i="0" u="none" strike="noStrike" dirty="0">
                          <a:solidFill>
                            <a:srgbClr val="000000"/>
                          </a:solidFill>
                          <a:effectLst/>
                          <a:latin typeface="Century Gothic" panose="020B0502020202020204" pitchFamily="34" charset="0"/>
                        </a:rPr>
                        <a:t>XMX US Equity</a:t>
                      </a:r>
                    </a:p>
                  </a:txBody>
                  <a:tcPr marL="9525" marR="9525" marT="9525" marB="0" anchor="b">
                    <a:lnL>
                      <a:noFill/>
                    </a:lnL>
                    <a:lnR>
                      <a:noFill/>
                    </a:lnR>
                    <a:lnT>
                      <a:noFill/>
                    </a:lnT>
                    <a:lnB>
                      <a:noFill/>
                    </a:lnB>
                    <a:solidFill>
                      <a:srgbClr val="FFFFFF"/>
                    </a:solidFill>
                  </a:tcPr>
                </a:tc>
                <a:tc>
                  <a:txBody>
                    <a:bodyPr/>
                    <a:lstStyle/>
                    <a:p>
                      <a:pPr algn="ctr" fontAlgn="b"/>
                      <a:r>
                        <a:rPr lang="es-MX" sz="1100" b="1" i="0" u="none" strike="noStrike" dirty="0">
                          <a:solidFill>
                            <a:srgbClr val="000000"/>
                          </a:solidFill>
                          <a:effectLst/>
                          <a:latin typeface="Century Gothic" panose="020B0502020202020204" pitchFamily="34" charset="0"/>
                        </a:rPr>
                        <a:t>3.5</a:t>
                      </a:r>
                    </a:p>
                  </a:txBody>
                  <a:tcPr marL="9525" marR="9525" marT="9525" marB="0" anchor="b">
                    <a:lnL>
                      <a:noFill/>
                    </a:lnL>
                    <a:lnR>
                      <a:noFill/>
                    </a:lnR>
                    <a:lnT>
                      <a:noFill/>
                    </a:lnT>
                    <a:lnB>
                      <a:noFill/>
                    </a:lnB>
                    <a:solidFill>
                      <a:srgbClr val="FFFFFF"/>
                    </a:solidFill>
                  </a:tcPr>
                </a:tc>
                <a:tc>
                  <a:txBody>
                    <a:bodyPr/>
                    <a:lstStyle/>
                    <a:p>
                      <a:pPr algn="ctr" fontAlgn="b"/>
                      <a:r>
                        <a:rPr lang="es-MX" sz="1100" b="1" i="0" u="none" strike="noStrike" dirty="0">
                          <a:solidFill>
                            <a:srgbClr val="000000"/>
                          </a:solidFill>
                          <a:effectLst/>
                          <a:latin typeface="Century Gothic" panose="020B0502020202020204" pitchFamily="34" charset="0"/>
                        </a:rPr>
                        <a:t>1.1</a:t>
                      </a:r>
                    </a:p>
                  </a:txBody>
                  <a:tcPr marL="9525" marR="9525" marT="9525" marB="0" anchor="b">
                    <a:lnL>
                      <a:noFill/>
                    </a:lnL>
                    <a:lnR>
                      <a:noFill/>
                    </a:lnR>
                    <a:lnT>
                      <a:noFill/>
                    </a:lnT>
                    <a:lnB>
                      <a:noFill/>
                    </a:lnB>
                    <a:solidFill>
                      <a:srgbClr val="FFFFFF"/>
                    </a:solidFill>
                  </a:tcPr>
                </a:tc>
                <a:tc>
                  <a:txBody>
                    <a:bodyPr/>
                    <a:lstStyle/>
                    <a:p>
                      <a:pPr algn="ctr" fontAlgn="b"/>
                      <a:r>
                        <a:rPr lang="es-MX" sz="1100" b="1" i="0" u="none" strike="noStrike" dirty="0">
                          <a:solidFill>
                            <a:srgbClr val="000000"/>
                          </a:solidFill>
                          <a:effectLst/>
                          <a:latin typeface="Century Gothic" panose="020B0502020202020204" pitchFamily="34" charset="0"/>
                        </a:rPr>
                        <a:t>31.43%</a:t>
                      </a:r>
                    </a:p>
                  </a:txBody>
                  <a:tcPr marL="9525" marR="9525" marT="9525" marB="0" anchor="b">
                    <a:lnL>
                      <a:noFill/>
                    </a:lnL>
                    <a:lnR>
                      <a:noFill/>
                    </a:lnR>
                    <a:lnT>
                      <a:noFill/>
                    </a:lnT>
                    <a:lnB>
                      <a:noFill/>
                    </a:lnB>
                    <a:solidFill>
                      <a:srgbClr val="FFFFFF"/>
                    </a:solidFill>
                  </a:tcPr>
                </a:tc>
                <a:extLst>
                  <a:ext uri="{0D108BD9-81ED-4DB2-BD59-A6C34878D82A}">
                    <a16:rowId xmlns:a16="http://schemas.microsoft.com/office/drawing/2014/main" val="3381966319"/>
                  </a:ext>
                </a:extLst>
              </a:tr>
              <a:tr h="190500">
                <a:tc>
                  <a:txBody>
                    <a:bodyPr/>
                    <a:lstStyle/>
                    <a:p>
                      <a:pPr algn="ctr" fontAlgn="b"/>
                      <a:r>
                        <a:rPr lang="es-MX" sz="1100" b="0" i="0" u="none" strike="noStrike" dirty="0">
                          <a:solidFill>
                            <a:srgbClr val="000000"/>
                          </a:solidFill>
                          <a:effectLst/>
                          <a:latin typeface="Century Gothic" panose="020B0502020202020204" pitchFamily="34" charset="0"/>
                        </a:rPr>
                        <a:t>HEZU US Equity</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dirty="0">
                          <a:solidFill>
                            <a:srgbClr val="000000"/>
                          </a:solidFill>
                          <a:effectLst/>
                          <a:latin typeface="Century Gothic" panose="020B0502020202020204" pitchFamily="34" charset="0"/>
                        </a:rPr>
                        <a:t>60.7</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dirty="0">
                          <a:solidFill>
                            <a:srgbClr val="000000"/>
                          </a:solidFill>
                          <a:effectLst/>
                          <a:latin typeface="Century Gothic" panose="020B0502020202020204" pitchFamily="34" charset="0"/>
                        </a:rPr>
                        <a:t>2.5</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dirty="0">
                          <a:solidFill>
                            <a:srgbClr val="000000"/>
                          </a:solidFill>
                          <a:effectLst/>
                          <a:latin typeface="Century Gothic" panose="020B0502020202020204" pitchFamily="34" charset="0"/>
                        </a:rPr>
                        <a:t>4.20%</a:t>
                      </a:r>
                    </a:p>
                  </a:txBody>
                  <a:tcPr marL="9525" marR="9525" marT="9525" marB="0" anchor="b">
                    <a:lnL>
                      <a:noFill/>
                    </a:lnL>
                    <a:lnR>
                      <a:noFill/>
                    </a:lnR>
                    <a:lnT>
                      <a:noFill/>
                    </a:lnT>
                    <a:lnB>
                      <a:noFill/>
                    </a:lnB>
                    <a:solidFill>
                      <a:srgbClr val="D9D9D9"/>
                    </a:solidFill>
                  </a:tcPr>
                </a:tc>
                <a:extLst>
                  <a:ext uri="{0D108BD9-81ED-4DB2-BD59-A6C34878D82A}">
                    <a16:rowId xmlns:a16="http://schemas.microsoft.com/office/drawing/2014/main" val="909655748"/>
                  </a:ext>
                </a:extLst>
              </a:tr>
              <a:tr h="190500">
                <a:tc>
                  <a:txBody>
                    <a:bodyPr/>
                    <a:lstStyle/>
                    <a:p>
                      <a:pPr algn="ctr" fontAlgn="b"/>
                      <a:r>
                        <a:rPr lang="es-MX" sz="1100" b="0" i="0" u="none" strike="noStrike" dirty="0">
                          <a:solidFill>
                            <a:srgbClr val="000000"/>
                          </a:solidFill>
                          <a:effectLst/>
                          <a:latin typeface="Century Gothic" panose="020B0502020202020204" pitchFamily="34" charset="0"/>
                        </a:rPr>
                        <a:t>DXJ US Equity</a:t>
                      </a:r>
                    </a:p>
                  </a:txBody>
                  <a:tcPr marL="9525" marR="9525" marT="9525" marB="0" anchor="b">
                    <a:lnL>
                      <a:noFill/>
                    </a:lnL>
                    <a:lnR>
                      <a:noFill/>
                    </a:lnR>
                    <a:lnT>
                      <a:noFill/>
                    </a:lnT>
                    <a:lnB>
                      <a:noFill/>
                    </a:lnB>
                    <a:solidFill>
                      <a:srgbClr val="FFFFFF"/>
                    </a:solidFill>
                  </a:tcPr>
                </a:tc>
                <a:tc>
                  <a:txBody>
                    <a:bodyPr/>
                    <a:lstStyle/>
                    <a:p>
                      <a:pPr algn="ctr" fontAlgn="b"/>
                      <a:r>
                        <a:rPr lang="es-MX" sz="1100" b="0" i="0" u="none" strike="noStrike" dirty="0">
                          <a:solidFill>
                            <a:srgbClr val="000000"/>
                          </a:solidFill>
                          <a:effectLst/>
                          <a:latin typeface="Century Gothic" panose="020B0502020202020204" pitchFamily="34" charset="0"/>
                        </a:rPr>
                        <a:t>150.3</a:t>
                      </a:r>
                    </a:p>
                  </a:txBody>
                  <a:tcPr marL="9525" marR="9525" marT="9525" marB="0" anchor="b">
                    <a:lnL>
                      <a:noFill/>
                    </a:lnL>
                    <a:lnR>
                      <a:noFill/>
                    </a:lnR>
                    <a:lnT>
                      <a:noFill/>
                    </a:lnT>
                    <a:lnB>
                      <a:noFill/>
                    </a:lnB>
                    <a:solidFill>
                      <a:srgbClr val="FFFFFF"/>
                    </a:solidFill>
                  </a:tcPr>
                </a:tc>
                <a:tc>
                  <a:txBody>
                    <a:bodyPr/>
                    <a:lstStyle/>
                    <a:p>
                      <a:pPr algn="ctr" fontAlgn="b"/>
                      <a:r>
                        <a:rPr lang="es-MX" sz="1100" b="0" i="0" u="none" strike="noStrike" dirty="0">
                          <a:solidFill>
                            <a:srgbClr val="000000"/>
                          </a:solidFill>
                          <a:effectLst/>
                          <a:latin typeface="Century Gothic" panose="020B0502020202020204" pitchFamily="34" charset="0"/>
                        </a:rPr>
                        <a:t>1.7</a:t>
                      </a:r>
                    </a:p>
                  </a:txBody>
                  <a:tcPr marL="9525" marR="9525" marT="9525" marB="0" anchor="b">
                    <a:lnL>
                      <a:noFill/>
                    </a:lnL>
                    <a:lnR>
                      <a:noFill/>
                    </a:lnR>
                    <a:lnT>
                      <a:noFill/>
                    </a:lnT>
                    <a:lnB>
                      <a:noFill/>
                    </a:lnB>
                    <a:solidFill>
                      <a:srgbClr val="FFFFFF"/>
                    </a:solidFill>
                  </a:tcPr>
                </a:tc>
                <a:tc>
                  <a:txBody>
                    <a:bodyPr/>
                    <a:lstStyle/>
                    <a:p>
                      <a:pPr algn="ctr" fontAlgn="b"/>
                      <a:r>
                        <a:rPr lang="es-MX" sz="1100" b="0" i="0" u="none" strike="noStrike" dirty="0">
                          <a:solidFill>
                            <a:srgbClr val="000000"/>
                          </a:solidFill>
                          <a:effectLst/>
                          <a:latin typeface="Century Gothic" panose="020B0502020202020204" pitchFamily="34" charset="0"/>
                        </a:rPr>
                        <a:t>1.14%</a:t>
                      </a:r>
                    </a:p>
                  </a:txBody>
                  <a:tcPr marL="9525" marR="9525" marT="9525" marB="0" anchor="b">
                    <a:lnL>
                      <a:noFill/>
                    </a:lnL>
                    <a:lnR>
                      <a:noFill/>
                    </a:lnR>
                    <a:lnT>
                      <a:noFill/>
                    </a:lnT>
                    <a:lnB>
                      <a:noFill/>
                    </a:lnB>
                    <a:solidFill>
                      <a:srgbClr val="FFFFFF"/>
                    </a:solidFill>
                  </a:tcPr>
                </a:tc>
                <a:extLst>
                  <a:ext uri="{0D108BD9-81ED-4DB2-BD59-A6C34878D82A}">
                    <a16:rowId xmlns:a16="http://schemas.microsoft.com/office/drawing/2014/main" val="2385679381"/>
                  </a:ext>
                </a:extLst>
              </a:tr>
              <a:tr h="190500">
                <a:tc>
                  <a:txBody>
                    <a:bodyPr/>
                    <a:lstStyle/>
                    <a:p>
                      <a:pPr algn="ctr" fontAlgn="b"/>
                      <a:r>
                        <a:rPr lang="es-MX" sz="1100" b="0" i="0" u="none" strike="noStrike" dirty="0">
                          <a:solidFill>
                            <a:srgbClr val="000000"/>
                          </a:solidFill>
                          <a:effectLst/>
                          <a:latin typeface="Century Gothic" panose="020B0502020202020204" pitchFamily="34" charset="0"/>
                        </a:rPr>
                        <a:t>IVV US Equity</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dirty="0">
                          <a:solidFill>
                            <a:srgbClr val="000000"/>
                          </a:solidFill>
                          <a:effectLst/>
                          <a:latin typeface="Century Gothic" panose="020B0502020202020204" pitchFamily="34" charset="0"/>
                        </a:rPr>
                        <a:t>498.5</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dirty="0">
                          <a:solidFill>
                            <a:srgbClr val="000000"/>
                          </a:solidFill>
                          <a:effectLst/>
                          <a:latin typeface="Century Gothic" panose="020B0502020202020204" pitchFamily="34" charset="0"/>
                        </a:rPr>
                        <a:t>0.3</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dirty="0">
                          <a:solidFill>
                            <a:srgbClr val="000000"/>
                          </a:solidFill>
                          <a:effectLst/>
                          <a:latin typeface="Century Gothic" panose="020B0502020202020204" pitchFamily="34" charset="0"/>
                        </a:rPr>
                        <a:t>0.07%</a:t>
                      </a:r>
                    </a:p>
                  </a:txBody>
                  <a:tcPr marL="9525" marR="9525" marT="9525" marB="0" anchor="b">
                    <a:lnL>
                      <a:noFill/>
                    </a:lnL>
                    <a:lnR>
                      <a:noFill/>
                    </a:lnR>
                    <a:lnT>
                      <a:noFill/>
                    </a:lnT>
                    <a:lnB>
                      <a:noFill/>
                    </a:lnB>
                    <a:solidFill>
                      <a:srgbClr val="D9D9D9"/>
                    </a:solidFill>
                  </a:tcPr>
                </a:tc>
                <a:extLst>
                  <a:ext uri="{0D108BD9-81ED-4DB2-BD59-A6C34878D82A}">
                    <a16:rowId xmlns:a16="http://schemas.microsoft.com/office/drawing/2014/main" val="4113705346"/>
                  </a:ext>
                </a:extLst>
              </a:tr>
              <a:tr h="190500">
                <a:tc>
                  <a:txBody>
                    <a:bodyPr/>
                    <a:lstStyle/>
                    <a:p>
                      <a:pPr algn="ctr" fontAlgn="b"/>
                      <a:r>
                        <a:rPr lang="es-MX" sz="1100" b="0" i="0" u="none" strike="noStrike" dirty="0">
                          <a:solidFill>
                            <a:srgbClr val="000000"/>
                          </a:solidFill>
                          <a:effectLst/>
                          <a:latin typeface="Century Gothic" panose="020B0502020202020204" pitchFamily="34" charset="0"/>
                        </a:rPr>
                        <a:t>SX7EEX GY Equity</a:t>
                      </a:r>
                    </a:p>
                  </a:txBody>
                  <a:tcPr marL="9525" marR="9525" marT="9525" marB="0" anchor="b">
                    <a:lnL>
                      <a:noFill/>
                    </a:lnL>
                    <a:lnR>
                      <a:noFill/>
                    </a:lnR>
                    <a:lnT>
                      <a:noFill/>
                    </a:lnT>
                    <a:lnB>
                      <a:noFill/>
                    </a:lnB>
                    <a:solidFill>
                      <a:srgbClr val="FFFFFF"/>
                    </a:solidFill>
                  </a:tcPr>
                </a:tc>
                <a:tc>
                  <a:txBody>
                    <a:bodyPr/>
                    <a:lstStyle/>
                    <a:p>
                      <a:pPr algn="ctr" fontAlgn="b"/>
                      <a:r>
                        <a:rPr lang="es-MX" sz="1100" b="0" i="0" u="none" strike="noStrike" dirty="0">
                          <a:solidFill>
                            <a:srgbClr val="000000"/>
                          </a:solidFill>
                          <a:effectLst/>
                          <a:latin typeface="Century Gothic" panose="020B0502020202020204" pitchFamily="34" charset="0"/>
                        </a:rPr>
                        <a:t>197.4</a:t>
                      </a:r>
                    </a:p>
                  </a:txBody>
                  <a:tcPr marL="9525" marR="9525" marT="9525" marB="0" anchor="b">
                    <a:lnL>
                      <a:noFill/>
                    </a:lnL>
                    <a:lnR>
                      <a:noFill/>
                    </a:lnR>
                    <a:lnT>
                      <a:noFill/>
                    </a:lnT>
                    <a:lnB>
                      <a:noFill/>
                    </a:lnB>
                    <a:solidFill>
                      <a:srgbClr val="FFFFFF"/>
                    </a:solidFill>
                  </a:tcPr>
                </a:tc>
                <a:tc>
                  <a:txBody>
                    <a:bodyPr/>
                    <a:lstStyle/>
                    <a:p>
                      <a:pPr algn="ctr" fontAlgn="b"/>
                      <a:r>
                        <a:rPr lang="es-MX" sz="1100" b="0" i="0" u="none" strike="noStrike" dirty="0">
                          <a:solidFill>
                            <a:srgbClr val="000000"/>
                          </a:solidFill>
                          <a:effectLst/>
                          <a:latin typeface="Century Gothic" panose="020B0502020202020204" pitchFamily="34" charset="0"/>
                        </a:rPr>
                        <a:t>0.1</a:t>
                      </a:r>
                    </a:p>
                  </a:txBody>
                  <a:tcPr marL="9525" marR="9525" marT="9525" marB="0" anchor="b">
                    <a:lnL>
                      <a:noFill/>
                    </a:lnL>
                    <a:lnR>
                      <a:noFill/>
                    </a:lnR>
                    <a:lnT>
                      <a:noFill/>
                    </a:lnT>
                    <a:lnB>
                      <a:noFill/>
                    </a:lnB>
                    <a:solidFill>
                      <a:srgbClr val="FFFFFF"/>
                    </a:solidFill>
                  </a:tcPr>
                </a:tc>
                <a:tc>
                  <a:txBody>
                    <a:bodyPr/>
                    <a:lstStyle/>
                    <a:p>
                      <a:pPr algn="ctr" fontAlgn="b"/>
                      <a:r>
                        <a:rPr lang="es-MX" sz="1100" b="0" i="0" u="none" strike="noStrike" dirty="0">
                          <a:solidFill>
                            <a:srgbClr val="000000"/>
                          </a:solidFill>
                          <a:effectLst/>
                          <a:latin typeface="Century Gothic" panose="020B0502020202020204" pitchFamily="34" charset="0"/>
                        </a:rPr>
                        <a:t>0.06%</a:t>
                      </a:r>
                    </a:p>
                  </a:txBody>
                  <a:tcPr marL="9525" marR="9525" marT="9525" marB="0" anchor="b">
                    <a:lnL>
                      <a:noFill/>
                    </a:lnL>
                    <a:lnR>
                      <a:noFill/>
                    </a:lnR>
                    <a:lnT>
                      <a:noFill/>
                    </a:lnT>
                    <a:lnB>
                      <a:noFill/>
                    </a:lnB>
                    <a:solidFill>
                      <a:srgbClr val="FFFFFF"/>
                    </a:solidFill>
                  </a:tcPr>
                </a:tc>
                <a:extLst>
                  <a:ext uri="{0D108BD9-81ED-4DB2-BD59-A6C34878D82A}">
                    <a16:rowId xmlns:a16="http://schemas.microsoft.com/office/drawing/2014/main" val="3720418719"/>
                  </a:ext>
                </a:extLst>
              </a:tr>
              <a:tr h="190500">
                <a:tc>
                  <a:txBody>
                    <a:bodyPr/>
                    <a:lstStyle/>
                    <a:p>
                      <a:pPr algn="ctr" fontAlgn="b"/>
                      <a:r>
                        <a:rPr lang="es-MX" sz="1100" b="0" i="0" u="none" strike="noStrike" dirty="0">
                          <a:solidFill>
                            <a:srgbClr val="000000"/>
                          </a:solidFill>
                          <a:effectLst/>
                          <a:latin typeface="Century Gothic" panose="020B0502020202020204" pitchFamily="34" charset="0"/>
                        </a:rPr>
                        <a:t>QQQ US Equity</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dirty="0">
                          <a:solidFill>
                            <a:srgbClr val="000000"/>
                          </a:solidFill>
                          <a:effectLst/>
                          <a:latin typeface="Century Gothic" panose="020B0502020202020204" pitchFamily="34" charset="0"/>
                        </a:rPr>
                        <a:t>365.8</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dirty="0">
                          <a:solidFill>
                            <a:srgbClr val="000000"/>
                          </a:solidFill>
                          <a:effectLst/>
                          <a:latin typeface="Century Gothic" panose="020B0502020202020204" pitchFamily="34" charset="0"/>
                        </a:rPr>
                        <a:t>0.1</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dirty="0">
                          <a:solidFill>
                            <a:srgbClr val="000000"/>
                          </a:solidFill>
                          <a:effectLst/>
                          <a:latin typeface="Century Gothic" panose="020B0502020202020204" pitchFamily="34" charset="0"/>
                        </a:rPr>
                        <a:t>0.03%</a:t>
                      </a:r>
                    </a:p>
                  </a:txBody>
                  <a:tcPr marL="9525" marR="9525" marT="9525" marB="0" anchor="b">
                    <a:lnL>
                      <a:noFill/>
                    </a:lnL>
                    <a:lnR>
                      <a:noFill/>
                    </a:lnR>
                    <a:lnT>
                      <a:noFill/>
                    </a:lnT>
                    <a:lnB>
                      <a:noFill/>
                    </a:lnB>
                    <a:solidFill>
                      <a:srgbClr val="D9D9D9"/>
                    </a:solidFill>
                  </a:tcPr>
                </a:tc>
                <a:extLst>
                  <a:ext uri="{0D108BD9-81ED-4DB2-BD59-A6C34878D82A}">
                    <a16:rowId xmlns:a16="http://schemas.microsoft.com/office/drawing/2014/main" val="4264016079"/>
                  </a:ext>
                </a:extLst>
              </a:tr>
              <a:tr h="190500">
                <a:tc>
                  <a:txBody>
                    <a:bodyPr/>
                    <a:lstStyle/>
                    <a:p>
                      <a:pPr algn="ctr" fontAlgn="b"/>
                      <a:r>
                        <a:rPr lang="es-MX" sz="1100" b="0" i="0" u="none" strike="noStrike" dirty="0">
                          <a:solidFill>
                            <a:srgbClr val="000000"/>
                          </a:solidFill>
                          <a:effectLst/>
                          <a:latin typeface="Century Gothic" panose="020B0502020202020204" pitchFamily="34" charset="0"/>
                        </a:rPr>
                        <a:t>XLF US Equity</a:t>
                      </a:r>
                    </a:p>
                  </a:txBody>
                  <a:tcPr marL="9525" marR="9525" marT="9525" marB="0" anchor="b">
                    <a:lnL>
                      <a:noFill/>
                    </a:lnL>
                    <a:lnR>
                      <a:noFill/>
                    </a:lnR>
                    <a:lnT>
                      <a:noFill/>
                    </a:lnT>
                    <a:lnB>
                      <a:noFill/>
                    </a:lnB>
                    <a:solidFill>
                      <a:srgbClr val="FFFFFF"/>
                    </a:solidFill>
                  </a:tcPr>
                </a:tc>
                <a:tc>
                  <a:txBody>
                    <a:bodyPr/>
                    <a:lstStyle/>
                    <a:p>
                      <a:pPr algn="ctr" fontAlgn="b"/>
                      <a:r>
                        <a:rPr lang="es-MX" sz="1100" b="0" i="0" u="none" strike="noStrike" dirty="0">
                          <a:solidFill>
                            <a:srgbClr val="000000"/>
                          </a:solidFill>
                          <a:effectLst/>
                          <a:latin typeface="Century Gothic" panose="020B0502020202020204" pitchFamily="34" charset="0"/>
                        </a:rPr>
                        <a:t>1045.8</a:t>
                      </a:r>
                    </a:p>
                  </a:txBody>
                  <a:tcPr marL="9525" marR="9525" marT="9525" marB="0" anchor="b">
                    <a:lnL>
                      <a:noFill/>
                    </a:lnL>
                    <a:lnR>
                      <a:noFill/>
                    </a:lnR>
                    <a:lnT>
                      <a:noFill/>
                    </a:lnT>
                    <a:lnB>
                      <a:noFill/>
                    </a:lnB>
                    <a:solidFill>
                      <a:srgbClr val="FFFFFF"/>
                    </a:solidFill>
                  </a:tcPr>
                </a:tc>
                <a:tc>
                  <a:txBody>
                    <a:bodyPr/>
                    <a:lstStyle/>
                    <a:p>
                      <a:pPr algn="ctr" fontAlgn="b"/>
                      <a:r>
                        <a:rPr lang="es-MX" sz="1100" b="0" i="0" u="none" strike="noStrike" dirty="0">
                          <a:solidFill>
                            <a:srgbClr val="000000"/>
                          </a:solidFill>
                          <a:effectLst/>
                          <a:latin typeface="Century Gothic" panose="020B0502020202020204" pitchFamily="34" charset="0"/>
                        </a:rPr>
                        <a:t>0.1</a:t>
                      </a:r>
                    </a:p>
                  </a:txBody>
                  <a:tcPr marL="9525" marR="9525" marT="9525" marB="0" anchor="b">
                    <a:lnL>
                      <a:noFill/>
                    </a:lnL>
                    <a:lnR>
                      <a:noFill/>
                    </a:lnR>
                    <a:lnT>
                      <a:noFill/>
                    </a:lnT>
                    <a:lnB>
                      <a:noFill/>
                    </a:lnB>
                    <a:solidFill>
                      <a:srgbClr val="FFFFFF"/>
                    </a:solidFill>
                  </a:tcPr>
                </a:tc>
                <a:tc>
                  <a:txBody>
                    <a:bodyPr/>
                    <a:lstStyle/>
                    <a:p>
                      <a:pPr algn="ctr" fontAlgn="b"/>
                      <a:r>
                        <a:rPr lang="es-MX" sz="1100" b="0" i="0" u="none" strike="noStrike" dirty="0">
                          <a:solidFill>
                            <a:srgbClr val="000000"/>
                          </a:solidFill>
                          <a:effectLst/>
                          <a:latin typeface="Century Gothic" panose="020B0502020202020204" pitchFamily="34" charset="0"/>
                        </a:rPr>
                        <a:t>0.01%</a:t>
                      </a:r>
                    </a:p>
                  </a:txBody>
                  <a:tcPr marL="9525" marR="9525" marT="9525" marB="0" anchor="b">
                    <a:lnL>
                      <a:noFill/>
                    </a:lnL>
                    <a:lnR>
                      <a:noFill/>
                    </a:lnR>
                    <a:lnT>
                      <a:noFill/>
                    </a:lnT>
                    <a:lnB>
                      <a:noFill/>
                    </a:lnB>
                    <a:solidFill>
                      <a:srgbClr val="FFFFFF"/>
                    </a:solidFill>
                  </a:tcPr>
                </a:tc>
                <a:extLst>
                  <a:ext uri="{0D108BD9-81ED-4DB2-BD59-A6C34878D82A}">
                    <a16:rowId xmlns:a16="http://schemas.microsoft.com/office/drawing/2014/main" val="3706551225"/>
                  </a:ext>
                </a:extLst>
              </a:tr>
            </a:tbl>
          </a:graphicData>
        </a:graphic>
      </p:graphicFrame>
      <p:sp>
        <p:nvSpPr>
          <p:cNvPr id="6" name="1 Título">
            <a:extLst>
              <a:ext uri="{FF2B5EF4-FFF2-40B4-BE49-F238E27FC236}">
                <a16:creationId xmlns:a16="http://schemas.microsoft.com/office/drawing/2014/main" id="{52A22866-F27C-4F39-B400-2BE6EFABD641}"/>
              </a:ext>
            </a:extLst>
          </p:cNvPr>
          <p:cNvSpPr txBox="1">
            <a:spLocks/>
          </p:cNvSpPr>
          <p:nvPr/>
        </p:nvSpPr>
        <p:spPr bwMode="auto">
          <a:xfrm>
            <a:off x="111440" y="6381328"/>
            <a:ext cx="7071334" cy="34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a:t>
            </a:r>
            <a:r>
              <a:rPr lang="es-MX" sz="1000" dirty="0">
                <a:latin typeface="Century Gothic" panose="020B0502020202020204" pitchFamily="34" charset="0"/>
              </a:rPr>
              <a:t>Coordinación de Inversiones </a:t>
            </a:r>
            <a:r>
              <a:rPr lang="es-MX" sz="1000" dirty="0">
                <a:solidFill>
                  <a:schemeClr val="tx1"/>
                </a:solidFill>
                <a:latin typeface="Century Gothic" panose="020B0502020202020204" pitchFamily="34" charset="0"/>
              </a:rPr>
              <a:t>del Infonavit </a:t>
            </a:r>
            <a:r>
              <a:rPr lang="es-ES" sz="1000" dirty="0">
                <a:solidFill>
                  <a:schemeClr val="tx1"/>
                </a:solidFill>
                <a:latin typeface="Century Gothic" panose="020B0502020202020204" pitchFamily="34" charset="0"/>
              </a:rPr>
              <a:t> con datos al </a:t>
            </a:r>
            <a:r>
              <a:rPr lang="es-ES" sz="1000" dirty="0">
                <a:latin typeface="Century Gothic" panose="020B0502020202020204" pitchFamily="34" charset="0"/>
              </a:rPr>
              <a:t>24</a:t>
            </a:r>
            <a:r>
              <a:rPr lang="es-ES" sz="1000" dirty="0">
                <a:solidFill>
                  <a:schemeClr val="tx1"/>
                </a:solidFill>
                <a:latin typeface="Century Gothic" panose="020B0502020202020204" pitchFamily="34" charset="0"/>
              </a:rPr>
              <a:t> de septiembre de 2017.</a:t>
            </a:r>
            <a:endParaRPr lang="es-MX" sz="1000" dirty="0">
              <a:solidFill>
                <a:schemeClr val="tx1"/>
              </a:solidFill>
              <a:latin typeface="Century Gothic" panose="020B0502020202020204" pitchFamily="34" charset="0"/>
            </a:endParaRPr>
          </a:p>
        </p:txBody>
      </p:sp>
      <p:sp>
        <p:nvSpPr>
          <p:cNvPr id="10"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67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71311474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MEXRISK</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201245" y="1340768"/>
            <a:ext cx="8747499" cy="2088232"/>
          </a:xfrm>
        </p:spPr>
        <p:txBody>
          <a:bodyPr>
            <a:noAutofit/>
          </a:bodyPr>
          <a:lstStyle/>
          <a:p>
            <a:pPr marL="180975" lvl="0" indent="-180975" algn="just">
              <a:spcBef>
                <a:spcPts val="0"/>
              </a:spcBef>
              <a:spcAft>
                <a:spcPts val="600"/>
              </a:spcAft>
              <a:buClr>
                <a:srgbClr val="CD0000"/>
              </a:buClr>
              <a:buSzPct val="110000"/>
            </a:pPr>
            <a:r>
              <a:rPr lang="es-MX" sz="1400" dirty="0">
                <a:latin typeface="Century Gothic" panose="020B0502020202020204" pitchFamily="34" charset="0"/>
              </a:rPr>
              <a:t>El ETF iShares MSCI Mexico Risk TRAC busca replicar los resultados de inversión que correspondan al rendimiento total del índice MSCI México Select Risk Weighted Index. </a:t>
            </a:r>
          </a:p>
          <a:p>
            <a:pPr marL="180975" lvl="0" indent="-180975" algn="just">
              <a:spcBef>
                <a:spcPts val="0"/>
              </a:spcBef>
              <a:spcAft>
                <a:spcPts val="600"/>
              </a:spcAft>
              <a:buClr>
                <a:srgbClr val="CD0000"/>
              </a:buClr>
              <a:buSzPct val="110000"/>
            </a:pPr>
            <a:r>
              <a:rPr lang="es-MX" sz="1400" dirty="0">
                <a:latin typeface="Century Gothic" panose="020B0502020202020204" pitchFamily="34" charset="0"/>
              </a:rPr>
              <a:t>La inversión en este ETF permite tener exposición a emisoras mexicanas de </a:t>
            </a:r>
            <a:r>
              <a:rPr lang="es-MX" sz="1400" b="1" dirty="0">
                <a:latin typeface="Century Gothic" panose="020B0502020202020204" pitchFamily="34" charset="0"/>
              </a:rPr>
              <a:t>alta</a:t>
            </a:r>
            <a:r>
              <a:rPr lang="es-MX" sz="1400" dirty="0">
                <a:latin typeface="Century Gothic" panose="020B0502020202020204" pitchFamily="34" charset="0"/>
              </a:rPr>
              <a:t> y </a:t>
            </a:r>
            <a:r>
              <a:rPr lang="es-MX" sz="1400" b="1" dirty="0">
                <a:latin typeface="Century Gothic" panose="020B0502020202020204" pitchFamily="34" charset="0"/>
              </a:rPr>
              <a:t>mediana capitalización, </a:t>
            </a:r>
            <a:r>
              <a:rPr lang="es-MX" sz="1400" dirty="0">
                <a:latin typeface="Century Gothic" panose="020B0502020202020204" pitchFamily="34" charset="0"/>
              </a:rPr>
              <a:t>acceso a empresas con una menor variación histórica de retornos y tendencia hacia acciones de menor tamaño y </a:t>
            </a:r>
            <a:r>
              <a:rPr lang="es-MX" sz="1400" b="1" dirty="0">
                <a:latin typeface="Century Gothic" panose="020B0502020202020204" pitchFamily="34" charset="0"/>
              </a:rPr>
              <a:t>menor riesgo</a:t>
            </a:r>
            <a:r>
              <a:rPr lang="es-MX" sz="1400" dirty="0">
                <a:latin typeface="Century Gothic" panose="020B0502020202020204" pitchFamily="34" charset="0"/>
              </a:rPr>
              <a:t>. </a:t>
            </a:r>
          </a:p>
          <a:p>
            <a:pPr marL="180975" lvl="0" indent="-180975" algn="just">
              <a:spcBef>
                <a:spcPts val="0"/>
              </a:spcBef>
              <a:spcAft>
                <a:spcPts val="600"/>
              </a:spcAft>
              <a:buClr>
                <a:srgbClr val="CD0000"/>
              </a:buClr>
              <a:buSzPct val="110000"/>
            </a:pPr>
            <a:r>
              <a:rPr lang="es-MX" sz="1400" dirty="0">
                <a:latin typeface="Century Gothic" panose="020B0502020202020204" pitchFamily="34" charset="0"/>
              </a:rPr>
              <a:t>El FANVIT cuenta con 52,475,000 acciones ($1,236 mdp) de las 57,300,000 con las que cuenta el ETF.</a:t>
            </a:r>
          </a:p>
          <a:p>
            <a:pPr marL="180975" lvl="0" indent="-180975" algn="just">
              <a:spcBef>
                <a:spcPts val="0"/>
              </a:spcBef>
              <a:spcAft>
                <a:spcPts val="600"/>
              </a:spcAft>
              <a:buClr>
                <a:srgbClr val="CD0000"/>
              </a:buClr>
              <a:buSzPct val="110000"/>
            </a:pPr>
            <a:r>
              <a:rPr lang="es-MX" sz="1400" dirty="0">
                <a:latin typeface="Century Gothic" panose="020B0502020202020204" pitchFamily="34" charset="0"/>
              </a:rPr>
              <a:t>Vender posición del ETF Mexrisk no disminuye el porcentaje de tenencia del ETF.</a:t>
            </a:r>
          </a:p>
        </p:txBody>
      </p:sp>
      <p:pic>
        <p:nvPicPr>
          <p:cNvPr id="3" name="Imagen 2">
            <a:extLst>
              <a:ext uri="{FF2B5EF4-FFF2-40B4-BE49-F238E27FC236}">
                <a16:creationId xmlns:a16="http://schemas.microsoft.com/office/drawing/2014/main" id="{C0EE4F4F-CA41-4696-A2B7-6B709EDC8761}"/>
              </a:ext>
            </a:extLst>
          </p:cNvPr>
          <p:cNvPicPr>
            <a:picLocks noChangeAspect="1"/>
          </p:cNvPicPr>
          <p:nvPr/>
        </p:nvPicPr>
        <p:blipFill>
          <a:blip r:embed="rId2"/>
          <a:stretch>
            <a:fillRect/>
          </a:stretch>
        </p:blipFill>
        <p:spPr>
          <a:xfrm>
            <a:off x="2052981" y="3429000"/>
            <a:ext cx="5772150" cy="2993467"/>
          </a:xfrm>
          <a:prstGeom prst="rect">
            <a:avLst/>
          </a:prstGeom>
        </p:spPr>
      </p:pic>
      <p:sp>
        <p:nvSpPr>
          <p:cNvPr id="6" name="1 Título">
            <a:extLst>
              <a:ext uri="{FF2B5EF4-FFF2-40B4-BE49-F238E27FC236}">
                <a16:creationId xmlns:a16="http://schemas.microsoft.com/office/drawing/2014/main" id="{0B94063B-9223-4E2F-9C90-FE1E03C914EC}"/>
              </a:ext>
            </a:extLst>
          </p:cNvPr>
          <p:cNvSpPr txBox="1">
            <a:spLocks/>
          </p:cNvSpPr>
          <p:nvPr/>
        </p:nvSpPr>
        <p:spPr bwMode="auto">
          <a:xfrm>
            <a:off x="-24545" y="6255831"/>
            <a:ext cx="9029560" cy="34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a:t>
            </a:r>
            <a:r>
              <a:rPr lang="es-MX" sz="1000" dirty="0">
                <a:latin typeface="Century Gothic" panose="020B0502020202020204" pitchFamily="34" charset="0"/>
              </a:rPr>
              <a:t>Coordinación de Inversiones </a:t>
            </a:r>
            <a:r>
              <a:rPr lang="es-MX" sz="1000" dirty="0">
                <a:solidFill>
                  <a:schemeClr val="tx1"/>
                </a:solidFill>
                <a:latin typeface="Century Gothic" panose="020B0502020202020204" pitchFamily="34" charset="0"/>
              </a:rPr>
              <a:t>del Infonavit </a:t>
            </a:r>
            <a:r>
              <a:rPr lang="es-ES" sz="1000" dirty="0">
                <a:solidFill>
                  <a:schemeClr val="tx1"/>
                </a:solidFill>
                <a:latin typeface="Century Gothic" panose="020B0502020202020204" pitchFamily="34" charset="0"/>
              </a:rPr>
              <a:t> con datos de Valmer, BMV y Bloomberg al </a:t>
            </a:r>
            <a:r>
              <a:rPr lang="es-ES" sz="1000" dirty="0">
                <a:latin typeface="Century Gothic" panose="020B0502020202020204" pitchFamily="34" charset="0"/>
              </a:rPr>
              <a:t>24</a:t>
            </a:r>
            <a:r>
              <a:rPr lang="es-ES" sz="1000" dirty="0">
                <a:solidFill>
                  <a:schemeClr val="tx1"/>
                </a:solidFill>
                <a:latin typeface="Century Gothic" panose="020B0502020202020204" pitchFamily="34" charset="0"/>
              </a:rPr>
              <a:t> de septiembre de 2017.</a:t>
            </a:r>
            <a:endParaRPr lang="es-MX" sz="1000" dirty="0">
              <a:solidFill>
                <a:schemeClr val="tx1"/>
              </a:solidFill>
              <a:latin typeface="Century Gothic" panose="020B0502020202020204" pitchFamily="34" charset="0"/>
            </a:endParaRPr>
          </a:p>
        </p:txBody>
      </p:sp>
      <p:sp>
        <p:nvSpPr>
          <p:cNvPr id="9" name="3 Marcador de número de diapositiva"/>
          <p:cNvSpPr>
            <a:spLocks noGrp="1"/>
          </p:cNvSpPr>
          <p:nvPr>
            <p:ph type="sldNum" sz="quarter" idx="12"/>
          </p:nvPr>
        </p:nvSpPr>
        <p:spPr>
          <a:xfrm>
            <a:off x="8591702" y="6430062"/>
            <a:ext cx="552298" cy="365125"/>
          </a:xfrm>
        </p:spPr>
        <p:txBody>
          <a:bodyPr/>
          <a:lstStyle/>
          <a:p>
            <a:pPr algn="ctr"/>
            <a:fld id="{05E83AA4-A00D-4AA0-8FE8-B93C9F3EC141}" type="slidenum">
              <a:rPr lang="es-ES" altLang="es-MX" smtClean="0">
                <a:latin typeface="Century Gothic" panose="020B0502020202020204" pitchFamily="34" charset="0"/>
              </a:rPr>
              <a:pPr algn="ctr"/>
              <a:t>68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5331551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MEXRISK</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99276" y="1196752"/>
            <a:ext cx="8747499" cy="690570"/>
          </a:xfrm>
        </p:spPr>
        <p:txBody>
          <a:bodyPr>
            <a:noAutofit/>
          </a:bodyPr>
          <a:lstStyle/>
          <a:p>
            <a:pPr marL="180975" lvl="0" indent="-180975" algn="just">
              <a:spcBef>
                <a:spcPts val="0"/>
              </a:spcBef>
              <a:spcAft>
                <a:spcPts val="600"/>
              </a:spcAft>
              <a:buClr>
                <a:srgbClr val="CD0000"/>
              </a:buClr>
              <a:buSzPct val="110000"/>
            </a:pPr>
            <a:r>
              <a:rPr lang="es-MX" sz="1400" dirty="0">
                <a:latin typeface="Century Gothic" panose="020B0502020202020204" pitchFamily="34" charset="0"/>
              </a:rPr>
              <a:t>Los componentes del ETF son emisoras de mediana y alta capitalización. La concentración del FANVIT, por la inversión en MEXRISK, como porcentaje de los subyacentes pertenecientes respectivos se muestra a continuación:</a:t>
            </a:r>
          </a:p>
        </p:txBody>
      </p:sp>
      <p:graphicFrame>
        <p:nvGraphicFramePr>
          <p:cNvPr id="8" name="Tabla 7">
            <a:extLst>
              <a:ext uri="{FF2B5EF4-FFF2-40B4-BE49-F238E27FC236}">
                <a16:creationId xmlns:a16="http://schemas.microsoft.com/office/drawing/2014/main" id="{D9E9ED9F-424B-4099-ADB9-474635D06FB9}"/>
              </a:ext>
            </a:extLst>
          </p:cNvPr>
          <p:cNvGraphicFramePr>
            <a:graphicFrameLocks noGrp="1"/>
          </p:cNvGraphicFramePr>
          <p:nvPr>
            <p:extLst>
              <p:ext uri="{D42A27DB-BD31-4B8C-83A1-F6EECF244321}">
                <p14:modId xmlns:p14="http://schemas.microsoft.com/office/powerpoint/2010/main" val="364490953"/>
              </p:ext>
            </p:extLst>
          </p:nvPr>
        </p:nvGraphicFramePr>
        <p:xfrm>
          <a:off x="1403648" y="1987698"/>
          <a:ext cx="6680200" cy="4371975"/>
        </p:xfrm>
        <a:graphic>
          <a:graphicData uri="http://schemas.openxmlformats.org/drawingml/2006/table">
            <a:tbl>
              <a:tblPr/>
              <a:tblGrid>
                <a:gridCol w="1591431">
                  <a:extLst>
                    <a:ext uri="{9D8B030D-6E8A-4147-A177-3AD203B41FA5}">
                      <a16:colId xmlns:a16="http://schemas.microsoft.com/office/drawing/2014/main" val="2740787589"/>
                    </a:ext>
                  </a:extLst>
                </a:gridCol>
                <a:gridCol w="1524725">
                  <a:extLst>
                    <a:ext uri="{9D8B030D-6E8A-4147-A177-3AD203B41FA5}">
                      <a16:colId xmlns:a16="http://schemas.microsoft.com/office/drawing/2014/main" val="1854948137"/>
                    </a:ext>
                  </a:extLst>
                </a:gridCol>
                <a:gridCol w="1620020">
                  <a:extLst>
                    <a:ext uri="{9D8B030D-6E8A-4147-A177-3AD203B41FA5}">
                      <a16:colId xmlns:a16="http://schemas.microsoft.com/office/drawing/2014/main" val="159518663"/>
                    </a:ext>
                  </a:extLst>
                </a:gridCol>
                <a:gridCol w="1944024">
                  <a:extLst>
                    <a:ext uri="{9D8B030D-6E8A-4147-A177-3AD203B41FA5}">
                      <a16:colId xmlns:a16="http://schemas.microsoft.com/office/drawing/2014/main" val="1705651803"/>
                    </a:ext>
                  </a:extLst>
                </a:gridCol>
              </a:tblGrid>
              <a:tr h="161925">
                <a:tc>
                  <a:txBody>
                    <a:bodyPr/>
                    <a:lstStyle/>
                    <a:p>
                      <a:pPr algn="l" fontAlgn="b"/>
                      <a:endParaRPr lang="es-MX" sz="1000" b="0" i="0" u="none" strike="noStrike" dirty="0">
                        <a:effectLst/>
                        <a:latin typeface="Century Gothic" panose="020B0502020202020204" pitchFamily="34" charset="0"/>
                      </a:endParaRPr>
                    </a:p>
                  </a:txBody>
                  <a:tcPr marL="9525" marR="9525" marT="9525" marB="0" anchor="b">
                    <a:lnL>
                      <a:noFill/>
                    </a:lnL>
                    <a:lnR>
                      <a:noFill/>
                    </a:lnR>
                    <a:lnT>
                      <a:noFill/>
                    </a:lnT>
                    <a:lnB>
                      <a:noFill/>
                    </a:lnB>
                  </a:tcPr>
                </a:tc>
                <a:tc gridSpan="2">
                  <a:txBody>
                    <a:bodyPr/>
                    <a:lstStyle/>
                    <a:p>
                      <a:pPr algn="ctr" fontAlgn="b"/>
                      <a:r>
                        <a:rPr lang="es-MX" sz="1000" b="1" i="0" u="none" strike="noStrike" dirty="0">
                          <a:solidFill>
                            <a:srgbClr val="FFFFFF"/>
                          </a:solidFill>
                          <a:effectLst/>
                          <a:latin typeface="Century Gothic" panose="020B0502020202020204" pitchFamily="34" charset="0"/>
                        </a:rPr>
                        <a:t>Unidades en millones</a:t>
                      </a:r>
                    </a:p>
                  </a:txBody>
                  <a:tcPr marL="9525" marR="9525" marT="9525" marB="0" anchor="b">
                    <a:lnL>
                      <a:noFill/>
                    </a:lnL>
                    <a:lnR>
                      <a:noFill/>
                    </a:lnR>
                    <a:lnT>
                      <a:noFill/>
                    </a:lnT>
                    <a:lnB>
                      <a:noFill/>
                    </a:lnB>
                    <a:solidFill>
                      <a:srgbClr val="44546A"/>
                    </a:solidFill>
                  </a:tcPr>
                </a:tc>
                <a:tc hMerge="1">
                  <a:txBody>
                    <a:bodyPr/>
                    <a:lstStyle/>
                    <a:p>
                      <a:endParaRPr lang="es-MX"/>
                    </a:p>
                  </a:txBody>
                  <a:tcPr/>
                </a:tc>
                <a:tc>
                  <a:txBody>
                    <a:bodyPr/>
                    <a:lstStyle/>
                    <a:p>
                      <a:pPr algn="l" fontAlgn="b"/>
                      <a:endParaRPr lang="es-MX" sz="1000" b="0" i="0" u="none" strike="noStrike" dirty="0">
                        <a:effectLst/>
                        <a:latin typeface="Century Gothic" panose="020B0502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186476496"/>
                  </a:ext>
                </a:extLst>
              </a:tr>
              <a:tr h="161925">
                <a:tc>
                  <a:txBody>
                    <a:bodyPr/>
                    <a:lstStyle/>
                    <a:p>
                      <a:pPr algn="ctr" fontAlgn="b"/>
                      <a:r>
                        <a:rPr lang="es-MX" sz="1000" b="1" i="0" u="none" strike="noStrike" dirty="0">
                          <a:solidFill>
                            <a:srgbClr val="FFFFFF"/>
                          </a:solidFill>
                          <a:effectLst/>
                          <a:latin typeface="Century Gothic" panose="020B0502020202020204" pitchFamily="34" charset="0"/>
                        </a:rPr>
                        <a:t>Emisora</a:t>
                      </a:r>
                    </a:p>
                  </a:txBody>
                  <a:tcPr marL="9525" marR="9525" marT="9525" marB="0" anchor="b">
                    <a:lnL>
                      <a:noFill/>
                    </a:lnL>
                    <a:lnR>
                      <a:noFill/>
                    </a:lnR>
                    <a:lnT>
                      <a:noFill/>
                    </a:lnT>
                    <a:lnB>
                      <a:noFill/>
                    </a:lnB>
                    <a:solidFill>
                      <a:srgbClr val="44546A"/>
                    </a:solidFill>
                  </a:tcPr>
                </a:tc>
                <a:tc>
                  <a:txBody>
                    <a:bodyPr/>
                    <a:lstStyle/>
                    <a:p>
                      <a:pPr algn="ctr" fontAlgn="b"/>
                      <a:r>
                        <a:rPr lang="es-MX" sz="1000" b="1" i="0" u="none" strike="noStrike" dirty="0">
                          <a:solidFill>
                            <a:srgbClr val="FFFFFF"/>
                          </a:solidFill>
                          <a:effectLst/>
                          <a:latin typeface="Century Gothic" panose="020B0502020202020204" pitchFamily="34" charset="0"/>
                        </a:rPr>
                        <a:t>Acciones en circulación</a:t>
                      </a:r>
                    </a:p>
                  </a:txBody>
                  <a:tcPr marL="9525" marR="9525" marT="9525" marB="0" anchor="b">
                    <a:lnL>
                      <a:noFill/>
                    </a:lnL>
                    <a:lnR>
                      <a:noFill/>
                    </a:lnR>
                    <a:lnT>
                      <a:noFill/>
                    </a:lnT>
                    <a:lnB>
                      <a:noFill/>
                    </a:lnB>
                    <a:solidFill>
                      <a:srgbClr val="44546A"/>
                    </a:solidFill>
                  </a:tcPr>
                </a:tc>
                <a:tc>
                  <a:txBody>
                    <a:bodyPr/>
                    <a:lstStyle/>
                    <a:p>
                      <a:pPr algn="ctr" fontAlgn="b"/>
                      <a:r>
                        <a:rPr lang="es-MX" sz="1000" b="1" i="0" u="none" strike="noStrike" dirty="0">
                          <a:solidFill>
                            <a:srgbClr val="FFFFFF"/>
                          </a:solidFill>
                          <a:effectLst/>
                          <a:latin typeface="Century Gothic" panose="020B0502020202020204" pitchFamily="34" charset="0"/>
                        </a:rPr>
                        <a:t>Acciones FANVIT Mexrisk</a:t>
                      </a:r>
                    </a:p>
                  </a:txBody>
                  <a:tcPr marL="9525" marR="9525" marT="9525" marB="0" anchor="b">
                    <a:lnL>
                      <a:noFill/>
                    </a:lnL>
                    <a:lnR>
                      <a:noFill/>
                    </a:lnR>
                    <a:lnT>
                      <a:noFill/>
                    </a:lnT>
                    <a:lnB>
                      <a:noFill/>
                    </a:lnB>
                    <a:solidFill>
                      <a:srgbClr val="44546A"/>
                    </a:solidFill>
                  </a:tcPr>
                </a:tc>
                <a:tc>
                  <a:txBody>
                    <a:bodyPr/>
                    <a:lstStyle/>
                    <a:p>
                      <a:pPr algn="ctr" fontAlgn="b"/>
                      <a:r>
                        <a:rPr lang="es-MX" sz="1000" b="1" i="0" u="none" strike="noStrike" dirty="0">
                          <a:solidFill>
                            <a:srgbClr val="FFFFFF"/>
                          </a:solidFill>
                          <a:effectLst/>
                          <a:latin typeface="Century Gothic" panose="020B0502020202020204" pitchFamily="34" charset="0"/>
                        </a:rPr>
                        <a:t>% FANVIT Emisora por Mexrisk</a:t>
                      </a:r>
                    </a:p>
                  </a:txBody>
                  <a:tcPr marL="9525" marR="9525" marT="9525" marB="0" anchor="b">
                    <a:lnL>
                      <a:noFill/>
                    </a:lnL>
                    <a:lnR>
                      <a:noFill/>
                    </a:lnR>
                    <a:lnT>
                      <a:noFill/>
                    </a:lnT>
                    <a:lnB>
                      <a:noFill/>
                    </a:lnB>
                    <a:solidFill>
                      <a:srgbClr val="44546A"/>
                    </a:solidFill>
                  </a:tcPr>
                </a:tc>
                <a:extLst>
                  <a:ext uri="{0D108BD9-81ED-4DB2-BD59-A6C34878D82A}">
                    <a16:rowId xmlns:a16="http://schemas.microsoft.com/office/drawing/2014/main" val="766598157"/>
                  </a:ext>
                </a:extLst>
              </a:tr>
              <a:tr h="161925">
                <a:tc>
                  <a:txBody>
                    <a:bodyPr/>
                    <a:lstStyle/>
                    <a:p>
                      <a:pPr algn="ctr" fontAlgn="b"/>
                      <a:r>
                        <a:rPr lang="es-MX" sz="1000" b="0" i="0" u="none" strike="noStrike" dirty="0">
                          <a:effectLst/>
                          <a:latin typeface="Century Gothic" panose="020B0502020202020204" pitchFamily="34" charset="0"/>
                        </a:rPr>
                        <a:t> ALFAA MM EQUITY </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5,086.4</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1.3</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0.02%</a:t>
                      </a:r>
                    </a:p>
                  </a:txBody>
                  <a:tcPr marL="9525" marR="9525" marT="9525" marB="0" anchor="b">
                    <a:lnL>
                      <a:noFill/>
                    </a:lnL>
                    <a:lnR>
                      <a:noFill/>
                    </a:lnR>
                    <a:lnT>
                      <a:noFill/>
                    </a:lnT>
                    <a:lnB>
                      <a:noFill/>
                    </a:lnB>
                    <a:solidFill>
                      <a:srgbClr val="FCECEF"/>
                    </a:solidFill>
                  </a:tcPr>
                </a:tc>
                <a:extLst>
                  <a:ext uri="{0D108BD9-81ED-4DB2-BD59-A6C34878D82A}">
                    <a16:rowId xmlns:a16="http://schemas.microsoft.com/office/drawing/2014/main" val="2798305513"/>
                  </a:ext>
                </a:extLst>
              </a:tr>
              <a:tr h="161925">
                <a:tc>
                  <a:txBody>
                    <a:bodyPr/>
                    <a:lstStyle/>
                    <a:p>
                      <a:pPr algn="ctr" fontAlgn="b"/>
                      <a:r>
                        <a:rPr lang="es-MX" sz="1000" b="0" i="0" u="none" strike="noStrike" dirty="0">
                          <a:effectLst/>
                          <a:latin typeface="Century Gothic" panose="020B0502020202020204" pitchFamily="34" charset="0"/>
                        </a:rPr>
                        <a:t> AMXL MM EQUITY </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44,858.3</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2.7</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0.01%</a:t>
                      </a:r>
                    </a:p>
                  </a:txBody>
                  <a:tcPr marL="9525" marR="9525" marT="9525" marB="0" anchor="b">
                    <a:lnL>
                      <a:noFill/>
                    </a:lnL>
                    <a:lnR>
                      <a:noFill/>
                    </a:lnR>
                    <a:lnT>
                      <a:noFill/>
                    </a:lnT>
                    <a:lnB>
                      <a:noFill/>
                    </a:lnB>
                    <a:solidFill>
                      <a:srgbClr val="FCFCFF"/>
                    </a:solidFill>
                  </a:tcPr>
                </a:tc>
                <a:extLst>
                  <a:ext uri="{0D108BD9-81ED-4DB2-BD59-A6C34878D82A}">
                    <a16:rowId xmlns:a16="http://schemas.microsoft.com/office/drawing/2014/main" val="2499296359"/>
                  </a:ext>
                </a:extLst>
              </a:tr>
              <a:tr h="161925">
                <a:tc>
                  <a:txBody>
                    <a:bodyPr/>
                    <a:lstStyle/>
                    <a:p>
                      <a:pPr algn="ctr" fontAlgn="b"/>
                      <a:r>
                        <a:rPr lang="es-MX" sz="1000" b="0" i="0" u="none" strike="noStrike" dirty="0">
                          <a:effectLst/>
                          <a:latin typeface="Century Gothic" panose="020B0502020202020204" pitchFamily="34" charset="0"/>
                        </a:rPr>
                        <a:t> AC* MM EQUITY </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1,764.3</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0.6</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0.04%</a:t>
                      </a:r>
                    </a:p>
                  </a:txBody>
                  <a:tcPr marL="9525" marR="9525" marT="9525" marB="0" anchor="b">
                    <a:lnL>
                      <a:noFill/>
                    </a:lnL>
                    <a:lnR>
                      <a:noFill/>
                    </a:lnR>
                    <a:lnT>
                      <a:noFill/>
                    </a:lnT>
                    <a:lnB>
                      <a:noFill/>
                    </a:lnB>
                    <a:solidFill>
                      <a:srgbClr val="FCE2E5"/>
                    </a:solidFill>
                  </a:tcPr>
                </a:tc>
                <a:extLst>
                  <a:ext uri="{0D108BD9-81ED-4DB2-BD59-A6C34878D82A}">
                    <a16:rowId xmlns:a16="http://schemas.microsoft.com/office/drawing/2014/main" val="3568874735"/>
                  </a:ext>
                </a:extLst>
              </a:tr>
              <a:tr h="161925">
                <a:tc>
                  <a:txBody>
                    <a:bodyPr/>
                    <a:lstStyle/>
                    <a:p>
                      <a:pPr algn="ctr" fontAlgn="b"/>
                      <a:r>
                        <a:rPr lang="es-MX" sz="1000" b="0" i="0" u="none" strike="noStrike" dirty="0">
                          <a:effectLst/>
                          <a:latin typeface="Century Gothic" panose="020B0502020202020204" pitchFamily="34" charset="0"/>
                        </a:rPr>
                        <a:t> CEMEXCPO MM EQUITY </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14,565.1</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1.4</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0.01%</a:t>
                      </a:r>
                    </a:p>
                  </a:txBody>
                  <a:tcPr marL="9525" marR="9525" marT="9525" marB="0" anchor="b">
                    <a:lnL>
                      <a:noFill/>
                    </a:lnL>
                    <a:lnR>
                      <a:noFill/>
                    </a:lnR>
                    <a:lnT>
                      <a:noFill/>
                    </a:lnT>
                    <a:lnB>
                      <a:noFill/>
                    </a:lnB>
                    <a:solidFill>
                      <a:srgbClr val="FCFAFC"/>
                    </a:solidFill>
                  </a:tcPr>
                </a:tc>
                <a:extLst>
                  <a:ext uri="{0D108BD9-81ED-4DB2-BD59-A6C34878D82A}">
                    <a16:rowId xmlns:a16="http://schemas.microsoft.com/office/drawing/2014/main" val="68418906"/>
                  </a:ext>
                </a:extLst>
              </a:tr>
              <a:tr h="161925">
                <a:tc>
                  <a:txBody>
                    <a:bodyPr/>
                    <a:lstStyle/>
                    <a:p>
                      <a:pPr algn="ctr" fontAlgn="b"/>
                      <a:r>
                        <a:rPr lang="es-MX" sz="1000" b="0" i="0" u="none" strike="noStrike" dirty="0">
                          <a:effectLst/>
                          <a:latin typeface="Century Gothic" panose="020B0502020202020204" pitchFamily="34" charset="0"/>
                        </a:rPr>
                        <a:t> KOFL MM EQUITY </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525.2</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0.6</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0.11%</a:t>
                      </a:r>
                    </a:p>
                  </a:txBody>
                  <a:tcPr marL="9525" marR="9525" marT="9525" marB="0" anchor="b">
                    <a:lnL>
                      <a:noFill/>
                    </a:lnL>
                    <a:lnR>
                      <a:noFill/>
                    </a:lnR>
                    <a:lnT>
                      <a:noFill/>
                    </a:lnT>
                    <a:lnB>
                      <a:noFill/>
                    </a:lnB>
                    <a:solidFill>
                      <a:srgbClr val="FA9FA1"/>
                    </a:solidFill>
                  </a:tcPr>
                </a:tc>
                <a:extLst>
                  <a:ext uri="{0D108BD9-81ED-4DB2-BD59-A6C34878D82A}">
                    <a16:rowId xmlns:a16="http://schemas.microsoft.com/office/drawing/2014/main" val="2066664143"/>
                  </a:ext>
                </a:extLst>
              </a:tr>
              <a:tr h="161925">
                <a:tc>
                  <a:txBody>
                    <a:bodyPr/>
                    <a:lstStyle/>
                    <a:p>
                      <a:pPr algn="ctr" fontAlgn="b"/>
                      <a:r>
                        <a:rPr lang="es-MX" sz="1000" b="0" i="0" u="none" strike="noStrike" dirty="0">
                          <a:effectLst/>
                          <a:latin typeface="Century Gothic" panose="020B0502020202020204" pitchFamily="34" charset="0"/>
                        </a:rPr>
                        <a:t> LIVEPOLC MM EQUITY </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197.4</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0.3</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0.17%</a:t>
                      </a:r>
                    </a:p>
                  </a:txBody>
                  <a:tcPr marL="9525" marR="9525" marT="9525" marB="0" anchor="b">
                    <a:lnL>
                      <a:noFill/>
                    </a:lnL>
                    <a:lnR>
                      <a:noFill/>
                    </a:lnR>
                    <a:lnT>
                      <a:noFill/>
                    </a:lnT>
                    <a:lnB>
                      <a:noFill/>
                    </a:lnB>
                    <a:solidFill>
                      <a:srgbClr val="F8696B"/>
                    </a:solidFill>
                  </a:tcPr>
                </a:tc>
                <a:extLst>
                  <a:ext uri="{0D108BD9-81ED-4DB2-BD59-A6C34878D82A}">
                    <a16:rowId xmlns:a16="http://schemas.microsoft.com/office/drawing/2014/main" val="3978044834"/>
                  </a:ext>
                </a:extLst>
              </a:tr>
              <a:tr h="161925">
                <a:tc>
                  <a:txBody>
                    <a:bodyPr/>
                    <a:lstStyle/>
                    <a:p>
                      <a:pPr algn="ctr" fontAlgn="b"/>
                      <a:r>
                        <a:rPr lang="es-MX" sz="1000" b="0" i="0" u="none" strike="noStrike" dirty="0">
                          <a:effectLst/>
                          <a:latin typeface="Century Gothic" panose="020B0502020202020204" pitchFamily="34" charset="0"/>
                        </a:rPr>
                        <a:t> FEMSAUBD MM EQUITY </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2,161.2</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0.4</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0.02%</a:t>
                      </a:r>
                    </a:p>
                  </a:txBody>
                  <a:tcPr marL="9525" marR="9525" marT="9525" marB="0" anchor="b">
                    <a:lnL>
                      <a:noFill/>
                    </a:lnL>
                    <a:lnR>
                      <a:noFill/>
                    </a:lnR>
                    <a:lnT>
                      <a:noFill/>
                    </a:lnT>
                    <a:lnB>
                      <a:noFill/>
                    </a:lnB>
                    <a:solidFill>
                      <a:srgbClr val="FCF0F3"/>
                    </a:solidFill>
                  </a:tcPr>
                </a:tc>
                <a:extLst>
                  <a:ext uri="{0D108BD9-81ED-4DB2-BD59-A6C34878D82A}">
                    <a16:rowId xmlns:a16="http://schemas.microsoft.com/office/drawing/2014/main" val="1695805005"/>
                  </a:ext>
                </a:extLst>
              </a:tr>
              <a:tr h="161925">
                <a:tc>
                  <a:txBody>
                    <a:bodyPr/>
                    <a:lstStyle/>
                    <a:p>
                      <a:pPr algn="ctr" fontAlgn="b"/>
                      <a:r>
                        <a:rPr lang="es-MX" sz="1000" b="0" i="0" u="none" strike="noStrike" dirty="0">
                          <a:effectLst/>
                          <a:latin typeface="Century Gothic" panose="020B0502020202020204" pitchFamily="34" charset="0"/>
                        </a:rPr>
                        <a:t> GENTERA* MM EQUITY </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1,638.7</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1.5</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0.09%</a:t>
                      </a:r>
                    </a:p>
                  </a:txBody>
                  <a:tcPr marL="9525" marR="9525" marT="9525" marB="0" anchor="b">
                    <a:lnL>
                      <a:noFill/>
                    </a:lnL>
                    <a:lnR>
                      <a:noFill/>
                    </a:lnR>
                    <a:lnT>
                      <a:noFill/>
                    </a:lnT>
                    <a:lnB>
                      <a:noFill/>
                    </a:lnB>
                    <a:solidFill>
                      <a:srgbClr val="FAAFB1"/>
                    </a:solidFill>
                  </a:tcPr>
                </a:tc>
                <a:extLst>
                  <a:ext uri="{0D108BD9-81ED-4DB2-BD59-A6C34878D82A}">
                    <a16:rowId xmlns:a16="http://schemas.microsoft.com/office/drawing/2014/main" val="3912370100"/>
                  </a:ext>
                </a:extLst>
              </a:tr>
              <a:tr h="161925">
                <a:tc>
                  <a:txBody>
                    <a:bodyPr/>
                    <a:lstStyle/>
                    <a:p>
                      <a:pPr algn="ctr" fontAlgn="b"/>
                      <a:r>
                        <a:rPr lang="es-MX" sz="1000" b="0" i="0" u="none" strike="noStrike" dirty="0">
                          <a:effectLst/>
                          <a:latin typeface="Century Gothic" panose="020B0502020202020204" pitchFamily="34" charset="0"/>
                        </a:rPr>
                        <a:t> GFNORTEO MM EQUITY </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2,773.7</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0.4</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0.01%</a:t>
                      </a:r>
                    </a:p>
                  </a:txBody>
                  <a:tcPr marL="9525" marR="9525" marT="9525" marB="0" anchor="b">
                    <a:lnL>
                      <a:noFill/>
                    </a:lnL>
                    <a:lnR>
                      <a:noFill/>
                    </a:lnR>
                    <a:lnT>
                      <a:noFill/>
                    </a:lnT>
                    <a:lnB>
                      <a:noFill/>
                    </a:lnB>
                    <a:solidFill>
                      <a:srgbClr val="FCF6F9"/>
                    </a:solidFill>
                  </a:tcPr>
                </a:tc>
                <a:extLst>
                  <a:ext uri="{0D108BD9-81ED-4DB2-BD59-A6C34878D82A}">
                    <a16:rowId xmlns:a16="http://schemas.microsoft.com/office/drawing/2014/main" val="1381625192"/>
                  </a:ext>
                </a:extLst>
              </a:tr>
              <a:tr h="161925">
                <a:tc>
                  <a:txBody>
                    <a:bodyPr/>
                    <a:lstStyle/>
                    <a:p>
                      <a:pPr algn="ctr" fontAlgn="b"/>
                      <a:r>
                        <a:rPr lang="es-MX" sz="1000" b="0" i="0" u="none" strike="noStrike" dirty="0">
                          <a:effectLst/>
                          <a:latin typeface="Century Gothic" panose="020B0502020202020204" pitchFamily="34" charset="0"/>
                        </a:rPr>
                        <a:t> GRUMAB MM EQUITY </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432.7</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0.2</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0.06%</a:t>
                      </a:r>
                    </a:p>
                  </a:txBody>
                  <a:tcPr marL="9525" marR="9525" marT="9525" marB="0" anchor="b">
                    <a:lnL>
                      <a:noFill/>
                    </a:lnL>
                    <a:lnR>
                      <a:noFill/>
                    </a:lnR>
                    <a:lnT>
                      <a:noFill/>
                    </a:lnT>
                    <a:lnB>
                      <a:noFill/>
                    </a:lnB>
                    <a:solidFill>
                      <a:srgbClr val="FBCFD2"/>
                    </a:solidFill>
                  </a:tcPr>
                </a:tc>
                <a:extLst>
                  <a:ext uri="{0D108BD9-81ED-4DB2-BD59-A6C34878D82A}">
                    <a16:rowId xmlns:a16="http://schemas.microsoft.com/office/drawing/2014/main" val="3623688621"/>
                  </a:ext>
                </a:extLst>
              </a:tr>
              <a:tr h="161925">
                <a:tc>
                  <a:txBody>
                    <a:bodyPr/>
                    <a:lstStyle/>
                    <a:p>
                      <a:pPr algn="ctr" fontAlgn="b"/>
                      <a:r>
                        <a:rPr lang="es-MX" sz="1000" b="0" i="0" u="none" strike="noStrike" dirty="0">
                          <a:effectLst/>
                          <a:latin typeface="Century Gothic" panose="020B0502020202020204" pitchFamily="34" charset="0"/>
                        </a:rPr>
                        <a:t> GAPB MM EQUITY </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476.9</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0.2</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0.04%</a:t>
                      </a:r>
                    </a:p>
                  </a:txBody>
                  <a:tcPr marL="9525" marR="9525" marT="9525" marB="0" anchor="b">
                    <a:lnL>
                      <a:noFill/>
                    </a:lnL>
                    <a:lnR>
                      <a:noFill/>
                    </a:lnR>
                    <a:lnT>
                      <a:noFill/>
                    </a:lnT>
                    <a:lnB>
                      <a:noFill/>
                    </a:lnB>
                    <a:solidFill>
                      <a:srgbClr val="FCDBDE"/>
                    </a:solidFill>
                  </a:tcPr>
                </a:tc>
                <a:extLst>
                  <a:ext uri="{0D108BD9-81ED-4DB2-BD59-A6C34878D82A}">
                    <a16:rowId xmlns:a16="http://schemas.microsoft.com/office/drawing/2014/main" val="690911210"/>
                  </a:ext>
                </a:extLst>
              </a:tr>
              <a:tr h="161925">
                <a:tc>
                  <a:txBody>
                    <a:bodyPr/>
                    <a:lstStyle/>
                    <a:p>
                      <a:pPr algn="ctr" fontAlgn="b"/>
                      <a:r>
                        <a:rPr lang="es-MX" sz="1000" b="0" i="0" u="none" strike="noStrike" dirty="0">
                          <a:effectLst/>
                          <a:latin typeface="Century Gothic" panose="020B0502020202020204" pitchFamily="34" charset="0"/>
                        </a:rPr>
                        <a:t> ASURB MM EQUITY </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277.1</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0.2</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0.06%</a:t>
                      </a:r>
                    </a:p>
                  </a:txBody>
                  <a:tcPr marL="9525" marR="9525" marT="9525" marB="0" anchor="b">
                    <a:lnL>
                      <a:noFill/>
                    </a:lnL>
                    <a:lnR>
                      <a:noFill/>
                    </a:lnR>
                    <a:lnT>
                      <a:noFill/>
                    </a:lnT>
                    <a:lnB>
                      <a:noFill/>
                    </a:lnB>
                    <a:solidFill>
                      <a:srgbClr val="FBCACD"/>
                    </a:solidFill>
                  </a:tcPr>
                </a:tc>
                <a:extLst>
                  <a:ext uri="{0D108BD9-81ED-4DB2-BD59-A6C34878D82A}">
                    <a16:rowId xmlns:a16="http://schemas.microsoft.com/office/drawing/2014/main" val="3156477823"/>
                  </a:ext>
                </a:extLst>
              </a:tr>
              <a:tr h="161925">
                <a:tc>
                  <a:txBody>
                    <a:bodyPr/>
                    <a:lstStyle/>
                    <a:p>
                      <a:pPr algn="ctr" fontAlgn="b"/>
                      <a:r>
                        <a:rPr lang="es-MX" sz="1000" b="0" i="0" u="none" strike="noStrike" dirty="0">
                          <a:effectLst/>
                          <a:latin typeface="Century Gothic" panose="020B0502020202020204" pitchFamily="34" charset="0"/>
                        </a:rPr>
                        <a:t> BIMBOA MM EQUITY </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4,703.2</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1.4</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0.03%</a:t>
                      </a:r>
                    </a:p>
                  </a:txBody>
                  <a:tcPr marL="9525" marR="9525" marT="9525" marB="0" anchor="b">
                    <a:lnL>
                      <a:noFill/>
                    </a:lnL>
                    <a:lnR>
                      <a:noFill/>
                    </a:lnR>
                    <a:lnT>
                      <a:noFill/>
                    </a:lnT>
                    <a:lnB>
                      <a:noFill/>
                    </a:lnB>
                    <a:solidFill>
                      <a:srgbClr val="FCE8EB"/>
                    </a:solidFill>
                  </a:tcPr>
                </a:tc>
                <a:extLst>
                  <a:ext uri="{0D108BD9-81ED-4DB2-BD59-A6C34878D82A}">
                    <a16:rowId xmlns:a16="http://schemas.microsoft.com/office/drawing/2014/main" val="1987786076"/>
                  </a:ext>
                </a:extLst>
              </a:tr>
              <a:tr h="161925">
                <a:tc>
                  <a:txBody>
                    <a:bodyPr/>
                    <a:lstStyle/>
                    <a:p>
                      <a:pPr algn="ctr" fontAlgn="b"/>
                      <a:r>
                        <a:rPr lang="es-MX" sz="1000" b="0" i="0" u="none" strike="noStrike" dirty="0">
                          <a:effectLst/>
                          <a:latin typeface="Century Gothic" panose="020B0502020202020204" pitchFamily="34" charset="0"/>
                        </a:rPr>
                        <a:t> GCARSOA1 MM EQUITY </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2,269.8</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0.6</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0.03%</a:t>
                      </a:r>
                    </a:p>
                  </a:txBody>
                  <a:tcPr marL="9525" marR="9525" marT="9525" marB="0" anchor="b">
                    <a:lnL>
                      <a:noFill/>
                    </a:lnL>
                    <a:lnR>
                      <a:noFill/>
                    </a:lnR>
                    <a:lnT>
                      <a:noFill/>
                    </a:lnT>
                    <a:lnB>
                      <a:noFill/>
                    </a:lnB>
                    <a:solidFill>
                      <a:srgbClr val="FCEAED"/>
                    </a:solidFill>
                  </a:tcPr>
                </a:tc>
                <a:extLst>
                  <a:ext uri="{0D108BD9-81ED-4DB2-BD59-A6C34878D82A}">
                    <a16:rowId xmlns:a16="http://schemas.microsoft.com/office/drawing/2014/main" val="3453762869"/>
                  </a:ext>
                </a:extLst>
              </a:tr>
              <a:tr h="161925">
                <a:tc>
                  <a:txBody>
                    <a:bodyPr/>
                    <a:lstStyle/>
                    <a:p>
                      <a:pPr algn="ctr" fontAlgn="b"/>
                      <a:r>
                        <a:rPr lang="es-MX" sz="1000" b="0" i="0" u="none" strike="noStrike" dirty="0">
                          <a:effectLst/>
                          <a:latin typeface="Century Gothic" panose="020B0502020202020204" pitchFamily="34" charset="0"/>
                        </a:rPr>
                        <a:t> GFINBURO MM EQUITY </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6,613.7</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1.3</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0.02%</a:t>
                      </a:r>
                    </a:p>
                  </a:txBody>
                  <a:tcPr marL="9525" marR="9525" marT="9525" marB="0" anchor="b">
                    <a:lnL>
                      <a:noFill/>
                    </a:lnL>
                    <a:lnR>
                      <a:noFill/>
                    </a:lnR>
                    <a:lnT>
                      <a:noFill/>
                    </a:lnT>
                    <a:lnB>
                      <a:noFill/>
                    </a:lnB>
                    <a:solidFill>
                      <a:srgbClr val="FCF0F3"/>
                    </a:solidFill>
                  </a:tcPr>
                </a:tc>
                <a:extLst>
                  <a:ext uri="{0D108BD9-81ED-4DB2-BD59-A6C34878D82A}">
                    <a16:rowId xmlns:a16="http://schemas.microsoft.com/office/drawing/2014/main" val="354314124"/>
                  </a:ext>
                </a:extLst>
              </a:tr>
              <a:tr h="161925">
                <a:tc>
                  <a:txBody>
                    <a:bodyPr/>
                    <a:lstStyle/>
                    <a:p>
                      <a:pPr algn="ctr" fontAlgn="b"/>
                      <a:r>
                        <a:rPr lang="es-MX" sz="1000" b="0" i="0" u="none" strike="noStrike" dirty="0">
                          <a:effectLst/>
                          <a:latin typeface="Century Gothic" panose="020B0502020202020204" pitchFamily="34" charset="0"/>
                        </a:rPr>
                        <a:t> SANMEXB MM EQUITY </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3,322.1</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1.1</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0.03%</a:t>
                      </a:r>
                    </a:p>
                  </a:txBody>
                  <a:tcPr marL="9525" marR="9525" marT="9525" marB="0" anchor="b">
                    <a:lnL>
                      <a:noFill/>
                    </a:lnL>
                    <a:lnR>
                      <a:noFill/>
                    </a:lnR>
                    <a:lnT>
                      <a:noFill/>
                    </a:lnT>
                    <a:lnB>
                      <a:noFill/>
                    </a:lnB>
                    <a:solidFill>
                      <a:srgbClr val="FCE4E6"/>
                    </a:solidFill>
                  </a:tcPr>
                </a:tc>
                <a:extLst>
                  <a:ext uri="{0D108BD9-81ED-4DB2-BD59-A6C34878D82A}">
                    <a16:rowId xmlns:a16="http://schemas.microsoft.com/office/drawing/2014/main" val="3016312708"/>
                  </a:ext>
                </a:extLst>
              </a:tr>
              <a:tr h="161925">
                <a:tc>
                  <a:txBody>
                    <a:bodyPr/>
                    <a:lstStyle/>
                    <a:p>
                      <a:pPr algn="ctr" fontAlgn="b"/>
                      <a:r>
                        <a:rPr lang="es-MX" sz="1000" b="0" i="0" u="none" strike="noStrike" dirty="0">
                          <a:effectLst/>
                          <a:latin typeface="Century Gothic" panose="020B0502020202020204" pitchFamily="34" charset="0"/>
                        </a:rPr>
                        <a:t> LALAB MM EQUITY </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2,475.9</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1.6</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0.06%</a:t>
                      </a:r>
                    </a:p>
                  </a:txBody>
                  <a:tcPr marL="9525" marR="9525" marT="9525" marB="0" anchor="b">
                    <a:lnL>
                      <a:noFill/>
                    </a:lnL>
                    <a:lnR>
                      <a:noFill/>
                    </a:lnR>
                    <a:lnT>
                      <a:noFill/>
                    </a:lnT>
                    <a:lnB>
                      <a:noFill/>
                    </a:lnB>
                    <a:solidFill>
                      <a:srgbClr val="FBC9CB"/>
                    </a:solidFill>
                  </a:tcPr>
                </a:tc>
                <a:extLst>
                  <a:ext uri="{0D108BD9-81ED-4DB2-BD59-A6C34878D82A}">
                    <a16:rowId xmlns:a16="http://schemas.microsoft.com/office/drawing/2014/main" val="2255756629"/>
                  </a:ext>
                </a:extLst>
              </a:tr>
              <a:tr h="161925">
                <a:tc>
                  <a:txBody>
                    <a:bodyPr/>
                    <a:lstStyle/>
                    <a:p>
                      <a:pPr algn="ctr" fontAlgn="b"/>
                      <a:r>
                        <a:rPr lang="es-MX" sz="1000" b="0" i="0" u="none" strike="noStrike" dirty="0">
                          <a:effectLst/>
                          <a:latin typeface="Century Gothic" panose="020B0502020202020204" pitchFamily="34" charset="0"/>
                        </a:rPr>
                        <a:t> GMEXICOB MM EQUITY </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7,785.0</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0.6</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0.01%</a:t>
                      </a:r>
                    </a:p>
                  </a:txBody>
                  <a:tcPr marL="9525" marR="9525" marT="9525" marB="0" anchor="b">
                    <a:lnL>
                      <a:noFill/>
                    </a:lnL>
                    <a:lnR>
                      <a:noFill/>
                    </a:lnR>
                    <a:lnT>
                      <a:noFill/>
                    </a:lnT>
                    <a:lnB>
                      <a:noFill/>
                    </a:lnB>
                    <a:solidFill>
                      <a:srgbClr val="FCFBFE"/>
                    </a:solidFill>
                  </a:tcPr>
                </a:tc>
                <a:extLst>
                  <a:ext uri="{0D108BD9-81ED-4DB2-BD59-A6C34878D82A}">
                    <a16:rowId xmlns:a16="http://schemas.microsoft.com/office/drawing/2014/main" val="159640794"/>
                  </a:ext>
                </a:extLst>
              </a:tr>
              <a:tr h="161925">
                <a:tc>
                  <a:txBody>
                    <a:bodyPr/>
                    <a:lstStyle/>
                    <a:p>
                      <a:pPr algn="ctr" fontAlgn="b"/>
                      <a:r>
                        <a:rPr lang="es-MX" sz="1000" b="0" i="0" u="none" strike="noStrike" dirty="0">
                          <a:effectLst/>
                          <a:latin typeface="Century Gothic" panose="020B0502020202020204" pitchFamily="34" charset="0"/>
                        </a:rPr>
                        <a:t> TLEVICPO MM EQUITY </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2,953.1</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0.5</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0.02%</a:t>
                      </a:r>
                    </a:p>
                  </a:txBody>
                  <a:tcPr marL="9525" marR="9525" marT="9525" marB="0" anchor="b">
                    <a:lnL>
                      <a:noFill/>
                    </a:lnL>
                    <a:lnR>
                      <a:noFill/>
                    </a:lnR>
                    <a:lnT>
                      <a:noFill/>
                    </a:lnT>
                    <a:lnB>
                      <a:noFill/>
                    </a:lnB>
                    <a:solidFill>
                      <a:srgbClr val="FCF2F5"/>
                    </a:solidFill>
                  </a:tcPr>
                </a:tc>
                <a:extLst>
                  <a:ext uri="{0D108BD9-81ED-4DB2-BD59-A6C34878D82A}">
                    <a16:rowId xmlns:a16="http://schemas.microsoft.com/office/drawing/2014/main" val="121727721"/>
                  </a:ext>
                </a:extLst>
              </a:tr>
              <a:tr h="161925">
                <a:tc>
                  <a:txBody>
                    <a:bodyPr/>
                    <a:lstStyle/>
                    <a:p>
                      <a:pPr algn="ctr" fontAlgn="b"/>
                      <a:r>
                        <a:rPr lang="es-MX" sz="1000" b="0" i="0" u="none" strike="noStrike" dirty="0">
                          <a:effectLst/>
                          <a:latin typeface="Century Gothic" panose="020B0502020202020204" pitchFamily="34" charset="0"/>
                        </a:rPr>
                        <a:t> PE&amp;OLES* MM EQUITY </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397.5</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0.0</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0.01%</a:t>
                      </a:r>
                    </a:p>
                  </a:txBody>
                  <a:tcPr marL="9525" marR="9525" marT="9525" marB="0" anchor="b">
                    <a:lnL>
                      <a:noFill/>
                    </a:lnL>
                    <a:lnR>
                      <a:noFill/>
                    </a:lnR>
                    <a:lnT>
                      <a:noFill/>
                    </a:lnT>
                    <a:lnB>
                      <a:noFill/>
                    </a:lnB>
                    <a:solidFill>
                      <a:srgbClr val="FCF8FB"/>
                    </a:solidFill>
                  </a:tcPr>
                </a:tc>
                <a:extLst>
                  <a:ext uri="{0D108BD9-81ED-4DB2-BD59-A6C34878D82A}">
                    <a16:rowId xmlns:a16="http://schemas.microsoft.com/office/drawing/2014/main" val="2772551646"/>
                  </a:ext>
                </a:extLst>
              </a:tr>
              <a:tr h="161925">
                <a:tc>
                  <a:txBody>
                    <a:bodyPr/>
                    <a:lstStyle/>
                    <a:p>
                      <a:pPr algn="ctr" fontAlgn="b"/>
                      <a:r>
                        <a:rPr lang="es-MX" sz="1000" b="0" i="0" u="none" strike="noStrike" dirty="0">
                          <a:effectLst/>
                          <a:latin typeface="Century Gothic" panose="020B0502020202020204" pitchFamily="34" charset="0"/>
                        </a:rPr>
                        <a:t> IENOVA* MM EQUITY </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1,534.0</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0.7</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0.04%</a:t>
                      </a:r>
                    </a:p>
                  </a:txBody>
                  <a:tcPr marL="9525" marR="9525" marT="9525" marB="0" anchor="b">
                    <a:lnL>
                      <a:noFill/>
                    </a:lnL>
                    <a:lnR>
                      <a:noFill/>
                    </a:lnR>
                    <a:lnT>
                      <a:noFill/>
                    </a:lnT>
                    <a:lnB>
                      <a:noFill/>
                    </a:lnB>
                    <a:solidFill>
                      <a:srgbClr val="FCDBDD"/>
                    </a:solidFill>
                  </a:tcPr>
                </a:tc>
                <a:extLst>
                  <a:ext uri="{0D108BD9-81ED-4DB2-BD59-A6C34878D82A}">
                    <a16:rowId xmlns:a16="http://schemas.microsoft.com/office/drawing/2014/main" val="2306779992"/>
                  </a:ext>
                </a:extLst>
              </a:tr>
              <a:tr h="161925">
                <a:tc>
                  <a:txBody>
                    <a:bodyPr/>
                    <a:lstStyle/>
                    <a:p>
                      <a:pPr algn="ctr" fontAlgn="b"/>
                      <a:r>
                        <a:rPr lang="es-MX" sz="1000" b="0" i="0" u="none" strike="noStrike" dirty="0">
                          <a:effectLst/>
                          <a:latin typeface="Century Gothic" panose="020B0502020202020204" pitchFamily="34" charset="0"/>
                        </a:rPr>
                        <a:t> KIMBERA MM EQUITY </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1,604.4</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1.2</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0.07%</a:t>
                      </a:r>
                    </a:p>
                  </a:txBody>
                  <a:tcPr marL="9525" marR="9525" marT="9525" marB="0" anchor="b">
                    <a:lnL>
                      <a:noFill/>
                    </a:lnL>
                    <a:lnR>
                      <a:noFill/>
                    </a:lnR>
                    <a:lnT>
                      <a:noFill/>
                    </a:lnT>
                    <a:lnB>
                      <a:noFill/>
                    </a:lnB>
                    <a:solidFill>
                      <a:srgbClr val="FBC2C4"/>
                    </a:solidFill>
                  </a:tcPr>
                </a:tc>
                <a:extLst>
                  <a:ext uri="{0D108BD9-81ED-4DB2-BD59-A6C34878D82A}">
                    <a16:rowId xmlns:a16="http://schemas.microsoft.com/office/drawing/2014/main" val="2422248383"/>
                  </a:ext>
                </a:extLst>
              </a:tr>
              <a:tr h="161925">
                <a:tc>
                  <a:txBody>
                    <a:bodyPr/>
                    <a:lstStyle/>
                    <a:p>
                      <a:pPr algn="ctr" fontAlgn="b"/>
                      <a:r>
                        <a:rPr lang="es-MX" sz="1000" b="0" i="0" u="none" strike="noStrike" dirty="0">
                          <a:effectLst/>
                          <a:latin typeface="Century Gothic" panose="020B0502020202020204" pitchFamily="34" charset="0"/>
                        </a:rPr>
                        <a:t> MEXCHEM* MM EQUITY </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2,100.0</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0.9</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0.04%</a:t>
                      </a:r>
                    </a:p>
                  </a:txBody>
                  <a:tcPr marL="9525" marR="9525" marT="9525" marB="0" anchor="b">
                    <a:lnL>
                      <a:noFill/>
                    </a:lnL>
                    <a:lnR>
                      <a:noFill/>
                    </a:lnR>
                    <a:lnT>
                      <a:noFill/>
                    </a:lnT>
                    <a:lnB>
                      <a:noFill/>
                    </a:lnB>
                    <a:solidFill>
                      <a:srgbClr val="FCDADD"/>
                    </a:solidFill>
                  </a:tcPr>
                </a:tc>
                <a:extLst>
                  <a:ext uri="{0D108BD9-81ED-4DB2-BD59-A6C34878D82A}">
                    <a16:rowId xmlns:a16="http://schemas.microsoft.com/office/drawing/2014/main" val="2085472102"/>
                  </a:ext>
                </a:extLst>
              </a:tr>
              <a:tr h="161925">
                <a:tc>
                  <a:txBody>
                    <a:bodyPr/>
                    <a:lstStyle/>
                    <a:p>
                      <a:pPr algn="ctr" fontAlgn="b"/>
                      <a:r>
                        <a:rPr lang="es-MX" sz="1000" b="0" i="0" u="none" strike="noStrike" dirty="0">
                          <a:effectLst/>
                          <a:latin typeface="Century Gothic" panose="020B0502020202020204" pitchFamily="34" charset="0"/>
                        </a:rPr>
                        <a:t> PINFRA* MM EQUITY </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380.1</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0.3</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0.08%</a:t>
                      </a:r>
                    </a:p>
                  </a:txBody>
                  <a:tcPr marL="9525" marR="9525" marT="9525" marB="0" anchor="b">
                    <a:lnL>
                      <a:noFill/>
                    </a:lnL>
                    <a:lnR>
                      <a:noFill/>
                    </a:lnR>
                    <a:lnT>
                      <a:noFill/>
                    </a:lnT>
                    <a:lnB>
                      <a:noFill/>
                    </a:lnB>
                    <a:solidFill>
                      <a:srgbClr val="FBBCBE"/>
                    </a:solidFill>
                  </a:tcPr>
                </a:tc>
                <a:extLst>
                  <a:ext uri="{0D108BD9-81ED-4DB2-BD59-A6C34878D82A}">
                    <a16:rowId xmlns:a16="http://schemas.microsoft.com/office/drawing/2014/main" val="2303863100"/>
                  </a:ext>
                </a:extLst>
              </a:tr>
              <a:tr h="161925">
                <a:tc>
                  <a:txBody>
                    <a:bodyPr/>
                    <a:lstStyle/>
                    <a:p>
                      <a:pPr algn="ctr" fontAlgn="b"/>
                      <a:r>
                        <a:rPr lang="es-MX" sz="1000" b="0" i="0" u="none" strike="noStrike" dirty="0">
                          <a:effectLst/>
                          <a:latin typeface="Century Gothic" panose="020B0502020202020204" pitchFamily="34" charset="0"/>
                        </a:rPr>
                        <a:t> WALMEX* MM EQUITY </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17,461.4</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1.1</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0.01%</a:t>
                      </a:r>
                    </a:p>
                  </a:txBody>
                  <a:tcPr marL="9525" marR="9525" marT="9525" marB="0" anchor="b">
                    <a:lnL>
                      <a:noFill/>
                    </a:lnL>
                    <a:lnR>
                      <a:noFill/>
                    </a:lnR>
                    <a:lnT>
                      <a:noFill/>
                    </a:lnT>
                    <a:lnB>
                      <a:noFill/>
                    </a:lnB>
                    <a:solidFill>
                      <a:srgbClr val="FCFCFF"/>
                    </a:solidFill>
                  </a:tcPr>
                </a:tc>
                <a:extLst>
                  <a:ext uri="{0D108BD9-81ED-4DB2-BD59-A6C34878D82A}">
                    <a16:rowId xmlns:a16="http://schemas.microsoft.com/office/drawing/2014/main" val="2341989487"/>
                  </a:ext>
                </a:extLst>
              </a:tr>
            </a:tbl>
          </a:graphicData>
        </a:graphic>
      </p:graphicFrame>
      <p:sp>
        <p:nvSpPr>
          <p:cNvPr id="6" name="1 Título">
            <a:extLst>
              <a:ext uri="{FF2B5EF4-FFF2-40B4-BE49-F238E27FC236}">
                <a16:creationId xmlns:a16="http://schemas.microsoft.com/office/drawing/2014/main" id="{C00B8E5D-B9F7-4C68-AE1E-85FE3BE779E8}"/>
              </a:ext>
            </a:extLst>
          </p:cNvPr>
          <p:cNvSpPr txBox="1">
            <a:spLocks/>
          </p:cNvSpPr>
          <p:nvPr/>
        </p:nvSpPr>
        <p:spPr bwMode="auto">
          <a:xfrm>
            <a:off x="114440" y="6387501"/>
            <a:ext cx="9029560" cy="34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a:t>
            </a:r>
            <a:r>
              <a:rPr lang="es-MX" sz="1000" dirty="0">
                <a:latin typeface="Century Gothic" panose="020B0502020202020204" pitchFamily="34" charset="0"/>
              </a:rPr>
              <a:t>Coordinación de Inversiones del </a:t>
            </a:r>
            <a:r>
              <a:rPr lang="es-MX" sz="1000" dirty="0">
                <a:solidFill>
                  <a:schemeClr val="tx1"/>
                </a:solidFill>
                <a:latin typeface="Century Gothic" panose="020B0502020202020204" pitchFamily="34" charset="0"/>
              </a:rPr>
              <a:t>Infonavit </a:t>
            </a:r>
            <a:r>
              <a:rPr lang="es-ES" sz="1000" dirty="0">
                <a:solidFill>
                  <a:schemeClr val="tx1"/>
                </a:solidFill>
                <a:latin typeface="Century Gothic" panose="020B0502020202020204" pitchFamily="34" charset="0"/>
              </a:rPr>
              <a:t> con datos de Valmer, BMV y Bloomberg al </a:t>
            </a:r>
            <a:r>
              <a:rPr lang="es-ES" sz="1000" dirty="0">
                <a:latin typeface="Century Gothic" panose="020B0502020202020204" pitchFamily="34" charset="0"/>
              </a:rPr>
              <a:t>24</a:t>
            </a:r>
            <a:r>
              <a:rPr lang="es-ES" sz="1000" dirty="0">
                <a:solidFill>
                  <a:schemeClr val="tx1"/>
                </a:solidFill>
                <a:latin typeface="Century Gothic" panose="020B0502020202020204" pitchFamily="34" charset="0"/>
              </a:rPr>
              <a:t> de septiembre de 2017.</a:t>
            </a:r>
            <a:endParaRPr lang="es-MX" sz="1000" dirty="0">
              <a:solidFill>
                <a:schemeClr val="tx1"/>
              </a:solidFill>
              <a:latin typeface="Century Gothic" panose="020B0502020202020204" pitchFamily="34" charset="0"/>
            </a:endParaRPr>
          </a:p>
        </p:txBody>
      </p:sp>
      <p:sp>
        <p:nvSpPr>
          <p:cNvPr id="10" name="3 Marcador de número de diapositiva"/>
          <p:cNvSpPr>
            <a:spLocks noGrp="1"/>
          </p:cNvSpPr>
          <p:nvPr>
            <p:ph type="sldNum" sz="quarter" idx="12"/>
          </p:nvPr>
        </p:nvSpPr>
        <p:spPr>
          <a:xfrm>
            <a:off x="8591702" y="6492875"/>
            <a:ext cx="552298" cy="365125"/>
          </a:xfrm>
        </p:spPr>
        <p:txBody>
          <a:bodyPr/>
          <a:lstStyle/>
          <a:p>
            <a:pPr algn="ctr"/>
            <a:fld id="{05E83AA4-A00D-4AA0-8FE8-B93C9F3EC141}" type="slidenum">
              <a:rPr lang="es-ES" altLang="es-MX" smtClean="0">
                <a:latin typeface="Century Gothic" panose="020B0502020202020204" pitchFamily="34" charset="0"/>
              </a:rPr>
              <a:pPr algn="ctr"/>
              <a:t>69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24665165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ILCTRAC</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201245" y="1314254"/>
            <a:ext cx="8650147" cy="1802029"/>
          </a:xfrm>
        </p:spPr>
        <p:txBody>
          <a:bodyPr>
            <a:noAutofit/>
          </a:bodyPr>
          <a:lstStyle/>
          <a:p>
            <a:pPr marL="180975" lvl="0" indent="-180975" algn="just">
              <a:spcBef>
                <a:spcPts val="0"/>
              </a:spcBef>
              <a:spcAft>
                <a:spcPts val="600"/>
              </a:spcAft>
              <a:buClr>
                <a:srgbClr val="CD0000"/>
              </a:buClr>
              <a:buSzPct val="110000"/>
            </a:pPr>
            <a:r>
              <a:rPr lang="es-MX" sz="1400" dirty="0">
                <a:latin typeface="Century Gothic" panose="020B0502020202020204" pitchFamily="34" charset="0"/>
              </a:rPr>
              <a:t>El ETF iShares IPC LargeCap Total Return TRAC intenta obtener resultados de inversión que correspondan al retorno total del Índice IPC LargeCap® de Retorno Total.</a:t>
            </a:r>
          </a:p>
          <a:p>
            <a:pPr marL="180975" lvl="0" indent="-180975" algn="just">
              <a:spcBef>
                <a:spcPts val="0"/>
              </a:spcBef>
              <a:spcAft>
                <a:spcPts val="600"/>
              </a:spcAft>
              <a:buClr>
                <a:srgbClr val="CD0000"/>
              </a:buClr>
              <a:buSzPct val="110000"/>
            </a:pPr>
            <a:r>
              <a:rPr lang="es-MX" sz="1400" dirty="0">
                <a:latin typeface="Century Gothic" panose="020B0502020202020204" pitchFamily="34" charset="0"/>
              </a:rPr>
              <a:t>La inversión en este ETF permite tener exposición a las acciones mexicanas de </a:t>
            </a:r>
            <a:r>
              <a:rPr lang="es-MX" sz="1400" b="1" dirty="0">
                <a:latin typeface="Century Gothic" panose="020B0502020202020204" pitchFamily="34" charset="0"/>
              </a:rPr>
              <a:t>más alta capitalización, </a:t>
            </a:r>
            <a:r>
              <a:rPr lang="es-MX" sz="1400" dirty="0">
                <a:latin typeface="Century Gothic" panose="020B0502020202020204" pitchFamily="34" charset="0"/>
              </a:rPr>
              <a:t>acceso a 20 emisoras del mercado mexicano y posibilidad de participar en diversos sectores del mercado mexicano.</a:t>
            </a:r>
          </a:p>
          <a:p>
            <a:pPr marL="180975" lvl="0" indent="-180975" algn="just">
              <a:spcBef>
                <a:spcPts val="0"/>
              </a:spcBef>
              <a:spcAft>
                <a:spcPts val="600"/>
              </a:spcAft>
              <a:buClr>
                <a:srgbClr val="CD0000"/>
              </a:buClr>
              <a:buSzPct val="110000"/>
            </a:pPr>
            <a:r>
              <a:rPr lang="es-MX" sz="1400" dirty="0">
                <a:latin typeface="Century Gothic" panose="020B0502020202020204" pitchFamily="34" charset="0"/>
              </a:rPr>
              <a:t>El FANVIT cuenta con 10,400,000 acciones ($550 mdp) de las 19,800,000 con las que cuenta el ETF.</a:t>
            </a:r>
          </a:p>
        </p:txBody>
      </p:sp>
      <p:pic>
        <p:nvPicPr>
          <p:cNvPr id="3" name="Imagen 2">
            <a:extLst>
              <a:ext uri="{FF2B5EF4-FFF2-40B4-BE49-F238E27FC236}">
                <a16:creationId xmlns:a16="http://schemas.microsoft.com/office/drawing/2014/main" id="{874B9395-8F26-4D6F-B504-CACFCACBABF2}"/>
              </a:ext>
            </a:extLst>
          </p:cNvPr>
          <p:cNvPicPr>
            <a:picLocks noChangeAspect="1"/>
          </p:cNvPicPr>
          <p:nvPr/>
        </p:nvPicPr>
        <p:blipFill>
          <a:blip r:embed="rId2"/>
          <a:stretch>
            <a:fillRect/>
          </a:stretch>
        </p:blipFill>
        <p:spPr>
          <a:xfrm>
            <a:off x="2483768" y="3186463"/>
            <a:ext cx="4981575" cy="2745600"/>
          </a:xfrm>
          <a:prstGeom prst="rect">
            <a:avLst/>
          </a:prstGeom>
        </p:spPr>
      </p:pic>
      <p:sp>
        <p:nvSpPr>
          <p:cNvPr id="6" name="1 Título">
            <a:extLst>
              <a:ext uri="{FF2B5EF4-FFF2-40B4-BE49-F238E27FC236}">
                <a16:creationId xmlns:a16="http://schemas.microsoft.com/office/drawing/2014/main" id="{B3FA7088-1E1B-43EC-ABAA-6DFEE4A98B58}"/>
              </a:ext>
            </a:extLst>
          </p:cNvPr>
          <p:cNvSpPr txBox="1">
            <a:spLocks/>
          </p:cNvSpPr>
          <p:nvPr/>
        </p:nvSpPr>
        <p:spPr bwMode="auto">
          <a:xfrm>
            <a:off x="114439" y="6279104"/>
            <a:ext cx="9029561" cy="34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a:t>
            </a:r>
            <a:r>
              <a:rPr lang="es-MX" sz="1000" dirty="0">
                <a:latin typeface="Century Gothic" panose="020B0502020202020204" pitchFamily="34" charset="0"/>
              </a:rPr>
              <a:t>Coordinación de Inversiones del </a:t>
            </a:r>
            <a:r>
              <a:rPr lang="es-MX" sz="1000" dirty="0">
                <a:solidFill>
                  <a:schemeClr val="tx1"/>
                </a:solidFill>
                <a:latin typeface="Century Gothic" panose="020B0502020202020204" pitchFamily="34" charset="0"/>
              </a:rPr>
              <a:t>Infonavit </a:t>
            </a:r>
            <a:r>
              <a:rPr lang="es-ES" sz="1000" dirty="0">
                <a:solidFill>
                  <a:schemeClr val="tx1"/>
                </a:solidFill>
                <a:latin typeface="Century Gothic" panose="020B0502020202020204" pitchFamily="34" charset="0"/>
              </a:rPr>
              <a:t> con datos de Valmer, BMV y Bloomberg al </a:t>
            </a:r>
            <a:r>
              <a:rPr lang="es-ES" sz="1000" dirty="0">
                <a:latin typeface="Century Gothic" panose="020B0502020202020204" pitchFamily="34" charset="0"/>
              </a:rPr>
              <a:t>24</a:t>
            </a:r>
            <a:r>
              <a:rPr lang="es-ES" sz="1000" dirty="0">
                <a:solidFill>
                  <a:schemeClr val="tx1"/>
                </a:solidFill>
                <a:latin typeface="Century Gothic" panose="020B0502020202020204" pitchFamily="34" charset="0"/>
              </a:rPr>
              <a:t> de septiembre de 2017.</a:t>
            </a:r>
            <a:endParaRPr lang="es-MX" sz="1000" dirty="0">
              <a:solidFill>
                <a:schemeClr val="tx1"/>
              </a:solidFill>
              <a:latin typeface="Century Gothic" panose="020B0502020202020204" pitchFamily="34" charset="0"/>
            </a:endParaRPr>
          </a:p>
        </p:txBody>
      </p:sp>
      <p:sp>
        <p:nvSpPr>
          <p:cNvPr id="9" name="3 Marcador de número de diapositiva"/>
          <p:cNvSpPr>
            <a:spLocks noGrp="1"/>
          </p:cNvSpPr>
          <p:nvPr>
            <p:ph type="sldNum" sz="quarter" idx="12"/>
          </p:nvPr>
        </p:nvSpPr>
        <p:spPr>
          <a:xfrm>
            <a:off x="8591702" y="6492875"/>
            <a:ext cx="552298" cy="365125"/>
          </a:xfrm>
        </p:spPr>
        <p:txBody>
          <a:bodyPr/>
          <a:lstStyle/>
          <a:p>
            <a:pPr algn="ctr"/>
            <a:fld id="{05E83AA4-A00D-4AA0-8FE8-B93C9F3EC141}" type="slidenum">
              <a:rPr lang="es-ES" altLang="es-MX" smtClean="0">
                <a:latin typeface="Century Gothic" panose="020B0502020202020204" pitchFamily="34" charset="0"/>
              </a:rPr>
              <a:pPr algn="ctr"/>
              <a:t>70</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70624978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ILCTRAC</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201245" y="1313214"/>
            <a:ext cx="8747499" cy="756988"/>
          </a:xfrm>
        </p:spPr>
        <p:txBody>
          <a:bodyPr>
            <a:noAutofit/>
          </a:bodyPr>
          <a:lstStyle/>
          <a:p>
            <a:pPr marL="180975" lvl="0" indent="-180975" algn="just">
              <a:spcBef>
                <a:spcPts val="0"/>
              </a:spcBef>
              <a:spcAft>
                <a:spcPts val="600"/>
              </a:spcAft>
              <a:buClr>
                <a:srgbClr val="CD0000"/>
              </a:buClr>
              <a:buSzPct val="110000"/>
            </a:pPr>
            <a:r>
              <a:rPr lang="es-MX" sz="1400" dirty="0">
                <a:latin typeface="Century Gothic" panose="020B0502020202020204" pitchFamily="34" charset="0"/>
              </a:rPr>
              <a:t>Los componentes del ETF son emisoras alta capitalización. La concentración del FANVIT, por la inversión en ILCTRAC, como porcentaje de los subyacentes pertenecientes respectivos se muestra a continuación:</a:t>
            </a:r>
          </a:p>
        </p:txBody>
      </p:sp>
      <p:graphicFrame>
        <p:nvGraphicFramePr>
          <p:cNvPr id="5" name="Tabla 4">
            <a:extLst>
              <a:ext uri="{FF2B5EF4-FFF2-40B4-BE49-F238E27FC236}">
                <a16:creationId xmlns:a16="http://schemas.microsoft.com/office/drawing/2014/main" id="{146CEB20-7DB7-4E44-8AB4-18688A6C5ED3}"/>
              </a:ext>
            </a:extLst>
          </p:cNvPr>
          <p:cNvGraphicFramePr>
            <a:graphicFrameLocks noGrp="1"/>
          </p:cNvGraphicFramePr>
          <p:nvPr>
            <p:extLst/>
          </p:nvPr>
        </p:nvGraphicFramePr>
        <p:xfrm>
          <a:off x="1619672" y="2534245"/>
          <a:ext cx="6604000" cy="3076575"/>
        </p:xfrm>
        <a:graphic>
          <a:graphicData uri="http://schemas.openxmlformats.org/drawingml/2006/table">
            <a:tbl>
              <a:tblPr/>
              <a:tblGrid>
                <a:gridCol w="1515203">
                  <a:extLst>
                    <a:ext uri="{9D8B030D-6E8A-4147-A177-3AD203B41FA5}">
                      <a16:colId xmlns:a16="http://schemas.microsoft.com/office/drawing/2014/main" val="1410492056"/>
                    </a:ext>
                  </a:extLst>
                </a:gridCol>
                <a:gridCol w="1524733">
                  <a:extLst>
                    <a:ext uri="{9D8B030D-6E8A-4147-A177-3AD203B41FA5}">
                      <a16:colId xmlns:a16="http://schemas.microsoft.com/office/drawing/2014/main" val="3985347111"/>
                    </a:ext>
                  </a:extLst>
                </a:gridCol>
                <a:gridCol w="1620029">
                  <a:extLst>
                    <a:ext uri="{9D8B030D-6E8A-4147-A177-3AD203B41FA5}">
                      <a16:colId xmlns:a16="http://schemas.microsoft.com/office/drawing/2014/main" val="2844153095"/>
                    </a:ext>
                  </a:extLst>
                </a:gridCol>
                <a:gridCol w="1944035">
                  <a:extLst>
                    <a:ext uri="{9D8B030D-6E8A-4147-A177-3AD203B41FA5}">
                      <a16:colId xmlns:a16="http://schemas.microsoft.com/office/drawing/2014/main" val="30714447"/>
                    </a:ext>
                  </a:extLst>
                </a:gridCol>
              </a:tblGrid>
              <a:tr h="161925">
                <a:tc>
                  <a:txBody>
                    <a:bodyPr/>
                    <a:lstStyle/>
                    <a:p>
                      <a:pPr algn="l" fontAlgn="b"/>
                      <a:endParaRPr lang="es-MX" sz="1000" b="0" i="0" u="none" strike="noStrike" dirty="0">
                        <a:effectLst/>
                        <a:latin typeface="Century Gothic" panose="020B0502020202020204" pitchFamily="34" charset="0"/>
                      </a:endParaRPr>
                    </a:p>
                  </a:txBody>
                  <a:tcPr marL="9525" marR="9525" marT="9525" marB="0" anchor="b">
                    <a:lnL>
                      <a:noFill/>
                    </a:lnL>
                    <a:lnR>
                      <a:noFill/>
                    </a:lnR>
                    <a:lnT>
                      <a:noFill/>
                    </a:lnT>
                    <a:lnB>
                      <a:noFill/>
                    </a:lnB>
                  </a:tcPr>
                </a:tc>
                <a:tc gridSpan="2">
                  <a:txBody>
                    <a:bodyPr/>
                    <a:lstStyle/>
                    <a:p>
                      <a:pPr algn="ctr" fontAlgn="b"/>
                      <a:r>
                        <a:rPr lang="es-MX" sz="1000" b="1" i="0" u="none" strike="noStrike" dirty="0">
                          <a:solidFill>
                            <a:srgbClr val="FFFFFF"/>
                          </a:solidFill>
                          <a:effectLst/>
                          <a:latin typeface="Century Gothic" panose="020B0502020202020204" pitchFamily="34" charset="0"/>
                        </a:rPr>
                        <a:t>Unidades en millones</a:t>
                      </a:r>
                    </a:p>
                  </a:txBody>
                  <a:tcPr marL="9525" marR="9525" marT="9525" marB="0" anchor="b">
                    <a:lnL>
                      <a:noFill/>
                    </a:lnL>
                    <a:lnR>
                      <a:noFill/>
                    </a:lnR>
                    <a:lnT>
                      <a:noFill/>
                    </a:lnT>
                    <a:lnB>
                      <a:noFill/>
                    </a:lnB>
                    <a:solidFill>
                      <a:srgbClr val="44546A"/>
                    </a:solidFill>
                  </a:tcPr>
                </a:tc>
                <a:tc hMerge="1">
                  <a:txBody>
                    <a:bodyPr/>
                    <a:lstStyle/>
                    <a:p>
                      <a:endParaRPr lang="es-MX"/>
                    </a:p>
                  </a:txBody>
                  <a:tcPr/>
                </a:tc>
                <a:tc>
                  <a:txBody>
                    <a:bodyPr/>
                    <a:lstStyle/>
                    <a:p>
                      <a:pPr algn="l" fontAlgn="b"/>
                      <a:endParaRPr lang="es-MX" sz="1000" b="0" i="0" u="none" strike="noStrike" dirty="0">
                        <a:effectLst/>
                        <a:latin typeface="Century Gothic" panose="020B0502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678028121"/>
                  </a:ext>
                </a:extLst>
              </a:tr>
              <a:tr h="161925">
                <a:tc>
                  <a:txBody>
                    <a:bodyPr/>
                    <a:lstStyle/>
                    <a:p>
                      <a:pPr algn="ctr" fontAlgn="b"/>
                      <a:r>
                        <a:rPr lang="es-MX" sz="1000" b="1" i="0" u="none" strike="noStrike" dirty="0">
                          <a:solidFill>
                            <a:srgbClr val="FFFFFF"/>
                          </a:solidFill>
                          <a:effectLst/>
                          <a:latin typeface="Century Gothic" panose="020B0502020202020204" pitchFamily="34" charset="0"/>
                        </a:rPr>
                        <a:t>Emisora</a:t>
                      </a:r>
                    </a:p>
                  </a:txBody>
                  <a:tcPr marL="9525" marR="9525" marT="9525" marB="0" anchor="b">
                    <a:lnL>
                      <a:noFill/>
                    </a:lnL>
                    <a:lnR>
                      <a:noFill/>
                    </a:lnR>
                    <a:lnT>
                      <a:noFill/>
                    </a:lnT>
                    <a:lnB>
                      <a:noFill/>
                    </a:lnB>
                    <a:solidFill>
                      <a:srgbClr val="44546A"/>
                    </a:solidFill>
                  </a:tcPr>
                </a:tc>
                <a:tc>
                  <a:txBody>
                    <a:bodyPr/>
                    <a:lstStyle/>
                    <a:p>
                      <a:pPr algn="ctr" fontAlgn="b"/>
                      <a:r>
                        <a:rPr lang="es-MX" sz="1000" b="1" i="0" u="none" strike="noStrike" dirty="0">
                          <a:solidFill>
                            <a:srgbClr val="FFFFFF"/>
                          </a:solidFill>
                          <a:effectLst/>
                          <a:latin typeface="Century Gothic" panose="020B0502020202020204" pitchFamily="34" charset="0"/>
                        </a:rPr>
                        <a:t>Acciones en circulación</a:t>
                      </a:r>
                    </a:p>
                  </a:txBody>
                  <a:tcPr marL="9525" marR="9525" marT="9525" marB="0" anchor="b">
                    <a:lnL>
                      <a:noFill/>
                    </a:lnL>
                    <a:lnR>
                      <a:noFill/>
                    </a:lnR>
                    <a:lnT>
                      <a:noFill/>
                    </a:lnT>
                    <a:lnB>
                      <a:noFill/>
                    </a:lnB>
                    <a:solidFill>
                      <a:srgbClr val="44546A"/>
                    </a:solidFill>
                  </a:tcPr>
                </a:tc>
                <a:tc>
                  <a:txBody>
                    <a:bodyPr/>
                    <a:lstStyle/>
                    <a:p>
                      <a:pPr algn="ctr" fontAlgn="b"/>
                      <a:r>
                        <a:rPr lang="es-MX" sz="1000" b="1" i="0" u="none" strike="noStrike" dirty="0">
                          <a:solidFill>
                            <a:srgbClr val="FFFFFF"/>
                          </a:solidFill>
                          <a:effectLst/>
                          <a:latin typeface="Century Gothic" panose="020B0502020202020204" pitchFamily="34" charset="0"/>
                        </a:rPr>
                        <a:t>Acciones FANVIT Mexrisk</a:t>
                      </a:r>
                    </a:p>
                  </a:txBody>
                  <a:tcPr marL="9525" marR="9525" marT="9525" marB="0" anchor="b">
                    <a:lnL>
                      <a:noFill/>
                    </a:lnL>
                    <a:lnR>
                      <a:noFill/>
                    </a:lnR>
                    <a:lnT>
                      <a:noFill/>
                    </a:lnT>
                    <a:lnB>
                      <a:noFill/>
                    </a:lnB>
                    <a:solidFill>
                      <a:srgbClr val="44546A"/>
                    </a:solidFill>
                  </a:tcPr>
                </a:tc>
                <a:tc>
                  <a:txBody>
                    <a:bodyPr/>
                    <a:lstStyle/>
                    <a:p>
                      <a:pPr algn="ctr" fontAlgn="b"/>
                      <a:r>
                        <a:rPr lang="es-MX" sz="1000" b="1" i="0" u="none" strike="noStrike" dirty="0">
                          <a:solidFill>
                            <a:srgbClr val="FFFFFF"/>
                          </a:solidFill>
                          <a:effectLst/>
                          <a:latin typeface="Century Gothic" panose="020B0502020202020204" pitchFamily="34" charset="0"/>
                        </a:rPr>
                        <a:t>% FANVIT Emisora por Mexrisk</a:t>
                      </a:r>
                    </a:p>
                  </a:txBody>
                  <a:tcPr marL="9525" marR="9525" marT="9525" marB="0" anchor="b">
                    <a:lnL>
                      <a:noFill/>
                    </a:lnL>
                    <a:lnR>
                      <a:noFill/>
                    </a:lnR>
                    <a:lnT>
                      <a:noFill/>
                    </a:lnT>
                    <a:lnB>
                      <a:noFill/>
                    </a:lnB>
                    <a:solidFill>
                      <a:srgbClr val="44546A"/>
                    </a:solidFill>
                  </a:tcPr>
                </a:tc>
                <a:extLst>
                  <a:ext uri="{0D108BD9-81ED-4DB2-BD59-A6C34878D82A}">
                    <a16:rowId xmlns:a16="http://schemas.microsoft.com/office/drawing/2014/main" val="2208868452"/>
                  </a:ext>
                </a:extLst>
              </a:tr>
              <a:tr h="161925">
                <a:tc>
                  <a:txBody>
                    <a:bodyPr/>
                    <a:lstStyle/>
                    <a:p>
                      <a:pPr algn="l" fontAlgn="b"/>
                      <a:r>
                        <a:rPr lang="es-MX" sz="1000" b="0" i="0" u="none" strike="noStrike" dirty="0">
                          <a:effectLst/>
                          <a:latin typeface="Century Gothic" panose="020B0502020202020204" pitchFamily="34" charset="0"/>
                        </a:rPr>
                        <a:t>ALFAA MM EQUITY</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5,086.4</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0.4</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0.01%</a:t>
                      </a:r>
                    </a:p>
                  </a:txBody>
                  <a:tcPr marL="9525" marR="9525" marT="9525" marB="0" anchor="b">
                    <a:lnL>
                      <a:noFill/>
                    </a:lnL>
                    <a:lnR>
                      <a:noFill/>
                    </a:lnR>
                    <a:lnT>
                      <a:noFill/>
                    </a:lnT>
                    <a:lnB>
                      <a:noFill/>
                    </a:lnB>
                    <a:solidFill>
                      <a:srgbClr val="FCF7FA"/>
                    </a:solidFill>
                  </a:tcPr>
                </a:tc>
                <a:extLst>
                  <a:ext uri="{0D108BD9-81ED-4DB2-BD59-A6C34878D82A}">
                    <a16:rowId xmlns:a16="http://schemas.microsoft.com/office/drawing/2014/main" val="3670552617"/>
                  </a:ext>
                </a:extLst>
              </a:tr>
              <a:tr h="161925">
                <a:tc>
                  <a:txBody>
                    <a:bodyPr/>
                    <a:lstStyle/>
                    <a:p>
                      <a:pPr algn="l" fontAlgn="b"/>
                      <a:r>
                        <a:rPr lang="es-MX" sz="1000" b="0" i="0" u="none" strike="noStrike" dirty="0">
                          <a:effectLst/>
                          <a:latin typeface="Century Gothic" panose="020B0502020202020204" pitchFamily="34" charset="0"/>
                        </a:rPr>
                        <a:t>AMXL MM EQUITY</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44,858.3</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1.7</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0.00%</a:t>
                      </a:r>
                    </a:p>
                  </a:txBody>
                  <a:tcPr marL="9525" marR="9525" marT="9525" marB="0" anchor="b">
                    <a:lnL>
                      <a:noFill/>
                    </a:lnL>
                    <a:lnR>
                      <a:noFill/>
                    </a:lnR>
                    <a:lnT>
                      <a:noFill/>
                    </a:lnT>
                    <a:lnB>
                      <a:noFill/>
                    </a:lnB>
                    <a:solidFill>
                      <a:srgbClr val="FCFCFF"/>
                    </a:solidFill>
                  </a:tcPr>
                </a:tc>
                <a:extLst>
                  <a:ext uri="{0D108BD9-81ED-4DB2-BD59-A6C34878D82A}">
                    <a16:rowId xmlns:a16="http://schemas.microsoft.com/office/drawing/2014/main" val="3366232069"/>
                  </a:ext>
                </a:extLst>
              </a:tr>
              <a:tr h="161925">
                <a:tc>
                  <a:txBody>
                    <a:bodyPr/>
                    <a:lstStyle/>
                    <a:p>
                      <a:pPr algn="l" fontAlgn="b"/>
                      <a:r>
                        <a:rPr lang="es-MX" sz="1000" b="0" i="0" u="none" strike="noStrike" dirty="0">
                          <a:effectLst/>
                          <a:latin typeface="Century Gothic" panose="020B0502020202020204" pitchFamily="34" charset="0"/>
                        </a:rPr>
                        <a:t>AC* MM EQUITY</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1,764.3</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0.2</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0.01%</a:t>
                      </a:r>
                    </a:p>
                  </a:txBody>
                  <a:tcPr marL="9525" marR="9525" marT="9525" marB="0" anchor="b">
                    <a:lnL>
                      <a:noFill/>
                    </a:lnL>
                    <a:lnR>
                      <a:noFill/>
                    </a:lnR>
                    <a:lnT>
                      <a:noFill/>
                    </a:lnT>
                    <a:lnB>
                      <a:noFill/>
                    </a:lnB>
                    <a:solidFill>
                      <a:srgbClr val="FCEEF1"/>
                    </a:solidFill>
                  </a:tcPr>
                </a:tc>
                <a:extLst>
                  <a:ext uri="{0D108BD9-81ED-4DB2-BD59-A6C34878D82A}">
                    <a16:rowId xmlns:a16="http://schemas.microsoft.com/office/drawing/2014/main" val="1854282786"/>
                  </a:ext>
                </a:extLst>
              </a:tr>
              <a:tr h="161925">
                <a:tc>
                  <a:txBody>
                    <a:bodyPr/>
                    <a:lstStyle/>
                    <a:p>
                      <a:pPr algn="l" fontAlgn="b"/>
                      <a:r>
                        <a:rPr lang="es-MX" sz="1000" b="0" i="0" u="none" strike="noStrike" dirty="0">
                          <a:effectLst/>
                          <a:latin typeface="Century Gothic" panose="020B0502020202020204" pitchFamily="34" charset="0"/>
                        </a:rPr>
                        <a:t>CEMEXCPO MM EQUITY</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14,565.1</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1.0</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0.01%</a:t>
                      </a:r>
                    </a:p>
                  </a:txBody>
                  <a:tcPr marL="9525" marR="9525" marT="9525" marB="0" anchor="b">
                    <a:lnL>
                      <a:noFill/>
                    </a:lnL>
                    <a:lnR>
                      <a:noFill/>
                    </a:lnR>
                    <a:lnT>
                      <a:noFill/>
                    </a:lnT>
                    <a:lnB>
                      <a:noFill/>
                    </a:lnB>
                    <a:solidFill>
                      <a:srgbClr val="FCF7FA"/>
                    </a:solidFill>
                  </a:tcPr>
                </a:tc>
                <a:extLst>
                  <a:ext uri="{0D108BD9-81ED-4DB2-BD59-A6C34878D82A}">
                    <a16:rowId xmlns:a16="http://schemas.microsoft.com/office/drawing/2014/main" val="4112706734"/>
                  </a:ext>
                </a:extLst>
              </a:tr>
              <a:tr h="161925">
                <a:tc>
                  <a:txBody>
                    <a:bodyPr/>
                    <a:lstStyle/>
                    <a:p>
                      <a:pPr algn="l" fontAlgn="b"/>
                      <a:r>
                        <a:rPr lang="es-MX" sz="1000" b="0" i="0" u="none" strike="noStrike" dirty="0">
                          <a:effectLst/>
                          <a:latin typeface="Century Gothic" panose="020B0502020202020204" pitchFamily="34" charset="0"/>
                        </a:rPr>
                        <a:t>KOFL MM EQUITY</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525.2</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0.3</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0.06%</a:t>
                      </a:r>
                    </a:p>
                  </a:txBody>
                  <a:tcPr marL="9525" marR="9525" marT="9525" marB="0" anchor="b">
                    <a:lnL>
                      <a:noFill/>
                    </a:lnL>
                    <a:lnR>
                      <a:noFill/>
                    </a:lnR>
                    <a:lnT>
                      <a:noFill/>
                    </a:lnT>
                    <a:lnB>
                      <a:noFill/>
                    </a:lnB>
                    <a:solidFill>
                      <a:srgbClr val="FAABAD"/>
                    </a:solidFill>
                  </a:tcPr>
                </a:tc>
                <a:extLst>
                  <a:ext uri="{0D108BD9-81ED-4DB2-BD59-A6C34878D82A}">
                    <a16:rowId xmlns:a16="http://schemas.microsoft.com/office/drawing/2014/main" val="1340203044"/>
                  </a:ext>
                </a:extLst>
              </a:tr>
              <a:tr h="161925">
                <a:tc>
                  <a:txBody>
                    <a:bodyPr/>
                    <a:lstStyle/>
                    <a:p>
                      <a:pPr algn="l" fontAlgn="b"/>
                      <a:r>
                        <a:rPr lang="es-MX" sz="1000" b="0" i="0" u="none" strike="noStrike" dirty="0">
                          <a:effectLst/>
                          <a:latin typeface="Century Gothic" panose="020B0502020202020204" pitchFamily="34" charset="0"/>
                        </a:rPr>
                        <a:t>LIVEPOLC MM EQUITY</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197.4</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0.1</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0.06%</a:t>
                      </a:r>
                    </a:p>
                  </a:txBody>
                  <a:tcPr marL="9525" marR="9525" marT="9525" marB="0" anchor="b">
                    <a:lnL>
                      <a:noFill/>
                    </a:lnL>
                    <a:lnR>
                      <a:noFill/>
                    </a:lnR>
                    <a:lnT>
                      <a:noFill/>
                    </a:lnT>
                    <a:lnB>
                      <a:noFill/>
                    </a:lnB>
                    <a:solidFill>
                      <a:srgbClr val="FAA8AA"/>
                    </a:solidFill>
                  </a:tcPr>
                </a:tc>
                <a:extLst>
                  <a:ext uri="{0D108BD9-81ED-4DB2-BD59-A6C34878D82A}">
                    <a16:rowId xmlns:a16="http://schemas.microsoft.com/office/drawing/2014/main" val="1931863958"/>
                  </a:ext>
                </a:extLst>
              </a:tr>
              <a:tr h="161925">
                <a:tc>
                  <a:txBody>
                    <a:bodyPr/>
                    <a:lstStyle/>
                    <a:p>
                      <a:pPr algn="l" fontAlgn="b"/>
                      <a:r>
                        <a:rPr lang="es-MX" sz="1000" b="0" i="0" u="none" strike="noStrike" dirty="0">
                          <a:effectLst/>
                          <a:latin typeface="Century Gothic" panose="020B0502020202020204" pitchFamily="34" charset="0"/>
                        </a:rPr>
                        <a:t>FEMSAUBD MM EQUITY</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2,161.2</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1.6</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0.07%</a:t>
                      </a:r>
                    </a:p>
                  </a:txBody>
                  <a:tcPr marL="9525" marR="9525" marT="9525" marB="0" anchor="b">
                    <a:lnL>
                      <a:noFill/>
                    </a:lnL>
                    <a:lnR>
                      <a:noFill/>
                    </a:lnR>
                    <a:lnT>
                      <a:noFill/>
                    </a:lnT>
                    <a:lnB>
                      <a:noFill/>
                    </a:lnB>
                    <a:solidFill>
                      <a:srgbClr val="FA9395"/>
                    </a:solidFill>
                  </a:tcPr>
                </a:tc>
                <a:extLst>
                  <a:ext uri="{0D108BD9-81ED-4DB2-BD59-A6C34878D82A}">
                    <a16:rowId xmlns:a16="http://schemas.microsoft.com/office/drawing/2014/main" val="1711247741"/>
                  </a:ext>
                </a:extLst>
              </a:tr>
              <a:tr h="161925">
                <a:tc>
                  <a:txBody>
                    <a:bodyPr/>
                    <a:lstStyle/>
                    <a:p>
                      <a:pPr algn="l" fontAlgn="b"/>
                      <a:r>
                        <a:rPr lang="es-MX" sz="1000" b="0" i="0" u="none" strike="noStrike" dirty="0">
                          <a:effectLst/>
                          <a:latin typeface="Century Gothic" panose="020B0502020202020204" pitchFamily="34" charset="0"/>
                        </a:rPr>
                        <a:t>GFNORTEO MM EQUITY</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2,773.7</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1.3</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0.05%</a:t>
                      </a:r>
                    </a:p>
                  </a:txBody>
                  <a:tcPr marL="9525" marR="9525" marT="9525" marB="0" anchor="b">
                    <a:lnL>
                      <a:noFill/>
                    </a:lnL>
                    <a:lnR>
                      <a:noFill/>
                    </a:lnR>
                    <a:lnT>
                      <a:noFill/>
                    </a:lnT>
                    <a:lnB>
                      <a:noFill/>
                    </a:lnB>
                    <a:solidFill>
                      <a:srgbClr val="FBBABD"/>
                    </a:solidFill>
                  </a:tcPr>
                </a:tc>
                <a:extLst>
                  <a:ext uri="{0D108BD9-81ED-4DB2-BD59-A6C34878D82A}">
                    <a16:rowId xmlns:a16="http://schemas.microsoft.com/office/drawing/2014/main" val="1537369702"/>
                  </a:ext>
                </a:extLst>
              </a:tr>
              <a:tr h="161925">
                <a:tc>
                  <a:txBody>
                    <a:bodyPr/>
                    <a:lstStyle/>
                    <a:p>
                      <a:pPr algn="l" fontAlgn="b"/>
                      <a:r>
                        <a:rPr lang="es-MX" sz="1000" b="0" i="0" u="none" strike="noStrike" dirty="0">
                          <a:effectLst/>
                          <a:latin typeface="Century Gothic" panose="020B0502020202020204" pitchFamily="34" charset="0"/>
                        </a:rPr>
                        <a:t>BIMBOA MM EQUITY</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4,703.2</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0.2</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0.00%</a:t>
                      </a:r>
                    </a:p>
                  </a:txBody>
                  <a:tcPr marL="9525" marR="9525" marT="9525" marB="0" anchor="b">
                    <a:lnL>
                      <a:noFill/>
                    </a:lnL>
                    <a:lnR>
                      <a:noFill/>
                    </a:lnR>
                    <a:lnT>
                      <a:noFill/>
                    </a:lnT>
                    <a:lnB>
                      <a:noFill/>
                    </a:lnB>
                    <a:solidFill>
                      <a:srgbClr val="FCFBFE"/>
                    </a:solidFill>
                  </a:tcPr>
                </a:tc>
                <a:extLst>
                  <a:ext uri="{0D108BD9-81ED-4DB2-BD59-A6C34878D82A}">
                    <a16:rowId xmlns:a16="http://schemas.microsoft.com/office/drawing/2014/main" val="2765375724"/>
                  </a:ext>
                </a:extLst>
              </a:tr>
              <a:tr h="161925">
                <a:tc>
                  <a:txBody>
                    <a:bodyPr/>
                    <a:lstStyle/>
                    <a:p>
                      <a:pPr algn="l" fontAlgn="b"/>
                      <a:r>
                        <a:rPr lang="es-MX" sz="1000" b="0" i="0" u="none" strike="noStrike" dirty="0">
                          <a:effectLst/>
                          <a:latin typeface="Century Gothic" panose="020B0502020202020204" pitchFamily="34" charset="0"/>
                        </a:rPr>
                        <a:t>GCARSOA1 MM EQUITY</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2,269.8</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0.1</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0.01%</a:t>
                      </a:r>
                    </a:p>
                  </a:txBody>
                  <a:tcPr marL="9525" marR="9525" marT="9525" marB="0" anchor="b">
                    <a:lnL>
                      <a:noFill/>
                    </a:lnL>
                    <a:lnR>
                      <a:noFill/>
                    </a:lnR>
                    <a:lnT>
                      <a:noFill/>
                    </a:lnT>
                    <a:lnB>
                      <a:noFill/>
                    </a:lnB>
                    <a:solidFill>
                      <a:srgbClr val="FCF9FC"/>
                    </a:solidFill>
                  </a:tcPr>
                </a:tc>
                <a:extLst>
                  <a:ext uri="{0D108BD9-81ED-4DB2-BD59-A6C34878D82A}">
                    <a16:rowId xmlns:a16="http://schemas.microsoft.com/office/drawing/2014/main" val="38176572"/>
                  </a:ext>
                </a:extLst>
              </a:tr>
              <a:tr h="161925">
                <a:tc>
                  <a:txBody>
                    <a:bodyPr/>
                    <a:lstStyle/>
                    <a:p>
                      <a:pPr algn="l" fontAlgn="b"/>
                      <a:r>
                        <a:rPr lang="es-MX" sz="1000" b="0" i="0" u="none" strike="noStrike" dirty="0">
                          <a:effectLst/>
                          <a:latin typeface="Century Gothic" panose="020B0502020202020204" pitchFamily="34" charset="0"/>
                        </a:rPr>
                        <a:t>ELEKTRA* MM EQUITY</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233.4</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0.2</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0.10%</a:t>
                      </a:r>
                    </a:p>
                  </a:txBody>
                  <a:tcPr marL="9525" marR="9525" marT="9525" marB="0" anchor="b">
                    <a:lnL>
                      <a:noFill/>
                    </a:lnL>
                    <a:lnR>
                      <a:noFill/>
                    </a:lnR>
                    <a:lnT>
                      <a:noFill/>
                    </a:lnT>
                    <a:lnB>
                      <a:noFill/>
                    </a:lnB>
                    <a:solidFill>
                      <a:srgbClr val="F8696B"/>
                    </a:solidFill>
                  </a:tcPr>
                </a:tc>
                <a:extLst>
                  <a:ext uri="{0D108BD9-81ED-4DB2-BD59-A6C34878D82A}">
                    <a16:rowId xmlns:a16="http://schemas.microsoft.com/office/drawing/2014/main" val="1054305916"/>
                  </a:ext>
                </a:extLst>
              </a:tr>
              <a:tr h="161925">
                <a:tc>
                  <a:txBody>
                    <a:bodyPr/>
                    <a:lstStyle/>
                    <a:p>
                      <a:pPr algn="l" fontAlgn="b"/>
                      <a:r>
                        <a:rPr lang="es-MX" sz="1000" b="0" i="0" u="none" strike="noStrike" dirty="0">
                          <a:effectLst/>
                          <a:latin typeface="Century Gothic" panose="020B0502020202020204" pitchFamily="34" charset="0"/>
                        </a:rPr>
                        <a:t>GFINBURO MM EQUITY</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6,613.7</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0.2</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0.00%</a:t>
                      </a:r>
                    </a:p>
                  </a:txBody>
                  <a:tcPr marL="9525" marR="9525" marT="9525" marB="0" anchor="b">
                    <a:lnL>
                      <a:noFill/>
                    </a:lnL>
                    <a:lnR>
                      <a:noFill/>
                    </a:lnR>
                    <a:lnT>
                      <a:noFill/>
                    </a:lnT>
                    <a:lnB>
                      <a:noFill/>
                    </a:lnB>
                    <a:solidFill>
                      <a:srgbClr val="FCFCFF"/>
                    </a:solidFill>
                  </a:tcPr>
                </a:tc>
                <a:extLst>
                  <a:ext uri="{0D108BD9-81ED-4DB2-BD59-A6C34878D82A}">
                    <a16:rowId xmlns:a16="http://schemas.microsoft.com/office/drawing/2014/main" val="302262288"/>
                  </a:ext>
                </a:extLst>
              </a:tr>
              <a:tr h="161925">
                <a:tc>
                  <a:txBody>
                    <a:bodyPr/>
                    <a:lstStyle/>
                    <a:p>
                      <a:pPr algn="l" fontAlgn="b"/>
                      <a:r>
                        <a:rPr lang="es-MX" sz="1000" b="0" i="0" u="none" strike="noStrike" dirty="0">
                          <a:effectLst/>
                          <a:latin typeface="Century Gothic" panose="020B0502020202020204" pitchFamily="34" charset="0"/>
                        </a:rPr>
                        <a:t>SANMEXB MM EQUITY</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3,322.1</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0.3</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0.01%</a:t>
                      </a:r>
                    </a:p>
                  </a:txBody>
                  <a:tcPr marL="9525" marR="9525" marT="9525" marB="0" anchor="b">
                    <a:lnL>
                      <a:noFill/>
                    </a:lnL>
                    <a:lnR>
                      <a:noFill/>
                    </a:lnR>
                    <a:lnT>
                      <a:noFill/>
                    </a:lnT>
                    <a:lnB>
                      <a:noFill/>
                    </a:lnB>
                    <a:solidFill>
                      <a:srgbClr val="FCF5F8"/>
                    </a:solidFill>
                  </a:tcPr>
                </a:tc>
                <a:extLst>
                  <a:ext uri="{0D108BD9-81ED-4DB2-BD59-A6C34878D82A}">
                    <a16:rowId xmlns:a16="http://schemas.microsoft.com/office/drawing/2014/main" val="1921057031"/>
                  </a:ext>
                </a:extLst>
              </a:tr>
              <a:tr h="161925">
                <a:tc>
                  <a:txBody>
                    <a:bodyPr/>
                    <a:lstStyle/>
                    <a:p>
                      <a:pPr algn="l" fontAlgn="b"/>
                      <a:r>
                        <a:rPr lang="es-MX" sz="1000" b="0" i="0" u="none" strike="noStrike" dirty="0">
                          <a:effectLst/>
                          <a:latin typeface="Century Gothic" panose="020B0502020202020204" pitchFamily="34" charset="0"/>
                        </a:rPr>
                        <a:t>GMEXICOB MM EQUITY</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7,785.0</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0.8</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0.01%</a:t>
                      </a:r>
                    </a:p>
                  </a:txBody>
                  <a:tcPr marL="9525" marR="9525" marT="9525" marB="0" anchor="b">
                    <a:lnL>
                      <a:noFill/>
                    </a:lnL>
                    <a:lnR>
                      <a:noFill/>
                    </a:lnR>
                    <a:lnT>
                      <a:noFill/>
                    </a:lnT>
                    <a:lnB>
                      <a:noFill/>
                    </a:lnB>
                    <a:solidFill>
                      <a:srgbClr val="FCF2F5"/>
                    </a:solidFill>
                  </a:tcPr>
                </a:tc>
                <a:extLst>
                  <a:ext uri="{0D108BD9-81ED-4DB2-BD59-A6C34878D82A}">
                    <a16:rowId xmlns:a16="http://schemas.microsoft.com/office/drawing/2014/main" val="3713210360"/>
                  </a:ext>
                </a:extLst>
              </a:tr>
              <a:tr h="161925">
                <a:tc>
                  <a:txBody>
                    <a:bodyPr/>
                    <a:lstStyle/>
                    <a:p>
                      <a:pPr algn="l" fontAlgn="b"/>
                      <a:r>
                        <a:rPr lang="es-MX" sz="1000" b="0" i="0" u="none" strike="noStrike" dirty="0">
                          <a:effectLst/>
                          <a:latin typeface="Century Gothic" panose="020B0502020202020204" pitchFamily="34" charset="0"/>
                        </a:rPr>
                        <a:t>TLEVICPO MM EQUITY</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2,953.1</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0.9</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0.03%</a:t>
                      </a:r>
                    </a:p>
                  </a:txBody>
                  <a:tcPr marL="9525" marR="9525" marT="9525" marB="0" anchor="b">
                    <a:lnL>
                      <a:noFill/>
                    </a:lnL>
                    <a:lnR>
                      <a:noFill/>
                    </a:lnR>
                    <a:lnT>
                      <a:noFill/>
                    </a:lnT>
                    <a:lnB>
                      <a:noFill/>
                    </a:lnB>
                    <a:solidFill>
                      <a:srgbClr val="FBD4D6"/>
                    </a:solidFill>
                  </a:tcPr>
                </a:tc>
                <a:extLst>
                  <a:ext uri="{0D108BD9-81ED-4DB2-BD59-A6C34878D82A}">
                    <a16:rowId xmlns:a16="http://schemas.microsoft.com/office/drawing/2014/main" val="2317507243"/>
                  </a:ext>
                </a:extLst>
              </a:tr>
              <a:tr h="161925">
                <a:tc>
                  <a:txBody>
                    <a:bodyPr/>
                    <a:lstStyle/>
                    <a:p>
                      <a:pPr algn="l" fontAlgn="b"/>
                      <a:r>
                        <a:rPr lang="es-MX" sz="1000" b="0" i="0" u="none" strike="noStrike" dirty="0">
                          <a:effectLst/>
                          <a:latin typeface="Century Gothic" panose="020B0502020202020204" pitchFamily="34" charset="0"/>
                        </a:rPr>
                        <a:t>PE&amp;OLES* MM EQUITY</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397.5</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0.2</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0.05%</a:t>
                      </a:r>
                    </a:p>
                  </a:txBody>
                  <a:tcPr marL="9525" marR="9525" marT="9525" marB="0" anchor="b">
                    <a:lnL>
                      <a:noFill/>
                    </a:lnL>
                    <a:lnR>
                      <a:noFill/>
                    </a:lnR>
                    <a:lnT>
                      <a:noFill/>
                    </a:lnT>
                    <a:lnB>
                      <a:noFill/>
                    </a:lnB>
                    <a:solidFill>
                      <a:srgbClr val="FBBCBE"/>
                    </a:solidFill>
                  </a:tcPr>
                </a:tc>
                <a:extLst>
                  <a:ext uri="{0D108BD9-81ED-4DB2-BD59-A6C34878D82A}">
                    <a16:rowId xmlns:a16="http://schemas.microsoft.com/office/drawing/2014/main" val="2171919024"/>
                  </a:ext>
                </a:extLst>
              </a:tr>
              <a:tr h="161925">
                <a:tc>
                  <a:txBody>
                    <a:bodyPr/>
                    <a:lstStyle/>
                    <a:p>
                      <a:pPr algn="l" fontAlgn="b"/>
                      <a:r>
                        <a:rPr lang="es-MX" sz="1000" b="0" i="0" u="none" strike="noStrike" dirty="0">
                          <a:effectLst/>
                          <a:latin typeface="Century Gothic" panose="020B0502020202020204" pitchFamily="34" charset="0"/>
                        </a:rPr>
                        <a:t>WALMEX* MM EQUITY</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17,461.4</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0.9</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0.01%</a:t>
                      </a:r>
                    </a:p>
                  </a:txBody>
                  <a:tcPr marL="9525" marR="9525" marT="9525" marB="0" anchor="b">
                    <a:lnL>
                      <a:noFill/>
                    </a:lnL>
                    <a:lnR>
                      <a:noFill/>
                    </a:lnR>
                    <a:lnT>
                      <a:noFill/>
                    </a:lnT>
                    <a:lnB>
                      <a:noFill/>
                    </a:lnB>
                    <a:solidFill>
                      <a:srgbClr val="FCFAFD"/>
                    </a:solidFill>
                  </a:tcPr>
                </a:tc>
                <a:extLst>
                  <a:ext uri="{0D108BD9-81ED-4DB2-BD59-A6C34878D82A}">
                    <a16:rowId xmlns:a16="http://schemas.microsoft.com/office/drawing/2014/main" val="1960947760"/>
                  </a:ext>
                </a:extLst>
              </a:tr>
            </a:tbl>
          </a:graphicData>
        </a:graphic>
      </p:graphicFrame>
      <p:sp>
        <p:nvSpPr>
          <p:cNvPr id="6" name="1 Título">
            <a:extLst>
              <a:ext uri="{FF2B5EF4-FFF2-40B4-BE49-F238E27FC236}">
                <a16:creationId xmlns:a16="http://schemas.microsoft.com/office/drawing/2014/main" id="{83D21915-8F59-491E-9755-8E912E921303}"/>
              </a:ext>
            </a:extLst>
          </p:cNvPr>
          <p:cNvSpPr txBox="1">
            <a:spLocks/>
          </p:cNvSpPr>
          <p:nvPr/>
        </p:nvSpPr>
        <p:spPr bwMode="auto">
          <a:xfrm>
            <a:off x="143999" y="6509537"/>
            <a:ext cx="7071334" cy="34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a:t>
            </a:r>
            <a:r>
              <a:rPr lang="es-MX" sz="1000" dirty="0">
                <a:latin typeface="Century Gothic" panose="020B0502020202020204" pitchFamily="34" charset="0"/>
              </a:rPr>
              <a:t>Coordinación de Inversiones</a:t>
            </a:r>
            <a:r>
              <a:rPr lang="es-MX" sz="1000" dirty="0">
                <a:solidFill>
                  <a:schemeClr val="tx1"/>
                </a:solidFill>
                <a:latin typeface="Century Gothic" panose="020B0502020202020204" pitchFamily="34" charset="0"/>
              </a:rPr>
              <a:t> del Infonavit </a:t>
            </a:r>
            <a:r>
              <a:rPr lang="es-ES" sz="1000" dirty="0">
                <a:solidFill>
                  <a:schemeClr val="tx1"/>
                </a:solidFill>
                <a:latin typeface="Century Gothic" panose="020B0502020202020204" pitchFamily="34" charset="0"/>
              </a:rPr>
              <a:t> con datos al </a:t>
            </a:r>
            <a:r>
              <a:rPr lang="es-ES" sz="1000" dirty="0">
                <a:latin typeface="Century Gothic" panose="020B0502020202020204" pitchFamily="34" charset="0"/>
              </a:rPr>
              <a:t>24</a:t>
            </a:r>
            <a:r>
              <a:rPr lang="es-ES" sz="1000" dirty="0">
                <a:solidFill>
                  <a:schemeClr val="tx1"/>
                </a:solidFill>
                <a:latin typeface="Century Gothic" panose="020B0502020202020204" pitchFamily="34" charset="0"/>
              </a:rPr>
              <a:t> de septiembre de 2017.</a:t>
            </a:r>
            <a:endParaRPr lang="es-MX" sz="1000" dirty="0">
              <a:solidFill>
                <a:schemeClr val="tx1"/>
              </a:solidFill>
              <a:latin typeface="Century Gothic" panose="020B0502020202020204" pitchFamily="34" charset="0"/>
            </a:endParaRPr>
          </a:p>
        </p:txBody>
      </p:sp>
      <p:sp>
        <p:nvSpPr>
          <p:cNvPr id="9"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71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600657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XMX</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201246" y="1226474"/>
            <a:ext cx="8642832" cy="1970267"/>
          </a:xfrm>
        </p:spPr>
        <p:txBody>
          <a:bodyPr>
            <a:noAutofit/>
          </a:bodyPr>
          <a:lstStyle/>
          <a:p>
            <a:pPr marL="180975" lvl="0" indent="-180975" algn="just">
              <a:spcBef>
                <a:spcPts val="0"/>
              </a:spcBef>
              <a:spcAft>
                <a:spcPts val="600"/>
              </a:spcAft>
              <a:buClr>
                <a:srgbClr val="CD0000"/>
              </a:buClr>
              <a:buSzPct val="110000"/>
            </a:pPr>
            <a:r>
              <a:rPr lang="es-MX" sz="1400" dirty="0">
                <a:latin typeface="Century Gothic" panose="020B0502020202020204" pitchFamily="34" charset="0"/>
              </a:rPr>
              <a:t>El ETF WisdomTree Global ex-Mexico Equity Fund (XMX) intenta obtener resultados de inversión que correspondan al retorno de 23 mercados desarrollados y 21 mercados emergentes aprobados por CONSAR como países elegibles.</a:t>
            </a:r>
          </a:p>
          <a:p>
            <a:pPr marL="180975" lvl="0" indent="-180975" algn="just">
              <a:spcBef>
                <a:spcPts val="0"/>
              </a:spcBef>
              <a:spcAft>
                <a:spcPts val="600"/>
              </a:spcAft>
              <a:buClr>
                <a:srgbClr val="CD0000"/>
              </a:buClr>
              <a:buSzPct val="110000"/>
            </a:pPr>
            <a:r>
              <a:rPr lang="es-MX" sz="1400" dirty="0">
                <a:latin typeface="Century Gothic" panose="020B0502020202020204" pitchFamily="34" charset="0"/>
              </a:rPr>
              <a:t>La inversión en este ETF permite tener exposición global a regiones aprobados por CONSAR como países elegibles excluyendo México, así como tener un instrumento diseñado principalmente para institucionales y la ventaja de no manejar la inversión individual en cada región. </a:t>
            </a:r>
          </a:p>
          <a:p>
            <a:pPr marL="180975" lvl="0" indent="-180975" algn="just">
              <a:spcBef>
                <a:spcPts val="0"/>
              </a:spcBef>
              <a:spcAft>
                <a:spcPts val="600"/>
              </a:spcAft>
              <a:buClr>
                <a:srgbClr val="CD0000"/>
              </a:buClr>
              <a:buSzPct val="110000"/>
            </a:pPr>
            <a:r>
              <a:rPr lang="es-MX" sz="1400" dirty="0">
                <a:latin typeface="Century Gothic" panose="020B0502020202020204" pitchFamily="34" charset="0"/>
              </a:rPr>
              <a:t>El monto invertido del FANVIT en el instrumento XMX es de $545 mdp.</a:t>
            </a:r>
          </a:p>
        </p:txBody>
      </p:sp>
      <p:pic>
        <p:nvPicPr>
          <p:cNvPr id="3" name="Imagen 2">
            <a:extLst>
              <a:ext uri="{FF2B5EF4-FFF2-40B4-BE49-F238E27FC236}">
                <a16:creationId xmlns:a16="http://schemas.microsoft.com/office/drawing/2014/main" id="{7925D08C-BB23-4891-9A41-76115892387C}"/>
              </a:ext>
            </a:extLst>
          </p:cNvPr>
          <p:cNvPicPr>
            <a:picLocks noChangeAspect="1"/>
          </p:cNvPicPr>
          <p:nvPr/>
        </p:nvPicPr>
        <p:blipFill>
          <a:blip r:embed="rId2"/>
          <a:stretch>
            <a:fillRect/>
          </a:stretch>
        </p:blipFill>
        <p:spPr>
          <a:xfrm>
            <a:off x="2411760" y="3314707"/>
            <a:ext cx="4981575" cy="2745600"/>
          </a:xfrm>
          <a:prstGeom prst="rect">
            <a:avLst/>
          </a:prstGeom>
        </p:spPr>
      </p:pic>
      <p:sp>
        <p:nvSpPr>
          <p:cNvPr id="6" name="1 Título">
            <a:extLst>
              <a:ext uri="{FF2B5EF4-FFF2-40B4-BE49-F238E27FC236}">
                <a16:creationId xmlns:a16="http://schemas.microsoft.com/office/drawing/2014/main" id="{E5870A3A-0C96-4FFB-B885-8A31BFAFED59}"/>
              </a:ext>
            </a:extLst>
          </p:cNvPr>
          <p:cNvSpPr txBox="1">
            <a:spLocks/>
          </p:cNvSpPr>
          <p:nvPr/>
        </p:nvSpPr>
        <p:spPr bwMode="auto">
          <a:xfrm>
            <a:off x="114439" y="6058326"/>
            <a:ext cx="8956409" cy="34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a:t>
            </a:r>
            <a:r>
              <a:rPr lang="es-MX" sz="1000" dirty="0">
                <a:latin typeface="Century Gothic" panose="020B0502020202020204" pitchFamily="34" charset="0"/>
              </a:rPr>
              <a:t>Coordinación de Inversiones </a:t>
            </a:r>
            <a:r>
              <a:rPr lang="es-MX" sz="1000" dirty="0">
                <a:solidFill>
                  <a:schemeClr val="tx1"/>
                </a:solidFill>
                <a:latin typeface="Century Gothic" panose="020B0502020202020204" pitchFamily="34" charset="0"/>
              </a:rPr>
              <a:t>del Infonavit </a:t>
            </a:r>
            <a:r>
              <a:rPr lang="es-ES" sz="1000" dirty="0">
                <a:solidFill>
                  <a:schemeClr val="tx1"/>
                </a:solidFill>
                <a:latin typeface="Century Gothic" panose="020B0502020202020204" pitchFamily="34" charset="0"/>
              </a:rPr>
              <a:t> con datos de Valmer, BMV y Bloomberg al </a:t>
            </a:r>
            <a:r>
              <a:rPr lang="es-ES" sz="1000" dirty="0">
                <a:latin typeface="Century Gothic" panose="020B0502020202020204" pitchFamily="34" charset="0"/>
              </a:rPr>
              <a:t>24</a:t>
            </a:r>
            <a:r>
              <a:rPr lang="es-ES" sz="1000" dirty="0">
                <a:solidFill>
                  <a:schemeClr val="tx1"/>
                </a:solidFill>
                <a:latin typeface="Century Gothic" panose="020B0502020202020204" pitchFamily="34" charset="0"/>
              </a:rPr>
              <a:t> de septiembre de 2017.</a:t>
            </a:r>
            <a:endParaRPr lang="es-MX" sz="1000" dirty="0">
              <a:solidFill>
                <a:schemeClr val="tx1"/>
              </a:solidFill>
              <a:latin typeface="Century Gothic" panose="020B0502020202020204" pitchFamily="34" charset="0"/>
            </a:endParaRPr>
          </a:p>
        </p:txBody>
      </p:sp>
      <p:sp>
        <p:nvSpPr>
          <p:cNvPr id="9" name="3 Marcador de número de diapositiva"/>
          <p:cNvSpPr>
            <a:spLocks noGrp="1"/>
          </p:cNvSpPr>
          <p:nvPr>
            <p:ph type="sldNum" sz="quarter" idx="12"/>
          </p:nvPr>
        </p:nvSpPr>
        <p:spPr>
          <a:xfrm>
            <a:off x="8134502" y="6409765"/>
            <a:ext cx="552298" cy="365125"/>
          </a:xfrm>
        </p:spPr>
        <p:txBody>
          <a:bodyPr/>
          <a:lstStyle/>
          <a:p>
            <a:pPr algn="ctr"/>
            <a:fld id="{05E83AA4-A00D-4AA0-8FE8-B93C9F3EC141}" type="slidenum">
              <a:rPr lang="es-ES" altLang="es-MX" smtClean="0">
                <a:latin typeface="Century Gothic" panose="020B0502020202020204" pitchFamily="34" charset="0"/>
              </a:rPr>
              <a:pPr algn="ctr"/>
              <a:t>72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63988487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XMX</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43999" y="1213670"/>
            <a:ext cx="8747499" cy="1135124"/>
          </a:xfrm>
        </p:spPr>
        <p:txBody>
          <a:bodyPr>
            <a:noAutofit/>
          </a:bodyPr>
          <a:lstStyle/>
          <a:p>
            <a:pPr marL="180975" lvl="0" indent="-180975" algn="just">
              <a:spcBef>
                <a:spcPts val="0"/>
              </a:spcBef>
              <a:spcAft>
                <a:spcPts val="600"/>
              </a:spcAft>
              <a:buClr>
                <a:srgbClr val="CD0000"/>
              </a:buClr>
              <a:buSzPct val="110000"/>
            </a:pPr>
            <a:r>
              <a:rPr lang="es-MX" sz="1400" dirty="0">
                <a:latin typeface="Century Gothic" panose="020B0502020202020204" pitchFamily="34" charset="0"/>
              </a:rPr>
              <a:t>Es un instrumento de reciente creación (14 de junio de 2017) con un incremento significativo en sus activos en un periodo de tiempo corto.</a:t>
            </a:r>
          </a:p>
          <a:p>
            <a:pPr marL="180975" lvl="0" indent="-180975" algn="just">
              <a:spcBef>
                <a:spcPts val="0"/>
              </a:spcBef>
              <a:spcAft>
                <a:spcPts val="600"/>
              </a:spcAft>
              <a:buClr>
                <a:srgbClr val="CD0000"/>
              </a:buClr>
              <a:buSzPct val="110000"/>
            </a:pPr>
            <a:r>
              <a:rPr lang="es-MX" sz="1400" dirty="0">
                <a:latin typeface="Century Gothic" panose="020B0502020202020204" pitchFamily="34" charset="0"/>
              </a:rPr>
              <a:t>El ETF permite tener exposición a regiones y emisoras sin tener una concentración significativa en alguna de estas. Se compone de 564 empresas y distribuida en 24 regiones (siendo Estados Unidos la de mayor peso).</a:t>
            </a:r>
          </a:p>
        </p:txBody>
      </p:sp>
      <p:graphicFrame>
        <p:nvGraphicFramePr>
          <p:cNvPr id="5" name="Tabla 4">
            <a:extLst>
              <a:ext uri="{FF2B5EF4-FFF2-40B4-BE49-F238E27FC236}">
                <a16:creationId xmlns:a16="http://schemas.microsoft.com/office/drawing/2014/main" id="{0EB385A0-AA4F-4344-84ED-574E0BE8039A}"/>
              </a:ext>
            </a:extLst>
          </p:cNvPr>
          <p:cNvGraphicFramePr>
            <a:graphicFrameLocks noGrp="1"/>
          </p:cNvGraphicFramePr>
          <p:nvPr>
            <p:extLst>
              <p:ext uri="{D42A27DB-BD31-4B8C-83A1-F6EECF244321}">
                <p14:modId xmlns:p14="http://schemas.microsoft.com/office/powerpoint/2010/main" val="1397002720"/>
              </p:ext>
            </p:extLst>
          </p:nvPr>
        </p:nvGraphicFramePr>
        <p:xfrm>
          <a:off x="6084168" y="2187860"/>
          <a:ext cx="2341016" cy="4525972"/>
        </p:xfrm>
        <a:graphic>
          <a:graphicData uri="http://schemas.openxmlformats.org/drawingml/2006/table">
            <a:tbl>
              <a:tblPr/>
              <a:tblGrid>
                <a:gridCol w="1092474">
                  <a:extLst>
                    <a:ext uri="{9D8B030D-6E8A-4147-A177-3AD203B41FA5}">
                      <a16:colId xmlns:a16="http://schemas.microsoft.com/office/drawing/2014/main" val="2266273562"/>
                    </a:ext>
                  </a:extLst>
                </a:gridCol>
                <a:gridCol w="624271">
                  <a:extLst>
                    <a:ext uri="{9D8B030D-6E8A-4147-A177-3AD203B41FA5}">
                      <a16:colId xmlns:a16="http://schemas.microsoft.com/office/drawing/2014/main" val="340525397"/>
                    </a:ext>
                  </a:extLst>
                </a:gridCol>
                <a:gridCol w="624271">
                  <a:extLst>
                    <a:ext uri="{9D8B030D-6E8A-4147-A177-3AD203B41FA5}">
                      <a16:colId xmlns:a16="http://schemas.microsoft.com/office/drawing/2014/main" val="2143882962"/>
                    </a:ext>
                  </a:extLst>
                </a:gridCol>
              </a:tblGrid>
              <a:tr h="156068">
                <a:tc>
                  <a:txBody>
                    <a:bodyPr/>
                    <a:lstStyle/>
                    <a:p>
                      <a:pPr algn="ctr" fontAlgn="b"/>
                      <a:r>
                        <a:rPr lang="es-MX" sz="900" b="1" i="0" u="none" strike="noStrike" dirty="0">
                          <a:solidFill>
                            <a:srgbClr val="FFFFFF"/>
                          </a:solidFill>
                          <a:effectLst/>
                          <a:latin typeface="Century Gothic" panose="020B0502020202020204" pitchFamily="34" charset="0"/>
                        </a:rPr>
                        <a:t>País/Región</a:t>
                      </a:r>
                    </a:p>
                  </a:txBody>
                  <a:tcPr marL="7803" marR="7803" marT="7803" marB="0" anchor="b">
                    <a:lnL>
                      <a:noFill/>
                    </a:lnL>
                    <a:lnR>
                      <a:noFill/>
                    </a:lnR>
                    <a:lnT>
                      <a:noFill/>
                    </a:lnT>
                    <a:lnB>
                      <a:noFill/>
                    </a:lnB>
                    <a:solidFill>
                      <a:schemeClr val="tx2">
                        <a:lumMod val="75000"/>
                      </a:schemeClr>
                    </a:solidFill>
                  </a:tcPr>
                </a:tc>
                <a:tc>
                  <a:txBody>
                    <a:bodyPr/>
                    <a:lstStyle/>
                    <a:p>
                      <a:pPr algn="ctr" fontAlgn="b"/>
                      <a:r>
                        <a:rPr lang="es-MX" sz="900" b="1" i="0" u="none" strike="noStrike" dirty="0">
                          <a:solidFill>
                            <a:srgbClr val="FFFFFF"/>
                          </a:solidFill>
                          <a:effectLst/>
                          <a:latin typeface="Century Gothic" panose="020B0502020202020204" pitchFamily="34" charset="0"/>
                        </a:rPr>
                        <a:t>Subtotal</a:t>
                      </a:r>
                    </a:p>
                  </a:txBody>
                  <a:tcPr marL="7803" marR="7803" marT="7803" marB="0" anchor="b">
                    <a:lnL>
                      <a:noFill/>
                    </a:lnL>
                    <a:lnR>
                      <a:noFill/>
                    </a:lnR>
                    <a:lnT>
                      <a:noFill/>
                    </a:lnT>
                    <a:lnB>
                      <a:noFill/>
                    </a:lnB>
                    <a:solidFill>
                      <a:schemeClr val="tx2">
                        <a:lumMod val="75000"/>
                      </a:schemeClr>
                    </a:solidFill>
                  </a:tcPr>
                </a:tc>
                <a:tc>
                  <a:txBody>
                    <a:bodyPr/>
                    <a:lstStyle/>
                    <a:p>
                      <a:pPr algn="ctr" fontAlgn="b"/>
                      <a:r>
                        <a:rPr lang="es-MX" sz="900" b="1" i="0" u="none" strike="noStrike" dirty="0">
                          <a:solidFill>
                            <a:srgbClr val="FFFFFF"/>
                          </a:solidFill>
                          <a:effectLst/>
                          <a:latin typeface="Century Gothic" panose="020B0502020202020204" pitchFamily="34" charset="0"/>
                        </a:rPr>
                        <a:t>Total</a:t>
                      </a:r>
                    </a:p>
                  </a:txBody>
                  <a:tcPr marL="7803" marR="7803" marT="7803" marB="0" anchor="b">
                    <a:lnL>
                      <a:noFill/>
                    </a:lnL>
                    <a:lnR>
                      <a:noFill/>
                    </a:lnR>
                    <a:lnT>
                      <a:noFill/>
                    </a:lnT>
                    <a:lnB>
                      <a:noFill/>
                    </a:lnB>
                    <a:solidFill>
                      <a:schemeClr val="tx2">
                        <a:lumMod val="75000"/>
                      </a:schemeClr>
                    </a:solidFill>
                  </a:tcPr>
                </a:tc>
                <a:extLst>
                  <a:ext uri="{0D108BD9-81ED-4DB2-BD59-A6C34878D82A}">
                    <a16:rowId xmlns:a16="http://schemas.microsoft.com/office/drawing/2014/main" val="4253166481"/>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Estados Unidos</a:t>
                      </a:r>
                    </a:p>
                  </a:txBody>
                  <a:tcPr marL="7803" marR="7803" marT="7803" marB="0" anchor="b">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s-MX" sz="900" b="0" i="0" u="none" strike="noStrike" dirty="0">
                          <a:solidFill>
                            <a:srgbClr val="000000"/>
                          </a:solidFill>
                          <a:effectLst/>
                          <a:latin typeface="Century Gothic" panose="020B0502020202020204" pitchFamily="34" charset="0"/>
                        </a:rPr>
                        <a:t>56.29%</a:t>
                      </a:r>
                    </a:p>
                  </a:txBody>
                  <a:tcPr marL="7803" marR="7803" marT="7803" marB="0" anchor="b">
                    <a:lnL>
                      <a:noFill/>
                    </a:lnL>
                    <a:lnR>
                      <a:noFill/>
                    </a:lnR>
                    <a:lnT>
                      <a:noFill/>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14921287"/>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Europa</a:t>
                      </a:r>
                    </a:p>
                  </a:txBody>
                  <a:tcPr marL="7803" marR="7803" marT="7803" marB="0" anchor="b">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b"/>
                      <a:r>
                        <a:rPr lang="es-MX" sz="900" b="0" i="0" u="none" strike="noStrike" dirty="0">
                          <a:solidFill>
                            <a:srgbClr val="000000"/>
                          </a:solidFill>
                          <a:effectLst/>
                          <a:latin typeface="Century Gothic" panose="020B0502020202020204" pitchFamily="34" charset="0"/>
                        </a:rPr>
                        <a:t>23.04%</a:t>
                      </a:r>
                    </a:p>
                  </a:txBody>
                  <a:tcPr marL="7803" marR="7803" marT="7803" marB="0" anchor="b">
                    <a:lnL>
                      <a:noFill/>
                    </a:lnL>
                    <a:lnR>
                      <a:noFill/>
                    </a:lnR>
                    <a:lnT w="635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849307298"/>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Inglaterra</a:t>
                      </a:r>
                    </a:p>
                  </a:txBody>
                  <a:tcPr marL="7803" marR="7803" marT="7803"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entury Gothic" panose="020B0502020202020204" pitchFamily="34" charset="0"/>
                        </a:rPr>
                        <a:t>6.4%</a:t>
                      </a:r>
                    </a:p>
                  </a:txBody>
                  <a:tcPr marL="7803" marR="7803" marT="7803"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a:noFill/>
                    </a:lnB>
                    <a:solidFill>
                      <a:srgbClr val="FFFFFF"/>
                    </a:solidFill>
                  </a:tcPr>
                </a:tc>
                <a:extLst>
                  <a:ext uri="{0D108BD9-81ED-4DB2-BD59-A6C34878D82A}">
                    <a16:rowId xmlns:a16="http://schemas.microsoft.com/office/drawing/2014/main" val="3149972816"/>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Francia</a:t>
                      </a:r>
                    </a:p>
                  </a:txBody>
                  <a:tcPr marL="7803" marR="7803" marT="7803"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entury Gothic" panose="020B0502020202020204" pitchFamily="34" charset="0"/>
                        </a:rPr>
                        <a:t>3.7%</a:t>
                      </a:r>
                    </a:p>
                  </a:txBody>
                  <a:tcPr marL="7803" marR="7803" marT="7803" marB="0" anchor="b">
                    <a:lnL>
                      <a:noFill/>
                    </a:lnL>
                    <a:lnR>
                      <a:noFill/>
                    </a:lnR>
                    <a:lnT>
                      <a:noFill/>
                    </a:lnT>
                    <a:lnB>
                      <a:noFill/>
                    </a:lnB>
                    <a:solidFill>
                      <a:srgbClr val="F2F2F2"/>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a:noFill/>
                    </a:lnB>
                    <a:solidFill>
                      <a:srgbClr val="F2F2F2"/>
                    </a:solidFill>
                  </a:tcPr>
                </a:tc>
                <a:extLst>
                  <a:ext uri="{0D108BD9-81ED-4DB2-BD59-A6C34878D82A}">
                    <a16:rowId xmlns:a16="http://schemas.microsoft.com/office/drawing/2014/main" val="2940622018"/>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Suiza</a:t>
                      </a:r>
                    </a:p>
                  </a:txBody>
                  <a:tcPr marL="7803" marR="7803" marT="7803"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entury Gothic" panose="020B0502020202020204" pitchFamily="34" charset="0"/>
                        </a:rPr>
                        <a:t>3.2%</a:t>
                      </a:r>
                    </a:p>
                  </a:txBody>
                  <a:tcPr marL="7803" marR="7803" marT="7803"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a:noFill/>
                    </a:lnB>
                    <a:solidFill>
                      <a:srgbClr val="FFFFFF"/>
                    </a:solidFill>
                  </a:tcPr>
                </a:tc>
                <a:extLst>
                  <a:ext uri="{0D108BD9-81ED-4DB2-BD59-A6C34878D82A}">
                    <a16:rowId xmlns:a16="http://schemas.microsoft.com/office/drawing/2014/main" val="3917194994"/>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Alemania</a:t>
                      </a:r>
                    </a:p>
                  </a:txBody>
                  <a:tcPr marL="7803" marR="7803" marT="7803"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entury Gothic" panose="020B0502020202020204" pitchFamily="34" charset="0"/>
                        </a:rPr>
                        <a:t>3.3%</a:t>
                      </a:r>
                    </a:p>
                  </a:txBody>
                  <a:tcPr marL="7803" marR="7803" marT="7803" marB="0" anchor="b">
                    <a:lnL>
                      <a:noFill/>
                    </a:lnL>
                    <a:lnR>
                      <a:noFill/>
                    </a:lnR>
                    <a:lnT>
                      <a:noFill/>
                    </a:lnT>
                    <a:lnB>
                      <a:noFill/>
                    </a:lnB>
                    <a:solidFill>
                      <a:srgbClr val="F2F2F2"/>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a:noFill/>
                    </a:lnB>
                    <a:solidFill>
                      <a:srgbClr val="F2F2F2"/>
                    </a:solidFill>
                  </a:tcPr>
                </a:tc>
                <a:extLst>
                  <a:ext uri="{0D108BD9-81ED-4DB2-BD59-A6C34878D82A}">
                    <a16:rowId xmlns:a16="http://schemas.microsoft.com/office/drawing/2014/main" val="3717073787"/>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Holanda</a:t>
                      </a:r>
                    </a:p>
                  </a:txBody>
                  <a:tcPr marL="7803" marR="7803" marT="7803"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entury Gothic" panose="020B0502020202020204" pitchFamily="34" charset="0"/>
                        </a:rPr>
                        <a:t>1.5%</a:t>
                      </a:r>
                    </a:p>
                  </a:txBody>
                  <a:tcPr marL="7803" marR="7803" marT="7803"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a:noFill/>
                    </a:lnB>
                    <a:solidFill>
                      <a:srgbClr val="FFFFFF"/>
                    </a:solidFill>
                  </a:tcPr>
                </a:tc>
                <a:extLst>
                  <a:ext uri="{0D108BD9-81ED-4DB2-BD59-A6C34878D82A}">
                    <a16:rowId xmlns:a16="http://schemas.microsoft.com/office/drawing/2014/main" val="1905398893"/>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España</a:t>
                      </a:r>
                    </a:p>
                  </a:txBody>
                  <a:tcPr marL="7803" marR="7803" marT="7803"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entury Gothic" panose="020B0502020202020204" pitchFamily="34" charset="0"/>
                        </a:rPr>
                        <a:t>1.2%</a:t>
                      </a:r>
                    </a:p>
                  </a:txBody>
                  <a:tcPr marL="7803" marR="7803" marT="7803" marB="0" anchor="b">
                    <a:lnL>
                      <a:noFill/>
                    </a:lnL>
                    <a:lnR>
                      <a:noFill/>
                    </a:lnR>
                    <a:lnT>
                      <a:noFill/>
                    </a:lnT>
                    <a:lnB>
                      <a:noFill/>
                    </a:lnB>
                    <a:solidFill>
                      <a:srgbClr val="F2F2F2"/>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a:noFill/>
                    </a:lnB>
                    <a:solidFill>
                      <a:srgbClr val="F2F2F2"/>
                    </a:solidFill>
                  </a:tcPr>
                </a:tc>
                <a:extLst>
                  <a:ext uri="{0D108BD9-81ED-4DB2-BD59-A6C34878D82A}">
                    <a16:rowId xmlns:a16="http://schemas.microsoft.com/office/drawing/2014/main" val="1223815803"/>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Suecia</a:t>
                      </a:r>
                    </a:p>
                  </a:txBody>
                  <a:tcPr marL="7803" marR="7803" marT="7803"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entury Gothic" panose="020B0502020202020204" pitchFamily="34" charset="0"/>
                        </a:rPr>
                        <a:t>1.1%</a:t>
                      </a:r>
                    </a:p>
                  </a:txBody>
                  <a:tcPr marL="7803" marR="7803" marT="7803"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a:noFill/>
                    </a:lnB>
                    <a:solidFill>
                      <a:srgbClr val="FFFFFF"/>
                    </a:solidFill>
                  </a:tcPr>
                </a:tc>
                <a:extLst>
                  <a:ext uri="{0D108BD9-81ED-4DB2-BD59-A6C34878D82A}">
                    <a16:rowId xmlns:a16="http://schemas.microsoft.com/office/drawing/2014/main" val="3804949879"/>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Italia</a:t>
                      </a:r>
                    </a:p>
                  </a:txBody>
                  <a:tcPr marL="7803" marR="7803" marT="7803"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entury Gothic" panose="020B0502020202020204" pitchFamily="34" charset="0"/>
                        </a:rPr>
                        <a:t>0.8%</a:t>
                      </a:r>
                    </a:p>
                  </a:txBody>
                  <a:tcPr marL="7803" marR="7803" marT="7803" marB="0" anchor="b">
                    <a:lnL>
                      <a:noFill/>
                    </a:lnL>
                    <a:lnR>
                      <a:noFill/>
                    </a:lnR>
                    <a:lnT>
                      <a:noFill/>
                    </a:lnT>
                    <a:lnB>
                      <a:noFill/>
                    </a:lnB>
                    <a:solidFill>
                      <a:srgbClr val="F2F2F2"/>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a:noFill/>
                    </a:lnB>
                    <a:solidFill>
                      <a:srgbClr val="F2F2F2"/>
                    </a:solidFill>
                  </a:tcPr>
                </a:tc>
                <a:extLst>
                  <a:ext uri="{0D108BD9-81ED-4DB2-BD59-A6C34878D82A}">
                    <a16:rowId xmlns:a16="http://schemas.microsoft.com/office/drawing/2014/main" val="2105147184"/>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Dinamarca</a:t>
                      </a:r>
                    </a:p>
                  </a:txBody>
                  <a:tcPr marL="7803" marR="7803" marT="7803"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entury Gothic" panose="020B0502020202020204" pitchFamily="34" charset="0"/>
                        </a:rPr>
                        <a:t>0.6%</a:t>
                      </a:r>
                    </a:p>
                  </a:txBody>
                  <a:tcPr marL="7803" marR="7803" marT="7803"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a:noFill/>
                    </a:lnB>
                    <a:solidFill>
                      <a:srgbClr val="FFFFFF"/>
                    </a:solidFill>
                  </a:tcPr>
                </a:tc>
                <a:extLst>
                  <a:ext uri="{0D108BD9-81ED-4DB2-BD59-A6C34878D82A}">
                    <a16:rowId xmlns:a16="http://schemas.microsoft.com/office/drawing/2014/main" val="3486443208"/>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Finlandia</a:t>
                      </a:r>
                    </a:p>
                  </a:txBody>
                  <a:tcPr marL="7803" marR="7803" marT="7803"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entury Gothic" panose="020B0502020202020204" pitchFamily="34" charset="0"/>
                        </a:rPr>
                        <a:t>0.4%</a:t>
                      </a:r>
                    </a:p>
                  </a:txBody>
                  <a:tcPr marL="7803" marR="7803" marT="7803" marB="0" anchor="b">
                    <a:lnL>
                      <a:noFill/>
                    </a:lnL>
                    <a:lnR>
                      <a:noFill/>
                    </a:lnR>
                    <a:lnT>
                      <a:noFill/>
                    </a:lnT>
                    <a:lnB>
                      <a:noFill/>
                    </a:lnB>
                    <a:solidFill>
                      <a:srgbClr val="F2F2F2"/>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a:noFill/>
                    </a:lnB>
                    <a:solidFill>
                      <a:srgbClr val="F2F2F2"/>
                    </a:solidFill>
                  </a:tcPr>
                </a:tc>
                <a:extLst>
                  <a:ext uri="{0D108BD9-81ED-4DB2-BD59-A6C34878D82A}">
                    <a16:rowId xmlns:a16="http://schemas.microsoft.com/office/drawing/2014/main" val="629209964"/>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Bélgica</a:t>
                      </a:r>
                    </a:p>
                  </a:txBody>
                  <a:tcPr marL="7803" marR="7803" marT="7803"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entury Gothic" panose="020B0502020202020204" pitchFamily="34" charset="0"/>
                        </a:rPr>
                        <a:t>0.4%</a:t>
                      </a:r>
                    </a:p>
                  </a:txBody>
                  <a:tcPr marL="7803" marR="7803" marT="7803"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a:noFill/>
                    </a:lnB>
                    <a:solidFill>
                      <a:srgbClr val="FFFFFF"/>
                    </a:solidFill>
                  </a:tcPr>
                </a:tc>
                <a:extLst>
                  <a:ext uri="{0D108BD9-81ED-4DB2-BD59-A6C34878D82A}">
                    <a16:rowId xmlns:a16="http://schemas.microsoft.com/office/drawing/2014/main" val="2853107786"/>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Irlanda</a:t>
                      </a:r>
                    </a:p>
                  </a:txBody>
                  <a:tcPr marL="7803" marR="7803" marT="7803"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entury Gothic" panose="020B0502020202020204" pitchFamily="34" charset="0"/>
                        </a:rPr>
                        <a:t>0.3%</a:t>
                      </a:r>
                    </a:p>
                  </a:txBody>
                  <a:tcPr marL="7803" marR="7803" marT="7803" marB="0" anchor="b">
                    <a:lnL>
                      <a:noFill/>
                    </a:lnL>
                    <a:lnR>
                      <a:noFill/>
                    </a:lnR>
                    <a:lnT>
                      <a:noFill/>
                    </a:lnT>
                    <a:lnB>
                      <a:noFill/>
                    </a:lnB>
                    <a:solidFill>
                      <a:srgbClr val="F2F2F2"/>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a:noFill/>
                    </a:lnB>
                    <a:solidFill>
                      <a:srgbClr val="F2F2F2"/>
                    </a:solidFill>
                  </a:tcPr>
                </a:tc>
                <a:extLst>
                  <a:ext uri="{0D108BD9-81ED-4DB2-BD59-A6C34878D82A}">
                    <a16:rowId xmlns:a16="http://schemas.microsoft.com/office/drawing/2014/main" val="3346915112"/>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Noruega</a:t>
                      </a:r>
                    </a:p>
                  </a:txBody>
                  <a:tcPr marL="7803" marR="7803" marT="7803"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900" b="0" i="0" u="none" strike="noStrike" dirty="0">
                          <a:solidFill>
                            <a:srgbClr val="000000"/>
                          </a:solidFill>
                          <a:effectLst/>
                          <a:latin typeface="Century Gothic" panose="020B0502020202020204" pitchFamily="34" charset="0"/>
                        </a:rPr>
                        <a:t>0.2%</a:t>
                      </a:r>
                    </a:p>
                  </a:txBody>
                  <a:tcPr marL="7803" marR="7803" marT="7803"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13257816"/>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Asia</a:t>
                      </a:r>
                    </a:p>
                  </a:txBody>
                  <a:tcPr marL="7803" marR="7803" marT="7803" marB="0" anchor="b">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b"/>
                      <a:r>
                        <a:rPr lang="es-MX" sz="900" b="0" i="0" u="none" strike="noStrike" dirty="0">
                          <a:solidFill>
                            <a:srgbClr val="000000"/>
                          </a:solidFill>
                          <a:effectLst/>
                          <a:latin typeface="Century Gothic" panose="020B0502020202020204" pitchFamily="34" charset="0"/>
                        </a:rPr>
                        <a:t>16.88%</a:t>
                      </a:r>
                    </a:p>
                  </a:txBody>
                  <a:tcPr marL="7803" marR="7803" marT="7803" marB="0" anchor="b">
                    <a:lnL>
                      <a:noFill/>
                    </a:lnL>
                    <a:lnR>
                      <a:noFill/>
                    </a:lnR>
                    <a:lnT w="635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2341073847"/>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Japón</a:t>
                      </a:r>
                    </a:p>
                  </a:txBody>
                  <a:tcPr marL="7803" marR="7803" marT="7803"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entury Gothic" panose="020B0502020202020204" pitchFamily="34" charset="0"/>
                        </a:rPr>
                        <a:t>8.4%</a:t>
                      </a:r>
                    </a:p>
                  </a:txBody>
                  <a:tcPr marL="7803" marR="7803" marT="7803"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a:noFill/>
                    </a:lnB>
                    <a:solidFill>
                      <a:srgbClr val="FFFFFF"/>
                    </a:solidFill>
                  </a:tcPr>
                </a:tc>
                <a:extLst>
                  <a:ext uri="{0D108BD9-81ED-4DB2-BD59-A6C34878D82A}">
                    <a16:rowId xmlns:a16="http://schemas.microsoft.com/office/drawing/2014/main" val="1212551650"/>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China</a:t>
                      </a:r>
                    </a:p>
                  </a:txBody>
                  <a:tcPr marL="7803" marR="7803" marT="7803"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entury Gothic" panose="020B0502020202020204" pitchFamily="34" charset="0"/>
                        </a:rPr>
                        <a:t>2.2%</a:t>
                      </a:r>
                    </a:p>
                  </a:txBody>
                  <a:tcPr marL="7803" marR="7803" marT="7803" marB="0" anchor="b">
                    <a:lnL>
                      <a:noFill/>
                    </a:lnL>
                    <a:lnR>
                      <a:noFill/>
                    </a:lnR>
                    <a:lnT>
                      <a:noFill/>
                    </a:lnT>
                    <a:lnB>
                      <a:noFill/>
                    </a:lnB>
                    <a:solidFill>
                      <a:srgbClr val="F2F2F2"/>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a:noFill/>
                    </a:lnB>
                    <a:solidFill>
                      <a:srgbClr val="F2F2F2"/>
                    </a:solidFill>
                  </a:tcPr>
                </a:tc>
                <a:extLst>
                  <a:ext uri="{0D108BD9-81ED-4DB2-BD59-A6C34878D82A}">
                    <a16:rowId xmlns:a16="http://schemas.microsoft.com/office/drawing/2014/main" val="1874156153"/>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Australia</a:t>
                      </a:r>
                    </a:p>
                  </a:txBody>
                  <a:tcPr marL="7803" marR="7803" marT="7803"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entury Gothic" panose="020B0502020202020204" pitchFamily="34" charset="0"/>
                        </a:rPr>
                        <a:t>2.0%</a:t>
                      </a:r>
                    </a:p>
                  </a:txBody>
                  <a:tcPr marL="7803" marR="7803" marT="7803"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a:noFill/>
                    </a:lnB>
                    <a:solidFill>
                      <a:srgbClr val="FFFFFF"/>
                    </a:solidFill>
                  </a:tcPr>
                </a:tc>
                <a:extLst>
                  <a:ext uri="{0D108BD9-81ED-4DB2-BD59-A6C34878D82A}">
                    <a16:rowId xmlns:a16="http://schemas.microsoft.com/office/drawing/2014/main" val="1566777819"/>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Corea del Sur</a:t>
                      </a:r>
                    </a:p>
                  </a:txBody>
                  <a:tcPr marL="7803" marR="7803" marT="7803"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entury Gothic" panose="020B0502020202020204" pitchFamily="34" charset="0"/>
                        </a:rPr>
                        <a:t>1.7%</a:t>
                      </a:r>
                    </a:p>
                  </a:txBody>
                  <a:tcPr marL="7803" marR="7803" marT="7803" marB="0" anchor="b">
                    <a:lnL>
                      <a:noFill/>
                    </a:lnL>
                    <a:lnR>
                      <a:noFill/>
                    </a:lnR>
                    <a:lnT>
                      <a:noFill/>
                    </a:lnT>
                    <a:lnB>
                      <a:noFill/>
                    </a:lnB>
                    <a:solidFill>
                      <a:srgbClr val="F2F2F2"/>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a:noFill/>
                    </a:lnB>
                    <a:solidFill>
                      <a:srgbClr val="F2F2F2"/>
                    </a:solidFill>
                  </a:tcPr>
                </a:tc>
                <a:extLst>
                  <a:ext uri="{0D108BD9-81ED-4DB2-BD59-A6C34878D82A}">
                    <a16:rowId xmlns:a16="http://schemas.microsoft.com/office/drawing/2014/main" val="4134751409"/>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Hong Kong</a:t>
                      </a:r>
                    </a:p>
                  </a:txBody>
                  <a:tcPr marL="7803" marR="7803" marT="7803"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entury Gothic" panose="020B0502020202020204" pitchFamily="34" charset="0"/>
                        </a:rPr>
                        <a:t>1.3%</a:t>
                      </a:r>
                    </a:p>
                  </a:txBody>
                  <a:tcPr marL="7803" marR="7803" marT="7803"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a:noFill/>
                    </a:lnB>
                    <a:solidFill>
                      <a:srgbClr val="FFFFFF"/>
                    </a:solidFill>
                  </a:tcPr>
                </a:tc>
                <a:extLst>
                  <a:ext uri="{0D108BD9-81ED-4DB2-BD59-A6C34878D82A}">
                    <a16:rowId xmlns:a16="http://schemas.microsoft.com/office/drawing/2014/main" val="4094665364"/>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India</a:t>
                      </a:r>
                    </a:p>
                  </a:txBody>
                  <a:tcPr marL="7803" marR="7803" marT="7803"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entury Gothic" panose="020B0502020202020204" pitchFamily="34" charset="0"/>
                        </a:rPr>
                        <a:t>0.9%</a:t>
                      </a:r>
                    </a:p>
                  </a:txBody>
                  <a:tcPr marL="7803" marR="7803" marT="7803" marB="0" anchor="b">
                    <a:lnL>
                      <a:noFill/>
                    </a:lnL>
                    <a:lnR>
                      <a:noFill/>
                    </a:lnR>
                    <a:lnT>
                      <a:noFill/>
                    </a:lnT>
                    <a:lnB>
                      <a:noFill/>
                    </a:lnB>
                    <a:solidFill>
                      <a:srgbClr val="F2F2F2"/>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a:noFill/>
                    </a:lnB>
                    <a:solidFill>
                      <a:srgbClr val="F2F2F2"/>
                    </a:solidFill>
                  </a:tcPr>
                </a:tc>
                <a:extLst>
                  <a:ext uri="{0D108BD9-81ED-4DB2-BD59-A6C34878D82A}">
                    <a16:rowId xmlns:a16="http://schemas.microsoft.com/office/drawing/2014/main" val="3652235737"/>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Singapur</a:t>
                      </a:r>
                    </a:p>
                  </a:txBody>
                  <a:tcPr marL="7803" marR="7803" marT="7803"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entury Gothic" panose="020B0502020202020204" pitchFamily="34" charset="0"/>
                        </a:rPr>
                        <a:t>0.3%</a:t>
                      </a:r>
                    </a:p>
                  </a:txBody>
                  <a:tcPr marL="7803" marR="7803" marT="7803"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a:noFill/>
                    </a:lnB>
                    <a:solidFill>
                      <a:srgbClr val="FFFFFF"/>
                    </a:solidFill>
                  </a:tcPr>
                </a:tc>
                <a:extLst>
                  <a:ext uri="{0D108BD9-81ED-4DB2-BD59-A6C34878D82A}">
                    <a16:rowId xmlns:a16="http://schemas.microsoft.com/office/drawing/2014/main" val="855295152"/>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Israel</a:t>
                      </a:r>
                    </a:p>
                  </a:txBody>
                  <a:tcPr marL="7803" marR="7803" marT="7803"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entury Gothic" panose="020B0502020202020204" pitchFamily="34" charset="0"/>
                        </a:rPr>
                        <a:t>0.1%</a:t>
                      </a:r>
                    </a:p>
                  </a:txBody>
                  <a:tcPr marL="7803" marR="7803" marT="7803"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797963994"/>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Canadá</a:t>
                      </a:r>
                    </a:p>
                  </a:txBody>
                  <a:tcPr marL="7803" marR="7803" marT="780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s-MX" sz="900" b="0" i="0" u="none" strike="noStrike" dirty="0">
                          <a:solidFill>
                            <a:srgbClr val="000000"/>
                          </a:solidFill>
                          <a:effectLst/>
                          <a:latin typeface="Century Gothic" panose="020B0502020202020204" pitchFamily="34" charset="0"/>
                        </a:rPr>
                        <a:t>3.33%</a:t>
                      </a:r>
                    </a:p>
                  </a:txBody>
                  <a:tcPr marL="7803" marR="7803" marT="780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971748464"/>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Brasil</a:t>
                      </a:r>
                    </a:p>
                  </a:txBody>
                  <a:tcPr marL="7803" marR="7803" marT="780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s-MX" sz="900" b="0" i="0" u="none" strike="noStrike" dirty="0">
                          <a:solidFill>
                            <a:srgbClr val="000000"/>
                          </a:solidFill>
                          <a:effectLst/>
                          <a:latin typeface="Century Gothic" panose="020B0502020202020204" pitchFamily="34" charset="0"/>
                        </a:rPr>
                        <a:t>0.45%</a:t>
                      </a:r>
                    </a:p>
                  </a:txBody>
                  <a:tcPr marL="7803" marR="7803" marT="780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789055859"/>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330748513"/>
                  </a:ext>
                </a:extLst>
              </a:tr>
              <a:tr h="156068">
                <a:tc>
                  <a:txBody>
                    <a:bodyPr/>
                    <a:lstStyle/>
                    <a:p>
                      <a:pPr algn="ctr" fontAlgn="b"/>
                      <a:r>
                        <a:rPr lang="es-MX" sz="900" b="0" i="0" u="none" strike="noStrike" dirty="0">
                          <a:solidFill>
                            <a:srgbClr val="000000"/>
                          </a:solidFill>
                          <a:effectLst/>
                          <a:latin typeface="Century Gothic" panose="020B0502020202020204" pitchFamily="34" charset="0"/>
                        </a:rPr>
                        <a:t>Total</a:t>
                      </a:r>
                    </a:p>
                  </a:txBody>
                  <a:tcPr marL="7803" marR="7803" marT="7803" marB="0" anchor="b">
                    <a:lnL>
                      <a:noFill/>
                    </a:lnL>
                    <a:lnR>
                      <a:noFill/>
                    </a:lnR>
                    <a:lnT>
                      <a:noFill/>
                    </a:lnT>
                    <a:lnB>
                      <a:noFill/>
                    </a:lnB>
                    <a:solidFill>
                      <a:srgbClr val="A6A6A6"/>
                    </a:solidFill>
                  </a:tcPr>
                </a:tc>
                <a:tc>
                  <a:txBody>
                    <a:bodyPr/>
                    <a:lstStyle/>
                    <a:p>
                      <a:pPr algn="ctr"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a:noFill/>
                    </a:lnB>
                    <a:solidFill>
                      <a:srgbClr val="A6A6A6"/>
                    </a:solidFill>
                  </a:tcPr>
                </a:tc>
                <a:tc>
                  <a:txBody>
                    <a:bodyPr/>
                    <a:lstStyle/>
                    <a:p>
                      <a:pPr algn="ctr" fontAlgn="b"/>
                      <a:r>
                        <a:rPr lang="es-MX" sz="900" b="0" i="0" u="none" strike="noStrike" dirty="0">
                          <a:solidFill>
                            <a:srgbClr val="000000"/>
                          </a:solidFill>
                          <a:effectLst/>
                          <a:latin typeface="Century Gothic" panose="020B0502020202020204" pitchFamily="34" charset="0"/>
                        </a:rPr>
                        <a:t>100.0%</a:t>
                      </a:r>
                    </a:p>
                  </a:txBody>
                  <a:tcPr marL="7803" marR="7803" marT="7803" marB="0" anchor="b">
                    <a:lnL>
                      <a:noFill/>
                    </a:lnL>
                    <a:lnR>
                      <a:noFill/>
                    </a:lnR>
                    <a:lnT>
                      <a:noFill/>
                    </a:lnT>
                    <a:lnB>
                      <a:noFill/>
                    </a:lnB>
                    <a:solidFill>
                      <a:srgbClr val="A6A6A6"/>
                    </a:solidFill>
                  </a:tcPr>
                </a:tc>
                <a:extLst>
                  <a:ext uri="{0D108BD9-81ED-4DB2-BD59-A6C34878D82A}">
                    <a16:rowId xmlns:a16="http://schemas.microsoft.com/office/drawing/2014/main" val="3338199943"/>
                  </a:ext>
                </a:extLst>
              </a:tr>
            </a:tbl>
          </a:graphicData>
        </a:graphic>
      </p:graphicFrame>
      <p:graphicFrame>
        <p:nvGraphicFramePr>
          <p:cNvPr id="8" name="Tabla 7">
            <a:extLst>
              <a:ext uri="{FF2B5EF4-FFF2-40B4-BE49-F238E27FC236}">
                <a16:creationId xmlns:a16="http://schemas.microsoft.com/office/drawing/2014/main" id="{AF4ED661-9F0F-4E51-9C61-1C7C94C9DFB6}"/>
              </a:ext>
            </a:extLst>
          </p:cNvPr>
          <p:cNvGraphicFramePr>
            <a:graphicFrameLocks noGrp="1"/>
          </p:cNvGraphicFramePr>
          <p:nvPr>
            <p:extLst/>
          </p:nvPr>
        </p:nvGraphicFramePr>
        <p:xfrm>
          <a:off x="1691680" y="2924944"/>
          <a:ext cx="3162300" cy="2857500"/>
        </p:xfrm>
        <a:graphic>
          <a:graphicData uri="http://schemas.openxmlformats.org/drawingml/2006/table">
            <a:tbl>
              <a:tblPr/>
              <a:tblGrid>
                <a:gridCol w="2372518">
                  <a:extLst>
                    <a:ext uri="{9D8B030D-6E8A-4147-A177-3AD203B41FA5}">
                      <a16:colId xmlns:a16="http://schemas.microsoft.com/office/drawing/2014/main" val="2671654650"/>
                    </a:ext>
                  </a:extLst>
                </a:gridCol>
                <a:gridCol w="789782">
                  <a:extLst>
                    <a:ext uri="{9D8B030D-6E8A-4147-A177-3AD203B41FA5}">
                      <a16:colId xmlns:a16="http://schemas.microsoft.com/office/drawing/2014/main" val="846376005"/>
                    </a:ext>
                  </a:extLst>
                </a:gridCol>
              </a:tblGrid>
              <a:tr h="190500">
                <a:tc gridSpan="2">
                  <a:txBody>
                    <a:bodyPr/>
                    <a:lstStyle/>
                    <a:p>
                      <a:pPr algn="ctr" fontAlgn="b"/>
                      <a:r>
                        <a:rPr lang="es-MX" sz="1100" b="1" i="0" u="none" strike="noStrike" dirty="0">
                          <a:solidFill>
                            <a:srgbClr val="FFFFFF"/>
                          </a:solidFill>
                          <a:effectLst/>
                          <a:latin typeface="Calibri" panose="020F0502020204030204" pitchFamily="34" charset="0"/>
                        </a:rPr>
                        <a:t>Top 10 de emisoras en XMX</a:t>
                      </a:r>
                    </a:p>
                  </a:txBody>
                  <a:tcPr marL="9525" marR="9525" marT="9525" marB="0" anchor="b">
                    <a:lnL>
                      <a:noFill/>
                    </a:lnL>
                    <a:lnR>
                      <a:noFill/>
                    </a:lnR>
                    <a:lnT>
                      <a:noFill/>
                    </a:lnT>
                    <a:lnB>
                      <a:noFill/>
                    </a:lnB>
                    <a:solidFill>
                      <a:srgbClr val="44546A"/>
                    </a:solidFill>
                  </a:tcPr>
                </a:tc>
                <a:tc hMerge="1">
                  <a:txBody>
                    <a:bodyPr/>
                    <a:lstStyle/>
                    <a:p>
                      <a:endParaRPr lang="es-MX"/>
                    </a:p>
                  </a:txBody>
                  <a:tcPr/>
                </a:tc>
                <a:extLst>
                  <a:ext uri="{0D108BD9-81ED-4DB2-BD59-A6C34878D82A}">
                    <a16:rowId xmlns:a16="http://schemas.microsoft.com/office/drawing/2014/main" val="951835101"/>
                  </a:ext>
                </a:extLst>
              </a:tr>
              <a:tr h="190500">
                <a:tc>
                  <a:txBody>
                    <a:bodyPr/>
                    <a:lstStyle/>
                    <a:p>
                      <a:pPr algn="l" fontAlgn="b"/>
                      <a:r>
                        <a:rPr lang="es-MX" sz="11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FF"/>
                    </a:solidFill>
                  </a:tcPr>
                </a:tc>
                <a:extLst>
                  <a:ext uri="{0D108BD9-81ED-4DB2-BD59-A6C34878D82A}">
                    <a16:rowId xmlns:a16="http://schemas.microsoft.com/office/drawing/2014/main" val="2918514327"/>
                  </a:ext>
                </a:extLst>
              </a:tr>
              <a:tr h="190500">
                <a:tc>
                  <a:txBody>
                    <a:bodyPr/>
                    <a:lstStyle/>
                    <a:p>
                      <a:pPr algn="ctr" fontAlgn="b"/>
                      <a:r>
                        <a:rPr lang="es-MX" sz="1100" b="1" i="0" u="none" strike="noStrike" dirty="0">
                          <a:solidFill>
                            <a:srgbClr val="FFFFFF"/>
                          </a:solidFill>
                          <a:effectLst/>
                          <a:latin typeface="Century Gothic" panose="020B0502020202020204" pitchFamily="34" charset="0"/>
                        </a:rPr>
                        <a:t>Acción</a:t>
                      </a:r>
                    </a:p>
                  </a:txBody>
                  <a:tcPr marL="9525" marR="9525" marT="9525" marB="0" anchor="b">
                    <a:lnL>
                      <a:noFill/>
                    </a:lnL>
                    <a:lnR>
                      <a:noFill/>
                    </a:lnR>
                    <a:lnT>
                      <a:noFill/>
                    </a:lnT>
                    <a:lnB>
                      <a:noFill/>
                    </a:lnB>
                    <a:solidFill>
                      <a:srgbClr val="44546A"/>
                    </a:solidFill>
                  </a:tcPr>
                </a:tc>
                <a:tc>
                  <a:txBody>
                    <a:bodyPr/>
                    <a:lstStyle/>
                    <a:p>
                      <a:pPr algn="ctr" fontAlgn="b"/>
                      <a:r>
                        <a:rPr lang="es-MX" sz="1100" b="1" i="0" u="none" strike="noStrike" dirty="0">
                          <a:solidFill>
                            <a:srgbClr val="FFFFFF"/>
                          </a:solidFill>
                          <a:effectLst/>
                          <a:latin typeface="Century Gothic" panose="020B0502020202020204" pitchFamily="34" charset="0"/>
                        </a:rPr>
                        <a:t>% en el ETF</a:t>
                      </a:r>
                    </a:p>
                  </a:txBody>
                  <a:tcPr marL="9525" marR="9525" marT="9525" marB="0" anchor="b">
                    <a:lnL>
                      <a:noFill/>
                    </a:lnL>
                    <a:lnR>
                      <a:noFill/>
                    </a:lnR>
                    <a:lnT>
                      <a:noFill/>
                    </a:lnT>
                    <a:lnB>
                      <a:noFill/>
                    </a:lnB>
                    <a:solidFill>
                      <a:srgbClr val="44546A"/>
                    </a:solidFill>
                  </a:tcPr>
                </a:tc>
                <a:extLst>
                  <a:ext uri="{0D108BD9-81ED-4DB2-BD59-A6C34878D82A}">
                    <a16:rowId xmlns:a16="http://schemas.microsoft.com/office/drawing/2014/main" val="1930438122"/>
                  </a:ext>
                </a:extLst>
              </a:tr>
              <a:tr h="209550">
                <a:tc>
                  <a:txBody>
                    <a:bodyPr/>
                    <a:lstStyle/>
                    <a:p>
                      <a:pPr algn="ctr" fontAlgn="ctr"/>
                      <a:r>
                        <a:rPr lang="es-MX" sz="1100" b="0" i="0" u="none" strike="noStrike" dirty="0">
                          <a:solidFill>
                            <a:srgbClr val="333333"/>
                          </a:solidFill>
                          <a:effectLst/>
                          <a:latin typeface="Century Gothic" panose="020B0502020202020204" pitchFamily="34" charset="0"/>
                        </a:rPr>
                        <a:t>1. Apple Inc</a:t>
                      </a:r>
                    </a:p>
                  </a:txBody>
                  <a:tcPr marL="9525" marR="9525" marT="9525" marB="0" anchor="ctr">
                    <a:lnL>
                      <a:noFill/>
                    </a:lnL>
                    <a:lnR>
                      <a:noFill/>
                    </a:lnR>
                    <a:lnT>
                      <a:noFill/>
                    </a:lnT>
                    <a:lnB>
                      <a:noFill/>
                    </a:lnB>
                    <a:solidFill>
                      <a:srgbClr val="FFFFFF"/>
                    </a:solidFill>
                  </a:tcPr>
                </a:tc>
                <a:tc>
                  <a:txBody>
                    <a:bodyPr/>
                    <a:lstStyle/>
                    <a:p>
                      <a:pPr algn="ctr" fontAlgn="ctr"/>
                      <a:r>
                        <a:rPr lang="es-MX" sz="1100" b="0" i="0" u="none" strike="noStrike" dirty="0">
                          <a:solidFill>
                            <a:srgbClr val="333333"/>
                          </a:solidFill>
                          <a:effectLst/>
                          <a:latin typeface="Century Gothic" panose="020B0502020202020204" pitchFamily="34" charset="0"/>
                        </a:rPr>
                        <a:t>1.89%</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3026070814"/>
                  </a:ext>
                </a:extLst>
              </a:tr>
              <a:tr h="209550">
                <a:tc>
                  <a:txBody>
                    <a:bodyPr/>
                    <a:lstStyle/>
                    <a:p>
                      <a:pPr algn="ctr" fontAlgn="ctr"/>
                      <a:r>
                        <a:rPr lang="es-MX" sz="1100" b="0" i="0" u="none" strike="noStrike" dirty="0">
                          <a:solidFill>
                            <a:srgbClr val="333333"/>
                          </a:solidFill>
                          <a:effectLst/>
                          <a:latin typeface="Century Gothic" panose="020B0502020202020204" pitchFamily="34" charset="0"/>
                        </a:rPr>
                        <a:t>2. Microsoft Corp</a:t>
                      </a:r>
                    </a:p>
                  </a:txBody>
                  <a:tcPr marL="9525" marR="9525" marT="9525" marB="0" anchor="ctr">
                    <a:lnL>
                      <a:noFill/>
                    </a:lnL>
                    <a:lnR>
                      <a:noFill/>
                    </a:lnR>
                    <a:lnT>
                      <a:noFill/>
                    </a:lnT>
                    <a:lnB>
                      <a:noFill/>
                    </a:lnB>
                    <a:solidFill>
                      <a:srgbClr val="D9D9D9"/>
                    </a:solidFill>
                  </a:tcPr>
                </a:tc>
                <a:tc>
                  <a:txBody>
                    <a:bodyPr/>
                    <a:lstStyle/>
                    <a:p>
                      <a:pPr algn="ctr" fontAlgn="ctr"/>
                      <a:r>
                        <a:rPr lang="es-MX" sz="1100" b="0" i="0" u="none" strike="noStrike" dirty="0">
                          <a:solidFill>
                            <a:srgbClr val="333333"/>
                          </a:solidFill>
                          <a:effectLst/>
                          <a:latin typeface="Century Gothic" panose="020B0502020202020204" pitchFamily="34" charset="0"/>
                        </a:rPr>
                        <a:t>1.38%</a:t>
                      </a:r>
                    </a:p>
                  </a:txBody>
                  <a:tcPr marL="9525" marR="9525" marT="9525" marB="0" anchor="ctr">
                    <a:lnL>
                      <a:noFill/>
                    </a:lnL>
                    <a:lnR>
                      <a:noFill/>
                    </a:lnR>
                    <a:lnT>
                      <a:noFill/>
                    </a:lnT>
                    <a:lnB>
                      <a:noFill/>
                    </a:lnB>
                    <a:solidFill>
                      <a:srgbClr val="D9D9D9"/>
                    </a:solidFill>
                  </a:tcPr>
                </a:tc>
                <a:extLst>
                  <a:ext uri="{0D108BD9-81ED-4DB2-BD59-A6C34878D82A}">
                    <a16:rowId xmlns:a16="http://schemas.microsoft.com/office/drawing/2014/main" val="317333377"/>
                  </a:ext>
                </a:extLst>
              </a:tr>
              <a:tr h="209550">
                <a:tc>
                  <a:txBody>
                    <a:bodyPr/>
                    <a:lstStyle/>
                    <a:p>
                      <a:pPr algn="ctr" fontAlgn="ctr"/>
                      <a:r>
                        <a:rPr lang="es-MX" sz="1100" b="0" i="0" u="none" strike="noStrike" dirty="0">
                          <a:solidFill>
                            <a:srgbClr val="333333"/>
                          </a:solidFill>
                          <a:effectLst/>
                          <a:latin typeface="Century Gothic" panose="020B0502020202020204" pitchFamily="34" charset="0"/>
                        </a:rPr>
                        <a:t>3. Alphabet Inc-Cl A</a:t>
                      </a:r>
                    </a:p>
                  </a:txBody>
                  <a:tcPr marL="9525" marR="9525" marT="9525" marB="0" anchor="ctr">
                    <a:lnL>
                      <a:noFill/>
                    </a:lnL>
                    <a:lnR>
                      <a:noFill/>
                    </a:lnR>
                    <a:lnT>
                      <a:noFill/>
                    </a:lnT>
                    <a:lnB>
                      <a:noFill/>
                    </a:lnB>
                    <a:solidFill>
                      <a:srgbClr val="FFFFFF"/>
                    </a:solidFill>
                  </a:tcPr>
                </a:tc>
                <a:tc>
                  <a:txBody>
                    <a:bodyPr/>
                    <a:lstStyle/>
                    <a:p>
                      <a:pPr algn="ctr" fontAlgn="ctr"/>
                      <a:r>
                        <a:rPr lang="es-MX" sz="1100" b="0" i="0" u="none" strike="noStrike" dirty="0">
                          <a:solidFill>
                            <a:srgbClr val="333333"/>
                          </a:solidFill>
                          <a:effectLst/>
                          <a:latin typeface="Century Gothic" panose="020B0502020202020204" pitchFamily="34" charset="0"/>
                        </a:rPr>
                        <a:t>0.97%</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2821952949"/>
                  </a:ext>
                </a:extLst>
              </a:tr>
              <a:tr h="209550">
                <a:tc>
                  <a:txBody>
                    <a:bodyPr/>
                    <a:lstStyle/>
                    <a:p>
                      <a:pPr algn="ctr" fontAlgn="ctr"/>
                      <a:r>
                        <a:rPr lang="es-MX" sz="1100" b="0" i="0" u="none" strike="noStrike" dirty="0">
                          <a:solidFill>
                            <a:srgbClr val="333333"/>
                          </a:solidFill>
                          <a:effectLst/>
                          <a:latin typeface="Century Gothic" panose="020B0502020202020204" pitchFamily="34" charset="0"/>
                        </a:rPr>
                        <a:t>4. Facebook Inc</a:t>
                      </a:r>
                    </a:p>
                  </a:txBody>
                  <a:tcPr marL="9525" marR="9525" marT="9525" marB="0" anchor="ctr">
                    <a:lnL>
                      <a:noFill/>
                    </a:lnL>
                    <a:lnR>
                      <a:noFill/>
                    </a:lnR>
                    <a:lnT>
                      <a:noFill/>
                    </a:lnT>
                    <a:lnB>
                      <a:noFill/>
                    </a:lnB>
                    <a:solidFill>
                      <a:srgbClr val="D9D9D9"/>
                    </a:solidFill>
                  </a:tcPr>
                </a:tc>
                <a:tc>
                  <a:txBody>
                    <a:bodyPr/>
                    <a:lstStyle/>
                    <a:p>
                      <a:pPr algn="ctr" fontAlgn="ctr"/>
                      <a:r>
                        <a:rPr lang="es-MX" sz="1100" b="0" i="0" u="none" strike="noStrike" dirty="0">
                          <a:solidFill>
                            <a:srgbClr val="333333"/>
                          </a:solidFill>
                          <a:effectLst/>
                          <a:latin typeface="Century Gothic" panose="020B0502020202020204" pitchFamily="34" charset="0"/>
                        </a:rPr>
                        <a:t>0.95%</a:t>
                      </a:r>
                    </a:p>
                  </a:txBody>
                  <a:tcPr marL="9525" marR="9525" marT="9525" marB="0" anchor="ctr">
                    <a:lnL>
                      <a:noFill/>
                    </a:lnL>
                    <a:lnR>
                      <a:noFill/>
                    </a:lnR>
                    <a:lnT>
                      <a:noFill/>
                    </a:lnT>
                    <a:lnB>
                      <a:noFill/>
                    </a:lnB>
                    <a:solidFill>
                      <a:srgbClr val="D9D9D9"/>
                    </a:solidFill>
                  </a:tcPr>
                </a:tc>
                <a:extLst>
                  <a:ext uri="{0D108BD9-81ED-4DB2-BD59-A6C34878D82A}">
                    <a16:rowId xmlns:a16="http://schemas.microsoft.com/office/drawing/2014/main" val="1958954444"/>
                  </a:ext>
                </a:extLst>
              </a:tr>
              <a:tr h="209550">
                <a:tc>
                  <a:txBody>
                    <a:bodyPr/>
                    <a:lstStyle/>
                    <a:p>
                      <a:pPr algn="ctr" fontAlgn="ctr"/>
                      <a:r>
                        <a:rPr lang="es-MX" sz="1100" b="0" i="0" u="none" strike="noStrike" dirty="0">
                          <a:solidFill>
                            <a:srgbClr val="333333"/>
                          </a:solidFill>
                          <a:effectLst/>
                          <a:latin typeface="Century Gothic" panose="020B0502020202020204" pitchFamily="34" charset="0"/>
                        </a:rPr>
                        <a:t>5. Amazon.com Inc</a:t>
                      </a:r>
                    </a:p>
                  </a:txBody>
                  <a:tcPr marL="9525" marR="9525" marT="9525" marB="0" anchor="ctr">
                    <a:lnL>
                      <a:noFill/>
                    </a:lnL>
                    <a:lnR>
                      <a:noFill/>
                    </a:lnR>
                    <a:lnT>
                      <a:noFill/>
                    </a:lnT>
                    <a:lnB>
                      <a:noFill/>
                    </a:lnB>
                    <a:solidFill>
                      <a:srgbClr val="FFFFFF"/>
                    </a:solidFill>
                  </a:tcPr>
                </a:tc>
                <a:tc>
                  <a:txBody>
                    <a:bodyPr/>
                    <a:lstStyle/>
                    <a:p>
                      <a:pPr algn="ctr" fontAlgn="ctr"/>
                      <a:r>
                        <a:rPr lang="es-MX" sz="1100" b="0" i="0" u="none" strike="noStrike" dirty="0">
                          <a:solidFill>
                            <a:srgbClr val="333333"/>
                          </a:solidFill>
                          <a:effectLst/>
                          <a:latin typeface="Century Gothic" panose="020B0502020202020204" pitchFamily="34" charset="0"/>
                        </a:rPr>
                        <a:t>0.94%</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2907402354"/>
                  </a:ext>
                </a:extLst>
              </a:tr>
              <a:tr h="209550">
                <a:tc>
                  <a:txBody>
                    <a:bodyPr/>
                    <a:lstStyle/>
                    <a:p>
                      <a:pPr algn="ctr" fontAlgn="ctr"/>
                      <a:r>
                        <a:rPr lang="es-MX" sz="1100" b="0" i="0" u="none" strike="noStrike" dirty="0">
                          <a:solidFill>
                            <a:srgbClr val="333333"/>
                          </a:solidFill>
                          <a:effectLst/>
                          <a:latin typeface="Century Gothic" panose="020B0502020202020204" pitchFamily="34" charset="0"/>
                        </a:rPr>
                        <a:t>6. Johnson &amp; Johnson</a:t>
                      </a:r>
                    </a:p>
                  </a:txBody>
                  <a:tcPr marL="9525" marR="9525" marT="9525" marB="0" anchor="ctr">
                    <a:lnL>
                      <a:noFill/>
                    </a:lnL>
                    <a:lnR>
                      <a:noFill/>
                    </a:lnR>
                    <a:lnT>
                      <a:noFill/>
                    </a:lnT>
                    <a:lnB>
                      <a:noFill/>
                    </a:lnB>
                    <a:solidFill>
                      <a:srgbClr val="D9D9D9"/>
                    </a:solidFill>
                  </a:tcPr>
                </a:tc>
                <a:tc>
                  <a:txBody>
                    <a:bodyPr/>
                    <a:lstStyle/>
                    <a:p>
                      <a:pPr algn="ctr" fontAlgn="ctr"/>
                      <a:r>
                        <a:rPr lang="es-MX" sz="1100" b="0" i="0" u="none" strike="noStrike" dirty="0">
                          <a:solidFill>
                            <a:srgbClr val="333333"/>
                          </a:solidFill>
                          <a:effectLst/>
                          <a:latin typeface="Century Gothic" panose="020B0502020202020204" pitchFamily="34" charset="0"/>
                        </a:rPr>
                        <a:t>0.80%</a:t>
                      </a:r>
                    </a:p>
                  </a:txBody>
                  <a:tcPr marL="9525" marR="9525" marT="9525" marB="0" anchor="ctr">
                    <a:lnL>
                      <a:noFill/>
                    </a:lnL>
                    <a:lnR>
                      <a:noFill/>
                    </a:lnR>
                    <a:lnT>
                      <a:noFill/>
                    </a:lnT>
                    <a:lnB>
                      <a:noFill/>
                    </a:lnB>
                    <a:solidFill>
                      <a:srgbClr val="D9D9D9"/>
                    </a:solidFill>
                  </a:tcPr>
                </a:tc>
                <a:extLst>
                  <a:ext uri="{0D108BD9-81ED-4DB2-BD59-A6C34878D82A}">
                    <a16:rowId xmlns:a16="http://schemas.microsoft.com/office/drawing/2014/main" val="1789806559"/>
                  </a:ext>
                </a:extLst>
              </a:tr>
              <a:tr h="209550">
                <a:tc>
                  <a:txBody>
                    <a:bodyPr/>
                    <a:lstStyle/>
                    <a:p>
                      <a:pPr algn="ctr" fontAlgn="ctr"/>
                      <a:r>
                        <a:rPr lang="es-MX" sz="1100" b="0" i="0" u="none" strike="noStrike" dirty="0">
                          <a:solidFill>
                            <a:srgbClr val="333333"/>
                          </a:solidFill>
                          <a:effectLst/>
                          <a:latin typeface="Century Gothic" panose="020B0502020202020204" pitchFamily="34" charset="0"/>
                        </a:rPr>
                        <a:t>7. Tencent Holdings Ltd</a:t>
                      </a:r>
                    </a:p>
                  </a:txBody>
                  <a:tcPr marL="9525" marR="9525" marT="9525" marB="0" anchor="ctr">
                    <a:lnL>
                      <a:noFill/>
                    </a:lnL>
                    <a:lnR>
                      <a:noFill/>
                    </a:lnR>
                    <a:lnT>
                      <a:noFill/>
                    </a:lnT>
                    <a:lnB>
                      <a:noFill/>
                    </a:lnB>
                    <a:solidFill>
                      <a:srgbClr val="FFFFFF"/>
                    </a:solidFill>
                  </a:tcPr>
                </a:tc>
                <a:tc>
                  <a:txBody>
                    <a:bodyPr/>
                    <a:lstStyle/>
                    <a:p>
                      <a:pPr algn="ctr" fontAlgn="ctr"/>
                      <a:r>
                        <a:rPr lang="es-MX" sz="1100" b="0" i="0" u="none" strike="noStrike" dirty="0">
                          <a:solidFill>
                            <a:srgbClr val="333333"/>
                          </a:solidFill>
                          <a:effectLst/>
                          <a:latin typeface="Century Gothic" panose="020B0502020202020204" pitchFamily="34" charset="0"/>
                        </a:rPr>
                        <a:t>0.79%</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2879422048"/>
                  </a:ext>
                </a:extLst>
              </a:tr>
              <a:tr h="209550">
                <a:tc>
                  <a:txBody>
                    <a:bodyPr/>
                    <a:lstStyle/>
                    <a:p>
                      <a:pPr algn="ctr" fontAlgn="ctr"/>
                      <a:r>
                        <a:rPr lang="es-MX" sz="1100" b="0" i="0" u="none" strike="noStrike" dirty="0">
                          <a:solidFill>
                            <a:srgbClr val="333333"/>
                          </a:solidFill>
                          <a:effectLst/>
                          <a:latin typeface="Century Gothic" panose="020B0502020202020204" pitchFamily="34" charset="0"/>
                        </a:rPr>
                        <a:t>8. Exxon Mobil Corp</a:t>
                      </a:r>
                    </a:p>
                  </a:txBody>
                  <a:tcPr marL="9525" marR="9525" marT="9525" marB="0" anchor="ctr">
                    <a:lnL>
                      <a:noFill/>
                    </a:lnL>
                    <a:lnR>
                      <a:noFill/>
                    </a:lnR>
                    <a:lnT>
                      <a:noFill/>
                    </a:lnT>
                    <a:lnB>
                      <a:noFill/>
                    </a:lnB>
                    <a:solidFill>
                      <a:srgbClr val="D9D9D9"/>
                    </a:solidFill>
                  </a:tcPr>
                </a:tc>
                <a:tc>
                  <a:txBody>
                    <a:bodyPr/>
                    <a:lstStyle/>
                    <a:p>
                      <a:pPr algn="ctr" fontAlgn="ctr"/>
                      <a:r>
                        <a:rPr lang="es-MX" sz="1100" b="0" i="0" u="none" strike="noStrike" dirty="0">
                          <a:solidFill>
                            <a:srgbClr val="333333"/>
                          </a:solidFill>
                          <a:effectLst/>
                          <a:latin typeface="Century Gothic" panose="020B0502020202020204" pitchFamily="34" charset="0"/>
                        </a:rPr>
                        <a:t>0.78%</a:t>
                      </a:r>
                    </a:p>
                  </a:txBody>
                  <a:tcPr marL="9525" marR="9525" marT="9525" marB="0" anchor="ctr">
                    <a:lnL>
                      <a:noFill/>
                    </a:lnL>
                    <a:lnR>
                      <a:noFill/>
                    </a:lnR>
                    <a:lnT>
                      <a:noFill/>
                    </a:lnT>
                    <a:lnB>
                      <a:noFill/>
                    </a:lnB>
                    <a:solidFill>
                      <a:srgbClr val="D9D9D9"/>
                    </a:solidFill>
                  </a:tcPr>
                </a:tc>
                <a:extLst>
                  <a:ext uri="{0D108BD9-81ED-4DB2-BD59-A6C34878D82A}">
                    <a16:rowId xmlns:a16="http://schemas.microsoft.com/office/drawing/2014/main" val="1140334380"/>
                  </a:ext>
                </a:extLst>
              </a:tr>
              <a:tr h="209550">
                <a:tc>
                  <a:txBody>
                    <a:bodyPr/>
                    <a:lstStyle/>
                    <a:p>
                      <a:pPr algn="ctr" fontAlgn="ctr"/>
                      <a:r>
                        <a:rPr lang="es-MX" sz="1100" b="0" i="0" u="none" strike="noStrike" dirty="0">
                          <a:solidFill>
                            <a:srgbClr val="333333"/>
                          </a:solidFill>
                          <a:effectLst/>
                          <a:latin typeface="Century Gothic" panose="020B0502020202020204" pitchFamily="34" charset="0"/>
                        </a:rPr>
                        <a:t>9. JPMorgan Chase &amp; Co</a:t>
                      </a:r>
                    </a:p>
                  </a:txBody>
                  <a:tcPr marL="9525" marR="9525" marT="9525" marB="0" anchor="ctr">
                    <a:lnL>
                      <a:noFill/>
                    </a:lnL>
                    <a:lnR>
                      <a:noFill/>
                    </a:lnR>
                    <a:lnT>
                      <a:noFill/>
                    </a:lnT>
                    <a:lnB>
                      <a:noFill/>
                    </a:lnB>
                    <a:solidFill>
                      <a:srgbClr val="FFFFFF"/>
                    </a:solidFill>
                  </a:tcPr>
                </a:tc>
                <a:tc>
                  <a:txBody>
                    <a:bodyPr/>
                    <a:lstStyle/>
                    <a:p>
                      <a:pPr algn="ctr" fontAlgn="ctr"/>
                      <a:r>
                        <a:rPr lang="es-MX" sz="1100" b="0" i="0" u="none" strike="noStrike" dirty="0">
                          <a:solidFill>
                            <a:srgbClr val="333333"/>
                          </a:solidFill>
                          <a:effectLst/>
                          <a:latin typeface="Century Gothic" panose="020B0502020202020204" pitchFamily="34" charset="0"/>
                        </a:rPr>
                        <a:t>0.76%</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2306317100"/>
                  </a:ext>
                </a:extLst>
              </a:tr>
              <a:tr h="209550">
                <a:tc>
                  <a:txBody>
                    <a:bodyPr/>
                    <a:lstStyle/>
                    <a:p>
                      <a:pPr algn="ctr" fontAlgn="ctr"/>
                      <a:r>
                        <a:rPr lang="en-US" sz="1100" b="0" i="0" u="none" strike="noStrike" dirty="0">
                          <a:solidFill>
                            <a:srgbClr val="333333"/>
                          </a:solidFill>
                          <a:effectLst/>
                          <a:latin typeface="Century Gothic" panose="020B0502020202020204" pitchFamily="34" charset="0"/>
                        </a:rPr>
                        <a:t>10. Samsung Electronics Co Ltd</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MX" sz="1100" b="0" i="0" u="none" strike="noStrike" dirty="0">
                          <a:solidFill>
                            <a:srgbClr val="333333"/>
                          </a:solidFill>
                          <a:effectLst/>
                          <a:latin typeface="Century Gothic" panose="020B0502020202020204" pitchFamily="34" charset="0"/>
                        </a:rPr>
                        <a:t>0.75%</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472794917"/>
                  </a:ext>
                </a:extLst>
              </a:tr>
              <a:tr h="190500">
                <a:tc>
                  <a:txBody>
                    <a:bodyPr/>
                    <a:lstStyle/>
                    <a:p>
                      <a:pPr algn="l" fontAlgn="b"/>
                      <a:r>
                        <a:rPr lang="es-MX" sz="1100" b="1" i="0" u="none" strike="noStrike" dirty="0">
                          <a:solidFill>
                            <a:srgbClr val="000000"/>
                          </a:solidFill>
                          <a:effectLst/>
                          <a:latin typeface="Calibri" panose="020F050202020403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1100" b="1" i="0" u="none" strike="noStrike" dirty="0">
                          <a:solidFill>
                            <a:srgbClr val="000000"/>
                          </a:solidFill>
                          <a:effectLst/>
                          <a:latin typeface="Century Gothic" panose="020B0502020202020204" pitchFamily="34" charset="0"/>
                        </a:rPr>
                        <a:t>10.01%</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4247867570"/>
                  </a:ext>
                </a:extLst>
              </a:tr>
            </a:tbl>
          </a:graphicData>
        </a:graphic>
      </p:graphicFrame>
      <p:sp>
        <p:nvSpPr>
          <p:cNvPr id="9" name="1 Título">
            <a:extLst>
              <a:ext uri="{FF2B5EF4-FFF2-40B4-BE49-F238E27FC236}">
                <a16:creationId xmlns:a16="http://schemas.microsoft.com/office/drawing/2014/main" id="{03F93AD7-2C9D-440C-A136-03EBB3B66387}"/>
              </a:ext>
            </a:extLst>
          </p:cNvPr>
          <p:cNvSpPr txBox="1">
            <a:spLocks/>
          </p:cNvSpPr>
          <p:nvPr/>
        </p:nvSpPr>
        <p:spPr bwMode="auto">
          <a:xfrm>
            <a:off x="124355" y="6357864"/>
            <a:ext cx="5345282" cy="34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lnSpcReduction="10000"/>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a:t>
            </a:r>
            <a:r>
              <a:rPr lang="es-MX" sz="1000" dirty="0">
                <a:latin typeface="Century Gothic" panose="020B0502020202020204" pitchFamily="34" charset="0"/>
              </a:rPr>
              <a:t>Coordinación de Inversiones </a:t>
            </a:r>
            <a:r>
              <a:rPr lang="es-MX" sz="1000" dirty="0">
                <a:solidFill>
                  <a:schemeClr val="tx1"/>
                </a:solidFill>
                <a:latin typeface="Century Gothic" panose="020B0502020202020204" pitchFamily="34" charset="0"/>
              </a:rPr>
              <a:t>del Infonavit </a:t>
            </a:r>
            <a:r>
              <a:rPr lang="es-ES" sz="1000" dirty="0">
                <a:solidFill>
                  <a:schemeClr val="tx1"/>
                </a:solidFill>
                <a:latin typeface="Century Gothic" panose="020B0502020202020204" pitchFamily="34" charset="0"/>
              </a:rPr>
              <a:t> con datos de Valmer, BMV y Wisdomtree al </a:t>
            </a:r>
            <a:r>
              <a:rPr lang="es-ES" sz="1000" dirty="0">
                <a:latin typeface="Century Gothic" panose="020B0502020202020204" pitchFamily="34" charset="0"/>
              </a:rPr>
              <a:t>24</a:t>
            </a:r>
            <a:r>
              <a:rPr lang="es-ES" sz="1000" dirty="0">
                <a:solidFill>
                  <a:schemeClr val="tx1"/>
                </a:solidFill>
                <a:latin typeface="Century Gothic" panose="020B0502020202020204" pitchFamily="34" charset="0"/>
              </a:rPr>
              <a:t> de septiembre de 2017.</a:t>
            </a:r>
            <a:endParaRPr lang="es-MX" sz="1000" dirty="0">
              <a:solidFill>
                <a:schemeClr val="tx1"/>
              </a:solidFill>
              <a:latin typeface="Century Gothic" panose="020B0502020202020204" pitchFamily="34" charset="0"/>
            </a:endParaRPr>
          </a:p>
        </p:txBody>
      </p:sp>
      <p:sp>
        <p:nvSpPr>
          <p:cNvPr id="11" name="3 Marcador de número de diapositiva"/>
          <p:cNvSpPr>
            <a:spLocks noGrp="1"/>
          </p:cNvSpPr>
          <p:nvPr>
            <p:ph type="sldNum" sz="quarter" idx="12"/>
          </p:nvPr>
        </p:nvSpPr>
        <p:spPr>
          <a:xfrm>
            <a:off x="8591702" y="6479261"/>
            <a:ext cx="552298" cy="365125"/>
          </a:xfrm>
        </p:spPr>
        <p:txBody>
          <a:bodyPr/>
          <a:lstStyle/>
          <a:p>
            <a:pPr algn="ctr"/>
            <a:fld id="{05E83AA4-A00D-4AA0-8FE8-B93C9F3EC141}" type="slidenum">
              <a:rPr lang="es-ES" altLang="es-MX" smtClean="0">
                <a:latin typeface="Century Gothic" panose="020B0502020202020204" pitchFamily="34" charset="0"/>
              </a:rPr>
              <a:pPr algn="ctr"/>
              <a:t>73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78967296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Propuesta</a:t>
            </a:r>
            <a:endParaRPr lang="es-MX" sz="2000" b="1" dirty="0">
              <a:latin typeface="Century Gothic" panose="020B0502020202020204" pitchFamily="34" charset="0"/>
            </a:endParaRPr>
          </a:p>
        </p:txBody>
      </p:sp>
      <p:sp>
        <p:nvSpPr>
          <p:cNvPr id="5" name="Marcador de contenido 4">
            <a:extLst>
              <a:ext uri="{FF2B5EF4-FFF2-40B4-BE49-F238E27FC236}">
                <a16:creationId xmlns:a16="http://schemas.microsoft.com/office/drawing/2014/main" id="{3F7703C5-F3F3-45A6-AD54-B1F06101E239}"/>
              </a:ext>
            </a:extLst>
          </p:cNvPr>
          <p:cNvSpPr>
            <a:spLocks noGrp="1"/>
          </p:cNvSpPr>
          <p:nvPr>
            <p:ph idx="1"/>
          </p:nvPr>
        </p:nvSpPr>
        <p:spPr>
          <a:xfrm>
            <a:off x="323528" y="1844824"/>
            <a:ext cx="8229600" cy="4525963"/>
          </a:xfrm>
        </p:spPr>
        <p:txBody>
          <a:bodyPr/>
          <a:lstStyle/>
          <a:p>
            <a:pPr algn="just">
              <a:buClr>
                <a:srgbClr val="C00000"/>
              </a:buClr>
            </a:pPr>
            <a:r>
              <a:rPr lang="es-MX" sz="1400" dirty="0">
                <a:latin typeface="Century Gothic" panose="020B0502020202020204" pitchFamily="34" charset="0"/>
              </a:rPr>
              <a:t>Se propone mantener la posición actual que se tienen en los ETF´s con una participación preponderante, realizando un monitoreo constante buscando oportunidades de mercado y que vayan de acuerdo a la estrategia del portafolio para en su caso reducir exposición y gradualmente cumplir con los límites establecidos</a:t>
            </a:r>
            <a:r>
              <a:rPr lang="es-MX" sz="1800" dirty="0">
                <a:latin typeface="Century Gothic" panose="020B0502020202020204" pitchFamily="34" charset="0"/>
              </a:rPr>
              <a:t>. </a:t>
            </a:r>
          </a:p>
          <a:p>
            <a:endParaRPr lang="es-MX" sz="1200" dirty="0"/>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74</a:t>
            </a:fld>
            <a:endParaRPr lang="es-ES" altLang="es-MX" dirty="0">
              <a:latin typeface="Century Gothic" panose="020B0502020202020204" pitchFamily="34" charset="0"/>
            </a:endParaRPr>
          </a:p>
        </p:txBody>
      </p:sp>
      <p:sp>
        <p:nvSpPr>
          <p:cNvPr id="7" name="6 Flecha izquierda">
            <a:hlinkClick r:id="rId2" action="ppaction://hlinksldjump"/>
          </p:cNvPr>
          <p:cNvSpPr/>
          <p:nvPr/>
        </p:nvSpPr>
        <p:spPr>
          <a:xfrm>
            <a:off x="7991473" y="6460860"/>
            <a:ext cx="167088" cy="148856"/>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57865140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425039" y="3090913"/>
            <a:ext cx="7261761" cy="711200"/>
          </a:xfrm>
        </p:spPr>
        <p:txBody>
          <a:bodyPr/>
          <a:lstStyle/>
          <a:p>
            <a:pPr marL="0" indent="0"/>
            <a:r>
              <a:rPr lang="es-MX" sz="2000" b="1" dirty="0">
                <a:latin typeface="Century Gothic" panose="020B0502020202020204" pitchFamily="34" charset="0"/>
              </a:rPr>
              <a:t> Informe de la estrategia de cobertura cambiaria FANVIT</a:t>
            </a:r>
            <a:br>
              <a:rPr lang="es-MX" sz="2000" b="1" dirty="0">
                <a:latin typeface="Century Gothic" panose="020B0502020202020204" pitchFamily="34" charset="0"/>
              </a:rPr>
            </a:br>
            <a:endParaRPr lang="es-MX" sz="2000" dirty="0">
              <a:latin typeface="Century Gothic" panose="020B0502020202020204" pitchFamily="34" charset="0"/>
            </a:endParaRP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Octubre 2017</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75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73651220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5580129" cy="631524"/>
          </a:xfrm>
        </p:spPr>
        <p:txBody>
          <a:bodyPr>
            <a:noAutofit/>
          </a:bodyPr>
          <a:lstStyle/>
          <a:p>
            <a:r>
              <a:rPr lang="es-ES" sz="2000" b="1" dirty="0">
                <a:latin typeface="Century Gothic" panose="020B0502020202020204" pitchFamily="34" charset="0"/>
              </a:rPr>
              <a:t>Cobertura FANVIT Tipo de Cambio vía exposición Renta Variable Internacional.</a:t>
            </a:r>
            <a:endParaRPr lang="es-MX" sz="2000" b="1" dirty="0">
              <a:latin typeface="Century Gothic" panose="020B0502020202020204" pitchFamily="34" charset="0"/>
            </a:endParaRPr>
          </a:p>
        </p:txBody>
      </p:sp>
      <p:sp>
        <p:nvSpPr>
          <p:cNvPr id="8" name="CuadroTexto 7">
            <a:extLst>
              <a:ext uri="{FF2B5EF4-FFF2-40B4-BE49-F238E27FC236}">
                <a16:creationId xmlns:a16="http://schemas.microsoft.com/office/drawing/2014/main" id="{535E7587-C3E7-49BE-9D4A-4CB5801D6952}"/>
              </a:ext>
            </a:extLst>
          </p:cNvPr>
          <p:cNvSpPr txBox="1"/>
          <p:nvPr/>
        </p:nvSpPr>
        <p:spPr>
          <a:xfrm>
            <a:off x="201245" y="1383394"/>
            <a:ext cx="8747499" cy="523220"/>
          </a:xfrm>
          <a:prstGeom prst="rect">
            <a:avLst/>
          </a:prstGeom>
          <a:noFill/>
        </p:spPr>
        <p:txBody>
          <a:bodyPr wrap="square" rtlCol="0">
            <a:spAutoFit/>
          </a:bodyPr>
          <a:lstStyle/>
          <a:p>
            <a:pPr algn="just"/>
            <a:r>
              <a:rPr lang="es-MX" sz="1400" dirty="0">
                <a:latin typeface="Century Gothic" panose="020B0502020202020204" pitchFamily="34" charset="0"/>
              </a:rPr>
              <a:t>El FANVIT cuenta con una exposición de </a:t>
            </a:r>
            <a:r>
              <a:rPr lang="es-MX" sz="1400" b="1" dirty="0">
                <a:latin typeface="Century Gothic" panose="020B0502020202020204" pitchFamily="34" charset="0"/>
              </a:rPr>
              <a:t>$5,622 mdp en Renta Variable Internacional </a:t>
            </a:r>
            <a:r>
              <a:rPr lang="es-MX" sz="1400" dirty="0">
                <a:latin typeface="Century Gothic" panose="020B0502020202020204" pitchFamily="34" charset="0"/>
              </a:rPr>
              <a:t>(</a:t>
            </a:r>
            <a:r>
              <a:rPr lang="es-MX" sz="1400" b="1" dirty="0">
                <a:latin typeface="Century Gothic" panose="020B0502020202020204" pitchFamily="34" charset="0"/>
              </a:rPr>
              <a:t>aprox. 4.4% del activo neto</a:t>
            </a:r>
            <a:r>
              <a:rPr lang="es-MX" sz="1400" dirty="0">
                <a:latin typeface="Century Gothic" panose="020B0502020202020204" pitchFamily="34" charset="0"/>
              </a:rPr>
              <a:t>), compuesta por los siguientes instrumentos:</a:t>
            </a:r>
          </a:p>
        </p:txBody>
      </p:sp>
      <p:sp>
        <p:nvSpPr>
          <p:cNvPr id="11" name="CuadroTexto 10">
            <a:extLst>
              <a:ext uri="{FF2B5EF4-FFF2-40B4-BE49-F238E27FC236}">
                <a16:creationId xmlns:a16="http://schemas.microsoft.com/office/drawing/2014/main" id="{1AD264F0-C814-464E-B3E1-F91EAA36C1B6}"/>
              </a:ext>
            </a:extLst>
          </p:cNvPr>
          <p:cNvSpPr txBox="1"/>
          <p:nvPr/>
        </p:nvSpPr>
        <p:spPr>
          <a:xfrm>
            <a:off x="268466" y="4200867"/>
            <a:ext cx="8747499" cy="276999"/>
          </a:xfrm>
          <a:prstGeom prst="rect">
            <a:avLst/>
          </a:prstGeom>
          <a:noFill/>
        </p:spPr>
        <p:txBody>
          <a:bodyPr wrap="square" rtlCol="0">
            <a:spAutoFit/>
          </a:bodyPr>
          <a:lstStyle/>
          <a:p>
            <a:pPr algn="ctr"/>
            <a:r>
              <a:rPr lang="es-MX" sz="1200" dirty="0">
                <a:latin typeface="Century Gothic" panose="020B0502020202020204" pitchFamily="34" charset="0"/>
              </a:rPr>
              <a:t>Lo anterior genera una exposición a monedas distintas al peso de la siguiente manera </a:t>
            </a:r>
          </a:p>
        </p:txBody>
      </p:sp>
      <p:sp>
        <p:nvSpPr>
          <p:cNvPr id="9" name="Cerrar llave 8">
            <a:extLst>
              <a:ext uri="{FF2B5EF4-FFF2-40B4-BE49-F238E27FC236}">
                <a16:creationId xmlns:a16="http://schemas.microsoft.com/office/drawing/2014/main" id="{A2DC0F0A-ECB0-4F83-86B2-D2EADBDD3311}"/>
              </a:ext>
            </a:extLst>
          </p:cNvPr>
          <p:cNvSpPr/>
          <p:nvPr/>
        </p:nvSpPr>
        <p:spPr>
          <a:xfrm rot="5400000">
            <a:off x="4395907" y="254121"/>
            <a:ext cx="358170" cy="8697223"/>
          </a:xfrm>
          <a:prstGeom prst="rightBrace">
            <a:avLst>
              <a:gd name="adj1" fmla="val 8333"/>
              <a:gd name="adj2" fmla="val 81337"/>
            </a:avLst>
          </a:pr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MX" dirty="0"/>
          </a:p>
        </p:txBody>
      </p:sp>
      <p:graphicFrame>
        <p:nvGraphicFramePr>
          <p:cNvPr id="10" name="Tabla 9">
            <a:extLst>
              <a:ext uri="{FF2B5EF4-FFF2-40B4-BE49-F238E27FC236}">
                <a16:creationId xmlns:a16="http://schemas.microsoft.com/office/drawing/2014/main" id="{1F9D957C-B61A-4051-8E5E-052682BAE8BC}"/>
              </a:ext>
            </a:extLst>
          </p:cNvPr>
          <p:cNvGraphicFramePr>
            <a:graphicFrameLocks noGrp="1"/>
          </p:cNvGraphicFramePr>
          <p:nvPr>
            <p:extLst/>
          </p:nvPr>
        </p:nvGraphicFramePr>
        <p:xfrm>
          <a:off x="251520" y="1926095"/>
          <a:ext cx="8672084" cy="2286000"/>
        </p:xfrm>
        <a:graphic>
          <a:graphicData uri="http://schemas.openxmlformats.org/drawingml/2006/table">
            <a:tbl>
              <a:tblPr/>
              <a:tblGrid>
                <a:gridCol w="1154364">
                  <a:extLst>
                    <a:ext uri="{9D8B030D-6E8A-4147-A177-3AD203B41FA5}">
                      <a16:colId xmlns:a16="http://schemas.microsoft.com/office/drawing/2014/main" val="651893309"/>
                    </a:ext>
                  </a:extLst>
                </a:gridCol>
                <a:gridCol w="781062">
                  <a:extLst>
                    <a:ext uri="{9D8B030D-6E8A-4147-A177-3AD203B41FA5}">
                      <a16:colId xmlns:a16="http://schemas.microsoft.com/office/drawing/2014/main" val="1952055432"/>
                    </a:ext>
                  </a:extLst>
                </a:gridCol>
                <a:gridCol w="1946911">
                  <a:extLst>
                    <a:ext uri="{9D8B030D-6E8A-4147-A177-3AD203B41FA5}">
                      <a16:colId xmlns:a16="http://schemas.microsoft.com/office/drawing/2014/main" val="3229896336"/>
                    </a:ext>
                  </a:extLst>
                </a:gridCol>
                <a:gridCol w="4789747">
                  <a:extLst>
                    <a:ext uri="{9D8B030D-6E8A-4147-A177-3AD203B41FA5}">
                      <a16:colId xmlns:a16="http://schemas.microsoft.com/office/drawing/2014/main" val="2470430003"/>
                    </a:ext>
                  </a:extLst>
                </a:gridCol>
              </a:tblGrid>
              <a:tr h="163286">
                <a:tc gridSpan="4">
                  <a:txBody>
                    <a:bodyPr/>
                    <a:lstStyle/>
                    <a:p>
                      <a:pPr algn="ctr" fontAlgn="ctr"/>
                      <a:r>
                        <a:rPr lang="es-MX" sz="900" b="1" i="0" u="none" strike="noStrike" dirty="0">
                          <a:solidFill>
                            <a:srgbClr val="FFFFFF"/>
                          </a:solidFill>
                          <a:effectLst/>
                          <a:latin typeface="Century Gothic" panose="020B0502020202020204" pitchFamily="34" charset="0"/>
                        </a:rPr>
                        <a:t>Renta Variable FANVIT</a:t>
                      </a:r>
                    </a:p>
                  </a:txBody>
                  <a:tcPr marL="8164" marR="8164" marT="8164" marB="0" anchor="ctr">
                    <a:lnL>
                      <a:noFill/>
                    </a:lnL>
                    <a:lnR>
                      <a:noFill/>
                    </a:lnR>
                    <a:lnT>
                      <a:noFill/>
                    </a:lnT>
                    <a:lnB>
                      <a:noFill/>
                    </a:lnB>
                    <a:solidFill>
                      <a:srgbClr val="44546A"/>
                    </a:solidFill>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463650443"/>
                  </a:ext>
                </a:extLst>
              </a:tr>
              <a:tr h="163286">
                <a:tc>
                  <a:txBody>
                    <a:bodyPr/>
                    <a:lstStyle/>
                    <a:p>
                      <a:pPr algn="ctr" fontAlgn="ctr"/>
                      <a:r>
                        <a:rPr lang="es-MX" sz="900" b="1" i="0" u="none" strike="noStrike" dirty="0">
                          <a:solidFill>
                            <a:srgbClr val="FFFFFF"/>
                          </a:solidFill>
                          <a:effectLst/>
                          <a:latin typeface="Century Gothic" panose="020B0502020202020204" pitchFamily="34" charset="0"/>
                        </a:rPr>
                        <a:t>Instrumento</a:t>
                      </a:r>
                    </a:p>
                  </a:txBody>
                  <a:tcPr marL="8164" marR="8164" marT="8164" marB="0" anchor="ctr">
                    <a:lnL>
                      <a:noFill/>
                    </a:lnL>
                    <a:lnR>
                      <a:noFill/>
                    </a:lnR>
                    <a:lnT>
                      <a:noFill/>
                    </a:lnT>
                    <a:lnB>
                      <a:noFill/>
                    </a:lnB>
                    <a:solidFill>
                      <a:srgbClr val="44546A"/>
                    </a:solidFill>
                  </a:tcPr>
                </a:tc>
                <a:tc>
                  <a:txBody>
                    <a:bodyPr/>
                    <a:lstStyle/>
                    <a:p>
                      <a:pPr algn="ctr" fontAlgn="ctr"/>
                      <a:r>
                        <a:rPr lang="es-MX" sz="900" b="1" i="0" u="none" strike="noStrike" dirty="0">
                          <a:solidFill>
                            <a:srgbClr val="FFFFFF"/>
                          </a:solidFill>
                          <a:effectLst/>
                          <a:latin typeface="Century Gothic" panose="020B0502020202020204" pitchFamily="34" charset="0"/>
                        </a:rPr>
                        <a:t>Monto (MDP)</a:t>
                      </a:r>
                    </a:p>
                  </a:txBody>
                  <a:tcPr marL="8164" marR="8164" marT="8164" marB="0" anchor="ctr">
                    <a:lnL>
                      <a:noFill/>
                    </a:lnL>
                    <a:lnR>
                      <a:noFill/>
                    </a:lnR>
                    <a:lnT>
                      <a:noFill/>
                    </a:lnT>
                    <a:lnB>
                      <a:noFill/>
                    </a:lnB>
                    <a:solidFill>
                      <a:srgbClr val="44546A"/>
                    </a:solidFill>
                  </a:tcPr>
                </a:tc>
                <a:tc>
                  <a:txBody>
                    <a:bodyPr/>
                    <a:lstStyle/>
                    <a:p>
                      <a:pPr algn="ctr" fontAlgn="ctr"/>
                      <a:r>
                        <a:rPr lang="es-MX" sz="900" b="1" i="0" u="none" strike="noStrike" dirty="0">
                          <a:solidFill>
                            <a:srgbClr val="FFFFFF"/>
                          </a:solidFill>
                          <a:effectLst/>
                          <a:latin typeface="Century Gothic" panose="020B0502020202020204" pitchFamily="34" charset="0"/>
                        </a:rPr>
                        <a:t>Moneda de Exposición</a:t>
                      </a:r>
                    </a:p>
                  </a:txBody>
                  <a:tcPr marL="8164" marR="8164" marT="8164" marB="0" anchor="ctr">
                    <a:lnL>
                      <a:noFill/>
                    </a:lnL>
                    <a:lnR>
                      <a:noFill/>
                    </a:lnR>
                    <a:lnT>
                      <a:noFill/>
                    </a:lnT>
                    <a:lnB>
                      <a:noFill/>
                    </a:lnB>
                    <a:solidFill>
                      <a:srgbClr val="44546A"/>
                    </a:solidFill>
                  </a:tcPr>
                </a:tc>
                <a:tc>
                  <a:txBody>
                    <a:bodyPr/>
                    <a:lstStyle/>
                    <a:p>
                      <a:pPr algn="ctr" fontAlgn="ctr"/>
                      <a:r>
                        <a:rPr lang="es-MX" sz="900" b="1" i="0" u="none" strike="noStrike" dirty="0">
                          <a:solidFill>
                            <a:srgbClr val="FFFFFF"/>
                          </a:solidFill>
                          <a:effectLst/>
                          <a:latin typeface="Century Gothic" panose="020B0502020202020204" pitchFamily="34" charset="0"/>
                        </a:rPr>
                        <a:t>Descripción</a:t>
                      </a:r>
                    </a:p>
                  </a:txBody>
                  <a:tcPr marL="8164" marR="8164" marT="8164" marB="0" anchor="ctr">
                    <a:lnL>
                      <a:noFill/>
                    </a:lnL>
                    <a:lnR>
                      <a:noFill/>
                    </a:lnR>
                    <a:lnT>
                      <a:noFill/>
                    </a:lnT>
                    <a:lnB>
                      <a:noFill/>
                    </a:lnB>
                    <a:solidFill>
                      <a:srgbClr val="44546A"/>
                    </a:solidFill>
                  </a:tcPr>
                </a:tc>
                <a:extLst>
                  <a:ext uri="{0D108BD9-81ED-4DB2-BD59-A6C34878D82A}">
                    <a16:rowId xmlns:a16="http://schemas.microsoft.com/office/drawing/2014/main" val="2948981947"/>
                  </a:ext>
                </a:extLst>
              </a:tr>
              <a:tr h="326571">
                <a:tc>
                  <a:txBody>
                    <a:bodyPr/>
                    <a:lstStyle/>
                    <a:p>
                      <a:pPr algn="ctr" fontAlgn="ctr"/>
                      <a:r>
                        <a:rPr lang="es-MX" sz="900" b="0" i="0" u="none" strike="noStrike" dirty="0">
                          <a:solidFill>
                            <a:srgbClr val="000000"/>
                          </a:solidFill>
                          <a:effectLst/>
                          <a:latin typeface="Century Gothic" panose="020B0502020202020204" pitchFamily="34" charset="0"/>
                        </a:rPr>
                        <a:t>DXJ* MM EQUITY </a:t>
                      </a:r>
                    </a:p>
                  </a:txBody>
                  <a:tcPr marL="8164" marR="8164" marT="816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1,701 </a:t>
                      </a:r>
                    </a:p>
                  </a:txBody>
                  <a:tcPr marL="8164" marR="8164" marT="816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Dólar</a:t>
                      </a:r>
                    </a:p>
                  </a:txBody>
                  <a:tcPr marL="8164" marR="8164" marT="816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Invierte en empresas que cotizan en Japón, neutralizando las fluctuaciones del Yen Japonés relativo USD.</a:t>
                      </a:r>
                    </a:p>
                  </a:txBody>
                  <a:tcPr marL="8164" marR="8164" marT="8164" marB="0" anchor="ctr">
                    <a:lnL>
                      <a:noFill/>
                    </a:lnL>
                    <a:lnR>
                      <a:noFill/>
                    </a:lnR>
                    <a:lnT>
                      <a:noFill/>
                    </a:lnT>
                    <a:lnB>
                      <a:noFill/>
                    </a:lnB>
                    <a:solidFill>
                      <a:srgbClr val="FFFFFF"/>
                    </a:solidFill>
                  </a:tcPr>
                </a:tc>
                <a:extLst>
                  <a:ext uri="{0D108BD9-81ED-4DB2-BD59-A6C34878D82A}">
                    <a16:rowId xmlns:a16="http://schemas.microsoft.com/office/drawing/2014/main" val="88570035"/>
                  </a:ext>
                </a:extLst>
              </a:tr>
              <a:tr h="163286">
                <a:tc>
                  <a:txBody>
                    <a:bodyPr/>
                    <a:lstStyle/>
                    <a:p>
                      <a:pPr algn="ctr" fontAlgn="ctr"/>
                      <a:r>
                        <a:rPr lang="es-MX" sz="900" b="0" i="0" u="none" strike="noStrike" dirty="0">
                          <a:solidFill>
                            <a:srgbClr val="000000"/>
                          </a:solidFill>
                          <a:effectLst/>
                          <a:latin typeface="Century Gothic" panose="020B0502020202020204" pitchFamily="34" charset="0"/>
                        </a:rPr>
                        <a:t>IVV* MM EQUITY </a:t>
                      </a:r>
                    </a:p>
                  </a:txBody>
                  <a:tcPr marL="8164" marR="8164" marT="8164" marB="0" anchor="ctr">
                    <a:lnL>
                      <a:noFill/>
                    </a:lnL>
                    <a:lnR>
                      <a:noFill/>
                    </a:lnR>
                    <a:lnT>
                      <a:noFill/>
                    </a:lnT>
                    <a:lnB>
                      <a:noFill/>
                    </a:lnB>
                    <a:solidFill>
                      <a:srgbClr val="D9D9D9"/>
                    </a:solidFill>
                  </a:tcPr>
                </a:tc>
                <a:tc>
                  <a:txBody>
                    <a:bodyPr/>
                    <a:lstStyle/>
                    <a:p>
                      <a:pPr algn="ctr" fontAlgn="ctr"/>
                      <a:r>
                        <a:rPr lang="es-MX" sz="900" b="0" i="0" u="none" strike="noStrike" dirty="0">
                          <a:solidFill>
                            <a:srgbClr val="000000"/>
                          </a:solidFill>
                          <a:effectLst/>
                          <a:latin typeface="Century Gothic" panose="020B0502020202020204" pitchFamily="34" charset="0"/>
                        </a:rPr>
                        <a:t>1,582 </a:t>
                      </a:r>
                    </a:p>
                  </a:txBody>
                  <a:tcPr marL="8164" marR="8164" marT="8164" marB="0" anchor="ctr">
                    <a:lnL>
                      <a:noFill/>
                    </a:lnL>
                    <a:lnR>
                      <a:noFill/>
                    </a:lnR>
                    <a:lnT>
                      <a:noFill/>
                    </a:lnT>
                    <a:lnB>
                      <a:noFill/>
                    </a:lnB>
                    <a:solidFill>
                      <a:srgbClr val="D9D9D9"/>
                    </a:solidFill>
                  </a:tcPr>
                </a:tc>
                <a:tc>
                  <a:txBody>
                    <a:bodyPr/>
                    <a:lstStyle/>
                    <a:p>
                      <a:pPr algn="ctr" fontAlgn="ctr"/>
                      <a:r>
                        <a:rPr lang="es-MX" sz="900" b="0" i="0" u="none" strike="noStrike" dirty="0">
                          <a:solidFill>
                            <a:srgbClr val="000000"/>
                          </a:solidFill>
                          <a:effectLst/>
                          <a:latin typeface="Century Gothic" panose="020B0502020202020204" pitchFamily="34" charset="0"/>
                        </a:rPr>
                        <a:t>Dólar</a:t>
                      </a:r>
                    </a:p>
                  </a:txBody>
                  <a:tcPr marL="8164" marR="8164" marT="8164" marB="0" anchor="ctr">
                    <a:lnL>
                      <a:noFill/>
                    </a:lnL>
                    <a:lnR>
                      <a:noFill/>
                    </a:lnR>
                    <a:lnT>
                      <a:noFill/>
                    </a:lnT>
                    <a:lnB>
                      <a:noFill/>
                    </a:lnB>
                    <a:solidFill>
                      <a:srgbClr val="D9D9D9"/>
                    </a:solidFill>
                  </a:tcPr>
                </a:tc>
                <a:tc>
                  <a:txBody>
                    <a:bodyPr/>
                    <a:lstStyle/>
                    <a:p>
                      <a:pPr algn="ctr" fontAlgn="ctr"/>
                      <a:r>
                        <a:rPr lang="es-MX" sz="900" b="0" i="0" u="none" strike="noStrike" dirty="0">
                          <a:solidFill>
                            <a:srgbClr val="000000"/>
                          </a:solidFill>
                          <a:effectLst/>
                          <a:latin typeface="Century Gothic" panose="020B0502020202020204" pitchFamily="34" charset="0"/>
                        </a:rPr>
                        <a:t>Invierte en las 500 acciones que componen el índice S&amp;P500.</a:t>
                      </a:r>
                    </a:p>
                  </a:txBody>
                  <a:tcPr marL="8164" marR="8164" marT="8164" marB="0" anchor="ctr">
                    <a:lnL>
                      <a:noFill/>
                    </a:lnL>
                    <a:lnR>
                      <a:noFill/>
                    </a:lnR>
                    <a:lnT>
                      <a:noFill/>
                    </a:lnT>
                    <a:lnB>
                      <a:noFill/>
                    </a:lnB>
                    <a:solidFill>
                      <a:srgbClr val="D9D9D9"/>
                    </a:solidFill>
                  </a:tcPr>
                </a:tc>
                <a:extLst>
                  <a:ext uri="{0D108BD9-81ED-4DB2-BD59-A6C34878D82A}">
                    <a16:rowId xmlns:a16="http://schemas.microsoft.com/office/drawing/2014/main" val="926980591"/>
                  </a:ext>
                </a:extLst>
              </a:tr>
              <a:tr h="326571">
                <a:tc>
                  <a:txBody>
                    <a:bodyPr/>
                    <a:lstStyle/>
                    <a:p>
                      <a:pPr algn="ctr" fontAlgn="ctr"/>
                      <a:r>
                        <a:rPr lang="es-MX" sz="900" b="0" i="0" u="none" strike="noStrike" dirty="0">
                          <a:solidFill>
                            <a:srgbClr val="000000"/>
                          </a:solidFill>
                          <a:effectLst/>
                          <a:latin typeface="Century Gothic" panose="020B0502020202020204" pitchFamily="34" charset="0"/>
                        </a:rPr>
                        <a:t>HEZU* MM EQUITY </a:t>
                      </a:r>
                    </a:p>
                  </a:txBody>
                  <a:tcPr marL="8164" marR="8164" marT="816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1,394 </a:t>
                      </a:r>
                    </a:p>
                  </a:txBody>
                  <a:tcPr marL="8164" marR="8164" marT="816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Dólar</a:t>
                      </a:r>
                    </a:p>
                  </a:txBody>
                  <a:tcPr marL="8164" marR="8164" marT="816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Invierte en empresas de países de la Unión Monetaria Europea neutralizando las fluctuaciones del Euro relativo USD.</a:t>
                      </a:r>
                    </a:p>
                  </a:txBody>
                  <a:tcPr marL="8164" marR="8164" marT="8164" marB="0" anchor="ctr">
                    <a:lnL>
                      <a:noFill/>
                    </a:lnL>
                    <a:lnR>
                      <a:noFill/>
                    </a:lnR>
                    <a:lnT>
                      <a:noFill/>
                    </a:lnT>
                    <a:lnB>
                      <a:noFill/>
                    </a:lnB>
                    <a:solidFill>
                      <a:srgbClr val="FFFFFF"/>
                    </a:solidFill>
                  </a:tcPr>
                </a:tc>
                <a:extLst>
                  <a:ext uri="{0D108BD9-81ED-4DB2-BD59-A6C34878D82A}">
                    <a16:rowId xmlns:a16="http://schemas.microsoft.com/office/drawing/2014/main" val="1269702025"/>
                  </a:ext>
                </a:extLst>
              </a:tr>
              <a:tr h="326571">
                <a:tc>
                  <a:txBody>
                    <a:bodyPr/>
                    <a:lstStyle/>
                    <a:p>
                      <a:pPr algn="ctr" fontAlgn="ctr"/>
                      <a:r>
                        <a:rPr lang="es-MX" sz="900" b="0" i="0" u="none" strike="noStrike" dirty="0">
                          <a:solidFill>
                            <a:srgbClr val="000000"/>
                          </a:solidFill>
                          <a:effectLst/>
                          <a:latin typeface="Century Gothic" panose="020B0502020202020204" pitchFamily="34" charset="0"/>
                        </a:rPr>
                        <a:t>XMX* MM EQUITY </a:t>
                      </a:r>
                    </a:p>
                  </a:txBody>
                  <a:tcPr marL="8164" marR="8164" marT="8164" marB="0" anchor="ctr">
                    <a:lnL>
                      <a:noFill/>
                    </a:lnL>
                    <a:lnR>
                      <a:noFill/>
                    </a:lnR>
                    <a:lnT>
                      <a:noFill/>
                    </a:lnT>
                    <a:lnB>
                      <a:noFill/>
                    </a:lnB>
                    <a:solidFill>
                      <a:srgbClr val="D9D9D9"/>
                    </a:solidFill>
                  </a:tcPr>
                </a:tc>
                <a:tc>
                  <a:txBody>
                    <a:bodyPr/>
                    <a:lstStyle/>
                    <a:p>
                      <a:pPr algn="ctr" fontAlgn="ctr"/>
                      <a:r>
                        <a:rPr lang="es-MX" sz="900" b="0" i="0" u="none" strike="noStrike" dirty="0">
                          <a:solidFill>
                            <a:srgbClr val="000000"/>
                          </a:solidFill>
                          <a:effectLst/>
                          <a:latin typeface="Century Gothic" panose="020B0502020202020204" pitchFamily="34" charset="0"/>
                        </a:rPr>
                        <a:t>564 </a:t>
                      </a:r>
                    </a:p>
                  </a:txBody>
                  <a:tcPr marL="8164" marR="8164" marT="8164" marB="0" anchor="ctr">
                    <a:lnL>
                      <a:noFill/>
                    </a:lnL>
                    <a:lnR>
                      <a:noFill/>
                    </a:lnR>
                    <a:lnT>
                      <a:noFill/>
                    </a:lnT>
                    <a:lnB>
                      <a:noFill/>
                    </a:lnB>
                    <a:solidFill>
                      <a:srgbClr val="D9D9D9"/>
                    </a:solidFill>
                  </a:tcPr>
                </a:tc>
                <a:tc>
                  <a:txBody>
                    <a:bodyPr/>
                    <a:lstStyle/>
                    <a:p>
                      <a:pPr algn="ctr" fontAlgn="ctr"/>
                      <a:r>
                        <a:rPr lang="es-MX" sz="900" b="0" i="0" u="none" strike="noStrike" dirty="0">
                          <a:solidFill>
                            <a:srgbClr val="000000"/>
                          </a:solidFill>
                          <a:effectLst/>
                          <a:latin typeface="Century Gothic" panose="020B0502020202020204" pitchFamily="34" charset="0"/>
                        </a:rPr>
                        <a:t>Dólar, Euro, Yen, Libra, Otros</a:t>
                      </a:r>
                    </a:p>
                  </a:txBody>
                  <a:tcPr marL="8164" marR="8164" marT="8164" marB="0" anchor="ctr">
                    <a:lnL>
                      <a:noFill/>
                    </a:lnL>
                    <a:lnR>
                      <a:noFill/>
                    </a:lnR>
                    <a:lnT>
                      <a:noFill/>
                    </a:lnT>
                    <a:lnB>
                      <a:noFill/>
                    </a:lnB>
                    <a:solidFill>
                      <a:srgbClr val="D9D9D9"/>
                    </a:solidFill>
                  </a:tcPr>
                </a:tc>
                <a:tc>
                  <a:txBody>
                    <a:bodyPr/>
                    <a:lstStyle/>
                    <a:p>
                      <a:pPr algn="ctr" fontAlgn="ctr"/>
                      <a:r>
                        <a:rPr lang="es-MX" sz="900" b="0" i="0" u="none" strike="noStrike" dirty="0">
                          <a:solidFill>
                            <a:srgbClr val="000000"/>
                          </a:solidFill>
                          <a:effectLst/>
                          <a:latin typeface="Century Gothic" panose="020B0502020202020204" pitchFamily="34" charset="0"/>
                        </a:rPr>
                        <a:t>Capturar el rendimiento de las compañías mas grandes a nivel global, excluyendo México y cumplimiento requerimientos de elegibilidad por CONSAR.</a:t>
                      </a:r>
                    </a:p>
                  </a:txBody>
                  <a:tcPr marL="8164" marR="8164" marT="8164" marB="0" anchor="ctr">
                    <a:lnL>
                      <a:noFill/>
                    </a:lnL>
                    <a:lnR>
                      <a:noFill/>
                    </a:lnR>
                    <a:lnT>
                      <a:noFill/>
                    </a:lnT>
                    <a:lnB>
                      <a:noFill/>
                    </a:lnB>
                    <a:solidFill>
                      <a:srgbClr val="D9D9D9"/>
                    </a:solidFill>
                  </a:tcPr>
                </a:tc>
                <a:extLst>
                  <a:ext uri="{0D108BD9-81ED-4DB2-BD59-A6C34878D82A}">
                    <a16:rowId xmlns:a16="http://schemas.microsoft.com/office/drawing/2014/main" val="1331793808"/>
                  </a:ext>
                </a:extLst>
              </a:tr>
              <a:tr h="326571">
                <a:tc>
                  <a:txBody>
                    <a:bodyPr/>
                    <a:lstStyle/>
                    <a:p>
                      <a:pPr algn="ctr" fontAlgn="ctr"/>
                      <a:r>
                        <a:rPr lang="es-MX" sz="900" b="0" i="0" u="none" strike="noStrike" dirty="0">
                          <a:solidFill>
                            <a:srgbClr val="000000"/>
                          </a:solidFill>
                          <a:effectLst/>
                          <a:latin typeface="Century Gothic" panose="020B0502020202020204" pitchFamily="34" charset="0"/>
                        </a:rPr>
                        <a:t>QQQ* MM EQUITY </a:t>
                      </a:r>
                    </a:p>
                  </a:txBody>
                  <a:tcPr marL="8164" marR="8164" marT="816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291 </a:t>
                      </a:r>
                    </a:p>
                  </a:txBody>
                  <a:tcPr marL="8164" marR="8164" marT="816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Dólar</a:t>
                      </a:r>
                    </a:p>
                  </a:txBody>
                  <a:tcPr marL="8164" marR="8164" marT="816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Tiene por objetivo seguir el rendimiento del índice Nasdaq 100. Enfocado en el sector tecnología y consumo.</a:t>
                      </a:r>
                    </a:p>
                  </a:txBody>
                  <a:tcPr marL="8164" marR="8164" marT="8164" marB="0" anchor="ctr">
                    <a:lnL>
                      <a:noFill/>
                    </a:lnL>
                    <a:lnR>
                      <a:noFill/>
                    </a:lnR>
                    <a:lnT>
                      <a:noFill/>
                    </a:lnT>
                    <a:lnB>
                      <a:noFill/>
                    </a:lnB>
                    <a:solidFill>
                      <a:srgbClr val="FFFFFF"/>
                    </a:solidFill>
                  </a:tcPr>
                </a:tc>
                <a:extLst>
                  <a:ext uri="{0D108BD9-81ED-4DB2-BD59-A6C34878D82A}">
                    <a16:rowId xmlns:a16="http://schemas.microsoft.com/office/drawing/2014/main" val="955336291"/>
                  </a:ext>
                </a:extLst>
              </a:tr>
              <a:tr h="163286">
                <a:tc>
                  <a:txBody>
                    <a:bodyPr/>
                    <a:lstStyle/>
                    <a:p>
                      <a:pPr algn="ctr" fontAlgn="ctr"/>
                      <a:r>
                        <a:rPr lang="es-MX" sz="900" b="0" i="0" u="none" strike="noStrike" dirty="0">
                          <a:solidFill>
                            <a:srgbClr val="000000"/>
                          </a:solidFill>
                          <a:effectLst/>
                          <a:latin typeface="Century Gothic" panose="020B0502020202020204" pitchFamily="34" charset="0"/>
                        </a:rPr>
                        <a:t>XFL* MM EQUITY </a:t>
                      </a:r>
                    </a:p>
                  </a:txBody>
                  <a:tcPr marL="8164" marR="8164" marT="8164" marB="0" anchor="ctr">
                    <a:lnL>
                      <a:noFill/>
                    </a:lnL>
                    <a:lnR>
                      <a:noFill/>
                    </a:lnR>
                    <a:lnT>
                      <a:noFill/>
                    </a:lnT>
                    <a:lnB>
                      <a:noFill/>
                    </a:lnB>
                    <a:solidFill>
                      <a:srgbClr val="D9D9D9"/>
                    </a:solidFill>
                  </a:tcPr>
                </a:tc>
                <a:tc>
                  <a:txBody>
                    <a:bodyPr/>
                    <a:lstStyle/>
                    <a:p>
                      <a:pPr algn="ctr" fontAlgn="ctr"/>
                      <a:r>
                        <a:rPr lang="es-MX" sz="900" b="0" i="0" u="none" strike="noStrike" dirty="0">
                          <a:solidFill>
                            <a:srgbClr val="000000"/>
                          </a:solidFill>
                          <a:effectLst/>
                          <a:latin typeface="Century Gothic" panose="020B0502020202020204" pitchFamily="34" charset="0"/>
                        </a:rPr>
                        <a:t>60 </a:t>
                      </a:r>
                    </a:p>
                  </a:txBody>
                  <a:tcPr marL="8164" marR="8164" marT="8164" marB="0" anchor="ctr">
                    <a:lnL>
                      <a:noFill/>
                    </a:lnL>
                    <a:lnR>
                      <a:noFill/>
                    </a:lnR>
                    <a:lnT>
                      <a:noFill/>
                    </a:lnT>
                    <a:lnB>
                      <a:noFill/>
                    </a:lnB>
                    <a:solidFill>
                      <a:srgbClr val="D9D9D9"/>
                    </a:solidFill>
                  </a:tcPr>
                </a:tc>
                <a:tc>
                  <a:txBody>
                    <a:bodyPr/>
                    <a:lstStyle/>
                    <a:p>
                      <a:pPr algn="ctr" fontAlgn="ctr"/>
                      <a:r>
                        <a:rPr lang="es-MX" sz="900" b="0" i="0" u="none" strike="noStrike" dirty="0">
                          <a:solidFill>
                            <a:srgbClr val="000000"/>
                          </a:solidFill>
                          <a:effectLst/>
                          <a:latin typeface="Century Gothic" panose="020B0502020202020204" pitchFamily="34" charset="0"/>
                        </a:rPr>
                        <a:t>Dólar</a:t>
                      </a:r>
                    </a:p>
                  </a:txBody>
                  <a:tcPr marL="8164" marR="8164" marT="8164" marB="0" anchor="ctr">
                    <a:lnL>
                      <a:noFill/>
                    </a:lnL>
                    <a:lnR>
                      <a:noFill/>
                    </a:lnR>
                    <a:lnT>
                      <a:noFill/>
                    </a:lnT>
                    <a:lnB>
                      <a:noFill/>
                    </a:lnB>
                    <a:solidFill>
                      <a:srgbClr val="D9D9D9"/>
                    </a:solidFill>
                  </a:tcPr>
                </a:tc>
                <a:tc>
                  <a:txBody>
                    <a:bodyPr/>
                    <a:lstStyle/>
                    <a:p>
                      <a:pPr algn="ctr" fontAlgn="ctr"/>
                      <a:r>
                        <a:rPr lang="es-MX" sz="900" b="0" i="0" u="none" strike="noStrike" dirty="0">
                          <a:solidFill>
                            <a:srgbClr val="000000"/>
                          </a:solidFill>
                          <a:effectLst/>
                          <a:latin typeface="Century Gothic" panose="020B0502020202020204" pitchFamily="34" charset="0"/>
                        </a:rPr>
                        <a:t>Brinda resultados que correspondan al desempeño del "The Financial Slect Sector".</a:t>
                      </a:r>
                    </a:p>
                  </a:txBody>
                  <a:tcPr marL="8164" marR="8164" marT="8164" marB="0" anchor="ctr">
                    <a:lnL>
                      <a:noFill/>
                    </a:lnL>
                    <a:lnR>
                      <a:noFill/>
                    </a:lnR>
                    <a:lnT>
                      <a:noFill/>
                    </a:lnT>
                    <a:lnB>
                      <a:noFill/>
                    </a:lnB>
                    <a:solidFill>
                      <a:srgbClr val="D9D9D9"/>
                    </a:solidFill>
                  </a:tcPr>
                </a:tc>
                <a:extLst>
                  <a:ext uri="{0D108BD9-81ED-4DB2-BD59-A6C34878D82A}">
                    <a16:rowId xmlns:a16="http://schemas.microsoft.com/office/drawing/2014/main" val="2361200715"/>
                  </a:ext>
                </a:extLst>
              </a:tr>
              <a:tr h="163286">
                <a:tc>
                  <a:txBody>
                    <a:bodyPr/>
                    <a:lstStyle/>
                    <a:p>
                      <a:pPr algn="ctr" fontAlgn="ctr"/>
                      <a:r>
                        <a:rPr lang="es-MX" sz="900" b="0" i="0" u="none" strike="noStrike" dirty="0">
                          <a:solidFill>
                            <a:srgbClr val="000000"/>
                          </a:solidFill>
                          <a:effectLst/>
                          <a:latin typeface="Century Gothic" panose="020B0502020202020204" pitchFamily="34" charset="0"/>
                        </a:rPr>
                        <a:t>SX7EEXN MM EQUITY </a:t>
                      </a:r>
                    </a:p>
                  </a:txBody>
                  <a:tcPr marL="8164" marR="8164" marT="8164"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31 </a:t>
                      </a:r>
                    </a:p>
                  </a:txBody>
                  <a:tcPr marL="8164" marR="8164" marT="8164"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Euro</a:t>
                      </a:r>
                    </a:p>
                  </a:txBody>
                  <a:tcPr marL="8164" marR="8164" marT="8164"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Refleja el rendimiento del índice EURO STOXX Bank.</a:t>
                      </a:r>
                    </a:p>
                  </a:txBody>
                  <a:tcPr marL="8164" marR="8164" marT="8164"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52964829"/>
                  </a:ext>
                </a:extLst>
              </a:tr>
              <a:tr h="163286">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164" marR="8164" marT="8164"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900" b="1" i="0" u="none" strike="noStrike" dirty="0">
                          <a:solidFill>
                            <a:srgbClr val="000000"/>
                          </a:solidFill>
                          <a:effectLst/>
                          <a:latin typeface="Century Gothic" panose="020B0502020202020204" pitchFamily="34" charset="0"/>
                        </a:rPr>
                        <a:t>5,622 </a:t>
                      </a:r>
                    </a:p>
                  </a:txBody>
                  <a:tcPr marL="8164" marR="8164" marT="8164"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164" marR="8164" marT="8164"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164" marR="8164" marT="8164"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115718737"/>
                  </a:ext>
                </a:extLst>
              </a:tr>
            </a:tbl>
          </a:graphicData>
        </a:graphic>
      </p:graphicFrame>
      <p:graphicFrame>
        <p:nvGraphicFramePr>
          <p:cNvPr id="14" name="Tabla 13">
            <a:extLst>
              <a:ext uri="{FF2B5EF4-FFF2-40B4-BE49-F238E27FC236}">
                <a16:creationId xmlns:a16="http://schemas.microsoft.com/office/drawing/2014/main" id="{B4104237-5640-4507-B8DA-49799C4E7FB2}"/>
              </a:ext>
            </a:extLst>
          </p:cNvPr>
          <p:cNvGraphicFramePr>
            <a:graphicFrameLocks noGrp="1"/>
          </p:cNvGraphicFramePr>
          <p:nvPr>
            <p:extLst>
              <p:ext uri="{D42A27DB-BD31-4B8C-83A1-F6EECF244321}">
                <p14:modId xmlns:p14="http://schemas.microsoft.com/office/powerpoint/2010/main" val="914254995"/>
              </p:ext>
            </p:extLst>
          </p:nvPr>
        </p:nvGraphicFramePr>
        <p:xfrm>
          <a:off x="251520" y="4865527"/>
          <a:ext cx="3213099" cy="1663065"/>
        </p:xfrm>
        <a:graphic>
          <a:graphicData uri="http://schemas.openxmlformats.org/drawingml/2006/table">
            <a:tbl>
              <a:tblPr/>
              <a:tblGrid>
                <a:gridCol w="760497">
                  <a:extLst>
                    <a:ext uri="{9D8B030D-6E8A-4147-A177-3AD203B41FA5}">
                      <a16:colId xmlns:a16="http://schemas.microsoft.com/office/drawing/2014/main" val="59287819"/>
                    </a:ext>
                  </a:extLst>
                </a:gridCol>
                <a:gridCol w="1093214">
                  <a:extLst>
                    <a:ext uri="{9D8B030D-6E8A-4147-A177-3AD203B41FA5}">
                      <a16:colId xmlns:a16="http://schemas.microsoft.com/office/drawing/2014/main" val="2381073689"/>
                    </a:ext>
                  </a:extLst>
                </a:gridCol>
                <a:gridCol w="1359388">
                  <a:extLst>
                    <a:ext uri="{9D8B030D-6E8A-4147-A177-3AD203B41FA5}">
                      <a16:colId xmlns:a16="http://schemas.microsoft.com/office/drawing/2014/main" val="1176293455"/>
                    </a:ext>
                  </a:extLst>
                </a:gridCol>
              </a:tblGrid>
              <a:tr h="190500">
                <a:tc gridSpan="3">
                  <a:txBody>
                    <a:bodyPr/>
                    <a:lstStyle/>
                    <a:p>
                      <a:pPr algn="ctr" fontAlgn="b"/>
                      <a:r>
                        <a:rPr lang="es-MX" sz="1050" b="1" i="0" u="none" strike="noStrike" dirty="0">
                          <a:solidFill>
                            <a:srgbClr val="FFFFFF"/>
                          </a:solidFill>
                          <a:effectLst/>
                          <a:latin typeface="Century Gothic" panose="020B0502020202020204" pitchFamily="34" charset="0"/>
                        </a:rPr>
                        <a:t>Exposición Monedas FANVIT</a:t>
                      </a:r>
                    </a:p>
                  </a:txBody>
                  <a:tcPr marL="9525" marR="9525" marT="9525" marB="0" anchor="b">
                    <a:lnL>
                      <a:noFill/>
                    </a:lnL>
                    <a:lnR>
                      <a:noFill/>
                    </a:lnR>
                    <a:lnT>
                      <a:noFill/>
                    </a:lnT>
                    <a:lnB>
                      <a:noFill/>
                    </a:lnB>
                    <a:solidFill>
                      <a:srgbClr val="44546A"/>
                    </a:solidFill>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43666640"/>
                  </a:ext>
                </a:extLst>
              </a:tr>
              <a:tr h="190500">
                <a:tc>
                  <a:txBody>
                    <a:bodyPr/>
                    <a:lstStyle/>
                    <a:p>
                      <a:pPr algn="ctr" fontAlgn="ctr"/>
                      <a:r>
                        <a:rPr lang="es-MX" sz="1050" b="1" i="0" u="none" strike="noStrike" dirty="0">
                          <a:solidFill>
                            <a:srgbClr val="FFFFFF"/>
                          </a:solidFill>
                          <a:effectLst/>
                          <a:latin typeface="Century Gothic" panose="020B0502020202020204" pitchFamily="34" charset="0"/>
                        </a:rPr>
                        <a:t>Moneda</a:t>
                      </a:r>
                    </a:p>
                  </a:txBody>
                  <a:tcPr marL="9525" marR="9525" marT="9525" marB="0" anchor="ctr">
                    <a:lnL>
                      <a:noFill/>
                    </a:lnL>
                    <a:lnR>
                      <a:noFill/>
                    </a:lnR>
                    <a:lnT>
                      <a:noFill/>
                    </a:lnT>
                    <a:lnB>
                      <a:noFill/>
                    </a:lnB>
                    <a:solidFill>
                      <a:srgbClr val="44546A"/>
                    </a:solidFill>
                  </a:tcPr>
                </a:tc>
                <a:tc>
                  <a:txBody>
                    <a:bodyPr/>
                    <a:lstStyle/>
                    <a:p>
                      <a:pPr algn="ctr" fontAlgn="ctr"/>
                      <a:r>
                        <a:rPr lang="es-MX" sz="1050" b="1" i="0" u="none" strike="noStrike" dirty="0">
                          <a:solidFill>
                            <a:srgbClr val="FFFFFF"/>
                          </a:solidFill>
                          <a:effectLst/>
                          <a:latin typeface="Century Gothic" panose="020B0502020202020204" pitchFamily="34" charset="0"/>
                        </a:rPr>
                        <a:t>Exposición (mdp)</a:t>
                      </a:r>
                    </a:p>
                  </a:txBody>
                  <a:tcPr marL="9525" marR="9525" marT="9525" marB="0" anchor="ctr">
                    <a:lnL>
                      <a:noFill/>
                    </a:lnL>
                    <a:lnR>
                      <a:noFill/>
                    </a:lnR>
                    <a:lnT>
                      <a:noFill/>
                    </a:lnT>
                    <a:lnB>
                      <a:noFill/>
                    </a:lnB>
                    <a:solidFill>
                      <a:srgbClr val="44546A"/>
                    </a:solidFill>
                  </a:tcPr>
                </a:tc>
                <a:tc>
                  <a:txBody>
                    <a:bodyPr/>
                    <a:lstStyle/>
                    <a:p>
                      <a:pPr algn="ctr" fontAlgn="ctr"/>
                      <a:r>
                        <a:rPr lang="es-MX" sz="1050" b="1" i="0" u="none" strike="noStrike" dirty="0">
                          <a:solidFill>
                            <a:srgbClr val="FFFFFF"/>
                          </a:solidFill>
                          <a:effectLst/>
                          <a:latin typeface="Century Gothic" panose="020B0502020202020204" pitchFamily="34" charset="0"/>
                        </a:rPr>
                        <a:t>% Exposición Moneda</a:t>
                      </a:r>
                    </a:p>
                  </a:txBody>
                  <a:tcPr marL="9525" marR="9525" marT="9525" marB="0" anchor="ctr">
                    <a:lnL>
                      <a:noFill/>
                    </a:lnL>
                    <a:lnR>
                      <a:noFill/>
                    </a:lnR>
                    <a:lnT>
                      <a:noFill/>
                    </a:lnT>
                    <a:lnB>
                      <a:noFill/>
                    </a:lnB>
                    <a:solidFill>
                      <a:srgbClr val="44546A"/>
                    </a:solidFill>
                  </a:tcPr>
                </a:tc>
                <a:extLst>
                  <a:ext uri="{0D108BD9-81ED-4DB2-BD59-A6C34878D82A}">
                    <a16:rowId xmlns:a16="http://schemas.microsoft.com/office/drawing/2014/main" val="1701352827"/>
                  </a:ext>
                </a:extLst>
              </a:tr>
              <a:tr h="190500">
                <a:tc>
                  <a:txBody>
                    <a:bodyPr/>
                    <a:lstStyle/>
                    <a:p>
                      <a:pPr algn="ctr" fontAlgn="ctr"/>
                      <a:r>
                        <a:rPr lang="es-MX" sz="1050" b="1" i="0" u="none" strike="noStrike" dirty="0">
                          <a:solidFill>
                            <a:srgbClr val="000000"/>
                          </a:solidFill>
                          <a:effectLst/>
                          <a:latin typeface="Century Gothic" panose="020B0502020202020204" pitchFamily="34" charset="0"/>
                        </a:rPr>
                        <a:t>Dólar</a:t>
                      </a:r>
                    </a:p>
                  </a:txBody>
                  <a:tcPr marL="9525" marR="9525" marT="9525" marB="0" anchor="ctr">
                    <a:lnL>
                      <a:noFill/>
                    </a:lnL>
                    <a:lnR>
                      <a:noFill/>
                    </a:lnR>
                    <a:lnT>
                      <a:noFill/>
                    </a:lnT>
                    <a:lnB>
                      <a:noFill/>
                    </a:lnB>
                    <a:solidFill>
                      <a:srgbClr val="FFFFFF"/>
                    </a:solidFill>
                  </a:tcPr>
                </a:tc>
                <a:tc>
                  <a:txBody>
                    <a:bodyPr/>
                    <a:lstStyle/>
                    <a:p>
                      <a:pPr algn="ctr" fontAlgn="ctr"/>
                      <a:r>
                        <a:rPr lang="es-MX" sz="1050" b="1" i="0" u="none" strike="noStrike" dirty="0">
                          <a:solidFill>
                            <a:srgbClr val="000000"/>
                          </a:solidFill>
                          <a:effectLst/>
                          <a:latin typeface="Century Gothic" panose="020B0502020202020204" pitchFamily="34" charset="0"/>
                        </a:rPr>
                        <a:t>5,346 </a:t>
                      </a:r>
                    </a:p>
                  </a:txBody>
                  <a:tcPr marL="9525" marR="9525" marT="9525" marB="0" anchor="ctr">
                    <a:lnL>
                      <a:noFill/>
                    </a:lnL>
                    <a:lnR>
                      <a:noFill/>
                    </a:lnR>
                    <a:lnT>
                      <a:noFill/>
                    </a:lnT>
                    <a:lnB>
                      <a:noFill/>
                    </a:lnB>
                    <a:solidFill>
                      <a:srgbClr val="FFFFFF"/>
                    </a:solidFill>
                  </a:tcPr>
                </a:tc>
                <a:tc>
                  <a:txBody>
                    <a:bodyPr/>
                    <a:lstStyle/>
                    <a:p>
                      <a:pPr algn="ctr" fontAlgn="ctr"/>
                      <a:r>
                        <a:rPr lang="es-MX" sz="1050" b="1" i="0" u="none" strike="noStrike" dirty="0">
                          <a:solidFill>
                            <a:srgbClr val="000000"/>
                          </a:solidFill>
                          <a:effectLst/>
                          <a:latin typeface="Century Gothic" panose="020B0502020202020204" pitchFamily="34" charset="0"/>
                        </a:rPr>
                        <a:t>95%</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4109350168"/>
                  </a:ext>
                </a:extLst>
              </a:tr>
              <a:tr h="190500">
                <a:tc>
                  <a:txBody>
                    <a:bodyPr/>
                    <a:lstStyle/>
                    <a:p>
                      <a:pPr algn="ctr" fontAlgn="ctr"/>
                      <a:r>
                        <a:rPr lang="es-MX" sz="1050" b="0" i="0" u="none" strike="noStrike" dirty="0">
                          <a:solidFill>
                            <a:srgbClr val="000000"/>
                          </a:solidFill>
                          <a:effectLst/>
                          <a:latin typeface="Century Gothic" panose="020B0502020202020204" pitchFamily="34" charset="0"/>
                        </a:rPr>
                        <a:t>Euro</a:t>
                      </a:r>
                    </a:p>
                  </a:txBody>
                  <a:tcPr marL="9525" marR="9525" marT="9525" marB="0" anchor="ctr">
                    <a:lnL>
                      <a:noFill/>
                    </a:lnL>
                    <a:lnR>
                      <a:noFill/>
                    </a:lnR>
                    <a:lnT>
                      <a:noFill/>
                    </a:lnT>
                    <a:lnB>
                      <a:noFill/>
                    </a:lnB>
                    <a:solidFill>
                      <a:srgbClr val="D9D9D9"/>
                    </a:solidFill>
                  </a:tcPr>
                </a:tc>
                <a:tc>
                  <a:txBody>
                    <a:bodyPr/>
                    <a:lstStyle/>
                    <a:p>
                      <a:pPr algn="ctr" fontAlgn="ctr"/>
                      <a:r>
                        <a:rPr lang="es-MX" sz="1050" b="0" i="0" u="none" strike="noStrike" dirty="0">
                          <a:solidFill>
                            <a:srgbClr val="000000"/>
                          </a:solidFill>
                          <a:effectLst/>
                          <a:latin typeface="Century Gothic" panose="020B0502020202020204" pitchFamily="34" charset="0"/>
                        </a:rPr>
                        <a:t>126 </a:t>
                      </a:r>
                    </a:p>
                  </a:txBody>
                  <a:tcPr marL="9525" marR="9525" marT="9525" marB="0" anchor="ctr">
                    <a:lnL>
                      <a:noFill/>
                    </a:lnL>
                    <a:lnR>
                      <a:noFill/>
                    </a:lnR>
                    <a:lnT>
                      <a:noFill/>
                    </a:lnT>
                    <a:lnB>
                      <a:noFill/>
                    </a:lnB>
                    <a:solidFill>
                      <a:srgbClr val="D9D9D9"/>
                    </a:solidFill>
                  </a:tcPr>
                </a:tc>
                <a:tc>
                  <a:txBody>
                    <a:bodyPr/>
                    <a:lstStyle/>
                    <a:p>
                      <a:pPr algn="ctr" fontAlgn="ctr"/>
                      <a:r>
                        <a:rPr lang="es-MX" sz="1050" b="0" i="0" u="none" strike="noStrike" dirty="0">
                          <a:solidFill>
                            <a:srgbClr val="000000"/>
                          </a:solidFill>
                          <a:effectLst/>
                          <a:latin typeface="Century Gothic" panose="020B0502020202020204" pitchFamily="34" charset="0"/>
                        </a:rPr>
                        <a:t>2%</a:t>
                      </a:r>
                    </a:p>
                  </a:txBody>
                  <a:tcPr marL="9525" marR="9525" marT="9525" marB="0" anchor="ctr">
                    <a:lnL>
                      <a:noFill/>
                    </a:lnL>
                    <a:lnR>
                      <a:noFill/>
                    </a:lnR>
                    <a:lnT>
                      <a:noFill/>
                    </a:lnT>
                    <a:lnB>
                      <a:noFill/>
                    </a:lnB>
                    <a:solidFill>
                      <a:srgbClr val="D9D9D9"/>
                    </a:solidFill>
                  </a:tcPr>
                </a:tc>
                <a:extLst>
                  <a:ext uri="{0D108BD9-81ED-4DB2-BD59-A6C34878D82A}">
                    <a16:rowId xmlns:a16="http://schemas.microsoft.com/office/drawing/2014/main" val="1411573818"/>
                  </a:ext>
                </a:extLst>
              </a:tr>
              <a:tr h="190500">
                <a:tc>
                  <a:txBody>
                    <a:bodyPr/>
                    <a:lstStyle/>
                    <a:p>
                      <a:pPr algn="ctr" fontAlgn="ctr"/>
                      <a:r>
                        <a:rPr lang="es-MX" sz="1050" b="0" i="0" u="none" strike="noStrike" dirty="0">
                          <a:solidFill>
                            <a:srgbClr val="000000"/>
                          </a:solidFill>
                          <a:effectLst/>
                          <a:latin typeface="Century Gothic" panose="020B0502020202020204" pitchFamily="34" charset="0"/>
                        </a:rPr>
                        <a:t>Yen</a:t>
                      </a:r>
                    </a:p>
                  </a:txBody>
                  <a:tcPr marL="9525" marR="9525" marT="9525"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47 </a:t>
                      </a:r>
                    </a:p>
                  </a:txBody>
                  <a:tcPr marL="9525" marR="9525" marT="9525"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1%</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3506967686"/>
                  </a:ext>
                </a:extLst>
              </a:tr>
              <a:tr h="190500">
                <a:tc>
                  <a:txBody>
                    <a:bodyPr/>
                    <a:lstStyle/>
                    <a:p>
                      <a:pPr algn="ctr" fontAlgn="ctr"/>
                      <a:r>
                        <a:rPr lang="es-MX" sz="1050" b="0" i="0" u="none" strike="noStrike" dirty="0">
                          <a:solidFill>
                            <a:srgbClr val="000000"/>
                          </a:solidFill>
                          <a:effectLst/>
                          <a:latin typeface="Century Gothic" panose="020B0502020202020204" pitchFamily="34" charset="0"/>
                        </a:rPr>
                        <a:t>Libra</a:t>
                      </a:r>
                    </a:p>
                  </a:txBody>
                  <a:tcPr marL="9525" marR="9525" marT="9525" marB="0" anchor="ctr">
                    <a:lnL>
                      <a:noFill/>
                    </a:lnL>
                    <a:lnR>
                      <a:noFill/>
                    </a:lnR>
                    <a:lnT>
                      <a:noFill/>
                    </a:lnT>
                    <a:lnB>
                      <a:noFill/>
                    </a:lnB>
                    <a:solidFill>
                      <a:srgbClr val="D9D9D9"/>
                    </a:solidFill>
                  </a:tcPr>
                </a:tc>
                <a:tc>
                  <a:txBody>
                    <a:bodyPr/>
                    <a:lstStyle/>
                    <a:p>
                      <a:pPr algn="ctr" fontAlgn="ctr"/>
                      <a:r>
                        <a:rPr lang="es-MX" sz="1050" b="0" i="0" u="none" strike="noStrike" dirty="0">
                          <a:solidFill>
                            <a:srgbClr val="000000"/>
                          </a:solidFill>
                          <a:effectLst/>
                          <a:latin typeface="Century Gothic" panose="020B0502020202020204" pitchFamily="34" charset="0"/>
                        </a:rPr>
                        <a:t>36 </a:t>
                      </a:r>
                    </a:p>
                  </a:txBody>
                  <a:tcPr marL="9525" marR="9525" marT="9525" marB="0" anchor="ctr">
                    <a:lnL>
                      <a:noFill/>
                    </a:lnL>
                    <a:lnR>
                      <a:noFill/>
                    </a:lnR>
                    <a:lnT>
                      <a:noFill/>
                    </a:lnT>
                    <a:lnB>
                      <a:noFill/>
                    </a:lnB>
                    <a:solidFill>
                      <a:srgbClr val="D9D9D9"/>
                    </a:solidFill>
                  </a:tcPr>
                </a:tc>
                <a:tc>
                  <a:txBody>
                    <a:bodyPr/>
                    <a:lstStyle/>
                    <a:p>
                      <a:pPr algn="ctr" fontAlgn="ctr"/>
                      <a:r>
                        <a:rPr lang="es-MX" sz="1050" b="0" i="0" u="none" strike="noStrike" dirty="0">
                          <a:solidFill>
                            <a:srgbClr val="000000"/>
                          </a:solidFill>
                          <a:effectLst/>
                          <a:latin typeface="Century Gothic" panose="020B0502020202020204" pitchFamily="34" charset="0"/>
                        </a:rPr>
                        <a:t>1%</a:t>
                      </a:r>
                    </a:p>
                  </a:txBody>
                  <a:tcPr marL="9525" marR="9525" marT="9525" marB="0" anchor="ctr">
                    <a:lnL>
                      <a:noFill/>
                    </a:lnL>
                    <a:lnR>
                      <a:noFill/>
                    </a:lnR>
                    <a:lnT>
                      <a:noFill/>
                    </a:lnT>
                    <a:lnB>
                      <a:noFill/>
                    </a:lnB>
                    <a:solidFill>
                      <a:srgbClr val="D9D9D9"/>
                    </a:solidFill>
                  </a:tcPr>
                </a:tc>
                <a:extLst>
                  <a:ext uri="{0D108BD9-81ED-4DB2-BD59-A6C34878D82A}">
                    <a16:rowId xmlns:a16="http://schemas.microsoft.com/office/drawing/2014/main" val="2321100997"/>
                  </a:ext>
                </a:extLst>
              </a:tr>
              <a:tr h="190500">
                <a:tc>
                  <a:txBody>
                    <a:bodyPr/>
                    <a:lstStyle/>
                    <a:p>
                      <a:pPr algn="ctr" fontAlgn="ctr"/>
                      <a:r>
                        <a:rPr lang="es-MX" sz="1050" b="0" i="0" u="none" strike="noStrike" dirty="0">
                          <a:solidFill>
                            <a:srgbClr val="000000"/>
                          </a:solidFill>
                          <a:effectLst/>
                          <a:latin typeface="Century Gothic" panose="020B0502020202020204" pitchFamily="34" charset="0"/>
                        </a:rPr>
                        <a:t>Otros</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68 </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1%</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02135953"/>
                  </a:ext>
                </a:extLst>
              </a:tr>
              <a:tr h="190500">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050" b="1" i="0" u="none" strike="noStrike" dirty="0">
                          <a:solidFill>
                            <a:srgbClr val="000000"/>
                          </a:solidFill>
                          <a:effectLst/>
                          <a:latin typeface="Century Gothic" panose="020B0502020202020204" pitchFamily="34" charset="0"/>
                        </a:rPr>
                        <a:t>5,622 </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050" b="1" i="0" u="none" strike="noStrike" dirty="0">
                          <a:solidFill>
                            <a:srgbClr val="000000"/>
                          </a:solidFill>
                          <a:effectLst/>
                          <a:latin typeface="Century Gothic" panose="020B0502020202020204" pitchFamily="34" charset="0"/>
                        </a:rPr>
                        <a:t>100%</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3022384346"/>
                  </a:ext>
                </a:extLst>
              </a:tr>
            </a:tbl>
          </a:graphicData>
        </a:graphic>
      </p:graphicFrame>
      <p:sp>
        <p:nvSpPr>
          <p:cNvPr id="15" name="CuadroTexto 14">
            <a:extLst>
              <a:ext uri="{FF2B5EF4-FFF2-40B4-BE49-F238E27FC236}">
                <a16:creationId xmlns:a16="http://schemas.microsoft.com/office/drawing/2014/main" id="{23FD4DB0-4A95-4EEC-AAA5-2C80E6921EDD}"/>
              </a:ext>
            </a:extLst>
          </p:cNvPr>
          <p:cNvSpPr txBox="1"/>
          <p:nvPr/>
        </p:nvSpPr>
        <p:spPr>
          <a:xfrm>
            <a:off x="5292080" y="4754065"/>
            <a:ext cx="3584656" cy="1815882"/>
          </a:xfrm>
          <a:prstGeom prst="rect">
            <a:avLst/>
          </a:prstGeom>
          <a:noFill/>
        </p:spPr>
        <p:txBody>
          <a:bodyPr wrap="square" rtlCol="0">
            <a:spAutoFit/>
          </a:bodyPr>
          <a:lstStyle/>
          <a:p>
            <a:pPr algn="just"/>
            <a:r>
              <a:rPr lang="es-MX" sz="1400" dirty="0">
                <a:latin typeface="Century Gothic" panose="020B0502020202020204" pitchFamily="34" charset="0"/>
              </a:rPr>
              <a:t>El portafolio de renta variable internacional principalmente concentrado en </a:t>
            </a:r>
            <a:r>
              <a:rPr lang="es-MX" sz="1400" b="1" dirty="0">
                <a:latin typeface="Century Gothic" panose="020B0502020202020204" pitchFamily="34" charset="0"/>
              </a:rPr>
              <a:t>dólares</a:t>
            </a:r>
            <a:r>
              <a:rPr lang="es-MX" sz="1400" dirty="0">
                <a:latin typeface="Century Gothic" panose="020B0502020202020204" pitchFamily="34" charset="0"/>
              </a:rPr>
              <a:t> (</a:t>
            </a:r>
            <a:r>
              <a:rPr lang="es-MX" sz="1400" b="1" dirty="0">
                <a:latin typeface="Century Gothic" panose="020B0502020202020204" pitchFamily="34" charset="0"/>
              </a:rPr>
              <a:t>95% de la exposición a monedas</a:t>
            </a:r>
            <a:r>
              <a:rPr lang="es-MX" sz="1400" dirty="0">
                <a:latin typeface="Century Gothic" panose="020B0502020202020204" pitchFamily="34" charset="0"/>
              </a:rPr>
              <a:t>), debido a que los ETF´s relacionados con Europa o Japón( HEZU y DXJ) neutralizan las fluctuaciones de su moneda contra el dólar.</a:t>
            </a:r>
          </a:p>
        </p:txBody>
      </p:sp>
      <p:sp>
        <p:nvSpPr>
          <p:cNvPr id="16" name="Flecha: a la derecha 15">
            <a:extLst>
              <a:ext uri="{FF2B5EF4-FFF2-40B4-BE49-F238E27FC236}">
                <a16:creationId xmlns:a16="http://schemas.microsoft.com/office/drawing/2014/main" id="{42D98909-4BC7-4560-9055-B08BD2C04314}"/>
              </a:ext>
            </a:extLst>
          </p:cNvPr>
          <p:cNvSpPr/>
          <p:nvPr/>
        </p:nvSpPr>
        <p:spPr>
          <a:xfrm>
            <a:off x="3923928" y="5451265"/>
            <a:ext cx="1080120" cy="360040"/>
          </a:xfrm>
          <a:prstGeom prst="rightArrow">
            <a:avLst/>
          </a:prstGeom>
          <a:gradFill flip="none" rotWithShape="1">
            <a:gsLst>
              <a:gs pos="100000">
                <a:srgbClr val="002060"/>
              </a:gs>
              <a:gs pos="100000">
                <a:schemeClr val="accent1">
                  <a:lumMod val="89000"/>
                </a:schemeClr>
              </a:gs>
              <a:gs pos="100000">
                <a:schemeClr val="accent1">
                  <a:lumMod val="75000"/>
                </a:schemeClr>
              </a:gs>
              <a:gs pos="0">
                <a:schemeClr val="accent1">
                  <a:lumMod val="70000"/>
                </a:schemeClr>
              </a:gs>
            </a:gsLst>
            <a:lin ang="27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8" name="1 Título">
            <a:extLst>
              <a:ext uri="{FF2B5EF4-FFF2-40B4-BE49-F238E27FC236}">
                <a16:creationId xmlns:a16="http://schemas.microsoft.com/office/drawing/2014/main" id="{CB21955F-4D9E-4496-A869-3A8EAEBE3A4A}"/>
              </a:ext>
            </a:extLst>
          </p:cNvPr>
          <p:cNvSpPr txBox="1">
            <a:spLocks/>
          </p:cNvSpPr>
          <p:nvPr/>
        </p:nvSpPr>
        <p:spPr bwMode="auto">
          <a:xfrm>
            <a:off x="201245" y="6484755"/>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a:t>
            </a:r>
            <a:r>
              <a:rPr lang="es-ES" sz="1000" dirty="0">
                <a:latin typeface="Century Gothic" panose="020B0502020202020204" pitchFamily="34" charset="0"/>
              </a:rPr>
              <a:t>29</a:t>
            </a:r>
            <a:r>
              <a:rPr lang="es-ES" sz="1000" dirty="0">
                <a:solidFill>
                  <a:schemeClr val="tx1"/>
                </a:solidFill>
                <a:latin typeface="Century Gothic" panose="020B0502020202020204" pitchFamily="34" charset="0"/>
              </a:rPr>
              <a:t> de septiembre de 2017.</a:t>
            </a:r>
            <a:endParaRPr lang="es-MX" sz="1000" dirty="0">
              <a:solidFill>
                <a:schemeClr val="tx1"/>
              </a:solidFill>
              <a:latin typeface="Century Gothic" panose="020B0502020202020204" pitchFamily="34" charset="0"/>
            </a:endParaRPr>
          </a:p>
        </p:txBody>
      </p:sp>
      <p:sp>
        <p:nvSpPr>
          <p:cNvPr id="13"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76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21384828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C4487901-FC2C-49AF-834D-28A08A290CE4}"/>
              </a:ext>
            </a:extLst>
          </p:cNvPr>
          <p:cNvSpPr txBox="1"/>
          <p:nvPr/>
        </p:nvSpPr>
        <p:spPr>
          <a:xfrm>
            <a:off x="239586" y="4397081"/>
            <a:ext cx="8640960" cy="2400657"/>
          </a:xfrm>
          <a:prstGeom prst="rect">
            <a:avLst/>
          </a:prstGeom>
          <a:noFill/>
        </p:spPr>
        <p:txBody>
          <a:bodyPr wrap="square" rtlCol="0">
            <a:spAutoFit/>
          </a:bodyPr>
          <a:lstStyle/>
          <a:p>
            <a:pPr algn="just"/>
            <a:r>
              <a:rPr lang="es-MX" sz="1400" dirty="0">
                <a:latin typeface="Century Gothic" panose="020B0502020202020204" pitchFamily="34" charset="0"/>
              </a:rPr>
              <a:t>La estrategia de cobertura comprende un periodo de </a:t>
            </a:r>
            <a:r>
              <a:rPr lang="es-MX" sz="1400" b="1" dirty="0">
                <a:latin typeface="Century Gothic" panose="020B0502020202020204" pitchFamily="34" charset="0"/>
              </a:rPr>
              <a:t>tres meses</a:t>
            </a:r>
            <a:r>
              <a:rPr lang="es-MX" sz="1400" dirty="0">
                <a:latin typeface="Century Gothic" panose="020B0502020202020204" pitchFamily="34" charset="0"/>
              </a:rPr>
              <a:t> (octubre-diciembre).</a:t>
            </a:r>
          </a:p>
          <a:p>
            <a:pPr algn="just"/>
            <a:r>
              <a:rPr lang="es-MX" sz="1400" dirty="0">
                <a:latin typeface="Century Gothic" panose="020B0502020202020204" pitchFamily="34" charset="0"/>
              </a:rPr>
              <a:t>Los instrumentos, para realizar la cobertura, serán futuros del tipo de cambio negociados en los mercados estandarizados Mexder y CME (</a:t>
            </a:r>
            <a:r>
              <a:rPr lang="es-MX" sz="1400" b="1" dirty="0">
                <a:latin typeface="Century Gothic" panose="020B0502020202020204" pitchFamily="34" charset="0"/>
              </a:rPr>
              <a:t>DEUA´s y Futuros del pesos mexicano</a:t>
            </a:r>
            <a:r>
              <a:rPr lang="es-MX" sz="1400" dirty="0">
                <a:latin typeface="Century Gothic" panose="020B0502020202020204" pitchFamily="34" charset="0"/>
              </a:rPr>
              <a:t>). Utilizar futuros de MEXDER o CME dependerá de los costos asociados al momento de la implementación de la estrategia.</a:t>
            </a:r>
          </a:p>
          <a:p>
            <a:pPr algn="just"/>
            <a:r>
              <a:rPr lang="es-MX" sz="1400" dirty="0">
                <a:latin typeface="Century Gothic" panose="020B0502020202020204" pitchFamily="34" charset="0"/>
              </a:rPr>
              <a:t>Los intervalos del nivel de cobertura serán analizados al momento de la implementación, tomando en cuenta consideraciones de expectativas, simulaciones y análisis de tipo de cambio (se detalla en láminas posteriores). Lo anterior quedará puntualmente señalado en él un documento previo a la implementación (“Hedge File”), el cual será del conocimiento de las partes involucradas. </a:t>
            </a:r>
          </a:p>
          <a:p>
            <a:pPr algn="just"/>
            <a:endParaRPr lang="es-MX" sz="1000" dirty="0">
              <a:latin typeface="Century Gothic" panose="020B0502020202020204" pitchFamily="34" charset="0"/>
            </a:endParaRPr>
          </a:p>
        </p:txBody>
      </p:sp>
      <p:sp>
        <p:nvSpPr>
          <p:cNvPr id="2" name="1 Título"/>
          <p:cNvSpPr>
            <a:spLocks noGrp="1"/>
          </p:cNvSpPr>
          <p:nvPr>
            <p:ph type="title"/>
          </p:nvPr>
        </p:nvSpPr>
        <p:spPr>
          <a:xfrm>
            <a:off x="143999" y="288000"/>
            <a:ext cx="5652137" cy="631524"/>
          </a:xfrm>
        </p:spPr>
        <p:txBody>
          <a:bodyPr>
            <a:noAutofit/>
          </a:bodyPr>
          <a:lstStyle/>
          <a:p>
            <a:r>
              <a:rPr lang="es-ES" sz="2000" b="1" dirty="0">
                <a:latin typeface="Century Gothic" panose="020B0502020202020204" pitchFamily="34" charset="0"/>
              </a:rPr>
              <a:t>Cobertura FANVIT Tipo de Cambio vía exposición Renta Variable Internacional.</a:t>
            </a:r>
            <a:endParaRPr lang="es-MX" sz="2000" b="1" dirty="0">
              <a:latin typeface="Century Gothic" panose="020B0502020202020204" pitchFamily="34" charset="0"/>
            </a:endParaRPr>
          </a:p>
        </p:txBody>
      </p:sp>
      <p:sp>
        <p:nvSpPr>
          <p:cNvPr id="3" name="CuadroTexto 2">
            <a:extLst>
              <a:ext uri="{FF2B5EF4-FFF2-40B4-BE49-F238E27FC236}">
                <a16:creationId xmlns:a16="http://schemas.microsoft.com/office/drawing/2014/main" id="{EC1B4276-82B2-490B-A844-AC29752866D8}"/>
              </a:ext>
            </a:extLst>
          </p:cNvPr>
          <p:cNvSpPr txBox="1"/>
          <p:nvPr/>
        </p:nvSpPr>
        <p:spPr>
          <a:xfrm>
            <a:off x="182668" y="1146777"/>
            <a:ext cx="8625869" cy="1231106"/>
          </a:xfrm>
          <a:prstGeom prst="rect">
            <a:avLst/>
          </a:prstGeom>
          <a:noFill/>
        </p:spPr>
        <p:txBody>
          <a:bodyPr wrap="square" rtlCol="0">
            <a:spAutoFit/>
          </a:bodyPr>
          <a:lstStyle/>
          <a:p>
            <a:pPr algn="just"/>
            <a:r>
              <a:rPr lang="es-MX" sz="1400" dirty="0">
                <a:latin typeface="Century Gothic" panose="020B0502020202020204" pitchFamily="34" charset="0"/>
              </a:rPr>
              <a:t>Sujeto a la implementación de la estrategia de cobertura, al cumplimiento de los 31 puntos de Banxico y revisión de límites de riesgos; se propone realizar cobertura de tipo de cambio peso-dólar de hasta el </a:t>
            </a:r>
            <a:r>
              <a:rPr lang="es-MX" sz="1400" b="1" dirty="0">
                <a:latin typeface="Century Gothic" panose="020B0502020202020204" pitchFamily="34" charset="0"/>
              </a:rPr>
              <a:t>90% de la exposición </a:t>
            </a:r>
            <a:r>
              <a:rPr lang="es-MX" sz="1400" dirty="0">
                <a:latin typeface="Century Gothic" panose="020B0502020202020204" pitchFamily="34" charset="0"/>
              </a:rPr>
              <a:t>que se tiene a los ETF´s en dólares (incluyendo ventas y compras), la posición a cubrir al 29 de septiembre de 2017 incluye:</a:t>
            </a:r>
          </a:p>
          <a:p>
            <a:pPr algn="just"/>
            <a:endParaRPr lang="es-MX" dirty="0"/>
          </a:p>
        </p:txBody>
      </p:sp>
      <p:graphicFrame>
        <p:nvGraphicFramePr>
          <p:cNvPr id="7" name="Tabla 6">
            <a:extLst>
              <a:ext uri="{FF2B5EF4-FFF2-40B4-BE49-F238E27FC236}">
                <a16:creationId xmlns:a16="http://schemas.microsoft.com/office/drawing/2014/main" id="{5A7848F1-B391-4271-8452-48F0103D7AB0}"/>
              </a:ext>
            </a:extLst>
          </p:cNvPr>
          <p:cNvGraphicFramePr>
            <a:graphicFrameLocks noGrp="1"/>
          </p:cNvGraphicFramePr>
          <p:nvPr>
            <p:extLst/>
          </p:nvPr>
        </p:nvGraphicFramePr>
        <p:xfrm>
          <a:off x="239586" y="2285796"/>
          <a:ext cx="8568951" cy="2155578"/>
        </p:xfrm>
        <a:graphic>
          <a:graphicData uri="http://schemas.openxmlformats.org/drawingml/2006/table">
            <a:tbl>
              <a:tblPr/>
              <a:tblGrid>
                <a:gridCol w="1369265">
                  <a:extLst>
                    <a:ext uri="{9D8B030D-6E8A-4147-A177-3AD203B41FA5}">
                      <a16:colId xmlns:a16="http://schemas.microsoft.com/office/drawing/2014/main" val="2480334003"/>
                    </a:ext>
                  </a:extLst>
                </a:gridCol>
                <a:gridCol w="883397">
                  <a:extLst>
                    <a:ext uri="{9D8B030D-6E8A-4147-A177-3AD203B41FA5}">
                      <a16:colId xmlns:a16="http://schemas.microsoft.com/office/drawing/2014/main" val="2012692172"/>
                    </a:ext>
                  </a:extLst>
                </a:gridCol>
                <a:gridCol w="839227">
                  <a:extLst>
                    <a:ext uri="{9D8B030D-6E8A-4147-A177-3AD203B41FA5}">
                      <a16:colId xmlns:a16="http://schemas.microsoft.com/office/drawing/2014/main" val="3045785831"/>
                    </a:ext>
                  </a:extLst>
                </a:gridCol>
                <a:gridCol w="5477062">
                  <a:extLst>
                    <a:ext uri="{9D8B030D-6E8A-4147-A177-3AD203B41FA5}">
                      <a16:colId xmlns:a16="http://schemas.microsoft.com/office/drawing/2014/main" val="1136342698"/>
                    </a:ext>
                  </a:extLst>
                </a:gridCol>
              </a:tblGrid>
              <a:tr h="156066">
                <a:tc gridSpan="4">
                  <a:txBody>
                    <a:bodyPr/>
                    <a:lstStyle/>
                    <a:p>
                      <a:pPr algn="ctr" rtl="0" fontAlgn="ctr"/>
                      <a:r>
                        <a:rPr lang="es-MX" sz="1000" b="1" i="0" u="none" strike="noStrike" dirty="0">
                          <a:solidFill>
                            <a:srgbClr val="FFFFFF"/>
                          </a:solidFill>
                          <a:effectLst/>
                          <a:latin typeface="Century Gothic" panose="020B0502020202020204" pitchFamily="34" charset="0"/>
                        </a:rPr>
                        <a:t>Renta Variable FANVIT</a:t>
                      </a:r>
                    </a:p>
                  </a:txBody>
                  <a:tcPr marL="9525" marR="9525" marT="9525" marB="0" anchor="ctr">
                    <a:lnL>
                      <a:noFill/>
                    </a:lnL>
                    <a:lnR>
                      <a:noFill/>
                    </a:lnR>
                    <a:lnT>
                      <a:noFill/>
                    </a:lnT>
                    <a:lnB>
                      <a:noFill/>
                    </a:lnB>
                    <a:solidFill>
                      <a:srgbClr val="44546A"/>
                    </a:solidFill>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2071078913"/>
                  </a:ext>
                </a:extLst>
              </a:tr>
              <a:tr h="301998">
                <a:tc>
                  <a:txBody>
                    <a:bodyPr/>
                    <a:lstStyle/>
                    <a:p>
                      <a:pPr algn="ctr" rtl="0" fontAlgn="ctr"/>
                      <a:r>
                        <a:rPr lang="es-MX" sz="1000" b="1" i="0" u="none" strike="noStrike" dirty="0">
                          <a:solidFill>
                            <a:srgbClr val="FFFFFF"/>
                          </a:solidFill>
                          <a:effectLst/>
                          <a:latin typeface="Century Gothic" panose="020B0502020202020204" pitchFamily="34" charset="0"/>
                        </a:rPr>
                        <a:t>Instrumento</a:t>
                      </a:r>
                    </a:p>
                  </a:txBody>
                  <a:tcPr marL="9525" marR="9525" marT="9525" marB="0" anchor="ctr">
                    <a:lnL>
                      <a:noFill/>
                    </a:lnL>
                    <a:lnR>
                      <a:noFill/>
                    </a:lnR>
                    <a:lnT>
                      <a:noFill/>
                    </a:lnT>
                    <a:lnB>
                      <a:noFill/>
                    </a:lnB>
                    <a:solidFill>
                      <a:srgbClr val="44546A"/>
                    </a:solidFill>
                  </a:tcPr>
                </a:tc>
                <a:tc>
                  <a:txBody>
                    <a:bodyPr/>
                    <a:lstStyle/>
                    <a:p>
                      <a:pPr algn="ctr" rtl="0" fontAlgn="ctr"/>
                      <a:r>
                        <a:rPr lang="es-MX" sz="1000" b="1" i="0" u="none" strike="noStrike" dirty="0">
                          <a:solidFill>
                            <a:srgbClr val="FFFFFF"/>
                          </a:solidFill>
                          <a:effectLst/>
                          <a:latin typeface="Century Gothic" panose="020B0502020202020204" pitchFamily="34" charset="0"/>
                        </a:rPr>
                        <a:t>Monto (MDP)</a:t>
                      </a:r>
                    </a:p>
                  </a:txBody>
                  <a:tcPr marL="9525" marR="9525" marT="9525" marB="0" anchor="ctr">
                    <a:lnL>
                      <a:noFill/>
                    </a:lnL>
                    <a:lnR>
                      <a:noFill/>
                    </a:lnR>
                    <a:lnT>
                      <a:noFill/>
                    </a:lnT>
                    <a:lnB>
                      <a:noFill/>
                    </a:lnB>
                    <a:solidFill>
                      <a:srgbClr val="44546A"/>
                    </a:solidFill>
                  </a:tcPr>
                </a:tc>
                <a:tc>
                  <a:txBody>
                    <a:bodyPr/>
                    <a:lstStyle/>
                    <a:p>
                      <a:pPr algn="ctr" rtl="0" fontAlgn="ctr"/>
                      <a:r>
                        <a:rPr lang="es-MX" sz="1000" b="1" i="0" u="none" strike="noStrike" dirty="0">
                          <a:solidFill>
                            <a:srgbClr val="FFFFFF"/>
                          </a:solidFill>
                          <a:effectLst/>
                          <a:latin typeface="Century Gothic" panose="020B0502020202020204" pitchFamily="34" charset="0"/>
                        </a:rPr>
                        <a:t>Moneda de Exposición</a:t>
                      </a:r>
                    </a:p>
                  </a:txBody>
                  <a:tcPr marL="9525" marR="9525" marT="9525" marB="0" anchor="ctr">
                    <a:lnL>
                      <a:noFill/>
                    </a:lnL>
                    <a:lnR>
                      <a:noFill/>
                    </a:lnR>
                    <a:lnT>
                      <a:noFill/>
                    </a:lnT>
                    <a:lnB>
                      <a:noFill/>
                    </a:lnB>
                    <a:solidFill>
                      <a:srgbClr val="44546A"/>
                    </a:solidFill>
                  </a:tcPr>
                </a:tc>
                <a:tc>
                  <a:txBody>
                    <a:bodyPr/>
                    <a:lstStyle/>
                    <a:p>
                      <a:pPr algn="ctr" rtl="0" fontAlgn="ctr"/>
                      <a:r>
                        <a:rPr lang="es-MX" sz="1000" b="1" i="0" u="none" strike="noStrike" dirty="0">
                          <a:solidFill>
                            <a:srgbClr val="FFFFFF"/>
                          </a:solidFill>
                          <a:effectLst/>
                          <a:latin typeface="Century Gothic" panose="020B0502020202020204" pitchFamily="34" charset="0"/>
                        </a:rPr>
                        <a:t>Descripción</a:t>
                      </a:r>
                    </a:p>
                  </a:txBody>
                  <a:tcPr marL="9525" marR="9525" marT="9525" marB="0" anchor="ctr">
                    <a:lnL>
                      <a:noFill/>
                    </a:lnL>
                    <a:lnR>
                      <a:noFill/>
                    </a:lnR>
                    <a:lnT>
                      <a:noFill/>
                    </a:lnT>
                    <a:lnB>
                      <a:noFill/>
                    </a:lnB>
                    <a:solidFill>
                      <a:srgbClr val="44546A"/>
                    </a:solidFill>
                  </a:tcPr>
                </a:tc>
                <a:extLst>
                  <a:ext uri="{0D108BD9-81ED-4DB2-BD59-A6C34878D82A}">
                    <a16:rowId xmlns:a16="http://schemas.microsoft.com/office/drawing/2014/main" val="1932401038"/>
                  </a:ext>
                </a:extLst>
              </a:tr>
              <a:tr h="301998">
                <a:tc>
                  <a:txBody>
                    <a:bodyPr/>
                    <a:lstStyle/>
                    <a:p>
                      <a:pPr algn="ctr" rtl="0" fontAlgn="ctr"/>
                      <a:r>
                        <a:rPr lang="es-MX" sz="1000" b="0" i="0" u="none" strike="noStrike" dirty="0">
                          <a:solidFill>
                            <a:srgbClr val="000000"/>
                          </a:solidFill>
                          <a:effectLst/>
                          <a:latin typeface="Century Gothic" panose="020B0502020202020204" pitchFamily="34" charset="0"/>
                        </a:rPr>
                        <a:t>DXJ* MM EQUITY </a:t>
                      </a:r>
                    </a:p>
                  </a:txBody>
                  <a:tcPr marL="9525" marR="9525" marT="9525" marB="0" anchor="ctr">
                    <a:lnL>
                      <a:noFill/>
                    </a:lnL>
                    <a:lnR>
                      <a:noFill/>
                    </a:lnR>
                    <a:lnT>
                      <a:noFill/>
                    </a:lnT>
                    <a:lnB>
                      <a:noFill/>
                    </a:lnB>
                    <a:solidFill>
                      <a:srgbClr val="FFFFFF"/>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1,701</a:t>
                      </a:r>
                    </a:p>
                  </a:txBody>
                  <a:tcPr marL="9525" marR="9525" marT="9525" marB="0" anchor="ctr">
                    <a:lnL>
                      <a:noFill/>
                    </a:lnL>
                    <a:lnR>
                      <a:noFill/>
                    </a:lnR>
                    <a:lnT>
                      <a:noFill/>
                    </a:lnT>
                    <a:lnB>
                      <a:noFill/>
                    </a:lnB>
                    <a:solidFill>
                      <a:srgbClr val="FFFFFF"/>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Dólar</a:t>
                      </a:r>
                    </a:p>
                  </a:txBody>
                  <a:tcPr marL="9525" marR="9525" marT="9525" marB="0" anchor="ctr">
                    <a:lnL>
                      <a:noFill/>
                    </a:lnL>
                    <a:lnR>
                      <a:noFill/>
                    </a:lnR>
                    <a:lnT>
                      <a:noFill/>
                    </a:lnT>
                    <a:lnB>
                      <a:noFill/>
                    </a:lnB>
                    <a:solidFill>
                      <a:srgbClr val="FFFFFF"/>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Invierte en empresas que cotizan en Japón, neutralizando las fluctuaciones del Yen Japonés relativo USD.</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544950562"/>
                  </a:ext>
                </a:extLst>
              </a:tr>
              <a:tr h="283484">
                <a:tc>
                  <a:txBody>
                    <a:bodyPr/>
                    <a:lstStyle/>
                    <a:p>
                      <a:pPr algn="ctr" rtl="0" fontAlgn="ctr"/>
                      <a:r>
                        <a:rPr lang="es-MX" sz="1000" b="0" i="0" u="none" strike="noStrike" dirty="0">
                          <a:solidFill>
                            <a:srgbClr val="000000"/>
                          </a:solidFill>
                          <a:effectLst/>
                          <a:latin typeface="Century Gothic" panose="020B0502020202020204" pitchFamily="34" charset="0"/>
                        </a:rPr>
                        <a:t>IVV* MM EQUITY </a:t>
                      </a:r>
                    </a:p>
                  </a:txBody>
                  <a:tcPr marL="9525" marR="9525" marT="9525" marB="0" anchor="ctr">
                    <a:lnL>
                      <a:noFill/>
                    </a:lnL>
                    <a:lnR>
                      <a:noFill/>
                    </a:lnR>
                    <a:lnT>
                      <a:noFill/>
                    </a:lnT>
                    <a:lnB>
                      <a:noFill/>
                    </a:lnB>
                    <a:solidFill>
                      <a:srgbClr val="D9D9D9"/>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1,582</a:t>
                      </a:r>
                    </a:p>
                  </a:txBody>
                  <a:tcPr marL="9525" marR="9525" marT="9525" marB="0" anchor="ctr">
                    <a:lnL>
                      <a:noFill/>
                    </a:lnL>
                    <a:lnR>
                      <a:noFill/>
                    </a:lnR>
                    <a:lnT>
                      <a:noFill/>
                    </a:lnT>
                    <a:lnB>
                      <a:noFill/>
                    </a:lnB>
                    <a:solidFill>
                      <a:srgbClr val="D9D9D9"/>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Dólar</a:t>
                      </a:r>
                    </a:p>
                  </a:txBody>
                  <a:tcPr marL="9525" marR="9525" marT="9525" marB="0" anchor="ctr">
                    <a:lnL>
                      <a:noFill/>
                    </a:lnL>
                    <a:lnR>
                      <a:noFill/>
                    </a:lnR>
                    <a:lnT>
                      <a:noFill/>
                    </a:lnT>
                    <a:lnB>
                      <a:noFill/>
                    </a:lnB>
                    <a:solidFill>
                      <a:srgbClr val="D9D9D9"/>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Invierte en las 500 acciones que componen el índice S&amp;P500.</a:t>
                      </a:r>
                    </a:p>
                  </a:txBody>
                  <a:tcPr marL="9525" marR="9525" marT="9525" marB="0" anchor="ctr">
                    <a:lnL>
                      <a:noFill/>
                    </a:lnL>
                    <a:lnR>
                      <a:noFill/>
                    </a:lnR>
                    <a:lnT>
                      <a:noFill/>
                    </a:lnT>
                    <a:lnB>
                      <a:noFill/>
                    </a:lnB>
                    <a:solidFill>
                      <a:srgbClr val="D9D9D9"/>
                    </a:solidFill>
                  </a:tcPr>
                </a:tc>
                <a:extLst>
                  <a:ext uri="{0D108BD9-81ED-4DB2-BD59-A6C34878D82A}">
                    <a16:rowId xmlns:a16="http://schemas.microsoft.com/office/drawing/2014/main" val="1356102148"/>
                  </a:ext>
                </a:extLst>
              </a:tr>
              <a:tr h="301998">
                <a:tc>
                  <a:txBody>
                    <a:bodyPr/>
                    <a:lstStyle/>
                    <a:p>
                      <a:pPr algn="ctr" rtl="0" fontAlgn="ctr"/>
                      <a:r>
                        <a:rPr lang="es-MX" sz="1000" b="0" i="0" u="none" strike="noStrike" dirty="0">
                          <a:solidFill>
                            <a:srgbClr val="000000"/>
                          </a:solidFill>
                          <a:effectLst/>
                          <a:latin typeface="Century Gothic" panose="020B0502020202020204" pitchFamily="34" charset="0"/>
                        </a:rPr>
                        <a:t>HEZU* MM EQUITY </a:t>
                      </a:r>
                    </a:p>
                  </a:txBody>
                  <a:tcPr marL="9525" marR="9525" marT="9525" marB="0" anchor="ctr">
                    <a:lnL>
                      <a:noFill/>
                    </a:lnL>
                    <a:lnR>
                      <a:noFill/>
                    </a:lnR>
                    <a:lnT>
                      <a:noFill/>
                    </a:lnT>
                    <a:lnB>
                      <a:noFill/>
                    </a:lnB>
                    <a:solidFill>
                      <a:srgbClr val="FFFFFF"/>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1,394</a:t>
                      </a:r>
                    </a:p>
                  </a:txBody>
                  <a:tcPr marL="9525" marR="9525" marT="9525" marB="0" anchor="ctr">
                    <a:lnL>
                      <a:noFill/>
                    </a:lnL>
                    <a:lnR>
                      <a:noFill/>
                    </a:lnR>
                    <a:lnT>
                      <a:noFill/>
                    </a:lnT>
                    <a:lnB>
                      <a:noFill/>
                    </a:lnB>
                    <a:solidFill>
                      <a:srgbClr val="FFFFFF"/>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Dólar</a:t>
                      </a:r>
                    </a:p>
                  </a:txBody>
                  <a:tcPr marL="9525" marR="9525" marT="9525" marB="0" anchor="ctr">
                    <a:lnL>
                      <a:noFill/>
                    </a:lnL>
                    <a:lnR>
                      <a:noFill/>
                    </a:lnR>
                    <a:lnT>
                      <a:noFill/>
                    </a:lnT>
                    <a:lnB>
                      <a:noFill/>
                    </a:lnB>
                    <a:solidFill>
                      <a:srgbClr val="FFFFFF"/>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Invierte en empresas de países de la Unión Monetaria Europea neutralizando las fluctuaciones del Euro relativo USD.</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4005745959"/>
                  </a:ext>
                </a:extLst>
              </a:tr>
              <a:tr h="301998">
                <a:tc>
                  <a:txBody>
                    <a:bodyPr/>
                    <a:lstStyle/>
                    <a:p>
                      <a:pPr algn="ctr" rtl="0" fontAlgn="ctr"/>
                      <a:r>
                        <a:rPr lang="es-MX" sz="1000" b="0" i="0" u="none" strike="noStrike" dirty="0">
                          <a:solidFill>
                            <a:srgbClr val="000000"/>
                          </a:solidFill>
                          <a:effectLst/>
                          <a:latin typeface="Century Gothic" panose="020B0502020202020204" pitchFamily="34" charset="0"/>
                        </a:rPr>
                        <a:t>QQQ* MM EQUITY </a:t>
                      </a:r>
                    </a:p>
                  </a:txBody>
                  <a:tcPr marL="9525" marR="9525" marT="9525" marB="0" anchor="ctr">
                    <a:lnL>
                      <a:noFill/>
                    </a:lnL>
                    <a:lnR>
                      <a:noFill/>
                    </a:lnR>
                    <a:lnT>
                      <a:noFill/>
                    </a:lnT>
                    <a:lnB>
                      <a:noFill/>
                    </a:lnB>
                    <a:solidFill>
                      <a:srgbClr val="D9D9D9"/>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291</a:t>
                      </a:r>
                    </a:p>
                  </a:txBody>
                  <a:tcPr marL="9525" marR="9525" marT="9525" marB="0" anchor="ctr">
                    <a:lnL>
                      <a:noFill/>
                    </a:lnL>
                    <a:lnR>
                      <a:noFill/>
                    </a:lnR>
                    <a:lnT>
                      <a:noFill/>
                    </a:lnT>
                    <a:lnB>
                      <a:noFill/>
                    </a:lnB>
                    <a:solidFill>
                      <a:srgbClr val="D9D9D9"/>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Dólar</a:t>
                      </a:r>
                    </a:p>
                  </a:txBody>
                  <a:tcPr marL="9525" marR="9525" marT="9525" marB="0" anchor="ctr">
                    <a:lnL>
                      <a:noFill/>
                    </a:lnL>
                    <a:lnR>
                      <a:noFill/>
                    </a:lnR>
                    <a:lnT>
                      <a:noFill/>
                    </a:lnT>
                    <a:lnB>
                      <a:noFill/>
                    </a:lnB>
                    <a:solidFill>
                      <a:srgbClr val="D9D9D9"/>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Tiene por objetivo seguir el rendimiento del índice Nasdaq 100. Enfocado en el sector tecnología y consumo.</a:t>
                      </a:r>
                    </a:p>
                  </a:txBody>
                  <a:tcPr marL="9525" marR="9525" marT="9525" marB="0" anchor="ctr">
                    <a:lnL>
                      <a:noFill/>
                    </a:lnL>
                    <a:lnR>
                      <a:noFill/>
                    </a:lnR>
                    <a:lnT>
                      <a:noFill/>
                    </a:lnT>
                    <a:lnB>
                      <a:noFill/>
                    </a:lnB>
                    <a:solidFill>
                      <a:srgbClr val="D9D9D9"/>
                    </a:solidFill>
                  </a:tcPr>
                </a:tc>
                <a:extLst>
                  <a:ext uri="{0D108BD9-81ED-4DB2-BD59-A6C34878D82A}">
                    <a16:rowId xmlns:a16="http://schemas.microsoft.com/office/drawing/2014/main" val="3348475550"/>
                  </a:ext>
                </a:extLst>
              </a:tr>
              <a:tr h="290944">
                <a:tc>
                  <a:txBody>
                    <a:bodyPr/>
                    <a:lstStyle/>
                    <a:p>
                      <a:pPr algn="ctr" rtl="0" fontAlgn="ctr"/>
                      <a:r>
                        <a:rPr lang="es-MX" sz="1000" b="0" i="0" u="none" strike="noStrike" dirty="0">
                          <a:solidFill>
                            <a:srgbClr val="000000"/>
                          </a:solidFill>
                          <a:effectLst/>
                          <a:latin typeface="Century Gothic" panose="020B0502020202020204" pitchFamily="34" charset="0"/>
                        </a:rPr>
                        <a:t>XFL* MM EQUITY </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60</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Dólar</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Brinda resultados que correspondan al desempeño del "The Financial Slect Sector".</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85904283"/>
                  </a:ext>
                </a:extLst>
              </a:tr>
              <a:tr h="156662">
                <a:tc>
                  <a:txBody>
                    <a:bodyPr/>
                    <a:lstStyle/>
                    <a:p>
                      <a:pPr algn="ctr" rtl="0" fontAlgn="ctr"/>
                      <a:r>
                        <a:rPr lang="es-MX" sz="1000" b="0" i="0" u="none" strike="noStrike" dirty="0">
                          <a:solidFill>
                            <a:srgbClr val="000000"/>
                          </a:solidFill>
                          <a:effectLst/>
                          <a:latin typeface="Century Gothic" panose="020B050202020202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rtl="0" fontAlgn="ctr"/>
                      <a:r>
                        <a:rPr lang="es-MX" sz="1000" b="1" i="0" u="none" strike="noStrike" dirty="0">
                          <a:solidFill>
                            <a:srgbClr val="000000"/>
                          </a:solidFill>
                          <a:effectLst/>
                          <a:latin typeface="Century Gothic" panose="020B0502020202020204" pitchFamily="34" charset="0"/>
                        </a:rPr>
                        <a:t>5,028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 </a:t>
                      </a:r>
                    </a:p>
                  </a:txBody>
                  <a:tcPr marL="9525" marR="9525" marT="9525"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3806566000"/>
                  </a:ext>
                </a:extLst>
              </a:tr>
            </a:tbl>
          </a:graphicData>
        </a:graphic>
      </p:graphicFrame>
      <p:sp>
        <p:nvSpPr>
          <p:cNvPr id="8" name="1 Título">
            <a:extLst>
              <a:ext uri="{FF2B5EF4-FFF2-40B4-BE49-F238E27FC236}">
                <a16:creationId xmlns:a16="http://schemas.microsoft.com/office/drawing/2014/main" id="{140132D0-1751-4B91-A07E-D4016CF5DD39}"/>
              </a:ext>
            </a:extLst>
          </p:cNvPr>
          <p:cNvSpPr txBox="1">
            <a:spLocks/>
          </p:cNvSpPr>
          <p:nvPr/>
        </p:nvSpPr>
        <p:spPr bwMode="auto">
          <a:xfrm>
            <a:off x="201245" y="6597063"/>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a:t>
            </a:r>
            <a:r>
              <a:rPr lang="es-ES" sz="1000" dirty="0">
                <a:latin typeface="Century Gothic" panose="020B0502020202020204" pitchFamily="34" charset="0"/>
              </a:rPr>
              <a:t>29</a:t>
            </a:r>
            <a:r>
              <a:rPr lang="es-ES" sz="1000" dirty="0">
                <a:solidFill>
                  <a:schemeClr val="tx1"/>
                </a:solidFill>
                <a:latin typeface="Century Gothic" panose="020B0502020202020204" pitchFamily="34" charset="0"/>
              </a:rPr>
              <a:t> de septiembre de 2017.</a:t>
            </a:r>
            <a:endParaRPr lang="es-MX" sz="1000" dirty="0">
              <a:solidFill>
                <a:schemeClr val="tx1"/>
              </a:solidFill>
              <a:latin typeface="Century Gothic" panose="020B0502020202020204" pitchFamily="34" charset="0"/>
            </a:endParaRPr>
          </a:p>
        </p:txBody>
      </p:sp>
      <p:sp>
        <p:nvSpPr>
          <p:cNvPr id="9"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77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74481546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Estrategia de Cobertura (4to Trimestre)</a:t>
            </a:r>
            <a:endParaRPr lang="es-MX" sz="2000" b="1" dirty="0">
              <a:latin typeface="Century Gothic" panose="020B0502020202020204" pitchFamily="34" charset="0"/>
            </a:endParaRPr>
          </a:p>
        </p:txBody>
      </p:sp>
      <p:sp>
        <p:nvSpPr>
          <p:cNvPr id="4" name="CuadroTexto 3">
            <a:extLst>
              <a:ext uri="{FF2B5EF4-FFF2-40B4-BE49-F238E27FC236}">
                <a16:creationId xmlns:a16="http://schemas.microsoft.com/office/drawing/2014/main" id="{732C4E2A-9895-440B-83BC-B76692A5E92E}"/>
              </a:ext>
            </a:extLst>
          </p:cNvPr>
          <p:cNvSpPr txBox="1"/>
          <p:nvPr/>
        </p:nvSpPr>
        <p:spPr>
          <a:xfrm>
            <a:off x="120414" y="1161184"/>
            <a:ext cx="8738293" cy="2185214"/>
          </a:xfrm>
          <a:prstGeom prst="rect">
            <a:avLst/>
          </a:prstGeom>
          <a:noFill/>
        </p:spPr>
        <p:txBody>
          <a:bodyPr wrap="square" rtlCol="0">
            <a:spAutoFit/>
          </a:bodyPr>
          <a:lstStyle/>
          <a:p>
            <a:pPr marL="285750" indent="-285750" algn="just">
              <a:buClr>
                <a:srgbClr val="C00000"/>
              </a:buClr>
              <a:buFont typeface="Arial" panose="020B0604020202020204" pitchFamily="34" charset="0"/>
              <a:buChar char="•"/>
            </a:pPr>
            <a:r>
              <a:rPr lang="es-MX" sz="1400" dirty="0">
                <a:latin typeface="Century Gothic" panose="020B0502020202020204" pitchFamily="34" charset="0"/>
              </a:rPr>
              <a:t>Se  considerará cubrir la posición en dólares vía renta variable internacional entre un intervalo de 85%-90% si el TC se encuentra entre 18.43 y 22.12. Lo anterior sujeto a condiciones de mercado.</a:t>
            </a:r>
          </a:p>
          <a:p>
            <a:pPr marL="285750" indent="-285750" algn="just">
              <a:buClr>
                <a:srgbClr val="C00000"/>
              </a:buClr>
              <a:buFont typeface="Arial" panose="020B0604020202020204" pitchFamily="34" charset="0"/>
              <a:buChar char="•"/>
            </a:pPr>
            <a:r>
              <a:rPr lang="es-MX" sz="1400" dirty="0">
                <a:latin typeface="Century Gothic" panose="020B0502020202020204" pitchFamily="34" charset="0"/>
              </a:rPr>
              <a:t>Se considerará cubrir la posición en dólares vía renta variable internacional entre un intervalo de 52%-57% si el TC se encuentra entre 16.58 y 18.43. Lo anterior sujeto a condiciones de mercado.</a:t>
            </a:r>
          </a:p>
          <a:p>
            <a:pPr marL="285750" indent="-285750" algn="just">
              <a:buClr>
                <a:srgbClr val="C00000"/>
              </a:buClr>
              <a:buFont typeface="Arial" panose="020B0604020202020204" pitchFamily="34" charset="0"/>
              <a:buChar char="•"/>
            </a:pPr>
            <a:r>
              <a:rPr lang="es-MX" sz="1400" dirty="0">
                <a:latin typeface="Century Gothic" panose="020B0502020202020204" pitchFamily="34" charset="0"/>
              </a:rPr>
              <a:t>Se considerará cubrir la posición en dólares vía renta variable internacional entre un intervalo de 10%-15% si el TC se encuentra entre 14.73 y 16.58. Lo anterior sujeto a condiciones de mercado.</a:t>
            </a:r>
          </a:p>
          <a:p>
            <a:pPr algn="just">
              <a:buClr>
                <a:srgbClr val="C00000"/>
              </a:buClr>
            </a:pPr>
            <a:endParaRPr lang="es-MX" sz="1000" dirty="0">
              <a:latin typeface="Century Gothic" panose="020B0502020202020204" pitchFamily="34" charset="0"/>
            </a:endParaRPr>
          </a:p>
        </p:txBody>
      </p:sp>
      <p:pic>
        <p:nvPicPr>
          <p:cNvPr id="5" name="Imagen 4">
            <a:extLst>
              <a:ext uri="{FF2B5EF4-FFF2-40B4-BE49-F238E27FC236}">
                <a16:creationId xmlns:a16="http://schemas.microsoft.com/office/drawing/2014/main" id="{206838D2-4DE6-44D7-93B8-4265DD828E78}"/>
              </a:ext>
            </a:extLst>
          </p:cNvPr>
          <p:cNvPicPr>
            <a:picLocks noChangeAspect="1"/>
          </p:cNvPicPr>
          <p:nvPr/>
        </p:nvPicPr>
        <p:blipFill>
          <a:blip r:embed="rId3"/>
          <a:stretch>
            <a:fillRect/>
          </a:stretch>
        </p:blipFill>
        <p:spPr>
          <a:xfrm>
            <a:off x="1209972" y="2923553"/>
            <a:ext cx="7484114" cy="3569321"/>
          </a:xfrm>
          <a:prstGeom prst="rect">
            <a:avLst/>
          </a:prstGeom>
        </p:spPr>
      </p:pic>
      <p:sp>
        <p:nvSpPr>
          <p:cNvPr id="6" name="1 Título">
            <a:extLst>
              <a:ext uri="{FF2B5EF4-FFF2-40B4-BE49-F238E27FC236}">
                <a16:creationId xmlns:a16="http://schemas.microsoft.com/office/drawing/2014/main" id="{8ABECA2F-41DE-4861-BF6E-A9564EF268C6}"/>
              </a:ext>
            </a:extLst>
          </p:cNvPr>
          <p:cNvSpPr txBox="1">
            <a:spLocks/>
          </p:cNvSpPr>
          <p:nvPr/>
        </p:nvSpPr>
        <p:spPr bwMode="auto">
          <a:xfrm>
            <a:off x="164706" y="6563557"/>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a:t>
            </a:r>
            <a:r>
              <a:rPr lang="es-ES" sz="1000" dirty="0">
                <a:latin typeface="Century Gothic" panose="020B0502020202020204" pitchFamily="34" charset="0"/>
              </a:rPr>
              <a:t>29</a:t>
            </a:r>
            <a:r>
              <a:rPr lang="es-ES" sz="1000" dirty="0">
                <a:solidFill>
                  <a:schemeClr val="tx1"/>
                </a:solidFill>
                <a:latin typeface="Century Gothic" panose="020B0502020202020204" pitchFamily="34" charset="0"/>
              </a:rPr>
              <a:t> de septiembre de 2017.</a:t>
            </a:r>
            <a:endParaRPr lang="es-MX" sz="1000" dirty="0">
              <a:solidFill>
                <a:schemeClr val="tx1"/>
              </a:solidFill>
              <a:latin typeface="Century Gothic" panose="020B0502020202020204" pitchFamily="34" charset="0"/>
            </a:endParaRPr>
          </a:p>
        </p:txBody>
      </p:sp>
      <p:sp>
        <p:nvSpPr>
          <p:cNvPr id="8" name="3 Marcador de número de diapositiva"/>
          <p:cNvSpPr>
            <a:spLocks noGrp="1"/>
          </p:cNvSpPr>
          <p:nvPr>
            <p:ph type="sldNum" sz="quarter" idx="12"/>
          </p:nvPr>
        </p:nvSpPr>
        <p:spPr>
          <a:xfrm>
            <a:off x="8582558" y="6492875"/>
            <a:ext cx="552298" cy="365125"/>
          </a:xfrm>
        </p:spPr>
        <p:txBody>
          <a:bodyPr/>
          <a:lstStyle/>
          <a:p>
            <a:pPr algn="ctr"/>
            <a:fld id="{05E83AA4-A00D-4AA0-8FE8-B93C9F3EC141}" type="slidenum">
              <a:rPr lang="es-ES" altLang="es-MX" smtClean="0">
                <a:latin typeface="Century Gothic" panose="020B0502020202020204" pitchFamily="34" charset="0"/>
              </a:rPr>
              <a:pPr algn="ctr"/>
              <a:t>78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8678326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Consideraciones Generales Dólar</a:t>
            </a:r>
            <a:endParaRPr lang="es-MX" sz="2000" b="1" dirty="0">
              <a:latin typeface="Century Gothic" panose="020B0502020202020204" pitchFamily="34" charset="0"/>
            </a:endParaRPr>
          </a:p>
        </p:txBody>
      </p:sp>
      <p:sp>
        <p:nvSpPr>
          <p:cNvPr id="3" name="CuadroTexto 2">
            <a:extLst>
              <a:ext uri="{FF2B5EF4-FFF2-40B4-BE49-F238E27FC236}">
                <a16:creationId xmlns:a16="http://schemas.microsoft.com/office/drawing/2014/main" id="{60C9CF26-6682-4D5E-828A-7B956F43FABA}"/>
              </a:ext>
            </a:extLst>
          </p:cNvPr>
          <p:cNvSpPr txBox="1"/>
          <p:nvPr/>
        </p:nvSpPr>
        <p:spPr>
          <a:xfrm>
            <a:off x="143999" y="1322310"/>
            <a:ext cx="8747499" cy="4662815"/>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es-MX" sz="1400" dirty="0">
                <a:latin typeface="Century Gothic" panose="020B0502020202020204" pitchFamily="34" charset="0"/>
              </a:rPr>
              <a:t>Las expectativas de los inversionistas, después de la última reunión de la FED en septiembre, indican posibilidad de una subida de la respectiva tasa de referencia antes de que termine el año y adicionalmente tres incrementos en 2018. Adicionalmente se espera la reducción significativa de su hoja de balance. En conclusión, endurecimiento de su política monetaria.</a:t>
            </a:r>
          </a:p>
          <a:p>
            <a:pPr marL="285750" indent="-285750" algn="just">
              <a:lnSpc>
                <a:spcPct val="150000"/>
              </a:lnSpc>
              <a:buFont typeface="Arial" panose="020B0604020202020204" pitchFamily="34" charset="0"/>
              <a:buChar char="•"/>
            </a:pPr>
            <a:endParaRPr lang="es-MX" sz="1400" dirty="0">
              <a:latin typeface="Century Gothic" panose="020B0502020202020204" pitchFamily="34" charset="0"/>
            </a:endParaRPr>
          </a:p>
          <a:p>
            <a:pPr marL="285750" indent="-285750" algn="just">
              <a:lnSpc>
                <a:spcPct val="150000"/>
              </a:lnSpc>
              <a:buFont typeface="Arial" panose="020B0604020202020204" pitchFamily="34" charset="0"/>
              <a:buChar char="•"/>
            </a:pPr>
            <a:r>
              <a:rPr lang="es-MX" sz="1400" dirty="0">
                <a:latin typeface="Century Gothic" panose="020B0502020202020204" pitchFamily="34" charset="0"/>
              </a:rPr>
              <a:t>Las tensiones geopolíticas pusieron presión sobre el dólar americano en agosto y principios de septiembre, sin embargo estos eventos han perdido impacto sobre el tipo de cambio en fechas recientes.</a:t>
            </a:r>
          </a:p>
          <a:p>
            <a:pPr marL="285750" indent="-285750" algn="just">
              <a:lnSpc>
                <a:spcPct val="150000"/>
              </a:lnSpc>
              <a:buFont typeface="Arial" panose="020B0604020202020204" pitchFamily="34" charset="0"/>
              <a:buChar char="•"/>
            </a:pPr>
            <a:endParaRPr lang="es-MX" sz="1400" dirty="0">
              <a:latin typeface="Century Gothic" panose="020B0502020202020204" pitchFamily="34" charset="0"/>
            </a:endParaRPr>
          </a:p>
          <a:p>
            <a:pPr marL="285750" indent="-285750" algn="just">
              <a:lnSpc>
                <a:spcPct val="150000"/>
              </a:lnSpc>
              <a:buFont typeface="Arial" panose="020B0604020202020204" pitchFamily="34" charset="0"/>
              <a:buChar char="•"/>
            </a:pPr>
            <a:r>
              <a:rPr lang="es-MX" sz="1400" dirty="0">
                <a:latin typeface="Century Gothic" panose="020B0502020202020204" pitchFamily="34" charset="0"/>
              </a:rPr>
              <a:t>El dólar americano mostro una apreciación al final de mes después de que el presidente Trump anunciara una reforma fiscal que incluye una disminución de la carga impositiva de 35% a 20%. Dificultad de que pueda ser aprobada por el Congreso e incertidumbre por incertidumbre de cómo se cubrirá el déficit.</a:t>
            </a:r>
          </a:p>
          <a:p>
            <a:pPr marL="171450" indent="-171450">
              <a:buFont typeface="Arial" panose="020B0604020202020204" pitchFamily="34" charset="0"/>
              <a:buChar char="•"/>
            </a:pPr>
            <a:endParaRPr lang="es-MX" sz="1200" dirty="0">
              <a:latin typeface="Century Gothic" panose="020B0502020202020204" pitchFamily="34" charset="0"/>
            </a:endParaRPr>
          </a:p>
          <a:p>
            <a:pPr marL="171450" indent="-171450">
              <a:buFont typeface="Arial" panose="020B0604020202020204" pitchFamily="34" charset="0"/>
              <a:buChar char="•"/>
            </a:pPr>
            <a:endParaRPr lang="es-MX" sz="1200" dirty="0">
              <a:latin typeface="Century Gothic" panose="020B0502020202020204" pitchFamily="34" charset="0"/>
            </a:endParaRPr>
          </a:p>
        </p:txBody>
      </p:sp>
      <p:sp>
        <p:nvSpPr>
          <p:cNvPr id="9" name="1 Título">
            <a:extLst>
              <a:ext uri="{FF2B5EF4-FFF2-40B4-BE49-F238E27FC236}">
                <a16:creationId xmlns:a16="http://schemas.microsoft.com/office/drawing/2014/main" id="{62375F55-7233-4B02-8318-CA05D76FCD43}"/>
              </a:ext>
            </a:extLst>
          </p:cNvPr>
          <p:cNvSpPr txBox="1">
            <a:spLocks/>
          </p:cNvSpPr>
          <p:nvPr/>
        </p:nvSpPr>
        <p:spPr bwMode="auto">
          <a:xfrm>
            <a:off x="-27615" y="6480350"/>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a:t>
            </a:r>
            <a:r>
              <a:rPr lang="es-ES" sz="1000" dirty="0">
                <a:latin typeface="Century Gothic" panose="020B0502020202020204" pitchFamily="34" charset="0"/>
              </a:rPr>
              <a:t>29</a:t>
            </a:r>
            <a:r>
              <a:rPr lang="es-ES" sz="1000" dirty="0">
                <a:solidFill>
                  <a:schemeClr val="tx1"/>
                </a:solidFill>
                <a:latin typeface="Century Gothic" panose="020B0502020202020204" pitchFamily="34" charset="0"/>
              </a:rPr>
              <a:t> de septiembre de 2017.</a:t>
            </a:r>
            <a:endParaRPr lang="es-MX" sz="1000" dirty="0">
              <a:solidFill>
                <a:schemeClr val="tx1"/>
              </a:solidFill>
              <a:latin typeface="Century Gothic" panose="020B0502020202020204" pitchFamily="34" charset="0"/>
            </a:endParaRP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79</a:t>
            </a:fld>
            <a:endParaRPr lang="es-ES" altLang="es-MX" dirty="0">
              <a:latin typeface="Century Gothic" panose="020B0502020202020204" pitchFamily="34" charset="0"/>
            </a:endParaRPr>
          </a:p>
        </p:txBody>
      </p:sp>
      <p:sp>
        <p:nvSpPr>
          <p:cNvPr id="7" name="6 Flecha izquierda">
            <a:hlinkClick r:id="rId3" action="ppaction://hlinksldjump"/>
          </p:cNvPr>
          <p:cNvSpPr/>
          <p:nvPr/>
        </p:nvSpPr>
        <p:spPr>
          <a:xfrm>
            <a:off x="8050958" y="6480350"/>
            <a:ext cx="167088" cy="148856"/>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379210710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p:spPr>
        <p:txBody>
          <a:bodyPr/>
          <a:lstStyle/>
          <a:p>
            <a:pPr marL="0" indent="0"/>
            <a:r>
              <a:rPr lang="es-MX" sz="2000" b="1" dirty="0">
                <a:latin typeface="Century Gothic" panose="020B0502020202020204" pitchFamily="34" charset="0"/>
              </a:rPr>
              <a:t>Informe sobre el entorno económico</a:t>
            </a: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Octubre 2017</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80</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40617617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179388" y="282575"/>
            <a:ext cx="8485187" cy="6407150"/>
          </a:xfrm>
        </p:spPr>
        <p:txBody>
          <a:bodyPr/>
          <a:lstStyle/>
          <a:p>
            <a:pPr marL="0" indent="0" eaLnBrk="1" hangingPunct="1">
              <a:buFont typeface="Arial" panose="020B0604020202020204" pitchFamily="34" charset="0"/>
              <a:buNone/>
              <a:defRPr/>
            </a:pPr>
            <a:r>
              <a:rPr lang="es-MX" altLang="es-MX" sz="2000" b="1" dirty="0">
                <a:solidFill>
                  <a:srgbClr val="C00000"/>
                </a:solidFill>
                <a:cs typeface="Myriad Pro Light" charset="0"/>
              </a:rPr>
              <a:t>Perspectivas Macroeconómicas 2017-2018</a:t>
            </a:r>
          </a:p>
          <a:p>
            <a:pPr marL="0" indent="0" eaLnBrk="1" hangingPunct="1">
              <a:buFont typeface="Arial" panose="020B0604020202020204" pitchFamily="34" charset="0"/>
              <a:buNone/>
              <a:defRPr/>
            </a:pPr>
            <a:endParaRPr lang="es-MX" altLang="es-MX" sz="1400" dirty="0">
              <a:cs typeface="Myriad Pro Light" charset="0"/>
            </a:endParaRPr>
          </a:p>
          <a:p>
            <a:pPr marL="0" indent="0" eaLnBrk="1" hangingPunct="1">
              <a:buFont typeface="Arial" panose="020B0604020202020204" pitchFamily="34" charset="0"/>
              <a:buNone/>
              <a:defRPr/>
            </a:pPr>
            <a:endParaRPr lang="es-MX" altLang="es-MX" sz="1400" dirty="0">
              <a:cs typeface="Myriad Pro Light" charset="0"/>
            </a:endParaRPr>
          </a:p>
          <a:p>
            <a:pPr marL="0" indent="0" eaLnBrk="1" hangingPunct="1">
              <a:buFont typeface="Arial" panose="020B0604020202020204" pitchFamily="34" charset="0"/>
              <a:buNone/>
              <a:defRPr/>
            </a:pPr>
            <a:endParaRPr lang="es-MX" altLang="es-MX" sz="1400" dirty="0">
              <a:cs typeface="Myriad Pro Light" charset="0"/>
            </a:endParaRPr>
          </a:p>
          <a:p>
            <a:pPr>
              <a:buClr>
                <a:srgbClr val="C00000"/>
              </a:buClr>
              <a:defRPr/>
            </a:pPr>
            <a:r>
              <a:rPr lang="es-MX" altLang="es-MX" sz="1400" dirty="0">
                <a:cs typeface="Myriad Pro Light" charset="0"/>
              </a:rPr>
              <a:t>Se mantienen las revisiones al alza en las previsiones de crecimiento de la economía mexicana para el 2017 y 2018. </a:t>
            </a:r>
          </a:p>
          <a:p>
            <a:pPr marL="0" indent="0" eaLnBrk="1" hangingPunct="1">
              <a:buFont typeface="Arial" panose="020B0604020202020204" pitchFamily="34" charset="0"/>
              <a:buNone/>
              <a:defRPr/>
            </a:pPr>
            <a:endParaRPr lang="es-MX" altLang="es-MX" sz="1400" dirty="0">
              <a:cs typeface="Myriad Pro Light" charset="0"/>
            </a:endParaRPr>
          </a:p>
          <a:p>
            <a:pPr marL="0" indent="0" eaLnBrk="1" hangingPunct="1">
              <a:buFont typeface="Arial" panose="020B0604020202020204" pitchFamily="34" charset="0"/>
              <a:buNone/>
              <a:defRPr/>
            </a:pPr>
            <a:endParaRPr lang="es-MX" altLang="es-MX" sz="1400" dirty="0">
              <a:solidFill>
                <a:srgbClr val="C00000"/>
              </a:solidFill>
              <a:cs typeface="Myriad Pro Light" charset="0"/>
            </a:endParaRPr>
          </a:p>
        </p:txBody>
      </p:sp>
      <p:pic>
        <p:nvPicPr>
          <p:cNvPr id="2" name="Imagen 1"/>
          <p:cNvPicPr>
            <a:picLocks noChangeAspect="1"/>
          </p:cNvPicPr>
          <p:nvPr/>
        </p:nvPicPr>
        <p:blipFill>
          <a:blip r:embed="rId2"/>
          <a:stretch>
            <a:fillRect/>
          </a:stretch>
        </p:blipFill>
        <p:spPr>
          <a:xfrm>
            <a:off x="179388" y="2116721"/>
            <a:ext cx="4409159" cy="4678175"/>
          </a:xfrm>
          <a:prstGeom prst="rect">
            <a:avLst/>
          </a:prstGeom>
        </p:spPr>
      </p:pic>
      <p:pic>
        <p:nvPicPr>
          <p:cNvPr id="5" name="Imagen 4"/>
          <p:cNvPicPr>
            <a:picLocks noChangeAspect="1"/>
          </p:cNvPicPr>
          <p:nvPr/>
        </p:nvPicPr>
        <p:blipFill>
          <a:blip r:embed="rId3"/>
          <a:stretch>
            <a:fillRect/>
          </a:stretch>
        </p:blipFill>
        <p:spPr>
          <a:xfrm>
            <a:off x="4455770" y="2116721"/>
            <a:ext cx="4688230" cy="4615072"/>
          </a:xfrm>
          <a:prstGeom prst="rect">
            <a:avLst/>
          </a:prstGeom>
        </p:spPr>
      </p:pic>
      <p:sp>
        <p:nvSpPr>
          <p:cNvPr id="6" name="3 Marcador de número de diapositiva"/>
          <p:cNvSpPr txBox="1">
            <a:spLocks/>
          </p:cNvSpPr>
          <p:nvPr/>
        </p:nvSpPr>
        <p:spPr>
          <a:xfrm>
            <a:off x="8485391" y="6429673"/>
            <a:ext cx="552298"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sz="1400"/>
              <a:pPr/>
              <a:t>81</a:t>
            </a:fld>
            <a:endParaRPr lang="es-ES" altLang="es-MX" sz="1400" dirty="0"/>
          </a:p>
        </p:txBody>
      </p:sp>
    </p:spTree>
    <p:extLst>
      <p:ext uri="{BB962C8B-B14F-4D97-AF65-F5344CB8AC3E}">
        <p14:creationId xmlns:p14="http://schemas.microsoft.com/office/powerpoint/2010/main" val="497915084"/>
      </p:ext>
    </p:extLst>
  </p:cSld>
  <p:clrMapOvr>
    <a:masterClrMapping/>
  </p:clrMapOvr>
  <p:transition spd="slow">
    <p:push dir="u"/>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201613" y="1092525"/>
            <a:ext cx="8528050" cy="1416759"/>
          </a:xfrm>
        </p:spPr>
        <p:txBody>
          <a:bodyPr/>
          <a:lstStyle/>
          <a:p>
            <a:pPr marL="177800" indent="-177800" algn="just">
              <a:spcBef>
                <a:spcPts val="0"/>
              </a:spcBef>
              <a:spcAft>
                <a:spcPts val="600"/>
              </a:spcAft>
              <a:buClr>
                <a:srgbClr val="C00000"/>
              </a:buClr>
              <a:buSzPct val="110000"/>
            </a:pPr>
            <a:r>
              <a:rPr lang="es-MX" sz="1400" dirty="0">
                <a:ea typeface="Myriad Pro Light" charset="0"/>
                <a:cs typeface="Myriad Pro Light" charset="0"/>
              </a:rPr>
              <a:t>Continúa la baja volatilidad e incertidumbre en los mercados internacionales.</a:t>
            </a:r>
          </a:p>
          <a:p>
            <a:pPr marL="177800" indent="-177800" algn="just">
              <a:spcBef>
                <a:spcPts val="0"/>
              </a:spcBef>
              <a:spcAft>
                <a:spcPts val="600"/>
              </a:spcAft>
              <a:buClr>
                <a:srgbClr val="C00000"/>
              </a:buClr>
              <a:buSzPct val="110000"/>
            </a:pPr>
            <a:r>
              <a:rPr lang="es-MX" sz="1400" dirty="0">
                <a:ea typeface="Myriad Pro Light" charset="0"/>
                <a:cs typeface="Myriad Pro Light" charset="0"/>
              </a:rPr>
              <a:t>En los primeros nueve meses de este año se ha mantenido un crecimiento económico modesto pero sostenido en la Unión Europea, Japón y Canadá</a:t>
            </a:r>
          </a:p>
          <a:p>
            <a:pPr marL="177800" indent="-177800" algn="just">
              <a:spcBef>
                <a:spcPts val="0"/>
              </a:spcBef>
              <a:spcAft>
                <a:spcPts val="600"/>
              </a:spcAft>
              <a:buClr>
                <a:srgbClr val="C00000"/>
              </a:buClr>
              <a:buSzPct val="110000"/>
            </a:pPr>
            <a:r>
              <a:rPr lang="es-MX" sz="1400" dirty="0">
                <a:ea typeface="Myriad Pro Light" charset="0"/>
                <a:cs typeface="Myriad Pro Light" charset="0"/>
              </a:rPr>
              <a:t>Estados Unidos está mostrando signos de mayor crecimiento desde el segundo trimestre y aumenta la probabilidad de una mayor tasa de la FED en diciembre. </a:t>
            </a:r>
          </a:p>
          <a:p>
            <a:pPr marL="0" indent="0" eaLnBrk="1" hangingPunct="1">
              <a:buClr>
                <a:srgbClr val="C00000"/>
              </a:buClr>
              <a:buNone/>
              <a:defRPr/>
            </a:pPr>
            <a:endParaRPr lang="es-MX" altLang="es-MX" sz="1400" dirty="0">
              <a:cs typeface="Myriad Pro Light" charset="0"/>
            </a:endParaRPr>
          </a:p>
        </p:txBody>
      </p:sp>
      <p:sp>
        <p:nvSpPr>
          <p:cNvPr id="8195" name="Marcador de número de diapositiva 3"/>
          <p:cNvSpPr>
            <a:spLocks noGrp="1"/>
          </p:cNvSpPr>
          <p:nvPr>
            <p:ph type="sldNum" sz="quarter" idx="4294967295"/>
          </p:nvPr>
        </p:nvSpPr>
        <p:spPr bwMode="auto">
          <a:xfrm>
            <a:off x="7010400" y="6324600"/>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l">
              <a:spcBef>
                <a:spcPct val="0"/>
              </a:spcBef>
              <a:buFontTx/>
              <a:buNone/>
            </a:pPr>
            <a:fld id="{632AC1C5-5977-44A2-9D4C-E3D717872199}" type="slidenum">
              <a:rPr lang="es-ES" altLang="es-MX" sz="1400">
                <a:solidFill>
                  <a:srgbClr val="898989"/>
                </a:solidFill>
                <a:latin typeface="Century Gothic" panose="020B0502020202020204" pitchFamily="34" charset="0"/>
                <a:ea typeface="MS PGothic" panose="020B0600070205080204" pitchFamily="34" charset="-128"/>
              </a:rPr>
              <a:pPr algn="l">
                <a:spcBef>
                  <a:spcPct val="0"/>
                </a:spcBef>
                <a:buFontTx/>
                <a:buNone/>
              </a:pPr>
              <a:t>82</a:t>
            </a:fld>
            <a:endParaRPr lang="es-ES" altLang="es-MX" sz="1400" dirty="0">
              <a:solidFill>
                <a:srgbClr val="898989"/>
              </a:solidFill>
              <a:latin typeface="Century Gothic" panose="020B0502020202020204" pitchFamily="34" charset="0"/>
              <a:ea typeface="MS PGothic" panose="020B0600070205080204" pitchFamily="34" charset="-128"/>
            </a:endParaRPr>
          </a:p>
        </p:txBody>
      </p:sp>
      <p:sp>
        <p:nvSpPr>
          <p:cNvPr id="9" name="Marcador de contenido 4"/>
          <p:cNvSpPr txBox="1">
            <a:spLocks/>
          </p:cNvSpPr>
          <p:nvPr/>
        </p:nvSpPr>
        <p:spPr bwMode="auto">
          <a:xfrm>
            <a:off x="201613" y="282575"/>
            <a:ext cx="7560154" cy="825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yriad Pro Light"/>
                <a:ea typeface="MS PGothic" panose="020B0600070205080204" pitchFamily="34" charset="-128"/>
                <a:cs typeface="Myriad Pro Light"/>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yriad Pro Light"/>
                <a:ea typeface="Myriad Pro Light" charset="0"/>
                <a:cs typeface="Myriad Pro Light"/>
              </a:defRPr>
            </a:lvl2pPr>
            <a:lvl3pPr marL="11430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yriad Pro Light"/>
                <a:ea typeface="Myriad Pro Light" charset="0"/>
                <a:cs typeface="Myriad Pro Light"/>
              </a:defRPr>
            </a:lvl3pPr>
            <a:lvl4pPr marL="16002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Font typeface="Arial" panose="020B0604020202020204" pitchFamily="34" charset="0"/>
              <a:buNone/>
              <a:defRPr/>
            </a:pPr>
            <a:r>
              <a:rPr lang="es-MX" altLang="es-MX" sz="2000" b="1" dirty="0">
                <a:solidFill>
                  <a:srgbClr val="C00000"/>
                </a:solidFill>
                <a:latin typeface="Century Gothic" panose="020B0502020202020204" pitchFamily="34" charset="0"/>
                <a:cs typeface="Myriad Pro Light" charset="0"/>
              </a:rPr>
              <a:t>Se mantiene la dinámica en la actividad económica mundial</a:t>
            </a:r>
          </a:p>
          <a:p>
            <a:pPr marL="0" indent="0" eaLnBrk="1" hangingPunct="1">
              <a:buFont typeface="Arial" panose="020B0604020202020204" pitchFamily="34" charset="0"/>
              <a:buNone/>
              <a:defRPr/>
            </a:pPr>
            <a:endParaRPr lang="es-MX" altLang="es-MX" sz="1400" dirty="0">
              <a:latin typeface="Century Gothic" panose="020B0502020202020204" pitchFamily="34" charset="0"/>
              <a:cs typeface="Myriad Pro Light" charset="0"/>
            </a:endParaRPr>
          </a:p>
        </p:txBody>
      </p:sp>
      <p:pic>
        <p:nvPicPr>
          <p:cNvPr id="2" name="Imagen 1"/>
          <p:cNvPicPr>
            <a:picLocks noChangeAspect="1"/>
          </p:cNvPicPr>
          <p:nvPr/>
        </p:nvPicPr>
        <p:blipFill>
          <a:blip r:embed="rId2"/>
          <a:stretch>
            <a:fillRect/>
          </a:stretch>
        </p:blipFill>
        <p:spPr>
          <a:xfrm>
            <a:off x="100524" y="2849526"/>
            <a:ext cx="4365114" cy="4017612"/>
          </a:xfrm>
          <a:prstGeom prst="rect">
            <a:avLst/>
          </a:prstGeom>
        </p:spPr>
      </p:pic>
      <p:pic>
        <p:nvPicPr>
          <p:cNvPr id="4" name="Imagen 3"/>
          <p:cNvPicPr>
            <a:picLocks noChangeAspect="1"/>
          </p:cNvPicPr>
          <p:nvPr/>
        </p:nvPicPr>
        <p:blipFill>
          <a:blip r:embed="rId3"/>
          <a:stretch>
            <a:fillRect/>
          </a:stretch>
        </p:blipFill>
        <p:spPr>
          <a:xfrm>
            <a:off x="4566727" y="2724554"/>
            <a:ext cx="4359018" cy="4133446"/>
          </a:xfrm>
          <a:prstGeom prst="rect">
            <a:avLst/>
          </a:prstGeom>
        </p:spPr>
      </p:pic>
      <p:sp>
        <p:nvSpPr>
          <p:cNvPr id="7" name="3 Marcador de número de diapositiva"/>
          <p:cNvSpPr txBox="1">
            <a:spLocks/>
          </p:cNvSpPr>
          <p:nvPr/>
        </p:nvSpPr>
        <p:spPr>
          <a:xfrm>
            <a:off x="8591702" y="6507162"/>
            <a:ext cx="552298"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sz="1400"/>
              <a:pPr/>
              <a:t>82</a:t>
            </a:fld>
            <a:endParaRPr lang="es-ES" altLang="es-MX" sz="1400" dirty="0"/>
          </a:p>
        </p:txBody>
      </p:sp>
    </p:spTree>
    <p:extLst>
      <p:ext uri="{BB962C8B-B14F-4D97-AF65-F5344CB8AC3E}">
        <p14:creationId xmlns:p14="http://schemas.microsoft.com/office/powerpoint/2010/main" val="1825301476"/>
      </p:ext>
    </p:extLst>
  </p:cSld>
  <p:clrMapOvr>
    <a:masterClrMapping/>
  </p:clrMapOvr>
  <p:transition spd="slow">
    <p:push dir="u"/>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201613" y="282575"/>
            <a:ext cx="8528050" cy="6407150"/>
          </a:xfrm>
        </p:spPr>
        <p:txBody>
          <a:bodyPr/>
          <a:lstStyle/>
          <a:p>
            <a:pPr marL="0" indent="0" eaLnBrk="1" hangingPunct="1">
              <a:buFont typeface="Arial" panose="020B0604020202020204" pitchFamily="34" charset="0"/>
              <a:buNone/>
              <a:defRPr/>
            </a:pPr>
            <a:r>
              <a:rPr lang="es-MX" altLang="es-MX" sz="2000" b="1" dirty="0">
                <a:solidFill>
                  <a:srgbClr val="C00000"/>
                </a:solidFill>
                <a:cs typeface="Myriad Pro Light" charset="0"/>
              </a:rPr>
              <a:t>Economía mexicana</a:t>
            </a:r>
          </a:p>
          <a:p>
            <a:pPr marL="0" indent="0" eaLnBrk="1" hangingPunct="1">
              <a:buFont typeface="Arial" panose="020B0604020202020204" pitchFamily="34" charset="0"/>
              <a:buNone/>
              <a:defRPr/>
            </a:pPr>
            <a:endParaRPr lang="es-MX" altLang="es-MX" sz="2000" b="1" dirty="0">
              <a:solidFill>
                <a:srgbClr val="C00000"/>
              </a:solidFill>
              <a:cs typeface="Myriad Pro Light" charset="0"/>
            </a:endParaRPr>
          </a:p>
          <a:p>
            <a:pPr marL="0" indent="0" eaLnBrk="1" hangingPunct="1">
              <a:buFont typeface="Arial" panose="020B0604020202020204" pitchFamily="34" charset="0"/>
              <a:buNone/>
              <a:defRPr/>
            </a:pPr>
            <a:endParaRPr lang="es-MX" altLang="es-MX" sz="2000" b="1" dirty="0">
              <a:solidFill>
                <a:srgbClr val="C00000"/>
              </a:solidFill>
              <a:cs typeface="Myriad Pro Light" charset="0"/>
            </a:endParaRPr>
          </a:p>
          <a:p>
            <a:pPr marL="0" indent="0" eaLnBrk="1" hangingPunct="1">
              <a:buFont typeface="Arial" panose="020B0604020202020204" pitchFamily="34" charset="0"/>
              <a:buNone/>
              <a:defRPr/>
            </a:pPr>
            <a:r>
              <a:rPr lang="es-MX" altLang="es-MX" sz="1400" dirty="0">
                <a:cs typeface="Myriad Pro Light" charset="0"/>
              </a:rPr>
              <a:t>Continúan  los signos de desaceleración en el consumo privado, aunque sigue siendo un motor de la actividad económica</a:t>
            </a:r>
          </a:p>
          <a:p>
            <a:pPr marL="0" indent="0" eaLnBrk="1" hangingPunct="1">
              <a:buFont typeface="Arial" panose="020B0604020202020204" pitchFamily="34" charset="0"/>
              <a:buNone/>
              <a:defRPr/>
            </a:pPr>
            <a:r>
              <a:rPr lang="es-MX" altLang="es-MX" sz="1400" dirty="0">
                <a:cs typeface="Myriad Pro Light" charset="0"/>
              </a:rPr>
              <a:t>Y la inversión fija bruta en capital se mantiene débil.</a:t>
            </a:r>
          </a:p>
          <a:p>
            <a:pPr marL="0" indent="0" eaLnBrk="1" hangingPunct="1">
              <a:buFont typeface="Arial" panose="020B0604020202020204" pitchFamily="34" charset="0"/>
              <a:buNone/>
              <a:defRPr/>
            </a:pPr>
            <a:endParaRPr lang="es-MX" altLang="es-MX" sz="1400" dirty="0">
              <a:solidFill>
                <a:srgbClr val="C00000"/>
              </a:solidFill>
              <a:cs typeface="Myriad Pro Light" charset="0"/>
            </a:endParaRPr>
          </a:p>
        </p:txBody>
      </p:sp>
      <p:pic>
        <p:nvPicPr>
          <p:cNvPr id="5" name="Imagen 4"/>
          <p:cNvPicPr>
            <a:picLocks noChangeAspect="1"/>
          </p:cNvPicPr>
          <p:nvPr/>
        </p:nvPicPr>
        <p:blipFill>
          <a:blip r:embed="rId2"/>
          <a:stretch>
            <a:fillRect/>
          </a:stretch>
        </p:blipFill>
        <p:spPr>
          <a:xfrm>
            <a:off x="4487472" y="2190750"/>
            <a:ext cx="4505334" cy="4499238"/>
          </a:xfrm>
          <a:prstGeom prst="rect">
            <a:avLst/>
          </a:prstGeom>
        </p:spPr>
      </p:pic>
      <p:pic>
        <p:nvPicPr>
          <p:cNvPr id="6" name="Imagen 5"/>
          <p:cNvPicPr>
            <a:picLocks noChangeAspect="1"/>
          </p:cNvPicPr>
          <p:nvPr/>
        </p:nvPicPr>
        <p:blipFill>
          <a:blip r:embed="rId3"/>
          <a:stretch>
            <a:fillRect/>
          </a:stretch>
        </p:blipFill>
        <p:spPr>
          <a:xfrm>
            <a:off x="179779" y="2190750"/>
            <a:ext cx="4285859" cy="4419983"/>
          </a:xfrm>
          <a:prstGeom prst="rect">
            <a:avLst/>
          </a:prstGeom>
        </p:spPr>
      </p:pic>
      <p:sp>
        <p:nvSpPr>
          <p:cNvPr id="7" name="3 Marcador de número de diapositiva"/>
          <p:cNvSpPr txBox="1">
            <a:spLocks/>
          </p:cNvSpPr>
          <p:nvPr/>
        </p:nvSpPr>
        <p:spPr>
          <a:xfrm>
            <a:off x="8538837" y="6473719"/>
            <a:ext cx="552298"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sz="1400"/>
              <a:pPr/>
              <a:t>83</a:t>
            </a:fld>
            <a:endParaRPr lang="es-ES" altLang="es-MX" sz="1400" dirty="0"/>
          </a:p>
        </p:txBody>
      </p:sp>
    </p:spTree>
    <p:extLst>
      <p:ext uri="{BB962C8B-B14F-4D97-AF65-F5344CB8AC3E}">
        <p14:creationId xmlns:p14="http://schemas.microsoft.com/office/powerpoint/2010/main" val="3332171805"/>
      </p:ext>
    </p:extLst>
  </p:cSld>
  <p:clrMapOvr>
    <a:masterClrMapping/>
  </p:clrMapOvr>
  <p:transition spd="slow">
    <p:push dir="u"/>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179388" y="282575"/>
            <a:ext cx="8724900" cy="6407150"/>
          </a:xfrm>
        </p:spPr>
        <p:txBody>
          <a:bodyPr/>
          <a:lstStyle/>
          <a:p>
            <a:pPr marL="0" indent="0" algn="just" eaLnBrk="1" hangingPunct="1">
              <a:buFont typeface="Arial" panose="020B0604020202020204" pitchFamily="34" charset="0"/>
              <a:buNone/>
              <a:defRPr/>
            </a:pPr>
            <a:r>
              <a:rPr lang="es-MX" altLang="es-MX" sz="2000" b="1" dirty="0">
                <a:solidFill>
                  <a:srgbClr val="C00000"/>
                </a:solidFill>
                <a:cs typeface="Myriad Pro Light" charset="0"/>
              </a:rPr>
              <a:t>Precios y tasas de interés</a:t>
            </a:r>
          </a:p>
          <a:p>
            <a:pPr marL="0" indent="0" algn="just" eaLnBrk="1" hangingPunct="1">
              <a:buFont typeface="Arial" panose="020B0604020202020204" pitchFamily="34" charset="0"/>
              <a:buNone/>
              <a:defRPr/>
            </a:pPr>
            <a:endParaRPr lang="es-MX" altLang="es-MX" sz="2000" b="1" dirty="0">
              <a:solidFill>
                <a:srgbClr val="C00000"/>
              </a:solidFill>
              <a:cs typeface="Myriad Pro Light" charset="0"/>
            </a:endParaRPr>
          </a:p>
          <a:p>
            <a:pPr marL="0" indent="0" algn="just" eaLnBrk="1" hangingPunct="1">
              <a:buFont typeface="Arial" panose="020B0604020202020204" pitchFamily="34" charset="0"/>
              <a:buNone/>
              <a:defRPr/>
            </a:pPr>
            <a:endParaRPr lang="es-MX" altLang="es-MX" sz="2000" b="1" dirty="0">
              <a:solidFill>
                <a:srgbClr val="C00000"/>
              </a:solidFill>
              <a:cs typeface="Myriad Pro Light" charset="0"/>
            </a:endParaRPr>
          </a:p>
          <a:p>
            <a:pPr algn="just">
              <a:buClr>
                <a:srgbClr val="C00000"/>
              </a:buClr>
              <a:defRPr/>
            </a:pPr>
            <a:r>
              <a:rPr lang="es-MX" altLang="es-MX" sz="1400" dirty="0">
                <a:cs typeface="Myriad Pro Light" charset="0"/>
              </a:rPr>
              <a:t>La inflación se ha mantenido a niveles altos (6.35% durante septiembre) aunque ya con una tendencia descendente.</a:t>
            </a:r>
          </a:p>
          <a:p>
            <a:pPr algn="just">
              <a:buClr>
                <a:srgbClr val="C00000"/>
              </a:buClr>
              <a:defRPr/>
            </a:pPr>
            <a:r>
              <a:rPr lang="es-MX" altLang="es-MX" sz="1400" dirty="0">
                <a:cs typeface="Myriad Pro Light" charset="0"/>
              </a:rPr>
              <a:t>El peso se ha debilitado superando los 18.50 pesos por dólar. Esto se explica por la incertidumbre en las negociaciones del TLCAN y por el posible aumento de tasas de la FED. </a:t>
            </a:r>
          </a:p>
        </p:txBody>
      </p:sp>
      <p:pic>
        <p:nvPicPr>
          <p:cNvPr id="8" name="Imagen 7"/>
          <p:cNvPicPr>
            <a:picLocks noChangeAspect="1"/>
          </p:cNvPicPr>
          <p:nvPr/>
        </p:nvPicPr>
        <p:blipFill>
          <a:blip r:embed="rId2"/>
          <a:stretch>
            <a:fillRect/>
          </a:stretch>
        </p:blipFill>
        <p:spPr>
          <a:xfrm>
            <a:off x="151446" y="2469514"/>
            <a:ext cx="4263616" cy="4150108"/>
          </a:xfrm>
          <a:prstGeom prst="rect">
            <a:avLst/>
          </a:prstGeom>
        </p:spPr>
      </p:pic>
      <p:pic>
        <p:nvPicPr>
          <p:cNvPr id="2" name="Imagen 1"/>
          <p:cNvPicPr>
            <a:picLocks noChangeAspect="1"/>
          </p:cNvPicPr>
          <p:nvPr/>
        </p:nvPicPr>
        <p:blipFill>
          <a:blip r:embed="rId3"/>
          <a:stretch>
            <a:fillRect/>
          </a:stretch>
        </p:blipFill>
        <p:spPr>
          <a:xfrm>
            <a:off x="4415062" y="2469514"/>
            <a:ext cx="4432176" cy="4145639"/>
          </a:xfrm>
          <a:prstGeom prst="rect">
            <a:avLst/>
          </a:prstGeom>
        </p:spPr>
      </p:pic>
      <p:sp>
        <p:nvSpPr>
          <p:cNvPr id="6" name="3 Marcador de número de diapositiva"/>
          <p:cNvSpPr txBox="1">
            <a:spLocks/>
          </p:cNvSpPr>
          <p:nvPr/>
        </p:nvSpPr>
        <p:spPr>
          <a:xfrm>
            <a:off x="8134502" y="6365875"/>
            <a:ext cx="552298"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sz="1400"/>
              <a:pPr/>
              <a:t>84</a:t>
            </a:fld>
            <a:endParaRPr lang="es-ES" altLang="es-MX" sz="1400" dirty="0"/>
          </a:p>
        </p:txBody>
      </p:sp>
    </p:spTree>
    <p:extLst>
      <p:ext uri="{BB962C8B-B14F-4D97-AF65-F5344CB8AC3E}">
        <p14:creationId xmlns:p14="http://schemas.microsoft.com/office/powerpoint/2010/main" val="1392782330"/>
      </p:ext>
    </p:extLst>
  </p:cSld>
  <p:clrMapOvr>
    <a:masterClrMapping/>
  </p:clrMapOvr>
  <p:transition spd="slow">
    <p:push dir="u"/>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El mercado descuenta 2 bajas de tasa por parte de Banxico, ambas en 2018: en febrero y en noviembre</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183623"/>
            <a:ext cx="8747499" cy="857827"/>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Esto mismo ocurre con los analistas, que anticipan el primer recorte después de las elecciones del próximo año.</a:t>
            </a: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En los meses previos se proyectaban 3 disminuciones en la tasa de referencia. </a:t>
            </a:r>
          </a:p>
        </p:txBody>
      </p:sp>
      <p:sp>
        <p:nvSpPr>
          <p:cNvPr id="27" name="2 Marcador de contenido"/>
          <p:cNvSpPr txBox="1">
            <a:spLocks/>
          </p:cNvSpPr>
          <p:nvPr/>
        </p:nvSpPr>
        <p:spPr>
          <a:xfrm>
            <a:off x="201245" y="6524914"/>
            <a:ext cx="4814100" cy="33308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MFGI con datos de Bloomberg</a:t>
            </a:r>
          </a:p>
        </p:txBody>
      </p:sp>
      <p:graphicFrame>
        <p:nvGraphicFramePr>
          <p:cNvPr id="24" name="Gráfico 23">
            <a:extLst>
              <a:ext uri="{FF2B5EF4-FFF2-40B4-BE49-F238E27FC236}">
                <a16:creationId xmlns:a16="http://schemas.microsoft.com/office/drawing/2014/main" id="{480750A4-398E-4FCE-8D75-7B03D89FE97D}"/>
              </a:ext>
            </a:extLst>
          </p:cNvPr>
          <p:cNvGraphicFramePr>
            <a:graphicFrameLocks/>
          </p:cNvGraphicFramePr>
          <p:nvPr>
            <p:extLst>
              <p:ext uri="{D42A27DB-BD31-4B8C-83A1-F6EECF244321}">
                <p14:modId xmlns:p14="http://schemas.microsoft.com/office/powerpoint/2010/main" val="2819077561"/>
              </p:ext>
            </p:extLst>
          </p:nvPr>
        </p:nvGraphicFramePr>
        <p:xfrm>
          <a:off x="697032" y="2147976"/>
          <a:ext cx="7722349" cy="4376937"/>
        </p:xfrm>
        <a:graphic>
          <a:graphicData uri="http://schemas.openxmlformats.org/drawingml/2006/chart">
            <c:chart xmlns:c="http://schemas.openxmlformats.org/drawingml/2006/chart" xmlns:r="http://schemas.openxmlformats.org/officeDocument/2006/relationships" r:id="rId2"/>
          </a:graphicData>
        </a:graphic>
      </p:graphicFrame>
      <p:sp>
        <p:nvSpPr>
          <p:cNvPr id="8" name="3 Marcador de número de diapositiva"/>
          <p:cNvSpPr txBox="1">
            <a:spLocks/>
          </p:cNvSpPr>
          <p:nvPr/>
        </p:nvSpPr>
        <p:spPr>
          <a:xfrm>
            <a:off x="8134502" y="6365875"/>
            <a:ext cx="552298"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85</a:t>
            </a:fld>
            <a:endParaRPr lang="es-ES" altLang="es-MX" dirty="0"/>
          </a:p>
        </p:txBody>
      </p:sp>
    </p:spTree>
    <p:extLst>
      <p:ext uri="{BB962C8B-B14F-4D97-AF65-F5344CB8AC3E}">
        <p14:creationId xmlns:p14="http://schemas.microsoft.com/office/powerpoint/2010/main" val="30178521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áfico 10">
            <a:extLst>
              <a:ext uri="{FF2B5EF4-FFF2-40B4-BE49-F238E27FC236}">
                <a16:creationId xmlns:a16="http://schemas.microsoft.com/office/drawing/2014/main" id="{00000000-0008-0000-0800-000002000000}"/>
              </a:ext>
            </a:extLst>
          </p:cNvPr>
          <p:cNvGraphicFramePr>
            <a:graphicFrameLocks/>
          </p:cNvGraphicFramePr>
          <p:nvPr>
            <p:extLst>
              <p:ext uri="{D42A27DB-BD31-4B8C-83A1-F6EECF244321}">
                <p14:modId xmlns:p14="http://schemas.microsoft.com/office/powerpoint/2010/main" val="1639599436"/>
              </p:ext>
            </p:extLst>
          </p:nvPr>
        </p:nvGraphicFramePr>
        <p:xfrm>
          <a:off x="201246" y="2087592"/>
          <a:ext cx="4224106" cy="4437322"/>
        </p:xfrm>
        <a:graphic>
          <a:graphicData uri="http://schemas.openxmlformats.org/drawingml/2006/chart">
            <c:chart xmlns:c="http://schemas.openxmlformats.org/drawingml/2006/chart" xmlns:r="http://schemas.openxmlformats.org/officeDocument/2006/relationships" r:id="rId2"/>
          </a:graphicData>
        </a:graphic>
      </p:graphicFrame>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En el último mes, se han dado subidas de tasas en EUA y México ante expectativas de mayor crecimiento</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183624"/>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La posición de la FED de subir tasas y retirar estímulos cuantitativos ha comenzado a ejercer presión en tasas de mayor plazo.</a:t>
            </a:r>
          </a:p>
        </p:txBody>
      </p:sp>
      <p:sp>
        <p:nvSpPr>
          <p:cNvPr id="27" name="2 Marcador de contenido"/>
          <p:cNvSpPr txBox="1">
            <a:spLocks/>
          </p:cNvSpPr>
          <p:nvPr/>
        </p:nvSpPr>
        <p:spPr>
          <a:xfrm>
            <a:off x="201245" y="6524914"/>
            <a:ext cx="4814100" cy="33308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Bloomberg</a:t>
            </a:r>
          </a:p>
        </p:txBody>
      </p:sp>
      <p:sp>
        <p:nvSpPr>
          <p:cNvPr id="5" name="CuadroTexto 4">
            <a:extLst>
              <a:ext uri="{FF2B5EF4-FFF2-40B4-BE49-F238E27FC236}">
                <a16:creationId xmlns:a16="http://schemas.microsoft.com/office/drawing/2014/main" id="{4DE7F76E-5997-4764-8601-06AE9CFFA4C6}"/>
              </a:ext>
            </a:extLst>
          </p:cNvPr>
          <p:cNvSpPr txBox="1"/>
          <p:nvPr/>
        </p:nvSpPr>
        <p:spPr>
          <a:xfrm>
            <a:off x="6444804" y="4885509"/>
            <a:ext cx="2456122" cy="253916"/>
          </a:xfrm>
          <a:prstGeom prst="rect">
            <a:avLst/>
          </a:prstGeom>
          <a:noFill/>
        </p:spPr>
        <p:txBody>
          <a:bodyPr wrap="none" rtlCol="0">
            <a:spAutoFit/>
          </a:bodyPr>
          <a:lstStyle/>
          <a:p>
            <a:r>
              <a:rPr lang="es-ES" sz="1050" b="1" dirty="0">
                <a:latin typeface="Century Gothic" panose="020B0502020202020204" pitchFamily="34" charset="0"/>
              </a:rPr>
              <a:t>Descensos de tasas de largo plazo</a:t>
            </a:r>
            <a:endParaRPr lang="es-MX" sz="1050" b="1" dirty="0">
              <a:latin typeface="Century Gothic" panose="020B0502020202020204" pitchFamily="34" charset="0"/>
            </a:endParaRPr>
          </a:p>
        </p:txBody>
      </p:sp>
      <p:graphicFrame>
        <p:nvGraphicFramePr>
          <p:cNvPr id="12" name="Gráfico 11">
            <a:extLst>
              <a:ext uri="{FF2B5EF4-FFF2-40B4-BE49-F238E27FC236}">
                <a16:creationId xmlns:a16="http://schemas.microsoft.com/office/drawing/2014/main" id="{00000000-0008-0000-0800-000003000000}"/>
              </a:ext>
            </a:extLst>
          </p:cNvPr>
          <p:cNvGraphicFramePr>
            <a:graphicFrameLocks/>
          </p:cNvGraphicFramePr>
          <p:nvPr>
            <p:extLst>
              <p:ext uri="{D42A27DB-BD31-4B8C-83A1-F6EECF244321}">
                <p14:modId xmlns:p14="http://schemas.microsoft.com/office/powerpoint/2010/main" val="3002480980"/>
              </p:ext>
            </p:extLst>
          </p:nvPr>
        </p:nvGraphicFramePr>
        <p:xfrm>
          <a:off x="4520242" y="2081851"/>
          <a:ext cx="4380684" cy="4443064"/>
        </p:xfrm>
        <a:graphic>
          <a:graphicData uri="http://schemas.openxmlformats.org/drawingml/2006/chart">
            <c:chart xmlns:c="http://schemas.openxmlformats.org/drawingml/2006/chart" xmlns:r="http://schemas.openxmlformats.org/officeDocument/2006/relationships" r:id="rId3"/>
          </a:graphicData>
        </a:graphic>
      </p:graphicFrame>
      <p:sp>
        <p:nvSpPr>
          <p:cNvPr id="9" name="3 Marcador de número de diapositiva"/>
          <p:cNvSpPr txBox="1">
            <a:spLocks/>
          </p:cNvSpPr>
          <p:nvPr/>
        </p:nvSpPr>
        <p:spPr>
          <a:xfrm>
            <a:off x="8134502" y="6365875"/>
            <a:ext cx="552298"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86</a:t>
            </a:fld>
            <a:endParaRPr lang="es-ES" altLang="es-MX" dirty="0"/>
          </a:p>
        </p:txBody>
      </p:sp>
    </p:spTree>
    <p:extLst>
      <p:ext uri="{BB962C8B-B14F-4D97-AF65-F5344CB8AC3E}">
        <p14:creationId xmlns:p14="http://schemas.microsoft.com/office/powerpoint/2010/main" val="293370109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606630" cy="631524"/>
          </a:xfrm>
        </p:spPr>
        <p:txBody>
          <a:bodyPr>
            <a:noAutofit/>
          </a:bodyPr>
          <a:lstStyle/>
          <a:p>
            <a:r>
              <a:rPr lang="es-ES" sz="2000" b="1" dirty="0">
                <a:latin typeface="Century Gothic" panose="020B0502020202020204" pitchFamily="34" charset="0"/>
              </a:rPr>
              <a:t>Pese al aumento de tasas, no se percibe un aumento sustancial en el riesgo de crédito de México</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183624"/>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El apuntalamiento de las finanzas públicas, aunado a una tendencia de baja de la inflación, amortiguan los efectos externos sobre las tasas de interés. </a:t>
            </a:r>
          </a:p>
        </p:txBody>
      </p:sp>
      <p:sp>
        <p:nvSpPr>
          <p:cNvPr id="27" name="2 Marcador de contenido"/>
          <p:cNvSpPr txBox="1">
            <a:spLocks/>
          </p:cNvSpPr>
          <p:nvPr/>
        </p:nvSpPr>
        <p:spPr>
          <a:xfrm>
            <a:off x="201245" y="6524914"/>
            <a:ext cx="4814100" cy="33308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Bloomberg</a:t>
            </a:r>
          </a:p>
        </p:txBody>
      </p:sp>
      <p:graphicFrame>
        <p:nvGraphicFramePr>
          <p:cNvPr id="9" name="Gráfico 8">
            <a:extLst>
              <a:ext uri="{FF2B5EF4-FFF2-40B4-BE49-F238E27FC236}">
                <a16:creationId xmlns:a16="http://schemas.microsoft.com/office/drawing/2014/main" id="{BAFB093C-F3CC-4813-B625-364B7F583DFF}"/>
              </a:ext>
            </a:extLst>
          </p:cNvPr>
          <p:cNvGraphicFramePr>
            <a:graphicFrameLocks/>
          </p:cNvGraphicFramePr>
          <p:nvPr>
            <p:extLst>
              <p:ext uri="{D42A27DB-BD31-4B8C-83A1-F6EECF244321}">
                <p14:modId xmlns:p14="http://schemas.microsoft.com/office/powerpoint/2010/main" val="51119525"/>
              </p:ext>
            </p:extLst>
          </p:nvPr>
        </p:nvGraphicFramePr>
        <p:xfrm>
          <a:off x="327057" y="2147617"/>
          <a:ext cx="3960271" cy="427906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Gráfico 9">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3177427477"/>
              </p:ext>
            </p:extLst>
          </p:nvPr>
        </p:nvGraphicFramePr>
        <p:xfrm>
          <a:off x="4433279" y="2147616"/>
          <a:ext cx="4467648" cy="4279061"/>
        </p:xfrm>
        <a:graphic>
          <a:graphicData uri="http://schemas.openxmlformats.org/drawingml/2006/chart">
            <c:chart xmlns:c="http://schemas.openxmlformats.org/drawingml/2006/chart" xmlns:r="http://schemas.openxmlformats.org/officeDocument/2006/relationships" r:id="rId3"/>
          </a:graphicData>
        </a:graphic>
      </p:graphicFrame>
      <p:sp>
        <p:nvSpPr>
          <p:cNvPr id="11" name="3 Marcador de número de diapositiva"/>
          <p:cNvSpPr txBox="1">
            <a:spLocks/>
          </p:cNvSpPr>
          <p:nvPr/>
        </p:nvSpPr>
        <p:spPr>
          <a:xfrm>
            <a:off x="8134502" y="6365875"/>
            <a:ext cx="552298"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87</a:t>
            </a:fld>
            <a:endParaRPr lang="es-ES" altLang="es-MX" dirty="0"/>
          </a:p>
        </p:txBody>
      </p:sp>
      <p:sp>
        <p:nvSpPr>
          <p:cNvPr id="12" name="11 Flecha izquierda">
            <a:hlinkClick r:id="rId4" action="ppaction://hlinksldjump"/>
          </p:cNvPr>
          <p:cNvSpPr/>
          <p:nvPr/>
        </p:nvSpPr>
        <p:spPr>
          <a:xfrm>
            <a:off x="8050958" y="6485860"/>
            <a:ext cx="167088" cy="148856"/>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407539008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Octubre 2017</a:t>
            </a:r>
          </a:p>
        </p:txBody>
      </p:sp>
      <p:sp>
        <p:nvSpPr>
          <p:cNvPr id="2" name="1 Título"/>
          <p:cNvSpPr>
            <a:spLocks noGrp="1"/>
          </p:cNvSpPr>
          <p:nvPr>
            <p:ph type="ctr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Informe y estrategia del FINVIT</a:t>
            </a:r>
          </a:p>
        </p:txBody>
      </p:sp>
      <p:sp>
        <p:nvSpPr>
          <p:cNvPr id="6" name="3 Marcador de número de diapositiva"/>
          <p:cNvSpPr txBox="1">
            <a:spLocks/>
          </p:cNvSpPr>
          <p:nvPr/>
        </p:nvSpPr>
        <p:spPr>
          <a:xfrm>
            <a:off x="8134502" y="6365875"/>
            <a:ext cx="552298"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88</a:t>
            </a:fld>
            <a:endParaRPr lang="es-ES" altLang="es-MX" dirty="0"/>
          </a:p>
        </p:txBody>
      </p:sp>
    </p:spTree>
    <p:extLst>
      <p:ext uri="{BB962C8B-B14F-4D97-AF65-F5344CB8AC3E}">
        <p14:creationId xmlns:p14="http://schemas.microsoft.com/office/powerpoint/2010/main" val="18347162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p:cNvSpPr>
            <a:spLocks noGrp="1"/>
          </p:cNvSpPr>
          <p:nvPr>
            <p:ph type="title"/>
          </p:nvPr>
        </p:nvSpPr>
        <p:spPr>
          <a:xfrm>
            <a:off x="457199" y="274638"/>
            <a:ext cx="6374921" cy="631825"/>
          </a:xfrm>
        </p:spPr>
        <p:txBody>
          <a:bodyPr/>
          <a:lstStyle/>
          <a:p>
            <a:r>
              <a:rPr lang="es-MX" sz="2000" b="1" dirty="0">
                <a:latin typeface="Century Gothic" panose="020B0502020202020204" pitchFamily="34" charset="0"/>
              </a:rPr>
              <a:t>Rendimiento FINVIT </a:t>
            </a:r>
            <a:r>
              <a:rPr lang="es-MX" sz="1400" b="1" dirty="0">
                <a:latin typeface="Century Gothic" panose="020B0502020202020204" pitchFamily="34" charset="0"/>
              </a:rPr>
              <a:t>al 29  de septiembre de 2017</a:t>
            </a:r>
            <a:r>
              <a:rPr lang="es-MX" sz="2000" b="1" dirty="0">
                <a:latin typeface="Century Gothic" panose="020B0502020202020204" pitchFamily="34" charset="0"/>
              </a:rPr>
              <a:t>.</a:t>
            </a:r>
          </a:p>
        </p:txBody>
      </p:sp>
      <p:sp>
        <p:nvSpPr>
          <p:cNvPr id="13" name="2 Marcador de contenido"/>
          <p:cNvSpPr txBox="1">
            <a:spLocks/>
          </p:cNvSpPr>
          <p:nvPr/>
        </p:nvSpPr>
        <p:spPr>
          <a:xfrm>
            <a:off x="1088503" y="6524914"/>
            <a:ext cx="7589670" cy="33308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Gerencia Sr. de </a:t>
            </a:r>
            <a:r>
              <a:rPr lang="es-MX" sz="900" dirty="0">
                <a:solidFill>
                  <a:prstClr val="black"/>
                </a:solidFill>
                <a:latin typeface="Century Gothic" panose="020B0502020202020204" pitchFamily="34" charset="0"/>
              </a:rPr>
              <a:t>Coordinación de Inversiones </a:t>
            </a:r>
            <a:r>
              <a:rPr lang="es-MX" sz="900" dirty="0">
                <a:latin typeface="Century Gothic" panose="020B0502020202020204" pitchFamily="34" charset="0"/>
              </a:rPr>
              <a:t>del Infonavit con datos al 29 de septiembre de 2017</a:t>
            </a:r>
          </a:p>
        </p:txBody>
      </p:sp>
      <p:sp>
        <p:nvSpPr>
          <p:cNvPr id="2" name="1 Marcador de número de diapositiva"/>
          <p:cNvSpPr>
            <a:spLocks noGrp="1"/>
          </p:cNvSpPr>
          <p:nvPr>
            <p:ph type="sldNum" sz="quarter" idx="12"/>
          </p:nvPr>
        </p:nvSpPr>
        <p:spPr>
          <a:xfrm>
            <a:off x="8678173" y="6475138"/>
            <a:ext cx="405442" cy="365125"/>
          </a:xfrm>
        </p:spPr>
        <p:txBody>
          <a:bodyPr/>
          <a:lstStyle/>
          <a:p>
            <a:fld id="{05E83AA4-A00D-4AA0-8FE8-B93C9F3EC141}" type="slidenum">
              <a:rPr lang="es-ES" altLang="es-MX" smtClean="0">
                <a:latin typeface="Century Gothic" panose="020B0502020202020204" pitchFamily="34" charset="0"/>
              </a:rPr>
              <a:pPr/>
              <a:t>89</a:t>
            </a:fld>
            <a:endParaRPr lang="es-ES" altLang="es-MX" dirty="0">
              <a:latin typeface="Century Gothic" panose="020B0502020202020204" pitchFamily="34" charset="0"/>
            </a:endParaRPr>
          </a:p>
        </p:txBody>
      </p:sp>
      <p:pic>
        <p:nvPicPr>
          <p:cNvPr id="4" name="Imagen 3"/>
          <p:cNvPicPr>
            <a:picLocks noChangeAspect="1"/>
          </p:cNvPicPr>
          <p:nvPr/>
        </p:nvPicPr>
        <p:blipFill>
          <a:blip r:embed="rId2"/>
          <a:stretch>
            <a:fillRect/>
          </a:stretch>
        </p:blipFill>
        <p:spPr>
          <a:xfrm>
            <a:off x="251520" y="1268760"/>
            <a:ext cx="8677275" cy="5206378"/>
          </a:xfrm>
          <a:prstGeom prst="rect">
            <a:avLst/>
          </a:prstGeom>
        </p:spPr>
      </p:pic>
    </p:spTree>
    <p:extLst>
      <p:ext uri="{BB962C8B-B14F-4D97-AF65-F5344CB8AC3E}">
        <p14:creationId xmlns:p14="http://schemas.microsoft.com/office/powerpoint/2010/main" val="60712935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44000" y="126278"/>
            <a:ext cx="7764965" cy="79965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El FINVIT cuenta con ~$ 67 mdp, 71% aportados de forma directa y un rendimiento del 7.39%</a:t>
            </a:r>
          </a:p>
        </p:txBody>
      </p:sp>
      <p:sp>
        <p:nvSpPr>
          <p:cNvPr id="7" name="TextColumnContent"/>
          <p:cNvSpPr>
            <a:spLocks noChangeArrowheads="1"/>
          </p:cNvSpPr>
          <p:nvPr/>
        </p:nvSpPr>
        <p:spPr bwMode="gray">
          <a:xfrm>
            <a:off x="201245" y="996618"/>
            <a:ext cx="7422713" cy="442441"/>
          </a:xfrm>
          <a:prstGeom prst="rect">
            <a:avLst/>
          </a:prstGeom>
          <a:noFill/>
          <a:ln w="9525" algn="ctr">
            <a:noFill/>
            <a:miter lim="800000"/>
            <a:headEnd type="none" w="lg" len="lg"/>
            <a:tailEnd type="none" w="lg" len="lg"/>
          </a:ln>
          <a:effectLst/>
        </p:spPr>
        <p:txBody>
          <a:bodyPr lIns="0" tIns="0" rIns="0" bIns="0" anchor="t" anchorCtr="0"/>
          <a:lstStyle/>
          <a:p>
            <a:pPr marL="180975" lvl="1" indent="-174625" algn="just" defTabSz="913881">
              <a:buClr>
                <a:srgbClr val="BB2D2C"/>
              </a:buClr>
              <a:buFontTx/>
              <a:buChar char="•"/>
            </a:pPr>
            <a:r>
              <a:rPr lang="es-MX" sz="1200" dirty="0">
                <a:solidFill>
                  <a:prstClr val="black"/>
                </a:solidFill>
                <a:latin typeface="Century Gothic" panose="020B0502020202020204" pitchFamily="34" charset="0"/>
              </a:rPr>
              <a:t>Desde su lanzamiento el 4 de marzo de 2015 al 29 de septiembre de 2017, el FINVIT presenta los siguientes resultados:</a:t>
            </a:r>
          </a:p>
        </p:txBody>
      </p:sp>
      <p:graphicFrame>
        <p:nvGraphicFramePr>
          <p:cNvPr id="5" name="4 Tabla"/>
          <p:cNvGraphicFramePr>
            <a:graphicFrameLocks noGrp="1"/>
          </p:cNvGraphicFramePr>
          <p:nvPr>
            <p:extLst>
              <p:ext uri="{D42A27DB-BD31-4B8C-83A1-F6EECF244321}">
                <p14:modId xmlns:p14="http://schemas.microsoft.com/office/powerpoint/2010/main" val="3861183068"/>
              </p:ext>
            </p:extLst>
          </p:nvPr>
        </p:nvGraphicFramePr>
        <p:xfrm>
          <a:off x="201245" y="1547586"/>
          <a:ext cx="3757297" cy="2613056"/>
        </p:xfrm>
        <a:graphic>
          <a:graphicData uri="http://schemas.openxmlformats.org/drawingml/2006/table">
            <a:tbl>
              <a:tblPr/>
              <a:tblGrid>
                <a:gridCol w="2363826">
                  <a:extLst>
                    <a:ext uri="{9D8B030D-6E8A-4147-A177-3AD203B41FA5}">
                      <a16:colId xmlns:a16="http://schemas.microsoft.com/office/drawing/2014/main" val="20000"/>
                    </a:ext>
                  </a:extLst>
                </a:gridCol>
                <a:gridCol w="1393471">
                  <a:extLst>
                    <a:ext uri="{9D8B030D-6E8A-4147-A177-3AD203B41FA5}">
                      <a16:colId xmlns:a16="http://schemas.microsoft.com/office/drawing/2014/main" val="20001"/>
                    </a:ext>
                  </a:extLst>
                </a:gridCol>
              </a:tblGrid>
              <a:tr h="405039">
                <a:tc>
                  <a:txBody>
                    <a:bodyPr/>
                    <a:lstStyle/>
                    <a:p>
                      <a:pPr marL="0" marR="0" indent="0" algn="ctr" defTabSz="457200" rtl="0" eaLnBrk="1" fontAlgn="ctr" latinLnBrk="0" hangingPunct="1">
                        <a:lnSpc>
                          <a:spcPct val="100000"/>
                        </a:lnSpc>
                        <a:spcBef>
                          <a:spcPts val="0"/>
                        </a:spcBef>
                        <a:spcAft>
                          <a:spcPts val="0"/>
                        </a:spcAft>
                        <a:buClrTx/>
                        <a:buSzTx/>
                        <a:buFontTx/>
                        <a:buNone/>
                        <a:tabLst/>
                        <a:defRPr/>
                      </a:pPr>
                      <a:r>
                        <a:rPr lang="es-MX" sz="1200" b="0" i="0" u="none" strike="noStrike" dirty="0">
                          <a:solidFill>
                            <a:schemeClr val="bg1"/>
                          </a:solidFill>
                          <a:effectLst/>
                          <a:latin typeface="Century Gothic" panose="020B0502020202020204" pitchFamily="34" charset="0"/>
                        </a:rPr>
                        <a:t> </a:t>
                      </a:r>
                      <a:r>
                        <a:rPr lang="es-MX" sz="1200" b="1" i="0" u="none" strike="noStrike" dirty="0">
                          <a:solidFill>
                            <a:schemeClr val="bg1"/>
                          </a:solidFill>
                          <a:effectLst/>
                          <a:latin typeface="Century Gothic" panose="020B0502020202020204" pitchFamily="34" charset="0"/>
                        </a:rPr>
                        <a:t>Principales Analíticos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rtl="0" fontAlgn="ctr"/>
                      <a:r>
                        <a:rPr lang="es-MX" sz="1200" b="1" i="0" u="none" strike="noStrike" kern="1200" dirty="0">
                          <a:solidFill>
                            <a:schemeClr val="bg1"/>
                          </a:solidFill>
                          <a:effectLst/>
                          <a:latin typeface="Century Gothic" panose="020B0502020202020204" pitchFamily="34" charset="0"/>
                          <a:ea typeface="+mn-ea"/>
                          <a:cs typeface="+mn-cs"/>
                        </a:rPr>
                        <a:t>29 de septiembre de 2017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extLst>
                  <a:ext uri="{0D108BD9-81ED-4DB2-BD59-A6C34878D82A}">
                    <a16:rowId xmlns:a16="http://schemas.microsoft.com/office/drawing/2014/main" val="10001"/>
                  </a:ext>
                </a:extLst>
              </a:tr>
              <a:tr h="605288">
                <a:tc>
                  <a:txBody>
                    <a:bodyPr/>
                    <a:lstStyle/>
                    <a:p>
                      <a:pPr algn="ctr" rtl="0" fontAlgn="ctr"/>
                      <a:r>
                        <a:rPr lang="es-MX" sz="1200" b="0" i="0" u="none" strike="noStrike" dirty="0">
                          <a:solidFill>
                            <a:srgbClr val="000000"/>
                          </a:solidFill>
                          <a:effectLst/>
                          <a:latin typeface="Century Gothic" panose="020B0502020202020204" pitchFamily="34" charset="0"/>
                        </a:rPr>
                        <a:t>Tasa de Rendimiento Anualizada </a:t>
                      </a:r>
                    </a:p>
                    <a:p>
                      <a:pPr algn="ctr" rtl="0" fontAlgn="ctr"/>
                      <a:r>
                        <a:rPr lang="es-MX" sz="1200" b="0" i="0" u="none" strike="noStrike" dirty="0">
                          <a:solidFill>
                            <a:srgbClr val="000000"/>
                          </a:solidFill>
                          <a:effectLst/>
                          <a:latin typeface="Century Gothic" panose="020B0502020202020204" pitchFamily="34" charset="0"/>
                        </a:rPr>
                        <a:t>(Valuación al corte)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7.39%</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81331">
                <a:tc>
                  <a:txBody>
                    <a:bodyPr/>
                    <a:lstStyle/>
                    <a:p>
                      <a:pPr algn="ctr" rtl="0" fontAlgn="ctr"/>
                      <a:r>
                        <a:rPr lang="es-MX" sz="1200" b="0" i="0" u="none" strike="noStrike" dirty="0">
                          <a:solidFill>
                            <a:srgbClr val="000000"/>
                          </a:solidFill>
                          <a:effectLst/>
                          <a:latin typeface="Century Gothic" panose="020B0502020202020204" pitchFamily="34" charset="0"/>
                        </a:rPr>
                        <a:t>Tasa de rendimiento</a:t>
                      </a:r>
                    </a:p>
                    <a:p>
                      <a:pPr algn="ctr" rtl="0" fontAlgn="ctr"/>
                      <a:r>
                        <a:rPr lang="es-MX" sz="1200" b="0" i="0" u="none" strike="noStrike" dirty="0">
                          <a:solidFill>
                            <a:srgbClr val="000000"/>
                          </a:solidFill>
                          <a:effectLst/>
                          <a:latin typeface="Century Gothic" panose="020B0502020202020204" pitchFamily="34" charset="0"/>
                        </a:rPr>
                        <a:t> (a vencimiento) YTM</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7.49%</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3"/>
                  </a:ext>
                </a:extLst>
              </a:tr>
              <a:tr h="288246">
                <a:tc>
                  <a:txBody>
                    <a:bodyPr/>
                    <a:lstStyle/>
                    <a:p>
                      <a:pPr algn="ctr" rtl="0" fontAlgn="ctr"/>
                      <a:r>
                        <a:rPr lang="es-MX" sz="1200" b="0" i="0" u="none" strike="noStrike" dirty="0">
                          <a:solidFill>
                            <a:srgbClr val="000000"/>
                          </a:solidFill>
                          <a:effectLst/>
                          <a:latin typeface="Century Gothic" panose="020B0502020202020204" pitchFamily="34" charset="0"/>
                        </a:rPr>
                        <a:t>Duración (años)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1.93</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59976">
                <a:tc>
                  <a:txBody>
                    <a:bodyPr/>
                    <a:lstStyle/>
                    <a:p>
                      <a:pPr algn="ctr" rtl="0" fontAlgn="ctr"/>
                      <a:r>
                        <a:rPr lang="es-MX" sz="1200" b="0" i="0" u="none" strike="noStrike" dirty="0">
                          <a:solidFill>
                            <a:srgbClr val="000000"/>
                          </a:solidFill>
                          <a:effectLst/>
                          <a:latin typeface="Century Gothic" panose="020B0502020202020204" pitchFamily="34" charset="0"/>
                        </a:rPr>
                        <a:t>VaR</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-0.0296</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5"/>
                  </a:ext>
                </a:extLst>
              </a:tr>
              <a:tr h="236588">
                <a:tc>
                  <a:txBody>
                    <a:bodyPr/>
                    <a:lstStyle/>
                    <a:p>
                      <a:pPr algn="ctr" rtl="0" fontAlgn="ctr"/>
                      <a:r>
                        <a:rPr lang="es-MX" sz="1200" b="0" i="0" u="none" strike="noStrike" dirty="0">
                          <a:solidFill>
                            <a:srgbClr val="000000"/>
                          </a:solidFill>
                          <a:effectLst/>
                          <a:latin typeface="Century Gothic" panose="020B0502020202020204" pitchFamily="34" charset="0"/>
                        </a:rPr>
                        <a:t>Activos Netos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67,222,840</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36588">
                <a:tc>
                  <a:txBody>
                    <a:bodyPr/>
                    <a:lstStyle/>
                    <a:p>
                      <a:pPr algn="ctr" rtl="0" fontAlgn="ctr"/>
                      <a:r>
                        <a:rPr lang="es-MX" sz="1200" b="0" i="0" u="none" strike="noStrike" dirty="0">
                          <a:solidFill>
                            <a:srgbClr val="000000"/>
                          </a:solidFill>
                          <a:effectLst/>
                          <a:latin typeface="Century Gothic" panose="020B0502020202020204" pitchFamily="34" charset="0"/>
                        </a:rPr>
                        <a:t>Precio de la acción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1.1365</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7"/>
                  </a:ext>
                </a:extLst>
              </a:tr>
            </a:tbl>
          </a:graphicData>
        </a:graphic>
      </p:graphicFrame>
      <p:graphicFrame>
        <p:nvGraphicFramePr>
          <p:cNvPr id="6" name="5 Tabla"/>
          <p:cNvGraphicFramePr>
            <a:graphicFrameLocks noGrp="1"/>
          </p:cNvGraphicFramePr>
          <p:nvPr>
            <p:extLst>
              <p:ext uri="{D42A27DB-BD31-4B8C-83A1-F6EECF244321}">
                <p14:modId xmlns:p14="http://schemas.microsoft.com/office/powerpoint/2010/main" val="3538463011"/>
              </p:ext>
            </p:extLst>
          </p:nvPr>
        </p:nvGraphicFramePr>
        <p:xfrm>
          <a:off x="201245" y="4344953"/>
          <a:ext cx="3757297" cy="2130208"/>
        </p:xfrm>
        <a:graphic>
          <a:graphicData uri="http://schemas.openxmlformats.org/drawingml/2006/table">
            <a:tbl>
              <a:tblPr/>
              <a:tblGrid>
                <a:gridCol w="2363725">
                  <a:extLst>
                    <a:ext uri="{9D8B030D-6E8A-4147-A177-3AD203B41FA5}">
                      <a16:colId xmlns:a16="http://schemas.microsoft.com/office/drawing/2014/main" val="20000"/>
                    </a:ext>
                  </a:extLst>
                </a:gridCol>
                <a:gridCol w="1393572">
                  <a:extLst>
                    <a:ext uri="{9D8B030D-6E8A-4147-A177-3AD203B41FA5}">
                      <a16:colId xmlns:a16="http://schemas.microsoft.com/office/drawing/2014/main" val="20001"/>
                    </a:ext>
                  </a:extLst>
                </a:gridCol>
              </a:tblGrid>
              <a:tr h="412456">
                <a:tc>
                  <a:txBody>
                    <a:bodyPr/>
                    <a:lstStyle/>
                    <a:p>
                      <a:pPr algn="ctr" rtl="0" fontAlgn="ctr"/>
                      <a:r>
                        <a:rPr lang="es-MX" sz="1200" b="1" i="0" u="none" strike="noStrike" dirty="0">
                          <a:solidFill>
                            <a:srgbClr val="FFFFFF"/>
                          </a:solidFill>
                          <a:effectLst/>
                          <a:latin typeface="Century Gothic" panose="020B0502020202020204" pitchFamily="34" charset="0"/>
                        </a:rPr>
                        <a:t>Indicadores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D0000"/>
                    </a:solidFill>
                  </a:tcPr>
                </a:tc>
                <a:tc>
                  <a:txBody>
                    <a:bodyPr/>
                    <a:lstStyle/>
                    <a:p>
                      <a:pPr algn="ctr" rtl="0" fontAlgn="ctr"/>
                      <a:r>
                        <a:rPr lang="es-MX" sz="1200" b="1" i="0" u="none" strike="noStrike" dirty="0">
                          <a:solidFill>
                            <a:srgbClr val="FFFFFF"/>
                          </a:solidFill>
                          <a:effectLst/>
                          <a:latin typeface="Century Gothic" panose="020B0502020202020204" pitchFamily="34" charset="0"/>
                        </a:rPr>
                        <a:t>29 de</a:t>
                      </a:r>
                      <a:r>
                        <a:rPr lang="es-MX" sz="1200" b="1" i="0" u="none" strike="noStrike" baseline="0" dirty="0">
                          <a:solidFill>
                            <a:srgbClr val="FFFFFF"/>
                          </a:solidFill>
                          <a:effectLst/>
                          <a:latin typeface="Century Gothic" panose="020B0502020202020204" pitchFamily="34" charset="0"/>
                        </a:rPr>
                        <a:t> septiembre de 2017</a:t>
                      </a:r>
                      <a:endParaRPr lang="es-MX" sz="1200" b="1" i="0" u="none" strike="noStrike" dirty="0">
                        <a:solidFill>
                          <a:srgbClr val="FFFFFF"/>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D0000"/>
                    </a:solidFill>
                  </a:tcPr>
                </a:tc>
                <a:extLst>
                  <a:ext uri="{0D108BD9-81ED-4DB2-BD59-A6C34878D82A}">
                    <a16:rowId xmlns:a16="http://schemas.microsoft.com/office/drawing/2014/main" val="10000"/>
                  </a:ext>
                </a:extLst>
              </a:tr>
              <a:tr h="511657">
                <a:tc>
                  <a:txBody>
                    <a:bodyPr/>
                    <a:lstStyle/>
                    <a:p>
                      <a:pPr algn="ctr" rtl="0" fontAlgn="ctr"/>
                      <a:r>
                        <a:rPr lang="es-MX" sz="1200" b="0" i="0" u="none" strike="noStrike" dirty="0">
                          <a:solidFill>
                            <a:srgbClr val="000000"/>
                          </a:solidFill>
                          <a:effectLst/>
                          <a:latin typeface="Century Gothic" panose="020B0502020202020204" pitchFamily="34" charset="0"/>
                        </a:rPr>
                        <a:t>Aportaciones vía nómina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200" b="0" i="0" u="none" strike="noStrike" dirty="0">
                          <a:solidFill>
                            <a:srgbClr val="000000"/>
                          </a:solidFill>
                          <a:effectLst/>
                          <a:latin typeface="Century Gothic" panose="020B0502020202020204" pitchFamily="34" charset="0"/>
                        </a:rPr>
                        <a:t>32,028,529.83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63182">
                <a:tc>
                  <a:txBody>
                    <a:bodyPr/>
                    <a:lstStyle/>
                    <a:p>
                      <a:pPr marL="0" algn="ctr" defTabSz="457200" rtl="0" eaLnBrk="1" fontAlgn="b" latinLnBrk="0" hangingPunct="1"/>
                      <a:r>
                        <a:rPr lang="es-MX" sz="1200" b="0" i="0" u="none" strike="noStrike" kern="1200" dirty="0">
                          <a:solidFill>
                            <a:srgbClr val="000000"/>
                          </a:solidFill>
                          <a:effectLst/>
                          <a:latin typeface="Century Gothic" panose="020B0502020202020204" pitchFamily="34" charset="0"/>
                          <a:ea typeface="+mn-ea"/>
                          <a:cs typeface="+mn-cs"/>
                        </a:rPr>
                        <a:t>Aportaciones vía nómina  </a:t>
                      </a:r>
                    </a:p>
                    <a:p>
                      <a:pPr marL="0" algn="ctr" defTabSz="457200" rtl="0" eaLnBrk="1" fontAlgn="b" latinLnBrk="0" hangingPunct="1"/>
                      <a:r>
                        <a:rPr lang="es-MX" sz="1200" b="0" i="0" u="none" strike="noStrike" kern="1200" dirty="0">
                          <a:solidFill>
                            <a:srgbClr val="000000"/>
                          </a:solidFill>
                          <a:effectLst/>
                          <a:latin typeface="Century Gothic" panose="020B0502020202020204" pitchFamily="34" charset="0"/>
                          <a:ea typeface="+mn-ea"/>
                          <a:cs typeface="+mn-cs"/>
                        </a:rPr>
                        <a:t>(descuento catorcenal)</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fontAlgn="b" latinLnBrk="0" hangingPunct="1"/>
                      <a:r>
                        <a:rPr lang="es-MX" sz="1200" b="0" i="0" u="none" strike="noStrike" kern="1200" dirty="0">
                          <a:solidFill>
                            <a:srgbClr val="000000"/>
                          </a:solidFill>
                          <a:effectLst/>
                          <a:latin typeface="Century Gothic" panose="020B0502020202020204" pitchFamily="34" charset="0"/>
                          <a:ea typeface="+mn-ea"/>
                          <a:cs typeface="+mn-cs"/>
                        </a:rPr>
                        <a:t>751,199.53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542913">
                <a:tc>
                  <a:txBody>
                    <a:bodyPr/>
                    <a:lstStyle/>
                    <a:p>
                      <a:pPr algn="ctr" rtl="0" fontAlgn="ctr"/>
                      <a:r>
                        <a:rPr lang="es-MX" sz="1200" b="0" i="0" u="none" strike="noStrike" dirty="0">
                          <a:solidFill>
                            <a:srgbClr val="000000"/>
                          </a:solidFill>
                          <a:effectLst/>
                          <a:latin typeface="Century Gothic" panose="020B0502020202020204" pitchFamily="34" charset="0"/>
                        </a:rPr>
                        <a:t>Solicitudes de descuento </a:t>
                      </a:r>
                    </a:p>
                    <a:p>
                      <a:pPr algn="ctr" rtl="0" fontAlgn="ctr"/>
                      <a:r>
                        <a:rPr lang="es-MX" sz="1200" b="0" i="0" u="none" strike="noStrike" dirty="0">
                          <a:solidFill>
                            <a:srgbClr val="000000"/>
                          </a:solidFill>
                          <a:effectLst/>
                          <a:latin typeface="Century Gothic" panose="020B0502020202020204" pitchFamily="34" charset="0"/>
                        </a:rPr>
                        <a:t>vía nómina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200" b="0" i="0" u="none" strike="noStrike" dirty="0">
                          <a:solidFill>
                            <a:srgbClr val="000000"/>
                          </a:solidFill>
                          <a:effectLst/>
                          <a:latin typeface="Century Gothic" panose="020B0502020202020204" pitchFamily="34" charset="0"/>
                        </a:rPr>
                        <a:t>1017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0" name="2 Marcador de contenido"/>
          <p:cNvSpPr txBox="1">
            <a:spLocks/>
          </p:cNvSpPr>
          <p:nvPr/>
        </p:nvSpPr>
        <p:spPr>
          <a:xfrm>
            <a:off x="201245" y="6643178"/>
            <a:ext cx="8295774" cy="19656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a:solidFill>
                  <a:prstClr val="black"/>
                </a:solidFill>
                <a:latin typeface="Century Gothic" panose="020B0502020202020204" pitchFamily="34" charset="0"/>
              </a:rPr>
              <a:t>Elaborado por </a:t>
            </a:r>
            <a:r>
              <a:rPr lang="es-MX" sz="900" dirty="0">
                <a:latin typeface="Century Gothic" panose="020B0502020202020204" pitchFamily="34" charset="0"/>
              </a:rPr>
              <a:t>la </a:t>
            </a:r>
            <a:r>
              <a:rPr lang="es-MX" sz="900" dirty="0">
                <a:solidFill>
                  <a:prstClr val="black"/>
                </a:solidFill>
                <a:latin typeface="Century Gothic" panose="020B0502020202020204" pitchFamily="34" charset="0"/>
              </a:rPr>
              <a:t>Gerencia Sr. de Coordinación de Inversiones </a:t>
            </a:r>
            <a:r>
              <a:rPr lang="es-MX" sz="900" dirty="0">
                <a:latin typeface="Century Gothic" panose="020B0502020202020204" pitchFamily="34" charset="0"/>
              </a:rPr>
              <a:t>del Infonavit con datos al 29 de septiembre de 2017.</a:t>
            </a:r>
          </a:p>
        </p:txBody>
      </p:sp>
      <p:sp>
        <p:nvSpPr>
          <p:cNvPr id="12" name="3 Marcador de número de diapositiva"/>
          <p:cNvSpPr>
            <a:spLocks noGrp="1"/>
          </p:cNvSpPr>
          <p:nvPr>
            <p:ph type="sldNum" sz="quarter" idx="12"/>
          </p:nvPr>
        </p:nvSpPr>
        <p:spPr>
          <a:xfrm>
            <a:off x="8656027" y="6473581"/>
            <a:ext cx="468923" cy="365125"/>
          </a:xfrm>
        </p:spPr>
        <p:txBody>
          <a:bodyPr/>
          <a:lstStyle/>
          <a:p>
            <a:pPr algn="ctr"/>
            <a:fld id="{05E83AA4-A00D-4AA0-8FE8-B93C9F3EC141}" type="slidenum">
              <a:rPr lang="es-ES" altLang="es-MX" smtClean="0">
                <a:latin typeface="Century Gothic" panose="020B0502020202020204" pitchFamily="34" charset="0"/>
              </a:rPr>
              <a:pPr algn="ctr"/>
              <a:t>90</a:t>
            </a:fld>
            <a:endParaRPr lang="es-ES" altLang="es-MX" dirty="0">
              <a:latin typeface="Century Gothic" panose="020B0502020202020204" pitchFamily="34" charset="0"/>
            </a:endParaRPr>
          </a:p>
        </p:txBody>
      </p:sp>
      <p:graphicFrame>
        <p:nvGraphicFramePr>
          <p:cNvPr id="11" name="1 Gráfico"/>
          <p:cNvGraphicFramePr>
            <a:graphicFrameLocks/>
          </p:cNvGraphicFramePr>
          <p:nvPr>
            <p:extLst>
              <p:ext uri="{D42A27DB-BD31-4B8C-83A1-F6EECF244321}">
                <p14:modId xmlns:p14="http://schemas.microsoft.com/office/powerpoint/2010/main" val="2802759874"/>
              </p:ext>
            </p:extLst>
          </p:nvPr>
        </p:nvGraphicFramePr>
        <p:xfrm>
          <a:off x="4349131" y="4344953"/>
          <a:ext cx="4306895" cy="2312513"/>
        </p:xfrm>
        <a:graphic>
          <a:graphicData uri="http://schemas.openxmlformats.org/drawingml/2006/chart">
            <c:chart xmlns:c="http://schemas.openxmlformats.org/drawingml/2006/chart" xmlns:r="http://schemas.openxmlformats.org/officeDocument/2006/relationships" r:id="rId3"/>
          </a:graphicData>
        </a:graphic>
      </p:graphicFrame>
      <p:pic>
        <p:nvPicPr>
          <p:cNvPr id="9" name="Imagen 2"/>
          <p:cNvPicPr>
            <a:picLocks noChangeAspect="1"/>
          </p:cNvPicPr>
          <p:nvPr/>
        </p:nvPicPr>
        <p:blipFill>
          <a:blip r:embed="rId4"/>
          <a:stretch>
            <a:fillRect/>
          </a:stretch>
        </p:blipFill>
        <p:spPr>
          <a:xfrm>
            <a:off x="4085112" y="1439059"/>
            <a:ext cx="5039838" cy="2799760"/>
          </a:xfrm>
          <a:prstGeom prst="rect">
            <a:avLst/>
          </a:prstGeom>
        </p:spPr>
      </p:pic>
    </p:spTree>
    <p:extLst>
      <p:ext uri="{BB962C8B-B14F-4D97-AF65-F5344CB8AC3E}">
        <p14:creationId xmlns:p14="http://schemas.microsoft.com/office/powerpoint/2010/main" val="381831915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64486" y="144877"/>
            <a:ext cx="7680158" cy="616060"/>
          </a:xfrm>
        </p:spPr>
        <p:txBody>
          <a:bodyPr>
            <a:noAutofit/>
          </a:bodyPr>
          <a:lstStyle/>
          <a:p>
            <a:r>
              <a:rPr lang="es-MX" sz="2000" b="1" dirty="0">
                <a:latin typeface="Century Gothic" panose="020B0502020202020204" pitchFamily="34" charset="0"/>
              </a:rPr>
              <a:t>Composición FINVIT </a:t>
            </a:r>
            <a:r>
              <a:rPr lang="es-MX" sz="1400" b="1" dirty="0">
                <a:latin typeface="Century Gothic" panose="020B0502020202020204" pitchFamily="34" charset="0"/>
              </a:rPr>
              <a:t>al 29 de septiembre de 2017</a:t>
            </a:r>
            <a:endParaRPr lang="en-US" sz="1400" b="1" dirty="0">
              <a:solidFill>
                <a:srgbClr val="C00000"/>
              </a:solidFill>
              <a:latin typeface="Century Gothic" panose="020B0502020202020204" pitchFamily="34" charset="0"/>
              <a:cs typeface="Arial" pitchFamily="34" charset="0"/>
            </a:endParaRPr>
          </a:p>
        </p:txBody>
      </p:sp>
      <p:graphicFrame>
        <p:nvGraphicFramePr>
          <p:cNvPr id="15" name="Gráfico 14"/>
          <p:cNvGraphicFramePr>
            <a:graphicFrameLocks/>
          </p:cNvGraphicFramePr>
          <p:nvPr>
            <p:extLst>
              <p:ext uri="{D42A27DB-BD31-4B8C-83A1-F6EECF244321}">
                <p14:modId xmlns:p14="http://schemas.microsoft.com/office/powerpoint/2010/main" val="2336105629"/>
              </p:ext>
            </p:extLst>
          </p:nvPr>
        </p:nvGraphicFramePr>
        <p:xfrm>
          <a:off x="64486" y="3914918"/>
          <a:ext cx="4821839"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9" name="2 Marcador de contenido"/>
          <p:cNvSpPr txBox="1">
            <a:spLocks/>
          </p:cNvSpPr>
          <p:nvPr/>
        </p:nvSpPr>
        <p:spPr>
          <a:xfrm>
            <a:off x="-1" y="6658118"/>
            <a:ext cx="8217725"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Gerencia Sr. de </a:t>
            </a:r>
            <a:r>
              <a:rPr lang="es-MX" sz="900" dirty="0">
                <a:solidFill>
                  <a:prstClr val="black"/>
                </a:solidFill>
                <a:latin typeface="Century Gothic" panose="020B0502020202020204" pitchFamily="34" charset="0"/>
              </a:rPr>
              <a:t>Coordinación de Inversiones </a:t>
            </a:r>
            <a:r>
              <a:rPr lang="es-MX" sz="900" dirty="0">
                <a:latin typeface="Century Gothic" panose="020B0502020202020204" pitchFamily="34" charset="0"/>
              </a:rPr>
              <a:t>del Infonavit con datos al 29de septiembre de 2017.</a:t>
            </a:r>
          </a:p>
        </p:txBody>
      </p:sp>
      <p:sp>
        <p:nvSpPr>
          <p:cNvPr id="2" name="1 Marcador de número de diapositiva"/>
          <p:cNvSpPr>
            <a:spLocks noGrp="1"/>
          </p:cNvSpPr>
          <p:nvPr>
            <p:ph type="sldNum" sz="quarter" idx="12"/>
          </p:nvPr>
        </p:nvSpPr>
        <p:spPr>
          <a:xfrm>
            <a:off x="8600536" y="6494373"/>
            <a:ext cx="543464" cy="365125"/>
          </a:xfrm>
        </p:spPr>
        <p:txBody>
          <a:bodyPr/>
          <a:lstStyle/>
          <a:p>
            <a:pPr algn="ctr"/>
            <a:fld id="{05E83AA4-A00D-4AA0-8FE8-B93C9F3EC141}" type="slidenum">
              <a:rPr lang="es-ES" altLang="es-MX" smtClean="0">
                <a:latin typeface="Century Gothic" panose="020B0502020202020204" pitchFamily="34" charset="0"/>
              </a:rPr>
              <a:pPr algn="ctr"/>
              <a:t>91</a:t>
            </a:fld>
            <a:endParaRPr lang="es-ES" altLang="es-MX" dirty="0">
              <a:latin typeface="Century Gothic" panose="020B0502020202020204" pitchFamily="34" charset="0"/>
            </a:endParaRPr>
          </a:p>
        </p:txBody>
      </p:sp>
      <p:pic>
        <p:nvPicPr>
          <p:cNvPr id="8" name="Imagen 7"/>
          <p:cNvPicPr>
            <a:picLocks noChangeAspect="1"/>
          </p:cNvPicPr>
          <p:nvPr/>
        </p:nvPicPr>
        <p:blipFill>
          <a:blip r:embed="rId3"/>
          <a:stretch>
            <a:fillRect/>
          </a:stretch>
        </p:blipFill>
        <p:spPr>
          <a:xfrm>
            <a:off x="15043" y="1143928"/>
            <a:ext cx="4541914" cy="2761727"/>
          </a:xfrm>
          <a:prstGeom prst="rect">
            <a:avLst/>
          </a:prstGeom>
        </p:spPr>
      </p:pic>
      <p:pic>
        <p:nvPicPr>
          <p:cNvPr id="17" name="Imagen 16"/>
          <p:cNvPicPr>
            <a:picLocks noChangeAspect="1"/>
          </p:cNvPicPr>
          <p:nvPr/>
        </p:nvPicPr>
        <p:blipFill>
          <a:blip r:embed="rId4"/>
          <a:stretch>
            <a:fillRect/>
          </a:stretch>
        </p:blipFill>
        <p:spPr>
          <a:xfrm>
            <a:off x="4556957" y="1305604"/>
            <a:ext cx="4291956" cy="2609314"/>
          </a:xfrm>
          <a:prstGeom prst="rect">
            <a:avLst/>
          </a:prstGeom>
        </p:spPr>
      </p:pic>
      <p:pic>
        <p:nvPicPr>
          <p:cNvPr id="18" name="Imagen 17"/>
          <p:cNvPicPr>
            <a:picLocks noChangeAspect="1"/>
          </p:cNvPicPr>
          <p:nvPr/>
        </p:nvPicPr>
        <p:blipFill>
          <a:blip r:embed="rId5"/>
          <a:stretch>
            <a:fillRect/>
          </a:stretch>
        </p:blipFill>
        <p:spPr>
          <a:xfrm>
            <a:off x="4566906" y="3851405"/>
            <a:ext cx="4291956" cy="2749534"/>
          </a:xfrm>
          <a:prstGeom prst="rect">
            <a:avLst/>
          </a:prstGeom>
        </p:spPr>
      </p:pic>
      <p:pic>
        <p:nvPicPr>
          <p:cNvPr id="19" name="Imagen 18"/>
          <p:cNvPicPr>
            <a:picLocks noChangeAspect="1"/>
          </p:cNvPicPr>
          <p:nvPr/>
        </p:nvPicPr>
        <p:blipFill>
          <a:blip r:embed="rId6"/>
          <a:stretch>
            <a:fillRect/>
          </a:stretch>
        </p:blipFill>
        <p:spPr>
          <a:xfrm>
            <a:off x="93505" y="3873899"/>
            <a:ext cx="4572396" cy="2749534"/>
          </a:xfrm>
          <a:prstGeom prst="rect">
            <a:avLst/>
          </a:prstGeom>
        </p:spPr>
      </p:pic>
    </p:spTree>
    <p:extLst>
      <p:ext uri="{BB962C8B-B14F-4D97-AF65-F5344CB8AC3E}">
        <p14:creationId xmlns:p14="http://schemas.microsoft.com/office/powerpoint/2010/main" val="32056934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687541" y="3916327"/>
            <a:ext cx="3896130" cy="1338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2289296" y="1392780"/>
            <a:ext cx="4692620" cy="892552"/>
          </a:xfrm>
          <a:prstGeom prst="rect">
            <a:avLst/>
          </a:prstGeom>
          <a:noFill/>
          <a:ln w="38100">
            <a:solidFill>
              <a:schemeClr val="bg1">
                <a:lumMod val="50000"/>
              </a:schemeClr>
            </a:solidFill>
          </a:ln>
        </p:spPr>
        <p:txBody>
          <a:bodyPr wrap="square" rtlCol="0">
            <a:spAutoFit/>
          </a:bodyPr>
          <a:lstStyle/>
          <a:p>
            <a:pPr marL="0" lvl="2" algn="ctr" defTabSz="913881"/>
            <a:r>
              <a:rPr lang="es-MX" sz="2000" b="1" dirty="0">
                <a:solidFill>
                  <a:prstClr val="black"/>
                </a:solidFill>
                <a:latin typeface="Century Gothic" panose="020B0502020202020204" pitchFamily="34" charset="0"/>
                <a:cs typeface="Arial" pitchFamily="34" charset="0"/>
              </a:rPr>
              <a:t>1,405 trabajadores inscritos </a:t>
            </a:r>
          </a:p>
          <a:p>
            <a:pPr marL="0" lvl="2" algn="ctr" defTabSz="913881"/>
            <a:r>
              <a:rPr lang="es-MX" sz="1600" b="1" dirty="0">
                <a:solidFill>
                  <a:prstClr val="black">
                    <a:lumMod val="65000"/>
                    <a:lumOff val="35000"/>
                  </a:prstClr>
                </a:solidFill>
                <a:latin typeface="Century Gothic" panose="020B0502020202020204" pitchFamily="34" charset="0"/>
                <a:cs typeface="Arial" pitchFamily="34" charset="0"/>
              </a:rPr>
              <a:t>(30% del total de la plantilla que corresponde a 4,657 trabajadores)</a:t>
            </a:r>
          </a:p>
        </p:txBody>
      </p:sp>
      <p:sp>
        <p:nvSpPr>
          <p:cNvPr id="16" name="15 CuadroTexto"/>
          <p:cNvSpPr txBox="1"/>
          <p:nvPr/>
        </p:nvSpPr>
        <p:spPr>
          <a:xfrm>
            <a:off x="222634" y="5335530"/>
            <a:ext cx="4137715" cy="1169551"/>
          </a:xfrm>
          <a:prstGeom prst="rect">
            <a:avLst/>
          </a:prstGeom>
          <a:noFill/>
          <a:ln w="38100">
            <a:solidFill>
              <a:srgbClr val="C00000"/>
            </a:solidFill>
          </a:ln>
        </p:spPr>
        <p:txBody>
          <a:bodyPr wrap="square" rtlCol="0">
            <a:spAutoFit/>
          </a:bodyPr>
          <a:lstStyle/>
          <a:p>
            <a:pPr algn="ctr" defTabSz="457200"/>
            <a:r>
              <a:rPr lang="es-MX" sz="1600" b="1" dirty="0">
                <a:solidFill>
                  <a:prstClr val="black"/>
                </a:solidFill>
                <a:latin typeface="Century Gothic" panose="020B0502020202020204" pitchFamily="34" charset="0"/>
                <a:cs typeface="Arial" pitchFamily="34" charset="0"/>
              </a:rPr>
              <a:t>Personal Sindicalizado</a:t>
            </a:r>
          </a:p>
          <a:p>
            <a:pPr algn="ctr" defTabSz="457200"/>
            <a:r>
              <a:rPr lang="es-MX" sz="1600" b="1" dirty="0">
                <a:solidFill>
                  <a:prstClr val="black">
                    <a:lumMod val="75000"/>
                    <a:lumOff val="25000"/>
                  </a:prstClr>
                </a:solidFill>
                <a:latin typeface="Century Gothic" panose="020B0502020202020204" pitchFamily="34" charset="0"/>
                <a:cs typeface="Arial" pitchFamily="34" charset="0"/>
              </a:rPr>
              <a:t>2,855 trabajadores</a:t>
            </a:r>
          </a:p>
          <a:p>
            <a:pPr algn="ctr" defTabSz="457200"/>
            <a:r>
              <a:rPr lang="es-MX" sz="2000" b="1" dirty="0">
                <a:solidFill>
                  <a:srgbClr val="C00000"/>
                </a:solidFill>
                <a:latin typeface="Century Gothic" panose="020B0502020202020204" pitchFamily="34" charset="0"/>
                <a:cs typeface="Arial" pitchFamily="34" charset="0"/>
              </a:rPr>
              <a:t>848 inscritos – 60% </a:t>
            </a:r>
            <a:r>
              <a:rPr lang="es-MX" sz="1600" b="1"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7" name="16 CuadroTexto"/>
          <p:cNvSpPr txBox="1"/>
          <p:nvPr/>
        </p:nvSpPr>
        <p:spPr>
          <a:xfrm>
            <a:off x="5667293" y="2425448"/>
            <a:ext cx="3240000" cy="1415772"/>
          </a:xfrm>
          <a:prstGeom prst="rect">
            <a:avLst/>
          </a:prstGeom>
          <a:noFill/>
          <a:ln w="38100">
            <a:solidFill>
              <a:srgbClr val="C00000"/>
            </a:solidFill>
          </a:ln>
        </p:spPr>
        <p:txBody>
          <a:bodyPr wrap="square" rtlCol="0">
            <a:spAutoFit/>
          </a:bodyPr>
          <a:lstStyle>
            <a:defPPr>
              <a:defRPr lang="es-ES"/>
            </a:defPPr>
            <a:lvl1pPr algn="ctr">
              <a:defRPr b="1">
                <a:solidFill>
                  <a:schemeClr val="tx1">
                    <a:lumMod val="75000"/>
                    <a:lumOff val="25000"/>
                  </a:schemeClr>
                </a:solidFill>
              </a:defRPr>
            </a:lvl1pPr>
          </a:lstStyle>
          <a:p>
            <a:pPr defTabSz="457200"/>
            <a:r>
              <a:rPr lang="es-MX" sz="1600" dirty="0">
                <a:solidFill>
                  <a:prstClr val="black"/>
                </a:solidFill>
                <a:latin typeface="Century Gothic" panose="020B0502020202020204" pitchFamily="34" charset="0"/>
                <a:cs typeface="Arial" pitchFamily="34" charset="0"/>
              </a:rPr>
              <a:t>Oficinas de Apoyo y Zona Metropolitana</a:t>
            </a:r>
          </a:p>
          <a:p>
            <a:pPr defTabSz="457200"/>
            <a:r>
              <a:rPr lang="es-MX" sz="1600" dirty="0">
                <a:solidFill>
                  <a:prstClr val="black">
                    <a:lumMod val="75000"/>
                    <a:lumOff val="25000"/>
                  </a:prstClr>
                </a:solidFill>
                <a:latin typeface="Century Gothic" panose="020B0502020202020204" pitchFamily="34" charset="0"/>
                <a:cs typeface="Arial" pitchFamily="34" charset="0"/>
              </a:rPr>
              <a:t>2,038  trabajadores</a:t>
            </a:r>
          </a:p>
          <a:p>
            <a:pPr defTabSz="457200"/>
            <a:r>
              <a:rPr lang="es-MX" sz="2000" dirty="0">
                <a:solidFill>
                  <a:srgbClr val="C00000"/>
                </a:solidFill>
                <a:latin typeface="Century Gothic" panose="020B0502020202020204" pitchFamily="34" charset="0"/>
                <a:cs typeface="Arial" pitchFamily="34" charset="0"/>
              </a:rPr>
              <a:t>544 inscritos – 39% </a:t>
            </a:r>
            <a:r>
              <a:rPr lang="es-MX" sz="1600"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0" name="9 CuadroTexto"/>
          <p:cNvSpPr txBox="1"/>
          <p:nvPr/>
        </p:nvSpPr>
        <p:spPr>
          <a:xfrm>
            <a:off x="144000" y="930470"/>
            <a:ext cx="8801592" cy="307777"/>
          </a:xfrm>
          <a:prstGeom prst="rect">
            <a:avLst/>
          </a:prstGeom>
          <a:noFill/>
        </p:spPr>
        <p:txBody>
          <a:bodyPr wrap="square" rtlCol="0">
            <a:spAutoFit/>
          </a:bodyPr>
          <a:lstStyle/>
          <a:p>
            <a:pPr marL="180975" indent="-180975">
              <a:buClr>
                <a:srgbClr val="C00000"/>
              </a:buClr>
              <a:buFont typeface="Arial" pitchFamily="34" charset="0"/>
              <a:buChar char="•"/>
              <a:tabLst>
                <a:tab pos="180975" algn="l"/>
              </a:tabLst>
            </a:pPr>
            <a:r>
              <a:rPr lang="es-MX" sz="1400" dirty="0">
                <a:solidFill>
                  <a:prstClr val="black"/>
                </a:solidFill>
                <a:latin typeface="Century Gothic" panose="020B0502020202020204" pitchFamily="34" charset="0"/>
                <a:cs typeface="Arial" pitchFamily="34" charset="0"/>
              </a:rPr>
              <a:t>Al </a:t>
            </a:r>
            <a:r>
              <a:rPr lang="es-MX" sz="1400" dirty="0">
                <a:latin typeface="Century Gothic" panose="020B0502020202020204" pitchFamily="34" charset="0"/>
              </a:rPr>
              <a:t>29 de septiembre </a:t>
            </a:r>
            <a:r>
              <a:rPr lang="es-MX" sz="1400" dirty="0">
                <a:latin typeface="Century Gothic" panose="020B0502020202020204" pitchFamily="34" charset="0"/>
                <a:cs typeface="Arial" pitchFamily="34" charset="0"/>
              </a:rPr>
              <a:t>de 2017 </a:t>
            </a:r>
            <a:r>
              <a:rPr lang="es-MX" sz="1400" dirty="0">
                <a:solidFill>
                  <a:prstClr val="black"/>
                </a:solidFill>
                <a:latin typeface="Century Gothic" panose="020B0502020202020204" pitchFamily="34" charset="0"/>
                <a:cs typeface="Arial" pitchFamily="34" charset="0"/>
              </a:rPr>
              <a:t>se tienen los siguientes avances:</a:t>
            </a:r>
          </a:p>
        </p:txBody>
      </p:sp>
      <p:sp>
        <p:nvSpPr>
          <p:cNvPr id="13" name="12 CuadroTexto"/>
          <p:cNvSpPr txBox="1"/>
          <p:nvPr/>
        </p:nvSpPr>
        <p:spPr>
          <a:xfrm>
            <a:off x="222634" y="2509528"/>
            <a:ext cx="3408620" cy="1384995"/>
          </a:xfrm>
          <a:prstGeom prst="rect">
            <a:avLst/>
          </a:prstGeom>
          <a:noFill/>
          <a:ln w="38100">
            <a:solidFill>
              <a:srgbClr val="C00000"/>
            </a:solidFill>
          </a:ln>
        </p:spPr>
        <p:txBody>
          <a:bodyPr wrap="square" rtlCol="0">
            <a:spAutoFit/>
          </a:bodyPr>
          <a:lstStyle/>
          <a:p>
            <a:pPr algn="ctr" defTabSz="457200"/>
            <a:r>
              <a:rPr lang="es-MX" sz="1600" b="1" dirty="0">
                <a:solidFill>
                  <a:prstClr val="black"/>
                </a:solidFill>
                <a:latin typeface="Century Gothic" panose="020B0502020202020204" pitchFamily="34" charset="0"/>
                <a:cs typeface="Arial" pitchFamily="34" charset="0"/>
              </a:rPr>
              <a:t>Delegaciones</a:t>
            </a:r>
          </a:p>
          <a:p>
            <a:pPr algn="ctr" defTabSz="457200"/>
            <a:r>
              <a:rPr lang="es-MX" sz="1600" b="1" dirty="0">
                <a:solidFill>
                  <a:prstClr val="black">
                    <a:lumMod val="75000"/>
                    <a:lumOff val="25000"/>
                  </a:prstClr>
                </a:solidFill>
                <a:latin typeface="Century Gothic" panose="020B0502020202020204" pitchFamily="34" charset="0"/>
                <a:cs typeface="Arial" pitchFamily="34" charset="0"/>
              </a:rPr>
              <a:t>2,619 trabajadores</a:t>
            </a:r>
          </a:p>
          <a:p>
            <a:pPr algn="ctr" defTabSz="457200"/>
            <a:r>
              <a:rPr lang="es-MX" sz="2000" b="1" dirty="0">
                <a:solidFill>
                  <a:srgbClr val="C00000"/>
                </a:solidFill>
                <a:latin typeface="Century Gothic" panose="020B0502020202020204" pitchFamily="34" charset="0"/>
                <a:cs typeface="Arial" pitchFamily="34" charset="0"/>
              </a:rPr>
              <a:t>861 inscritos – 61%</a:t>
            </a:r>
            <a:r>
              <a:rPr lang="es-MX" sz="1600" b="1" dirty="0">
                <a:solidFill>
                  <a:prstClr val="black">
                    <a:lumMod val="75000"/>
                    <a:lumOff val="25000"/>
                  </a:prstClr>
                </a:solidFill>
                <a:latin typeface="Century Gothic" panose="020B0502020202020204" pitchFamily="34" charset="0"/>
                <a:cs typeface="Arial" pitchFamily="34" charset="0"/>
              </a:rPr>
              <a:t>del total del personal inscrito</a:t>
            </a:r>
          </a:p>
          <a:p>
            <a:pPr algn="ctr" defTabSz="457200"/>
            <a:endParaRPr lang="es-MX" sz="1600" b="1" dirty="0">
              <a:solidFill>
                <a:prstClr val="black">
                  <a:lumMod val="75000"/>
                  <a:lumOff val="25000"/>
                </a:prstClr>
              </a:solidFill>
              <a:latin typeface="Century Gothic" panose="020B0502020202020204" pitchFamily="34" charset="0"/>
              <a:cs typeface="Arial" pitchFamily="34" charset="0"/>
            </a:endParaRPr>
          </a:p>
        </p:txBody>
      </p:sp>
      <p:sp>
        <p:nvSpPr>
          <p:cNvPr id="14" name="13 CuadroTexto"/>
          <p:cNvSpPr txBox="1"/>
          <p:nvPr/>
        </p:nvSpPr>
        <p:spPr>
          <a:xfrm>
            <a:off x="5388396" y="5332177"/>
            <a:ext cx="3518897" cy="1169551"/>
          </a:xfrm>
          <a:prstGeom prst="rect">
            <a:avLst/>
          </a:prstGeom>
          <a:noFill/>
          <a:ln w="38100">
            <a:solidFill>
              <a:srgbClr val="C00000"/>
            </a:solidFill>
          </a:ln>
        </p:spPr>
        <p:txBody>
          <a:bodyPr wrap="square" rtlCol="0">
            <a:spAutoFit/>
          </a:bodyPr>
          <a:lstStyle/>
          <a:p>
            <a:pPr algn="ctr" defTabSz="457200"/>
            <a:r>
              <a:rPr lang="es-MX" sz="1600" b="1" dirty="0">
                <a:solidFill>
                  <a:prstClr val="black"/>
                </a:solidFill>
                <a:latin typeface="Century Gothic" panose="020B0502020202020204" pitchFamily="34" charset="0"/>
                <a:cs typeface="Arial" pitchFamily="34" charset="0"/>
              </a:rPr>
              <a:t>Personal no Sindicalizado</a:t>
            </a:r>
          </a:p>
          <a:p>
            <a:pPr algn="ctr" defTabSz="457200"/>
            <a:r>
              <a:rPr lang="es-MX" sz="1600" b="1" dirty="0">
                <a:solidFill>
                  <a:prstClr val="black">
                    <a:lumMod val="75000"/>
                    <a:lumOff val="25000"/>
                  </a:prstClr>
                </a:solidFill>
                <a:latin typeface="Century Gothic" panose="020B0502020202020204" pitchFamily="34" charset="0"/>
                <a:cs typeface="Arial" pitchFamily="34" charset="0"/>
              </a:rPr>
              <a:t>1,802 trabajadores</a:t>
            </a:r>
          </a:p>
          <a:p>
            <a:pPr algn="ctr" defTabSz="457200"/>
            <a:r>
              <a:rPr lang="es-MX" sz="2000" b="1" dirty="0">
                <a:solidFill>
                  <a:srgbClr val="C00000"/>
                </a:solidFill>
                <a:latin typeface="Century Gothic" panose="020B0502020202020204" pitchFamily="34" charset="0"/>
                <a:cs typeface="Arial" pitchFamily="34" charset="0"/>
              </a:rPr>
              <a:t>557 inscritos – 40% </a:t>
            </a:r>
            <a:r>
              <a:rPr lang="es-MX" sz="1600" b="1"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1" name="Título 1"/>
          <p:cNvSpPr>
            <a:spLocks noGrp="1"/>
          </p:cNvSpPr>
          <p:nvPr>
            <p:ph type="title"/>
          </p:nvPr>
        </p:nvSpPr>
        <p:spPr>
          <a:xfrm>
            <a:off x="144000" y="247056"/>
            <a:ext cx="7505738"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El ~30% de la plantilla del Instituto ya es parte del FINVIT, 61% personal sindicalizado</a:t>
            </a:r>
          </a:p>
        </p:txBody>
      </p:sp>
      <p:sp>
        <p:nvSpPr>
          <p:cNvPr id="12" name="2 Marcador de contenido"/>
          <p:cNvSpPr txBox="1">
            <a:spLocks/>
          </p:cNvSpPr>
          <p:nvPr/>
        </p:nvSpPr>
        <p:spPr>
          <a:xfrm>
            <a:off x="201245" y="6643178"/>
            <a:ext cx="8295774" cy="19656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a:solidFill>
                  <a:prstClr val="black"/>
                </a:solidFill>
                <a:latin typeface="Century Gothic" panose="020B0502020202020204" pitchFamily="34" charset="0"/>
              </a:rPr>
              <a:t>Elaborado por </a:t>
            </a:r>
            <a:r>
              <a:rPr lang="es-MX" sz="900" dirty="0">
                <a:latin typeface="Century Gothic" panose="020B0502020202020204" pitchFamily="34" charset="0"/>
              </a:rPr>
              <a:t>la </a:t>
            </a:r>
            <a:r>
              <a:rPr lang="es-MX" sz="900" dirty="0">
                <a:solidFill>
                  <a:prstClr val="black"/>
                </a:solidFill>
                <a:latin typeface="Century Gothic" panose="020B0502020202020204" pitchFamily="34" charset="0"/>
              </a:rPr>
              <a:t>Gerencia Sr. de Coordinación de Inversiones </a:t>
            </a:r>
            <a:r>
              <a:rPr lang="es-MX" sz="900" dirty="0">
                <a:latin typeface="Century Gothic" panose="020B0502020202020204" pitchFamily="34" charset="0"/>
              </a:rPr>
              <a:t>del Infonavit con datos al 29 de septiembre de 2017.</a:t>
            </a:r>
          </a:p>
        </p:txBody>
      </p:sp>
      <p:sp>
        <p:nvSpPr>
          <p:cNvPr id="15" name="3 Marcador de número de diapositiva"/>
          <p:cNvSpPr>
            <a:spLocks noGrp="1"/>
          </p:cNvSpPr>
          <p:nvPr>
            <p:ph type="sldNum" sz="quarter" idx="12"/>
          </p:nvPr>
        </p:nvSpPr>
        <p:spPr>
          <a:xfrm>
            <a:off x="8656027" y="6485304"/>
            <a:ext cx="468923" cy="365125"/>
          </a:xfrm>
        </p:spPr>
        <p:txBody>
          <a:bodyPr/>
          <a:lstStyle/>
          <a:p>
            <a:pPr algn="ctr"/>
            <a:fld id="{05E83AA4-A00D-4AA0-8FE8-B93C9F3EC141}" type="slidenum">
              <a:rPr lang="es-ES" altLang="es-MX" smtClean="0">
                <a:latin typeface="Century Gothic" panose="020B0502020202020204" pitchFamily="34" charset="0"/>
              </a:rPr>
              <a:pPr algn="ctr"/>
              <a:t>92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43310255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Estrategia FINVIT</a:t>
            </a:r>
          </a:p>
        </p:txBody>
      </p:sp>
      <p:sp>
        <p:nvSpPr>
          <p:cNvPr id="7" name="2 Marcador de contenido"/>
          <p:cNvSpPr>
            <a:spLocks noGrp="1"/>
          </p:cNvSpPr>
          <p:nvPr>
            <p:ph idx="1"/>
          </p:nvPr>
        </p:nvSpPr>
        <p:spPr>
          <a:xfrm>
            <a:off x="457200" y="1600200"/>
            <a:ext cx="8229600" cy="4525963"/>
          </a:xfrm>
        </p:spPr>
        <p:txBody>
          <a:bodyPr/>
          <a:lstStyle/>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Mantener la duración de portafolio entre 1.5 y 2.5 años, actual 1.9 años.</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Analizar de manera activa el mercado de renta fija gubernamental con base en las expectativas del mercado nacional con el propósito de realizar el rebalanceo del portafolio en función a las entradas y salidas de recursos al FINVIT.</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Buscar oportunidades de inversión en bonos corporativos de alta calidad crediticia que permitan mejorar la rentabilidad y composición del portafolio.</a:t>
            </a: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r>
              <a:rPr lang="es-MX" sz="1400" dirty="0">
                <a:latin typeface="Century Gothic" panose="020B0502020202020204" pitchFamily="34" charset="0"/>
                <a:ea typeface="Calibri"/>
                <a:cs typeface="Times New Roman"/>
              </a:rPr>
              <a:t>La estrategia debe quedar enmarcada en el marco de gestión.</a:t>
            </a: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marL="0" indent="0" algn="just">
              <a:buClr>
                <a:srgbClr val="C00000"/>
              </a:buClr>
              <a:buNone/>
            </a:pPr>
            <a:endParaRPr lang="es-MX" sz="1400" dirty="0">
              <a:latin typeface="Century Gothic" panose="020B0502020202020204" pitchFamily="34" charset="0"/>
            </a:endParaRPr>
          </a:p>
          <a:p>
            <a:pPr marL="0" indent="0" algn="just">
              <a:spcAft>
                <a:spcPts val="0"/>
              </a:spcAft>
              <a:buClr>
                <a:srgbClr val="C00000"/>
              </a:buClr>
              <a:buNone/>
            </a:pPr>
            <a:endParaRPr lang="es-MX" sz="14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8343900" y="6492875"/>
            <a:ext cx="800100"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93</a:t>
            </a:fld>
            <a:endParaRPr lang="es-ES" altLang="es-MX" dirty="0">
              <a:latin typeface="Century Gothic" panose="020B0502020202020204" pitchFamily="34" charset="0"/>
            </a:endParaRPr>
          </a:p>
        </p:txBody>
      </p:sp>
      <p:sp>
        <p:nvSpPr>
          <p:cNvPr id="6" name="5 Flecha izquierda">
            <a:hlinkClick r:id="rId2" action="ppaction://hlinksldjump"/>
          </p:cNvPr>
          <p:cNvSpPr/>
          <p:nvPr/>
        </p:nvSpPr>
        <p:spPr>
          <a:xfrm>
            <a:off x="8374579" y="6592184"/>
            <a:ext cx="167088" cy="148856"/>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330156095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Octubre 2017</a:t>
            </a:r>
          </a:p>
        </p:txBody>
      </p:sp>
      <p:sp>
        <p:nvSpPr>
          <p:cNvPr id="4" name="3 Rectángulo"/>
          <p:cNvSpPr/>
          <p:nvPr/>
        </p:nvSpPr>
        <p:spPr>
          <a:xfrm>
            <a:off x="1677311" y="2971990"/>
            <a:ext cx="6223818" cy="954107"/>
          </a:xfrm>
          <a:prstGeom prst="rect">
            <a:avLst/>
          </a:prstGeom>
        </p:spPr>
        <p:txBody>
          <a:bodyPr wrap="square">
            <a:spAutoFit/>
          </a:bodyPr>
          <a:lstStyle/>
          <a:p>
            <a:r>
              <a:rPr lang="es-MX" altLang="es-MX" sz="2800" dirty="0">
                <a:solidFill>
                  <a:srgbClr val="CD0000"/>
                </a:solidFill>
                <a:latin typeface="Century Gothic" panose="020B0502020202020204" pitchFamily="34" charset="0"/>
              </a:rPr>
              <a:t>Grupo de Trabajo de Inversiones</a:t>
            </a:r>
            <a:br>
              <a:rPr lang="es-MX" altLang="es-MX" sz="2800" dirty="0">
                <a:solidFill>
                  <a:srgbClr val="CD0000"/>
                </a:solidFill>
                <a:latin typeface="Century Gothic" panose="020B0502020202020204" pitchFamily="34" charset="0"/>
              </a:rPr>
            </a:br>
            <a:r>
              <a:rPr lang="es-MX" altLang="es-MX" sz="2800" dirty="0">
                <a:solidFill>
                  <a:srgbClr val="CD0000"/>
                </a:solidFill>
                <a:latin typeface="Century Gothic" panose="020B0502020202020204" pitchFamily="34" charset="0"/>
              </a:rPr>
              <a:t>Sesión Número 036</a:t>
            </a:r>
            <a:endParaRPr lang="es-MX" dirty="0"/>
          </a:p>
        </p:txBody>
      </p:sp>
      <p:sp>
        <p:nvSpPr>
          <p:cNvPr id="5" name="3 Marcador de número de diapositiva"/>
          <p:cNvSpPr>
            <a:spLocks noGrp="1"/>
          </p:cNvSpPr>
          <p:nvPr>
            <p:ph type="sldNum" sz="quarter" idx="12"/>
          </p:nvPr>
        </p:nvSpPr>
        <p:spPr>
          <a:xfrm>
            <a:off x="8030308" y="6356350"/>
            <a:ext cx="656492" cy="365125"/>
          </a:xfrm>
        </p:spPr>
        <p:txBody>
          <a:bodyPr/>
          <a:lstStyle/>
          <a:p>
            <a:pPr algn="ctr"/>
            <a:fld id="{05E83AA4-A00D-4AA0-8FE8-B93C9F3EC141}" type="slidenum">
              <a:rPr lang="es-ES" altLang="es-MX" smtClean="0"/>
              <a:pPr algn="ctr"/>
              <a:t>94</a:t>
            </a:fld>
            <a:endParaRPr lang="es-ES" altLang="es-MX" dirty="0"/>
          </a:p>
        </p:txBody>
      </p:sp>
    </p:spTree>
    <p:extLst>
      <p:ext uri="{BB962C8B-B14F-4D97-AF65-F5344CB8AC3E}">
        <p14:creationId xmlns:p14="http://schemas.microsoft.com/office/powerpoint/2010/main" val="330042019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DISCLAIMER" val="True"/>
</p:tagLst>
</file>

<file path=ppt/tags/tag2.xml><?xml version="1.0" encoding="utf-8"?>
<p:tagLst xmlns:a="http://schemas.openxmlformats.org/drawingml/2006/main" xmlns:r="http://schemas.openxmlformats.org/officeDocument/2006/relationships" xmlns:p="http://schemas.openxmlformats.org/presentationml/2006/main">
  <p:tag name="ISDISCLAIMER" val="True"/>
</p:tagLst>
</file>

<file path=ppt/tags/tag3.xml><?xml version="1.0" encoding="utf-8"?>
<p:tagLst xmlns:a="http://schemas.openxmlformats.org/drawingml/2006/main" xmlns:r="http://schemas.openxmlformats.org/officeDocument/2006/relationships" xmlns:p="http://schemas.openxmlformats.org/presentationml/2006/main">
  <p:tag name="ISDISCLAIMER" val="True"/>
</p:tagLst>
</file>

<file path=ppt/tags/tag4.xml><?xml version="1.0" encoding="utf-8"?>
<p:tagLst xmlns:a="http://schemas.openxmlformats.org/drawingml/2006/main" xmlns:r="http://schemas.openxmlformats.org/officeDocument/2006/relationships" xmlns:p="http://schemas.openxmlformats.org/presentationml/2006/main">
  <p:tag name="ISDISCLAIMER" val="True"/>
</p:tagLst>
</file>

<file path=ppt/tags/tag5.xml><?xml version="1.0" encoding="utf-8"?>
<p:tagLst xmlns:a="http://schemas.openxmlformats.org/drawingml/2006/main" xmlns:r="http://schemas.openxmlformats.org/officeDocument/2006/relationships" xmlns:p="http://schemas.openxmlformats.org/presentationml/2006/main">
  <p:tag name="ISDISCLAIMER" val="True"/>
</p:tagLst>
</file>

<file path=ppt/tags/tag6.xml><?xml version="1.0" encoding="utf-8"?>
<p:tagLst xmlns:a="http://schemas.openxmlformats.org/drawingml/2006/main" xmlns:r="http://schemas.openxmlformats.org/officeDocument/2006/relationships" xmlns:p="http://schemas.openxmlformats.org/presentationml/2006/main">
  <p:tag name="ISDISCLAIMER" val="True"/>
</p:tagLst>
</file>

<file path=ppt/tags/tag7.xml><?xml version="1.0" encoding="utf-8"?>
<p:tagLst xmlns:a="http://schemas.openxmlformats.org/drawingml/2006/main" xmlns:r="http://schemas.openxmlformats.org/officeDocument/2006/relationships" xmlns:p="http://schemas.openxmlformats.org/presentationml/2006/main">
  <p:tag name="ISDISCLAIMER" val="True"/>
</p:tagLst>
</file>

<file path=ppt/tags/tag8.xml><?xml version="1.0" encoding="utf-8"?>
<p:tagLst xmlns:a="http://schemas.openxmlformats.org/drawingml/2006/main" xmlns:r="http://schemas.openxmlformats.org/officeDocument/2006/relationships" xmlns:p="http://schemas.openxmlformats.org/presentationml/2006/main">
  <p:tag name="ISDISCLAIMER" val="True"/>
</p:tagLst>
</file>

<file path=ppt/tags/tag9.xml><?xml version="1.0" encoding="utf-8"?>
<p:tagLst xmlns:a="http://schemas.openxmlformats.org/drawingml/2006/main" xmlns:r="http://schemas.openxmlformats.org/officeDocument/2006/relationships" xmlns:p="http://schemas.openxmlformats.org/presentationml/2006/main">
  <p:tag name="ISDISCLAIMER" val="True"/>
</p:tagLst>
</file>

<file path=ppt/tags/tag10.xml><?xml version="1.0" encoding="utf-8"?>
<p:tagLst xmlns:a="http://schemas.openxmlformats.org/drawingml/2006/main" xmlns:r="http://schemas.openxmlformats.org/officeDocument/2006/relationships" xmlns:p="http://schemas.openxmlformats.org/presentationml/2006/main">
  <p:tag name="ISDISCLAIMER" val="True"/>
</p:tagLst>
</file>

<file path=ppt/tags/tag11.xml><?xml version="1.0" encoding="utf-8"?>
<p:tagLst xmlns:a="http://schemas.openxmlformats.org/drawingml/2006/main" xmlns:r="http://schemas.openxmlformats.org/officeDocument/2006/relationships" xmlns:p="http://schemas.openxmlformats.org/presentationml/2006/main">
  <p:tag name="ISDISCLAIMER" val="True"/>
</p:tagLst>
</file>

<file path=ppt/tags/tag12.xml><?xml version="1.0" encoding="utf-8"?>
<p:tagLst xmlns:a="http://schemas.openxmlformats.org/drawingml/2006/main" xmlns:r="http://schemas.openxmlformats.org/officeDocument/2006/relationships" xmlns:p="http://schemas.openxmlformats.org/presentationml/2006/main">
  <p:tag name="ISDISCLAIMER" val="True"/>
</p:tagLst>
</file>

<file path=ppt/tags/tag13.xml><?xml version="1.0" encoding="utf-8"?>
<p:tagLst xmlns:a="http://schemas.openxmlformats.org/drawingml/2006/main" xmlns:r="http://schemas.openxmlformats.org/officeDocument/2006/relationships" xmlns:p="http://schemas.openxmlformats.org/presentationml/2006/main">
  <p:tag name="ISDISCLAIMER" val="True"/>
</p:tagLst>
</file>

<file path=ppt/tags/tag14.xml><?xml version="1.0" encoding="utf-8"?>
<p:tagLst xmlns:a="http://schemas.openxmlformats.org/drawingml/2006/main" xmlns:r="http://schemas.openxmlformats.org/officeDocument/2006/relationships" xmlns:p="http://schemas.openxmlformats.org/presentationml/2006/main">
  <p:tag name="ISDISCLAIMER" val="True"/>
</p:tagLst>
</file>

<file path=ppt/tags/tag15.xml><?xml version="1.0" encoding="utf-8"?>
<p:tagLst xmlns:a="http://schemas.openxmlformats.org/drawingml/2006/main" xmlns:r="http://schemas.openxmlformats.org/officeDocument/2006/relationships" xmlns:p="http://schemas.openxmlformats.org/presentationml/2006/main">
  <p:tag name="ISDISCLAIMER" val="True"/>
</p:tagLst>
</file>

<file path=ppt/tags/tag16.xml><?xml version="1.0" encoding="utf-8"?>
<p:tagLst xmlns:a="http://schemas.openxmlformats.org/drawingml/2006/main" xmlns:r="http://schemas.openxmlformats.org/officeDocument/2006/relationships" xmlns:p="http://schemas.openxmlformats.org/presentationml/2006/main">
  <p:tag name="ISDISCLAIMER" val="True"/>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3.xml><?xml version="1.0" encoding="utf-8"?>
<a:theme xmlns:a="http://schemas.openxmlformats.org/drawingml/2006/main" name="1_Grupo IGS 1">
  <a:themeElements>
    <a:clrScheme name="Dividendo">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o">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o">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Grupo IGS 1" id="{70F79029-87B7-4796-BEB8-10192DDA6C05}" vid="{33DCDDC6-BB1F-4325-AA32-44BBDA0A9CE4}"/>
    </a:ext>
  </a:extLst>
</a:theme>
</file>

<file path=ppt/theme/theme4.xml><?xml version="1.0" encoding="utf-8"?>
<a:theme xmlns:a="http://schemas.openxmlformats.org/drawingml/2006/main" name="2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6.xml><?xml version="1.0" encoding="utf-8"?>
<a:theme xmlns:a="http://schemas.openxmlformats.org/drawingml/2006/main" name="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7.xml><?xml version="1.0" encoding="utf-8"?>
<a:theme xmlns:a="http://schemas.openxmlformats.org/drawingml/2006/main" name="1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8.xml><?xml version="1.0" encoding="utf-8"?>
<a:theme xmlns:a="http://schemas.openxmlformats.org/drawingml/2006/main" name="2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9.xml><?xml version="1.0" encoding="utf-8"?>
<a:theme xmlns:a="http://schemas.openxmlformats.org/drawingml/2006/main" name="1_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0.xml><?xml version="1.0" encoding="utf-8"?>
<a:theme xmlns:a="http://schemas.openxmlformats.org/drawingml/2006/main" name="3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1.xml><?xml version="1.0" encoding="utf-8"?>
<a:theme xmlns:a="http://schemas.openxmlformats.org/drawingml/2006/main" name="2_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62175</TotalTime>
  <Words>10396</Words>
  <Application>Microsoft Office PowerPoint</Application>
  <PresentationFormat>Carta (216 x 279 mm)</PresentationFormat>
  <Paragraphs>2167</Paragraphs>
  <Slides>94</Slides>
  <Notes>26</Notes>
  <HiddenSlides>0</HiddenSlides>
  <MMClips>0</MMClips>
  <ScaleCrop>false</ScaleCrop>
  <HeadingPairs>
    <vt:vector size="6" baseType="variant">
      <vt:variant>
        <vt:lpstr>Fuentes usadas</vt:lpstr>
      </vt:variant>
      <vt:variant>
        <vt:i4>15</vt:i4>
      </vt:variant>
      <vt:variant>
        <vt:lpstr>Tema</vt:lpstr>
      </vt:variant>
      <vt:variant>
        <vt:i4>11</vt:i4>
      </vt:variant>
      <vt:variant>
        <vt:lpstr>Títulos de diapositiva</vt:lpstr>
      </vt:variant>
      <vt:variant>
        <vt:i4>94</vt:i4>
      </vt:variant>
    </vt:vector>
  </HeadingPairs>
  <TitlesOfParts>
    <vt:vector size="120" baseType="lpstr">
      <vt:lpstr>MS PGothic</vt:lpstr>
      <vt:lpstr>MS PGothic</vt:lpstr>
      <vt:lpstr>Arial</vt:lpstr>
      <vt:lpstr>Calibri</vt:lpstr>
      <vt:lpstr>Century Gothic</vt:lpstr>
      <vt:lpstr>Courier New</vt:lpstr>
      <vt:lpstr>Credit Suisse Type Light</vt:lpstr>
      <vt:lpstr>Geneva</vt:lpstr>
      <vt:lpstr>Gill Sans MT</vt:lpstr>
      <vt:lpstr>Myriad Pro</vt:lpstr>
      <vt:lpstr>Myriad Pro Light</vt:lpstr>
      <vt:lpstr>Symbol</vt:lpstr>
      <vt:lpstr>Times New Roman</vt:lpstr>
      <vt:lpstr>Wingdings</vt:lpstr>
      <vt:lpstr>Wingdings 2</vt:lpstr>
      <vt:lpstr>Tema de Office</vt:lpstr>
      <vt:lpstr>2_Infonavit_2015</vt:lpstr>
      <vt:lpstr>1_Grupo IGS 1</vt:lpstr>
      <vt:lpstr>2_Diseño personalizado</vt:lpstr>
      <vt:lpstr>PowerPitch</vt:lpstr>
      <vt:lpstr>FlysheetAndBody</vt:lpstr>
      <vt:lpstr>1_PowerPitch</vt:lpstr>
      <vt:lpstr>2_PowerPitch</vt:lpstr>
      <vt:lpstr>1_FlysheetAndBody</vt:lpstr>
      <vt:lpstr>3_PowerPitch</vt:lpstr>
      <vt:lpstr>2_FlysheetAndBody</vt:lpstr>
      <vt:lpstr>Presentación de PowerPoint</vt:lpstr>
      <vt:lpstr>Presentación de PowerPoint</vt:lpstr>
      <vt:lpstr>I. Informe y estrategia del FANVIT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Resultados FANVIT</vt:lpstr>
      <vt:lpstr>Resultado FANVIT al 29 de septiembre de 2017</vt:lpstr>
      <vt:lpstr>Riesgo de Mercado Septiembre 2017 – Coordinación General de Riesgos</vt:lpstr>
      <vt:lpstr>Riesgo de Mercado Septiembre 2017 – Coordinación General de Riesgos</vt:lpstr>
      <vt:lpstr>Riesgo de Mercado Septiembre 2017 – Coordinación General de Riesgos</vt:lpstr>
      <vt:lpstr>Riesgo de Mercado evolución por portafolio Septiembre 2017 – Coordinación General de Riesgos</vt:lpstr>
      <vt:lpstr>Riesgo de Mercado evolución global Septiembre 2017 – Coordinación General de Riesgos</vt:lpstr>
      <vt:lpstr>Riesgo de contraparte Infonavit composición del portafolio Septiembre 2017 – Coordinación General de Riesgos</vt:lpstr>
      <vt:lpstr>Resultado de gestión consolidado Septiembre 2017 – Coordinación General de Riesgos</vt:lpstr>
      <vt:lpstr>Composición del resultado de gestión Fanvit 3er trimestre 2017 – Coordinación General de Riesgos</vt:lpstr>
      <vt:lpstr>Resultado de gestión consolidado (detalle) Septiembre 2017 – Coordinación General de Riesgos</vt:lpstr>
      <vt:lpstr>Resultado de gestión Fanvit acumulado Septiembre 2017 – Coordinación General de Riesgos</vt:lpstr>
      <vt:lpstr>Composición del FANVIT</vt:lpstr>
      <vt:lpstr>Cartera FANVIT al 29 de septiembre de 2017</vt:lpstr>
      <vt:lpstr>Cartera FANVIT al 29 de septiembre de 2017</vt:lpstr>
      <vt:lpstr>Estrategia Renta Fija</vt:lpstr>
      <vt:lpstr>Operaciones relevantes  FANVIT del 1 al 29 de septiembre de 2017</vt:lpstr>
      <vt:lpstr>Operaciones relevantes  FANVIT del 1 al 29 de septiembre de 2017</vt:lpstr>
      <vt:lpstr>Expectativas por clases de activo</vt:lpstr>
      <vt:lpstr>Estrategia FANVIT</vt:lpstr>
      <vt:lpstr>Renta variable, bonos estructurados y fibras</vt:lpstr>
      <vt:lpstr>Renta Variable y Fibras FANVIT</vt:lpstr>
      <vt:lpstr>Renta Variable y Fibras FANVIT</vt:lpstr>
      <vt:lpstr>Renta Variable y Fibras FANVIT</vt:lpstr>
      <vt:lpstr>Bonos Bancarios Estructurados FANVIT</vt:lpstr>
      <vt:lpstr>Fibras</vt:lpstr>
      <vt:lpstr>El sector de Fibras cotiza a un descuento sobre su Valor Neto de Activos</vt:lpstr>
      <vt:lpstr>CKD’s</vt:lpstr>
      <vt:lpstr>Actualización de los CKD’s en cartera</vt:lpstr>
      <vt:lpstr>Se tienen siete CKD’s en el Fanvit</vt:lpstr>
      <vt:lpstr>Pendiente de inversión un CKD aprobado</vt:lpstr>
      <vt:lpstr>Resumen de las características de CKD’s aprobados</vt:lpstr>
      <vt:lpstr>Pipeline de CKD’s registrados PASE (1)</vt:lpstr>
      <vt:lpstr>Pipeline de CKD’s registrados PASE (2)</vt:lpstr>
      <vt:lpstr>Propuesta de ratificación de inversión CKD Ainda</vt:lpstr>
      <vt:lpstr>Antecedentes Ainda</vt:lpstr>
      <vt:lpstr>Actualización del CKD: Participación Grupo Proeza</vt:lpstr>
      <vt:lpstr>Actualización del CKD:  Fortalecimiento del equipo y Gobierno Corporativo</vt:lpstr>
      <vt:lpstr>Actualización del CKD: El pipeline se mantiene atractivo</vt:lpstr>
      <vt:lpstr>Ratificación de la propuesta de inversión FANVIT</vt:lpstr>
      <vt:lpstr>Informe sobre límites de contrapartes, emisoras y ETF´s   </vt:lpstr>
      <vt:lpstr>Riesgo de contraparte Infonavit (emisores) Septiembre 2017 – Coordinación General de Riesgos</vt:lpstr>
      <vt:lpstr>Riesgo de contraparte Infonavit (reportos) Septiembre 2017 – Coordinación General de Riesgos</vt:lpstr>
      <vt:lpstr>Riesgo de contraparte Infonavit (quirografarios) Septiembre 2017 – Coordinación General de Riesgos</vt:lpstr>
      <vt:lpstr>Riesgo de contraparte PEMEX – Fanvit Septiembre 2017 – Coordinación General de Riesgos</vt:lpstr>
      <vt:lpstr>Riesgo de contraparte CFE – Fanvit Septiembre 2017 – Coordinación General de Riesgos</vt:lpstr>
      <vt:lpstr>Riesgo de contraparte TFOVI’s – Fanvit Septiembre 2017 – Coordinación General de Riesgos</vt:lpstr>
      <vt:lpstr>Renta variable – Fanvit Septiembre 2017 – Coordinación General de Riesgos</vt:lpstr>
      <vt:lpstr>Fibras – Fanvit Septiembre 2017 – Coordinación General de Riesgos</vt:lpstr>
      <vt:lpstr>CKD’s – Fanvit Septiembre 2017 – Coordinación General de Riesgos</vt:lpstr>
      <vt:lpstr>Límites de contrapartes *</vt:lpstr>
      <vt:lpstr>Límites de contrapartes *</vt:lpstr>
      <vt:lpstr>Límites de contrapartes  *</vt:lpstr>
      <vt:lpstr>Ventajas ETF´s</vt:lpstr>
      <vt:lpstr>Ventajas ETF´s</vt:lpstr>
      <vt:lpstr>Renta Variable FANVIT</vt:lpstr>
      <vt:lpstr>MEXRISK</vt:lpstr>
      <vt:lpstr>MEXRISK</vt:lpstr>
      <vt:lpstr>ILCTRAC</vt:lpstr>
      <vt:lpstr>ILCTRAC</vt:lpstr>
      <vt:lpstr>XMX</vt:lpstr>
      <vt:lpstr>XMX</vt:lpstr>
      <vt:lpstr>Propuesta</vt:lpstr>
      <vt:lpstr> Informe de la estrategia de cobertura cambiaria FANVIT </vt:lpstr>
      <vt:lpstr>Cobertura FANVIT Tipo de Cambio vía exposición Renta Variable Internacional.</vt:lpstr>
      <vt:lpstr>Cobertura FANVIT Tipo de Cambio vía exposición Renta Variable Internacional.</vt:lpstr>
      <vt:lpstr>Estrategia de Cobertura (4to Trimestre)</vt:lpstr>
      <vt:lpstr>Consideraciones Generales Dólar</vt:lpstr>
      <vt:lpstr>Informe sobre el entorno económico</vt:lpstr>
      <vt:lpstr>Presentación de PowerPoint</vt:lpstr>
      <vt:lpstr>Presentación de PowerPoint</vt:lpstr>
      <vt:lpstr>Presentación de PowerPoint</vt:lpstr>
      <vt:lpstr>Presentación de PowerPoint</vt:lpstr>
      <vt:lpstr>El mercado descuenta 2 bajas de tasa por parte de Banxico, ambas en 2018: en febrero y en noviembre</vt:lpstr>
      <vt:lpstr>En el último mes, se han dado subidas de tasas en EUA y México ante expectativas de mayor crecimiento</vt:lpstr>
      <vt:lpstr>Pese al aumento de tasas, no se percibe un aumento sustancial en el riesgo de crédito de México</vt:lpstr>
      <vt:lpstr>Informe y estrategia del FINVIT</vt:lpstr>
      <vt:lpstr>Rendimiento FINVIT al 29  de septiembre de 2017.</vt:lpstr>
      <vt:lpstr>El FINVIT cuenta con ~$ 67 mdp, 71% aportados de forma directa y un rendimiento del 7.39%</vt:lpstr>
      <vt:lpstr>Composición FINVIT al 29 de septiembre de 2017</vt:lpstr>
      <vt:lpstr>El ~30% de la plantilla del Instituto ya es parte del FINVIT, 61% personal sindicalizado</vt:lpstr>
      <vt:lpstr>Estrategia FINVIT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Irma Susana Niño Estrada</dc:creator>
  <cp:lastModifiedBy>Truba</cp:lastModifiedBy>
  <cp:revision>1678</cp:revision>
  <cp:lastPrinted>2017-10-10T15:53:46Z</cp:lastPrinted>
  <dcterms:created xsi:type="dcterms:W3CDTF">2015-01-27T17:54:18Z</dcterms:created>
  <dcterms:modified xsi:type="dcterms:W3CDTF">2017-11-08T19:49:06Z</dcterms:modified>
</cp:coreProperties>
</file>