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110"/>
  </p:notesMasterIdLst>
  <p:handoutMasterIdLst>
    <p:handoutMasterId r:id="rId111"/>
  </p:handoutMasterIdLst>
  <p:sldIdLst>
    <p:sldId id="2259" r:id="rId12"/>
    <p:sldId id="2167" r:id="rId13"/>
    <p:sldId id="2480" r:id="rId14"/>
    <p:sldId id="2481" r:id="rId15"/>
    <p:sldId id="2482" r:id="rId16"/>
    <p:sldId id="2483" r:id="rId17"/>
    <p:sldId id="2484" r:id="rId18"/>
    <p:sldId id="2485" r:id="rId19"/>
    <p:sldId id="2486" r:id="rId20"/>
    <p:sldId id="2471" r:id="rId21"/>
    <p:sldId id="2399" r:id="rId22"/>
    <p:sldId id="2400" r:id="rId23"/>
    <p:sldId id="2401" r:id="rId24"/>
    <p:sldId id="2402" r:id="rId25"/>
    <p:sldId id="2403" r:id="rId26"/>
    <p:sldId id="2404" r:id="rId27"/>
    <p:sldId id="2405" r:id="rId28"/>
    <p:sldId id="2406" r:id="rId29"/>
    <p:sldId id="2407" r:id="rId30"/>
    <p:sldId id="2408" r:id="rId31"/>
    <p:sldId id="2409" r:id="rId32"/>
    <p:sldId id="2410" r:id="rId33"/>
    <p:sldId id="2411" r:id="rId34"/>
    <p:sldId id="2412" r:id="rId35"/>
    <p:sldId id="2429" r:id="rId36"/>
    <p:sldId id="2329" r:id="rId37"/>
    <p:sldId id="2330" r:id="rId38"/>
    <p:sldId id="2331" r:id="rId39"/>
    <p:sldId id="2278" r:id="rId40"/>
    <p:sldId id="2279" r:id="rId41"/>
    <p:sldId id="2280" r:id="rId42"/>
    <p:sldId id="2377" r:id="rId43"/>
    <p:sldId id="2282" r:id="rId44"/>
    <p:sldId id="2283" r:id="rId45"/>
    <p:sldId id="2284" r:id="rId46"/>
    <p:sldId id="2285" r:id="rId47"/>
    <p:sldId id="2286" r:id="rId48"/>
    <p:sldId id="2287" r:id="rId49"/>
    <p:sldId id="2288" r:id="rId50"/>
    <p:sldId id="2290" r:id="rId51"/>
    <p:sldId id="2289" r:id="rId52"/>
    <p:sldId id="2378" r:id="rId53"/>
    <p:sldId id="2333" r:id="rId54"/>
    <p:sldId id="2334" r:id="rId55"/>
    <p:sldId id="2335" r:id="rId56"/>
    <p:sldId id="2379" r:id="rId57"/>
    <p:sldId id="2380" r:id="rId58"/>
    <p:sldId id="2381" r:id="rId59"/>
    <p:sldId id="2382" r:id="rId60"/>
    <p:sldId id="2383" r:id="rId61"/>
    <p:sldId id="2384" r:id="rId62"/>
    <p:sldId id="2385" r:id="rId63"/>
    <p:sldId id="2386" r:id="rId64"/>
    <p:sldId id="2387" r:id="rId65"/>
    <p:sldId id="2388" r:id="rId66"/>
    <p:sldId id="2389" r:id="rId67"/>
    <p:sldId id="2390" r:id="rId68"/>
    <p:sldId id="2307" r:id="rId69"/>
    <p:sldId id="2376" r:id="rId70"/>
    <p:sldId id="2309" r:id="rId71"/>
    <p:sldId id="2348" r:id="rId72"/>
    <p:sldId id="2349" r:id="rId73"/>
    <p:sldId id="2351" r:id="rId74"/>
    <p:sldId id="2352" r:id="rId75"/>
    <p:sldId id="2353" r:id="rId76"/>
    <p:sldId id="2354" r:id="rId77"/>
    <p:sldId id="2472" r:id="rId78"/>
    <p:sldId id="2427" r:id="rId79"/>
    <p:sldId id="2428" r:id="rId80"/>
    <p:sldId id="2473" r:id="rId81"/>
    <p:sldId id="2315" r:id="rId82"/>
    <p:sldId id="2474" r:id="rId83"/>
    <p:sldId id="2391" r:id="rId84"/>
    <p:sldId id="2392" r:id="rId85"/>
    <p:sldId id="2393" r:id="rId86"/>
    <p:sldId id="2394" r:id="rId87"/>
    <p:sldId id="2395" r:id="rId88"/>
    <p:sldId id="2396" r:id="rId89"/>
    <p:sldId id="2398" r:id="rId90"/>
    <p:sldId id="2475" r:id="rId91"/>
    <p:sldId id="2476" r:id="rId92"/>
    <p:sldId id="2477" r:id="rId93"/>
    <p:sldId id="2422" r:id="rId94"/>
    <p:sldId id="2423" r:id="rId95"/>
    <p:sldId id="2424" r:id="rId96"/>
    <p:sldId id="2425" r:id="rId97"/>
    <p:sldId id="2413" r:id="rId98"/>
    <p:sldId id="2414" r:id="rId99"/>
    <p:sldId id="2415" r:id="rId100"/>
    <p:sldId id="2478" r:id="rId101"/>
    <p:sldId id="2323" r:id="rId102"/>
    <p:sldId id="2324" r:id="rId103"/>
    <p:sldId id="2325" r:id="rId104"/>
    <p:sldId id="2326" r:id="rId105"/>
    <p:sldId id="2327" r:id="rId106"/>
    <p:sldId id="2479" r:id="rId107"/>
    <p:sldId id="2470" r:id="rId108"/>
    <p:sldId id="2260" r:id="rId109"/>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110" d="100"/>
          <a:sy n="110" d="100"/>
        </p:scale>
        <p:origin x="-1644" y="-360"/>
      </p:cViewPr>
      <p:guideLst>
        <p:guide orient="horz" pos="2160"/>
        <p:guide pos="2880"/>
      </p:guideLst>
    </p:cSldViewPr>
  </p:slideViewPr>
  <p:outlineViewPr>
    <p:cViewPr>
      <p:scale>
        <a:sx n="33" d="100"/>
        <a:sy n="33" d="100"/>
      </p:scale>
      <p:origin x="0" y="35814"/>
    </p:cViewPr>
    <p:sldLst>
      <p:sld r:id="rId1" collapse="1"/>
    </p:sldLst>
  </p:outlineViewPr>
  <p:notesTextViewPr>
    <p:cViewPr>
      <p:scale>
        <a:sx n="100" d="100"/>
        <a:sy n="100" d="100"/>
      </p:scale>
      <p:origin x="0" y="0"/>
    </p:cViewPr>
  </p:notesTextViewPr>
  <p:sorterViewPr>
    <p:cViewPr>
      <p:scale>
        <a:sx n="120" d="100"/>
        <a:sy n="120" d="100"/>
      </p:scale>
      <p:origin x="0" y="22050"/>
    </p:cViewPr>
  </p:sorterViewPr>
  <p:notesViewPr>
    <p:cSldViewPr snapToGrid="0" snapToObjects="1">
      <p:cViewPr varScale="1">
        <p:scale>
          <a:sx n="52" d="100"/>
          <a:sy n="52" d="100"/>
        </p:scale>
        <p:origin x="-2970" y="-84"/>
      </p:cViewPr>
      <p:guideLst>
        <p:guide orient="horz" pos="2981"/>
        <p:guide orient="horz" pos="2790"/>
        <p:guide orient="horz" pos="3002"/>
        <p:guide orient="horz" pos="2809"/>
        <p:guide orient="horz" pos="2707"/>
        <p:guide orient="horz" pos="2534"/>
        <p:guide orient="horz" pos="2726"/>
        <p:guide orient="horz" pos="2551"/>
        <p:guide orient="horz" pos="3183"/>
        <p:guide orient="horz" pos="2980"/>
        <p:guide orient="horz" pos="3206"/>
        <p:guide orient="horz" pos="2999"/>
        <p:guide orient="horz" pos="2891"/>
        <p:guide orient="horz" pos="2706"/>
        <p:guide orient="horz" pos="2912"/>
        <p:guide orient="horz" pos="2724"/>
        <p:guide orient="horz" pos="3400"/>
        <p:guide orient="horz" pos="3182"/>
        <p:guide orient="horz" pos="3424"/>
        <p:guide orient="horz" pos="3203"/>
        <p:guide orient="horz" pos="3088"/>
        <p:guide orient="horz" pos="2890"/>
        <p:guide orient="horz" pos="3110"/>
        <p:guide orient="horz" pos="2909"/>
        <p:guide pos="2286"/>
        <p:guide pos="2338"/>
        <p:guide pos="2306"/>
        <p:guide pos="2358"/>
        <p:guide pos="2257"/>
        <p:guide pos="2309"/>
        <p:guide pos="2278"/>
        <p:guide pos="2328"/>
        <p:guide pos="2217"/>
        <p:guide pos="2266"/>
        <p:guide pos="2236"/>
        <p:guide pos="2189"/>
        <p:guide pos="2239"/>
        <p:guide pos="22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commentAuthors" Target="commentAuthors.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102" Type="http://schemas.openxmlformats.org/officeDocument/2006/relationships/slide" Target="slides/slide91.xml"/><Relationship Id="rId110" Type="http://schemas.openxmlformats.org/officeDocument/2006/relationships/notesMaster" Target="notesMasters/notesMaster1.xml"/><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13" Type="http://schemas.openxmlformats.org/officeDocument/2006/relationships/presProps" Target="presProps.xml"/><Relationship Id="rId126"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slide" Target="slides/slide92.xml"/><Relationship Id="rId108" Type="http://schemas.openxmlformats.org/officeDocument/2006/relationships/slide" Target="slides/slide97.xml"/><Relationship Id="rId116"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slide" Target="slides/slide95.xml"/><Relationship Id="rId114"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6.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Fibras\fibras%20descuento%20nav.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PC1\Downloads\Consulta_20180109-1149555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cvvr\II.%20Productos\II.%2013.%20Expectativas%20Tasas\IRS%20TIIE%20vs%20Expectativas%20(Clase)%202017.xlsm"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Fibras: Descuento respecto a su Valor Neto de Activos</a:t>
            </a:r>
            <a:r>
              <a:rPr lang="es-MX" b="1" baseline="0" dirty="0"/>
              <a:t>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baseline="0" dirty="0"/>
              <a:t>a enero de 2018</a:t>
            </a:r>
            <a:endParaRPr lang="es-MX" b="1" dirty="0"/>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'[fibras descuento nav.xlsx]Hoja1'!$I$5:$I$14</c:f>
              <c:strCache>
                <c:ptCount val="10"/>
                <c:pt idx="0">
                  <c:v>Terrafina</c:v>
                </c:pt>
                <c:pt idx="1">
                  <c:v>Macquarie</c:v>
                </c:pt>
                <c:pt idx="2">
                  <c:v>Prologis</c:v>
                </c:pt>
                <c:pt idx="3">
                  <c:v>Monterrey</c:v>
                </c:pt>
                <c:pt idx="4">
                  <c:v>Uno</c:v>
                </c:pt>
                <c:pt idx="5">
                  <c:v>HD</c:v>
                </c:pt>
                <c:pt idx="6">
                  <c:v>Danhos</c:v>
                </c:pt>
                <c:pt idx="7">
                  <c:v>Hotelera</c:v>
                </c:pt>
                <c:pt idx="8">
                  <c:v>Inn</c:v>
                </c:pt>
                <c:pt idx="9">
                  <c:v>Shop</c:v>
                </c:pt>
              </c:strCache>
            </c:strRef>
          </c:cat>
          <c:val>
            <c:numRef>
              <c:f>'[fibras descuento nav.xlsx]Hoja1'!$K$5:$K$14</c:f>
              <c:numCache>
                <c:formatCode>0.00</c:formatCode>
                <c:ptCount val="10"/>
                <c:pt idx="0">
                  <c:v>0.84</c:v>
                </c:pt>
                <c:pt idx="1">
                  <c:v>0.67997930619678459</c:v>
                </c:pt>
                <c:pt idx="2">
                  <c:v>0.71492275122742222</c:v>
                </c:pt>
                <c:pt idx="3">
                  <c:v>0.89883151121948845</c:v>
                </c:pt>
                <c:pt idx="4">
                  <c:v>0.77736766693646742</c:v>
                </c:pt>
                <c:pt idx="5">
                  <c:v>0.74616007372061532</c:v>
                </c:pt>
                <c:pt idx="6">
                  <c:v>0.81260256707204781</c:v>
                </c:pt>
                <c:pt idx="7">
                  <c:v>0.94909385423510839</c:v>
                </c:pt>
                <c:pt idx="8">
                  <c:v>0.69</c:v>
                </c:pt>
                <c:pt idx="9">
                  <c:v>0.68436742655316141</c:v>
                </c:pt>
              </c:numCache>
            </c:numRef>
          </c:val>
          <c:extLst xmlns:c16r2="http://schemas.microsoft.com/office/drawing/2015/06/chart">
            <c:ext xmlns:c16="http://schemas.microsoft.com/office/drawing/2014/chart" uri="{C3380CC4-5D6E-409C-BE32-E72D297353CC}">
              <c16:uniqueId val="{00000000-B4D7-4FE1-80EC-FA1072636EB3}"/>
            </c:ext>
          </c:extLst>
        </c:ser>
        <c:dLbls>
          <c:showLegendKey val="0"/>
          <c:showVal val="0"/>
          <c:showCatName val="0"/>
          <c:showSerName val="0"/>
          <c:showPercent val="0"/>
          <c:showBubbleSize val="0"/>
        </c:dLbls>
        <c:gapWidth val="219"/>
        <c:overlap val="-27"/>
        <c:axId val="179284608"/>
        <c:axId val="179294592"/>
      </c:barChart>
      <c:catAx>
        <c:axId val="17928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294592"/>
        <c:crosses val="autoZero"/>
        <c:auto val="1"/>
        <c:lblAlgn val="ctr"/>
        <c:lblOffset val="100"/>
        <c:noMultiLvlLbl val="0"/>
      </c:catAx>
      <c:valAx>
        <c:axId val="179294592"/>
        <c:scaling>
          <c:orientation val="minMax"/>
        </c:scaling>
        <c:delete val="1"/>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crossAx val="1792846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dirty="0"/>
              <a:t>Tasas de Bonos M en USD vs</a:t>
            </a:r>
          </a:p>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dirty="0"/>
              <a:t>Tasas nominales EUA</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circle"/>
            <c:size val="5"/>
            <c:spPr>
              <a:solidFill>
                <a:srgbClr val="0070C0"/>
              </a:solidFill>
              <a:ln w="9525">
                <a:solidFill>
                  <a:srgbClr val="0070C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Hoja1!$P$40:$P$45</c:f>
              <c:numCache>
                <c:formatCode>General</c:formatCode>
                <c:ptCount val="6"/>
                <c:pt idx="0">
                  <c:v>0.84089999999999998</c:v>
                </c:pt>
                <c:pt idx="1">
                  <c:v>0.98919999999999997</c:v>
                </c:pt>
                <c:pt idx="2">
                  <c:v>1.3067</c:v>
                </c:pt>
                <c:pt idx="3">
                  <c:v>1.6154999999999999</c:v>
                </c:pt>
                <c:pt idx="4">
                  <c:v>1.8254999999999999</c:v>
                </c:pt>
                <c:pt idx="5">
                  <c:v>2.5798000000000001</c:v>
                </c:pt>
              </c:numCache>
            </c:numRef>
          </c:val>
          <c:smooth val="0"/>
          <c:extLst xmlns:c16r2="http://schemas.microsoft.com/office/drawing/2015/06/chart">
            <c:ext xmlns:c16="http://schemas.microsoft.com/office/drawing/2014/chart" uri="{C3380CC4-5D6E-409C-BE32-E72D297353CC}">
              <c16:uniqueId val="{00000000-2C98-478D-951F-6FED1EEACED8}"/>
            </c:ext>
          </c:extLst>
        </c:ser>
        <c:ser>
          <c:idx val="1"/>
          <c:order val="1"/>
          <c:spPr>
            <a:ln w="28575" cap="rnd">
              <a:solidFill>
                <a:srgbClr val="FF0000"/>
              </a:solidFill>
              <a:round/>
            </a:ln>
            <a:effectLst/>
          </c:spPr>
          <c:marker>
            <c:symbol val="circle"/>
            <c:size val="5"/>
            <c:spPr>
              <a:solidFill>
                <a:srgbClr val="FF0000"/>
              </a:solidFill>
              <a:ln w="9525">
                <a:solidFill>
                  <a:srgbClr val="FF000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Hoja1!$Q$40:$Q$45</c:f>
              <c:numCache>
                <c:formatCode>General</c:formatCode>
                <c:ptCount val="6"/>
                <c:pt idx="0">
                  <c:v>1.26</c:v>
                </c:pt>
                <c:pt idx="1">
                  <c:v>1.498</c:v>
                </c:pt>
                <c:pt idx="2">
                  <c:v>1.6937</c:v>
                </c:pt>
                <c:pt idx="3">
                  <c:v>1.8660000000000001</c:v>
                </c:pt>
                <c:pt idx="4">
                  <c:v>2.04</c:v>
                </c:pt>
                <c:pt idx="5">
                  <c:v>2.29</c:v>
                </c:pt>
              </c:numCache>
            </c:numRef>
          </c:val>
          <c:smooth val="0"/>
          <c:extLst xmlns:c16r2="http://schemas.microsoft.com/office/drawing/2015/06/chart">
            <c:ext xmlns:c16="http://schemas.microsoft.com/office/drawing/2014/chart" uri="{C3380CC4-5D6E-409C-BE32-E72D297353CC}">
              <c16:uniqueId val="{00000001-2C98-478D-951F-6FED1EEACED8}"/>
            </c:ext>
          </c:extLst>
        </c:ser>
        <c:dLbls>
          <c:showLegendKey val="0"/>
          <c:showVal val="0"/>
          <c:showCatName val="0"/>
          <c:showSerName val="0"/>
          <c:showPercent val="0"/>
          <c:showBubbleSize val="0"/>
        </c:dLbls>
        <c:marker val="1"/>
        <c:smooth val="0"/>
        <c:axId val="130927616"/>
        <c:axId val="130933888"/>
      </c:lineChart>
      <c:catAx>
        <c:axId val="13092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30933888"/>
        <c:crosses val="autoZero"/>
        <c:auto val="1"/>
        <c:lblAlgn val="ctr"/>
        <c:lblOffset val="100"/>
        <c:noMultiLvlLbl val="0"/>
      </c:catAx>
      <c:valAx>
        <c:axId val="130933888"/>
        <c:scaling>
          <c:orientation val="minMax"/>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3092761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dirty="0"/>
              <a:t>Tasas de Bonos M en USD vs</a:t>
            </a:r>
          </a:p>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dirty="0"/>
              <a:t>Tasas nominales EUA</a:t>
            </a:r>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rgbClr val="0070C0"/>
              </a:solidFill>
              <a:ln w="9525">
                <a:solidFill>
                  <a:srgbClr val="0070C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Hoja1!$R$40:$R$45</c:f>
              <c:numCache>
                <c:formatCode>General</c:formatCode>
                <c:ptCount val="6"/>
                <c:pt idx="0">
                  <c:v>1.2098</c:v>
                </c:pt>
                <c:pt idx="1">
                  <c:v>1.4815</c:v>
                </c:pt>
                <c:pt idx="2">
                  <c:v>1.9239000000000002</c:v>
                </c:pt>
                <c:pt idx="3">
                  <c:v>2.2281</c:v>
                </c:pt>
                <c:pt idx="4">
                  <c:v>2.4192999999999998</c:v>
                </c:pt>
                <c:pt idx="5">
                  <c:v>3.0087999999999999</c:v>
                </c:pt>
              </c:numCache>
            </c:numRef>
          </c:val>
          <c:smooth val="0"/>
          <c:extLst xmlns:c16r2="http://schemas.microsoft.com/office/drawing/2015/06/chart">
            <c:ext xmlns:c16="http://schemas.microsoft.com/office/drawing/2014/chart" uri="{C3380CC4-5D6E-409C-BE32-E72D297353CC}">
              <c16:uniqueId val="{00000000-470E-4B70-BF86-171D4491063B}"/>
            </c:ext>
          </c:extLst>
        </c:ser>
        <c:ser>
          <c:idx val="1"/>
          <c:order val="1"/>
          <c:spPr>
            <a:ln w="28575" cap="rnd">
              <a:solidFill>
                <a:srgbClr val="FF0000"/>
              </a:solidFill>
              <a:round/>
            </a:ln>
            <a:effectLst/>
          </c:spPr>
          <c:marker>
            <c:symbol val="circle"/>
            <c:size val="5"/>
            <c:spPr>
              <a:solidFill>
                <a:srgbClr val="FF0000"/>
              </a:solidFill>
              <a:ln w="9525">
                <a:solidFill>
                  <a:srgbClr val="FF000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Hoja1!$S$40:$S$45</c:f>
              <c:numCache>
                <c:formatCode>General</c:formatCode>
                <c:ptCount val="6"/>
                <c:pt idx="0">
                  <c:v>1.29</c:v>
                </c:pt>
                <c:pt idx="1">
                  <c:v>1.5289999999999999</c:v>
                </c:pt>
                <c:pt idx="2">
                  <c:v>1.8209</c:v>
                </c:pt>
                <c:pt idx="3">
                  <c:v>2.0449999999999999</c:v>
                </c:pt>
                <c:pt idx="4">
                  <c:v>2.2027000000000001</c:v>
                </c:pt>
                <c:pt idx="5">
                  <c:v>2.427</c:v>
                </c:pt>
              </c:numCache>
            </c:numRef>
          </c:val>
          <c:smooth val="0"/>
          <c:extLst xmlns:c16r2="http://schemas.microsoft.com/office/drawing/2015/06/chart">
            <c:ext xmlns:c16="http://schemas.microsoft.com/office/drawing/2014/chart" uri="{C3380CC4-5D6E-409C-BE32-E72D297353CC}">
              <c16:uniqueId val="{00000001-470E-4B70-BF86-171D4491063B}"/>
            </c:ext>
          </c:extLst>
        </c:ser>
        <c:dLbls>
          <c:showLegendKey val="0"/>
          <c:showVal val="0"/>
          <c:showCatName val="0"/>
          <c:showSerName val="0"/>
          <c:showPercent val="0"/>
          <c:showBubbleSize val="0"/>
        </c:dLbls>
        <c:marker val="1"/>
        <c:smooth val="0"/>
        <c:axId val="130996480"/>
        <c:axId val="179245440"/>
      </c:lineChart>
      <c:catAx>
        <c:axId val="13099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9245440"/>
        <c:crosses val="autoZero"/>
        <c:auto val="1"/>
        <c:lblAlgn val="ctr"/>
        <c:lblOffset val="100"/>
        <c:noMultiLvlLbl val="0"/>
      </c:catAx>
      <c:valAx>
        <c:axId val="179245440"/>
        <c:scaling>
          <c:orientation val="minMax"/>
          <c:max val="3"/>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3099648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a:t>Tasas de Bonos M en USD vs</a:t>
            </a:r>
          </a:p>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a:t>Tasas nominales EUA</a:t>
            </a:r>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rgbClr val="0070C0"/>
              </a:solidFill>
              <a:ln w="9525">
                <a:solidFill>
                  <a:srgbClr val="0070C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Hoja1!$T$40:$T$45</c:f>
              <c:numCache>
                <c:formatCode>General</c:formatCode>
                <c:ptCount val="6"/>
                <c:pt idx="0">
                  <c:v>1.3477000000000001</c:v>
                </c:pt>
                <c:pt idx="1">
                  <c:v>1.5161</c:v>
                </c:pt>
                <c:pt idx="2">
                  <c:v>1.8129</c:v>
                </c:pt>
                <c:pt idx="3">
                  <c:v>2.0678000000000001</c:v>
                </c:pt>
                <c:pt idx="4">
                  <c:v>2.2589999999999999</c:v>
                </c:pt>
                <c:pt idx="5">
                  <c:v>2.8460999999999999</c:v>
                </c:pt>
              </c:numCache>
            </c:numRef>
          </c:val>
          <c:smooth val="0"/>
          <c:extLst xmlns:c16r2="http://schemas.microsoft.com/office/drawing/2015/06/chart">
            <c:ext xmlns:c16="http://schemas.microsoft.com/office/drawing/2014/chart" uri="{C3380CC4-5D6E-409C-BE32-E72D297353CC}">
              <c16:uniqueId val="{00000000-9965-4B19-8E5F-98579BB85D43}"/>
            </c:ext>
          </c:extLst>
        </c:ser>
        <c:ser>
          <c:idx val="1"/>
          <c:order val="1"/>
          <c:spPr>
            <a:ln w="28575" cap="rnd">
              <a:solidFill>
                <a:srgbClr val="FF0000"/>
              </a:solidFill>
              <a:round/>
            </a:ln>
            <a:effectLst/>
          </c:spPr>
          <c:marker>
            <c:symbol val="circle"/>
            <c:size val="5"/>
            <c:spPr>
              <a:solidFill>
                <a:srgbClr val="FF0000"/>
              </a:solidFill>
              <a:ln w="9525">
                <a:solidFill>
                  <a:srgbClr val="FF000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Hoja1!$U$40:$U$45</c:f>
              <c:numCache>
                <c:formatCode>General</c:formatCode>
                <c:ptCount val="6"/>
                <c:pt idx="0">
                  <c:v>1.4618</c:v>
                </c:pt>
                <c:pt idx="1">
                  <c:v>1.7371000000000001</c:v>
                </c:pt>
                <c:pt idx="2">
                  <c:v>1.9245000000000001</c:v>
                </c:pt>
                <c:pt idx="3">
                  <c:v>2.052</c:v>
                </c:pt>
                <c:pt idx="4">
                  <c:v>2.16</c:v>
                </c:pt>
                <c:pt idx="5">
                  <c:v>2.5990000000000002</c:v>
                </c:pt>
              </c:numCache>
            </c:numRef>
          </c:val>
          <c:smooth val="0"/>
          <c:extLst xmlns:c16r2="http://schemas.microsoft.com/office/drawing/2015/06/chart">
            <c:ext xmlns:c16="http://schemas.microsoft.com/office/drawing/2014/chart" uri="{C3380CC4-5D6E-409C-BE32-E72D297353CC}">
              <c16:uniqueId val="{00000001-9965-4B19-8E5F-98579BB85D43}"/>
            </c:ext>
          </c:extLst>
        </c:ser>
        <c:dLbls>
          <c:showLegendKey val="0"/>
          <c:showVal val="0"/>
          <c:showCatName val="0"/>
          <c:showSerName val="0"/>
          <c:showPercent val="0"/>
          <c:showBubbleSize val="0"/>
        </c:dLbls>
        <c:marker val="1"/>
        <c:smooth val="0"/>
        <c:axId val="183109120"/>
        <c:axId val="183111040"/>
      </c:lineChart>
      <c:catAx>
        <c:axId val="18310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3111040"/>
        <c:crosses val="autoZero"/>
        <c:auto val="1"/>
        <c:lblAlgn val="ctr"/>
        <c:lblOffset val="100"/>
        <c:noMultiLvlLbl val="0"/>
      </c:catAx>
      <c:valAx>
        <c:axId val="183111040"/>
        <c:scaling>
          <c:orientation val="minMax"/>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310912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a:t>Tasas de Bonos M en USD vs</a:t>
            </a:r>
          </a:p>
          <a:p>
            <a:pPr>
              <a:defRPr sz="1100" b="1" i="0" u="none" strike="noStrike" kern="1200" spc="0" baseline="0">
                <a:solidFill>
                  <a:sysClr val="windowText" lastClr="000000"/>
                </a:solidFill>
                <a:latin typeface="Century Gothic" panose="020B0502020202020204" pitchFamily="34" charset="0"/>
                <a:ea typeface="+mn-ea"/>
                <a:cs typeface="+mn-cs"/>
              </a:defRPr>
            </a:pPr>
            <a:r>
              <a:rPr lang="es-MX" sz="1100" b="1"/>
              <a:t>Tasas nominales EUA</a:t>
            </a:r>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rgbClr val="0070C0"/>
              </a:solidFill>
              <a:ln w="9525">
                <a:solidFill>
                  <a:srgbClr val="0070C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Hoja1!$V$40:$V$45</c:f>
              <c:numCache>
                <c:formatCode>General</c:formatCode>
                <c:ptCount val="6"/>
                <c:pt idx="0">
                  <c:v>1.9599</c:v>
                </c:pt>
                <c:pt idx="1">
                  <c:v>2.0596000000000001</c:v>
                </c:pt>
                <c:pt idx="2">
                  <c:v>2.2886000000000002</c:v>
                </c:pt>
                <c:pt idx="3">
                  <c:v>2.4064999999999999</c:v>
                </c:pt>
                <c:pt idx="4">
                  <c:v>2.4763000000000002</c:v>
                </c:pt>
                <c:pt idx="5">
                  <c:v>2.8105000000000002</c:v>
                </c:pt>
              </c:numCache>
            </c:numRef>
          </c:val>
          <c:smooth val="0"/>
          <c:extLst xmlns:c16r2="http://schemas.microsoft.com/office/drawing/2015/06/chart">
            <c:ext xmlns:c16="http://schemas.microsoft.com/office/drawing/2014/chart" uri="{C3380CC4-5D6E-409C-BE32-E72D297353CC}">
              <c16:uniqueId val="{00000000-91C9-4897-B450-233945CB818E}"/>
            </c:ext>
          </c:extLst>
        </c:ser>
        <c:ser>
          <c:idx val="1"/>
          <c:order val="1"/>
          <c:spPr>
            <a:ln w="28575" cap="rnd">
              <a:solidFill>
                <a:srgbClr val="FF0000"/>
              </a:solidFill>
              <a:round/>
            </a:ln>
            <a:effectLst/>
          </c:spPr>
          <c:marker>
            <c:symbol val="circle"/>
            <c:size val="5"/>
            <c:spPr>
              <a:solidFill>
                <a:srgbClr val="FF0000"/>
              </a:solidFill>
              <a:ln w="9525">
                <a:solidFill>
                  <a:srgbClr val="FF0000"/>
                </a:solidFill>
              </a:ln>
              <a:effectLst/>
            </c:spPr>
          </c:marker>
          <c:cat>
            <c:strRef>
              <c:f>Hoja1!$O$40:$O$45</c:f>
              <c:strCache>
                <c:ptCount val="6"/>
                <c:pt idx="0">
                  <c:v>2 años</c:v>
                </c:pt>
                <c:pt idx="1">
                  <c:v>3 años</c:v>
                </c:pt>
                <c:pt idx="2">
                  <c:v>5 años</c:v>
                </c:pt>
                <c:pt idx="3">
                  <c:v>7 años</c:v>
                </c:pt>
                <c:pt idx="4">
                  <c:v>10 años</c:v>
                </c:pt>
                <c:pt idx="5">
                  <c:v>30 años</c:v>
                </c:pt>
              </c:strCache>
            </c:strRef>
          </c:cat>
          <c:val>
            <c:numRef>
              <c:f>Hoja1!$W$40:$W$45</c:f>
              <c:numCache>
                <c:formatCode>General</c:formatCode>
                <c:ptCount val="6"/>
                <c:pt idx="0">
                  <c:v>1.9</c:v>
                </c:pt>
                <c:pt idx="1">
                  <c:v>2.11</c:v>
                </c:pt>
                <c:pt idx="2">
                  <c:v>2.2839999999999998</c:v>
                </c:pt>
                <c:pt idx="3">
                  <c:v>2.2814999999999999</c:v>
                </c:pt>
                <c:pt idx="4">
                  <c:v>2.33</c:v>
                </c:pt>
                <c:pt idx="5">
                  <c:v>2.512</c:v>
                </c:pt>
              </c:numCache>
            </c:numRef>
          </c:val>
          <c:smooth val="0"/>
          <c:extLst xmlns:c16r2="http://schemas.microsoft.com/office/drawing/2015/06/chart">
            <c:ext xmlns:c16="http://schemas.microsoft.com/office/drawing/2014/chart" uri="{C3380CC4-5D6E-409C-BE32-E72D297353CC}">
              <c16:uniqueId val="{00000001-91C9-4897-B450-233945CB818E}"/>
            </c:ext>
          </c:extLst>
        </c:ser>
        <c:dLbls>
          <c:showLegendKey val="0"/>
          <c:showVal val="0"/>
          <c:showCatName val="0"/>
          <c:showSerName val="0"/>
          <c:showPercent val="0"/>
          <c:showBubbleSize val="0"/>
        </c:dLbls>
        <c:marker val="1"/>
        <c:smooth val="0"/>
        <c:axId val="183165696"/>
        <c:axId val="183167616"/>
      </c:lineChart>
      <c:catAx>
        <c:axId val="18316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3167616"/>
        <c:crosses val="autoZero"/>
        <c:auto val="1"/>
        <c:lblAlgn val="ctr"/>
        <c:lblOffset val="100"/>
        <c:noMultiLvlLbl val="0"/>
      </c:catAx>
      <c:valAx>
        <c:axId val="183167616"/>
        <c:scaling>
          <c:orientation val="minMax"/>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316569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ysClr val="windowText" lastClr="000000"/>
                </a:solidFill>
                <a:latin typeface="Century Gothic" panose="020B0502020202020204" pitchFamily="34" charset="0"/>
                <a:ea typeface="+mn-ea"/>
                <a:cs typeface="+mn-cs"/>
              </a:defRPr>
            </a:pPr>
            <a:r>
              <a:rPr lang="es-MX" sz="1600" b="1" i="0" baseline="0">
                <a:effectLst/>
              </a:rPr>
              <a:t>Tenencia histórica de extranjeros en bonos M</a:t>
            </a:r>
            <a:endParaRPr lang="es-MX" sz="1600">
              <a:effectLst/>
            </a:endParaRPr>
          </a:p>
          <a:p>
            <a:pPr>
              <a:defRPr sz="1600" b="0" i="0" u="none" strike="noStrike" kern="1200" spc="0" baseline="0">
                <a:solidFill>
                  <a:sysClr val="windowText" lastClr="000000"/>
                </a:solidFill>
                <a:latin typeface="Century Gothic" panose="020B0502020202020204" pitchFamily="34" charset="0"/>
                <a:ea typeface="+mn-ea"/>
                <a:cs typeface="+mn-cs"/>
              </a:defRPr>
            </a:pPr>
            <a:r>
              <a:rPr lang="es-MX" sz="1600" b="1" i="0" baseline="0">
                <a:effectLst/>
              </a:rPr>
              <a:t>Cambios en calificación y entrada de México al WGBI*</a:t>
            </a:r>
            <a:endParaRPr lang="es-MX" sz="1600">
              <a:effectLst/>
            </a:endParaRPr>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cat>
            <c:numRef>
              <c:f>Hoja1!$A$19:$A$4531</c:f>
              <c:numCache>
                <c:formatCode>m/d/yyyy</c:formatCode>
                <c:ptCount val="4513"/>
                <c:pt idx="0">
                  <c:v>36552</c:v>
                </c:pt>
                <c:pt idx="1">
                  <c:v>36553</c:v>
                </c:pt>
                <c:pt idx="2">
                  <c:v>36556</c:v>
                </c:pt>
                <c:pt idx="3">
                  <c:v>36557</c:v>
                </c:pt>
                <c:pt idx="4">
                  <c:v>36558</c:v>
                </c:pt>
                <c:pt idx="5">
                  <c:v>36559</c:v>
                </c:pt>
                <c:pt idx="6">
                  <c:v>36560</c:v>
                </c:pt>
                <c:pt idx="7">
                  <c:v>36563</c:v>
                </c:pt>
                <c:pt idx="8">
                  <c:v>36564</c:v>
                </c:pt>
                <c:pt idx="9">
                  <c:v>36565</c:v>
                </c:pt>
                <c:pt idx="10">
                  <c:v>36566</c:v>
                </c:pt>
                <c:pt idx="11">
                  <c:v>36567</c:v>
                </c:pt>
                <c:pt idx="12">
                  <c:v>36570</c:v>
                </c:pt>
                <c:pt idx="13">
                  <c:v>36571</c:v>
                </c:pt>
                <c:pt idx="14">
                  <c:v>36572</c:v>
                </c:pt>
                <c:pt idx="15">
                  <c:v>36573</c:v>
                </c:pt>
                <c:pt idx="16">
                  <c:v>36574</c:v>
                </c:pt>
                <c:pt idx="17">
                  <c:v>36577</c:v>
                </c:pt>
                <c:pt idx="18">
                  <c:v>36578</c:v>
                </c:pt>
                <c:pt idx="19">
                  <c:v>36579</c:v>
                </c:pt>
                <c:pt idx="20">
                  <c:v>36580</c:v>
                </c:pt>
                <c:pt idx="21">
                  <c:v>36581</c:v>
                </c:pt>
                <c:pt idx="22">
                  <c:v>36584</c:v>
                </c:pt>
                <c:pt idx="23">
                  <c:v>36585</c:v>
                </c:pt>
                <c:pt idx="24">
                  <c:v>36586</c:v>
                </c:pt>
                <c:pt idx="25">
                  <c:v>36587</c:v>
                </c:pt>
                <c:pt idx="26">
                  <c:v>36588</c:v>
                </c:pt>
                <c:pt idx="27">
                  <c:v>36591</c:v>
                </c:pt>
                <c:pt idx="28">
                  <c:v>36592</c:v>
                </c:pt>
                <c:pt idx="29">
                  <c:v>36593</c:v>
                </c:pt>
                <c:pt idx="30">
                  <c:v>36594</c:v>
                </c:pt>
                <c:pt idx="31">
                  <c:v>36595</c:v>
                </c:pt>
                <c:pt idx="32">
                  <c:v>36598</c:v>
                </c:pt>
                <c:pt idx="33">
                  <c:v>36599</c:v>
                </c:pt>
                <c:pt idx="34">
                  <c:v>36600</c:v>
                </c:pt>
                <c:pt idx="35">
                  <c:v>36601</c:v>
                </c:pt>
                <c:pt idx="36">
                  <c:v>36602</c:v>
                </c:pt>
                <c:pt idx="37">
                  <c:v>36605</c:v>
                </c:pt>
                <c:pt idx="38">
                  <c:v>36607</c:v>
                </c:pt>
                <c:pt idx="39">
                  <c:v>36608</c:v>
                </c:pt>
                <c:pt idx="40">
                  <c:v>36609</c:v>
                </c:pt>
                <c:pt idx="41">
                  <c:v>36612</c:v>
                </c:pt>
                <c:pt idx="42">
                  <c:v>36613</c:v>
                </c:pt>
                <c:pt idx="43">
                  <c:v>36614</c:v>
                </c:pt>
                <c:pt idx="44">
                  <c:v>36615</c:v>
                </c:pt>
                <c:pt idx="45">
                  <c:v>36616</c:v>
                </c:pt>
                <c:pt idx="46">
                  <c:v>36619</c:v>
                </c:pt>
                <c:pt idx="47">
                  <c:v>36620</c:v>
                </c:pt>
                <c:pt idx="48">
                  <c:v>36621</c:v>
                </c:pt>
                <c:pt idx="49">
                  <c:v>36622</c:v>
                </c:pt>
                <c:pt idx="50">
                  <c:v>36623</c:v>
                </c:pt>
                <c:pt idx="51">
                  <c:v>36626</c:v>
                </c:pt>
                <c:pt idx="52">
                  <c:v>36627</c:v>
                </c:pt>
                <c:pt idx="53">
                  <c:v>36628</c:v>
                </c:pt>
                <c:pt idx="54">
                  <c:v>36629</c:v>
                </c:pt>
                <c:pt idx="55">
                  <c:v>36630</c:v>
                </c:pt>
                <c:pt idx="56">
                  <c:v>36633</c:v>
                </c:pt>
                <c:pt idx="57">
                  <c:v>36634</c:v>
                </c:pt>
                <c:pt idx="58">
                  <c:v>36635</c:v>
                </c:pt>
                <c:pt idx="59">
                  <c:v>36640</c:v>
                </c:pt>
                <c:pt idx="60">
                  <c:v>36641</c:v>
                </c:pt>
                <c:pt idx="61">
                  <c:v>36642</c:v>
                </c:pt>
                <c:pt idx="62">
                  <c:v>36643</c:v>
                </c:pt>
                <c:pt idx="63">
                  <c:v>36644</c:v>
                </c:pt>
                <c:pt idx="64">
                  <c:v>36648</c:v>
                </c:pt>
                <c:pt idx="65">
                  <c:v>36649</c:v>
                </c:pt>
                <c:pt idx="66">
                  <c:v>36650</c:v>
                </c:pt>
                <c:pt idx="67">
                  <c:v>36654</c:v>
                </c:pt>
                <c:pt idx="68">
                  <c:v>36655</c:v>
                </c:pt>
                <c:pt idx="69">
                  <c:v>36656</c:v>
                </c:pt>
                <c:pt idx="70">
                  <c:v>36657</c:v>
                </c:pt>
                <c:pt idx="71">
                  <c:v>36658</c:v>
                </c:pt>
                <c:pt idx="72">
                  <c:v>36661</c:v>
                </c:pt>
                <c:pt idx="73">
                  <c:v>36662</c:v>
                </c:pt>
                <c:pt idx="74">
                  <c:v>36663</c:v>
                </c:pt>
                <c:pt idx="75">
                  <c:v>36664</c:v>
                </c:pt>
                <c:pt idx="76">
                  <c:v>36665</c:v>
                </c:pt>
                <c:pt idx="77">
                  <c:v>36668</c:v>
                </c:pt>
                <c:pt idx="78">
                  <c:v>36669</c:v>
                </c:pt>
                <c:pt idx="79">
                  <c:v>36670</c:v>
                </c:pt>
                <c:pt idx="80">
                  <c:v>36671</c:v>
                </c:pt>
                <c:pt idx="81">
                  <c:v>36672</c:v>
                </c:pt>
                <c:pt idx="82">
                  <c:v>36675</c:v>
                </c:pt>
                <c:pt idx="83">
                  <c:v>36676</c:v>
                </c:pt>
                <c:pt idx="84">
                  <c:v>36677</c:v>
                </c:pt>
                <c:pt idx="85">
                  <c:v>36678</c:v>
                </c:pt>
                <c:pt idx="86">
                  <c:v>36679</c:v>
                </c:pt>
                <c:pt idx="87">
                  <c:v>36682</c:v>
                </c:pt>
                <c:pt idx="88">
                  <c:v>36683</c:v>
                </c:pt>
                <c:pt idx="89">
                  <c:v>36684</c:v>
                </c:pt>
                <c:pt idx="90">
                  <c:v>36685</c:v>
                </c:pt>
                <c:pt idx="91">
                  <c:v>36686</c:v>
                </c:pt>
                <c:pt idx="92">
                  <c:v>36689</c:v>
                </c:pt>
                <c:pt idx="93">
                  <c:v>36690</c:v>
                </c:pt>
                <c:pt idx="94">
                  <c:v>36691</c:v>
                </c:pt>
                <c:pt idx="95">
                  <c:v>36692</c:v>
                </c:pt>
                <c:pt idx="96">
                  <c:v>36693</c:v>
                </c:pt>
                <c:pt idx="97">
                  <c:v>36696</c:v>
                </c:pt>
                <c:pt idx="98">
                  <c:v>36697</c:v>
                </c:pt>
                <c:pt idx="99">
                  <c:v>36698</c:v>
                </c:pt>
                <c:pt idx="100">
                  <c:v>36699</c:v>
                </c:pt>
                <c:pt idx="101">
                  <c:v>36700</c:v>
                </c:pt>
                <c:pt idx="102">
                  <c:v>36703</c:v>
                </c:pt>
                <c:pt idx="103">
                  <c:v>36704</c:v>
                </c:pt>
                <c:pt idx="104">
                  <c:v>36705</c:v>
                </c:pt>
                <c:pt idx="105">
                  <c:v>36706</c:v>
                </c:pt>
                <c:pt idx="106">
                  <c:v>36707</c:v>
                </c:pt>
                <c:pt idx="107">
                  <c:v>36710</c:v>
                </c:pt>
                <c:pt idx="108">
                  <c:v>36711</c:v>
                </c:pt>
                <c:pt idx="109">
                  <c:v>36712</c:v>
                </c:pt>
                <c:pt idx="110">
                  <c:v>36713</c:v>
                </c:pt>
                <c:pt idx="111">
                  <c:v>36714</c:v>
                </c:pt>
                <c:pt idx="112">
                  <c:v>36717</c:v>
                </c:pt>
                <c:pt idx="113">
                  <c:v>36718</c:v>
                </c:pt>
                <c:pt idx="114">
                  <c:v>36719</c:v>
                </c:pt>
                <c:pt idx="115">
                  <c:v>36720</c:v>
                </c:pt>
                <c:pt idx="116">
                  <c:v>36721</c:v>
                </c:pt>
                <c:pt idx="117">
                  <c:v>36724</c:v>
                </c:pt>
                <c:pt idx="118">
                  <c:v>36725</c:v>
                </c:pt>
                <c:pt idx="119">
                  <c:v>36726</c:v>
                </c:pt>
                <c:pt idx="120">
                  <c:v>36727</c:v>
                </c:pt>
                <c:pt idx="121">
                  <c:v>36728</c:v>
                </c:pt>
                <c:pt idx="122">
                  <c:v>36731</c:v>
                </c:pt>
                <c:pt idx="123">
                  <c:v>36732</c:v>
                </c:pt>
                <c:pt idx="124">
                  <c:v>36733</c:v>
                </c:pt>
                <c:pt idx="125">
                  <c:v>36734</c:v>
                </c:pt>
                <c:pt idx="126">
                  <c:v>36735</c:v>
                </c:pt>
                <c:pt idx="127">
                  <c:v>36738</c:v>
                </c:pt>
                <c:pt idx="128">
                  <c:v>36739</c:v>
                </c:pt>
                <c:pt idx="129">
                  <c:v>36740</c:v>
                </c:pt>
                <c:pt idx="130">
                  <c:v>36741</c:v>
                </c:pt>
                <c:pt idx="131">
                  <c:v>36742</c:v>
                </c:pt>
                <c:pt idx="132">
                  <c:v>36745</c:v>
                </c:pt>
                <c:pt idx="133">
                  <c:v>36746</c:v>
                </c:pt>
                <c:pt idx="134">
                  <c:v>36747</c:v>
                </c:pt>
                <c:pt idx="135">
                  <c:v>36748</c:v>
                </c:pt>
                <c:pt idx="136">
                  <c:v>36749</c:v>
                </c:pt>
                <c:pt idx="137">
                  <c:v>36752</c:v>
                </c:pt>
                <c:pt idx="138">
                  <c:v>36753</c:v>
                </c:pt>
                <c:pt idx="139">
                  <c:v>36754</c:v>
                </c:pt>
                <c:pt idx="140">
                  <c:v>36755</c:v>
                </c:pt>
                <c:pt idx="141">
                  <c:v>36756</c:v>
                </c:pt>
                <c:pt idx="142">
                  <c:v>36759</c:v>
                </c:pt>
                <c:pt idx="143">
                  <c:v>36760</c:v>
                </c:pt>
                <c:pt idx="144">
                  <c:v>36761</c:v>
                </c:pt>
                <c:pt idx="145">
                  <c:v>36762</c:v>
                </c:pt>
                <c:pt idx="146">
                  <c:v>36763</c:v>
                </c:pt>
                <c:pt idx="147">
                  <c:v>36766</c:v>
                </c:pt>
                <c:pt idx="148">
                  <c:v>36767</c:v>
                </c:pt>
                <c:pt idx="149">
                  <c:v>36768</c:v>
                </c:pt>
                <c:pt idx="150">
                  <c:v>36769</c:v>
                </c:pt>
                <c:pt idx="151">
                  <c:v>36770</c:v>
                </c:pt>
                <c:pt idx="152">
                  <c:v>36773</c:v>
                </c:pt>
                <c:pt idx="153">
                  <c:v>36774</c:v>
                </c:pt>
                <c:pt idx="154">
                  <c:v>36775</c:v>
                </c:pt>
                <c:pt idx="155">
                  <c:v>36776</c:v>
                </c:pt>
                <c:pt idx="156">
                  <c:v>36777</c:v>
                </c:pt>
                <c:pt idx="157">
                  <c:v>36780</c:v>
                </c:pt>
                <c:pt idx="158">
                  <c:v>36781</c:v>
                </c:pt>
                <c:pt idx="159">
                  <c:v>36782</c:v>
                </c:pt>
                <c:pt idx="160">
                  <c:v>36783</c:v>
                </c:pt>
                <c:pt idx="161">
                  <c:v>36784</c:v>
                </c:pt>
                <c:pt idx="162">
                  <c:v>36787</c:v>
                </c:pt>
                <c:pt idx="163">
                  <c:v>36788</c:v>
                </c:pt>
                <c:pt idx="164">
                  <c:v>36789</c:v>
                </c:pt>
                <c:pt idx="165">
                  <c:v>36790</c:v>
                </c:pt>
                <c:pt idx="166">
                  <c:v>36791</c:v>
                </c:pt>
                <c:pt idx="167">
                  <c:v>36794</c:v>
                </c:pt>
                <c:pt idx="168">
                  <c:v>36795</c:v>
                </c:pt>
                <c:pt idx="169">
                  <c:v>36796</c:v>
                </c:pt>
                <c:pt idx="170">
                  <c:v>36797</c:v>
                </c:pt>
                <c:pt idx="171">
                  <c:v>36798</c:v>
                </c:pt>
                <c:pt idx="172">
                  <c:v>36801</c:v>
                </c:pt>
                <c:pt idx="173">
                  <c:v>36802</c:v>
                </c:pt>
                <c:pt idx="174">
                  <c:v>36803</c:v>
                </c:pt>
                <c:pt idx="175">
                  <c:v>36804</c:v>
                </c:pt>
                <c:pt idx="176">
                  <c:v>36805</c:v>
                </c:pt>
                <c:pt idx="177">
                  <c:v>36808</c:v>
                </c:pt>
                <c:pt idx="178">
                  <c:v>36809</c:v>
                </c:pt>
                <c:pt idx="179">
                  <c:v>36810</c:v>
                </c:pt>
                <c:pt idx="180">
                  <c:v>36811</c:v>
                </c:pt>
                <c:pt idx="181">
                  <c:v>36812</c:v>
                </c:pt>
                <c:pt idx="182">
                  <c:v>36815</c:v>
                </c:pt>
                <c:pt idx="183">
                  <c:v>36816</c:v>
                </c:pt>
                <c:pt idx="184">
                  <c:v>36817</c:v>
                </c:pt>
                <c:pt idx="185">
                  <c:v>36818</c:v>
                </c:pt>
                <c:pt idx="186">
                  <c:v>36819</c:v>
                </c:pt>
                <c:pt idx="187">
                  <c:v>36822</c:v>
                </c:pt>
                <c:pt idx="188">
                  <c:v>36823</c:v>
                </c:pt>
                <c:pt idx="189">
                  <c:v>36824</c:v>
                </c:pt>
                <c:pt idx="190">
                  <c:v>36825</c:v>
                </c:pt>
                <c:pt idx="191">
                  <c:v>36826</c:v>
                </c:pt>
                <c:pt idx="192">
                  <c:v>36829</c:v>
                </c:pt>
                <c:pt idx="193">
                  <c:v>36830</c:v>
                </c:pt>
                <c:pt idx="194">
                  <c:v>36831</c:v>
                </c:pt>
                <c:pt idx="195">
                  <c:v>36833</c:v>
                </c:pt>
                <c:pt idx="196">
                  <c:v>36836</c:v>
                </c:pt>
                <c:pt idx="197">
                  <c:v>36837</c:v>
                </c:pt>
                <c:pt idx="198">
                  <c:v>36838</c:v>
                </c:pt>
                <c:pt idx="199">
                  <c:v>36839</c:v>
                </c:pt>
                <c:pt idx="200">
                  <c:v>36840</c:v>
                </c:pt>
                <c:pt idx="201">
                  <c:v>36843</c:v>
                </c:pt>
                <c:pt idx="202">
                  <c:v>36844</c:v>
                </c:pt>
                <c:pt idx="203">
                  <c:v>36845</c:v>
                </c:pt>
                <c:pt idx="204">
                  <c:v>36846</c:v>
                </c:pt>
                <c:pt idx="205">
                  <c:v>36847</c:v>
                </c:pt>
                <c:pt idx="206">
                  <c:v>36851</c:v>
                </c:pt>
                <c:pt idx="207">
                  <c:v>36852</c:v>
                </c:pt>
                <c:pt idx="208">
                  <c:v>36853</c:v>
                </c:pt>
                <c:pt idx="209">
                  <c:v>36854</c:v>
                </c:pt>
                <c:pt idx="210">
                  <c:v>36857</c:v>
                </c:pt>
                <c:pt idx="211">
                  <c:v>36858</c:v>
                </c:pt>
                <c:pt idx="212">
                  <c:v>36859</c:v>
                </c:pt>
                <c:pt idx="213">
                  <c:v>36860</c:v>
                </c:pt>
                <c:pt idx="214">
                  <c:v>36864</c:v>
                </c:pt>
                <c:pt idx="215">
                  <c:v>36865</c:v>
                </c:pt>
                <c:pt idx="216">
                  <c:v>36866</c:v>
                </c:pt>
                <c:pt idx="217">
                  <c:v>36867</c:v>
                </c:pt>
                <c:pt idx="218">
                  <c:v>36868</c:v>
                </c:pt>
                <c:pt idx="219">
                  <c:v>36871</c:v>
                </c:pt>
                <c:pt idx="220">
                  <c:v>36873</c:v>
                </c:pt>
                <c:pt idx="221">
                  <c:v>36874</c:v>
                </c:pt>
                <c:pt idx="222">
                  <c:v>36875</c:v>
                </c:pt>
                <c:pt idx="223">
                  <c:v>36878</c:v>
                </c:pt>
                <c:pt idx="224">
                  <c:v>36879</c:v>
                </c:pt>
                <c:pt idx="225">
                  <c:v>36880</c:v>
                </c:pt>
                <c:pt idx="226">
                  <c:v>36881</c:v>
                </c:pt>
                <c:pt idx="227">
                  <c:v>36882</c:v>
                </c:pt>
                <c:pt idx="228">
                  <c:v>36886</c:v>
                </c:pt>
                <c:pt idx="229">
                  <c:v>36887</c:v>
                </c:pt>
                <c:pt idx="230">
                  <c:v>36888</c:v>
                </c:pt>
                <c:pt idx="231">
                  <c:v>36889</c:v>
                </c:pt>
                <c:pt idx="232">
                  <c:v>36893</c:v>
                </c:pt>
                <c:pt idx="233">
                  <c:v>36894</c:v>
                </c:pt>
                <c:pt idx="234">
                  <c:v>36895</c:v>
                </c:pt>
                <c:pt idx="235">
                  <c:v>36896</c:v>
                </c:pt>
                <c:pt idx="236">
                  <c:v>36899</c:v>
                </c:pt>
                <c:pt idx="237">
                  <c:v>36900</c:v>
                </c:pt>
                <c:pt idx="238">
                  <c:v>36901</c:v>
                </c:pt>
                <c:pt idx="239">
                  <c:v>36902</c:v>
                </c:pt>
                <c:pt idx="240">
                  <c:v>36903</c:v>
                </c:pt>
                <c:pt idx="241">
                  <c:v>36906</c:v>
                </c:pt>
                <c:pt idx="242">
                  <c:v>36907</c:v>
                </c:pt>
                <c:pt idx="243">
                  <c:v>36908</c:v>
                </c:pt>
                <c:pt idx="244">
                  <c:v>36909</c:v>
                </c:pt>
                <c:pt idx="245">
                  <c:v>36910</c:v>
                </c:pt>
                <c:pt idx="246">
                  <c:v>36913</c:v>
                </c:pt>
                <c:pt idx="247">
                  <c:v>36914</c:v>
                </c:pt>
                <c:pt idx="248">
                  <c:v>36915</c:v>
                </c:pt>
                <c:pt idx="249">
                  <c:v>36916</c:v>
                </c:pt>
                <c:pt idx="250">
                  <c:v>36917</c:v>
                </c:pt>
                <c:pt idx="251">
                  <c:v>36920</c:v>
                </c:pt>
                <c:pt idx="252">
                  <c:v>36921</c:v>
                </c:pt>
                <c:pt idx="253">
                  <c:v>36922</c:v>
                </c:pt>
                <c:pt idx="254">
                  <c:v>36923</c:v>
                </c:pt>
                <c:pt idx="255">
                  <c:v>36924</c:v>
                </c:pt>
                <c:pt idx="256">
                  <c:v>36928</c:v>
                </c:pt>
                <c:pt idx="257">
                  <c:v>36929</c:v>
                </c:pt>
                <c:pt idx="258">
                  <c:v>36930</c:v>
                </c:pt>
                <c:pt idx="259">
                  <c:v>36931</c:v>
                </c:pt>
                <c:pt idx="260">
                  <c:v>36934</c:v>
                </c:pt>
                <c:pt idx="261">
                  <c:v>36935</c:v>
                </c:pt>
                <c:pt idx="262">
                  <c:v>36936</c:v>
                </c:pt>
                <c:pt idx="263">
                  <c:v>36937</c:v>
                </c:pt>
                <c:pt idx="264">
                  <c:v>36938</c:v>
                </c:pt>
                <c:pt idx="265">
                  <c:v>36941</c:v>
                </c:pt>
                <c:pt idx="266">
                  <c:v>36942</c:v>
                </c:pt>
                <c:pt idx="267">
                  <c:v>36943</c:v>
                </c:pt>
                <c:pt idx="268">
                  <c:v>36944</c:v>
                </c:pt>
                <c:pt idx="269">
                  <c:v>36945</c:v>
                </c:pt>
                <c:pt idx="270">
                  <c:v>36948</c:v>
                </c:pt>
                <c:pt idx="271">
                  <c:v>36949</c:v>
                </c:pt>
                <c:pt idx="272">
                  <c:v>36950</c:v>
                </c:pt>
                <c:pt idx="273">
                  <c:v>36951</c:v>
                </c:pt>
                <c:pt idx="274">
                  <c:v>36952</c:v>
                </c:pt>
                <c:pt idx="275">
                  <c:v>36955</c:v>
                </c:pt>
                <c:pt idx="276">
                  <c:v>36956</c:v>
                </c:pt>
                <c:pt idx="277">
                  <c:v>36957</c:v>
                </c:pt>
                <c:pt idx="278">
                  <c:v>36958</c:v>
                </c:pt>
                <c:pt idx="279">
                  <c:v>36959</c:v>
                </c:pt>
                <c:pt idx="280">
                  <c:v>36962</c:v>
                </c:pt>
                <c:pt idx="281">
                  <c:v>36963</c:v>
                </c:pt>
                <c:pt idx="282">
                  <c:v>36964</c:v>
                </c:pt>
                <c:pt idx="283">
                  <c:v>36965</c:v>
                </c:pt>
                <c:pt idx="284">
                  <c:v>36966</c:v>
                </c:pt>
                <c:pt idx="285">
                  <c:v>36969</c:v>
                </c:pt>
                <c:pt idx="286">
                  <c:v>36970</c:v>
                </c:pt>
                <c:pt idx="287">
                  <c:v>36972</c:v>
                </c:pt>
                <c:pt idx="288">
                  <c:v>36973</c:v>
                </c:pt>
                <c:pt idx="289">
                  <c:v>36976</c:v>
                </c:pt>
                <c:pt idx="290">
                  <c:v>36977</c:v>
                </c:pt>
                <c:pt idx="291">
                  <c:v>36978</c:v>
                </c:pt>
                <c:pt idx="292">
                  <c:v>36979</c:v>
                </c:pt>
                <c:pt idx="293">
                  <c:v>36980</c:v>
                </c:pt>
                <c:pt idx="294">
                  <c:v>36983</c:v>
                </c:pt>
                <c:pt idx="295">
                  <c:v>36984</c:v>
                </c:pt>
                <c:pt idx="296">
                  <c:v>36985</c:v>
                </c:pt>
                <c:pt idx="297">
                  <c:v>36986</c:v>
                </c:pt>
                <c:pt idx="298">
                  <c:v>36987</c:v>
                </c:pt>
                <c:pt idx="299">
                  <c:v>36990</c:v>
                </c:pt>
                <c:pt idx="300">
                  <c:v>36991</c:v>
                </c:pt>
                <c:pt idx="301">
                  <c:v>36992</c:v>
                </c:pt>
                <c:pt idx="302">
                  <c:v>36997</c:v>
                </c:pt>
                <c:pt idx="303">
                  <c:v>36998</c:v>
                </c:pt>
                <c:pt idx="304">
                  <c:v>36999</c:v>
                </c:pt>
                <c:pt idx="305">
                  <c:v>37000</c:v>
                </c:pt>
                <c:pt idx="306">
                  <c:v>37001</c:v>
                </c:pt>
                <c:pt idx="307">
                  <c:v>37004</c:v>
                </c:pt>
                <c:pt idx="308">
                  <c:v>37005</c:v>
                </c:pt>
                <c:pt idx="309">
                  <c:v>37006</c:v>
                </c:pt>
                <c:pt idx="310">
                  <c:v>37007</c:v>
                </c:pt>
                <c:pt idx="311">
                  <c:v>37008</c:v>
                </c:pt>
                <c:pt idx="312">
                  <c:v>37011</c:v>
                </c:pt>
                <c:pt idx="313">
                  <c:v>37013</c:v>
                </c:pt>
                <c:pt idx="314">
                  <c:v>37014</c:v>
                </c:pt>
                <c:pt idx="315">
                  <c:v>37015</c:v>
                </c:pt>
                <c:pt idx="316">
                  <c:v>37018</c:v>
                </c:pt>
                <c:pt idx="317">
                  <c:v>37019</c:v>
                </c:pt>
                <c:pt idx="318">
                  <c:v>37020</c:v>
                </c:pt>
                <c:pt idx="319">
                  <c:v>37021</c:v>
                </c:pt>
                <c:pt idx="320">
                  <c:v>37022</c:v>
                </c:pt>
                <c:pt idx="321">
                  <c:v>37025</c:v>
                </c:pt>
                <c:pt idx="322">
                  <c:v>37026</c:v>
                </c:pt>
                <c:pt idx="323">
                  <c:v>37027</c:v>
                </c:pt>
                <c:pt idx="324">
                  <c:v>37028</c:v>
                </c:pt>
                <c:pt idx="325">
                  <c:v>37029</c:v>
                </c:pt>
                <c:pt idx="326">
                  <c:v>37032</c:v>
                </c:pt>
                <c:pt idx="327">
                  <c:v>37033</c:v>
                </c:pt>
                <c:pt idx="328">
                  <c:v>37034</c:v>
                </c:pt>
                <c:pt idx="329">
                  <c:v>37035</c:v>
                </c:pt>
                <c:pt idx="330">
                  <c:v>37036</c:v>
                </c:pt>
                <c:pt idx="331">
                  <c:v>37039</c:v>
                </c:pt>
                <c:pt idx="332">
                  <c:v>37040</c:v>
                </c:pt>
                <c:pt idx="333">
                  <c:v>37041</c:v>
                </c:pt>
                <c:pt idx="334">
                  <c:v>37042</c:v>
                </c:pt>
                <c:pt idx="335">
                  <c:v>37043</c:v>
                </c:pt>
                <c:pt idx="336">
                  <c:v>37046</c:v>
                </c:pt>
                <c:pt idx="337">
                  <c:v>37047</c:v>
                </c:pt>
                <c:pt idx="338">
                  <c:v>37048</c:v>
                </c:pt>
                <c:pt idx="339">
                  <c:v>37049</c:v>
                </c:pt>
                <c:pt idx="340">
                  <c:v>37050</c:v>
                </c:pt>
                <c:pt idx="341">
                  <c:v>37053</c:v>
                </c:pt>
                <c:pt idx="342">
                  <c:v>37054</c:v>
                </c:pt>
                <c:pt idx="343">
                  <c:v>37055</c:v>
                </c:pt>
                <c:pt idx="344">
                  <c:v>37056</c:v>
                </c:pt>
                <c:pt idx="345">
                  <c:v>37057</c:v>
                </c:pt>
                <c:pt idx="346">
                  <c:v>37060</c:v>
                </c:pt>
                <c:pt idx="347">
                  <c:v>37061</c:v>
                </c:pt>
                <c:pt idx="348">
                  <c:v>37062</c:v>
                </c:pt>
                <c:pt idx="349">
                  <c:v>37063</c:v>
                </c:pt>
                <c:pt idx="350">
                  <c:v>37064</c:v>
                </c:pt>
                <c:pt idx="351">
                  <c:v>37067</c:v>
                </c:pt>
                <c:pt idx="352">
                  <c:v>37068</c:v>
                </c:pt>
                <c:pt idx="353">
                  <c:v>37069</c:v>
                </c:pt>
                <c:pt idx="354">
                  <c:v>37070</c:v>
                </c:pt>
                <c:pt idx="355">
                  <c:v>37071</c:v>
                </c:pt>
                <c:pt idx="356">
                  <c:v>37074</c:v>
                </c:pt>
                <c:pt idx="357">
                  <c:v>37075</c:v>
                </c:pt>
                <c:pt idx="358">
                  <c:v>37076</c:v>
                </c:pt>
                <c:pt idx="359">
                  <c:v>37077</c:v>
                </c:pt>
                <c:pt idx="360">
                  <c:v>37078</c:v>
                </c:pt>
                <c:pt idx="361">
                  <c:v>37081</c:v>
                </c:pt>
                <c:pt idx="362">
                  <c:v>37082</c:v>
                </c:pt>
                <c:pt idx="363">
                  <c:v>37083</c:v>
                </c:pt>
                <c:pt idx="364">
                  <c:v>37084</c:v>
                </c:pt>
                <c:pt idx="365">
                  <c:v>37085</c:v>
                </c:pt>
                <c:pt idx="366">
                  <c:v>37088</c:v>
                </c:pt>
                <c:pt idx="367">
                  <c:v>37089</c:v>
                </c:pt>
                <c:pt idx="368">
                  <c:v>37090</c:v>
                </c:pt>
                <c:pt idx="369">
                  <c:v>37091</c:v>
                </c:pt>
                <c:pt idx="370">
                  <c:v>37092</c:v>
                </c:pt>
                <c:pt idx="371">
                  <c:v>37095</c:v>
                </c:pt>
                <c:pt idx="372">
                  <c:v>37096</c:v>
                </c:pt>
                <c:pt idx="373">
                  <c:v>37097</c:v>
                </c:pt>
                <c:pt idx="374">
                  <c:v>37098</c:v>
                </c:pt>
                <c:pt idx="375">
                  <c:v>37099</c:v>
                </c:pt>
                <c:pt idx="376">
                  <c:v>37102</c:v>
                </c:pt>
                <c:pt idx="377">
                  <c:v>37103</c:v>
                </c:pt>
                <c:pt idx="378">
                  <c:v>37104</c:v>
                </c:pt>
                <c:pt idx="379">
                  <c:v>37105</c:v>
                </c:pt>
                <c:pt idx="380">
                  <c:v>37106</c:v>
                </c:pt>
                <c:pt idx="381">
                  <c:v>37109</c:v>
                </c:pt>
                <c:pt idx="382">
                  <c:v>37110</c:v>
                </c:pt>
                <c:pt idx="383">
                  <c:v>37111</c:v>
                </c:pt>
                <c:pt idx="384">
                  <c:v>37112</c:v>
                </c:pt>
                <c:pt idx="385">
                  <c:v>37113</c:v>
                </c:pt>
                <c:pt idx="386">
                  <c:v>37116</c:v>
                </c:pt>
                <c:pt idx="387">
                  <c:v>37117</c:v>
                </c:pt>
                <c:pt idx="388">
                  <c:v>37118</c:v>
                </c:pt>
                <c:pt idx="389">
                  <c:v>37119</c:v>
                </c:pt>
                <c:pt idx="390">
                  <c:v>37120</c:v>
                </c:pt>
                <c:pt idx="391">
                  <c:v>37123</c:v>
                </c:pt>
                <c:pt idx="392">
                  <c:v>37124</c:v>
                </c:pt>
                <c:pt idx="393">
                  <c:v>37125</c:v>
                </c:pt>
                <c:pt idx="394">
                  <c:v>37126</c:v>
                </c:pt>
                <c:pt idx="395">
                  <c:v>37127</c:v>
                </c:pt>
                <c:pt idx="396">
                  <c:v>37130</c:v>
                </c:pt>
                <c:pt idx="397">
                  <c:v>37131</c:v>
                </c:pt>
                <c:pt idx="398">
                  <c:v>37132</c:v>
                </c:pt>
                <c:pt idx="399">
                  <c:v>37133</c:v>
                </c:pt>
                <c:pt idx="400">
                  <c:v>37134</c:v>
                </c:pt>
                <c:pt idx="401">
                  <c:v>37137</c:v>
                </c:pt>
                <c:pt idx="402">
                  <c:v>37138</c:v>
                </c:pt>
                <c:pt idx="403">
                  <c:v>37139</c:v>
                </c:pt>
                <c:pt idx="404">
                  <c:v>37140</c:v>
                </c:pt>
                <c:pt idx="405">
                  <c:v>37141</c:v>
                </c:pt>
                <c:pt idx="406">
                  <c:v>37144</c:v>
                </c:pt>
                <c:pt idx="407">
                  <c:v>37145</c:v>
                </c:pt>
                <c:pt idx="408">
                  <c:v>37146</c:v>
                </c:pt>
                <c:pt idx="409">
                  <c:v>37147</c:v>
                </c:pt>
                <c:pt idx="410">
                  <c:v>37148</c:v>
                </c:pt>
                <c:pt idx="411">
                  <c:v>37151</c:v>
                </c:pt>
                <c:pt idx="412">
                  <c:v>37152</c:v>
                </c:pt>
                <c:pt idx="413">
                  <c:v>37153</c:v>
                </c:pt>
                <c:pt idx="414">
                  <c:v>37154</c:v>
                </c:pt>
                <c:pt idx="415">
                  <c:v>37155</c:v>
                </c:pt>
                <c:pt idx="416">
                  <c:v>37158</c:v>
                </c:pt>
                <c:pt idx="417">
                  <c:v>37159</c:v>
                </c:pt>
                <c:pt idx="418">
                  <c:v>37160</c:v>
                </c:pt>
                <c:pt idx="419">
                  <c:v>37161</c:v>
                </c:pt>
                <c:pt idx="420">
                  <c:v>37162</c:v>
                </c:pt>
                <c:pt idx="421">
                  <c:v>37165</c:v>
                </c:pt>
                <c:pt idx="422">
                  <c:v>37166</c:v>
                </c:pt>
                <c:pt idx="423">
                  <c:v>37167</c:v>
                </c:pt>
                <c:pt idx="424">
                  <c:v>37168</c:v>
                </c:pt>
                <c:pt idx="425">
                  <c:v>37169</c:v>
                </c:pt>
                <c:pt idx="426">
                  <c:v>37172</c:v>
                </c:pt>
                <c:pt idx="427">
                  <c:v>37173</c:v>
                </c:pt>
                <c:pt idx="428">
                  <c:v>37174</c:v>
                </c:pt>
                <c:pt idx="429">
                  <c:v>37175</c:v>
                </c:pt>
                <c:pt idx="430">
                  <c:v>37176</c:v>
                </c:pt>
                <c:pt idx="431">
                  <c:v>37179</c:v>
                </c:pt>
                <c:pt idx="432">
                  <c:v>37180</c:v>
                </c:pt>
                <c:pt idx="433">
                  <c:v>37181</c:v>
                </c:pt>
                <c:pt idx="434">
                  <c:v>37182</c:v>
                </c:pt>
                <c:pt idx="435">
                  <c:v>37183</c:v>
                </c:pt>
                <c:pt idx="436">
                  <c:v>37186</c:v>
                </c:pt>
                <c:pt idx="437">
                  <c:v>37187</c:v>
                </c:pt>
                <c:pt idx="438">
                  <c:v>37188</c:v>
                </c:pt>
                <c:pt idx="439">
                  <c:v>37189</c:v>
                </c:pt>
                <c:pt idx="440">
                  <c:v>37190</c:v>
                </c:pt>
                <c:pt idx="441">
                  <c:v>37193</c:v>
                </c:pt>
                <c:pt idx="442">
                  <c:v>37194</c:v>
                </c:pt>
                <c:pt idx="443">
                  <c:v>37195</c:v>
                </c:pt>
                <c:pt idx="444">
                  <c:v>37196</c:v>
                </c:pt>
                <c:pt idx="445">
                  <c:v>37197</c:v>
                </c:pt>
                <c:pt idx="446">
                  <c:v>37200</c:v>
                </c:pt>
                <c:pt idx="447">
                  <c:v>37201</c:v>
                </c:pt>
                <c:pt idx="448">
                  <c:v>37202</c:v>
                </c:pt>
                <c:pt idx="449">
                  <c:v>37203</c:v>
                </c:pt>
                <c:pt idx="450">
                  <c:v>37204</c:v>
                </c:pt>
                <c:pt idx="451">
                  <c:v>37207</c:v>
                </c:pt>
                <c:pt idx="452">
                  <c:v>37208</c:v>
                </c:pt>
                <c:pt idx="453">
                  <c:v>37209</c:v>
                </c:pt>
                <c:pt idx="454">
                  <c:v>37210</c:v>
                </c:pt>
                <c:pt idx="455">
                  <c:v>37211</c:v>
                </c:pt>
                <c:pt idx="456">
                  <c:v>37214</c:v>
                </c:pt>
                <c:pt idx="457">
                  <c:v>37216</c:v>
                </c:pt>
                <c:pt idx="458">
                  <c:v>37217</c:v>
                </c:pt>
                <c:pt idx="459">
                  <c:v>37218</c:v>
                </c:pt>
                <c:pt idx="460">
                  <c:v>37221</c:v>
                </c:pt>
                <c:pt idx="461">
                  <c:v>37222</c:v>
                </c:pt>
                <c:pt idx="462">
                  <c:v>37223</c:v>
                </c:pt>
                <c:pt idx="463">
                  <c:v>37224</c:v>
                </c:pt>
                <c:pt idx="464">
                  <c:v>37225</c:v>
                </c:pt>
                <c:pt idx="465">
                  <c:v>37228</c:v>
                </c:pt>
                <c:pt idx="466">
                  <c:v>37229</c:v>
                </c:pt>
                <c:pt idx="467">
                  <c:v>37230</c:v>
                </c:pt>
                <c:pt idx="468">
                  <c:v>37231</c:v>
                </c:pt>
                <c:pt idx="469">
                  <c:v>37232</c:v>
                </c:pt>
                <c:pt idx="470">
                  <c:v>37235</c:v>
                </c:pt>
                <c:pt idx="471">
                  <c:v>37236</c:v>
                </c:pt>
                <c:pt idx="472">
                  <c:v>37238</c:v>
                </c:pt>
                <c:pt idx="473">
                  <c:v>37239</c:v>
                </c:pt>
                <c:pt idx="474">
                  <c:v>37242</c:v>
                </c:pt>
                <c:pt idx="475">
                  <c:v>37243</c:v>
                </c:pt>
                <c:pt idx="476">
                  <c:v>37244</c:v>
                </c:pt>
                <c:pt idx="477">
                  <c:v>37245</c:v>
                </c:pt>
                <c:pt idx="478">
                  <c:v>37246</c:v>
                </c:pt>
                <c:pt idx="479">
                  <c:v>37249</c:v>
                </c:pt>
                <c:pt idx="480">
                  <c:v>37251</c:v>
                </c:pt>
                <c:pt idx="481">
                  <c:v>37252</c:v>
                </c:pt>
                <c:pt idx="482">
                  <c:v>37253</c:v>
                </c:pt>
                <c:pt idx="483">
                  <c:v>37256</c:v>
                </c:pt>
                <c:pt idx="484">
                  <c:v>37258</c:v>
                </c:pt>
                <c:pt idx="485">
                  <c:v>37259</c:v>
                </c:pt>
                <c:pt idx="486">
                  <c:v>37260</c:v>
                </c:pt>
                <c:pt idx="487">
                  <c:v>37263</c:v>
                </c:pt>
                <c:pt idx="488">
                  <c:v>37264</c:v>
                </c:pt>
                <c:pt idx="489">
                  <c:v>37265</c:v>
                </c:pt>
                <c:pt idx="490">
                  <c:v>37266</c:v>
                </c:pt>
                <c:pt idx="491">
                  <c:v>37267</c:v>
                </c:pt>
                <c:pt idx="492">
                  <c:v>37270</c:v>
                </c:pt>
                <c:pt idx="493">
                  <c:v>37271</c:v>
                </c:pt>
                <c:pt idx="494">
                  <c:v>37272</c:v>
                </c:pt>
                <c:pt idx="495">
                  <c:v>37273</c:v>
                </c:pt>
                <c:pt idx="496">
                  <c:v>37274</c:v>
                </c:pt>
                <c:pt idx="497">
                  <c:v>37277</c:v>
                </c:pt>
                <c:pt idx="498">
                  <c:v>37278</c:v>
                </c:pt>
                <c:pt idx="499">
                  <c:v>37279</c:v>
                </c:pt>
                <c:pt idx="500">
                  <c:v>37280</c:v>
                </c:pt>
                <c:pt idx="501">
                  <c:v>37281</c:v>
                </c:pt>
                <c:pt idx="502">
                  <c:v>37284</c:v>
                </c:pt>
                <c:pt idx="503">
                  <c:v>37285</c:v>
                </c:pt>
                <c:pt idx="504">
                  <c:v>37286</c:v>
                </c:pt>
                <c:pt idx="505">
                  <c:v>37287</c:v>
                </c:pt>
                <c:pt idx="506">
                  <c:v>37288</c:v>
                </c:pt>
                <c:pt idx="507">
                  <c:v>37291</c:v>
                </c:pt>
                <c:pt idx="508">
                  <c:v>37293</c:v>
                </c:pt>
                <c:pt idx="509">
                  <c:v>37294</c:v>
                </c:pt>
                <c:pt idx="510">
                  <c:v>37295</c:v>
                </c:pt>
                <c:pt idx="511">
                  <c:v>37298</c:v>
                </c:pt>
                <c:pt idx="512">
                  <c:v>37299</c:v>
                </c:pt>
                <c:pt idx="513">
                  <c:v>37300</c:v>
                </c:pt>
                <c:pt idx="514">
                  <c:v>37301</c:v>
                </c:pt>
                <c:pt idx="515">
                  <c:v>37302</c:v>
                </c:pt>
                <c:pt idx="516">
                  <c:v>37305</c:v>
                </c:pt>
                <c:pt idx="517">
                  <c:v>37306</c:v>
                </c:pt>
                <c:pt idx="518">
                  <c:v>37307</c:v>
                </c:pt>
                <c:pt idx="519">
                  <c:v>37308</c:v>
                </c:pt>
                <c:pt idx="520">
                  <c:v>37309</c:v>
                </c:pt>
                <c:pt idx="521">
                  <c:v>37312</c:v>
                </c:pt>
                <c:pt idx="522">
                  <c:v>37313</c:v>
                </c:pt>
                <c:pt idx="523">
                  <c:v>37314</c:v>
                </c:pt>
                <c:pt idx="524">
                  <c:v>37315</c:v>
                </c:pt>
                <c:pt idx="525">
                  <c:v>37316</c:v>
                </c:pt>
                <c:pt idx="526">
                  <c:v>37319</c:v>
                </c:pt>
                <c:pt idx="527">
                  <c:v>37320</c:v>
                </c:pt>
                <c:pt idx="528">
                  <c:v>37321</c:v>
                </c:pt>
                <c:pt idx="529">
                  <c:v>37322</c:v>
                </c:pt>
                <c:pt idx="530">
                  <c:v>37323</c:v>
                </c:pt>
                <c:pt idx="531">
                  <c:v>37326</c:v>
                </c:pt>
                <c:pt idx="532">
                  <c:v>37327</c:v>
                </c:pt>
                <c:pt idx="533">
                  <c:v>37328</c:v>
                </c:pt>
                <c:pt idx="534">
                  <c:v>37329</c:v>
                </c:pt>
                <c:pt idx="535">
                  <c:v>37330</c:v>
                </c:pt>
                <c:pt idx="536">
                  <c:v>37333</c:v>
                </c:pt>
                <c:pt idx="537">
                  <c:v>37334</c:v>
                </c:pt>
                <c:pt idx="538">
                  <c:v>37335</c:v>
                </c:pt>
                <c:pt idx="539">
                  <c:v>37337</c:v>
                </c:pt>
                <c:pt idx="540">
                  <c:v>37340</c:v>
                </c:pt>
                <c:pt idx="541">
                  <c:v>37341</c:v>
                </c:pt>
                <c:pt idx="542">
                  <c:v>37342</c:v>
                </c:pt>
                <c:pt idx="543">
                  <c:v>37347</c:v>
                </c:pt>
                <c:pt idx="544">
                  <c:v>37348</c:v>
                </c:pt>
                <c:pt idx="545">
                  <c:v>37349</c:v>
                </c:pt>
                <c:pt idx="546">
                  <c:v>37350</c:v>
                </c:pt>
                <c:pt idx="547">
                  <c:v>37351</c:v>
                </c:pt>
                <c:pt idx="548">
                  <c:v>37354</c:v>
                </c:pt>
                <c:pt idx="549">
                  <c:v>37355</c:v>
                </c:pt>
                <c:pt idx="550">
                  <c:v>37356</c:v>
                </c:pt>
                <c:pt idx="551">
                  <c:v>37357</c:v>
                </c:pt>
                <c:pt idx="552">
                  <c:v>37358</c:v>
                </c:pt>
                <c:pt idx="553">
                  <c:v>37361</c:v>
                </c:pt>
                <c:pt idx="554">
                  <c:v>37362</c:v>
                </c:pt>
                <c:pt idx="555">
                  <c:v>37363</c:v>
                </c:pt>
                <c:pt idx="556">
                  <c:v>37364</c:v>
                </c:pt>
                <c:pt idx="557">
                  <c:v>37365</c:v>
                </c:pt>
                <c:pt idx="558">
                  <c:v>37368</c:v>
                </c:pt>
                <c:pt idx="559">
                  <c:v>37369</c:v>
                </c:pt>
                <c:pt idx="560">
                  <c:v>37370</c:v>
                </c:pt>
                <c:pt idx="561">
                  <c:v>37371</c:v>
                </c:pt>
                <c:pt idx="562">
                  <c:v>37372</c:v>
                </c:pt>
                <c:pt idx="563">
                  <c:v>37375</c:v>
                </c:pt>
                <c:pt idx="564">
                  <c:v>37376</c:v>
                </c:pt>
                <c:pt idx="565">
                  <c:v>37378</c:v>
                </c:pt>
                <c:pt idx="566">
                  <c:v>37379</c:v>
                </c:pt>
                <c:pt idx="567">
                  <c:v>37382</c:v>
                </c:pt>
                <c:pt idx="568">
                  <c:v>37383</c:v>
                </c:pt>
                <c:pt idx="569">
                  <c:v>37384</c:v>
                </c:pt>
                <c:pt idx="570">
                  <c:v>37385</c:v>
                </c:pt>
                <c:pt idx="571">
                  <c:v>37386</c:v>
                </c:pt>
                <c:pt idx="572">
                  <c:v>37389</c:v>
                </c:pt>
                <c:pt idx="573">
                  <c:v>37390</c:v>
                </c:pt>
                <c:pt idx="574">
                  <c:v>37391</c:v>
                </c:pt>
                <c:pt idx="575">
                  <c:v>37392</c:v>
                </c:pt>
                <c:pt idx="576">
                  <c:v>37393</c:v>
                </c:pt>
                <c:pt idx="577">
                  <c:v>37396</c:v>
                </c:pt>
                <c:pt idx="578">
                  <c:v>37397</c:v>
                </c:pt>
                <c:pt idx="579">
                  <c:v>37398</c:v>
                </c:pt>
                <c:pt idx="580">
                  <c:v>37399</c:v>
                </c:pt>
                <c:pt idx="581">
                  <c:v>37400</c:v>
                </c:pt>
                <c:pt idx="582">
                  <c:v>37403</c:v>
                </c:pt>
                <c:pt idx="583">
                  <c:v>37404</c:v>
                </c:pt>
                <c:pt idx="584">
                  <c:v>37405</c:v>
                </c:pt>
                <c:pt idx="585">
                  <c:v>37406</c:v>
                </c:pt>
                <c:pt idx="586">
                  <c:v>37407</c:v>
                </c:pt>
                <c:pt idx="587">
                  <c:v>37410</c:v>
                </c:pt>
                <c:pt idx="588">
                  <c:v>37411</c:v>
                </c:pt>
                <c:pt idx="589">
                  <c:v>37412</c:v>
                </c:pt>
                <c:pt idx="590">
                  <c:v>37413</c:v>
                </c:pt>
                <c:pt idx="591">
                  <c:v>37414</c:v>
                </c:pt>
                <c:pt idx="592">
                  <c:v>37417</c:v>
                </c:pt>
                <c:pt idx="593">
                  <c:v>37418</c:v>
                </c:pt>
                <c:pt idx="594">
                  <c:v>37419</c:v>
                </c:pt>
                <c:pt idx="595">
                  <c:v>37420</c:v>
                </c:pt>
                <c:pt idx="596">
                  <c:v>37421</c:v>
                </c:pt>
                <c:pt idx="597">
                  <c:v>37424</c:v>
                </c:pt>
                <c:pt idx="598">
                  <c:v>37425</c:v>
                </c:pt>
                <c:pt idx="599">
                  <c:v>37426</c:v>
                </c:pt>
                <c:pt idx="600">
                  <c:v>37427</c:v>
                </c:pt>
                <c:pt idx="601">
                  <c:v>37428</c:v>
                </c:pt>
                <c:pt idx="602">
                  <c:v>37431</c:v>
                </c:pt>
                <c:pt idx="603">
                  <c:v>37432</c:v>
                </c:pt>
                <c:pt idx="604">
                  <c:v>37433</c:v>
                </c:pt>
                <c:pt idx="605">
                  <c:v>37434</c:v>
                </c:pt>
                <c:pt idx="606">
                  <c:v>37435</c:v>
                </c:pt>
                <c:pt idx="607">
                  <c:v>37438</c:v>
                </c:pt>
                <c:pt idx="608">
                  <c:v>37439</c:v>
                </c:pt>
                <c:pt idx="609">
                  <c:v>37440</c:v>
                </c:pt>
                <c:pt idx="610">
                  <c:v>37441</c:v>
                </c:pt>
                <c:pt idx="611">
                  <c:v>37442</c:v>
                </c:pt>
                <c:pt idx="612">
                  <c:v>37445</c:v>
                </c:pt>
                <c:pt idx="613">
                  <c:v>37446</c:v>
                </c:pt>
                <c:pt idx="614">
                  <c:v>37447</c:v>
                </c:pt>
                <c:pt idx="615">
                  <c:v>37448</c:v>
                </c:pt>
                <c:pt idx="616">
                  <c:v>37449</c:v>
                </c:pt>
                <c:pt idx="617">
                  <c:v>37452</c:v>
                </c:pt>
                <c:pt idx="618">
                  <c:v>37453</c:v>
                </c:pt>
                <c:pt idx="619">
                  <c:v>37454</c:v>
                </c:pt>
                <c:pt idx="620">
                  <c:v>37455</c:v>
                </c:pt>
                <c:pt idx="621">
                  <c:v>37456</c:v>
                </c:pt>
                <c:pt idx="622">
                  <c:v>37459</c:v>
                </c:pt>
                <c:pt idx="623">
                  <c:v>37460</c:v>
                </c:pt>
                <c:pt idx="624">
                  <c:v>37461</c:v>
                </c:pt>
                <c:pt idx="625">
                  <c:v>37462</c:v>
                </c:pt>
                <c:pt idx="626">
                  <c:v>37463</c:v>
                </c:pt>
                <c:pt idx="627">
                  <c:v>37466</c:v>
                </c:pt>
                <c:pt idx="628">
                  <c:v>37467</c:v>
                </c:pt>
                <c:pt idx="629">
                  <c:v>37468</c:v>
                </c:pt>
                <c:pt idx="630">
                  <c:v>37469</c:v>
                </c:pt>
                <c:pt idx="631">
                  <c:v>37470</c:v>
                </c:pt>
                <c:pt idx="632">
                  <c:v>37473</c:v>
                </c:pt>
                <c:pt idx="633">
                  <c:v>37474</c:v>
                </c:pt>
                <c:pt idx="634">
                  <c:v>37475</c:v>
                </c:pt>
                <c:pt idx="635">
                  <c:v>37476</c:v>
                </c:pt>
                <c:pt idx="636">
                  <c:v>37477</c:v>
                </c:pt>
                <c:pt idx="637">
                  <c:v>37480</c:v>
                </c:pt>
                <c:pt idx="638">
                  <c:v>37481</c:v>
                </c:pt>
                <c:pt idx="639">
                  <c:v>37482</c:v>
                </c:pt>
                <c:pt idx="640">
                  <c:v>37483</c:v>
                </c:pt>
                <c:pt idx="641">
                  <c:v>37484</c:v>
                </c:pt>
                <c:pt idx="642">
                  <c:v>37487</c:v>
                </c:pt>
                <c:pt idx="643">
                  <c:v>37488</c:v>
                </c:pt>
                <c:pt idx="644">
                  <c:v>37489</c:v>
                </c:pt>
                <c:pt idx="645">
                  <c:v>37490</c:v>
                </c:pt>
                <c:pt idx="646">
                  <c:v>37491</c:v>
                </c:pt>
                <c:pt idx="647">
                  <c:v>37494</c:v>
                </c:pt>
                <c:pt idx="648">
                  <c:v>37495</c:v>
                </c:pt>
                <c:pt idx="649">
                  <c:v>37496</c:v>
                </c:pt>
                <c:pt idx="650">
                  <c:v>37497</c:v>
                </c:pt>
                <c:pt idx="651">
                  <c:v>37498</c:v>
                </c:pt>
                <c:pt idx="652">
                  <c:v>37501</c:v>
                </c:pt>
                <c:pt idx="653">
                  <c:v>37502</c:v>
                </c:pt>
                <c:pt idx="654">
                  <c:v>37503</c:v>
                </c:pt>
                <c:pt idx="655">
                  <c:v>37504</c:v>
                </c:pt>
                <c:pt idx="656">
                  <c:v>37505</c:v>
                </c:pt>
                <c:pt idx="657">
                  <c:v>37508</c:v>
                </c:pt>
                <c:pt idx="658">
                  <c:v>37509</c:v>
                </c:pt>
                <c:pt idx="659">
                  <c:v>37510</c:v>
                </c:pt>
                <c:pt idx="660">
                  <c:v>37511</c:v>
                </c:pt>
                <c:pt idx="661">
                  <c:v>37512</c:v>
                </c:pt>
                <c:pt idx="662">
                  <c:v>37516</c:v>
                </c:pt>
                <c:pt idx="663">
                  <c:v>37517</c:v>
                </c:pt>
                <c:pt idx="664">
                  <c:v>37518</c:v>
                </c:pt>
                <c:pt idx="665">
                  <c:v>37519</c:v>
                </c:pt>
                <c:pt idx="666">
                  <c:v>37522</c:v>
                </c:pt>
                <c:pt idx="667">
                  <c:v>37523</c:v>
                </c:pt>
                <c:pt idx="668">
                  <c:v>37524</c:v>
                </c:pt>
                <c:pt idx="669">
                  <c:v>37525</c:v>
                </c:pt>
                <c:pt idx="670">
                  <c:v>37526</c:v>
                </c:pt>
                <c:pt idx="671">
                  <c:v>37529</c:v>
                </c:pt>
                <c:pt idx="672">
                  <c:v>37530</c:v>
                </c:pt>
                <c:pt idx="673">
                  <c:v>37531</c:v>
                </c:pt>
                <c:pt idx="674">
                  <c:v>37532</c:v>
                </c:pt>
                <c:pt idx="675">
                  <c:v>37533</c:v>
                </c:pt>
                <c:pt idx="676">
                  <c:v>37536</c:v>
                </c:pt>
                <c:pt idx="677">
                  <c:v>37537</c:v>
                </c:pt>
                <c:pt idx="678">
                  <c:v>37538</c:v>
                </c:pt>
                <c:pt idx="679">
                  <c:v>37539</c:v>
                </c:pt>
                <c:pt idx="680">
                  <c:v>37540</c:v>
                </c:pt>
                <c:pt idx="681">
                  <c:v>37543</c:v>
                </c:pt>
                <c:pt idx="682">
                  <c:v>37544</c:v>
                </c:pt>
                <c:pt idx="683">
                  <c:v>37545</c:v>
                </c:pt>
                <c:pt idx="684">
                  <c:v>37546</c:v>
                </c:pt>
                <c:pt idx="685">
                  <c:v>37547</c:v>
                </c:pt>
                <c:pt idx="686">
                  <c:v>37550</c:v>
                </c:pt>
                <c:pt idx="687">
                  <c:v>37551</c:v>
                </c:pt>
                <c:pt idx="688">
                  <c:v>37552</c:v>
                </c:pt>
                <c:pt idx="689">
                  <c:v>37553</c:v>
                </c:pt>
                <c:pt idx="690">
                  <c:v>37554</c:v>
                </c:pt>
                <c:pt idx="691">
                  <c:v>37557</c:v>
                </c:pt>
                <c:pt idx="692">
                  <c:v>37558</c:v>
                </c:pt>
                <c:pt idx="693">
                  <c:v>37559</c:v>
                </c:pt>
                <c:pt idx="694">
                  <c:v>37560</c:v>
                </c:pt>
                <c:pt idx="695">
                  <c:v>37561</c:v>
                </c:pt>
                <c:pt idx="696">
                  <c:v>37564</c:v>
                </c:pt>
                <c:pt idx="697">
                  <c:v>37565</c:v>
                </c:pt>
                <c:pt idx="698">
                  <c:v>37566</c:v>
                </c:pt>
                <c:pt idx="699">
                  <c:v>37567</c:v>
                </c:pt>
                <c:pt idx="700">
                  <c:v>37568</c:v>
                </c:pt>
                <c:pt idx="701">
                  <c:v>37571</c:v>
                </c:pt>
                <c:pt idx="702">
                  <c:v>37572</c:v>
                </c:pt>
                <c:pt idx="703">
                  <c:v>37573</c:v>
                </c:pt>
                <c:pt idx="704">
                  <c:v>37574</c:v>
                </c:pt>
                <c:pt idx="705">
                  <c:v>37575</c:v>
                </c:pt>
                <c:pt idx="706">
                  <c:v>37578</c:v>
                </c:pt>
                <c:pt idx="707">
                  <c:v>37579</c:v>
                </c:pt>
                <c:pt idx="708">
                  <c:v>37581</c:v>
                </c:pt>
                <c:pt idx="709">
                  <c:v>37582</c:v>
                </c:pt>
                <c:pt idx="710">
                  <c:v>37585</c:v>
                </c:pt>
                <c:pt idx="711">
                  <c:v>37586</c:v>
                </c:pt>
                <c:pt idx="712">
                  <c:v>37587</c:v>
                </c:pt>
                <c:pt idx="713">
                  <c:v>37588</c:v>
                </c:pt>
                <c:pt idx="714">
                  <c:v>37589</c:v>
                </c:pt>
                <c:pt idx="715">
                  <c:v>37592</c:v>
                </c:pt>
                <c:pt idx="716">
                  <c:v>37593</c:v>
                </c:pt>
                <c:pt idx="717">
                  <c:v>37594</c:v>
                </c:pt>
                <c:pt idx="718">
                  <c:v>37595</c:v>
                </c:pt>
                <c:pt idx="719">
                  <c:v>37596</c:v>
                </c:pt>
                <c:pt idx="720">
                  <c:v>37599</c:v>
                </c:pt>
                <c:pt idx="721">
                  <c:v>37600</c:v>
                </c:pt>
                <c:pt idx="722">
                  <c:v>37601</c:v>
                </c:pt>
                <c:pt idx="723">
                  <c:v>37603</c:v>
                </c:pt>
                <c:pt idx="724">
                  <c:v>37606</c:v>
                </c:pt>
                <c:pt idx="725">
                  <c:v>37607</c:v>
                </c:pt>
                <c:pt idx="726">
                  <c:v>37608</c:v>
                </c:pt>
                <c:pt idx="727">
                  <c:v>37609</c:v>
                </c:pt>
                <c:pt idx="728">
                  <c:v>37610</c:v>
                </c:pt>
                <c:pt idx="729">
                  <c:v>37613</c:v>
                </c:pt>
                <c:pt idx="730">
                  <c:v>37614</c:v>
                </c:pt>
                <c:pt idx="731">
                  <c:v>37616</c:v>
                </c:pt>
                <c:pt idx="732">
                  <c:v>37617</c:v>
                </c:pt>
                <c:pt idx="733">
                  <c:v>37620</c:v>
                </c:pt>
                <c:pt idx="734">
                  <c:v>37621</c:v>
                </c:pt>
                <c:pt idx="735">
                  <c:v>37623</c:v>
                </c:pt>
                <c:pt idx="736">
                  <c:v>37624</c:v>
                </c:pt>
                <c:pt idx="737">
                  <c:v>37627</c:v>
                </c:pt>
                <c:pt idx="738">
                  <c:v>37628</c:v>
                </c:pt>
                <c:pt idx="739">
                  <c:v>37629</c:v>
                </c:pt>
                <c:pt idx="740">
                  <c:v>37630</c:v>
                </c:pt>
                <c:pt idx="741">
                  <c:v>37631</c:v>
                </c:pt>
                <c:pt idx="742">
                  <c:v>37634</c:v>
                </c:pt>
                <c:pt idx="743">
                  <c:v>37635</c:v>
                </c:pt>
                <c:pt idx="744">
                  <c:v>37636</c:v>
                </c:pt>
                <c:pt idx="745">
                  <c:v>37637</c:v>
                </c:pt>
                <c:pt idx="746">
                  <c:v>37638</c:v>
                </c:pt>
                <c:pt idx="747">
                  <c:v>37641</c:v>
                </c:pt>
                <c:pt idx="748">
                  <c:v>37642</c:v>
                </c:pt>
                <c:pt idx="749">
                  <c:v>37643</c:v>
                </c:pt>
                <c:pt idx="750">
                  <c:v>37644</c:v>
                </c:pt>
                <c:pt idx="751">
                  <c:v>37645</c:v>
                </c:pt>
                <c:pt idx="752">
                  <c:v>37648</c:v>
                </c:pt>
                <c:pt idx="753">
                  <c:v>37649</c:v>
                </c:pt>
                <c:pt idx="754">
                  <c:v>37650</c:v>
                </c:pt>
                <c:pt idx="755">
                  <c:v>37651</c:v>
                </c:pt>
                <c:pt idx="756">
                  <c:v>37652</c:v>
                </c:pt>
                <c:pt idx="757">
                  <c:v>37655</c:v>
                </c:pt>
                <c:pt idx="758">
                  <c:v>37656</c:v>
                </c:pt>
                <c:pt idx="759">
                  <c:v>37658</c:v>
                </c:pt>
                <c:pt idx="760">
                  <c:v>37659</c:v>
                </c:pt>
                <c:pt idx="761">
                  <c:v>37662</c:v>
                </c:pt>
                <c:pt idx="762">
                  <c:v>37663</c:v>
                </c:pt>
                <c:pt idx="763">
                  <c:v>37664</c:v>
                </c:pt>
                <c:pt idx="764">
                  <c:v>37665</c:v>
                </c:pt>
                <c:pt idx="765">
                  <c:v>37666</c:v>
                </c:pt>
                <c:pt idx="766">
                  <c:v>37669</c:v>
                </c:pt>
                <c:pt idx="767">
                  <c:v>37670</c:v>
                </c:pt>
                <c:pt idx="768">
                  <c:v>37671</c:v>
                </c:pt>
                <c:pt idx="769">
                  <c:v>37672</c:v>
                </c:pt>
                <c:pt idx="770">
                  <c:v>37673</c:v>
                </c:pt>
                <c:pt idx="771">
                  <c:v>37676</c:v>
                </c:pt>
                <c:pt idx="772">
                  <c:v>37677</c:v>
                </c:pt>
                <c:pt idx="773">
                  <c:v>37678</c:v>
                </c:pt>
                <c:pt idx="774">
                  <c:v>37679</c:v>
                </c:pt>
                <c:pt idx="775">
                  <c:v>37680</c:v>
                </c:pt>
                <c:pt idx="776">
                  <c:v>37683</c:v>
                </c:pt>
                <c:pt idx="777">
                  <c:v>37684</c:v>
                </c:pt>
                <c:pt idx="778">
                  <c:v>37685</c:v>
                </c:pt>
                <c:pt idx="779">
                  <c:v>37686</c:v>
                </c:pt>
                <c:pt idx="780">
                  <c:v>37687</c:v>
                </c:pt>
                <c:pt idx="781">
                  <c:v>37690</c:v>
                </c:pt>
                <c:pt idx="782">
                  <c:v>37691</c:v>
                </c:pt>
                <c:pt idx="783">
                  <c:v>37692</c:v>
                </c:pt>
                <c:pt idx="784">
                  <c:v>37693</c:v>
                </c:pt>
                <c:pt idx="785">
                  <c:v>37694</c:v>
                </c:pt>
                <c:pt idx="786">
                  <c:v>37697</c:v>
                </c:pt>
                <c:pt idx="787">
                  <c:v>37698</c:v>
                </c:pt>
                <c:pt idx="788">
                  <c:v>37699</c:v>
                </c:pt>
                <c:pt idx="789">
                  <c:v>37700</c:v>
                </c:pt>
                <c:pt idx="790">
                  <c:v>37704</c:v>
                </c:pt>
                <c:pt idx="791">
                  <c:v>37705</c:v>
                </c:pt>
                <c:pt idx="792">
                  <c:v>37706</c:v>
                </c:pt>
                <c:pt idx="793">
                  <c:v>37707</c:v>
                </c:pt>
                <c:pt idx="794">
                  <c:v>37708</c:v>
                </c:pt>
                <c:pt idx="795">
                  <c:v>37711</c:v>
                </c:pt>
                <c:pt idx="796">
                  <c:v>37712</c:v>
                </c:pt>
                <c:pt idx="797">
                  <c:v>37713</c:v>
                </c:pt>
                <c:pt idx="798">
                  <c:v>37714</c:v>
                </c:pt>
                <c:pt idx="799">
                  <c:v>37715</c:v>
                </c:pt>
                <c:pt idx="800">
                  <c:v>37718</c:v>
                </c:pt>
                <c:pt idx="801">
                  <c:v>37719</c:v>
                </c:pt>
                <c:pt idx="802">
                  <c:v>37720</c:v>
                </c:pt>
                <c:pt idx="803">
                  <c:v>37721</c:v>
                </c:pt>
                <c:pt idx="804">
                  <c:v>37722</c:v>
                </c:pt>
                <c:pt idx="805">
                  <c:v>37725</c:v>
                </c:pt>
                <c:pt idx="806">
                  <c:v>37726</c:v>
                </c:pt>
                <c:pt idx="807">
                  <c:v>37727</c:v>
                </c:pt>
                <c:pt idx="808">
                  <c:v>37732</c:v>
                </c:pt>
                <c:pt idx="809">
                  <c:v>37733</c:v>
                </c:pt>
                <c:pt idx="810">
                  <c:v>37734</c:v>
                </c:pt>
                <c:pt idx="811">
                  <c:v>37735</c:v>
                </c:pt>
                <c:pt idx="812">
                  <c:v>37736</c:v>
                </c:pt>
                <c:pt idx="813">
                  <c:v>37739</c:v>
                </c:pt>
                <c:pt idx="814">
                  <c:v>37740</c:v>
                </c:pt>
                <c:pt idx="815">
                  <c:v>37741</c:v>
                </c:pt>
                <c:pt idx="816">
                  <c:v>37743</c:v>
                </c:pt>
                <c:pt idx="817">
                  <c:v>37746</c:v>
                </c:pt>
                <c:pt idx="818">
                  <c:v>37747</c:v>
                </c:pt>
                <c:pt idx="819">
                  <c:v>37748</c:v>
                </c:pt>
                <c:pt idx="820">
                  <c:v>37749</c:v>
                </c:pt>
                <c:pt idx="821">
                  <c:v>37750</c:v>
                </c:pt>
                <c:pt idx="822">
                  <c:v>37753</c:v>
                </c:pt>
                <c:pt idx="823">
                  <c:v>37754</c:v>
                </c:pt>
                <c:pt idx="824">
                  <c:v>37755</c:v>
                </c:pt>
                <c:pt idx="825">
                  <c:v>37756</c:v>
                </c:pt>
                <c:pt idx="826">
                  <c:v>37757</c:v>
                </c:pt>
                <c:pt idx="827">
                  <c:v>37760</c:v>
                </c:pt>
                <c:pt idx="828">
                  <c:v>37761</c:v>
                </c:pt>
                <c:pt idx="829">
                  <c:v>37762</c:v>
                </c:pt>
                <c:pt idx="830">
                  <c:v>37763</c:v>
                </c:pt>
                <c:pt idx="831">
                  <c:v>37764</c:v>
                </c:pt>
                <c:pt idx="832">
                  <c:v>37767</c:v>
                </c:pt>
                <c:pt idx="833">
                  <c:v>37768</c:v>
                </c:pt>
                <c:pt idx="834">
                  <c:v>37769</c:v>
                </c:pt>
                <c:pt idx="835">
                  <c:v>37770</c:v>
                </c:pt>
                <c:pt idx="836">
                  <c:v>37771</c:v>
                </c:pt>
                <c:pt idx="837">
                  <c:v>37774</c:v>
                </c:pt>
                <c:pt idx="838">
                  <c:v>37775</c:v>
                </c:pt>
                <c:pt idx="839">
                  <c:v>37776</c:v>
                </c:pt>
                <c:pt idx="840">
                  <c:v>37777</c:v>
                </c:pt>
                <c:pt idx="841">
                  <c:v>37778</c:v>
                </c:pt>
                <c:pt idx="842">
                  <c:v>37781</c:v>
                </c:pt>
                <c:pt idx="843">
                  <c:v>37782</c:v>
                </c:pt>
                <c:pt idx="844">
                  <c:v>37783</c:v>
                </c:pt>
                <c:pt idx="845">
                  <c:v>37784</c:v>
                </c:pt>
                <c:pt idx="846">
                  <c:v>37785</c:v>
                </c:pt>
                <c:pt idx="847">
                  <c:v>37788</c:v>
                </c:pt>
                <c:pt idx="848">
                  <c:v>37789</c:v>
                </c:pt>
                <c:pt idx="849">
                  <c:v>37790</c:v>
                </c:pt>
                <c:pt idx="850">
                  <c:v>37791</c:v>
                </c:pt>
                <c:pt idx="851">
                  <c:v>37792</c:v>
                </c:pt>
                <c:pt idx="852">
                  <c:v>37795</c:v>
                </c:pt>
                <c:pt idx="853">
                  <c:v>37796</c:v>
                </c:pt>
                <c:pt idx="854">
                  <c:v>37797</c:v>
                </c:pt>
                <c:pt idx="855">
                  <c:v>37798</c:v>
                </c:pt>
                <c:pt idx="856">
                  <c:v>37799</c:v>
                </c:pt>
                <c:pt idx="857">
                  <c:v>37802</c:v>
                </c:pt>
                <c:pt idx="858">
                  <c:v>37803</c:v>
                </c:pt>
                <c:pt idx="859">
                  <c:v>37804</c:v>
                </c:pt>
                <c:pt idx="860">
                  <c:v>37805</c:v>
                </c:pt>
                <c:pt idx="861">
                  <c:v>37806</c:v>
                </c:pt>
                <c:pt idx="862">
                  <c:v>37809</c:v>
                </c:pt>
                <c:pt idx="863">
                  <c:v>37810</c:v>
                </c:pt>
                <c:pt idx="864">
                  <c:v>37811</c:v>
                </c:pt>
                <c:pt idx="865">
                  <c:v>37812</c:v>
                </c:pt>
                <c:pt idx="866">
                  <c:v>37813</c:v>
                </c:pt>
                <c:pt idx="867">
                  <c:v>37816</c:v>
                </c:pt>
                <c:pt idx="868">
                  <c:v>37817</c:v>
                </c:pt>
                <c:pt idx="869">
                  <c:v>37818</c:v>
                </c:pt>
                <c:pt idx="870">
                  <c:v>37819</c:v>
                </c:pt>
                <c:pt idx="871">
                  <c:v>37820</c:v>
                </c:pt>
                <c:pt idx="872">
                  <c:v>37823</c:v>
                </c:pt>
                <c:pt idx="873">
                  <c:v>37824</c:v>
                </c:pt>
                <c:pt idx="874">
                  <c:v>37825</c:v>
                </c:pt>
                <c:pt idx="875">
                  <c:v>37826</c:v>
                </c:pt>
                <c:pt idx="876">
                  <c:v>37827</c:v>
                </c:pt>
                <c:pt idx="877">
                  <c:v>37830</c:v>
                </c:pt>
                <c:pt idx="878">
                  <c:v>37831</c:v>
                </c:pt>
                <c:pt idx="879">
                  <c:v>37832</c:v>
                </c:pt>
                <c:pt idx="880">
                  <c:v>37833</c:v>
                </c:pt>
                <c:pt idx="881">
                  <c:v>37834</c:v>
                </c:pt>
                <c:pt idx="882">
                  <c:v>37837</c:v>
                </c:pt>
                <c:pt idx="883">
                  <c:v>37838</c:v>
                </c:pt>
                <c:pt idx="884">
                  <c:v>37839</c:v>
                </c:pt>
                <c:pt idx="885">
                  <c:v>37840</c:v>
                </c:pt>
                <c:pt idx="886">
                  <c:v>37841</c:v>
                </c:pt>
                <c:pt idx="887">
                  <c:v>37844</c:v>
                </c:pt>
                <c:pt idx="888">
                  <c:v>37845</c:v>
                </c:pt>
                <c:pt idx="889">
                  <c:v>37846</c:v>
                </c:pt>
                <c:pt idx="890">
                  <c:v>37847</c:v>
                </c:pt>
                <c:pt idx="891">
                  <c:v>37848</c:v>
                </c:pt>
                <c:pt idx="892">
                  <c:v>37851</c:v>
                </c:pt>
                <c:pt idx="893">
                  <c:v>37852</c:v>
                </c:pt>
                <c:pt idx="894">
                  <c:v>37853</c:v>
                </c:pt>
                <c:pt idx="895">
                  <c:v>37854</c:v>
                </c:pt>
                <c:pt idx="896">
                  <c:v>37855</c:v>
                </c:pt>
                <c:pt idx="897">
                  <c:v>37858</c:v>
                </c:pt>
                <c:pt idx="898">
                  <c:v>37859</c:v>
                </c:pt>
                <c:pt idx="899">
                  <c:v>37860</c:v>
                </c:pt>
                <c:pt idx="900">
                  <c:v>37861</c:v>
                </c:pt>
                <c:pt idx="901">
                  <c:v>37862</c:v>
                </c:pt>
                <c:pt idx="902">
                  <c:v>37865</c:v>
                </c:pt>
                <c:pt idx="903">
                  <c:v>37866</c:v>
                </c:pt>
                <c:pt idx="904">
                  <c:v>37867</c:v>
                </c:pt>
                <c:pt idx="905">
                  <c:v>37868</c:v>
                </c:pt>
                <c:pt idx="906">
                  <c:v>37869</c:v>
                </c:pt>
                <c:pt idx="907">
                  <c:v>37872</c:v>
                </c:pt>
                <c:pt idx="908">
                  <c:v>37873</c:v>
                </c:pt>
                <c:pt idx="909">
                  <c:v>37874</c:v>
                </c:pt>
                <c:pt idx="910">
                  <c:v>37875</c:v>
                </c:pt>
                <c:pt idx="911">
                  <c:v>37876</c:v>
                </c:pt>
                <c:pt idx="912">
                  <c:v>37879</c:v>
                </c:pt>
                <c:pt idx="913">
                  <c:v>37881</c:v>
                </c:pt>
                <c:pt idx="914">
                  <c:v>37882</c:v>
                </c:pt>
                <c:pt idx="915">
                  <c:v>37883</c:v>
                </c:pt>
                <c:pt idx="916">
                  <c:v>37886</c:v>
                </c:pt>
                <c:pt idx="917">
                  <c:v>37887</c:v>
                </c:pt>
                <c:pt idx="918">
                  <c:v>37888</c:v>
                </c:pt>
                <c:pt idx="919">
                  <c:v>37889</c:v>
                </c:pt>
                <c:pt idx="920">
                  <c:v>37890</c:v>
                </c:pt>
                <c:pt idx="921">
                  <c:v>37893</c:v>
                </c:pt>
                <c:pt idx="922">
                  <c:v>37894</c:v>
                </c:pt>
                <c:pt idx="923">
                  <c:v>37895</c:v>
                </c:pt>
                <c:pt idx="924">
                  <c:v>37896</c:v>
                </c:pt>
                <c:pt idx="925">
                  <c:v>37897</c:v>
                </c:pt>
                <c:pt idx="926">
                  <c:v>37900</c:v>
                </c:pt>
                <c:pt idx="927">
                  <c:v>37901</c:v>
                </c:pt>
                <c:pt idx="928">
                  <c:v>37902</c:v>
                </c:pt>
                <c:pt idx="929">
                  <c:v>37903</c:v>
                </c:pt>
                <c:pt idx="930">
                  <c:v>37904</c:v>
                </c:pt>
                <c:pt idx="931">
                  <c:v>37907</c:v>
                </c:pt>
                <c:pt idx="932">
                  <c:v>37908</c:v>
                </c:pt>
                <c:pt idx="933">
                  <c:v>37909</c:v>
                </c:pt>
                <c:pt idx="934">
                  <c:v>37910</c:v>
                </c:pt>
                <c:pt idx="935">
                  <c:v>37911</c:v>
                </c:pt>
                <c:pt idx="936">
                  <c:v>37914</c:v>
                </c:pt>
                <c:pt idx="937">
                  <c:v>37915</c:v>
                </c:pt>
                <c:pt idx="938">
                  <c:v>37916</c:v>
                </c:pt>
                <c:pt idx="939">
                  <c:v>37917</c:v>
                </c:pt>
                <c:pt idx="940">
                  <c:v>37918</c:v>
                </c:pt>
                <c:pt idx="941">
                  <c:v>37921</c:v>
                </c:pt>
                <c:pt idx="942">
                  <c:v>37922</c:v>
                </c:pt>
                <c:pt idx="943">
                  <c:v>37923</c:v>
                </c:pt>
                <c:pt idx="944">
                  <c:v>37924</c:v>
                </c:pt>
                <c:pt idx="945">
                  <c:v>37925</c:v>
                </c:pt>
                <c:pt idx="946">
                  <c:v>37928</c:v>
                </c:pt>
                <c:pt idx="947">
                  <c:v>37929</c:v>
                </c:pt>
                <c:pt idx="948">
                  <c:v>37930</c:v>
                </c:pt>
                <c:pt idx="949">
                  <c:v>37931</c:v>
                </c:pt>
                <c:pt idx="950">
                  <c:v>37932</c:v>
                </c:pt>
                <c:pt idx="951">
                  <c:v>37935</c:v>
                </c:pt>
                <c:pt idx="952">
                  <c:v>37936</c:v>
                </c:pt>
                <c:pt idx="953">
                  <c:v>37937</c:v>
                </c:pt>
                <c:pt idx="954">
                  <c:v>37938</c:v>
                </c:pt>
                <c:pt idx="955">
                  <c:v>37939</c:v>
                </c:pt>
                <c:pt idx="956">
                  <c:v>37942</c:v>
                </c:pt>
                <c:pt idx="957">
                  <c:v>37943</c:v>
                </c:pt>
                <c:pt idx="958">
                  <c:v>37944</c:v>
                </c:pt>
                <c:pt idx="959">
                  <c:v>37946</c:v>
                </c:pt>
                <c:pt idx="960">
                  <c:v>37949</c:v>
                </c:pt>
                <c:pt idx="961">
                  <c:v>37950</c:v>
                </c:pt>
                <c:pt idx="962">
                  <c:v>37951</c:v>
                </c:pt>
                <c:pt idx="963">
                  <c:v>37952</c:v>
                </c:pt>
                <c:pt idx="964">
                  <c:v>37953</c:v>
                </c:pt>
                <c:pt idx="965">
                  <c:v>37956</c:v>
                </c:pt>
                <c:pt idx="966">
                  <c:v>37957</c:v>
                </c:pt>
                <c:pt idx="967">
                  <c:v>37958</c:v>
                </c:pt>
                <c:pt idx="968">
                  <c:v>37959</c:v>
                </c:pt>
                <c:pt idx="969">
                  <c:v>37960</c:v>
                </c:pt>
                <c:pt idx="970">
                  <c:v>37963</c:v>
                </c:pt>
                <c:pt idx="971">
                  <c:v>37964</c:v>
                </c:pt>
                <c:pt idx="972">
                  <c:v>37965</c:v>
                </c:pt>
                <c:pt idx="973">
                  <c:v>37966</c:v>
                </c:pt>
                <c:pt idx="974">
                  <c:v>37970</c:v>
                </c:pt>
                <c:pt idx="975">
                  <c:v>37971</c:v>
                </c:pt>
                <c:pt idx="976">
                  <c:v>37972</c:v>
                </c:pt>
                <c:pt idx="977">
                  <c:v>37973</c:v>
                </c:pt>
                <c:pt idx="978">
                  <c:v>37974</c:v>
                </c:pt>
                <c:pt idx="979">
                  <c:v>37977</c:v>
                </c:pt>
                <c:pt idx="980">
                  <c:v>37978</c:v>
                </c:pt>
                <c:pt idx="981">
                  <c:v>37979</c:v>
                </c:pt>
                <c:pt idx="982">
                  <c:v>37981</c:v>
                </c:pt>
                <c:pt idx="983">
                  <c:v>37984</c:v>
                </c:pt>
                <c:pt idx="984">
                  <c:v>37985</c:v>
                </c:pt>
                <c:pt idx="985">
                  <c:v>37986</c:v>
                </c:pt>
                <c:pt idx="986">
                  <c:v>37988</c:v>
                </c:pt>
                <c:pt idx="987">
                  <c:v>37991</c:v>
                </c:pt>
                <c:pt idx="988">
                  <c:v>37992</c:v>
                </c:pt>
                <c:pt idx="989">
                  <c:v>37993</c:v>
                </c:pt>
                <c:pt idx="990">
                  <c:v>37994</c:v>
                </c:pt>
                <c:pt idx="991">
                  <c:v>37995</c:v>
                </c:pt>
                <c:pt idx="992">
                  <c:v>37998</c:v>
                </c:pt>
                <c:pt idx="993">
                  <c:v>37999</c:v>
                </c:pt>
                <c:pt idx="994">
                  <c:v>38000</c:v>
                </c:pt>
                <c:pt idx="995">
                  <c:v>38001</c:v>
                </c:pt>
                <c:pt idx="996">
                  <c:v>38002</c:v>
                </c:pt>
                <c:pt idx="997">
                  <c:v>38005</c:v>
                </c:pt>
                <c:pt idx="998">
                  <c:v>38006</c:v>
                </c:pt>
                <c:pt idx="999">
                  <c:v>38007</c:v>
                </c:pt>
                <c:pt idx="1000">
                  <c:v>38008</c:v>
                </c:pt>
                <c:pt idx="1001">
                  <c:v>38009</c:v>
                </c:pt>
                <c:pt idx="1002">
                  <c:v>38012</c:v>
                </c:pt>
                <c:pt idx="1003">
                  <c:v>38013</c:v>
                </c:pt>
                <c:pt idx="1004">
                  <c:v>38014</c:v>
                </c:pt>
                <c:pt idx="1005">
                  <c:v>38015</c:v>
                </c:pt>
                <c:pt idx="1006">
                  <c:v>38016</c:v>
                </c:pt>
                <c:pt idx="1007">
                  <c:v>38019</c:v>
                </c:pt>
                <c:pt idx="1008">
                  <c:v>38020</c:v>
                </c:pt>
                <c:pt idx="1009">
                  <c:v>38021</c:v>
                </c:pt>
                <c:pt idx="1010">
                  <c:v>38023</c:v>
                </c:pt>
                <c:pt idx="1011">
                  <c:v>38026</c:v>
                </c:pt>
                <c:pt idx="1012">
                  <c:v>38027</c:v>
                </c:pt>
                <c:pt idx="1013">
                  <c:v>38028</c:v>
                </c:pt>
                <c:pt idx="1014">
                  <c:v>38029</c:v>
                </c:pt>
                <c:pt idx="1015">
                  <c:v>38030</c:v>
                </c:pt>
                <c:pt idx="1016">
                  <c:v>38033</c:v>
                </c:pt>
                <c:pt idx="1017">
                  <c:v>38034</c:v>
                </c:pt>
                <c:pt idx="1018">
                  <c:v>38035</c:v>
                </c:pt>
                <c:pt idx="1019">
                  <c:v>38036</c:v>
                </c:pt>
                <c:pt idx="1020">
                  <c:v>38037</c:v>
                </c:pt>
                <c:pt idx="1021">
                  <c:v>38040</c:v>
                </c:pt>
                <c:pt idx="1022">
                  <c:v>38041</c:v>
                </c:pt>
                <c:pt idx="1023">
                  <c:v>38042</c:v>
                </c:pt>
                <c:pt idx="1024">
                  <c:v>38043</c:v>
                </c:pt>
                <c:pt idx="1025">
                  <c:v>38044</c:v>
                </c:pt>
                <c:pt idx="1026">
                  <c:v>38047</c:v>
                </c:pt>
                <c:pt idx="1027">
                  <c:v>38048</c:v>
                </c:pt>
                <c:pt idx="1028">
                  <c:v>38049</c:v>
                </c:pt>
                <c:pt idx="1029">
                  <c:v>38050</c:v>
                </c:pt>
                <c:pt idx="1030">
                  <c:v>38051</c:v>
                </c:pt>
                <c:pt idx="1031">
                  <c:v>38054</c:v>
                </c:pt>
                <c:pt idx="1032">
                  <c:v>38055</c:v>
                </c:pt>
                <c:pt idx="1033">
                  <c:v>38056</c:v>
                </c:pt>
                <c:pt idx="1034">
                  <c:v>38057</c:v>
                </c:pt>
                <c:pt idx="1035">
                  <c:v>38058</c:v>
                </c:pt>
                <c:pt idx="1036">
                  <c:v>38061</c:v>
                </c:pt>
                <c:pt idx="1037">
                  <c:v>38062</c:v>
                </c:pt>
                <c:pt idx="1038">
                  <c:v>38063</c:v>
                </c:pt>
                <c:pt idx="1039">
                  <c:v>38064</c:v>
                </c:pt>
                <c:pt idx="1040">
                  <c:v>38065</c:v>
                </c:pt>
                <c:pt idx="1041">
                  <c:v>38068</c:v>
                </c:pt>
                <c:pt idx="1042">
                  <c:v>38069</c:v>
                </c:pt>
                <c:pt idx="1043">
                  <c:v>38070</c:v>
                </c:pt>
                <c:pt idx="1044">
                  <c:v>38071</c:v>
                </c:pt>
                <c:pt idx="1045">
                  <c:v>38072</c:v>
                </c:pt>
                <c:pt idx="1046">
                  <c:v>38075</c:v>
                </c:pt>
                <c:pt idx="1047">
                  <c:v>38076</c:v>
                </c:pt>
                <c:pt idx="1048">
                  <c:v>38077</c:v>
                </c:pt>
                <c:pt idx="1049">
                  <c:v>38078</c:v>
                </c:pt>
                <c:pt idx="1050">
                  <c:v>38079</c:v>
                </c:pt>
                <c:pt idx="1051">
                  <c:v>38082</c:v>
                </c:pt>
                <c:pt idx="1052">
                  <c:v>38083</c:v>
                </c:pt>
                <c:pt idx="1053">
                  <c:v>38084</c:v>
                </c:pt>
                <c:pt idx="1054">
                  <c:v>38089</c:v>
                </c:pt>
                <c:pt idx="1055">
                  <c:v>38090</c:v>
                </c:pt>
                <c:pt idx="1056">
                  <c:v>38091</c:v>
                </c:pt>
                <c:pt idx="1057">
                  <c:v>38092</c:v>
                </c:pt>
                <c:pt idx="1058">
                  <c:v>38093</c:v>
                </c:pt>
                <c:pt idx="1059">
                  <c:v>38096</c:v>
                </c:pt>
                <c:pt idx="1060">
                  <c:v>38097</c:v>
                </c:pt>
                <c:pt idx="1061">
                  <c:v>38098</c:v>
                </c:pt>
                <c:pt idx="1062">
                  <c:v>38099</c:v>
                </c:pt>
                <c:pt idx="1063">
                  <c:v>38100</c:v>
                </c:pt>
                <c:pt idx="1064">
                  <c:v>38103</c:v>
                </c:pt>
                <c:pt idx="1065">
                  <c:v>38104</c:v>
                </c:pt>
                <c:pt idx="1066">
                  <c:v>38105</c:v>
                </c:pt>
                <c:pt idx="1067">
                  <c:v>38106</c:v>
                </c:pt>
                <c:pt idx="1068">
                  <c:v>38107</c:v>
                </c:pt>
                <c:pt idx="1069">
                  <c:v>38110</c:v>
                </c:pt>
                <c:pt idx="1070">
                  <c:v>38111</c:v>
                </c:pt>
                <c:pt idx="1071">
                  <c:v>38112</c:v>
                </c:pt>
                <c:pt idx="1072">
                  <c:v>38113</c:v>
                </c:pt>
                <c:pt idx="1073">
                  <c:v>38114</c:v>
                </c:pt>
                <c:pt idx="1074">
                  <c:v>38117</c:v>
                </c:pt>
                <c:pt idx="1075">
                  <c:v>38118</c:v>
                </c:pt>
                <c:pt idx="1076">
                  <c:v>38119</c:v>
                </c:pt>
                <c:pt idx="1077">
                  <c:v>38120</c:v>
                </c:pt>
                <c:pt idx="1078">
                  <c:v>38121</c:v>
                </c:pt>
                <c:pt idx="1079">
                  <c:v>38124</c:v>
                </c:pt>
                <c:pt idx="1080">
                  <c:v>38125</c:v>
                </c:pt>
                <c:pt idx="1081">
                  <c:v>38126</c:v>
                </c:pt>
                <c:pt idx="1082">
                  <c:v>38127</c:v>
                </c:pt>
                <c:pt idx="1083">
                  <c:v>38128</c:v>
                </c:pt>
                <c:pt idx="1084">
                  <c:v>38131</c:v>
                </c:pt>
                <c:pt idx="1085">
                  <c:v>38132</c:v>
                </c:pt>
                <c:pt idx="1086">
                  <c:v>38133</c:v>
                </c:pt>
                <c:pt idx="1087">
                  <c:v>38134</c:v>
                </c:pt>
                <c:pt idx="1088">
                  <c:v>38135</c:v>
                </c:pt>
                <c:pt idx="1089">
                  <c:v>38138</c:v>
                </c:pt>
                <c:pt idx="1090">
                  <c:v>38139</c:v>
                </c:pt>
                <c:pt idx="1091">
                  <c:v>38140</c:v>
                </c:pt>
                <c:pt idx="1092">
                  <c:v>38141</c:v>
                </c:pt>
                <c:pt idx="1093">
                  <c:v>38142</c:v>
                </c:pt>
                <c:pt idx="1094">
                  <c:v>38145</c:v>
                </c:pt>
                <c:pt idx="1095">
                  <c:v>38146</c:v>
                </c:pt>
                <c:pt idx="1096">
                  <c:v>38147</c:v>
                </c:pt>
                <c:pt idx="1097">
                  <c:v>38148</c:v>
                </c:pt>
                <c:pt idx="1098">
                  <c:v>38149</c:v>
                </c:pt>
                <c:pt idx="1099">
                  <c:v>38152</c:v>
                </c:pt>
                <c:pt idx="1100">
                  <c:v>38153</c:v>
                </c:pt>
                <c:pt idx="1101">
                  <c:v>38154</c:v>
                </c:pt>
                <c:pt idx="1102">
                  <c:v>38155</c:v>
                </c:pt>
                <c:pt idx="1103">
                  <c:v>38156</c:v>
                </c:pt>
                <c:pt idx="1104">
                  <c:v>38159</c:v>
                </c:pt>
                <c:pt idx="1105">
                  <c:v>38160</c:v>
                </c:pt>
                <c:pt idx="1106">
                  <c:v>38161</c:v>
                </c:pt>
                <c:pt idx="1107">
                  <c:v>38162</c:v>
                </c:pt>
                <c:pt idx="1108">
                  <c:v>38163</c:v>
                </c:pt>
                <c:pt idx="1109">
                  <c:v>38166</c:v>
                </c:pt>
                <c:pt idx="1110">
                  <c:v>38167</c:v>
                </c:pt>
                <c:pt idx="1111">
                  <c:v>38168</c:v>
                </c:pt>
                <c:pt idx="1112">
                  <c:v>38169</c:v>
                </c:pt>
                <c:pt idx="1113">
                  <c:v>38170</c:v>
                </c:pt>
                <c:pt idx="1114">
                  <c:v>38173</c:v>
                </c:pt>
                <c:pt idx="1115">
                  <c:v>38174</c:v>
                </c:pt>
                <c:pt idx="1116">
                  <c:v>38175</c:v>
                </c:pt>
                <c:pt idx="1117">
                  <c:v>38176</c:v>
                </c:pt>
                <c:pt idx="1118">
                  <c:v>38177</c:v>
                </c:pt>
                <c:pt idx="1119">
                  <c:v>38180</c:v>
                </c:pt>
                <c:pt idx="1120">
                  <c:v>38181</c:v>
                </c:pt>
                <c:pt idx="1121">
                  <c:v>38182</c:v>
                </c:pt>
                <c:pt idx="1122">
                  <c:v>38183</c:v>
                </c:pt>
                <c:pt idx="1123">
                  <c:v>38184</c:v>
                </c:pt>
                <c:pt idx="1124">
                  <c:v>38187</c:v>
                </c:pt>
                <c:pt idx="1125">
                  <c:v>38188</c:v>
                </c:pt>
                <c:pt idx="1126">
                  <c:v>38189</c:v>
                </c:pt>
                <c:pt idx="1127">
                  <c:v>38190</c:v>
                </c:pt>
                <c:pt idx="1128">
                  <c:v>38191</c:v>
                </c:pt>
                <c:pt idx="1129">
                  <c:v>38194</c:v>
                </c:pt>
                <c:pt idx="1130">
                  <c:v>38195</c:v>
                </c:pt>
                <c:pt idx="1131">
                  <c:v>38196</c:v>
                </c:pt>
                <c:pt idx="1132">
                  <c:v>38197</c:v>
                </c:pt>
                <c:pt idx="1133">
                  <c:v>38198</c:v>
                </c:pt>
                <c:pt idx="1134">
                  <c:v>38201</c:v>
                </c:pt>
                <c:pt idx="1135">
                  <c:v>38202</c:v>
                </c:pt>
                <c:pt idx="1136">
                  <c:v>38203</c:v>
                </c:pt>
                <c:pt idx="1137">
                  <c:v>38204</c:v>
                </c:pt>
                <c:pt idx="1138">
                  <c:v>38205</c:v>
                </c:pt>
                <c:pt idx="1139">
                  <c:v>38208</c:v>
                </c:pt>
                <c:pt idx="1140">
                  <c:v>38209</c:v>
                </c:pt>
                <c:pt idx="1141">
                  <c:v>38210</c:v>
                </c:pt>
                <c:pt idx="1142">
                  <c:v>38211</c:v>
                </c:pt>
                <c:pt idx="1143">
                  <c:v>38212</c:v>
                </c:pt>
                <c:pt idx="1144">
                  <c:v>38215</c:v>
                </c:pt>
                <c:pt idx="1145">
                  <c:v>38216</c:v>
                </c:pt>
                <c:pt idx="1146">
                  <c:v>38217</c:v>
                </c:pt>
                <c:pt idx="1147">
                  <c:v>38218</c:v>
                </c:pt>
                <c:pt idx="1148">
                  <c:v>38219</c:v>
                </c:pt>
                <c:pt idx="1149">
                  <c:v>38222</c:v>
                </c:pt>
                <c:pt idx="1150">
                  <c:v>38223</c:v>
                </c:pt>
                <c:pt idx="1151">
                  <c:v>38224</c:v>
                </c:pt>
                <c:pt idx="1152">
                  <c:v>38225</c:v>
                </c:pt>
                <c:pt idx="1153">
                  <c:v>38226</c:v>
                </c:pt>
                <c:pt idx="1154">
                  <c:v>38229</c:v>
                </c:pt>
                <c:pt idx="1155">
                  <c:v>38230</c:v>
                </c:pt>
                <c:pt idx="1156">
                  <c:v>38231</c:v>
                </c:pt>
                <c:pt idx="1157">
                  <c:v>38232</c:v>
                </c:pt>
                <c:pt idx="1158">
                  <c:v>38233</c:v>
                </c:pt>
                <c:pt idx="1159">
                  <c:v>38236</c:v>
                </c:pt>
                <c:pt idx="1160">
                  <c:v>38237</c:v>
                </c:pt>
                <c:pt idx="1161">
                  <c:v>38238</c:v>
                </c:pt>
                <c:pt idx="1162">
                  <c:v>38239</c:v>
                </c:pt>
                <c:pt idx="1163">
                  <c:v>38240</c:v>
                </c:pt>
                <c:pt idx="1164">
                  <c:v>38243</c:v>
                </c:pt>
                <c:pt idx="1165">
                  <c:v>38244</c:v>
                </c:pt>
                <c:pt idx="1166">
                  <c:v>38245</c:v>
                </c:pt>
                <c:pt idx="1167">
                  <c:v>38247</c:v>
                </c:pt>
                <c:pt idx="1168">
                  <c:v>38250</c:v>
                </c:pt>
                <c:pt idx="1169">
                  <c:v>38251</c:v>
                </c:pt>
                <c:pt idx="1170">
                  <c:v>38252</c:v>
                </c:pt>
                <c:pt idx="1171">
                  <c:v>38253</c:v>
                </c:pt>
                <c:pt idx="1172">
                  <c:v>38254</c:v>
                </c:pt>
                <c:pt idx="1173">
                  <c:v>38257</c:v>
                </c:pt>
                <c:pt idx="1174">
                  <c:v>38258</c:v>
                </c:pt>
                <c:pt idx="1175">
                  <c:v>38259</c:v>
                </c:pt>
                <c:pt idx="1176">
                  <c:v>38260</c:v>
                </c:pt>
                <c:pt idx="1177">
                  <c:v>38261</c:v>
                </c:pt>
                <c:pt idx="1178">
                  <c:v>38264</c:v>
                </c:pt>
                <c:pt idx="1179">
                  <c:v>38265</c:v>
                </c:pt>
                <c:pt idx="1180">
                  <c:v>38266</c:v>
                </c:pt>
                <c:pt idx="1181">
                  <c:v>38267</c:v>
                </c:pt>
                <c:pt idx="1182">
                  <c:v>38268</c:v>
                </c:pt>
                <c:pt idx="1183">
                  <c:v>38271</c:v>
                </c:pt>
                <c:pt idx="1184">
                  <c:v>38272</c:v>
                </c:pt>
                <c:pt idx="1185">
                  <c:v>38273</c:v>
                </c:pt>
                <c:pt idx="1186">
                  <c:v>38274</c:v>
                </c:pt>
                <c:pt idx="1187">
                  <c:v>38275</c:v>
                </c:pt>
                <c:pt idx="1188">
                  <c:v>38278</c:v>
                </c:pt>
                <c:pt idx="1189">
                  <c:v>38279</c:v>
                </c:pt>
                <c:pt idx="1190">
                  <c:v>38280</c:v>
                </c:pt>
                <c:pt idx="1191">
                  <c:v>38281</c:v>
                </c:pt>
                <c:pt idx="1192">
                  <c:v>38282</c:v>
                </c:pt>
                <c:pt idx="1193">
                  <c:v>38285</c:v>
                </c:pt>
                <c:pt idx="1194">
                  <c:v>38286</c:v>
                </c:pt>
                <c:pt idx="1195">
                  <c:v>38287</c:v>
                </c:pt>
                <c:pt idx="1196">
                  <c:v>38288</c:v>
                </c:pt>
                <c:pt idx="1197">
                  <c:v>38289</c:v>
                </c:pt>
                <c:pt idx="1198">
                  <c:v>38292</c:v>
                </c:pt>
                <c:pt idx="1199">
                  <c:v>38293</c:v>
                </c:pt>
                <c:pt idx="1200">
                  <c:v>38294</c:v>
                </c:pt>
                <c:pt idx="1201">
                  <c:v>38295</c:v>
                </c:pt>
                <c:pt idx="1202">
                  <c:v>38296</c:v>
                </c:pt>
                <c:pt idx="1203">
                  <c:v>38299</c:v>
                </c:pt>
                <c:pt idx="1204">
                  <c:v>38300</c:v>
                </c:pt>
                <c:pt idx="1205">
                  <c:v>38301</c:v>
                </c:pt>
                <c:pt idx="1206">
                  <c:v>38302</c:v>
                </c:pt>
                <c:pt idx="1207">
                  <c:v>38303</c:v>
                </c:pt>
                <c:pt idx="1208">
                  <c:v>38306</c:v>
                </c:pt>
                <c:pt idx="1209">
                  <c:v>38307</c:v>
                </c:pt>
                <c:pt idx="1210">
                  <c:v>38308</c:v>
                </c:pt>
                <c:pt idx="1211">
                  <c:v>38309</c:v>
                </c:pt>
                <c:pt idx="1212">
                  <c:v>38310</c:v>
                </c:pt>
                <c:pt idx="1213">
                  <c:v>38313</c:v>
                </c:pt>
                <c:pt idx="1214">
                  <c:v>38314</c:v>
                </c:pt>
                <c:pt idx="1215">
                  <c:v>38315</c:v>
                </c:pt>
                <c:pt idx="1216">
                  <c:v>38316</c:v>
                </c:pt>
                <c:pt idx="1217">
                  <c:v>38317</c:v>
                </c:pt>
                <c:pt idx="1218">
                  <c:v>38320</c:v>
                </c:pt>
                <c:pt idx="1219">
                  <c:v>38321</c:v>
                </c:pt>
                <c:pt idx="1220">
                  <c:v>38322</c:v>
                </c:pt>
                <c:pt idx="1221">
                  <c:v>38323</c:v>
                </c:pt>
                <c:pt idx="1222">
                  <c:v>38324</c:v>
                </c:pt>
                <c:pt idx="1223">
                  <c:v>38327</c:v>
                </c:pt>
                <c:pt idx="1224">
                  <c:v>38328</c:v>
                </c:pt>
                <c:pt idx="1225">
                  <c:v>38329</c:v>
                </c:pt>
                <c:pt idx="1226">
                  <c:v>38330</c:v>
                </c:pt>
                <c:pt idx="1227">
                  <c:v>38331</c:v>
                </c:pt>
                <c:pt idx="1228">
                  <c:v>38334</c:v>
                </c:pt>
                <c:pt idx="1229">
                  <c:v>38335</c:v>
                </c:pt>
                <c:pt idx="1230">
                  <c:v>38336</c:v>
                </c:pt>
                <c:pt idx="1231">
                  <c:v>38337</c:v>
                </c:pt>
                <c:pt idx="1232">
                  <c:v>38338</c:v>
                </c:pt>
                <c:pt idx="1233">
                  <c:v>38341</c:v>
                </c:pt>
                <c:pt idx="1234">
                  <c:v>38342</c:v>
                </c:pt>
                <c:pt idx="1235">
                  <c:v>38343</c:v>
                </c:pt>
                <c:pt idx="1236">
                  <c:v>38344</c:v>
                </c:pt>
                <c:pt idx="1237">
                  <c:v>38345</c:v>
                </c:pt>
                <c:pt idx="1238">
                  <c:v>38348</c:v>
                </c:pt>
                <c:pt idx="1239">
                  <c:v>38349</c:v>
                </c:pt>
                <c:pt idx="1240">
                  <c:v>38350</c:v>
                </c:pt>
                <c:pt idx="1241">
                  <c:v>38351</c:v>
                </c:pt>
                <c:pt idx="1242">
                  <c:v>38352</c:v>
                </c:pt>
                <c:pt idx="1243">
                  <c:v>38355</c:v>
                </c:pt>
                <c:pt idx="1244">
                  <c:v>38356</c:v>
                </c:pt>
                <c:pt idx="1245">
                  <c:v>38357</c:v>
                </c:pt>
                <c:pt idx="1246">
                  <c:v>38358</c:v>
                </c:pt>
                <c:pt idx="1247">
                  <c:v>38359</c:v>
                </c:pt>
                <c:pt idx="1248">
                  <c:v>38362</c:v>
                </c:pt>
                <c:pt idx="1249">
                  <c:v>38363</c:v>
                </c:pt>
                <c:pt idx="1250">
                  <c:v>38364</c:v>
                </c:pt>
                <c:pt idx="1251">
                  <c:v>38365</c:v>
                </c:pt>
                <c:pt idx="1252">
                  <c:v>38366</c:v>
                </c:pt>
                <c:pt idx="1253">
                  <c:v>38369</c:v>
                </c:pt>
                <c:pt idx="1254">
                  <c:v>38370</c:v>
                </c:pt>
                <c:pt idx="1255">
                  <c:v>38371</c:v>
                </c:pt>
                <c:pt idx="1256">
                  <c:v>38372</c:v>
                </c:pt>
                <c:pt idx="1257">
                  <c:v>38373</c:v>
                </c:pt>
                <c:pt idx="1258">
                  <c:v>38376</c:v>
                </c:pt>
                <c:pt idx="1259">
                  <c:v>38377</c:v>
                </c:pt>
                <c:pt idx="1260">
                  <c:v>38378</c:v>
                </c:pt>
                <c:pt idx="1261">
                  <c:v>38379</c:v>
                </c:pt>
                <c:pt idx="1262">
                  <c:v>38380</c:v>
                </c:pt>
                <c:pt idx="1263">
                  <c:v>38383</c:v>
                </c:pt>
                <c:pt idx="1264">
                  <c:v>38384</c:v>
                </c:pt>
                <c:pt idx="1265">
                  <c:v>38385</c:v>
                </c:pt>
                <c:pt idx="1266">
                  <c:v>38386</c:v>
                </c:pt>
                <c:pt idx="1267">
                  <c:v>38387</c:v>
                </c:pt>
                <c:pt idx="1268">
                  <c:v>38390</c:v>
                </c:pt>
                <c:pt idx="1269">
                  <c:v>38391</c:v>
                </c:pt>
                <c:pt idx="1270">
                  <c:v>38392</c:v>
                </c:pt>
                <c:pt idx="1271">
                  <c:v>38393</c:v>
                </c:pt>
                <c:pt idx="1272">
                  <c:v>38394</c:v>
                </c:pt>
                <c:pt idx="1273">
                  <c:v>38397</c:v>
                </c:pt>
                <c:pt idx="1274">
                  <c:v>38398</c:v>
                </c:pt>
                <c:pt idx="1275">
                  <c:v>38399</c:v>
                </c:pt>
                <c:pt idx="1276">
                  <c:v>38400</c:v>
                </c:pt>
                <c:pt idx="1277">
                  <c:v>38401</c:v>
                </c:pt>
                <c:pt idx="1278">
                  <c:v>38404</c:v>
                </c:pt>
                <c:pt idx="1279">
                  <c:v>38405</c:v>
                </c:pt>
                <c:pt idx="1280">
                  <c:v>38406</c:v>
                </c:pt>
                <c:pt idx="1281">
                  <c:v>38407</c:v>
                </c:pt>
                <c:pt idx="1282">
                  <c:v>38408</c:v>
                </c:pt>
                <c:pt idx="1283">
                  <c:v>38411</c:v>
                </c:pt>
                <c:pt idx="1284">
                  <c:v>38412</c:v>
                </c:pt>
                <c:pt idx="1285">
                  <c:v>38413</c:v>
                </c:pt>
                <c:pt idx="1286">
                  <c:v>38414</c:v>
                </c:pt>
                <c:pt idx="1287">
                  <c:v>38415</c:v>
                </c:pt>
                <c:pt idx="1288">
                  <c:v>38418</c:v>
                </c:pt>
                <c:pt idx="1289">
                  <c:v>38419</c:v>
                </c:pt>
                <c:pt idx="1290">
                  <c:v>38420</c:v>
                </c:pt>
                <c:pt idx="1291">
                  <c:v>38421</c:v>
                </c:pt>
                <c:pt idx="1292">
                  <c:v>38422</c:v>
                </c:pt>
                <c:pt idx="1293">
                  <c:v>38425</c:v>
                </c:pt>
                <c:pt idx="1294">
                  <c:v>38426</c:v>
                </c:pt>
                <c:pt idx="1295">
                  <c:v>38427</c:v>
                </c:pt>
                <c:pt idx="1296">
                  <c:v>38428</c:v>
                </c:pt>
                <c:pt idx="1297">
                  <c:v>38429</c:v>
                </c:pt>
                <c:pt idx="1298">
                  <c:v>38433</c:v>
                </c:pt>
                <c:pt idx="1299">
                  <c:v>38434</c:v>
                </c:pt>
                <c:pt idx="1300">
                  <c:v>38439</c:v>
                </c:pt>
                <c:pt idx="1301">
                  <c:v>38440</c:v>
                </c:pt>
                <c:pt idx="1302">
                  <c:v>38441</c:v>
                </c:pt>
                <c:pt idx="1303">
                  <c:v>38442</c:v>
                </c:pt>
                <c:pt idx="1304">
                  <c:v>38443</c:v>
                </c:pt>
                <c:pt idx="1305">
                  <c:v>38446</c:v>
                </c:pt>
                <c:pt idx="1306">
                  <c:v>38447</c:v>
                </c:pt>
                <c:pt idx="1307">
                  <c:v>38448</c:v>
                </c:pt>
                <c:pt idx="1308">
                  <c:v>38449</c:v>
                </c:pt>
                <c:pt idx="1309">
                  <c:v>38450</c:v>
                </c:pt>
                <c:pt idx="1310">
                  <c:v>38453</c:v>
                </c:pt>
                <c:pt idx="1311">
                  <c:v>38454</c:v>
                </c:pt>
                <c:pt idx="1312">
                  <c:v>38455</c:v>
                </c:pt>
                <c:pt idx="1313">
                  <c:v>38456</c:v>
                </c:pt>
                <c:pt idx="1314">
                  <c:v>38457</c:v>
                </c:pt>
                <c:pt idx="1315">
                  <c:v>38460</c:v>
                </c:pt>
                <c:pt idx="1316">
                  <c:v>38461</c:v>
                </c:pt>
                <c:pt idx="1317">
                  <c:v>38462</c:v>
                </c:pt>
                <c:pt idx="1318">
                  <c:v>38463</c:v>
                </c:pt>
                <c:pt idx="1319">
                  <c:v>38464</c:v>
                </c:pt>
                <c:pt idx="1320">
                  <c:v>38467</c:v>
                </c:pt>
                <c:pt idx="1321">
                  <c:v>38468</c:v>
                </c:pt>
                <c:pt idx="1322">
                  <c:v>38469</c:v>
                </c:pt>
                <c:pt idx="1323">
                  <c:v>38470</c:v>
                </c:pt>
                <c:pt idx="1324">
                  <c:v>38471</c:v>
                </c:pt>
                <c:pt idx="1325">
                  <c:v>38474</c:v>
                </c:pt>
                <c:pt idx="1326">
                  <c:v>38475</c:v>
                </c:pt>
                <c:pt idx="1327">
                  <c:v>38476</c:v>
                </c:pt>
                <c:pt idx="1328">
                  <c:v>38477</c:v>
                </c:pt>
                <c:pt idx="1329">
                  <c:v>38478</c:v>
                </c:pt>
                <c:pt idx="1330">
                  <c:v>38481</c:v>
                </c:pt>
                <c:pt idx="1331">
                  <c:v>38482</c:v>
                </c:pt>
                <c:pt idx="1332">
                  <c:v>38483</c:v>
                </c:pt>
                <c:pt idx="1333">
                  <c:v>38484</c:v>
                </c:pt>
                <c:pt idx="1334">
                  <c:v>38485</c:v>
                </c:pt>
                <c:pt idx="1335">
                  <c:v>38488</c:v>
                </c:pt>
                <c:pt idx="1336">
                  <c:v>38489</c:v>
                </c:pt>
                <c:pt idx="1337">
                  <c:v>38490</c:v>
                </c:pt>
                <c:pt idx="1338">
                  <c:v>38491</c:v>
                </c:pt>
                <c:pt idx="1339">
                  <c:v>38492</c:v>
                </c:pt>
                <c:pt idx="1340">
                  <c:v>38495</c:v>
                </c:pt>
                <c:pt idx="1341">
                  <c:v>38496</c:v>
                </c:pt>
                <c:pt idx="1342">
                  <c:v>38497</c:v>
                </c:pt>
                <c:pt idx="1343">
                  <c:v>38498</c:v>
                </c:pt>
                <c:pt idx="1344">
                  <c:v>38499</c:v>
                </c:pt>
                <c:pt idx="1345">
                  <c:v>38502</c:v>
                </c:pt>
                <c:pt idx="1346">
                  <c:v>38503</c:v>
                </c:pt>
                <c:pt idx="1347">
                  <c:v>38504</c:v>
                </c:pt>
                <c:pt idx="1348">
                  <c:v>38505</c:v>
                </c:pt>
                <c:pt idx="1349">
                  <c:v>38506</c:v>
                </c:pt>
                <c:pt idx="1350">
                  <c:v>38509</c:v>
                </c:pt>
                <c:pt idx="1351">
                  <c:v>38510</c:v>
                </c:pt>
                <c:pt idx="1352">
                  <c:v>38511</c:v>
                </c:pt>
                <c:pt idx="1353">
                  <c:v>38512</c:v>
                </c:pt>
                <c:pt idx="1354">
                  <c:v>38513</c:v>
                </c:pt>
                <c:pt idx="1355">
                  <c:v>38516</c:v>
                </c:pt>
                <c:pt idx="1356">
                  <c:v>38517</c:v>
                </c:pt>
                <c:pt idx="1357">
                  <c:v>38518</c:v>
                </c:pt>
                <c:pt idx="1358">
                  <c:v>38519</c:v>
                </c:pt>
                <c:pt idx="1359">
                  <c:v>38520</c:v>
                </c:pt>
                <c:pt idx="1360">
                  <c:v>38523</c:v>
                </c:pt>
                <c:pt idx="1361">
                  <c:v>38524</c:v>
                </c:pt>
                <c:pt idx="1362">
                  <c:v>38525</c:v>
                </c:pt>
                <c:pt idx="1363">
                  <c:v>38526</c:v>
                </c:pt>
                <c:pt idx="1364">
                  <c:v>38527</c:v>
                </c:pt>
                <c:pt idx="1365">
                  <c:v>38530</c:v>
                </c:pt>
                <c:pt idx="1366">
                  <c:v>38531</c:v>
                </c:pt>
                <c:pt idx="1367">
                  <c:v>38532</c:v>
                </c:pt>
                <c:pt idx="1368">
                  <c:v>38533</c:v>
                </c:pt>
                <c:pt idx="1369">
                  <c:v>38534</c:v>
                </c:pt>
                <c:pt idx="1370">
                  <c:v>38537</c:v>
                </c:pt>
                <c:pt idx="1371">
                  <c:v>38538</c:v>
                </c:pt>
                <c:pt idx="1372">
                  <c:v>38539</c:v>
                </c:pt>
                <c:pt idx="1373">
                  <c:v>38540</c:v>
                </c:pt>
                <c:pt idx="1374">
                  <c:v>38541</c:v>
                </c:pt>
                <c:pt idx="1375">
                  <c:v>38544</c:v>
                </c:pt>
                <c:pt idx="1376">
                  <c:v>38545</c:v>
                </c:pt>
                <c:pt idx="1377">
                  <c:v>38546</c:v>
                </c:pt>
                <c:pt idx="1378">
                  <c:v>38547</c:v>
                </c:pt>
                <c:pt idx="1379">
                  <c:v>38548</c:v>
                </c:pt>
                <c:pt idx="1380">
                  <c:v>38551</c:v>
                </c:pt>
                <c:pt idx="1381">
                  <c:v>38552</c:v>
                </c:pt>
                <c:pt idx="1382">
                  <c:v>38553</c:v>
                </c:pt>
                <c:pt idx="1383">
                  <c:v>38554</c:v>
                </c:pt>
                <c:pt idx="1384">
                  <c:v>38555</c:v>
                </c:pt>
                <c:pt idx="1385">
                  <c:v>38558</c:v>
                </c:pt>
                <c:pt idx="1386">
                  <c:v>38559</c:v>
                </c:pt>
                <c:pt idx="1387">
                  <c:v>38560</c:v>
                </c:pt>
                <c:pt idx="1388">
                  <c:v>38561</c:v>
                </c:pt>
                <c:pt idx="1389">
                  <c:v>38562</c:v>
                </c:pt>
                <c:pt idx="1390">
                  <c:v>38565</c:v>
                </c:pt>
                <c:pt idx="1391">
                  <c:v>38566</c:v>
                </c:pt>
                <c:pt idx="1392">
                  <c:v>38567</c:v>
                </c:pt>
                <c:pt idx="1393">
                  <c:v>38568</c:v>
                </c:pt>
                <c:pt idx="1394">
                  <c:v>38569</c:v>
                </c:pt>
                <c:pt idx="1395">
                  <c:v>38572</c:v>
                </c:pt>
                <c:pt idx="1396">
                  <c:v>38573</c:v>
                </c:pt>
                <c:pt idx="1397">
                  <c:v>38574</c:v>
                </c:pt>
                <c:pt idx="1398">
                  <c:v>38575</c:v>
                </c:pt>
                <c:pt idx="1399">
                  <c:v>38576</c:v>
                </c:pt>
                <c:pt idx="1400">
                  <c:v>38579</c:v>
                </c:pt>
                <c:pt idx="1401">
                  <c:v>38580</c:v>
                </c:pt>
                <c:pt idx="1402">
                  <c:v>38581</c:v>
                </c:pt>
                <c:pt idx="1403">
                  <c:v>38582</c:v>
                </c:pt>
                <c:pt idx="1404">
                  <c:v>38583</c:v>
                </c:pt>
                <c:pt idx="1405">
                  <c:v>38586</c:v>
                </c:pt>
                <c:pt idx="1406">
                  <c:v>38587</c:v>
                </c:pt>
                <c:pt idx="1407">
                  <c:v>38588</c:v>
                </c:pt>
                <c:pt idx="1408">
                  <c:v>38589</c:v>
                </c:pt>
                <c:pt idx="1409">
                  <c:v>38590</c:v>
                </c:pt>
                <c:pt idx="1410">
                  <c:v>38593</c:v>
                </c:pt>
                <c:pt idx="1411">
                  <c:v>38594</c:v>
                </c:pt>
                <c:pt idx="1412">
                  <c:v>38595</c:v>
                </c:pt>
                <c:pt idx="1413">
                  <c:v>38596</c:v>
                </c:pt>
                <c:pt idx="1414">
                  <c:v>38597</c:v>
                </c:pt>
                <c:pt idx="1415">
                  <c:v>38600</c:v>
                </c:pt>
                <c:pt idx="1416">
                  <c:v>38601</c:v>
                </c:pt>
                <c:pt idx="1417">
                  <c:v>38602</c:v>
                </c:pt>
                <c:pt idx="1418">
                  <c:v>38603</c:v>
                </c:pt>
                <c:pt idx="1419">
                  <c:v>38604</c:v>
                </c:pt>
                <c:pt idx="1420">
                  <c:v>38607</c:v>
                </c:pt>
                <c:pt idx="1421">
                  <c:v>38608</c:v>
                </c:pt>
                <c:pt idx="1422">
                  <c:v>38609</c:v>
                </c:pt>
                <c:pt idx="1423">
                  <c:v>38610</c:v>
                </c:pt>
                <c:pt idx="1424">
                  <c:v>38614</c:v>
                </c:pt>
                <c:pt idx="1425">
                  <c:v>38615</c:v>
                </c:pt>
                <c:pt idx="1426">
                  <c:v>38616</c:v>
                </c:pt>
                <c:pt idx="1427">
                  <c:v>38617</c:v>
                </c:pt>
                <c:pt idx="1428">
                  <c:v>38618</c:v>
                </c:pt>
                <c:pt idx="1429">
                  <c:v>38621</c:v>
                </c:pt>
                <c:pt idx="1430">
                  <c:v>38622</c:v>
                </c:pt>
                <c:pt idx="1431">
                  <c:v>38623</c:v>
                </c:pt>
                <c:pt idx="1432">
                  <c:v>38624</c:v>
                </c:pt>
                <c:pt idx="1433">
                  <c:v>38625</c:v>
                </c:pt>
                <c:pt idx="1434">
                  <c:v>38628</c:v>
                </c:pt>
                <c:pt idx="1435">
                  <c:v>38629</c:v>
                </c:pt>
                <c:pt idx="1436">
                  <c:v>38630</c:v>
                </c:pt>
                <c:pt idx="1437">
                  <c:v>38631</c:v>
                </c:pt>
                <c:pt idx="1438">
                  <c:v>38632</c:v>
                </c:pt>
                <c:pt idx="1439">
                  <c:v>38635</c:v>
                </c:pt>
                <c:pt idx="1440">
                  <c:v>38636</c:v>
                </c:pt>
                <c:pt idx="1441">
                  <c:v>38637</c:v>
                </c:pt>
                <c:pt idx="1442">
                  <c:v>38638</c:v>
                </c:pt>
                <c:pt idx="1443">
                  <c:v>38639</c:v>
                </c:pt>
                <c:pt idx="1444">
                  <c:v>38642</c:v>
                </c:pt>
                <c:pt idx="1445">
                  <c:v>38643</c:v>
                </c:pt>
                <c:pt idx="1446">
                  <c:v>38644</c:v>
                </c:pt>
                <c:pt idx="1447">
                  <c:v>38645</c:v>
                </c:pt>
                <c:pt idx="1448">
                  <c:v>38646</c:v>
                </c:pt>
                <c:pt idx="1449">
                  <c:v>38649</c:v>
                </c:pt>
                <c:pt idx="1450">
                  <c:v>38650</c:v>
                </c:pt>
                <c:pt idx="1451">
                  <c:v>38651</c:v>
                </c:pt>
                <c:pt idx="1452">
                  <c:v>38652</c:v>
                </c:pt>
                <c:pt idx="1453">
                  <c:v>38653</c:v>
                </c:pt>
                <c:pt idx="1454">
                  <c:v>38656</c:v>
                </c:pt>
                <c:pt idx="1455">
                  <c:v>38657</c:v>
                </c:pt>
                <c:pt idx="1456">
                  <c:v>38658</c:v>
                </c:pt>
                <c:pt idx="1457">
                  <c:v>38659</c:v>
                </c:pt>
                <c:pt idx="1458">
                  <c:v>38660</c:v>
                </c:pt>
                <c:pt idx="1459">
                  <c:v>38663</c:v>
                </c:pt>
                <c:pt idx="1460">
                  <c:v>38664</c:v>
                </c:pt>
                <c:pt idx="1461">
                  <c:v>38665</c:v>
                </c:pt>
                <c:pt idx="1462">
                  <c:v>38666</c:v>
                </c:pt>
                <c:pt idx="1463">
                  <c:v>38667</c:v>
                </c:pt>
                <c:pt idx="1464">
                  <c:v>38670</c:v>
                </c:pt>
                <c:pt idx="1465">
                  <c:v>38671</c:v>
                </c:pt>
                <c:pt idx="1466">
                  <c:v>38672</c:v>
                </c:pt>
                <c:pt idx="1467">
                  <c:v>38673</c:v>
                </c:pt>
                <c:pt idx="1468">
                  <c:v>38674</c:v>
                </c:pt>
                <c:pt idx="1469">
                  <c:v>38677</c:v>
                </c:pt>
                <c:pt idx="1470">
                  <c:v>38678</c:v>
                </c:pt>
                <c:pt idx="1471">
                  <c:v>38679</c:v>
                </c:pt>
                <c:pt idx="1472">
                  <c:v>38680</c:v>
                </c:pt>
                <c:pt idx="1473">
                  <c:v>38681</c:v>
                </c:pt>
                <c:pt idx="1474">
                  <c:v>38684</c:v>
                </c:pt>
                <c:pt idx="1475">
                  <c:v>38685</c:v>
                </c:pt>
                <c:pt idx="1476">
                  <c:v>38686</c:v>
                </c:pt>
                <c:pt idx="1477">
                  <c:v>38687</c:v>
                </c:pt>
                <c:pt idx="1478">
                  <c:v>38688</c:v>
                </c:pt>
                <c:pt idx="1479">
                  <c:v>38691</c:v>
                </c:pt>
                <c:pt idx="1480">
                  <c:v>38692</c:v>
                </c:pt>
                <c:pt idx="1481">
                  <c:v>38693</c:v>
                </c:pt>
                <c:pt idx="1482">
                  <c:v>38694</c:v>
                </c:pt>
                <c:pt idx="1483">
                  <c:v>38695</c:v>
                </c:pt>
                <c:pt idx="1484">
                  <c:v>38699</c:v>
                </c:pt>
                <c:pt idx="1485">
                  <c:v>38700</c:v>
                </c:pt>
                <c:pt idx="1486">
                  <c:v>38701</c:v>
                </c:pt>
                <c:pt idx="1487">
                  <c:v>38702</c:v>
                </c:pt>
                <c:pt idx="1488">
                  <c:v>38705</c:v>
                </c:pt>
                <c:pt idx="1489">
                  <c:v>38706</c:v>
                </c:pt>
                <c:pt idx="1490">
                  <c:v>38707</c:v>
                </c:pt>
                <c:pt idx="1491">
                  <c:v>38708</c:v>
                </c:pt>
                <c:pt idx="1492">
                  <c:v>38709</c:v>
                </c:pt>
                <c:pt idx="1493">
                  <c:v>38712</c:v>
                </c:pt>
                <c:pt idx="1494">
                  <c:v>38713</c:v>
                </c:pt>
                <c:pt idx="1495">
                  <c:v>38714</c:v>
                </c:pt>
                <c:pt idx="1496">
                  <c:v>38715</c:v>
                </c:pt>
                <c:pt idx="1497">
                  <c:v>38716</c:v>
                </c:pt>
                <c:pt idx="1498">
                  <c:v>38719</c:v>
                </c:pt>
                <c:pt idx="1499">
                  <c:v>38720</c:v>
                </c:pt>
                <c:pt idx="1500">
                  <c:v>38721</c:v>
                </c:pt>
                <c:pt idx="1501">
                  <c:v>38722</c:v>
                </c:pt>
                <c:pt idx="1502">
                  <c:v>38723</c:v>
                </c:pt>
                <c:pt idx="1503">
                  <c:v>38726</c:v>
                </c:pt>
                <c:pt idx="1504">
                  <c:v>38727</c:v>
                </c:pt>
                <c:pt idx="1505">
                  <c:v>38728</c:v>
                </c:pt>
                <c:pt idx="1506">
                  <c:v>38729</c:v>
                </c:pt>
                <c:pt idx="1507">
                  <c:v>38730</c:v>
                </c:pt>
                <c:pt idx="1508">
                  <c:v>38733</c:v>
                </c:pt>
                <c:pt idx="1509">
                  <c:v>38734</c:v>
                </c:pt>
                <c:pt idx="1510">
                  <c:v>38735</c:v>
                </c:pt>
                <c:pt idx="1511">
                  <c:v>38736</c:v>
                </c:pt>
                <c:pt idx="1512">
                  <c:v>38737</c:v>
                </c:pt>
                <c:pt idx="1513">
                  <c:v>38740</c:v>
                </c:pt>
                <c:pt idx="1514">
                  <c:v>38741</c:v>
                </c:pt>
                <c:pt idx="1515">
                  <c:v>38742</c:v>
                </c:pt>
                <c:pt idx="1516">
                  <c:v>38743</c:v>
                </c:pt>
                <c:pt idx="1517">
                  <c:v>38744</c:v>
                </c:pt>
                <c:pt idx="1518">
                  <c:v>38747</c:v>
                </c:pt>
                <c:pt idx="1519">
                  <c:v>38748</c:v>
                </c:pt>
                <c:pt idx="1520">
                  <c:v>38749</c:v>
                </c:pt>
                <c:pt idx="1521">
                  <c:v>38750</c:v>
                </c:pt>
                <c:pt idx="1522">
                  <c:v>38751</c:v>
                </c:pt>
                <c:pt idx="1523">
                  <c:v>38755</c:v>
                </c:pt>
                <c:pt idx="1524">
                  <c:v>38756</c:v>
                </c:pt>
                <c:pt idx="1525">
                  <c:v>38757</c:v>
                </c:pt>
                <c:pt idx="1526">
                  <c:v>38758</c:v>
                </c:pt>
                <c:pt idx="1527">
                  <c:v>38761</c:v>
                </c:pt>
                <c:pt idx="1528">
                  <c:v>38762</c:v>
                </c:pt>
                <c:pt idx="1529">
                  <c:v>38763</c:v>
                </c:pt>
                <c:pt idx="1530">
                  <c:v>38764</c:v>
                </c:pt>
                <c:pt idx="1531">
                  <c:v>38765</c:v>
                </c:pt>
                <c:pt idx="1532">
                  <c:v>38768</c:v>
                </c:pt>
                <c:pt idx="1533">
                  <c:v>38769</c:v>
                </c:pt>
                <c:pt idx="1534">
                  <c:v>38770</c:v>
                </c:pt>
                <c:pt idx="1535">
                  <c:v>38771</c:v>
                </c:pt>
                <c:pt idx="1536">
                  <c:v>38772</c:v>
                </c:pt>
                <c:pt idx="1537">
                  <c:v>38775</c:v>
                </c:pt>
                <c:pt idx="1538">
                  <c:v>38776</c:v>
                </c:pt>
                <c:pt idx="1539">
                  <c:v>38777</c:v>
                </c:pt>
                <c:pt idx="1540">
                  <c:v>38778</c:v>
                </c:pt>
                <c:pt idx="1541">
                  <c:v>38779</c:v>
                </c:pt>
                <c:pt idx="1542">
                  <c:v>38782</c:v>
                </c:pt>
                <c:pt idx="1543">
                  <c:v>38783</c:v>
                </c:pt>
                <c:pt idx="1544">
                  <c:v>38784</c:v>
                </c:pt>
                <c:pt idx="1545">
                  <c:v>38785</c:v>
                </c:pt>
                <c:pt idx="1546">
                  <c:v>38786</c:v>
                </c:pt>
                <c:pt idx="1547">
                  <c:v>38789</c:v>
                </c:pt>
                <c:pt idx="1548">
                  <c:v>38790</c:v>
                </c:pt>
                <c:pt idx="1549">
                  <c:v>38791</c:v>
                </c:pt>
                <c:pt idx="1550">
                  <c:v>38792</c:v>
                </c:pt>
                <c:pt idx="1551">
                  <c:v>38793</c:v>
                </c:pt>
                <c:pt idx="1552">
                  <c:v>38796</c:v>
                </c:pt>
                <c:pt idx="1553">
                  <c:v>38798</c:v>
                </c:pt>
                <c:pt idx="1554">
                  <c:v>38799</c:v>
                </c:pt>
                <c:pt idx="1555">
                  <c:v>38800</c:v>
                </c:pt>
                <c:pt idx="1556">
                  <c:v>38803</c:v>
                </c:pt>
                <c:pt idx="1557">
                  <c:v>38804</c:v>
                </c:pt>
                <c:pt idx="1558">
                  <c:v>38805</c:v>
                </c:pt>
                <c:pt idx="1559">
                  <c:v>38806</c:v>
                </c:pt>
                <c:pt idx="1560">
                  <c:v>38807</c:v>
                </c:pt>
                <c:pt idx="1561">
                  <c:v>38810</c:v>
                </c:pt>
                <c:pt idx="1562">
                  <c:v>38811</c:v>
                </c:pt>
                <c:pt idx="1563">
                  <c:v>38812</c:v>
                </c:pt>
                <c:pt idx="1564">
                  <c:v>38813</c:v>
                </c:pt>
                <c:pt idx="1565">
                  <c:v>38814</c:v>
                </c:pt>
                <c:pt idx="1566">
                  <c:v>38817</c:v>
                </c:pt>
                <c:pt idx="1567">
                  <c:v>38818</c:v>
                </c:pt>
                <c:pt idx="1568">
                  <c:v>38819</c:v>
                </c:pt>
                <c:pt idx="1569">
                  <c:v>38824</c:v>
                </c:pt>
                <c:pt idx="1570">
                  <c:v>38825</c:v>
                </c:pt>
                <c:pt idx="1571">
                  <c:v>38826</c:v>
                </c:pt>
                <c:pt idx="1572">
                  <c:v>38827</c:v>
                </c:pt>
                <c:pt idx="1573">
                  <c:v>38828</c:v>
                </c:pt>
                <c:pt idx="1574">
                  <c:v>38831</c:v>
                </c:pt>
                <c:pt idx="1575">
                  <c:v>38832</c:v>
                </c:pt>
                <c:pt idx="1576">
                  <c:v>38833</c:v>
                </c:pt>
                <c:pt idx="1577">
                  <c:v>38834</c:v>
                </c:pt>
                <c:pt idx="1578">
                  <c:v>38835</c:v>
                </c:pt>
                <c:pt idx="1579">
                  <c:v>38839</c:v>
                </c:pt>
                <c:pt idx="1580">
                  <c:v>38840</c:v>
                </c:pt>
                <c:pt idx="1581">
                  <c:v>38841</c:v>
                </c:pt>
                <c:pt idx="1582">
                  <c:v>38842</c:v>
                </c:pt>
                <c:pt idx="1583">
                  <c:v>38845</c:v>
                </c:pt>
                <c:pt idx="1584">
                  <c:v>38846</c:v>
                </c:pt>
                <c:pt idx="1585">
                  <c:v>38847</c:v>
                </c:pt>
                <c:pt idx="1586">
                  <c:v>38848</c:v>
                </c:pt>
                <c:pt idx="1587">
                  <c:v>38849</c:v>
                </c:pt>
                <c:pt idx="1588">
                  <c:v>38852</c:v>
                </c:pt>
                <c:pt idx="1589">
                  <c:v>38853</c:v>
                </c:pt>
                <c:pt idx="1590">
                  <c:v>38854</c:v>
                </c:pt>
                <c:pt idx="1591">
                  <c:v>38855</c:v>
                </c:pt>
                <c:pt idx="1592">
                  <c:v>38856</c:v>
                </c:pt>
                <c:pt idx="1593">
                  <c:v>38859</c:v>
                </c:pt>
                <c:pt idx="1594">
                  <c:v>38860</c:v>
                </c:pt>
                <c:pt idx="1595">
                  <c:v>38861</c:v>
                </c:pt>
                <c:pt idx="1596">
                  <c:v>38862</c:v>
                </c:pt>
                <c:pt idx="1597">
                  <c:v>38863</c:v>
                </c:pt>
                <c:pt idx="1598">
                  <c:v>38866</c:v>
                </c:pt>
                <c:pt idx="1599">
                  <c:v>38867</c:v>
                </c:pt>
                <c:pt idx="1600">
                  <c:v>38868</c:v>
                </c:pt>
                <c:pt idx="1601">
                  <c:v>38869</c:v>
                </c:pt>
                <c:pt idx="1602">
                  <c:v>38870</c:v>
                </c:pt>
                <c:pt idx="1603">
                  <c:v>38873</c:v>
                </c:pt>
                <c:pt idx="1604">
                  <c:v>38874</c:v>
                </c:pt>
                <c:pt idx="1605">
                  <c:v>38875</c:v>
                </c:pt>
                <c:pt idx="1606">
                  <c:v>38876</c:v>
                </c:pt>
                <c:pt idx="1607">
                  <c:v>38877</c:v>
                </c:pt>
                <c:pt idx="1608">
                  <c:v>38880</c:v>
                </c:pt>
                <c:pt idx="1609">
                  <c:v>38881</c:v>
                </c:pt>
                <c:pt idx="1610">
                  <c:v>38882</c:v>
                </c:pt>
                <c:pt idx="1611">
                  <c:v>38883</c:v>
                </c:pt>
                <c:pt idx="1612">
                  <c:v>38884</c:v>
                </c:pt>
                <c:pt idx="1613">
                  <c:v>38887</c:v>
                </c:pt>
                <c:pt idx="1614">
                  <c:v>38888</c:v>
                </c:pt>
                <c:pt idx="1615">
                  <c:v>38889</c:v>
                </c:pt>
                <c:pt idx="1616">
                  <c:v>38890</c:v>
                </c:pt>
                <c:pt idx="1617">
                  <c:v>38891</c:v>
                </c:pt>
                <c:pt idx="1618">
                  <c:v>38894</c:v>
                </c:pt>
                <c:pt idx="1619">
                  <c:v>38895</c:v>
                </c:pt>
                <c:pt idx="1620">
                  <c:v>38896</c:v>
                </c:pt>
                <c:pt idx="1621">
                  <c:v>38897</c:v>
                </c:pt>
                <c:pt idx="1622">
                  <c:v>38898</c:v>
                </c:pt>
                <c:pt idx="1623">
                  <c:v>38901</c:v>
                </c:pt>
                <c:pt idx="1624">
                  <c:v>38902</c:v>
                </c:pt>
                <c:pt idx="1625">
                  <c:v>38903</c:v>
                </c:pt>
                <c:pt idx="1626">
                  <c:v>38904</c:v>
                </c:pt>
                <c:pt idx="1627">
                  <c:v>38905</c:v>
                </c:pt>
                <c:pt idx="1628">
                  <c:v>38908</c:v>
                </c:pt>
                <c:pt idx="1629">
                  <c:v>38909</c:v>
                </c:pt>
                <c:pt idx="1630">
                  <c:v>38910</c:v>
                </c:pt>
                <c:pt idx="1631">
                  <c:v>38911</c:v>
                </c:pt>
                <c:pt idx="1632">
                  <c:v>38912</c:v>
                </c:pt>
                <c:pt idx="1633">
                  <c:v>38915</c:v>
                </c:pt>
                <c:pt idx="1634">
                  <c:v>38916</c:v>
                </c:pt>
                <c:pt idx="1635">
                  <c:v>38917</c:v>
                </c:pt>
                <c:pt idx="1636">
                  <c:v>38918</c:v>
                </c:pt>
                <c:pt idx="1637">
                  <c:v>38919</c:v>
                </c:pt>
                <c:pt idx="1638">
                  <c:v>38922</c:v>
                </c:pt>
                <c:pt idx="1639">
                  <c:v>38923</c:v>
                </c:pt>
                <c:pt idx="1640">
                  <c:v>38924</c:v>
                </c:pt>
                <c:pt idx="1641">
                  <c:v>38925</c:v>
                </c:pt>
                <c:pt idx="1642">
                  <c:v>38926</c:v>
                </c:pt>
                <c:pt idx="1643">
                  <c:v>38929</c:v>
                </c:pt>
                <c:pt idx="1644">
                  <c:v>38930</c:v>
                </c:pt>
                <c:pt idx="1645">
                  <c:v>38931</c:v>
                </c:pt>
                <c:pt idx="1646">
                  <c:v>38932</c:v>
                </c:pt>
                <c:pt idx="1647">
                  <c:v>38933</c:v>
                </c:pt>
                <c:pt idx="1648">
                  <c:v>38936</c:v>
                </c:pt>
                <c:pt idx="1649">
                  <c:v>38937</c:v>
                </c:pt>
                <c:pt idx="1650">
                  <c:v>38938</c:v>
                </c:pt>
                <c:pt idx="1651">
                  <c:v>38939</c:v>
                </c:pt>
                <c:pt idx="1652">
                  <c:v>38940</c:v>
                </c:pt>
                <c:pt idx="1653">
                  <c:v>38943</c:v>
                </c:pt>
                <c:pt idx="1654">
                  <c:v>38944</c:v>
                </c:pt>
                <c:pt idx="1655">
                  <c:v>38945</c:v>
                </c:pt>
                <c:pt idx="1656">
                  <c:v>38946</c:v>
                </c:pt>
                <c:pt idx="1657">
                  <c:v>38947</c:v>
                </c:pt>
                <c:pt idx="1658">
                  <c:v>38950</c:v>
                </c:pt>
                <c:pt idx="1659">
                  <c:v>38951</c:v>
                </c:pt>
                <c:pt idx="1660">
                  <c:v>38952</c:v>
                </c:pt>
                <c:pt idx="1661">
                  <c:v>38953</c:v>
                </c:pt>
                <c:pt idx="1662">
                  <c:v>38954</c:v>
                </c:pt>
                <c:pt idx="1663">
                  <c:v>38957</c:v>
                </c:pt>
                <c:pt idx="1664">
                  <c:v>38958</c:v>
                </c:pt>
                <c:pt idx="1665">
                  <c:v>38959</c:v>
                </c:pt>
                <c:pt idx="1666">
                  <c:v>38960</c:v>
                </c:pt>
                <c:pt idx="1667">
                  <c:v>38961</c:v>
                </c:pt>
                <c:pt idx="1668">
                  <c:v>38964</c:v>
                </c:pt>
                <c:pt idx="1669">
                  <c:v>38965</c:v>
                </c:pt>
                <c:pt idx="1670">
                  <c:v>38966</c:v>
                </c:pt>
                <c:pt idx="1671">
                  <c:v>38967</c:v>
                </c:pt>
                <c:pt idx="1672">
                  <c:v>38968</c:v>
                </c:pt>
                <c:pt idx="1673">
                  <c:v>38971</c:v>
                </c:pt>
                <c:pt idx="1674">
                  <c:v>38972</c:v>
                </c:pt>
                <c:pt idx="1675">
                  <c:v>38973</c:v>
                </c:pt>
                <c:pt idx="1676">
                  <c:v>38974</c:v>
                </c:pt>
                <c:pt idx="1677">
                  <c:v>38975</c:v>
                </c:pt>
                <c:pt idx="1678">
                  <c:v>38978</c:v>
                </c:pt>
                <c:pt idx="1679">
                  <c:v>38979</c:v>
                </c:pt>
                <c:pt idx="1680">
                  <c:v>38980</c:v>
                </c:pt>
                <c:pt idx="1681">
                  <c:v>38981</c:v>
                </c:pt>
                <c:pt idx="1682">
                  <c:v>38982</c:v>
                </c:pt>
                <c:pt idx="1683">
                  <c:v>38985</c:v>
                </c:pt>
                <c:pt idx="1684">
                  <c:v>38986</c:v>
                </c:pt>
                <c:pt idx="1685">
                  <c:v>38987</c:v>
                </c:pt>
                <c:pt idx="1686">
                  <c:v>38988</c:v>
                </c:pt>
                <c:pt idx="1687">
                  <c:v>38989</c:v>
                </c:pt>
                <c:pt idx="1688">
                  <c:v>38992</c:v>
                </c:pt>
                <c:pt idx="1689">
                  <c:v>38993</c:v>
                </c:pt>
                <c:pt idx="1690">
                  <c:v>38994</c:v>
                </c:pt>
                <c:pt idx="1691">
                  <c:v>38995</c:v>
                </c:pt>
                <c:pt idx="1692">
                  <c:v>38996</c:v>
                </c:pt>
                <c:pt idx="1693">
                  <c:v>38999</c:v>
                </c:pt>
                <c:pt idx="1694">
                  <c:v>39000</c:v>
                </c:pt>
                <c:pt idx="1695">
                  <c:v>39001</c:v>
                </c:pt>
                <c:pt idx="1696">
                  <c:v>39002</c:v>
                </c:pt>
                <c:pt idx="1697">
                  <c:v>39003</c:v>
                </c:pt>
                <c:pt idx="1698">
                  <c:v>39006</c:v>
                </c:pt>
                <c:pt idx="1699">
                  <c:v>39007</c:v>
                </c:pt>
                <c:pt idx="1700">
                  <c:v>39008</c:v>
                </c:pt>
                <c:pt idx="1701">
                  <c:v>39009</c:v>
                </c:pt>
                <c:pt idx="1702">
                  <c:v>39010</c:v>
                </c:pt>
                <c:pt idx="1703">
                  <c:v>39013</c:v>
                </c:pt>
                <c:pt idx="1704">
                  <c:v>39014</c:v>
                </c:pt>
                <c:pt idx="1705">
                  <c:v>39015</c:v>
                </c:pt>
                <c:pt idx="1706">
                  <c:v>39016</c:v>
                </c:pt>
                <c:pt idx="1707">
                  <c:v>39017</c:v>
                </c:pt>
                <c:pt idx="1708">
                  <c:v>39020</c:v>
                </c:pt>
                <c:pt idx="1709">
                  <c:v>39021</c:v>
                </c:pt>
                <c:pt idx="1710">
                  <c:v>39022</c:v>
                </c:pt>
                <c:pt idx="1711">
                  <c:v>39024</c:v>
                </c:pt>
                <c:pt idx="1712">
                  <c:v>39027</c:v>
                </c:pt>
                <c:pt idx="1713">
                  <c:v>39028</c:v>
                </c:pt>
                <c:pt idx="1714">
                  <c:v>39029</c:v>
                </c:pt>
                <c:pt idx="1715">
                  <c:v>39030</c:v>
                </c:pt>
                <c:pt idx="1716">
                  <c:v>39031</c:v>
                </c:pt>
                <c:pt idx="1717">
                  <c:v>39034</c:v>
                </c:pt>
                <c:pt idx="1718">
                  <c:v>39035</c:v>
                </c:pt>
                <c:pt idx="1719">
                  <c:v>39036</c:v>
                </c:pt>
                <c:pt idx="1720">
                  <c:v>39037</c:v>
                </c:pt>
                <c:pt idx="1721">
                  <c:v>39038</c:v>
                </c:pt>
                <c:pt idx="1722">
                  <c:v>39042</c:v>
                </c:pt>
                <c:pt idx="1723">
                  <c:v>39043</c:v>
                </c:pt>
                <c:pt idx="1724">
                  <c:v>39044</c:v>
                </c:pt>
                <c:pt idx="1725">
                  <c:v>39045</c:v>
                </c:pt>
                <c:pt idx="1726">
                  <c:v>39048</c:v>
                </c:pt>
                <c:pt idx="1727">
                  <c:v>39049</c:v>
                </c:pt>
                <c:pt idx="1728">
                  <c:v>39050</c:v>
                </c:pt>
                <c:pt idx="1729">
                  <c:v>39051</c:v>
                </c:pt>
                <c:pt idx="1730">
                  <c:v>39055</c:v>
                </c:pt>
                <c:pt idx="1731">
                  <c:v>39056</c:v>
                </c:pt>
                <c:pt idx="1732">
                  <c:v>39057</c:v>
                </c:pt>
                <c:pt idx="1733">
                  <c:v>39058</c:v>
                </c:pt>
                <c:pt idx="1734">
                  <c:v>39059</c:v>
                </c:pt>
                <c:pt idx="1735">
                  <c:v>39062</c:v>
                </c:pt>
                <c:pt idx="1736">
                  <c:v>39064</c:v>
                </c:pt>
                <c:pt idx="1737">
                  <c:v>39065</c:v>
                </c:pt>
                <c:pt idx="1738">
                  <c:v>39066</c:v>
                </c:pt>
                <c:pt idx="1739">
                  <c:v>39069</c:v>
                </c:pt>
                <c:pt idx="1740">
                  <c:v>39070</c:v>
                </c:pt>
                <c:pt idx="1741">
                  <c:v>39071</c:v>
                </c:pt>
                <c:pt idx="1742">
                  <c:v>39072</c:v>
                </c:pt>
                <c:pt idx="1743">
                  <c:v>39073</c:v>
                </c:pt>
                <c:pt idx="1744">
                  <c:v>39077</c:v>
                </c:pt>
                <c:pt idx="1745">
                  <c:v>39078</c:v>
                </c:pt>
                <c:pt idx="1746">
                  <c:v>39079</c:v>
                </c:pt>
                <c:pt idx="1747">
                  <c:v>39080</c:v>
                </c:pt>
                <c:pt idx="1748">
                  <c:v>39084</c:v>
                </c:pt>
                <c:pt idx="1749">
                  <c:v>39085</c:v>
                </c:pt>
                <c:pt idx="1750">
                  <c:v>39086</c:v>
                </c:pt>
                <c:pt idx="1751">
                  <c:v>39087</c:v>
                </c:pt>
                <c:pt idx="1752">
                  <c:v>39090</c:v>
                </c:pt>
                <c:pt idx="1753">
                  <c:v>39091</c:v>
                </c:pt>
                <c:pt idx="1754">
                  <c:v>39092</c:v>
                </c:pt>
                <c:pt idx="1755">
                  <c:v>39093</c:v>
                </c:pt>
                <c:pt idx="1756">
                  <c:v>39094</c:v>
                </c:pt>
                <c:pt idx="1757">
                  <c:v>39097</c:v>
                </c:pt>
                <c:pt idx="1758">
                  <c:v>39098</c:v>
                </c:pt>
                <c:pt idx="1759">
                  <c:v>39099</c:v>
                </c:pt>
                <c:pt idx="1760">
                  <c:v>39100</c:v>
                </c:pt>
                <c:pt idx="1761">
                  <c:v>39101</c:v>
                </c:pt>
                <c:pt idx="1762">
                  <c:v>39104</c:v>
                </c:pt>
                <c:pt idx="1763">
                  <c:v>39105</c:v>
                </c:pt>
                <c:pt idx="1764">
                  <c:v>39106</c:v>
                </c:pt>
                <c:pt idx="1765">
                  <c:v>39107</c:v>
                </c:pt>
                <c:pt idx="1766">
                  <c:v>39108</c:v>
                </c:pt>
                <c:pt idx="1767">
                  <c:v>39111</c:v>
                </c:pt>
                <c:pt idx="1768">
                  <c:v>39112</c:v>
                </c:pt>
                <c:pt idx="1769">
                  <c:v>39113</c:v>
                </c:pt>
                <c:pt idx="1770">
                  <c:v>39114</c:v>
                </c:pt>
                <c:pt idx="1771">
                  <c:v>39115</c:v>
                </c:pt>
                <c:pt idx="1772">
                  <c:v>39119</c:v>
                </c:pt>
                <c:pt idx="1773">
                  <c:v>39120</c:v>
                </c:pt>
                <c:pt idx="1774">
                  <c:v>39121</c:v>
                </c:pt>
                <c:pt idx="1775">
                  <c:v>39122</c:v>
                </c:pt>
                <c:pt idx="1776">
                  <c:v>39125</c:v>
                </c:pt>
                <c:pt idx="1777">
                  <c:v>39126</c:v>
                </c:pt>
                <c:pt idx="1778">
                  <c:v>39127</c:v>
                </c:pt>
                <c:pt idx="1779">
                  <c:v>39128</c:v>
                </c:pt>
                <c:pt idx="1780">
                  <c:v>39129</c:v>
                </c:pt>
                <c:pt idx="1781">
                  <c:v>39132</c:v>
                </c:pt>
                <c:pt idx="1782">
                  <c:v>39133</c:v>
                </c:pt>
                <c:pt idx="1783">
                  <c:v>39134</c:v>
                </c:pt>
                <c:pt idx="1784">
                  <c:v>39135</c:v>
                </c:pt>
                <c:pt idx="1785">
                  <c:v>39136</c:v>
                </c:pt>
                <c:pt idx="1786">
                  <c:v>39139</c:v>
                </c:pt>
                <c:pt idx="1787">
                  <c:v>39140</c:v>
                </c:pt>
                <c:pt idx="1788">
                  <c:v>39141</c:v>
                </c:pt>
                <c:pt idx="1789">
                  <c:v>39142</c:v>
                </c:pt>
                <c:pt idx="1790">
                  <c:v>39143</c:v>
                </c:pt>
                <c:pt idx="1791">
                  <c:v>39146</c:v>
                </c:pt>
                <c:pt idx="1792">
                  <c:v>39147</c:v>
                </c:pt>
                <c:pt idx="1793">
                  <c:v>39148</c:v>
                </c:pt>
                <c:pt idx="1794">
                  <c:v>39149</c:v>
                </c:pt>
                <c:pt idx="1795">
                  <c:v>39150</c:v>
                </c:pt>
                <c:pt idx="1796">
                  <c:v>39153</c:v>
                </c:pt>
                <c:pt idx="1797">
                  <c:v>39154</c:v>
                </c:pt>
                <c:pt idx="1798">
                  <c:v>39155</c:v>
                </c:pt>
                <c:pt idx="1799">
                  <c:v>39156</c:v>
                </c:pt>
                <c:pt idx="1800">
                  <c:v>39157</c:v>
                </c:pt>
                <c:pt idx="1801">
                  <c:v>39161</c:v>
                </c:pt>
                <c:pt idx="1802">
                  <c:v>39162</c:v>
                </c:pt>
                <c:pt idx="1803">
                  <c:v>39163</c:v>
                </c:pt>
                <c:pt idx="1804">
                  <c:v>39164</c:v>
                </c:pt>
                <c:pt idx="1805">
                  <c:v>39167</c:v>
                </c:pt>
                <c:pt idx="1806">
                  <c:v>39168</c:v>
                </c:pt>
                <c:pt idx="1807">
                  <c:v>39169</c:v>
                </c:pt>
                <c:pt idx="1808">
                  <c:v>39170</c:v>
                </c:pt>
                <c:pt idx="1809">
                  <c:v>39171</c:v>
                </c:pt>
                <c:pt idx="1810">
                  <c:v>39174</c:v>
                </c:pt>
                <c:pt idx="1811">
                  <c:v>39175</c:v>
                </c:pt>
                <c:pt idx="1812">
                  <c:v>39176</c:v>
                </c:pt>
                <c:pt idx="1813">
                  <c:v>39181</c:v>
                </c:pt>
                <c:pt idx="1814">
                  <c:v>39182</c:v>
                </c:pt>
                <c:pt idx="1815">
                  <c:v>39183</c:v>
                </c:pt>
                <c:pt idx="1816">
                  <c:v>39184</c:v>
                </c:pt>
                <c:pt idx="1817">
                  <c:v>39185</c:v>
                </c:pt>
                <c:pt idx="1818">
                  <c:v>39188</c:v>
                </c:pt>
                <c:pt idx="1819">
                  <c:v>39189</c:v>
                </c:pt>
                <c:pt idx="1820">
                  <c:v>39190</c:v>
                </c:pt>
                <c:pt idx="1821">
                  <c:v>39191</c:v>
                </c:pt>
                <c:pt idx="1822">
                  <c:v>39192</c:v>
                </c:pt>
                <c:pt idx="1823">
                  <c:v>39195</c:v>
                </c:pt>
                <c:pt idx="1824">
                  <c:v>39196</c:v>
                </c:pt>
                <c:pt idx="1825">
                  <c:v>39197</c:v>
                </c:pt>
                <c:pt idx="1826">
                  <c:v>39198</c:v>
                </c:pt>
                <c:pt idx="1827">
                  <c:v>39199</c:v>
                </c:pt>
                <c:pt idx="1828">
                  <c:v>39202</c:v>
                </c:pt>
                <c:pt idx="1829">
                  <c:v>39204</c:v>
                </c:pt>
                <c:pt idx="1830">
                  <c:v>39205</c:v>
                </c:pt>
                <c:pt idx="1831">
                  <c:v>39206</c:v>
                </c:pt>
                <c:pt idx="1832">
                  <c:v>39209</c:v>
                </c:pt>
                <c:pt idx="1833">
                  <c:v>39210</c:v>
                </c:pt>
                <c:pt idx="1834">
                  <c:v>39211</c:v>
                </c:pt>
                <c:pt idx="1835">
                  <c:v>39212</c:v>
                </c:pt>
                <c:pt idx="1836">
                  <c:v>39213</c:v>
                </c:pt>
                <c:pt idx="1837">
                  <c:v>39216</c:v>
                </c:pt>
                <c:pt idx="1838">
                  <c:v>39217</c:v>
                </c:pt>
                <c:pt idx="1839">
                  <c:v>39218</c:v>
                </c:pt>
                <c:pt idx="1840">
                  <c:v>39219</c:v>
                </c:pt>
                <c:pt idx="1841">
                  <c:v>39220</c:v>
                </c:pt>
                <c:pt idx="1842">
                  <c:v>39223</c:v>
                </c:pt>
                <c:pt idx="1843">
                  <c:v>39224</c:v>
                </c:pt>
                <c:pt idx="1844">
                  <c:v>39225</c:v>
                </c:pt>
                <c:pt idx="1845">
                  <c:v>39226</c:v>
                </c:pt>
                <c:pt idx="1846">
                  <c:v>39227</c:v>
                </c:pt>
                <c:pt idx="1847">
                  <c:v>39230</c:v>
                </c:pt>
                <c:pt idx="1848">
                  <c:v>39231</c:v>
                </c:pt>
                <c:pt idx="1849">
                  <c:v>39232</c:v>
                </c:pt>
                <c:pt idx="1850">
                  <c:v>39233</c:v>
                </c:pt>
                <c:pt idx="1851">
                  <c:v>39234</c:v>
                </c:pt>
                <c:pt idx="1852">
                  <c:v>39237</c:v>
                </c:pt>
                <c:pt idx="1853">
                  <c:v>39238</c:v>
                </c:pt>
                <c:pt idx="1854">
                  <c:v>39239</c:v>
                </c:pt>
                <c:pt idx="1855">
                  <c:v>39240</c:v>
                </c:pt>
                <c:pt idx="1856">
                  <c:v>39241</c:v>
                </c:pt>
                <c:pt idx="1857">
                  <c:v>39244</c:v>
                </c:pt>
                <c:pt idx="1858">
                  <c:v>39245</c:v>
                </c:pt>
                <c:pt idx="1859">
                  <c:v>39246</c:v>
                </c:pt>
                <c:pt idx="1860">
                  <c:v>39247</c:v>
                </c:pt>
                <c:pt idx="1861">
                  <c:v>39248</c:v>
                </c:pt>
                <c:pt idx="1862">
                  <c:v>39251</c:v>
                </c:pt>
                <c:pt idx="1863">
                  <c:v>39252</c:v>
                </c:pt>
                <c:pt idx="1864">
                  <c:v>39253</c:v>
                </c:pt>
                <c:pt idx="1865">
                  <c:v>39254</c:v>
                </c:pt>
                <c:pt idx="1866">
                  <c:v>39255</c:v>
                </c:pt>
                <c:pt idx="1867">
                  <c:v>39258</c:v>
                </c:pt>
                <c:pt idx="1868">
                  <c:v>39259</c:v>
                </c:pt>
                <c:pt idx="1869">
                  <c:v>39260</c:v>
                </c:pt>
                <c:pt idx="1870">
                  <c:v>39261</c:v>
                </c:pt>
                <c:pt idx="1871">
                  <c:v>39262</c:v>
                </c:pt>
                <c:pt idx="1872">
                  <c:v>39265</c:v>
                </c:pt>
                <c:pt idx="1873">
                  <c:v>39266</c:v>
                </c:pt>
                <c:pt idx="1874">
                  <c:v>39267</c:v>
                </c:pt>
                <c:pt idx="1875">
                  <c:v>39268</c:v>
                </c:pt>
                <c:pt idx="1876">
                  <c:v>39269</c:v>
                </c:pt>
                <c:pt idx="1877">
                  <c:v>39272</c:v>
                </c:pt>
                <c:pt idx="1878">
                  <c:v>39273</c:v>
                </c:pt>
                <c:pt idx="1879">
                  <c:v>39274</c:v>
                </c:pt>
                <c:pt idx="1880">
                  <c:v>39275</c:v>
                </c:pt>
                <c:pt idx="1881">
                  <c:v>39276</c:v>
                </c:pt>
                <c:pt idx="1882">
                  <c:v>39279</c:v>
                </c:pt>
                <c:pt idx="1883">
                  <c:v>39280</c:v>
                </c:pt>
                <c:pt idx="1884">
                  <c:v>39281</c:v>
                </c:pt>
                <c:pt idx="1885">
                  <c:v>39282</c:v>
                </c:pt>
                <c:pt idx="1886">
                  <c:v>39283</c:v>
                </c:pt>
                <c:pt idx="1887">
                  <c:v>39286</c:v>
                </c:pt>
                <c:pt idx="1888">
                  <c:v>39287</c:v>
                </c:pt>
                <c:pt idx="1889">
                  <c:v>39288</c:v>
                </c:pt>
                <c:pt idx="1890">
                  <c:v>39289</c:v>
                </c:pt>
                <c:pt idx="1891">
                  <c:v>39290</c:v>
                </c:pt>
                <c:pt idx="1892">
                  <c:v>39293</c:v>
                </c:pt>
                <c:pt idx="1893">
                  <c:v>39294</c:v>
                </c:pt>
                <c:pt idx="1894">
                  <c:v>39295</c:v>
                </c:pt>
                <c:pt idx="1895">
                  <c:v>39296</c:v>
                </c:pt>
                <c:pt idx="1896">
                  <c:v>39297</c:v>
                </c:pt>
                <c:pt idx="1897">
                  <c:v>39300</c:v>
                </c:pt>
                <c:pt idx="1898">
                  <c:v>39301</c:v>
                </c:pt>
                <c:pt idx="1899">
                  <c:v>39302</c:v>
                </c:pt>
                <c:pt idx="1900">
                  <c:v>39303</c:v>
                </c:pt>
                <c:pt idx="1901">
                  <c:v>39304</c:v>
                </c:pt>
                <c:pt idx="1902">
                  <c:v>39307</c:v>
                </c:pt>
                <c:pt idx="1903">
                  <c:v>39308</c:v>
                </c:pt>
                <c:pt idx="1904">
                  <c:v>39309</c:v>
                </c:pt>
                <c:pt idx="1905">
                  <c:v>39310</c:v>
                </c:pt>
                <c:pt idx="1906">
                  <c:v>39311</c:v>
                </c:pt>
                <c:pt idx="1907">
                  <c:v>39314</c:v>
                </c:pt>
                <c:pt idx="1908">
                  <c:v>39315</c:v>
                </c:pt>
                <c:pt idx="1909">
                  <c:v>39316</c:v>
                </c:pt>
                <c:pt idx="1910">
                  <c:v>39317</c:v>
                </c:pt>
                <c:pt idx="1911">
                  <c:v>39318</c:v>
                </c:pt>
                <c:pt idx="1912">
                  <c:v>39321</c:v>
                </c:pt>
                <c:pt idx="1913">
                  <c:v>39322</c:v>
                </c:pt>
                <c:pt idx="1914">
                  <c:v>39323</c:v>
                </c:pt>
                <c:pt idx="1915">
                  <c:v>39324</c:v>
                </c:pt>
                <c:pt idx="1916">
                  <c:v>39325</c:v>
                </c:pt>
                <c:pt idx="1917">
                  <c:v>39328</c:v>
                </c:pt>
                <c:pt idx="1918">
                  <c:v>39329</c:v>
                </c:pt>
                <c:pt idx="1919">
                  <c:v>39330</c:v>
                </c:pt>
                <c:pt idx="1920">
                  <c:v>39331</c:v>
                </c:pt>
                <c:pt idx="1921">
                  <c:v>39332</c:v>
                </c:pt>
                <c:pt idx="1922">
                  <c:v>39335</c:v>
                </c:pt>
                <c:pt idx="1923">
                  <c:v>39336</c:v>
                </c:pt>
                <c:pt idx="1924">
                  <c:v>39337</c:v>
                </c:pt>
                <c:pt idx="1925">
                  <c:v>39338</c:v>
                </c:pt>
                <c:pt idx="1926">
                  <c:v>39339</c:v>
                </c:pt>
                <c:pt idx="1927">
                  <c:v>39342</c:v>
                </c:pt>
                <c:pt idx="1928">
                  <c:v>39343</c:v>
                </c:pt>
                <c:pt idx="1929">
                  <c:v>39344</c:v>
                </c:pt>
                <c:pt idx="1930">
                  <c:v>39345</c:v>
                </c:pt>
                <c:pt idx="1931">
                  <c:v>39346</c:v>
                </c:pt>
                <c:pt idx="1932">
                  <c:v>39349</c:v>
                </c:pt>
                <c:pt idx="1933">
                  <c:v>39350</c:v>
                </c:pt>
                <c:pt idx="1934">
                  <c:v>39351</c:v>
                </c:pt>
                <c:pt idx="1935">
                  <c:v>39352</c:v>
                </c:pt>
                <c:pt idx="1936">
                  <c:v>39353</c:v>
                </c:pt>
                <c:pt idx="1937">
                  <c:v>39356</c:v>
                </c:pt>
                <c:pt idx="1938">
                  <c:v>39357</c:v>
                </c:pt>
                <c:pt idx="1939">
                  <c:v>39358</c:v>
                </c:pt>
                <c:pt idx="1940">
                  <c:v>39359</c:v>
                </c:pt>
                <c:pt idx="1941">
                  <c:v>39360</c:v>
                </c:pt>
                <c:pt idx="1942">
                  <c:v>39363</c:v>
                </c:pt>
                <c:pt idx="1943">
                  <c:v>39364</c:v>
                </c:pt>
                <c:pt idx="1944">
                  <c:v>39365</c:v>
                </c:pt>
                <c:pt idx="1945">
                  <c:v>39366</c:v>
                </c:pt>
                <c:pt idx="1946">
                  <c:v>39367</c:v>
                </c:pt>
                <c:pt idx="1947">
                  <c:v>39370</c:v>
                </c:pt>
                <c:pt idx="1948">
                  <c:v>39371</c:v>
                </c:pt>
                <c:pt idx="1949">
                  <c:v>39372</c:v>
                </c:pt>
                <c:pt idx="1950">
                  <c:v>39373</c:v>
                </c:pt>
                <c:pt idx="1951">
                  <c:v>39374</c:v>
                </c:pt>
                <c:pt idx="1952">
                  <c:v>39377</c:v>
                </c:pt>
                <c:pt idx="1953">
                  <c:v>39378</c:v>
                </c:pt>
                <c:pt idx="1954">
                  <c:v>39379</c:v>
                </c:pt>
                <c:pt idx="1955">
                  <c:v>39380</c:v>
                </c:pt>
                <c:pt idx="1956">
                  <c:v>39381</c:v>
                </c:pt>
                <c:pt idx="1957">
                  <c:v>39384</c:v>
                </c:pt>
                <c:pt idx="1958">
                  <c:v>39385</c:v>
                </c:pt>
                <c:pt idx="1959">
                  <c:v>39386</c:v>
                </c:pt>
                <c:pt idx="1960">
                  <c:v>39387</c:v>
                </c:pt>
                <c:pt idx="1961">
                  <c:v>39391</c:v>
                </c:pt>
                <c:pt idx="1962">
                  <c:v>39392</c:v>
                </c:pt>
                <c:pt idx="1963">
                  <c:v>39393</c:v>
                </c:pt>
                <c:pt idx="1964">
                  <c:v>39394</c:v>
                </c:pt>
                <c:pt idx="1965">
                  <c:v>39395</c:v>
                </c:pt>
                <c:pt idx="1966">
                  <c:v>39398</c:v>
                </c:pt>
                <c:pt idx="1967">
                  <c:v>39399</c:v>
                </c:pt>
                <c:pt idx="1968">
                  <c:v>39400</c:v>
                </c:pt>
                <c:pt idx="1969">
                  <c:v>39401</c:v>
                </c:pt>
                <c:pt idx="1970">
                  <c:v>39402</c:v>
                </c:pt>
                <c:pt idx="1971">
                  <c:v>39406</c:v>
                </c:pt>
                <c:pt idx="1972">
                  <c:v>39407</c:v>
                </c:pt>
                <c:pt idx="1973">
                  <c:v>39408</c:v>
                </c:pt>
                <c:pt idx="1974">
                  <c:v>39409</c:v>
                </c:pt>
                <c:pt idx="1975">
                  <c:v>39412</c:v>
                </c:pt>
                <c:pt idx="1976">
                  <c:v>39413</c:v>
                </c:pt>
                <c:pt idx="1977">
                  <c:v>39414</c:v>
                </c:pt>
                <c:pt idx="1978">
                  <c:v>39415</c:v>
                </c:pt>
                <c:pt idx="1979">
                  <c:v>39416</c:v>
                </c:pt>
                <c:pt idx="1980">
                  <c:v>39419</c:v>
                </c:pt>
                <c:pt idx="1981">
                  <c:v>39420</c:v>
                </c:pt>
                <c:pt idx="1982">
                  <c:v>39421</c:v>
                </c:pt>
                <c:pt idx="1983">
                  <c:v>39422</c:v>
                </c:pt>
                <c:pt idx="1984">
                  <c:v>39423</c:v>
                </c:pt>
                <c:pt idx="1985">
                  <c:v>39426</c:v>
                </c:pt>
                <c:pt idx="1986">
                  <c:v>39427</c:v>
                </c:pt>
                <c:pt idx="1987">
                  <c:v>39429</c:v>
                </c:pt>
                <c:pt idx="1988">
                  <c:v>39430</c:v>
                </c:pt>
                <c:pt idx="1989">
                  <c:v>39433</c:v>
                </c:pt>
                <c:pt idx="1990">
                  <c:v>39434</c:v>
                </c:pt>
                <c:pt idx="1991">
                  <c:v>39435</c:v>
                </c:pt>
                <c:pt idx="1992">
                  <c:v>39436</c:v>
                </c:pt>
                <c:pt idx="1993">
                  <c:v>39437</c:v>
                </c:pt>
                <c:pt idx="1994">
                  <c:v>39440</c:v>
                </c:pt>
                <c:pt idx="1995">
                  <c:v>39442</c:v>
                </c:pt>
                <c:pt idx="1996">
                  <c:v>39443</c:v>
                </c:pt>
                <c:pt idx="1997">
                  <c:v>39444</c:v>
                </c:pt>
                <c:pt idx="1998">
                  <c:v>39447</c:v>
                </c:pt>
                <c:pt idx="1999">
                  <c:v>39449</c:v>
                </c:pt>
                <c:pt idx="2000">
                  <c:v>39450</c:v>
                </c:pt>
                <c:pt idx="2001">
                  <c:v>39451</c:v>
                </c:pt>
                <c:pt idx="2002">
                  <c:v>39454</c:v>
                </c:pt>
                <c:pt idx="2003">
                  <c:v>39455</c:v>
                </c:pt>
                <c:pt idx="2004">
                  <c:v>39456</c:v>
                </c:pt>
                <c:pt idx="2005">
                  <c:v>39457</c:v>
                </c:pt>
                <c:pt idx="2006">
                  <c:v>39458</c:v>
                </c:pt>
                <c:pt idx="2007">
                  <c:v>39461</c:v>
                </c:pt>
                <c:pt idx="2008">
                  <c:v>39462</c:v>
                </c:pt>
                <c:pt idx="2009">
                  <c:v>39463</c:v>
                </c:pt>
                <c:pt idx="2010">
                  <c:v>39464</c:v>
                </c:pt>
                <c:pt idx="2011">
                  <c:v>39465</c:v>
                </c:pt>
                <c:pt idx="2012">
                  <c:v>39468</c:v>
                </c:pt>
                <c:pt idx="2013">
                  <c:v>39469</c:v>
                </c:pt>
                <c:pt idx="2014">
                  <c:v>39470</c:v>
                </c:pt>
                <c:pt idx="2015">
                  <c:v>39471</c:v>
                </c:pt>
                <c:pt idx="2016">
                  <c:v>39472</c:v>
                </c:pt>
                <c:pt idx="2017">
                  <c:v>39475</c:v>
                </c:pt>
                <c:pt idx="2018">
                  <c:v>39476</c:v>
                </c:pt>
                <c:pt idx="2019">
                  <c:v>39477</c:v>
                </c:pt>
                <c:pt idx="2020">
                  <c:v>39478</c:v>
                </c:pt>
                <c:pt idx="2021">
                  <c:v>39479</c:v>
                </c:pt>
                <c:pt idx="2022">
                  <c:v>39483</c:v>
                </c:pt>
                <c:pt idx="2023">
                  <c:v>39484</c:v>
                </c:pt>
                <c:pt idx="2024">
                  <c:v>39485</c:v>
                </c:pt>
                <c:pt idx="2025">
                  <c:v>39486</c:v>
                </c:pt>
                <c:pt idx="2026">
                  <c:v>39489</c:v>
                </c:pt>
                <c:pt idx="2027">
                  <c:v>39490</c:v>
                </c:pt>
                <c:pt idx="2028">
                  <c:v>39491</c:v>
                </c:pt>
                <c:pt idx="2029">
                  <c:v>39492</c:v>
                </c:pt>
                <c:pt idx="2030">
                  <c:v>39493</c:v>
                </c:pt>
                <c:pt idx="2031">
                  <c:v>39496</c:v>
                </c:pt>
                <c:pt idx="2032">
                  <c:v>39497</c:v>
                </c:pt>
                <c:pt idx="2033">
                  <c:v>39498</c:v>
                </c:pt>
                <c:pt idx="2034">
                  <c:v>39499</c:v>
                </c:pt>
                <c:pt idx="2035">
                  <c:v>39500</c:v>
                </c:pt>
                <c:pt idx="2036">
                  <c:v>39503</c:v>
                </c:pt>
                <c:pt idx="2037">
                  <c:v>39504</c:v>
                </c:pt>
                <c:pt idx="2038">
                  <c:v>39505</c:v>
                </c:pt>
                <c:pt idx="2039">
                  <c:v>39506</c:v>
                </c:pt>
                <c:pt idx="2040">
                  <c:v>39507</c:v>
                </c:pt>
                <c:pt idx="2041">
                  <c:v>39510</c:v>
                </c:pt>
                <c:pt idx="2042">
                  <c:v>39511</c:v>
                </c:pt>
                <c:pt idx="2043">
                  <c:v>39512</c:v>
                </c:pt>
                <c:pt idx="2044">
                  <c:v>39513</c:v>
                </c:pt>
                <c:pt idx="2045">
                  <c:v>39514</c:v>
                </c:pt>
                <c:pt idx="2046">
                  <c:v>39517</c:v>
                </c:pt>
                <c:pt idx="2047">
                  <c:v>39518</c:v>
                </c:pt>
                <c:pt idx="2048">
                  <c:v>39519</c:v>
                </c:pt>
                <c:pt idx="2049">
                  <c:v>39520</c:v>
                </c:pt>
                <c:pt idx="2050">
                  <c:v>39521</c:v>
                </c:pt>
                <c:pt idx="2051">
                  <c:v>39525</c:v>
                </c:pt>
                <c:pt idx="2052">
                  <c:v>39526</c:v>
                </c:pt>
                <c:pt idx="2053">
                  <c:v>39531</c:v>
                </c:pt>
                <c:pt idx="2054">
                  <c:v>39532</c:v>
                </c:pt>
                <c:pt idx="2055">
                  <c:v>39533</c:v>
                </c:pt>
                <c:pt idx="2056">
                  <c:v>39534</c:v>
                </c:pt>
                <c:pt idx="2057">
                  <c:v>39535</c:v>
                </c:pt>
                <c:pt idx="2058">
                  <c:v>39538</c:v>
                </c:pt>
                <c:pt idx="2059">
                  <c:v>39539</c:v>
                </c:pt>
                <c:pt idx="2060">
                  <c:v>39540</c:v>
                </c:pt>
                <c:pt idx="2061">
                  <c:v>39541</c:v>
                </c:pt>
                <c:pt idx="2062">
                  <c:v>39542</c:v>
                </c:pt>
                <c:pt idx="2063">
                  <c:v>39545</c:v>
                </c:pt>
                <c:pt idx="2064">
                  <c:v>39546</c:v>
                </c:pt>
                <c:pt idx="2065">
                  <c:v>39547</c:v>
                </c:pt>
                <c:pt idx="2066">
                  <c:v>39548</c:v>
                </c:pt>
                <c:pt idx="2067">
                  <c:v>39549</c:v>
                </c:pt>
                <c:pt idx="2068">
                  <c:v>39552</c:v>
                </c:pt>
                <c:pt idx="2069">
                  <c:v>39553</c:v>
                </c:pt>
                <c:pt idx="2070">
                  <c:v>39554</c:v>
                </c:pt>
                <c:pt idx="2071">
                  <c:v>39555</c:v>
                </c:pt>
                <c:pt idx="2072">
                  <c:v>39556</c:v>
                </c:pt>
                <c:pt idx="2073">
                  <c:v>39559</c:v>
                </c:pt>
                <c:pt idx="2074">
                  <c:v>39560</c:v>
                </c:pt>
                <c:pt idx="2075">
                  <c:v>39561</c:v>
                </c:pt>
                <c:pt idx="2076">
                  <c:v>39562</c:v>
                </c:pt>
                <c:pt idx="2077">
                  <c:v>39563</c:v>
                </c:pt>
                <c:pt idx="2078">
                  <c:v>39566</c:v>
                </c:pt>
                <c:pt idx="2079">
                  <c:v>39567</c:v>
                </c:pt>
                <c:pt idx="2080">
                  <c:v>39568</c:v>
                </c:pt>
                <c:pt idx="2081">
                  <c:v>39570</c:v>
                </c:pt>
                <c:pt idx="2082">
                  <c:v>39573</c:v>
                </c:pt>
                <c:pt idx="2083">
                  <c:v>39574</c:v>
                </c:pt>
                <c:pt idx="2084">
                  <c:v>39575</c:v>
                </c:pt>
                <c:pt idx="2085">
                  <c:v>39576</c:v>
                </c:pt>
                <c:pt idx="2086">
                  <c:v>39577</c:v>
                </c:pt>
                <c:pt idx="2087">
                  <c:v>39580</c:v>
                </c:pt>
                <c:pt idx="2088">
                  <c:v>39581</c:v>
                </c:pt>
                <c:pt idx="2089">
                  <c:v>39582</c:v>
                </c:pt>
                <c:pt idx="2090">
                  <c:v>39583</c:v>
                </c:pt>
                <c:pt idx="2091">
                  <c:v>39584</c:v>
                </c:pt>
                <c:pt idx="2092">
                  <c:v>39587</c:v>
                </c:pt>
                <c:pt idx="2093">
                  <c:v>39588</c:v>
                </c:pt>
                <c:pt idx="2094">
                  <c:v>39589</c:v>
                </c:pt>
                <c:pt idx="2095">
                  <c:v>39590</c:v>
                </c:pt>
                <c:pt idx="2096">
                  <c:v>39591</c:v>
                </c:pt>
                <c:pt idx="2097">
                  <c:v>39594</c:v>
                </c:pt>
                <c:pt idx="2098">
                  <c:v>39595</c:v>
                </c:pt>
                <c:pt idx="2099">
                  <c:v>39596</c:v>
                </c:pt>
                <c:pt idx="2100">
                  <c:v>39597</c:v>
                </c:pt>
                <c:pt idx="2101">
                  <c:v>39598</c:v>
                </c:pt>
                <c:pt idx="2102">
                  <c:v>39601</c:v>
                </c:pt>
                <c:pt idx="2103">
                  <c:v>39602</c:v>
                </c:pt>
                <c:pt idx="2104">
                  <c:v>39603</c:v>
                </c:pt>
                <c:pt idx="2105">
                  <c:v>39604</c:v>
                </c:pt>
                <c:pt idx="2106">
                  <c:v>39605</c:v>
                </c:pt>
                <c:pt idx="2107">
                  <c:v>39608</c:v>
                </c:pt>
                <c:pt idx="2108">
                  <c:v>39609</c:v>
                </c:pt>
                <c:pt idx="2109">
                  <c:v>39610</c:v>
                </c:pt>
                <c:pt idx="2110">
                  <c:v>39611</c:v>
                </c:pt>
                <c:pt idx="2111">
                  <c:v>39612</c:v>
                </c:pt>
                <c:pt idx="2112">
                  <c:v>39615</c:v>
                </c:pt>
                <c:pt idx="2113">
                  <c:v>39616</c:v>
                </c:pt>
                <c:pt idx="2114">
                  <c:v>39617</c:v>
                </c:pt>
                <c:pt idx="2115">
                  <c:v>39618</c:v>
                </c:pt>
                <c:pt idx="2116">
                  <c:v>39619</c:v>
                </c:pt>
                <c:pt idx="2117">
                  <c:v>39622</c:v>
                </c:pt>
                <c:pt idx="2118">
                  <c:v>39623</c:v>
                </c:pt>
                <c:pt idx="2119">
                  <c:v>39624</c:v>
                </c:pt>
                <c:pt idx="2120">
                  <c:v>39625</c:v>
                </c:pt>
                <c:pt idx="2121">
                  <c:v>39626</c:v>
                </c:pt>
                <c:pt idx="2122">
                  <c:v>39629</c:v>
                </c:pt>
                <c:pt idx="2123">
                  <c:v>39630</c:v>
                </c:pt>
                <c:pt idx="2124">
                  <c:v>39631</c:v>
                </c:pt>
                <c:pt idx="2125">
                  <c:v>39632</c:v>
                </c:pt>
                <c:pt idx="2126">
                  <c:v>39633</c:v>
                </c:pt>
                <c:pt idx="2127">
                  <c:v>39636</c:v>
                </c:pt>
                <c:pt idx="2128">
                  <c:v>39637</c:v>
                </c:pt>
                <c:pt idx="2129">
                  <c:v>39638</c:v>
                </c:pt>
                <c:pt idx="2130">
                  <c:v>39639</c:v>
                </c:pt>
                <c:pt idx="2131">
                  <c:v>39640</c:v>
                </c:pt>
                <c:pt idx="2132">
                  <c:v>39643</c:v>
                </c:pt>
                <c:pt idx="2133">
                  <c:v>39644</c:v>
                </c:pt>
                <c:pt idx="2134">
                  <c:v>39645</c:v>
                </c:pt>
                <c:pt idx="2135">
                  <c:v>39646</c:v>
                </c:pt>
                <c:pt idx="2136">
                  <c:v>39647</c:v>
                </c:pt>
                <c:pt idx="2137">
                  <c:v>39650</c:v>
                </c:pt>
                <c:pt idx="2138">
                  <c:v>39651</c:v>
                </c:pt>
                <c:pt idx="2139">
                  <c:v>39652</c:v>
                </c:pt>
                <c:pt idx="2140">
                  <c:v>39653</c:v>
                </c:pt>
                <c:pt idx="2141">
                  <c:v>39654</c:v>
                </c:pt>
                <c:pt idx="2142">
                  <c:v>39657</c:v>
                </c:pt>
                <c:pt idx="2143">
                  <c:v>39658</c:v>
                </c:pt>
                <c:pt idx="2144">
                  <c:v>39659</c:v>
                </c:pt>
                <c:pt idx="2145">
                  <c:v>39660</c:v>
                </c:pt>
                <c:pt idx="2146">
                  <c:v>39661</c:v>
                </c:pt>
                <c:pt idx="2147">
                  <c:v>39664</c:v>
                </c:pt>
                <c:pt idx="2148">
                  <c:v>39665</c:v>
                </c:pt>
                <c:pt idx="2149">
                  <c:v>39666</c:v>
                </c:pt>
                <c:pt idx="2150">
                  <c:v>39667</c:v>
                </c:pt>
                <c:pt idx="2151">
                  <c:v>39668</c:v>
                </c:pt>
                <c:pt idx="2152">
                  <c:v>39671</c:v>
                </c:pt>
                <c:pt idx="2153">
                  <c:v>39672</c:v>
                </c:pt>
                <c:pt idx="2154">
                  <c:v>39673</c:v>
                </c:pt>
                <c:pt idx="2155">
                  <c:v>39674</c:v>
                </c:pt>
                <c:pt idx="2156">
                  <c:v>39675</c:v>
                </c:pt>
                <c:pt idx="2157">
                  <c:v>39678</c:v>
                </c:pt>
                <c:pt idx="2158">
                  <c:v>39679</c:v>
                </c:pt>
                <c:pt idx="2159">
                  <c:v>39680</c:v>
                </c:pt>
                <c:pt idx="2160">
                  <c:v>39681</c:v>
                </c:pt>
                <c:pt idx="2161">
                  <c:v>39682</c:v>
                </c:pt>
                <c:pt idx="2162">
                  <c:v>39685</c:v>
                </c:pt>
                <c:pt idx="2163">
                  <c:v>39686</c:v>
                </c:pt>
                <c:pt idx="2164">
                  <c:v>39687</c:v>
                </c:pt>
                <c:pt idx="2165">
                  <c:v>39688</c:v>
                </c:pt>
                <c:pt idx="2166">
                  <c:v>39689</c:v>
                </c:pt>
                <c:pt idx="2167">
                  <c:v>39692</c:v>
                </c:pt>
                <c:pt idx="2168">
                  <c:v>39693</c:v>
                </c:pt>
                <c:pt idx="2169">
                  <c:v>39694</c:v>
                </c:pt>
                <c:pt idx="2170">
                  <c:v>39695</c:v>
                </c:pt>
                <c:pt idx="2171">
                  <c:v>39696</c:v>
                </c:pt>
                <c:pt idx="2172">
                  <c:v>39699</c:v>
                </c:pt>
                <c:pt idx="2173">
                  <c:v>39700</c:v>
                </c:pt>
                <c:pt idx="2174">
                  <c:v>39701</c:v>
                </c:pt>
                <c:pt idx="2175">
                  <c:v>39702</c:v>
                </c:pt>
                <c:pt idx="2176">
                  <c:v>39703</c:v>
                </c:pt>
                <c:pt idx="2177">
                  <c:v>39706</c:v>
                </c:pt>
                <c:pt idx="2178">
                  <c:v>39708</c:v>
                </c:pt>
                <c:pt idx="2179">
                  <c:v>39709</c:v>
                </c:pt>
                <c:pt idx="2180">
                  <c:v>39710</c:v>
                </c:pt>
                <c:pt idx="2181">
                  <c:v>39713</c:v>
                </c:pt>
                <c:pt idx="2182">
                  <c:v>39714</c:v>
                </c:pt>
                <c:pt idx="2183">
                  <c:v>39715</c:v>
                </c:pt>
                <c:pt idx="2184">
                  <c:v>39716</c:v>
                </c:pt>
                <c:pt idx="2185">
                  <c:v>39717</c:v>
                </c:pt>
                <c:pt idx="2186">
                  <c:v>39720</c:v>
                </c:pt>
                <c:pt idx="2187">
                  <c:v>39721</c:v>
                </c:pt>
                <c:pt idx="2188">
                  <c:v>39722</c:v>
                </c:pt>
                <c:pt idx="2189">
                  <c:v>39723</c:v>
                </c:pt>
                <c:pt idx="2190">
                  <c:v>39724</c:v>
                </c:pt>
                <c:pt idx="2191">
                  <c:v>39727</c:v>
                </c:pt>
                <c:pt idx="2192">
                  <c:v>39728</c:v>
                </c:pt>
                <c:pt idx="2193">
                  <c:v>39729</c:v>
                </c:pt>
                <c:pt idx="2194">
                  <c:v>39730</c:v>
                </c:pt>
                <c:pt idx="2195">
                  <c:v>39731</c:v>
                </c:pt>
                <c:pt idx="2196">
                  <c:v>39734</c:v>
                </c:pt>
                <c:pt idx="2197">
                  <c:v>39735</c:v>
                </c:pt>
                <c:pt idx="2198">
                  <c:v>39736</c:v>
                </c:pt>
                <c:pt idx="2199">
                  <c:v>39737</c:v>
                </c:pt>
                <c:pt idx="2200">
                  <c:v>39738</c:v>
                </c:pt>
                <c:pt idx="2201">
                  <c:v>39741</c:v>
                </c:pt>
                <c:pt idx="2202">
                  <c:v>39742</c:v>
                </c:pt>
                <c:pt idx="2203">
                  <c:v>39743</c:v>
                </c:pt>
                <c:pt idx="2204">
                  <c:v>39744</c:v>
                </c:pt>
                <c:pt idx="2205">
                  <c:v>39745</c:v>
                </c:pt>
                <c:pt idx="2206">
                  <c:v>39748</c:v>
                </c:pt>
                <c:pt idx="2207">
                  <c:v>39749</c:v>
                </c:pt>
                <c:pt idx="2208">
                  <c:v>39750</c:v>
                </c:pt>
                <c:pt idx="2209">
                  <c:v>39751</c:v>
                </c:pt>
                <c:pt idx="2210">
                  <c:v>39752</c:v>
                </c:pt>
                <c:pt idx="2211">
                  <c:v>39755</c:v>
                </c:pt>
                <c:pt idx="2212">
                  <c:v>39756</c:v>
                </c:pt>
                <c:pt idx="2213">
                  <c:v>39757</c:v>
                </c:pt>
                <c:pt idx="2214">
                  <c:v>39758</c:v>
                </c:pt>
                <c:pt idx="2215">
                  <c:v>39759</c:v>
                </c:pt>
                <c:pt idx="2216">
                  <c:v>39762</c:v>
                </c:pt>
                <c:pt idx="2217">
                  <c:v>39763</c:v>
                </c:pt>
                <c:pt idx="2218">
                  <c:v>39764</c:v>
                </c:pt>
                <c:pt idx="2219">
                  <c:v>39765</c:v>
                </c:pt>
                <c:pt idx="2220">
                  <c:v>39766</c:v>
                </c:pt>
                <c:pt idx="2221">
                  <c:v>39770</c:v>
                </c:pt>
                <c:pt idx="2222">
                  <c:v>39771</c:v>
                </c:pt>
                <c:pt idx="2223">
                  <c:v>39772</c:v>
                </c:pt>
                <c:pt idx="2224">
                  <c:v>39773</c:v>
                </c:pt>
                <c:pt idx="2225">
                  <c:v>39776</c:v>
                </c:pt>
                <c:pt idx="2226">
                  <c:v>39777</c:v>
                </c:pt>
                <c:pt idx="2227">
                  <c:v>39778</c:v>
                </c:pt>
                <c:pt idx="2228">
                  <c:v>39779</c:v>
                </c:pt>
                <c:pt idx="2229">
                  <c:v>39780</c:v>
                </c:pt>
                <c:pt idx="2230">
                  <c:v>39783</c:v>
                </c:pt>
                <c:pt idx="2231">
                  <c:v>39784</c:v>
                </c:pt>
                <c:pt idx="2232">
                  <c:v>39785</c:v>
                </c:pt>
                <c:pt idx="2233">
                  <c:v>39786</c:v>
                </c:pt>
                <c:pt idx="2234">
                  <c:v>39787</c:v>
                </c:pt>
                <c:pt idx="2235">
                  <c:v>39790</c:v>
                </c:pt>
                <c:pt idx="2236">
                  <c:v>39791</c:v>
                </c:pt>
                <c:pt idx="2237">
                  <c:v>39792</c:v>
                </c:pt>
                <c:pt idx="2238">
                  <c:v>39793</c:v>
                </c:pt>
                <c:pt idx="2239">
                  <c:v>39797</c:v>
                </c:pt>
                <c:pt idx="2240">
                  <c:v>39798</c:v>
                </c:pt>
                <c:pt idx="2241">
                  <c:v>39799</c:v>
                </c:pt>
                <c:pt idx="2242">
                  <c:v>39800</c:v>
                </c:pt>
                <c:pt idx="2243">
                  <c:v>39801</c:v>
                </c:pt>
                <c:pt idx="2244">
                  <c:v>39804</c:v>
                </c:pt>
                <c:pt idx="2245">
                  <c:v>39805</c:v>
                </c:pt>
                <c:pt idx="2246">
                  <c:v>39806</c:v>
                </c:pt>
                <c:pt idx="2247">
                  <c:v>39808</c:v>
                </c:pt>
                <c:pt idx="2248">
                  <c:v>39811</c:v>
                </c:pt>
                <c:pt idx="2249">
                  <c:v>39812</c:v>
                </c:pt>
                <c:pt idx="2250">
                  <c:v>39813</c:v>
                </c:pt>
                <c:pt idx="2251">
                  <c:v>39815</c:v>
                </c:pt>
                <c:pt idx="2252">
                  <c:v>39818</c:v>
                </c:pt>
                <c:pt idx="2253">
                  <c:v>39819</c:v>
                </c:pt>
                <c:pt idx="2254">
                  <c:v>39820</c:v>
                </c:pt>
                <c:pt idx="2255">
                  <c:v>39821</c:v>
                </c:pt>
                <c:pt idx="2256">
                  <c:v>39822</c:v>
                </c:pt>
                <c:pt idx="2257">
                  <c:v>39825</c:v>
                </c:pt>
                <c:pt idx="2258">
                  <c:v>39826</c:v>
                </c:pt>
                <c:pt idx="2259">
                  <c:v>39827</c:v>
                </c:pt>
                <c:pt idx="2260">
                  <c:v>39828</c:v>
                </c:pt>
                <c:pt idx="2261">
                  <c:v>39829</c:v>
                </c:pt>
                <c:pt idx="2262">
                  <c:v>39832</c:v>
                </c:pt>
                <c:pt idx="2263">
                  <c:v>39833</c:v>
                </c:pt>
                <c:pt idx="2264">
                  <c:v>39834</c:v>
                </c:pt>
                <c:pt idx="2265">
                  <c:v>39835</c:v>
                </c:pt>
                <c:pt idx="2266">
                  <c:v>39836</c:v>
                </c:pt>
                <c:pt idx="2267">
                  <c:v>39839</c:v>
                </c:pt>
                <c:pt idx="2268">
                  <c:v>39840</c:v>
                </c:pt>
                <c:pt idx="2269">
                  <c:v>39841</c:v>
                </c:pt>
                <c:pt idx="2270">
                  <c:v>39842</c:v>
                </c:pt>
                <c:pt idx="2271">
                  <c:v>39843</c:v>
                </c:pt>
                <c:pt idx="2272">
                  <c:v>39847</c:v>
                </c:pt>
                <c:pt idx="2273">
                  <c:v>39848</c:v>
                </c:pt>
                <c:pt idx="2274">
                  <c:v>39849</c:v>
                </c:pt>
                <c:pt idx="2275">
                  <c:v>39850</c:v>
                </c:pt>
                <c:pt idx="2276">
                  <c:v>39853</c:v>
                </c:pt>
                <c:pt idx="2277">
                  <c:v>39854</c:v>
                </c:pt>
                <c:pt idx="2278">
                  <c:v>39855</c:v>
                </c:pt>
                <c:pt idx="2279">
                  <c:v>39856</c:v>
                </c:pt>
                <c:pt idx="2280">
                  <c:v>39857</c:v>
                </c:pt>
                <c:pt idx="2281">
                  <c:v>39860</c:v>
                </c:pt>
                <c:pt idx="2282">
                  <c:v>39861</c:v>
                </c:pt>
                <c:pt idx="2283">
                  <c:v>39862</c:v>
                </c:pt>
                <c:pt idx="2284">
                  <c:v>39863</c:v>
                </c:pt>
                <c:pt idx="2285">
                  <c:v>39864</c:v>
                </c:pt>
                <c:pt idx="2286">
                  <c:v>39867</c:v>
                </c:pt>
                <c:pt idx="2287">
                  <c:v>39868</c:v>
                </c:pt>
                <c:pt idx="2288">
                  <c:v>39869</c:v>
                </c:pt>
                <c:pt idx="2289">
                  <c:v>39870</c:v>
                </c:pt>
                <c:pt idx="2290">
                  <c:v>39871</c:v>
                </c:pt>
                <c:pt idx="2291">
                  <c:v>39874</c:v>
                </c:pt>
                <c:pt idx="2292">
                  <c:v>39875</c:v>
                </c:pt>
                <c:pt idx="2293">
                  <c:v>39876</c:v>
                </c:pt>
                <c:pt idx="2294">
                  <c:v>39877</c:v>
                </c:pt>
                <c:pt idx="2295">
                  <c:v>39878</c:v>
                </c:pt>
                <c:pt idx="2296">
                  <c:v>39881</c:v>
                </c:pt>
                <c:pt idx="2297">
                  <c:v>39882</c:v>
                </c:pt>
                <c:pt idx="2298">
                  <c:v>39883</c:v>
                </c:pt>
                <c:pt idx="2299">
                  <c:v>39884</c:v>
                </c:pt>
                <c:pt idx="2300">
                  <c:v>39885</c:v>
                </c:pt>
                <c:pt idx="2301">
                  <c:v>39889</c:v>
                </c:pt>
                <c:pt idx="2302">
                  <c:v>39890</c:v>
                </c:pt>
                <c:pt idx="2303">
                  <c:v>39891</c:v>
                </c:pt>
                <c:pt idx="2304">
                  <c:v>39892</c:v>
                </c:pt>
                <c:pt idx="2305">
                  <c:v>39895</c:v>
                </c:pt>
                <c:pt idx="2306">
                  <c:v>39896</c:v>
                </c:pt>
                <c:pt idx="2307">
                  <c:v>39897</c:v>
                </c:pt>
                <c:pt idx="2308">
                  <c:v>39898</c:v>
                </c:pt>
                <c:pt idx="2309">
                  <c:v>39899</c:v>
                </c:pt>
                <c:pt idx="2310">
                  <c:v>39902</c:v>
                </c:pt>
                <c:pt idx="2311">
                  <c:v>39903</c:v>
                </c:pt>
                <c:pt idx="2312">
                  <c:v>39904</c:v>
                </c:pt>
                <c:pt idx="2313">
                  <c:v>39905</c:v>
                </c:pt>
                <c:pt idx="2314">
                  <c:v>39906</c:v>
                </c:pt>
                <c:pt idx="2315">
                  <c:v>39909</c:v>
                </c:pt>
                <c:pt idx="2316">
                  <c:v>39910</c:v>
                </c:pt>
                <c:pt idx="2317">
                  <c:v>39911</c:v>
                </c:pt>
                <c:pt idx="2318">
                  <c:v>39916</c:v>
                </c:pt>
                <c:pt idx="2319">
                  <c:v>39917</c:v>
                </c:pt>
                <c:pt idx="2320">
                  <c:v>39918</c:v>
                </c:pt>
                <c:pt idx="2321">
                  <c:v>39919</c:v>
                </c:pt>
                <c:pt idx="2322">
                  <c:v>39920</c:v>
                </c:pt>
                <c:pt idx="2323">
                  <c:v>39923</c:v>
                </c:pt>
                <c:pt idx="2324">
                  <c:v>39924</c:v>
                </c:pt>
                <c:pt idx="2325">
                  <c:v>39925</c:v>
                </c:pt>
                <c:pt idx="2326">
                  <c:v>39926</c:v>
                </c:pt>
                <c:pt idx="2327">
                  <c:v>39927</c:v>
                </c:pt>
                <c:pt idx="2328">
                  <c:v>39930</c:v>
                </c:pt>
                <c:pt idx="2329">
                  <c:v>39931</c:v>
                </c:pt>
                <c:pt idx="2330">
                  <c:v>39932</c:v>
                </c:pt>
                <c:pt idx="2331">
                  <c:v>39933</c:v>
                </c:pt>
                <c:pt idx="2332">
                  <c:v>39937</c:v>
                </c:pt>
                <c:pt idx="2333">
                  <c:v>39938</c:v>
                </c:pt>
                <c:pt idx="2334">
                  <c:v>39939</c:v>
                </c:pt>
                <c:pt idx="2335">
                  <c:v>39940</c:v>
                </c:pt>
                <c:pt idx="2336">
                  <c:v>39941</c:v>
                </c:pt>
                <c:pt idx="2337">
                  <c:v>39944</c:v>
                </c:pt>
                <c:pt idx="2338">
                  <c:v>39945</c:v>
                </c:pt>
                <c:pt idx="2339">
                  <c:v>39946</c:v>
                </c:pt>
                <c:pt idx="2340">
                  <c:v>39947</c:v>
                </c:pt>
                <c:pt idx="2341">
                  <c:v>39948</c:v>
                </c:pt>
                <c:pt idx="2342">
                  <c:v>39951</c:v>
                </c:pt>
                <c:pt idx="2343">
                  <c:v>39952</c:v>
                </c:pt>
                <c:pt idx="2344">
                  <c:v>39953</c:v>
                </c:pt>
                <c:pt idx="2345">
                  <c:v>39954</c:v>
                </c:pt>
                <c:pt idx="2346">
                  <c:v>39955</c:v>
                </c:pt>
                <c:pt idx="2347">
                  <c:v>39958</c:v>
                </c:pt>
                <c:pt idx="2348">
                  <c:v>39959</c:v>
                </c:pt>
                <c:pt idx="2349">
                  <c:v>39960</c:v>
                </c:pt>
                <c:pt idx="2350">
                  <c:v>39961</c:v>
                </c:pt>
                <c:pt idx="2351">
                  <c:v>39962</c:v>
                </c:pt>
                <c:pt idx="2352">
                  <c:v>39965</c:v>
                </c:pt>
                <c:pt idx="2353">
                  <c:v>39966</c:v>
                </c:pt>
                <c:pt idx="2354">
                  <c:v>39967</c:v>
                </c:pt>
                <c:pt idx="2355">
                  <c:v>39968</c:v>
                </c:pt>
                <c:pt idx="2356">
                  <c:v>39969</c:v>
                </c:pt>
                <c:pt idx="2357">
                  <c:v>39972</c:v>
                </c:pt>
                <c:pt idx="2358">
                  <c:v>39973</c:v>
                </c:pt>
                <c:pt idx="2359">
                  <c:v>39974</c:v>
                </c:pt>
                <c:pt idx="2360">
                  <c:v>39975</c:v>
                </c:pt>
                <c:pt idx="2361">
                  <c:v>39976</c:v>
                </c:pt>
                <c:pt idx="2362">
                  <c:v>39979</c:v>
                </c:pt>
                <c:pt idx="2363">
                  <c:v>39980</c:v>
                </c:pt>
                <c:pt idx="2364">
                  <c:v>39981</c:v>
                </c:pt>
                <c:pt idx="2365">
                  <c:v>39982</c:v>
                </c:pt>
                <c:pt idx="2366">
                  <c:v>39983</c:v>
                </c:pt>
                <c:pt idx="2367">
                  <c:v>39986</c:v>
                </c:pt>
                <c:pt idx="2368">
                  <c:v>39987</c:v>
                </c:pt>
                <c:pt idx="2369">
                  <c:v>39988</c:v>
                </c:pt>
                <c:pt idx="2370">
                  <c:v>39989</c:v>
                </c:pt>
                <c:pt idx="2371">
                  <c:v>39990</c:v>
                </c:pt>
                <c:pt idx="2372">
                  <c:v>39993</c:v>
                </c:pt>
                <c:pt idx="2373">
                  <c:v>39994</c:v>
                </c:pt>
                <c:pt idx="2374">
                  <c:v>39995</c:v>
                </c:pt>
                <c:pt idx="2375">
                  <c:v>39996</c:v>
                </c:pt>
                <c:pt idx="2376">
                  <c:v>39997</c:v>
                </c:pt>
                <c:pt idx="2377">
                  <c:v>40000</c:v>
                </c:pt>
                <c:pt idx="2378">
                  <c:v>40001</c:v>
                </c:pt>
                <c:pt idx="2379">
                  <c:v>40002</c:v>
                </c:pt>
                <c:pt idx="2380">
                  <c:v>40003</c:v>
                </c:pt>
                <c:pt idx="2381">
                  <c:v>40004</c:v>
                </c:pt>
                <c:pt idx="2382">
                  <c:v>40007</c:v>
                </c:pt>
                <c:pt idx="2383">
                  <c:v>40008</c:v>
                </c:pt>
                <c:pt idx="2384">
                  <c:v>40009</c:v>
                </c:pt>
                <c:pt idx="2385">
                  <c:v>40010</c:v>
                </c:pt>
                <c:pt idx="2386">
                  <c:v>40011</c:v>
                </c:pt>
                <c:pt idx="2387">
                  <c:v>40014</c:v>
                </c:pt>
                <c:pt idx="2388">
                  <c:v>40015</c:v>
                </c:pt>
                <c:pt idx="2389">
                  <c:v>40016</c:v>
                </c:pt>
                <c:pt idx="2390">
                  <c:v>40017</c:v>
                </c:pt>
                <c:pt idx="2391">
                  <c:v>40018</c:v>
                </c:pt>
                <c:pt idx="2392">
                  <c:v>40021</c:v>
                </c:pt>
                <c:pt idx="2393">
                  <c:v>40022</c:v>
                </c:pt>
                <c:pt idx="2394">
                  <c:v>40023</c:v>
                </c:pt>
                <c:pt idx="2395">
                  <c:v>40024</c:v>
                </c:pt>
                <c:pt idx="2396">
                  <c:v>40025</c:v>
                </c:pt>
                <c:pt idx="2397">
                  <c:v>40028</c:v>
                </c:pt>
                <c:pt idx="2398">
                  <c:v>40029</c:v>
                </c:pt>
                <c:pt idx="2399">
                  <c:v>40030</c:v>
                </c:pt>
                <c:pt idx="2400">
                  <c:v>40031</c:v>
                </c:pt>
                <c:pt idx="2401">
                  <c:v>40032</c:v>
                </c:pt>
                <c:pt idx="2402">
                  <c:v>40035</c:v>
                </c:pt>
                <c:pt idx="2403">
                  <c:v>40036</c:v>
                </c:pt>
                <c:pt idx="2404">
                  <c:v>40037</c:v>
                </c:pt>
                <c:pt idx="2405">
                  <c:v>40038</c:v>
                </c:pt>
                <c:pt idx="2406">
                  <c:v>40039</c:v>
                </c:pt>
                <c:pt idx="2407">
                  <c:v>40042</c:v>
                </c:pt>
                <c:pt idx="2408">
                  <c:v>40043</c:v>
                </c:pt>
                <c:pt idx="2409">
                  <c:v>40044</c:v>
                </c:pt>
                <c:pt idx="2410">
                  <c:v>40045</c:v>
                </c:pt>
                <c:pt idx="2411">
                  <c:v>40046</c:v>
                </c:pt>
                <c:pt idx="2412">
                  <c:v>40049</c:v>
                </c:pt>
                <c:pt idx="2413">
                  <c:v>40050</c:v>
                </c:pt>
                <c:pt idx="2414">
                  <c:v>40051</c:v>
                </c:pt>
                <c:pt idx="2415">
                  <c:v>40052</c:v>
                </c:pt>
                <c:pt idx="2416">
                  <c:v>40053</c:v>
                </c:pt>
                <c:pt idx="2417">
                  <c:v>40056</c:v>
                </c:pt>
                <c:pt idx="2418">
                  <c:v>40057</c:v>
                </c:pt>
                <c:pt idx="2419">
                  <c:v>40058</c:v>
                </c:pt>
                <c:pt idx="2420">
                  <c:v>40059</c:v>
                </c:pt>
                <c:pt idx="2421">
                  <c:v>40060</c:v>
                </c:pt>
                <c:pt idx="2422">
                  <c:v>40063</c:v>
                </c:pt>
                <c:pt idx="2423">
                  <c:v>40064</c:v>
                </c:pt>
                <c:pt idx="2424">
                  <c:v>40065</c:v>
                </c:pt>
                <c:pt idx="2425">
                  <c:v>40066</c:v>
                </c:pt>
                <c:pt idx="2426">
                  <c:v>40067</c:v>
                </c:pt>
                <c:pt idx="2427">
                  <c:v>40070</c:v>
                </c:pt>
                <c:pt idx="2428">
                  <c:v>40071</c:v>
                </c:pt>
                <c:pt idx="2429">
                  <c:v>40073</c:v>
                </c:pt>
                <c:pt idx="2430">
                  <c:v>40074</c:v>
                </c:pt>
                <c:pt idx="2431">
                  <c:v>40077</c:v>
                </c:pt>
                <c:pt idx="2432">
                  <c:v>40078</c:v>
                </c:pt>
                <c:pt idx="2433">
                  <c:v>40079</c:v>
                </c:pt>
                <c:pt idx="2434">
                  <c:v>40080</c:v>
                </c:pt>
                <c:pt idx="2435">
                  <c:v>40081</c:v>
                </c:pt>
                <c:pt idx="2436">
                  <c:v>40084</c:v>
                </c:pt>
                <c:pt idx="2437">
                  <c:v>40085</c:v>
                </c:pt>
                <c:pt idx="2438">
                  <c:v>40086</c:v>
                </c:pt>
                <c:pt idx="2439">
                  <c:v>40087</c:v>
                </c:pt>
                <c:pt idx="2440">
                  <c:v>40088</c:v>
                </c:pt>
                <c:pt idx="2441">
                  <c:v>40091</c:v>
                </c:pt>
                <c:pt idx="2442">
                  <c:v>40092</c:v>
                </c:pt>
                <c:pt idx="2443">
                  <c:v>40093</c:v>
                </c:pt>
                <c:pt idx="2444">
                  <c:v>40094</c:v>
                </c:pt>
                <c:pt idx="2445">
                  <c:v>40095</c:v>
                </c:pt>
                <c:pt idx="2446">
                  <c:v>40098</c:v>
                </c:pt>
                <c:pt idx="2447">
                  <c:v>40099</c:v>
                </c:pt>
                <c:pt idx="2448">
                  <c:v>40100</c:v>
                </c:pt>
                <c:pt idx="2449">
                  <c:v>40101</c:v>
                </c:pt>
                <c:pt idx="2450">
                  <c:v>40102</c:v>
                </c:pt>
                <c:pt idx="2451">
                  <c:v>40105</c:v>
                </c:pt>
                <c:pt idx="2452">
                  <c:v>40106</c:v>
                </c:pt>
                <c:pt idx="2453">
                  <c:v>40107</c:v>
                </c:pt>
                <c:pt idx="2454">
                  <c:v>40108</c:v>
                </c:pt>
                <c:pt idx="2455">
                  <c:v>40109</c:v>
                </c:pt>
                <c:pt idx="2456">
                  <c:v>40112</c:v>
                </c:pt>
                <c:pt idx="2457">
                  <c:v>40113</c:v>
                </c:pt>
                <c:pt idx="2458">
                  <c:v>40114</c:v>
                </c:pt>
                <c:pt idx="2459">
                  <c:v>40115</c:v>
                </c:pt>
                <c:pt idx="2460">
                  <c:v>40116</c:v>
                </c:pt>
                <c:pt idx="2461">
                  <c:v>40120</c:v>
                </c:pt>
                <c:pt idx="2462">
                  <c:v>40121</c:v>
                </c:pt>
                <c:pt idx="2463">
                  <c:v>40122</c:v>
                </c:pt>
                <c:pt idx="2464">
                  <c:v>40123</c:v>
                </c:pt>
                <c:pt idx="2465">
                  <c:v>40126</c:v>
                </c:pt>
                <c:pt idx="2466">
                  <c:v>40127</c:v>
                </c:pt>
                <c:pt idx="2467">
                  <c:v>40128</c:v>
                </c:pt>
                <c:pt idx="2468">
                  <c:v>40129</c:v>
                </c:pt>
                <c:pt idx="2469">
                  <c:v>40130</c:v>
                </c:pt>
                <c:pt idx="2470">
                  <c:v>40134</c:v>
                </c:pt>
                <c:pt idx="2471">
                  <c:v>40135</c:v>
                </c:pt>
                <c:pt idx="2472">
                  <c:v>40136</c:v>
                </c:pt>
                <c:pt idx="2473">
                  <c:v>40137</c:v>
                </c:pt>
                <c:pt idx="2474">
                  <c:v>40140</c:v>
                </c:pt>
                <c:pt idx="2475">
                  <c:v>40141</c:v>
                </c:pt>
                <c:pt idx="2476">
                  <c:v>40142</c:v>
                </c:pt>
                <c:pt idx="2477">
                  <c:v>40143</c:v>
                </c:pt>
                <c:pt idx="2478">
                  <c:v>40144</c:v>
                </c:pt>
                <c:pt idx="2479">
                  <c:v>40147</c:v>
                </c:pt>
                <c:pt idx="2480">
                  <c:v>40148</c:v>
                </c:pt>
                <c:pt idx="2481">
                  <c:v>40149</c:v>
                </c:pt>
                <c:pt idx="2482">
                  <c:v>40150</c:v>
                </c:pt>
                <c:pt idx="2483">
                  <c:v>40151</c:v>
                </c:pt>
                <c:pt idx="2484">
                  <c:v>40154</c:v>
                </c:pt>
                <c:pt idx="2485">
                  <c:v>40155</c:v>
                </c:pt>
                <c:pt idx="2486">
                  <c:v>40156</c:v>
                </c:pt>
                <c:pt idx="2487">
                  <c:v>40157</c:v>
                </c:pt>
                <c:pt idx="2488">
                  <c:v>40158</c:v>
                </c:pt>
                <c:pt idx="2489">
                  <c:v>40161</c:v>
                </c:pt>
                <c:pt idx="2490">
                  <c:v>40162</c:v>
                </c:pt>
                <c:pt idx="2491">
                  <c:v>40163</c:v>
                </c:pt>
                <c:pt idx="2492">
                  <c:v>40164</c:v>
                </c:pt>
                <c:pt idx="2493">
                  <c:v>40165</c:v>
                </c:pt>
                <c:pt idx="2494">
                  <c:v>40168</c:v>
                </c:pt>
                <c:pt idx="2495">
                  <c:v>40169</c:v>
                </c:pt>
                <c:pt idx="2496">
                  <c:v>40170</c:v>
                </c:pt>
                <c:pt idx="2497">
                  <c:v>40171</c:v>
                </c:pt>
                <c:pt idx="2498">
                  <c:v>40175</c:v>
                </c:pt>
                <c:pt idx="2499">
                  <c:v>40176</c:v>
                </c:pt>
                <c:pt idx="2500">
                  <c:v>40177</c:v>
                </c:pt>
                <c:pt idx="2501">
                  <c:v>40178</c:v>
                </c:pt>
                <c:pt idx="2502">
                  <c:v>40182</c:v>
                </c:pt>
                <c:pt idx="2503">
                  <c:v>40183</c:v>
                </c:pt>
                <c:pt idx="2504">
                  <c:v>40184</c:v>
                </c:pt>
                <c:pt idx="2505">
                  <c:v>40185</c:v>
                </c:pt>
                <c:pt idx="2506">
                  <c:v>40186</c:v>
                </c:pt>
                <c:pt idx="2507">
                  <c:v>40189</c:v>
                </c:pt>
                <c:pt idx="2508">
                  <c:v>40190</c:v>
                </c:pt>
                <c:pt idx="2509">
                  <c:v>40191</c:v>
                </c:pt>
                <c:pt idx="2510">
                  <c:v>40192</c:v>
                </c:pt>
                <c:pt idx="2511">
                  <c:v>40193</c:v>
                </c:pt>
                <c:pt idx="2512">
                  <c:v>40196</c:v>
                </c:pt>
                <c:pt idx="2513">
                  <c:v>40197</c:v>
                </c:pt>
                <c:pt idx="2514">
                  <c:v>40198</c:v>
                </c:pt>
                <c:pt idx="2515">
                  <c:v>40199</c:v>
                </c:pt>
                <c:pt idx="2516">
                  <c:v>40200</c:v>
                </c:pt>
                <c:pt idx="2517">
                  <c:v>40203</c:v>
                </c:pt>
                <c:pt idx="2518">
                  <c:v>40204</c:v>
                </c:pt>
                <c:pt idx="2519">
                  <c:v>40205</c:v>
                </c:pt>
                <c:pt idx="2520">
                  <c:v>40206</c:v>
                </c:pt>
                <c:pt idx="2521">
                  <c:v>40207</c:v>
                </c:pt>
                <c:pt idx="2522">
                  <c:v>40211</c:v>
                </c:pt>
                <c:pt idx="2523">
                  <c:v>40212</c:v>
                </c:pt>
                <c:pt idx="2524">
                  <c:v>40213</c:v>
                </c:pt>
                <c:pt idx="2525">
                  <c:v>40214</c:v>
                </c:pt>
                <c:pt idx="2526">
                  <c:v>40217</c:v>
                </c:pt>
                <c:pt idx="2527">
                  <c:v>40218</c:v>
                </c:pt>
                <c:pt idx="2528">
                  <c:v>40219</c:v>
                </c:pt>
                <c:pt idx="2529">
                  <c:v>40220</c:v>
                </c:pt>
                <c:pt idx="2530">
                  <c:v>40221</c:v>
                </c:pt>
                <c:pt idx="2531">
                  <c:v>40224</c:v>
                </c:pt>
                <c:pt idx="2532">
                  <c:v>40225</c:v>
                </c:pt>
                <c:pt idx="2533">
                  <c:v>40226</c:v>
                </c:pt>
                <c:pt idx="2534">
                  <c:v>40227</c:v>
                </c:pt>
                <c:pt idx="2535">
                  <c:v>40228</c:v>
                </c:pt>
                <c:pt idx="2536">
                  <c:v>40231</c:v>
                </c:pt>
                <c:pt idx="2537">
                  <c:v>40232</c:v>
                </c:pt>
                <c:pt idx="2538">
                  <c:v>40233</c:v>
                </c:pt>
                <c:pt idx="2539">
                  <c:v>40234</c:v>
                </c:pt>
                <c:pt idx="2540">
                  <c:v>40235</c:v>
                </c:pt>
                <c:pt idx="2541">
                  <c:v>40238</c:v>
                </c:pt>
                <c:pt idx="2542">
                  <c:v>40239</c:v>
                </c:pt>
                <c:pt idx="2543">
                  <c:v>40240</c:v>
                </c:pt>
                <c:pt idx="2544">
                  <c:v>40241</c:v>
                </c:pt>
                <c:pt idx="2545">
                  <c:v>40242</c:v>
                </c:pt>
                <c:pt idx="2546">
                  <c:v>40245</c:v>
                </c:pt>
                <c:pt idx="2547">
                  <c:v>40246</c:v>
                </c:pt>
                <c:pt idx="2548">
                  <c:v>40247</c:v>
                </c:pt>
                <c:pt idx="2549">
                  <c:v>40248</c:v>
                </c:pt>
                <c:pt idx="2550">
                  <c:v>40249</c:v>
                </c:pt>
                <c:pt idx="2551">
                  <c:v>40253</c:v>
                </c:pt>
                <c:pt idx="2552">
                  <c:v>40254</c:v>
                </c:pt>
                <c:pt idx="2553">
                  <c:v>40255</c:v>
                </c:pt>
                <c:pt idx="2554">
                  <c:v>40256</c:v>
                </c:pt>
                <c:pt idx="2555">
                  <c:v>40259</c:v>
                </c:pt>
                <c:pt idx="2556">
                  <c:v>40260</c:v>
                </c:pt>
                <c:pt idx="2557">
                  <c:v>40261</c:v>
                </c:pt>
                <c:pt idx="2558">
                  <c:v>40262</c:v>
                </c:pt>
                <c:pt idx="2559">
                  <c:v>40263</c:v>
                </c:pt>
                <c:pt idx="2560">
                  <c:v>40266</c:v>
                </c:pt>
                <c:pt idx="2561">
                  <c:v>40267</c:v>
                </c:pt>
                <c:pt idx="2562">
                  <c:v>40268</c:v>
                </c:pt>
                <c:pt idx="2563">
                  <c:v>40273</c:v>
                </c:pt>
                <c:pt idx="2564">
                  <c:v>40274</c:v>
                </c:pt>
                <c:pt idx="2565">
                  <c:v>40275</c:v>
                </c:pt>
                <c:pt idx="2566">
                  <c:v>40276</c:v>
                </c:pt>
                <c:pt idx="2567">
                  <c:v>40277</c:v>
                </c:pt>
                <c:pt idx="2568">
                  <c:v>40280</c:v>
                </c:pt>
                <c:pt idx="2569">
                  <c:v>40281</c:v>
                </c:pt>
                <c:pt idx="2570">
                  <c:v>40282</c:v>
                </c:pt>
                <c:pt idx="2571">
                  <c:v>40283</c:v>
                </c:pt>
                <c:pt idx="2572">
                  <c:v>40284</c:v>
                </c:pt>
                <c:pt idx="2573">
                  <c:v>40287</c:v>
                </c:pt>
                <c:pt idx="2574">
                  <c:v>40288</c:v>
                </c:pt>
                <c:pt idx="2575">
                  <c:v>40289</c:v>
                </c:pt>
                <c:pt idx="2576">
                  <c:v>40290</c:v>
                </c:pt>
                <c:pt idx="2577">
                  <c:v>40291</c:v>
                </c:pt>
                <c:pt idx="2578">
                  <c:v>40294</c:v>
                </c:pt>
                <c:pt idx="2579">
                  <c:v>40295</c:v>
                </c:pt>
                <c:pt idx="2580">
                  <c:v>40296</c:v>
                </c:pt>
                <c:pt idx="2581">
                  <c:v>40297</c:v>
                </c:pt>
                <c:pt idx="2582">
                  <c:v>40298</c:v>
                </c:pt>
                <c:pt idx="2583">
                  <c:v>40301</c:v>
                </c:pt>
                <c:pt idx="2584">
                  <c:v>40302</c:v>
                </c:pt>
                <c:pt idx="2585">
                  <c:v>40303</c:v>
                </c:pt>
                <c:pt idx="2586">
                  <c:v>40304</c:v>
                </c:pt>
                <c:pt idx="2587">
                  <c:v>40305</c:v>
                </c:pt>
                <c:pt idx="2588">
                  <c:v>40308</c:v>
                </c:pt>
                <c:pt idx="2589">
                  <c:v>40309</c:v>
                </c:pt>
                <c:pt idx="2590">
                  <c:v>40310</c:v>
                </c:pt>
                <c:pt idx="2591">
                  <c:v>40311</c:v>
                </c:pt>
                <c:pt idx="2592">
                  <c:v>40312</c:v>
                </c:pt>
                <c:pt idx="2593">
                  <c:v>40315</c:v>
                </c:pt>
                <c:pt idx="2594">
                  <c:v>40316</c:v>
                </c:pt>
                <c:pt idx="2595">
                  <c:v>40317</c:v>
                </c:pt>
                <c:pt idx="2596">
                  <c:v>40318</c:v>
                </c:pt>
                <c:pt idx="2597">
                  <c:v>40319</c:v>
                </c:pt>
                <c:pt idx="2598">
                  <c:v>40322</c:v>
                </c:pt>
                <c:pt idx="2599">
                  <c:v>40323</c:v>
                </c:pt>
                <c:pt idx="2600">
                  <c:v>40324</c:v>
                </c:pt>
                <c:pt idx="2601">
                  <c:v>40325</c:v>
                </c:pt>
                <c:pt idx="2602">
                  <c:v>40326</c:v>
                </c:pt>
                <c:pt idx="2603">
                  <c:v>40329</c:v>
                </c:pt>
                <c:pt idx="2604">
                  <c:v>40330</c:v>
                </c:pt>
                <c:pt idx="2605">
                  <c:v>40331</c:v>
                </c:pt>
                <c:pt idx="2606">
                  <c:v>40332</c:v>
                </c:pt>
                <c:pt idx="2607">
                  <c:v>40333</c:v>
                </c:pt>
                <c:pt idx="2608">
                  <c:v>40336</c:v>
                </c:pt>
                <c:pt idx="2609">
                  <c:v>40337</c:v>
                </c:pt>
                <c:pt idx="2610">
                  <c:v>40338</c:v>
                </c:pt>
                <c:pt idx="2611">
                  <c:v>40339</c:v>
                </c:pt>
                <c:pt idx="2612">
                  <c:v>40340</c:v>
                </c:pt>
                <c:pt idx="2613">
                  <c:v>40343</c:v>
                </c:pt>
                <c:pt idx="2614">
                  <c:v>40344</c:v>
                </c:pt>
                <c:pt idx="2615">
                  <c:v>40345</c:v>
                </c:pt>
                <c:pt idx="2616">
                  <c:v>40346</c:v>
                </c:pt>
                <c:pt idx="2617">
                  <c:v>40347</c:v>
                </c:pt>
                <c:pt idx="2618">
                  <c:v>40350</c:v>
                </c:pt>
                <c:pt idx="2619">
                  <c:v>40351</c:v>
                </c:pt>
                <c:pt idx="2620">
                  <c:v>40352</c:v>
                </c:pt>
                <c:pt idx="2621">
                  <c:v>40353</c:v>
                </c:pt>
                <c:pt idx="2622">
                  <c:v>40354</c:v>
                </c:pt>
                <c:pt idx="2623">
                  <c:v>40357</c:v>
                </c:pt>
                <c:pt idx="2624">
                  <c:v>40358</c:v>
                </c:pt>
                <c:pt idx="2625">
                  <c:v>40359</c:v>
                </c:pt>
                <c:pt idx="2626">
                  <c:v>40360</c:v>
                </c:pt>
                <c:pt idx="2627">
                  <c:v>40361</c:v>
                </c:pt>
                <c:pt idx="2628">
                  <c:v>40364</c:v>
                </c:pt>
                <c:pt idx="2629">
                  <c:v>40365</c:v>
                </c:pt>
                <c:pt idx="2630">
                  <c:v>40366</c:v>
                </c:pt>
                <c:pt idx="2631">
                  <c:v>40367</c:v>
                </c:pt>
                <c:pt idx="2632">
                  <c:v>40368</c:v>
                </c:pt>
                <c:pt idx="2633">
                  <c:v>40371</c:v>
                </c:pt>
                <c:pt idx="2634">
                  <c:v>40372</c:v>
                </c:pt>
                <c:pt idx="2635">
                  <c:v>40373</c:v>
                </c:pt>
                <c:pt idx="2636">
                  <c:v>40374</c:v>
                </c:pt>
                <c:pt idx="2637">
                  <c:v>40375</c:v>
                </c:pt>
                <c:pt idx="2638">
                  <c:v>40378</c:v>
                </c:pt>
                <c:pt idx="2639">
                  <c:v>40379</c:v>
                </c:pt>
                <c:pt idx="2640">
                  <c:v>40380</c:v>
                </c:pt>
                <c:pt idx="2641">
                  <c:v>40381</c:v>
                </c:pt>
                <c:pt idx="2642">
                  <c:v>40382</c:v>
                </c:pt>
                <c:pt idx="2643">
                  <c:v>40385</c:v>
                </c:pt>
                <c:pt idx="2644">
                  <c:v>40386</c:v>
                </c:pt>
                <c:pt idx="2645">
                  <c:v>40387</c:v>
                </c:pt>
                <c:pt idx="2646">
                  <c:v>40388</c:v>
                </c:pt>
                <c:pt idx="2647">
                  <c:v>40389</c:v>
                </c:pt>
                <c:pt idx="2648">
                  <c:v>40392</c:v>
                </c:pt>
                <c:pt idx="2649">
                  <c:v>40393</c:v>
                </c:pt>
                <c:pt idx="2650">
                  <c:v>40394</c:v>
                </c:pt>
                <c:pt idx="2651">
                  <c:v>40395</c:v>
                </c:pt>
                <c:pt idx="2652">
                  <c:v>40396</c:v>
                </c:pt>
                <c:pt idx="2653">
                  <c:v>40399</c:v>
                </c:pt>
                <c:pt idx="2654">
                  <c:v>40400</c:v>
                </c:pt>
                <c:pt idx="2655">
                  <c:v>40401</c:v>
                </c:pt>
                <c:pt idx="2656">
                  <c:v>40402</c:v>
                </c:pt>
                <c:pt idx="2657">
                  <c:v>40403</c:v>
                </c:pt>
                <c:pt idx="2658">
                  <c:v>40406</c:v>
                </c:pt>
                <c:pt idx="2659">
                  <c:v>40407</c:v>
                </c:pt>
                <c:pt idx="2660">
                  <c:v>40408</c:v>
                </c:pt>
                <c:pt idx="2661">
                  <c:v>40409</c:v>
                </c:pt>
                <c:pt idx="2662">
                  <c:v>40410</c:v>
                </c:pt>
                <c:pt idx="2663">
                  <c:v>40413</c:v>
                </c:pt>
                <c:pt idx="2664">
                  <c:v>40414</c:v>
                </c:pt>
                <c:pt idx="2665">
                  <c:v>40415</c:v>
                </c:pt>
                <c:pt idx="2666">
                  <c:v>40416</c:v>
                </c:pt>
                <c:pt idx="2667">
                  <c:v>40417</c:v>
                </c:pt>
                <c:pt idx="2668">
                  <c:v>40420</c:v>
                </c:pt>
                <c:pt idx="2669">
                  <c:v>40421</c:v>
                </c:pt>
                <c:pt idx="2670">
                  <c:v>40422</c:v>
                </c:pt>
                <c:pt idx="2671">
                  <c:v>40423</c:v>
                </c:pt>
                <c:pt idx="2672">
                  <c:v>40424</c:v>
                </c:pt>
                <c:pt idx="2673">
                  <c:v>40427</c:v>
                </c:pt>
                <c:pt idx="2674">
                  <c:v>40428</c:v>
                </c:pt>
                <c:pt idx="2675">
                  <c:v>40429</c:v>
                </c:pt>
                <c:pt idx="2676">
                  <c:v>40430</c:v>
                </c:pt>
                <c:pt idx="2677">
                  <c:v>40431</c:v>
                </c:pt>
                <c:pt idx="2678">
                  <c:v>40434</c:v>
                </c:pt>
                <c:pt idx="2679">
                  <c:v>40435</c:v>
                </c:pt>
                <c:pt idx="2680">
                  <c:v>40436</c:v>
                </c:pt>
                <c:pt idx="2681">
                  <c:v>40441</c:v>
                </c:pt>
                <c:pt idx="2682">
                  <c:v>40442</c:v>
                </c:pt>
                <c:pt idx="2683">
                  <c:v>40443</c:v>
                </c:pt>
                <c:pt idx="2684">
                  <c:v>40444</c:v>
                </c:pt>
                <c:pt idx="2685">
                  <c:v>40445</c:v>
                </c:pt>
                <c:pt idx="2686">
                  <c:v>40448</c:v>
                </c:pt>
                <c:pt idx="2687">
                  <c:v>40449</c:v>
                </c:pt>
                <c:pt idx="2688">
                  <c:v>40450</c:v>
                </c:pt>
                <c:pt idx="2689">
                  <c:v>40451</c:v>
                </c:pt>
                <c:pt idx="2690">
                  <c:v>40452</c:v>
                </c:pt>
                <c:pt idx="2691">
                  <c:v>40455</c:v>
                </c:pt>
                <c:pt idx="2692">
                  <c:v>40456</c:v>
                </c:pt>
                <c:pt idx="2693">
                  <c:v>40457</c:v>
                </c:pt>
                <c:pt idx="2694">
                  <c:v>40458</c:v>
                </c:pt>
                <c:pt idx="2695">
                  <c:v>40459</c:v>
                </c:pt>
                <c:pt idx="2696">
                  <c:v>40462</c:v>
                </c:pt>
                <c:pt idx="2697">
                  <c:v>40463</c:v>
                </c:pt>
                <c:pt idx="2698">
                  <c:v>40464</c:v>
                </c:pt>
                <c:pt idx="2699">
                  <c:v>40465</c:v>
                </c:pt>
                <c:pt idx="2700">
                  <c:v>40466</c:v>
                </c:pt>
                <c:pt idx="2701">
                  <c:v>40469</c:v>
                </c:pt>
                <c:pt idx="2702">
                  <c:v>40470</c:v>
                </c:pt>
                <c:pt idx="2703">
                  <c:v>40471</c:v>
                </c:pt>
                <c:pt idx="2704">
                  <c:v>40472</c:v>
                </c:pt>
                <c:pt idx="2705">
                  <c:v>40473</c:v>
                </c:pt>
                <c:pt idx="2706">
                  <c:v>40476</c:v>
                </c:pt>
                <c:pt idx="2707">
                  <c:v>40477</c:v>
                </c:pt>
                <c:pt idx="2708">
                  <c:v>40478</c:v>
                </c:pt>
                <c:pt idx="2709">
                  <c:v>40479</c:v>
                </c:pt>
                <c:pt idx="2710">
                  <c:v>40480</c:v>
                </c:pt>
                <c:pt idx="2711">
                  <c:v>40483</c:v>
                </c:pt>
                <c:pt idx="2712">
                  <c:v>40485</c:v>
                </c:pt>
                <c:pt idx="2713">
                  <c:v>40486</c:v>
                </c:pt>
                <c:pt idx="2714">
                  <c:v>40487</c:v>
                </c:pt>
                <c:pt idx="2715">
                  <c:v>40490</c:v>
                </c:pt>
                <c:pt idx="2716">
                  <c:v>40491</c:v>
                </c:pt>
                <c:pt idx="2717">
                  <c:v>40492</c:v>
                </c:pt>
                <c:pt idx="2718">
                  <c:v>40493</c:v>
                </c:pt>
                <c:pt idx="2719">
                  <c:v>40494</c:v>
                </c:pt>
                <c:pt idx="2720">
                  <c:v>40498</c:v>
                </c:pt>
                <c:pt idx="2721">
                  <c:v>40499</c:v>
                </c:pt>
                <c:pt idx="2722">
                  <c:v>40500</c:v>
                </c:pt>
                <c:pt idx="2723">
                  <c:v>40501</c:v>
                </c:pt>
                <c:pt idx="2724">
                  <c:v>40504</c:v>
                </c:pt>
                <c:pt idx="2725">
                  <c:v>40505</c:v>
                </c:pt>
                <c:pt idx="2726">
                  <c:v>40506</c:v>
                </c:pt>
                <c:pt idx="2727">
                  <c:v>40507</c:v>
                </c:pt>
                <c:pt idx="2728">
                  <c:v>40508</c:v>
                </c:pt>
                <c:pt idx="2729">
                  <c:v>40511</c:v>
                </c:pt>
                <c:pt idx="2730">
                  <c:v>40512</c:v>
                </c:pt>
                <c:pt idx="2731">
                  <c:v>40513</c:v>
                </c:pt>
                <c:pt idx="2732">
                  <c:v>40514</c:v>
                </c:pt>
                <c:pt idx="2733">
                  <c:v>40515</c:v>
                </c:pt>
                <c:pt idx="2734">
                  <c:v>40518</c:v>
                </c:pt>
                <c:pt idx="2735">
                  <c:v>40519</c:v>
                </c:pt>
                <c:pt idx="2736">
                  <c:v>40520</c:v>
                </c:pt>
                <c:pt idx="2737">
                  <c:v>40521</c:v>
                </c:pt>
                <c:pt idx="2738">
                  <c:v>40522</c:v>
                </c:pt>
                <c:pt idx="2739">
                  <c:v>40525</c:v>
                </c:pt>
                <c:pt idx="2740">
                  <c:v>40526</c:v>
                </c:pt>
                <c:pt idx="2741">
                  <c:v>40527</c:v>
                </c:pt>
                <c:pt idx="2742">
                  <c:v>40528</c:v>
                </c:pt>
                <c:pt idx="2743">
                  <c:v>40529</c:v>
                </c:pt>
                <c:pt idx="2744">
                  <c:v>40532</c:v>
                </c:pt>
                <c:pt idx="2745">
                  <c:v>40533</c:v>
                </c:pt>
                <c:pt idx="2746">
                  <c:v>40534</c:v>
                </c:pt>
                <c:pt idx="2747">
                  <c:v>40535</c:v>
                </c:pt>
                <c:pt idx="2748">
                  <c:v>40536</c:v>
                </c:pt>
                <c:pt idx="2749">
                  <c:v>40539</c:v>
                </c:pt>
                <c:pt idx="2750">
                  <c:v>40540</c:v>
                </c:pt>
                <c:pt idx="2751">
                  <c:v>40541</c:v>
                </c:pt>
                <c:pt idx="2752">
                  <c:v>40542</c:v>
                </c:pt>
                <c:pt idx="2753">
                  <c:v>40543</c:v>
                </c:pt>
                <c:pt idx="2754">
                  <c:v>40546</c:v>
                </c:pt>
                <c:pt idx="2755">
                  <c:v>40547</c:v>
                </c:pt>
                <c:pt idx="2756">
                  <c:v>40548</c:v>
                </c:pt>
                <c:pt idx="2757">
                  <c:v>40549</c:v>
                </c:pt>
                <c:pt idx="2758">
                  <c:v>40550</c:v>
                </c:pt>
                <c:pt idx="2759">
                  <c:v>40553</c:v>
                </c:pt>
                <c:pt idx="2760">
                  <c:v>40554</c:v>
                </c:pt>
                <c:pt idx="2761">
                  <c:v>40555</c:v>
                </c:pt>
                <c:pt idx="2762">
                  <c:v>40556</c:v>
                </c:pt>
                <c:pt idx="2763">
                  <c:v>40557</c:v>
                </c:pt>
                <c:pt idx="2764">
                  <c:v>40560</c:v>
                </c:pt>
                <c:pt idx="2765">
                  <c:v>40561</c:v>
                </c:pt>
                <c:pt idx="2766">
                  <c:v>40562</c:v>
                </c:pt>
                <c:pt idx="2767">
                  <c:v>40563</c:v>
                </c:pt>
                <c:pt idx="2768">
                  <c:v>40564</c:v>
                </c:pt>
                <c:pt idx="2769">
                  <c:v>40567</c:v>
                </c:pt>
                <c:pt idx="2770">
                  <c:v>40568</c:v>
                </c:pt>
                <c:pt idx="2771">
                  <c:v>40569</c:v>
                </c:pt>
                <c:pt idx="2772">
                  <c:v>40570</c:v>
                </c:pt>
                <c:pt idx="2773">
                  <c:v>40571</c:v>
                </c:pt>
                <c:pt idx="2774">
                  <c:v>40574</c:v>
                </c:pt>
                <c:pt idx="2775">
                  <c:v>40575</c:v>
                </c:pt>
                <c:pt idx="2776">
                  <c:v>40576</c:v>
                </c:pt>
                <c:pt idx="2777">
                  <c:v>40577</c:v>
                </c:pt>
                <c:pt idx="2778">
                  <c:v>40578</c:v>
                </c:pt>
                <c:pt idx="2779">
                  <c:v>40582</c:v>
                </c:pt>
                <c:pt idx="2780">
                  <c:v>40583</c:v>
                </c:pt>
                <c:pt idx="2781">
                  <c:v>40584</c:v>
                </c:pt>
                <c:pt idx="2782">
                  <c:v>40585</c:v>
                </c:pt>
                <c:pt idx="2783">
                  <c:v>40588</c:v>
                </c:pt>
                <c:pt idx="2784">
                  <c:v>40589</c:v>
                </c:pt>
                <c:pt idx="2785">
                  <c:v>40590</c:v>
                </c:pt>
                <c:pt idx="2786">
                  <c:v>40591</c:v>
                </c:pt>
                <c:pt idx="2787">
                  <c:v>40592</c:v>
                </c:pt>
                <c:pt idx="2788">
                  <c:v>40595</c:v>
                </c:pt>
                <c:pt idx="2789">
                  <c:v>40596</c:v>
                </c:pt>
                <c:pt idx="2790">
                  <c:v>40597</c:v>
                </c:pt>
                <c:pt idx="2791">
                  <c:v>40598</c:v>
                </c:pt>
                <c:pt idx="2792">
                  <c:v>40599</c:v>
                </c:pt>
                <c:pt idx="2793">
                  <c:v>40602</c:v>
                </c:pt>
                <c:pt idx="2794">
                  <c:v>40603</c:v>
                </c:pt>
                <c:pt idx="2795">
                  <c:v>40604</c:v>
                </c:pt>
                <c:pt idx="2796">
                  <c:v>40605</c:v>
                </c:pt>
                <c:pt idx="2797">
                  <c:v>40606</c:v>
                </c:pt>
                <c:pt idx="2798">
                  <c:v>40609</c:v>
                </c:pt>
                <c:pt idx="2799">
                  <c:v>40610</c:v>
                </c:pt>
                <c:pt idx="2800">
                  <c:v>40611</c:v>
                </c:pt>
                <c:pt idx="2801">
                  <c:v>40612</c:v>
                </c:pt>
                <c:pt idx="2802">
                  <c:v>40613</c:v>
                </c:pt>
                <c:pt idx="2803">
                  <c:v>40616</c:v>
                </c:pt>
                <c:pt idx="2804">
                  <c:v>40617</c:v>
                </c:pt>
                <c:pt idx="2805">
                  <c:v>40618</c:v>
                </c:pt>
                <c:pt idx="2806">
                  <c:v>40619</c:v>
                </c:pt>
                <c:pt idx="2807">
                  <c:v>40620</c:v>
                </c:pt>
                <c:pt idx="2808">
                  <c:v>40624</c:v>
                </c:pt>
                <c:pt idx="2809">
                  <c:v>40625</c:v>
                </c:pt>
                <c:pt idx="2810">
                  <c:v>40626</c:v>
                </c:pt>
                <c:pt idx="2811">
                  <c:v>40627</c:v>
                </c:pt>
                <c:pt idx="2812">
                  <c:v>40630</c:v>
                </c:pt>
                <c:pt idx="2813">
                  <c:v>40631</c:v>
                </c:pt>
                <c:pt idx="2814">
                  <c:v>40632</c:v>
                </c:pt>
                <c:pt idx="2815">
                  <c:v>40633</c:v>
                </c:pt>
                <c:pt idx="2816">
                  <c:v>40634</c:v>
                </c:pt>
                <c:pt idx="2817">
                  <c:v>40637</c:v>
                </c:pt>
                <c:pt idx="2818">
                  <c:v>40638</c:v>
                </c:pt>
                <c:pt idx="2819">
                  <c:v>40639</c:v>
                </c:pt>
                <c:pt idx="2820">
                  <c:v>40640</c:v>
                </c:pt>
                <c:pt idx="2821">
                  <c:v>40641</c:v>
                </c:pt>
                <c:pt idx="2822">
                  <c:v>40644</c:v>
                </c:pt>
                <c:pt idx="2823">
                  <c:v>40645</c:v>
                </c:pt>
                <c:pt idx="2824">
                  <c:v>40646</c:v>
                </c:pt>
                <c:pt idx="2825">
                  <c:v>40647</c:v>
                </c:pt>
                <c:pt idx="2826">
                  <c:v>40648</c:v>
                </c:pt>
                <c:pt idx="2827">
                  <c:v>40651</c:v>
                </c:pt>
                <c:pt idx="2828">
                  <c:v>40652</c:v>
                </c:pt>
                <c:pt idx="2829">
                  <c:v>40653</c:v>
                </c:pt>
                <c:pt idx="2830">
                  <c:v>40658</c:v>
                </c:pt>
                <c:pt idx="2831">
                  <c:v>40659</c:v>
                </c:pt>
                <c:pt idx="2832">
                  <c:v>40660</c:v>
                </c:pt>
                <c:pt idx="2833">
                  <c:v>40661</c:v>
                </c:pt>
                <c:pt idx="2834">
                  <c:v>40662</c:v>
                </c:pt>
                <c:pt idx="2835">
                  <c:v>40665</c:v>
                </c:pt>
                <c:pt idx="2836">
                  <c:v>40666</c:v>
                </c:pt>
                <c:pt idx="2837">
                  <c:v>40667</c:v>
                </c:pt>
                <c:pt idx="2838">
                  <c:v>40668</c:v>
                </c:pt>
                <c:pt idx="2839">
                  <c:v>40669</c:v>
                </c:pt>
                <c:pt idx="2840">
                  <c:v>40672</c:v>
                </c:pt>
                <c:pt idx="2841">
                  <c:v>40673</c:v>
                </c:pt>
                <c:pt idx="2842">
                  <c:v>40674</c:v>
                </c:pt>
                <c:pt idx="2843">
                  <c:v>40675</c:v>
                </c:pt>
                <c:pt idx="2844">
                  <c:v>40676</c:v>
                </c:pt>
                <c:pt idx="2845">
                  <c:v>40679</c:v>
                </c:pt>
                <c:pt idx="2846">
                  <c:v>40680</c:v>
                </c:pt>
                <c:pt idx="2847">
                  <c:v>40681</c:v>
                </c:pt>
                <c:pt idx="2848">
                  <c:v>40682</c:v>
                </c:pt>
                <c:pt idx="2849">
                  <c:v>40683</c:v>
                </c:pt>
                <c:pt idx="2850">
                  <c:v>40686</c:v>
                </c:pt>
                <c:pt idx="2851">
                  <c:v>40687</c:v>
                </c:pt>
                <c:pt idx="2852">
                  <c:v>40688</c:v>
                </c:pt>
                <c:pt idx="2853">
                  <c:v>40689</c:v>
                </c:pt>
                <c:pt idx="2854">
                  <c:v>40690</c:v>
                </c:pt>
                <c:pt idx="2855">
                  <c:v>40693</c:v>
                </c:pt>
                <c:pt idx="2856">
                  <c:v>40694</c:v>
                </c:pt>
                <c:pt idx="2857">
                  <c:v>40695</c:v>
                </c:pt>
                <c:pt idx="2858">
                  <c:v>40696</c:v>
                </c:pt>
                <c:pt idx="2859">
                  <c:v>40697</c:v>
                </c:pt>
                <c:pt idx="2860">
                  <c:v>40700</c:v>
                </c:pt>
                <c:pt idx="2861">
                  <c:v>40701</c:v>
                </c:pt>
                <c:pt idx="2862">
                  <c:v>40702</c:v>
                </c:pt>
                <c:pt idx="2863">
                  <c:v>40703</c:v>
                </c:pt>
                <c:pt idx="2864">
                  <c:v>40704</c:v>
                </c:pt>
                <c:pt idx="2865">
                  <c:v>40707</c:v>
                </c:pt>
                <c:pt idx="2866">
                  <c:v>40708</c:v>
                </c:pt>
                <c:pt idx="2867">
                  <c:v>40709</c:v>
                </c:pt>
                <c:pt idx="2868">
                  <c:v>40710</c:v>
                </c:pt>
                <c:pt idx="2869">
                  <c:v>40711</c:v>
                </c:pt>
                <c:pt idx="2870">
                  <c:v>40714</c:v>
                </c:pt>
                <c:pt idx="2871">
                  <c:v>40715</c:v>
                </c:pt>
                <c:pt idx="2872">
                  <c:v>40716</c:v>
                </c:pt>
                <c:pt idx="2873">
                  <c:v>40717</c:v>
                </c:pt>
                <c:pt idx="2874">
                  <c:v>40718</c:v>
                </c:pt>
                <c:pt idx="2875">
                  <c:v>40721</c:v>
                </c:pt>
                <c:pt idx="2876">
                  <c:v>40722</c:v>
                </c:pt>
                <c:pt idx="2877">
                  <c:v>40723</c:v>
                </c:pt>
                <c:pt idx="2878">
                  <c:v>40724</c:v>
                </c:pt>
                <c:pt idx="2879">
                  <c:v>40725</c:v>
                </c:pt>
                <c:pt idx="2880">
                  <c:v>40728</c:v>
                </c:pt>
                <c:pt idx="2881">
                  <c:v>40729</c:v>
                </c:pt>
                <c:pt idx="2882">
                  <c:v>40730</c:v>
                </c:pt>
                <c:pt idx="2883">
                  <c:v>40731</c:v>
                </c:pt>
                <c:pt idx="2884">
                  <c:v>40732</c:v>
                </c:pt>
                <c:pt idx="2885">
                  <c:v>40735</c:v>
                </c:pt>
                <c:pt idx="2886">
                  <c:v>40736</c:v>
                </c:pt>
                <c:pt idx="2887">
                  <c:v>40737</c:v>
                </c:pt>
                <c:pt idx="2888">
                  <c:v>40738</c:v>
                </c:pt>
                <c:pt idx="2889">
                  <c:v>40739</c:v>
                </c:pt>
                <c:pt idx="2890">
                  <c:v>40742</c:v>
                </c:pt>
                <c:pt idx="2891">
                  <c:v>40743</c:v>
                </c:pt>
                <c:pt idx="2892">
                  <c:v>40744</c:v>
                </c:pt>
                <c:pt idx="2893">
                  <c:v>40745</c:v>
                </c:pt>
                <c:pt idx="2894">
                  <c:v>40746</c:v>
                </c:pt>
                <c:pt idx="2895">
                  <c:v>40749</c:v>
                </c:pt>
                <c:pt idx="2896">
                  <c:v>40750</c:v>
                </c:pt>
                <c:pt idx="2897">
                  <c:v>40751</c:v>
                </c:pt>
                <c:pt idx="2898">
                  <c:v>40752</c:v>
                </c:pt>
                <c:pt idx="2899">
                  <c:v>40753</c:v>
                </c:pt>
                <c:pt idx="2900">
                  <c:v>40756</c:v>
                </c:pt>
                <c:pt idx="2901">
                  <c:v>40757</c:v>
                </c:pt>
                <c:pt idx="2902">
                  <c:v>40758</c:v>
                </c:pt>
                <c:pt idx="2903">
                  <c:v>40759</c:v>
                </c:pt>
                <c:pt idx="2904">
                  <c:v>40760</c:v>
                </c:pt>
                <c:pt idx="2905">
                  <c:v>40763</c:v>
                </c:pt>
                <c:pt idx="2906">
                  <c:v>40764</c:v>
                </c:pt>
                <c:pt idx="2907">
                  <c:v>40765</c:v>
                </c:pt>
                <c:pt idx="2908">
                  <c:v>40766</c:v>
                </c:pt>
                <c:pt idx="2909">
                  <c:v>40767</c:v>
                </c:pt>
                <c:pt idx="2910">
                  <c:v>40770</c:v>
                </c:pt>
                <c:pt idx="2911">
                  <c:v>40771</c:v>
                </c:pt>
                <c:pt idx="2912">
                  <c:v>40772</c:v>
                </c:pt>
                <c:pt idx="2913">
                  <c:v>40773</c:v>
                </c:pt>
                <c:pt idx="2914">
                  <c:v>40774</c:v>
                </c:pt>
                <c:pt idx="2915">
                  <c:v>40777</c:v>
                </c:pt>
                <c:pt idx="2916">
                  <c:v>40778</c:v>
                </c:pt>
                <c:pt idx="2917">
                  <c:v>40779</c:v>
                </c:pt>
                <c:pt idx="2918">
                  <c:v>40780</c:v>
                </c:pt>
                <c:pt idx="2919">
                  <c:v>40781</c:v>
                </c:pt>
                <c:pt idx="2920">
                  <c:v>40784</c:v>
                </c:pt>
                <c:pt idx="2921">
                  <c:v>40785</c:v>
                </c:pt>
                <c:pt idx="2922">
                  <c:v>40786</c:v>
                </c:pt>
                <c:pt idx="2923">
                  <c:v>40787</c:v>
                </c:pt>
                <c:pt idx="2924">
                  <c:v>40788</c:v>
                </c:pt>
                <c:pt idx="2925">
                  <c:v>40791</c:v>
                </c:pt>
                <c:pt idx="2926">
                  <c:v>40792</c:v>
                </c:pt>
                <c:pt idx="2927">
                  <c:v>40793</c:v>
                </c:pt>
                <c:pt idx="2928">
                  <c:v>40794</c:v>
                </c:pt>
                <c:pt idx="2929">
                  <c:v>40795</c:v>
                </c:pt>
                <c:pt idx="2930">
                  <c:v>40798</c:v>
                </c:pt>
                <c:pt idx="2931">
                  <c:v>40799</c:v>
                </c:pt>
                <c:pt idx="2932">
                  <c:v>40800</c:v>
                </c:pt>
                <c:pt idx="2933">
                  <c:v>40801</c:v>
                </c:pt>
                <c:pt idx="2934">
                  <c:v>40805</c:v>
                </c:pt>
                <c:pt idx="2935">
                  <c:v>40806</c:v>
                </c:pt>
                <c:pt idx="2936">
                  <c:v>40807</c:v>
                </c:pt>
                <c:pt idx="2937">
                  <c:v>40808</c:v>
                </c:pt>
                <c:pt idx="2938">
                  <c:v>40809</c:v>
                </c:pt>
                <c:pt idx="2939">
                  <c:v>40812</c:v>
                </c:pt>
                <c:pt idx="2940">
                  <c:v>40813</c:v>
                </c:pt>
                <c:pt idx="2941">
                  <c:v>40814</c:v>
                </c:pt>
                <c:pt idx="2942">
                  <c:v>40815</c:v>
                </c:pt>
                <c:pt idx="2943">
                  <c:v>40816</c:v>
                </c:pt>
                <c:pt idx="2944">
                  <c:v>40819</c:v>
                </c:pt>
                <c:pt idx="2945">
                  <c:v>40820</c:v>
                </c:pt>
                <c:pt idx="2946">
                  <c:v>40821</c:v>
                </c:pt>
                <c:pt idx="2947">
                  <c:v>40822</c:v>
                </c:pt>
                <c:pt idx="2948">
                  <c:v>40823</c:v>
                </c:pt>
                <c:pt idx="2949">
                  <c:v>40826</c:v>
                </c:pt>
                <c:pt idx="2950">
                  <c:v>40827</c:v>
                </c:pt>
                <c:pt idx="2951">
                  <c:v>40828</c:v>
                </c:pt>
                <c:pt idx="2952">
                  <c:v>40829</c:v>
                </c:pt>
                <c:pt idx="2953">
                  <c:v>40830</c:v>
                </c:pt>
                <c:pt idx="2954">
                  <c:v>40833</c:v>
                </c:pt>
                <c:pt idx="2955">
                  <c:v>40834</c:v>
                </c:pt>
                <c:pt idx="2956">
                  <c:v>40835</c:v>
                </c:pt>
                <c:pt idx="2957">
                  <c:v>40836</c:v>
                </c:pt>
                <c:pt idx="2958">
                  <c:v>40837</c:v>
                </c:pt>
                <c:pt idx="2959">
                  <c:v>40840</c:v>
                </c:pt>
                <c:pt idx="2960">
                  <c:v>40841</c:v>
                </c:pt>
                <c:pt idx="2961">
                  <c:v>40842</c:v>
                </c:pt>
                <c:pt idx="2962">
                  <c:v>40843</c:v>
                </c:pt>
                <c:pt idx="2963">
                  <c:v>40844</c:v>
                </c:pt>
                <c:pt idx="2964">
                  <c:v>40847</c:v>
                </c:pt>
                <c:pt idx="2965">
                  <c:v>40848</c:v>
                </c:pt>
                <c:pt idx="2966">
                  <c:v>40850</c:v>
                </c:pt>
                <c:pt idx="2967">
                  <c:v>40851</c:v>
                </c:pt>
                <c:pt idx="2968">
                  <c:v>40854</c:v>
                </c:pt>
                <c:pt idx="2969">
                  <c:v>40855</c:v>
                </c:pt>
                <c:pt idx="2970">
                  <c:v>40856</c:v>
                </c:pt>
                <c:pt idx="2971">
                  <c:v>40857</c:v>
                </c:pt>
                <c:pt idx="2972">
                  <c:v>40858</c:v>
                </c:pt>
                <c:pt idx="2973">
                  <c:v>40861</c:v>
                </c:pt>
                <c:pt idx="2974">
                  <c:v>40862</c:v>
                </c:pt>
                <c:pt idx="2975">
                  <c:v>40863</c:v>
                </c:pt>
                <c:pt idx="2976">
                  <c:v>40864</c:v>
                </c:pt>
                <c:pt idx="2977">
                  <c:v>40865</c:v>
                </c:pt>
                <c:pt idx="2978">
                  <c:v>40869</c:v>
                </c:pt>
                <c:pt idx="2979">
                  <c:v>40870</c:v>
                </c:pt>
                <c:pt idx="2980">
                  <c:v>40871</c:v>
                </c:pt>
                <c:pt idx="2981">
                  <c:v>40872</c:v>
                </c:pt>
                <c:pt idx="2982">
                  <c:v>40875</c:v>
                </c:pt>
                <c:pt idx="2983">
                  <c:v>40876</c:v>
                </c:pt>
                <c:pt idx="2984">
                  <c:v>40877</c:v>
                </c:pt>
                <c:pt idx="2985">
                  <c:v>40878</c:v>
                </c:pt>
                <c:pt idx="2986">
                  <c:v>40879</c:v>
                </c:pt>
                <c:pt idx="2987">
                  <c:v>40882</c:v>
                </c:pt>
                <c:pt idx="2988">
                  <c:v>40883</c:v>
                </c:pt>
                <c:pt idx="2989">
                  <c:v>40884</c:v>
                </c:pt>
                <c:pt idx="2990">
                  <c:v>40885</c:v>
                </c:pt>
                <c:pt idx="2991">
                  <c:v>40886</c:v>
                </c:pt>
                <c:pt idx="2992">
                  <c:v>40890</c:v>
                </c:pt>
                <c:pt idx="2993">
                  <c:v>40891</c:v>
                </c:pt>
                <c:pt idx="2994">
                  <c:v>40892</c:v>
                </c:pt>
                <c:pt idx="2995">
                  <c:v>40893</c:v>
                </c:pt>
                <c:pt idx="2996">
                  <c:v>40896</c:v>
                </c:pt>
                <c:pt idx="2997">
                  <c:v>40897</c:v>
                </c:pt>
                <c:pt idx="2998">
                  <c:v>40898</c:v>
                </c:pt>
                <c:pt idx="2999">
                  <c:v>40899</c:v>
                </c:pt>
                <c:pt idx="3000">
                  <c:v>40900</c:v>
                </c:pt>
                <c:pt idx="3001">
                  <c:v>40903</c:v>
                </c:pt>
                <c:pt idx="3002">
                  <c:v>40904</c:v>
                </c:pt>
                <c:pt idx="3003">
                  <c:v>40905</c:v>
                </c:pt>
                <c:pt idx="3004">
                  <c:v>40906</c:v>
                </c:pt>
                <c:pt idx="3005">
                  <c:v>40907</c:v>
                </c:pt>
                <c:pt idx="3006">
                  <c:v>40910</c:v>
                </c:pt>
                <c:pt idx="3007">
                  <c:v>40911</c:v>
                </c:pt>
                <c:pt idx="3008">
                  <c:v>40912</c:v>
                </c:pt>
                <c:pt idx="3009">
                  <c:v>40913</c:v>
                </c:pt>
                <c:pt idx="3010">
                  <c:v>40914</c:v>
                </c:pt>
                <c:pt idx="3011">
                  <c:v>40917</c:v>
                </c:pt>
                <c:pt idx="3012">
                  <c:v>40918</c:v>
                </c:pt>
                <c:pt idx="3013">
                  <c:v>40919</c:v>
                </c:pt>
                <c:pt idx="3014">
                  <c:v>40920</c:v>
                </c:pt>
                <c:pt idx="3015">
                  <c:v>40921</c:v>
                </c:pt>
                <c:pt idx="3016">
                  <c:v>40924</c:v>
                </c:pt>
                <c:pt idx="3017">
                  <c:v>40925</c:v>
                </c:pt>
                <c:pt idx="3018">
                  <c:v>40926</c:v>
                </c:pt>
                <c:pt idx="3019">
                  <c:v>40927</c:v>
                </c:pt>
                <c:pt idx="3020">
                  <c:v>40928</c:v>
                </c:pt>
                <c:pt idx="3021">
                  <c:v>40931</c:v>
                </c:pt>
                <c:pt idx="3022">
                  <c:v>40932</c:v>
                </c:pt>
                <c:pt idx="3023">
                  <c:v>40933</c:v>
                </c:pt>
                <c:pt idx="3024">
                  <c:v>40934</c:v>
                </c:pt>
                <c:pt idx="3025">
                  <c:v>40935</c:v>
                </c:pt>
                <c:pt idx="3026">
                  <c:v>40938</c:v>
                </c:pt>
                <c:pt idx="3027">
                  <c:v>40939</c:v>
                </c:pt>
                <c:pt idx="3028">
                  <c:v>40940</c:v>
                </c:pt>
                <c:pt idx="3029">
                  <c:v>40941</c:v>
                </c:pt>
                <c:pt idx="3030">
                  <c:v>40942</c:v>
                </c:pt>
                <c:pt idx="3031">
                  <c:v>40946</c:v>
                </c:pt>
                <c:pt idx="3032">
                  <c:v>40947</c:v>
                </c:pt>
                <c:pt idx="3033">
                  <c:v>40948</c:v>
                </c:pt>
                <c:pt idx="3034">
                  <c:v>40949</c:v>
                </c:pt>
                <c:pt idx="3035">
                  <c:v>40952</c:v>
                </c:pt>
                <c:pt idx="3036">
                  <c:v>40953</c:v>
                </c:pt>
                <c:pt idx="3037">
                  <c:v>40954</c:v>
                </c:pt>
                <c:pt idx="3038">
                  <c:v>40955</c:v>
                </c:pt>
                <c:pt idx="3039">
                  <c:v>40956</c:v>
                </c:pt>
                <c:pt idx="3040">
                  <c:v>40959</c:v>
                </c:pt>
                <c:pt idx="3041">
                  <c:v>40960</c:v>
                </c:pt>
                <c:pt idx="3042">
                  <c:v>40961</c:v>
                </c:pt>
                <c:pt idx="3043">
                  <c:v>40962</c:v>
                </c:pt>
                <c:pt idx="3044">
                  <c:v>40963</c:v>
                </c:pt>
                <c:pt idx="3045">
                  <c:v>40966</c:v>
                </c:pt>
                <c:pt idx="3046">
                  <c:v>40967</c:v>
                </c:pt>
                <c:pt idx="3047">
                  <c:v>40968</c:v>
                </c:pt>
                <c:pt idx="3048">
                  <c:v>40969</c:v>
                </c:pt>
                <c:pt idx="3049">
                  <c:v>40970</c:v>
                </c:pt>
                <c:pt idx="3050">
                  <c:v>40973</c:v>
                </c:pt>
                <c:pt idx="3051">
                  <c:v>40974</c:v>
                </c:pt>
                <c:pt idx="3052">
                  <c:v>40975</c:v>
                </c:pt>
                <c:pt idx="3053">
                  <c:v>40976</c:v>
                </c:pt>
                <c:pt idx="3054">
                  <c:v>40977</c:v>
                </c:pt>
                <c:pt idx="3055">
                  <c:v>40980</c:v>
                </c:pt>
                <c:pt idx="3056">
                  <c:v>40981</c:v>
                </c:pt>
                <c:pt idx="3057">
                  <c:v>40982</c:v>
                </c:pt>
                <c:pt idx="3058">
                  <c:v>40983</c:v>
                </c:pt>
                <c:pt idx="3059">
                  <c:v>40984</c:v>
                </c:pt>
                <c:pt idx="3060">
                  <c:v>40988</c:v>
                </c:pt>
                <c:pt idx="3061">
                  <c:v>40989</c:v>
                </c:pt>
                <c:pt idx="3062">
                  <c:v>40990</c:v>
                </c:pt>
                <c:pt idx="3063">
                  <c:v>40991</c:v>
                </c:pt>
                <c:pt idx="3064">
                  <c:v>40994</c:v>
                </c:pt>
                <c:pt idx="3065">
                  <c:v>40995</c:v>
                </c:pt>
                <c:pt idx="3066">
                  <c:v>40996</c:v>
                </c:pt>
                <c:pt idx="3067">
                  <c:v>40997</c:v>
                </c:pt>
                <c:pt idx="3068">
                  <c:v>40998</c:v>
                </c:pt>
                <c:pt idx="3069">
                  <c:v>41001</c:v>
                </c:pt>
                <c:pt idx="3070">
                  <c:v>41002</c:v>
                </c:pt>
                <c:pt idx="3071">
                  <c:v>41003</c:v>
                </c:pt>
                <c:pt idx="3072">
                  <c:v>41008</c:v>
                </c:pt>
                <c:pt idx="3073">
                  <c:v>41009</c:v>
                </c:pt>
                <c:pt idx="3074">
                  <c:v>41010</c:v>
                </c:pt>
                <c:pt idx="3075">
                  <c:v>41011</c:v>
                </c:pt>
                <c:pt idx="3076">
                  <c:v>41012</c:v>
                </c:pt>
                <c:pt idx="3077">
                  <c:v>41015</c:v>
                </c:pt>
                <c:pt idx="3078">
                  <c:v>41016</c:v>
                </c:pt>
                <c:pt idx="3079">
                  <c:v>41017</c:v>
                </c:pt>
                <c:pt idx="3080">
                  <c:v>41018</c:v>
                </c:pt>
                <c:pt idx="3081">
                  <c:v>41019</c:v>
                </c:pt>
                <c:pt idx="3082">
                  <c:v>41022</c:v>
                </c:pt>
                <c:pt idx="3083">
                  <c:v>41023</c:v>
                </c:pt>
                <c:pt idx="3084">
                  <c:v>41024</c:v>
                </c:pt>
                <c:pt idx="3085">
                  <c:v>41025</c:v>
                </c:pt>
                <c:pt idx="3086">
                  <c:v>41026</c:v>
                </c:pt>
                <c:pt idx="3087">
                  <c:v>41029</c:v>
                </c:pt>
                <c:pt idx="3088">
                  <c:v>41031</c:v>
                </c:pt>
                <c:pt idx="3089">
                  <c:v>41032</c:v>
                </c:pt>
                <c:pt idx="3090">
                  <c:v>41033</c:v>
                </c:pt>
                <c:pt idx="3091">
                  <c:v>41036</c:v>
                </c:pt>
                <c:pt idx="3092">
                  <c:v>41037</c:v>
                </c:pt>
                <c:pt idx="3093">
                  <c:v>41038</c:v>
                </c:pt>
                <c:pt idx="3094">
                  <c:v>41039</c:v>
                </c:pt>
                <c:pt idx="3095">
                  <c:v>41040</c:v>
                </c:pt>
                <c:pt idx="3096">
                  <c:v>41043</c:v>
                </c:pt>
                <c:pt idx="3097">
                  <c:v>41044</c:v>
                </c:pt>
                <c:pt idx="3098">
                  <c:v>41045</c:v>
                </c:pt>
                <c:pt idx="3099">
                  <c:v>41046</c:v>
                </c:pt>
                <c:pt idx="3100">
                  <c:v>41047</c:v>
                </c:pt>
                <c:pt idx="3101">
                  <c:v>41050</c:v>
                </c:pt>
                <c:pt idx="3102">
                  <c:v>41051</c:v>
                </c:pt>
                <c:pt idx="3103">
                  <c:v>41052</c:v>
                </c:pt>
                <c:pt idx="3104">
                  <c:v>41053</c:v>
                </c:pt>
                <c:pt idx="3105">
                  <c:v>41054</c:v>
                </c:pt>
                <c:pt idx="3106">
                  <c:v>41057</c:v>
                </c:pt>
                <c:pt idx="3107">
                  <c:v>41058</c:v>
                </c:pt>
                <c:pt idx="3108">
                  <c:v>41059</c:v>
                </c:pt>
                <c:pt idx="3109">
                  <c:v>41060</c:v>
                </c:pt>
                <c:pt idx="3110">
                  <c:v>41061</c:v>
                </c:pt>
                <c:pt idx="3111">
                  <c:v>41064</c:v>
                </c:pt>
                <c:pt idx="3112">
                  <c:v>41065</c:v>
                </c:pt>
                <c:pt idx="3113">
                  <c:v>41066</c:v>
                </c:pt>
                <c:pt idx="3114">
                  <c:v>41067</c:v>
                </c:pt>
                <c:pt idx="3115">
                  <c:v>41068</c:v>
                </c:pt>
                <c:pt idx="3116">
                  <c:v>41071</c:v>
                </c:pt>
                <c:pt idx="3117">
                  <c:v>41072</c:v>
                </c:pt>
                <c:pt idx="3118">
                  <c:v>41073</c:v>
                </c:pt>
                <c:pt idx="3119">
                  <c:v>41074</c:v>
                </c:pt>
                <c:pt idx="3120">
                  <c:v>41075</c:v>
                </c:pt>
                <c:pt idx="3121">
                  <c:v>41078</c:v>
                </c:pt>
                <c:pt idx="3122">
                  <c:v>41079</c:v>
                </c:pt>
                <c:pt idx="3123">
                  <c:v>41080</c:v>
                </c:pt>
                <c:pt idx="3124">
                  <c:v>41081</c:v>
                </c:pt>
                <c:pt idx="3125">
                  <c:v>41082</c:v>
                </c:pt>
                <c:pt idx="3126">
                  <c:v>41085</c:v>
                </c:pt>
                <c:pt idx="3127">
                  <c:v>41086</c:v>
                </c:pt>
                <c:pt idx="3128">
                  <c:v>41087</c:v>
                </c:pt>
                <c:pt idx="3129">
                  <c:v>41088</c:v>
                </c:pt>
                <c:pt idx="3130">
                  <c:v>41089</c:v>
                </c:pt>
                <c:pt idx="3131">
                  <c:v>41092</c:v>
                </c:pt>
                <c:pt idx="3132">
                  <c:v>41093</c:v>
                </c:pt>
                <c:pt idx="3133">
                  <c:v>41094</c:v>
                </c:pt>
                <c:pt idx="3134">
                  <c:v>41095</c:v>
                </c:pt>
                <c:pt idx="3135">
                  <c:v>41096</c:v>
                </c:pt>
                <c:pt idx="3136">
                  <c:v>41099</c:v>
                </c:pt>
                <c:pt idx="3137">
                  <c:v>41100</c:v>
                </c:pt>
                <c:pt idx="3138">
                  <c:v>41101</c:v>
                </c:pt>
                <c:pt idx="3139">
                  <c:v>41102</c:v>
                </c:pt>
                <c:pt idx="3140">
                  <c:v>41103</c:v>
                </c:pt>
                <c:pt idx="3141">
                  <c:v>41106</c:v>
                </c:pt>
                <c:pt idx="3142">
                  <c:v>41107</c:v>
                </c:pt>
                <c:pt idx="3143">
                  <c:v>41108</c:v>
                </c:pt>
                <c:pt idx="3144">
                  <c:v>41109</c:v>
                </c:pt>
                <c:pt idx="3145">
                  <c:v>41110</c:v>
                </c:pt>
                <c:pt idx="3146">
                  <c:v>41113</c:v>
                </c:pt>
                <c:pt idx="3147">
                  <c:v>41114</c:v>
                </c:pt>
                <c:pt idx="3148">
                  <c:v>41115</c:v>
                </c:pt>
                <c:pt idx="3149">
                  <c:v>41116</c:v>
                </c:pt>
                <c:pt idx="3150">
                  <c:v>41117</c:v>
                </c:pt>
                <c:pt idx="3151">
                  <c:v>41120</c:v>
                </c:pt>
                <c:pt idx="3152">
                  <c:v>41121</c:v>
                </c:pt>
                <c:pt idx="3153">
                  <c:v>41122</c:v>
                </c:pt>
                <c:pt idx="3154">
                  <c:v>41123</c:v>
                </c:pt>
                <c:pt idx="3155">
                  <c:v>41124</c:v>
                </c:pt>
                <c:pt idx="3156">
                  <c:v>41127</c:v>
                </c:pt>
                <c:pt idx="3157">
                  <c:v>41128</c:v>
                </c:pt>
                <c:pt idx="3158">
                  <c:v>41129</c:v>
                </c:pt>
                <c:pt idx="3159">
                  <c:v>41130</c:v>
                </c:pt>
                <c:pt idx="3160">
                  <c:v>41131</c:v>
                </c:pt>
                <c:pt idx="3161">
                  <c:v>41134</c:v>
                </c:pt>
                <c:pt idx="3162">
                  <c:v>41135</c:v>
                </c:pt>
                <c:pt idx="3163">
                  <c:v>41136</c:v>
                </c:pt>
                <c:pt idx="3164">
                  <c:v>41137</c:v>
                </c:pt>
                <c:pt idx="3165">
                  <c:v>41138</c:v>
                </c:pt>
                <c:pt idx="3166">
                  <c:v>41141</c:v>
                </c:pt>
                <c:pt idx="3167">
                  <c:v>41142</c:v>
                </c:pt>
                <c:pt idx="3168">
                  <c:v>41143</c:v>
                </c:pt>
                <c:pt idx="3169">
                  <c:v>41144</c:v>
                </c:pt>
                <c:pt idx="3170">
                  <c:v>41145</c:v>
                </c:pt>
                <c:pt idx="3171">
                  <c:v>41148</c:v>
                </c:pt>
                <c:pt idx="3172">
                  <c:v>41149</c:v>
                </c:pt>
                <c:pt idx="3173">
                  <c:v>41150</c:v>
                </c:pt>
                <c:pt idx="3174">
                  <c:v>41151</c:v>
                </c:pt>
                <c:pt idx="3175">
                  <c:v>41152</c:v>
                </c:pt>
                <c:pt idx="3176">
                  <c:v>41155</c:v>
                </c:pt>
                <c:pt idx="3177">
                  <c:v>41156</c:v>
                </c:pt>
                <c:pt idx="3178">
                  <c:v>41157</c:v>
                </c:pt>
                <c:pt idx="3179">
                  <c:v>41158</c:v>
                </c:pt>
                <c:pt idx="3180">
                  <c:v>41159</c:v>
                </c:pt>
                <c:pt idx="3181">
                  <c:v>41162</c:v>
                </c:pt>
                <c:pt idx="3182">
                  <c:v>41163</c:v>
                </c:pt>
                <c:pt idx="3183">
                  <c:v>41164</c:v>
                </c:pt>
                <c:pt idx="3184">
                  <c:v>41165</c:v>
                </c:pt>
                <c:pt idx="3185">
                  <c:v>41166</c:v>
                </c:pt>
                <c:pt idx="3186">
                  <c:v>41169</c:v>
                </c:pt>
                <c:pt idx="3187">
                  <c:v>41170</c:v>
                </c:pt>
                <c:pt idx="3188">
                  <c:v>41171</c:v>
                </c:pt>
                <c:pt idx="3189">
                  <c:v>41172</c:v>
                </c:pt>
                <c:pt idx="3190">
                  <c:v>41173</c:v>
                </c:pt>
                <c:pt idx="3191">
                  <c:v>41176</c:v>
                </c:pt>
                <c:pt idx="3192">
                  <c:v>41177</c:v>
                </c:pt>
                <c:pt idx="3193">
                  <c:v>41178</c:v>
                </c:pt>
                <c:pt idx="3194">
                  <c:v>41179</c:v>
                </c:pt>
                <c:pt idx="3195">
                  <c:v>41180</c:v>
                </c:pt>
                <c:pt idx="3196">
                  <c:v>41183</c:v>
                </c:pt>
                <c:pt idx="3197">
                  <c:v>41184</c:v>
                </c:pt>
                <c:pt idx="3198">
                  <c:v>41185</c:v>
                </c:pt>
                <c:pt idx="3199">
                  <c:v>41186</c:v>
                </c:pt>
                <c:pt idx="3200">
                  <c:v>41187</c:v>
                </c:pt>
                <c:pt idx="3201">
                  <c:v>41190</c:v>
                </c:pt>
                <c:pt idx="3202">
                  <c:v>41191</c:v>
                </c:pt>
                <c:pt idx="3203">
                  <c:v>41192</c:v>
                </c:pt>
                <c:pt idx="3204">
                  <c:v>41193</c:v>
                </c:pt>
                <c:pt idx="3205">
                  <c:v>41194</c:v>
                </c:pt>
                <c:pt idx="3206">
                  <c:v>41197</c:v>
                </c:pt>
                <c:pt idx="3207">
                  <c:v>41198</c:v>
                </c:pt>
                <c:pt idx="3208">
                  <c:v>41199</c:v>
                </c:pt>
                <c:pt idx="3209">
                  <c:v>41200</c:v>
                </c:pt>
                <c:pt idx="3210">
                  <c:v>41201</c:v>
                </c:pt>
                <c:pt idx="3211">
                  <c:v>41204</c:v>
                </c:pt>
                <c:pt idx="3212">
                  <c:v>41205</c:v>
                </c:pt>
                <c:pt idx="3213">
                  <c:v>41206</c:v>
                </c:pt>
                <c:pt idx="3214">
                  <c:v>41207</c:v>
                </c:pt>
                <c:pt idx="3215">
                  <c:v>41208</c:v>
                </c:pt>
                <c:pt idx="3216">
                  <c:v>41211</c:v>
                </c:pt>
                <c:pt idx="3217">
                  <c:v>41212</c:v>
                </c:pt>
                <c:pt idx="3218">
                  <c:v>41213</c:v>
                </c:pt>
                <c:pt idx="3219">
                  <c:v>41214</c:v>
                </c:pt>
                <c:pt idx="3220">
                  <c:v>41218</c:v>
                </c:pt>
                <c:pt idx="3221">
                  <c:v>41219</c:v>
                </c:pt>
                <c:pt idx="3222">
                  <c:v>41220</c:v>
                </c:pt>
                <c:pt idx="3223">
                  <c:v>41221</c:v>
                </c:pt>
                <c:pt idx="3224">
                  <c:v>41222</c:v>
                </c:pt>
                <c:pt idx="3225">
                  <c:v>41225</c:v>
                </c:pt>
                <c:pt idx="3226">
                  <c:v>41226</c:v>
                </c:pt>
                <c:pt idx="3227">
                  <c:v>41227</c:v>
                </c:pt>
                <c:pt idx="3228">
                  <c:v>41228</c:v>
                </c:pt>
                <c:pt idx="3229">
                  <c:v>41229</c:v>
                </c:pt>
                <c:pt idx="3230">
                  <c:v>41233</c:v>
                </c:pt>
                <c:pt idx="3231">
                  <c:v>41234</c:v>
                </c:pt>
                <c:pt idx="3232">
                  <c:v>41235</c:v>
                </c:pt>
                <c:pt idx="3233">
                  <c:v>41236</c:v>
                </c:pt>
                <c:pt idx="3234">
                  <c:v>41239</c:v>
                </c:pt>
                <c:pt idx="3235">
                  <c:v>41240</c:v>
                </c:pt>
                <c:pt idx="3236">
                  <c:v>41241</c:v>
                </c:pt>
                <c:pt idx="3237">
                  <c:v>41242</c:v>
                </c:pt>
                <c:pt idx="3238">
                  <c:v>41243</c:v>
                </c:pt>
                <c:pt idx="3239">
                  <c:v>41246</c:v>
                </c:pt>
                <c:pt idx="3240">
                  <c:v>41247</c:v>
                </c:pt>
                <c:pt idx="3241">
                  <c:v>41248</c:v>
                </c:pt>
                <c:pt idx="3242">
                  <c:v>41249</c:v>
                </c:pt>
                <c:pt idx="3243">
                  <c:v>41250</c:v>
                </c:pt>
                <c:pt idx="3244">
                  <c:v>41253</c:v>
                </c:pt>
                <c:pt idx="3245">
                  <c:v>41254</c:v>
                </c:pt>
                <c:pt idx="3246">
                  <c:v>41256</c:v>
                </c:pt>
                <c:pt idx="3247">
                  <c:v>41257</c:v>
                </c:pt>
                <c:pt idx="3248">
                  <c:v>41260</c:v>
                </c:pt>
                <c:pt idx="3249">
                  <c:v>41261</c:v>
                </c:pt>
                <c:pt idx="3250">
                  <c:v>41262</c:v>
                </c:pt>
                <c:pt idx="3251">
                  <c:v>41263</c:v>
                </c:pt>
                <c:pt idx="3252">
                  <c:v>41264</c:v>
                </c:pt>
                <c:pt idx="3253">
                  <c:v>41267</c:v>
                </c:pt>
                <c:pt idx="3254">
                  <c:v>41269</c:v>
                </c:pt>
                <c:pt idx="3255">
                  <c:v>41270</c:v>
                </c:pt>
                <c:pt idx="3256">
                  <c:v>41271</c:v>
                </c:pt>
                <c:pt idx="3257">
                  <c:v>41274</c:v>
                </c:pt>
                <c:pt idx="3258">
                  <c:v>41276</c:v>
                </c:pt>
                <c:pt idx="3259">
                  <c:v>41277</c:v>
                </c:pt>
                <c:pt idx="3260">
                  <c:v>41278</c:v>
                </c:pt>
                <c:pt idx="3261">
                  <c:v>41281</c:v>
                </c:pt>
                <c:pt idx="3262">
                  <c:v>41282</c:v>
                </c:pt>
                <c:pt idx="3263">
                  <c:v>41283</c:v>
                </c:pt>
                <c:pt idx="3264">
                  <c:v>41284</c:v>
                </c:pt>
                <c:pt idx="3265">
                  <c:v>41285</c:v>
                </c:pt>
                <c:pt idx="3266">
                  <c:v>41288</c:v>
                </c:pt>
                <c:pt idx="3267">
                  <c:v>41289</c:v>
                </c:pt>
                <c:pt idx="3268">
                  <c:v>41290</c:v>
                </c:pt>
                <c:pt idx="3269">
                  <c:v>41291</c:v>
                </c:pt>
                <c:pt idx="3270">
                  <c:v>41292</c:v>
                </c:pt>
                <c:pt idx="3271">
                  <c:v>41295</c:v>
                </c:pt>
                <c:pt idx="3272">
                  <c:v>41296</c:v>
                </c:pt>
                <c:pt idx="3273">
                  <c:v>41297</c:v>
                </c:pt>
                <c:pt idx="3274">
                  <c:v>41298</c:v>
                </c:pt>
                <c:pt idx="3275">
                  <c:v>41299</c:v>
                </c:pt>
                <c:pt idx="3276">
                  <c:v>41302</c:v>
                </c:pt>
                <c:pt idx="3277">
                  <c:v>41303</c:v>
                </c:pt>
                <c:pt idx="3278">
                  <c:v>41304</c:v>
                </c:pt>
                <c:pt idx="3279">
                  <c:v>41305</c:v>
                </c:pt>
                <c:pt idx="3280">
                  <c:v>41306</c:v>
                </c:pt>
                <c:pt idx="3281">
                  <c:v>41310</c:v>
                </c:pt>
                <c:pt idx="3282">
                  <c:v>41311</c:v>
                </c:pt>
                <c:pt idx="3283">
                  <c:v>41312</c:v>
                </c:pt>
                <c:pt idx="3284">
                  <c:v>41313</c:v>
                </c:pt>
                <c:pt idx="3285">
                  <c:v>41316</c:v>
                </c:pt>
                <c:pt idx="3286">
                  <c:v>41317</c:v>
                </c:pt>
                <c:pt idx="3287">
                  <c:v>41318</c:v>
                </c:pt>
                <c:pt idx="3288">
                  <c:v>41319</c:v>
                </c:pt>
                <c:pt idx="3289">
                  <c:v>41320</c:v>
                </c:pt>
                <c:pt idx="3290">
                  <c:v>41323</c:v>
                </c:pt>
                <c:pt idx="3291">
                  <c:v>41324</c:v>
                </c:pt>
                <c:pt idx="3292">
                  <c:v>41325</c:v>
                </c:pt>
                <c:pt idx="3293">
                  <c:v>41326</c:v>
                </c:pt>
                <c:pt idx="3294">
                  <c:v>41327</c:v>
                </c:pt>
                <c:pt idx="3295">
                  <c:v>41330</c:v>
                </c:pt>
                <c:pt idx="3296">
                  <c:v>41331</c:v>
                </c:pt>
                <c:pt idx="3297">
                  <c:v>41332</c:v>
                </c:pt>
                <c:pt idx="3298">
                  <c:v>41333</c:v>
                </c:pt>
                <c:pt idx="3299">
                  <c:v>41334</c:v>
                </c:pt>
                <c:pt idx="3300">
                  <c:v>41337</c:v>
                </c:pt>
                <c:pt idx="3301">
                  <c:v>41338</c:v>
                </c:pt>
                <c:pt idx="3302">
                  <c:v>41339</c:v>
                </c:pt>
                <c:pt idx="3303">
                  <c:v>41340</c:v>
                </c:pt>
                <c:pt idx="3304">
                  <c:v>41341</c:v>
                </c:pt>
                <c:pt idx="3305">
                  <c:v>41344</c:v>
                </c:pt>
                <c:pt idx="3306">
                  <c:v>41345</c:v>
                </c:pt>
                <c:pt idx="3307">
                  <c:v>41346</c:v>
                </c:pt>
                <c:pt idx="3308">
                  <c:v>41347</c:v>
                </c:pt>
                <c:pt idx="3309">
                  <c:v>41348</c:v>
                </c:pt>
                <c:pt idx="3310">
                  <c:v>41352</c:v>
                </c:pt>
                <c:pt idx="3311">
                  <c:v>41353</c:v>
                </c:pt>
                <c:pt idx="3312">
                  <c:v>41354</c:v>
                </c:pt>
                <c:pt idx="3313">
                  <c:v>41355</c:v>
                </c:pt>
                <c:pt idx="3314">
                  <c:v>41358</c:v>
                </c:pt>
                <c:pt idx="3315">
                  <c:v>41359</c:v>
                </c:pt>
                <c:pt idx="3316">
                  <c:v>41360</c:v>
                </c:pt>
                <c:pt idx="3317">
                  <c:v>41365</c:v>
                </c:pt>
                <c:pt idx="3318">
                  <c:v>41366</c:v>
                </c:pt>
                <c:pt idx="3319">
                  <c:v>41367</c:v>
                </c:pt>
                <c:pt idx="3320">
                  <c:v>41368</c:v>
                </c:pt>
                <c:pt idx="3321">
                  <c:v>41369</c:v>
                </c:pt>
                <c:pt idx="3322">
                  <c:v>41372</c:v>
                </c:pt>
                <c:pt idx="3323">
                  <c:v>41373</c:v>
                </c:pt>
                <c:pt idx="3324">
                  <c:v>41374</c:v>
                </c:pt>
                <c:pt idx="3325">
                  <c:v>41375</c:v>
                </c:pt>
                <c:pt idx="3326">
                  <c:v>41376</c:v>
                </c:pt>
                <c:pt idx="3327">
                  <c:v>41379</c:v>
                </c:pt>
                <c:pt idx="3328">
                  <c:v>41380</c:v>
                </c:pt>
                <c:pt idx="3329">
                  <c:v>41381</c:v>
                </c:pt>
                <c:pt idx="3330">
                  <c:v>41382</c:v>
                </c:pt>
                <c:pt idx="3331">
                  <c:v>41383</c:v>
                </c:pt>
                <c:pt idx="3332">
                  <c:v>41386</c:v>
                </c:pt>
                <c:pt idx="3333">
                  <c:v>41387</c:v>
                </c:pt>
                <c:pt idx="3334">
                  <c:v>41388</c:v>
                </c:pt>
                <c:pt idx="3335">
                  <c:v>41389</c:v>
                </c:pt>
                <c:pt idx="3336">
                  <c:v>41390</c:v>
                </c:pt>
                <c:pt idx="3337">
                  <c:v>41393</c:v>
                </c:pt>
                <c:pt idx="3338">
                  <c:v>41394</c:v>
                </c:pt>
                <c:pt idx="3339">
                  <c:v>41396</c:v>
                </c:pt>
                <c:pt idx="3340">
                  <c:v>41397</c:v>
                </c:pt>
                <c:pt idx="3341">
                  <c:v>41400</c:v>
                </c:pt>
                <c:pt idx="3342">
                  <c:v>41401</c:v>
                </c:pt>
                <c:pt idx="3343">
                  <c:v>41402</c:v>
                </c:pt>
                <c:pt idx="3344">
                  <c:v>41403</c:v>
                </c:pt>
                <c:pt idx="3345">
                  <c:v>41404</c:v>
                </c:pt>
                <c:pt idx="3346">
                  <c:v>41407</c:v>
                </c:pt>
                <c:pt idx="3347">
                  <c:v>41408</c:v>
                </c:pt>
                <c:pt idx="3348">
                  <c:v>41409</c:v>
                </c:pt>
                <c:pt idx="3349">
                  <c:v>41410</c:v>
                </c:pt>
                <c:pt idx="3350">
                  <c:v>41411</c:v>
                </c:pt>
                <c:pt idx="3351">
                  <c:v>41414</c:v>
                </c:pt>
                <c:pt idx="3352">
                  <c:v>41415</c:v>
                </c:pt>
                <c:pt idx="3353">
                  <c:v>41416</c:v>
                </c:pt>
                <c:pt idx="3354">
                  <c:v>41417</c:v>
                </c:pt>
                <c:pt idx="3355">
                  <c:v>41418</c:v>
                </c:pt>
                <c:pt idx="3356">
                  <c:v>41421</c:v>
                </c:pt>
                <c:pt idx="3357">
                  <c:v>41422</c:v>
                </c:pt>
                <c:pt idx="3358">
                  <c:v>41423</c:v>
                </c:pt>
                <c:pt idx="3359">
                  <c:v>41424</c:v>
                </c:pt>
                <c:pt idx="3360">
                  <c:v>41425</c:v>
                </c:pt>
                <c:pt idx="3361">
                  <c:v>41428</c:v>
                </c:pt>
                <c:pt idx="3362">
                  <c:v>41429</c:v>
                </c:pt>
                <c:pt idx="3363">
                  <c:v>41430</c:v>
                </c:pt>
                <c:pt idx="3364">
                  <c:v>41431</c:v>
                </c:pt>
                <c:pt idx="3365">
                  <c:v>41432</c:v>
                </c:pt>
                <c:pt idx="3366">
                  <c:v>41435</c:v>
                </c:pt>
                <c:pt idx="3367">
                  <c:v>41436</c:v>
                </c:pt>
                <c:pt idx="3368">
                  <c:v>41437</c:v>
                </c:pt>
                <c:pt idx="3369">
                  <c:v>41438</c:v>
                </c:pt>
                <c:pt idx="3370">
                  <c:v>41439</c:v>
                </c:pt>
                <c:pt idx="3371">
                  <c:v>41442</c:v>
                </c:pt>
                <c:pt idx="3372">
                  <c:v>41443</c:v>
                </c:pt>
                <c:pt idx="3373">
                  <c:v>41444</c:v>
                </c:pt>
                <c:pt idx="3374">
                  <c:v>41445</c:v>
                </c:pt>
                <c:pt idx="3375">
                  <c:v>41446</c:v>
                </c:pt>
                <c:pt idx="3376">
                  <c:v>41449</c:v>
                </c:pt>
                <c:pt idx="3377">
                  <c:v>41450</c:v>
                </c:pt>
                <c:pt idx="3378">
                  <c:v>41451</c:v>
                </c:pt>
                <c:pt idx="3379">
                  <c:v>41452</c:v>
                </c:pt>
                <c:pt idx="3380">
                  <c:v>41453</c:v>
                </c:pt>
                <c:pt idx="3381">
                  <c:v>41456</c:v>
                </c:pt>
                <c:pt idx="3382">
                  <c:v>41457</c:v>
                </c:pt>
                <c:pt idx="3383">
                  <c:v>41458</c:v>
                </c:pt>
                <c:pt idx="3384">
                  <c:v>41459</c:v>
                </c:pt>
                <c:pt idx="3385">
                  <c:v>41460</c:v>
                </c:pt>
                <c:pt idx="3386">
                  <c:v>41463</c:v>
                </c:pt>
                <c:pt idx="3387">
                  <c:v>41464</c:v>
                </c:pt>
                <c:pt idx="3388">
                  <c:v>41465</c:v>
                </c:pt>
                <c:pt idx="3389">
                  <c:v>41466</c:v>
                </c:pt>
                <c:pt idx="3390">
                  <c:v>41467</c:v>
                </c:pt>
                <c:pt idx="3391">
                  <c:v>41470</c:v>
                </c:pt>
                <c:pt idx="3392">
                  <c:v>41471</c:v>
                </c:pt>
                <c:pt idx="3393">
                  <c:v>41472</c:v>
                </c:pt>
                <c:pt idx="3394">
                  <c:v>41473</c:v>
                </c:pt>
                <c:pt idx="3395">
                  <c:v>41474</c:v>
                </c:pt>
                <c:pt idx="3396">
                  <c:v>41477</c:v>
                </c:pt>
                <c:pt idx="3397">
                  <c:v>41478</c:v>
                </c:pt>
                <c:pt idx="3398">
                  <c:v>41479</c:v>
                </c:pt>
                <c:pt idx="3399">
                  <c:v>41480</c:v>
                </c:pt>
                <c:pt idx="3400">
                  <c:v>41481</c:v>
                </c:pt>
                <c:pt idx="3401">
                  <c:v>41484</c:v>
                </c:pt>
                <c:pt idx="3402">
                  <c:v>41485</c:v>
                </c:pt>
                <c:pt idx="3403">
                  <c:v>41486</c:v>
                </c:pt>
                <c:pt idx="3404">
                  <c:v>41487</c:v>
                </c:pt>
                <c:pt idx="3405">
                  <c:v>41488</c:v>
                </c:pt>
                <c:pt idx="3406">
                  <c:v>41491</c:v>
                </c:pt>
                <c:pt idx="3407">
                  <c:v>41492</c:v>
                </c:pt>
                <c:pt idx="3408">
                  <c:v>41493</c:v>
                </c:pt>
                <c:pt idx="3409">
                  <c:v>41494</c:v>
                </c:pt>
                <c:pt idx="3410">
                  <c:v>41495</c:v>
                </c:pt>
                <c:pt idx="3411">
                  <c:v>41498</c:v>
                </c:pt>
                <c:pt idx="3412">
                  <c:v>41499</c:v>
                </c:pt>
                <c:pt idx="3413">
                  <c:v>41500</c:v>
                </c:pt>
                <c:pt idx="3414">
                  <c:v>41501</c:v>
                </c:pt>
                <c:pt idx="3415">
                  <c:v>41502</c:v>
                </c:pt>
                <c:pt idx="3416">
                  <c:v>41505</c:v>
                </c:pt>
                <c:pt idx="3417">
                  <c:v>41506</c:v>
                </c:pt>
                <c:pt idx="3418">
                  <c:v>41507</c:v>
                </c:pt>
                <c:pt idx="3419">
                  <c:v>41508</c:v>
                </c:pt>
                <c:pt idx="3420">
                  <c:v>41509</c:v>
                </c:pt>
                <c:pt idx="3421">
                  <c:v>41512</c:v>
                </c:pt>
                <c:pt idx="3422">
                  <c:v>41513</c:v>
                </c:pt>
                <c:pt idx="3423">
                  <c:v>41514</c:v>
                </c:pt>
                <c:pt idx="3424">
                  <c:v>41515</c:v>
                </c:pt>
                <c:pt idx="3425">
                  <c:v>41516</c:v>
                </c:pt>
                <c:pt idx="3426">
                  <c:v>41519</c:v>
                </c:pt>
                <c:pt idx="3427">
                  <c:v>41520</c:v>
                </c:pt>
                <c:pt idx="3428">
                  <c:v>41521</c:v>
                </c:pt>
                <c:pt idx="3429">
                  <c:v>41522</c:v>
                </c:pt>
                <c:pt idx="3430">
                  <c:v>41523</c:v>
                </c:pt>
                <c:pt idx="3431">
                  <c:v>41526</c:v>
                </c:pt>
                <c:pt idx="3432">
                  <c:v>41527</c:v>
                </c:pt>
                <c:pt idx="3433">
                  <c:v>41528</c:v>
                </c:pt>
                <c:pt idx="3434">
                  <c:v>41529</c:v>
                </c:pt>
                <c:pt idx="3435">
                  <c:v>41530</c:v>
                </c:pt>
                <c:pt idx="3436">
                  <c:v>41534</c:v>
                </c:pt>
                <c:pt idx="3437">
                  <c:v>41535</c:v>
                </c:pt>
                <c:pt idx="3438">
                  <c:v>41536</c:v>
                </c:pt>
                <c:pt idx="3439">
                  <c:v>41537</c:v>
                </c:pt>
                <c:pt idx="3440">
                  <c:v>41540</c:v>
                </c:pt>
                <c:pt idx="3441">
                  <c:v>41541</c:v>
                </c:pt>
                <c:pt idx="3442">
                  <c:v>41542</c:v>
                </c:pt>
                <c:pt idx="3443">
                  <c:v>41543</c:v>
                </c:pt>
                <c:pt idx="3444">
                  <c:v>41544</c:v>
                </c:pt>
                <c:pt idx="3445">
                  <c:v>41547</c:v>
                </c:pt>
                <c:pt idx="3446">
                  <c:v>41548</c:v>
                </c:pt>
                <c:pt idx="3447">
                  <c:v>41549</c:v>
                </c:pt>
                <c:pt idx="3448">
                  <c:v>41550</c:v>
                </c:pt>
                <c:pt idx="3449">
                  <c:v>41551</c:v>
                </c:pt>
                <c:pt idx="3450">
                  <c:v>41554</c:v>
                </c:pt>
                <c:pt idx="3451">
                  <c:v>41555</c:v>
                </c:pt>
                <c:pt idx="3452">
                  <c:v>41556</c:v>
                </c:pt>
                <c:pt idx="3453">
                  <c:v>41557</c:v>
                </c:pt>
                <c:pt idx="3454">
                  <c:v>41558</c:v>
                </c:pt>
                <c:pt idx="3455">
                  <c:v>41561</c:v>
                </c:pt>
                <c:pt idx="3456">
                  <c:v>41562</c:v>
                </c:pt>
                <c:pt idx="3457">
                  <c:v>41563</c:v>
                </c:pt>
                <c:pt idx="3458">
                  <c:v>41564</c:v>
                </c:pt>
                <c:pt idx="3459">
                  <c:v>41565</c:v>
                </c:pt>
                <c:pt idx="3460">
                  <c:v>41568</c:v>
                </c:pt>
                <c:pt idx="3461">
                  <c:v>41569</c:v>
                </c:pt>
                <c:pt idx="3462">
                  <c:v>41570</c:v>
                </c:pt>
                <c:pt idx="3463">
                  <c:v>41571</c:v>
                </c:pt>
                <c:pt idx="3464">
                  <c:v>41572</c:v>
                </c:pt>
                <c:pt idx="3465">
                  <c:v>41575</c:v>
                </c:pt>
                <c:pt idx="3466">
                  <c:v>41576</c:v>
                </c:pt>
                <c:pt idx="3467">
                  <c:v>41577</c:v>
                </c:pt>
                <c:pt idx="3468">
                  <c:v>41578</c:v>
                </c:pt>
                <c:pt idx="3469">
                  <c:v>41579</c:v>
                </c:pt>
                <c:pt idx="3470">
                  <c:v>41582</c:v>
                </c:pt>
                <c:pt idx="3471">
                  <c:v>41583</c:v>
                </c:pt>
                <c:pt idx="3472">
                  <c:v>41584</c:v>
                </c:pt>
                <c:pt idx="3473">
                  <c:v>41585</c:v>
                </c:pt>
                <c:pt idx="3474">
                  <c:v>41586</c:v>
                </c:pt>
                <c:pt idx="3475">
                  <c:v>41589</c:v>
                </c:pt>
                <c:pt idx="3476">
                  <c:v>41590</c:v>
                </c:pt>
                <c:pt idx="3477">
                  <c:v>41591</c:v>
                </c:pt>
                <c:pt idx="3478">
                  <c:v>41592</c:v>
                </c:pt>
                <c:pt idx="3479">
                  <c:v>41593</c:v>
                </c:pt>
                <c:pt idx="3480">
                  <c:v>41597</c:v>
                </c:pt>
                <c:pt idx="3481">
                  <c:v>41598</c:v>
                </c:pt>
                <c:pt idx="3482">
                  <c:v>41599</c:v>
                </c:pt>
                <c:pt idx="3483">
                  <c:v>41600</c:v>
                </c:pt>
                <c:pt idx="3484">
                  <c:v>41603</c:v>
                </c:pt>
                <c:pt idx="3485">
                  <c:v>41604</c:v>
                </c:pt>
                <c:pt idx="3486">
                  <c:v>41605</c:v>
                </c:pt>
                <c:pt idx="3487">
                  <c:v>41606</c:v>
                </c:pt>
                <c:pt idx="3488">
                  <c:v>41607</c:v>
                </c:pt>
                <c:pt idx="3489">
                  <c:v>41610</c:v>
                </c:pt>
                <c:pt idx="3490">
                  <c:v>41611</c:v>
                </c:pt>
                <c:pt idx="3491">
                  <c:v>41612</c:v>
                </c:pt>
                <c:pt idx="3492">
                  <c:v>41613</c:v>
                </c:pt>
                <c:pt idx="3493">
                  <c:v>41614</c:v>
                </c:pt>
                <c:pt idx="3494">
                  <c:v>41617</c:v>
                </c:pt>
                <c:pt idx="3495">
                  <c:v>41618</c:v>
                </c:pt>
                <c:pt idx="3496">
                  <c:v>41619</c:v>
                </c:pt>
                <c:pt idx="3497">
                  <c:v>41621</c:v>
                </c:pt>
                <c:pt idx="3498">
                  <c:v>41624</c:v>
                </c:pt>
                <c:pt idx="3499">
                  <c:v>41625</c:v>
                </c:pt>
                <c:pt idx="3500">
                  <c:v>41626</c:v>
                </c:pt>
                <c:pt idx="3501">
                  <c:v>41627</c:v>
                </c:pt>
                <c:pt idx="3502">
                  <c:v>41628</c:v>
                </c:pt>
                <c:pt idx="3503">
                  <c:v>41631</c:v>
                </c:pt>
                <c:pt idx="3504">
                  <c:v>41632</c:v>
                </c:pt>
                <c:pt idx="3505">
                  <c:v>41634</c:v>
                </c:pt>
                <c:pt idx="3506">
                  <c:v>41635</c:v>
                </c:pt>
                <c:pt idx="3507">
                  <c:v>41638</c:v>
                </c:pt>
                <c:pt idx="3508">
                  <c:v>41639</c:v>
                </c:pt>
                <c:pt idx="3509">
                  <c:v>41641</c:v>
                </c:pt>
                <c:pt idx="3510">
                  <c:v>41642</c:v>
                </c:pt>
                <c:pt idx="3511">
                  <c:v>41645</c:v>
                </c:pt>
                <c:pt idx="3512">
                  <c:v>41646</c:v>
                </c:pt>
                <c:pt idx="3513">
                  <c:v>41647</c:v>
                </c:pt>
                <c:pt idx="3514">
                  <c:v>41648</c:v>
                </c:pt>
                <c:pt idx="3515">
                  <c:v>41649</c:v>
                </c:pt>
                <c:pt idx="3516">
                  <c:v>41652</c:v>
                </c:pt>
                <c:pt idx="3517">
                  <c:v>41653</c:v>
                </c:pt>
                <c:pt idx="3518">
                  <c:v>41654</c:v>
                </c:pt>
                <c:pt idx="3519">
                  <c:v>41655</c:v>
                </c:pt>
                <c:pt idx="3520">
                  <c:v>41656</c:v>
                </c:pt>
                <c:pt idx="3521">
                  <c:v>41659</c:v>
                </c:pt>
                <c:pt idx="3522">
                  <c:v>41660</c:v>
                </c:pt>
                <c:pt idx="3523">
                  <c:v>41661</c:v>
                </c:pt>
                <c:pt idx="3524">
                  <c:v>41662</c:v>
                </c:pt>
                <c:pt idx="3525">
                  <c:v>41663</c:v>
                </c:pt>
                <c:pt idx="3526">
                  <c:v>41666</c:v>
                </c:pt>
                <c:pt idx="3527">
                  <c:v>41667</c:v>
                </c:pt>
                <c:pt idx="3528">
                  <c:v>41668</c:v>
                </c:pt>
                <c:pt idx="3529">
                  <c:v>41669</c:v>
                </c:pt>
                <c:pt idx="3530">
                  <c:v>41670</c:v>
                </c:pt>
                <c:pt idx="3531">
                  <c:v>41674</c:v>
                </c:pt>
                <c:pt idx="3532">
                  <c:v>41675</c:v>
                </c:pt>
                <c:pt idx="3533">
                  <c:v>41676</c:v>
                </c:pt>
                <c:pt idx="3534">
                  <c:v>41677</c:v>
                </c:pt>
                <c:pt idx="3535">
                  <c:v>41680</c:v>
                </c:pt>
                <c:pt idx="3536">
                  <c:v>41681</c:v>
                </c:pt>
                <c:pt idx="3537">
                  <c:v>41682</c:v>
                </c:pt>
                <c:pt idx="3538">
                  <c:v>41683</c:v>
                </c:pt>
                <c:pt idx="3539">
                  <c:v>41684</c:v>
                </c:pt>
                <c:pt idx="3540">
                  <c:v>41687</c:v>
                </c:pt>
                <c:pt idx="3541">
                  <c:v>41688</c:v>
                </c:pt>
                <c:pt idx="3542">
                  <c:v>41689</c:v>
                </c:pt>
                <c:pt idx="3543">
                  <c:v>41690</c:v>
                </c:pt>
                <c:pt idx="3544">
                  <c:v>41691</c:v>
                </c:pt>
                <c:pt idx="3545">
                  <c:v>41694</c:v>
                </c:pt>
                <c:pt idx="3546">
                  <c:v>41695</c:v>
                </c:pt>
                <c:pt idx="3547">
                  <c:v>41696</c:v>
                </c:pt>
                <c:pt idx="3548">
                  <c:v>41697</c:v>
                </c:pt>
                <c:pt idx="3549">
                  <c:v>41698</c:v>
                </c:pt>
                <c:pt idx="3550">
                  <c:v>41701</c:v>
                </c:pt>
                <c:pt idx="3551">
                  <c:v>41702</c:v>
                </c:pt>
                <c:pt idx="3552">
                  <c:v>41703</c:v>
                </c:pt>
                <c:pt idx="3553">
                  <c:v>41704</c:v>
                </c:pt>
                <c:pt idx="3554">
                  <c:v>41705</c:v>
                </c:pt>
                <c:pt idx="3555">
                  <c:v>41708</c:v>
                </c:pt>
                <c:pt idx="3556">
                  <c:v>41709</c:v>
                </c:pt>
                <c:pt idx="3557">
                  <c:v>41710</c:v>
                </c:pt>
                <c:pt idx="3558">
                  <c:v>41711</c:v>
                </c:pt>
                <c:pt idx="3559">
                  <c:v>41712</c:v>
                </c:pt>
                <c:pt idx="3560">
                  <c:v>41716</c:v>
                </c:pt>
                <c:pt idx="3561">
                  <c:v>41717</c:v>
                </c:pt>
                <c:pt idx="3562">
                  <c:v>41718</c:v>
                </c:pt>
                <c:pt idx="3563">
                  <c:v>41719</c:v>
                </c:pt>
                <c:pt idx="3564">
                  <c:v>41722</c:v>
                </c:pt>
                <c:pt idx="3565">
                  <c:v>41723</c:v>
                </c:pt>
                <c:pt idx="3566">
                  <c:v>41724</c:v>
                </c:pt>
                <c:pt idx="3567">
                  <c:v>41725</c:v>
                </c:pt>
                <c:pt idx="3568">
                  <c:v>41726</c:v>
                </c:pt>
                <c:pt idx="3569">
                  <c:v>41729</c:v>
                </c:pt>
                <c:pt idx="3570">
                  <c:v>41730</c:v>
                </c:pt>
                <c:pt idx="3571">
                  <c:v>41731</c:v>
                </c:pt>
                <c:pt idx="3572">
                  <c:v>41732</c:v>
                </c:pt>
                <c:pt idx="3573">
                  <c:v>41733</c:v>
                </c:pt>
                <c:pt idx="3574">
                  <c:v>41736</c:v>
                </c:pt>
                <c:pt idx="3575">
                  <c:v>41737</c:v>
                </c:pt>
                <c:pt idx="3576">
                  <c:v>41738</c:v>
                </c:pt>
                <c:pt idx="3577">
                  <c:v>41739</c:v>
                </c:pt>
                <c:pt idx="3578">
                  <c:v>41740</c:v>
                </c:pt>
                <c:pt idx="3579">
                  <c:v>41743</c:v>
                </c:pt>
                <c:pt idx="3580">
                  <c:v>41744</c:v>
                </c:pt>
                <c:pt idx="3581">
                  <c:v>41745</c:v>
                </c:pt>
                <c:pt idx="3582">
                  <c:v>41750</c:v>
                </c:pt>
                <c:pt idx="3583">
                  <c:v>41751</c:v>
                </c:pt>
                <c:pt idx="3584">
                  <c:v>41752</c:v>
                </c:pt>
                <c:pt idx="3585">
                  <c:v>41753</c:v>
                </c:pt>
                <c:pt idx="3586">
                  <c:v>41754</c:v>
                </c:pt>
                <c:pt idx="3587">
                  <c:v>41757</c:v>
                </c:pt>
                <c:pt idx="3588">
                  <c:v>41758</c:v>
                </c:pt>
                <c:pt idx="3589">
                  <c:v>41759</c:v>
                </c:pt>
                <c:pt idx="3590">
                  <c:v>41761</c:v>
                </c:pt>
                <c:pt idx="3591">
                  <c:v>41764</c:v>
                </c:pt>
                <c:pt idx="3592">
                  <c:v>41765</c:v>
                </c:pt>
                <c:pt idx="3593">
                  <c:v>41766</c:v>
                </c:pt>
                <c:pt idx="3594">
                  <c:v>41767</c:v>
                </c:pt>
                <c:pt idx="3595">
                  <c:v>41768</c:v>
                </c:pt>
                <c:pt idx="3596">
                  <c:v>41771</c:v>
                </c:pt>
                <c:pt idx="3597">
                  <c:v>41772</c:v>
                </c:pt>
                <c:pt idx="3598">
                  <c:v>41773</c:v>
                </c:pt>
                <c:pt idx="3599">
                  <c:v>41774</c:v>
                </c:pt>
                <c:pt idx="3600">
                  <c:v>41775</c:v>
                </c:pt>
                <c:pt idx="3601">
                  <c:v>41778</c:v>
                </c:pt>
                <c:pt idx="3602">
                  <c:v>41779</c:v>
                </c:pt>
                <c:pt idx="3603">
                  <c:v>41780</c:v>
                </c:pt>
                <c:pt idx="3604">
                  <c:v>41781</c:v>
                </c:pt>
                <c:pt idx="3605">
                  <c:v>41782</c:v>
                </c:pt>
                <c:pt idx="3606">
                  <c:v>41785</c:v>
                </c:pt>
                <c:pt idx="3607">
                  <c:v>41786</c:v>
                </c:pt>
                <c:pt idx="3608">
                  <c:v>41787</c:v>
                </c:pt>
                <c:pt idx="3609">
                  <c:v>41788</c:v>
                </c:pt>
                <c:pt idx="3610">
                  <c:v>41789</c:v>
                </c:pt>
                <c:pt idx="3611">
                  <c:v>41792</c:v>
                </c:pt>
                <c:pt idx="3612">
                  <c:v>41793</c:v>
                </c:pt>
                <c:pt idx="3613">
                  <c:v>41794</c:v>
                </c:pt>
                <c:pt idx="3614">
                  <c:v>41795</c:v>
                </c:pt>
                <c:pt idx="3615">
                  <c:v>41796</c:v>
                </c:pt>
                <c:pt idx="3616">
                  <c:v>41799</c:v>
                </c:pt>
                <c:pt idx="3617">
                  <c:v>41800</c:v>
                </c:pt>
                <c:pt idx="3618">
                  <c:v>41801</c:v>
                </c:pt>
                <c:pt idx="3619">
                  <c:v>41802</c:v>
                </c:pt>
                <c:pt idx="3620">
                  <c:v>41803</c:v>
                </c:pt>
                <c:pt idx="3621">
                  <c:v>41806</c:v>
                </c:pt>
                <c:pt idx="3622">
                  <c:v>41807</c:v>
                </c:pt>
                <c:pt idx="3623">
                  <c:v>41808</c:v>
                </c:pt>
                <c:pt idx="3624">
                  <c:v>41809</c:v>
                </c:pt>
                <c:pt idx="3625">
                  <c:v>41810</c:v>
                </c:pt>
                <c:pt idx="3626">
                  <c:v>41813</c:v>
                </c:pt>
                <c:pt idx="3627">
                  <c:v>41814</c:v>
                </c:pt>
                <c:pt idx="3628">
                  <c:v>41815</c:v>
                </c:pt>
                <c:pt idx="3629">
                  <c:v>41816</c:v>
                </c:pt>
                <c:pt idx="3630">
                  <c:v>41817</c:v>
                </c:pt>
                <c:pt idx="3631">
                  <c:v>41820</c:v>
                </c:pt>
                <c:pt idx="3632">
                  <c:v>41821</c:v>
                </c:pt>
                <c:pt idx="3633">
                  <c:v>41822</c:v>
                </c:pt>
                <c:pt idx="3634">
                  <c:v>41823</c:v>
                </c:pt>
                <c:pt idx="3635">
                  <c:v>41824</c:v>
                </c:pt>
                <c:pt idx="3636">
                  <c:v>41827</c:v>
                </c:pt>
                <c:pt idx="3637">
                  <c:v>41828</c:v>
                </c:pt>
                <c:pt idx="3638">
                  <c:v>41829</c:v>
                </c:pt>
                <c:pt idx="3639">
                  <c:v>41830</c:v>
                </c:pt>
                <c:pt idx="3640">
                  <c:v>41831</c:v>
                </c:pt>
                <c:pt idx="3641">
                  <c:v>41834</c:v>
                </c:pt>
                <c:pt idx="3642">
                  <c:v>41835</c:v>
                </c:pt>
                <c:pt idx="3643">
                  <c:v>41836</c:v>
                </c:pt>
                <c:pt idx="3644">
                  <c:v>41837</c:v>
                </c:pt>
                <c:pt idx="3645">
                  <c:v>41838</c:v>
                </c:pt>
                <c:pt idx="3646">
                  <c:v>41841</c:v>
                </c:pt>
                <c:pt idx="3647">
                  <c:v>41842</c:v>
                </c:pt>
                <c:pt idx="3648">
                  <c:v>41843</c:v>
                </c:pt>
                <c:pt idx="3649">
                  <c:v>41844</c:v>
                </c:pt>
                <c:pt idx="3650">
                  <c:v>41845</c:v>
                </c:pt>
                <c:pt idx="3651">
                  <c:v>41848</c:v>
                </c:pt>
                <c:pt idx="3652">
                  <c:v>41849</c:v>
                </c:pt>
                <c:pt idx="3653">
                  <c:v>41850</c:v>
                </c:pt>
                <c:pt idx="3654">
                  <c:v>41851</c:v>
                </c:pt>
                <c:pt idx="3655">
                  <c:v>41852</c:v>
                </c:pt>
                <c:pt idx="3656">
                  <c:v>41855</c:v>
                </c:pt>
                <c:pt idx="3657">
                  <c:v>41856</c:v>
                </c:pt>
                <c:pt idx="3658">
                  <c:v>41857</c:v>
                </c:pt>
                <c:pt idx="3659">
                  <c:v>41858</c:v>
                </c:pt>
                <c:pt idx="3660">
                  <c:v>41859</c:v>
                </c:pt>
                <c:pt idx="3661">
                  <c:v>41862</c:v>
                </c:pt>
                <c:pt idx="3662">
                  <c:v>41863</c:v>
                </c:pt>
                <c:pt idx="3663">
                  <c:v>41864</c:v>
                </c:pt>
                <c:pt idx="3664">
                  <c:v>41865</c:v>
                </c:pt>
                <c:pt idx="3665">
                  <c:v>41866</c:v>
                </c:pt>
                <c:pt idx="3666">
                  <c:v>41869</c:v>
                </c:pt>
                <c:pt idx="3667">
                  <c:v>41870</c:v>
                </c:pt>
                <c:pt idx="3668">
                  <c:v>41871</c:v>
                </c:pt>
                <c:pt idx="3669">
                  <c:v>41872</c:v>
                </c:pt>
                <c:pt idx="3670">
                  <c:v>41873</c:v>
                </c:pt>
                <c:pt idx="3671">
                  <c:v>41876</c:v>
                </c:pt>
                <c:pt idx="3672">
                  <c:v>41877</c:v>
                </c:pt>
                <c:pt idx="3673">
                  <c:v>41878</c:v>
                </c:pt>
                <c:pt idx="3674">
                  <c:v>41879</c:v>
                </c:pt>
                <c:pt idx="3675">
                  <c:v>41880</c:v>
                </c:pt>
                <c:pt idx="3676">
                  <c:v>41883</c:v>
                </c:pt>
                <c:pt idx="3677">
                  <c:v>41884</c:v>
                </c:pt>
                <c:pt idx="3678">
                  <c:v>41885</c:v>
                </c:pt>
                <c:pt idx="3679">
                  <c:v>41886</c:v>
                </c:pt>
                <c:pt idx="3680">
                  <c:v>41887</c:v>
                </c:pt>
                <c:pt idx="3681">
                  <c:v>41890</c:v>
                </c:pt>
                <c:pt idx="3682">
                  <c:v>41891</c:v>
                </c:pt>
                <c:pt idx="3683">
                  <c:v>41892</c:v>
                </c:pt>
                <c:pt idx="3684">
                  <c:v>41893</c:v>
                </c:pt>
                <c:pt idx="3685">
                  <c:v>41894</c:v>
                </c:pt>
                <c:pt idx="3686">
                  <c:v>41897</c:v>
                </c:pt>
                <c:pt idx="3687">
                  <c:v>41899</c:v>
                </c:pt>
                <c:pt idx="3688">
                  <c:v>41900</c:v>
                </c:pt>
                <c:pt idx="3689">
                  <c:v>41901</c:v>
                </c:pt>
                <c:pt idx="3690">
                  <c:v>41904</c:v>
                </c:pt>
                <c:pt idx="3691">
                  <c:v>41905</c:v>
                </c:pt>
                <c:pt idx="3692">
                  <c:v>41906</c:v>
                </c:pt>
                <c:pt idx="3693">
                  <c:v>41907</c:v>
                </c:pt>
                <c:pt idx="3694">
                  <c:v>41908</c:v>
                </c:pt>
                <c:pt idx="3695">
                  <c:v>41911</c:v>
                </c:pt>
                <c:pt idx="3696">
                  <c:v>41912</c:v>
                </c:pt>
                <c:pt idx="3697">
                  <c:v>41913</c:v>
                </c:pt>
                <c:pt idx="3698">
                  <c:v>41914</c:v>
                </c:pt>
                <c:pt idx="3699">
                  <c:v>41915</c:v>
                </c:pt>
                <c:pt idx="3700">
                  <c:v>41918</c:v>
                </c:pt>
                <c:pt idx="3701">
                  <c:v>41919</c:v>
                </c:pt>
                <c:pt idx="3702">
                  <c:v>41920</c:v>
                </c:pt>
                <c:pt idx="3703">
                  <c:v>41921</c:v>
                </c:pt>
                <c:pt idx="3704">
                  <c:v>41922</c:v>
                </c:pt>
                <c:pt idx="3705">
                  <c:v>41925</c:v>
                </c:pt>
                <c:pt idx="3706">
                  <c:v>41926</c:v>
                </c:pt>
                <c:pt idx="3707">
                  <c:v>41927</c:v>
                </c:pt>
                <c:pt idx="3708">
                  <c:v>41928</c:v>
                </c:pt>
                <c:pt idx="3709">
                  <c:v>41929</c:v>
                </c:pt>
                <c:pt idx="3710">
                  <c:v>41932</c:v>
                </c:pt>
                <c:pt idx="3711">
                  <c:v>41933</c:v>
                </c:pt>
                <c:pt idx="3712">
                  <c:v>41934</c:v>
                </c:pt>
                <c:pt idx="3713">
                  <c:v>41935</c:v>
                </c:pt>
                <c:pt idx="3714">
                  <c:v>41936</c:v>
                </c:pt>
                <c:pt idx="3715">
                  <c:v>41939</c:v>
                </c:pt>
                <c:pt idx="3716">
                  <c:v>41940</c:v>
                </c:pt>
                <c:pt idx="3717">
                  <c:v>41941</c:v>
                </c:pt>
                <c:pt idx="3718">
                  <c:v>41942</c:v>
                </c:pt>
                <c:pt idx="3719">
                  <c:v>41943</c:v>
                </c:pt>
                <c:pt idx="3720">
                  <c:v>41946</c:v>
                </c:pt>
                <c:pt idx="3721">
                  <c:v>41947</c:v>
                </c:pt>
                <c:pt idx="3722">
                  <c:v>41948</c:v>
                </c:pt>
                <c:pt idx="3723">
                  <c:v>41949</c:v>
                </c:pt>
                <c:pt idx="3724">
                  <c:v>41950</c:v>
                </c:pt>
                <c:pt idx="3725">
                  <c:v>41953</c:v>
                </c:pt>
                <c:pt idx="3726">
                  <c:v>41954</c:v>
                </c:pt>
                <c:pt idx="3727">
                  <c:v>41955</c:v>
                </c:pt>
                <c:pt idx="3728">
                  <c:v>41956</c:v>
                </c:pt>
                <c:pt idx="3729">
                  <c:v>41957</c:v>
                </c:pt>
                <c:pt idx="3730">
                  <c:v>41961</c:v>
                </c:pt>
                <c:pt idx="3731">
                  <c:v>41962</c:v>
                </c:pt>
                <c:pt idx="3732">
                  <c:v>41963</c:v>
                </c:pt>
                <c:pt idx="3733">
                  <c:v>41964</c:v>
                </c:pt>
                <c:pt idx="3734">
                  <c:v>41967</c:v>
                </c:pt>
                <c:pt idx="3735">
                  <c:v>41968</c:v>
                </c:pt>
                <c:pt idx="3736">
                  <c:v>41969</c:v>
                </c:pt>
                <c:pt idx="3737">
                  <c:v>41970</c:v>
                </c:pt>
                <c:pt idx="3738">
                  <c:v>41971</c:v>
                </c:pt>
                <c:pt idx="3739">
                  <c:v>41974</c:v>
                </c:pt>
                <c:pt idx="3740">
                  <c:v>41975</c:v>
                </c:pt>
                <c:pt idx="3741">
                  <c:v>41976</c:v>
                </c:pt>
                <c:pt idx="3742">
                  <c:v>41977</c:v>
                </c:pt>
                <c:pt idx="3743">
                  <c:v>41978</c:v>
                </c:pt>
                <c:pt idx="3744">
                  <c:v>41981</c:v>
                </c:pt>
                <c:pt idx="3745">
                  <c:v>41982</c:v>
                </c:pt>
                <c:pt idx="3746">
                  <c:v>41983</c:v>
                </c:pt>
                <c:pt idx="3747">
                  <c:v>41984</c:v>
                </c:pt>
                <c:pt idx="3748">
                  <c:v>41988</c:v>
                </c:pt>
                <c:pt idx="3749">
                  <c:v>41989</c:v>
                </c:pt>
                <c:pt idx="3750">
                  <c:v>41990</c:v>
                </c:pt>
                <c:pt idx="3751">
                  <c:v>41991</c:v>
                </c:pt>
                <c:pt idx="3752">
                  <c:v>41992</c:v>
                </c:pt>
                <c:pt idx="3753">
                  <c:v>41995</c:v>
                </c:pt>
                <c:pt idx="3754">
                  <c:v>41996</c:v>
                </c:pt>
                <c:pt idx="3755">
                  <c:v>41997</c:v>
                </c:pt>
                <c:pt idx="3756">
                  <c:v>41999</c:v>
                </c:pt>
                <c:pt idx="3757">
                  <c:v>42002</c:v>
                </c:pt>
                <c:pt idx="3758">
                  <c:v>42003</c:v>
                </c:pt>
                <c:pt idx="3759">
                  <c:v>42004</c:v>
                </c:pt>
                <c:pt idx="3760">
                  <c:v>42006</c:v>
                </c:pt>
                <c:pt idx="3761">
                  <c:v>42009</c:v>
                </c:pt>
                <c:pt idx="3762">
                  <c:v>42010</c:v>
                </c:pt>
                <c:pt idx="3763">
                  <c:v>42011</c:v>
                </c:pt>
                <c:pt idx="3764">
                  <c:v>42012</c:v>
                </c:pt>
                <c:pt idx="3765">
                  <c:v>42013</c:v>
                </c:pt>
                <c:pt idx="3766">
                  <c:v>42016</c:v>
                </c:pt>
                <c:pt idx="3767">
                  <c:v>42017</c:v>
                </c:pt>
                <c:pt idx="3768">
                  <c:v>42018</c:v>
                </c:pt>
                <c:pt idx="3769">
                  <c:v>42019</c:v>
                </c:pt>
                <c:pt idx="3770">
                  <c:v>42020</c:v>
                </c:pt>
                <c:pt idx="3771">
                  <c:v>42023</c:v>
                </c:pt>
                <c:pt idx="3772">
                  <c:v>42024</c:v>
                </c:pt>
                <c:pt idx="3773">
                  <c:v>42025</c:v>
                </c:pt>
                <c:pt idx="3774">
                  <c:v>42026</c:v>
                </c:pt>
                <c:pt idx="3775">
                  <c:v>42027</c:v>
                </c:pt>
                <c:pt idx="3776">
                  <c:v>42030</c:v>
                </c:pt>
                <c:pt idx="3777">
                  <c:v>42031</c:v>
                </c:pt>
                <c:pt idx="3778">
                  <c:v>42032</c:v>
                </c:pt>
                <c:pt idx="3779">
                  <c:v>42033</c:v>
                </c:pt>
                <c:pt idx="3780">
                  <c:v>42034</c:v>
                </c:pt>
                <c:pt idx="3781">
                  <c:v>42038</c:v>
                </c:pt>
                <c:pt idx="3782">
                  <c:v>42039</c:v>
                </c:pt>
                <c:pt idx="3783">
                  <c:v>42040</c:v>
                </c:pt>
                <c:pt idx="3784">
                  <c:v>42041</c:v>
                </c:pt>
                <c:pt idx="3785">
                  <c:v>42044</c:v>
                </c:pt>
                <c:pt idx="3786">
                  <c:v>42045</c:v>
                </c:pt>
                <c:pt idx="3787">
                  <c:v>42046</c:v>
                </c:pt>
                <c:pt idx="3788">
                  <c:v>42047</c:v>
                </c:pt>
                <c:pt idx="3789">
                  <c:v>42048</c:v>
                </c:pt>
                <c:pt idx="3790">
                  <c:v>42051</c:v>
                </c:pt>
                <c:pt idx="3791">
                  <c:v>42052</c:v>
                </c:pt>
                <c:pt idx="3792">
                  <c:v>42053</c:v>
                </c:pt>
                <c:pt idx="3793">
                  <c:v>42054</c:v>
                </c:pt>
                <c:pt idx="3794">
                  <c:v>42055</c:v>
                </c:pt>
                <c:pt idx="3795">
                  <c:v>42058</c:v>
                </c:pt>
                <c:pt idx="3796">
                  <c:v>42059</c:v>
                </c:pt>
                <c:pt idx="3797">
                  <c:v>42060</c:v>
                </c:pt>
                <c:pt idx="3798">
                  <c:v>42061</c:v>
                </c:pt>
                <c:pt idx="3799">
                  <c:v>42062</c:v>
                </c:pt>
                <c:pt idx="3800">
                  <c:v>42065</c:v>
                </c:pt>
                <c:pt idx="3801">
                  <c:v>42066</c:v>
                </c:pt>
                <c:pt idx="3802">
                  <c:v>42067</c:v>
                </c:pt>
                <c:pt idx="3803">
                  <c:v>42068</c:v>
                </c:pt>
                <c:pt idx="3804">
                  <c:v>42069</c:v>
                </c:pt>
                <c:pt idx="3805">
                  <c:v>42072</c:v>
                </c:pt>
                <c:pt idx="3806">
                  <c:v>42073</c:v>
                </c:pt>
                <c:pt idx="3807">
                  <c:v>42074</c:v>
                </c:pt>
                <c:pt idx="3808">
                  <c:v>42075</c:v>
                </c:pt>
                <c:pt idx="3809">
                  <c:v>42076</c:v>
                </c:pt>
                <c:pt idx="3810">
                  <c:v>42080</c:v>
                </c:pt>
                <c:pt idx="3811">
                  <c:v>42081</c:v>
                </c:pt>
                <c:pt idx="3812">
                  <c:v>42082</c:v>
                </c:pt>
                <c:pt idx="3813">
                  <c:v>42083</c:v>
                </c:pt>
                <c:pt idx="3814">
                  <c:v>42086</c:v>
                </c:pt>
                <c:pt idx="3815">
                  <c:v>42087</c:v>
                </c:pt>
                <c:pt idx="3816">
                  <c:v>42088</c:v>
                </c:pt>
                <c:pt idx="3817">
                  <c:v>42089</c:v>
                </c:pt>
                <c:pt idx="3818">
                  <c:v>42090</c:v>
                </c:pt>
                <c:pt idx="3819">
                  <c:v>42093</c:v>
                </c:pt>
                <c:pt idx="3820">
                  <c:v>42094</c:v>
                </c:pt>
                <c:pt idx="3821">
                  <c:v>42095</c:v>
                </c:pt>
                <c:pt idx="3822">
                  <c:v>42100</c:v>
                </c:pt>
                <c:pt idx="3823">
                  <c:v>42101</c:v>
                </c:pt>
                <c:pt idx="3824">
                  <c:v>42102</c:v>
                </c:pt>
                <c:pt idx="3825">
                  <c:v>42103</c:v>
                </c:pt>
                <c:pt idx="3826">
                  <c:v>42104</c:v>
                </c:pt>
                <c:pt idx="3827">
                  <c:v>42107</c:v>
                </c:pt>
                <c:pt idx="3828">
                  <c:v>42108</c:v>
                </c:pt>
                <c:pt idx="3829">
                  <c:v>42109</c:v>
                </c:pt>
                <c:pt idx="3830">
                  <c:v>42110</c:v>
                </c:pt>
                <c:pt idx="3831">
                  <c:v>42111</c:v>
                </c:pt>
                <c:pt idx="3832">
                  <c:v>42114</c:v>
                </c:pt>
                <c:pt idx="3833">
                  <c:v>42115</c:v>
                </c:pt>
                <c:pt idx="3834">
                  <c:v>42116</c:v>
                </c:pt>
                <c:pt idx="3835">
                  <c:v>42117</c:v>
                </c:pt>
                <c:pt idx="3836">
                  <c:v>42118</c:v>
                </c:pt>
                <c:pt idx="3837">
                  <c:v>42121</c:v>
                </c:pt>
                <c:pt idx="3838">
                  <c:v>42122</c:v>
                </c:pt>
                <c:pt idx="3839">
                  <c:v>42123</c:v>
                </c:pt>
                <c:pt idx="3840">
                  <c:v>42124</c:v>
                </c:pt>
                <c:pt idx="3841">
                  <c:v>42128</c:v>
                </c:pt>
                <c:pt idx="3842">
                  <c:v>42129</c:v>
                </c:pt>
                <c:pt idx="3843">
                  <c:v>42130</c:v>
                </c:pt>
                <c:pt idx="3844">
                  <c:v>42131</c:v>
                </c:pt>
                <c:pt idx="3845">
                  <c:v>42132</c:v>
                </c:pt>
                <c:pt idx="3846">
                  <c:v>42135</c:v>
                </c:pt>
                <c:pt idx="3847">
                  <c:v>42136</c:v>
                </c:pt>
                <c:pt idx="3848">
                  <c:v>42137</c:v>
                </c:pt>
                <c:pt idx="3849">
                  <c:v>42138</c:v>
                </c:pt>
                <c:pt idx="3850">
                  <c:v>42139</c:v>
                </c:pt>
                <c:pt idx="3851">
                  <c:v>42142</c:v>
                </c:pt>
                <c:pt idx="3852">
                  <c:v>42143</c:v>
                </c:pt>
                <c:pt idx="3853">
                  <c:v>42144</c:v>
                </c:pt>
                <c:pt idx="3854">
                  <c:v>42145</c:v>
                </c:pt>
                <c:pt idx="3855">
                  <c:v>42146</c:v>
                </c:pt>
                <c:pt idx="3856">
                  <c:v>42149</c:v>
                </c:pt>
                <c:pt idx="3857">
                  <c:v>42150</c:v>
                </c:pt>
                <c:pt idx="3858">
                  <c:v>42151</c:v>
                </c:pt>
                <c:pt idx="3859">
                  <c:v>42152</c:v>
                </c:pt>
                <c:pt idx="3860">
                  <c:v>42153</c:v>
                </c:pt>
                <c:pt idx="3861">
                  <c:v>42156</c:v>
                </c:pt>
                <c:pt idx="3862">
                  <c:v>42157</c:v>
                </c:pt>
                <c:pt idx="3863">
                  <c:v>42158</c:v>
                </c:pt>
                <c:pt idx="3864">
                  <c:v>42159</c:v>
                </c:pt>
                <c:pt idx="3865">
                  <c:v>42160</c:v>
                </c:pt>
                <c:pt idx="3866">
                  <c:v>42163</c:v>
                </c:pt>
                <c:pt idx="3867">
                  <c:v>42164</c:v>
                </c:pt>
                <c:pt idx="3868">
                  <c:v>42165</c:v>
                </c:pt>
                <c:pt idx="3869">
                  <c:v>42166</c:v>
                </c:pt>
                <c:pt idx="3870">
                  <c:v>42167</c:v>
                </c:pt>
                <c:pt idx="3871">
                  <c:v>42170</c:v>
                </c:pt>
                <c:pt idx="3872">
                  <c:v>42171</c:v>
                </c:pt>
                <c:pt idx="3873">
                  <c:v>42172</c:v>
                </c:pt>
                <c:pt idx="3874">
                  <c:v>42173</c:v>
                </c:pt>
                <c:pt idx="3875">
                  <c:v>42174</c:v>
                </c:pt>
                <c:pt idx="3876">
                  <c:v>42177</c:v>
                </c:pt>
                <c:pt idx="3877">
                  <c:v>42178</c:v>
                </c:pt>
                <c:pt idx="3878">
                  <c:v>42179</c:v>
                </c:pt>
                <c:pt idx="3879">
                  <c:v>42180</c:v>
                </c:pt>
                <c:pt idx="3880">
                  <c:v>42181</c:v>
                </c:pt>
                <c:pt idx="3881">
                  <c:v>42184</c:v>
                </c:pt>
                <c:pt idx="3882">
                  <c:v>42185</c:v>
                </c:pt>
                <c:pt idx="3883">
                  <c:v>42186</c:v>
                </c:pt>
                <c:pt idx="3884">
                  <c:v>42187</c:v>
                </c:pt>
                <c:pt idx="3885">
                  <c:v>42188</c:v>
                </c:pt>
                <c:pt idx="3886">
                  <c:v>42191</c:v>
                </c:pt>
                <c:pt idx="3887">
                  <c:v>42192</c:v>
                </c:pt>
                <c:pt idx="3888">
                  <c:v>42193</c:v>
                </c:pt>
                <c:pt idx="3889">
                  <c:v>42194</c:v>
                </c:pt>
                <c:pt idx="3890">
                  <c:v>42195</c:v>
                </c:pt>
                <c:pt idx="3891">
                  <c:v>42198</c:v>
                </c:pt>
                <c:pt idx="3892">
                  <c:v>42199</c:v>
                </c:pt>
                <c:pt idx="3893">
                  <c:v>42200</c:v>
                </c:pt>
                <c:pt idx="3894">
                  <c:v>42201</c:v>
                </c:pt>
                <c:pt idx="3895">
                  <c:v>42202</c:v>
                </c:pt>
                <c:pt idx="3896">
                  <c:v>42205</c:v>
                </c:pt>
                <c:pt idx="3897">
                  <c:v>42206</c:v>
                </c:pt>
                <c:pt idx="3898">
                  <c:v>42207</c:v>
                </c:pt>
                <c:pt idx="3899">
                  <c:v>42208</c:v>
                </c:pt>
                <c:pt idx="3900">
                  <c:v>42209</c:v>
                </c:pt>
                <c:pt idx="3901">
                  <c:v>42212</c:v>
                </c:pt>
                <c:pt idx="3902">
                  <c:v>42213</c:v>
                </c:pt>
                <c:pt idx="3903">
                  <c:v>42214</c:v>
                </c:pt>
                <c:pt idx="3904">
                  <c:v>42215</c:v>
                </c:pt>
                <c:pt idx="3905">
                  <c:v>42216</c:v>
                </c:pt>
                <c:pt idx="3906">
                  <c:v>42219</c:v>
                </c:pt>
                <c:pt idx="3907">
                  <c:v>42220</c:v>
                </c:pt>
                <c:pt idx="3908">
                  <c:v>42221</c:v>
                </c:pt>
                <c:pt idx="3909">
                  <c:v>42222</c:v>
                </c:pt>
                <c:pt idx="3910">
                  <c:v>42223</c:v>
                </c:pt>
                <c:pt idx="3911">
                  <c:v>42226</c:v>
                </c:pt>
                <c:pt idx="3912">
                  <c:v>42227</c:v>
                </c:pt>
                <c:pt idx="3913">
                  <c:v>42228</c:v>
                </c:pt>
                <c:pt idx="3914">
                  <c:v>42229</c:v>
                </c:pt>
                <c:pt idx="3915">
                  <c:v>42230</c:v>
                </c:pt>
                <c:pt idx="3916">
                  <c:v>42233</c:v>
                </c:pt>
                <c:pt idx="3917">
                  <c:v>42234</c:v>
                </c:pt>
                <c:pt idx="3918">
                  <c:v>42235</c:v>
                </c:pt>
                <c:pt idx="3919">
                  <c:v>42236</c:v>
                </c:pt>
                <c:pt idx="3920">
                  <c:v>42237</c:v>
                </c:pt>
                <c:pt idx="3921">
                  <c:v>42240</c:v>
                </c:pt>
                <c:pt idx="3922">
                  <c:v>42241</c:v>
                </c:pt>
                <c:pt idx="3923">
                  <c:v>42242</c:v>
                </c:pt>
                <c:pt idx="3924">
                  <c:v>42243</c:v>
                </c:pt>
                <c:pt idx="3925">
                  <c:v>42244</c:v>
                </c:pt>
                <c:pt idx="3926">
                  <c:v>42247</c:v>
                </c:pt>
                <c:pt idx="3927">
                  <c:v>42248</c:v>
                </c:pt>
                <c:pt idx="3928">
                  <c:v>42249</c:v>
                </c:pt>
                <c:pt idx="3929">
                  <c:v>42250</c:v>
                </c:pt>
                <c:pt idx="3930">
                  <c:v>42251</c:v>
                </c:pt>
                <c:pt idx="3931">
                  <c:v>42254</c:v>
                </c:pt>
                <c:pt idx="3932">
                  <c:v>42255</c:v>
                </c:pt>
                <c:pt idx="3933">
                  <c:v>42256</c:v>
                </c:pt>
                <c:pt idx="3934">
                  <c:v>42257</c:v>
                </c:pt>
                <c:pt idx="3935">
                  <c:v>42258</c:v>
                </c:pt>
                <c:pt idx="3936">
                  <c:v>42261</c:v>
                </c:pt>
                <c:pt idx="3937">
                  <c:v>42262</c:v>
                </c:pt>
                <c:pt idx="3938">
                  <c:v>42264</c:v>
                </c:pt>
                <c:pt idx="3939">
                  <c:v>42265</c:v>
                </c:pt>
                <c:pt idx="3940">
                  <c:v>42268</c:v>
                </c:pt>
                <c:pt idx="3941">
                  <c:v>42269</c:v>
                </c:pt>
                <c:pt idx="3942">
                  <c:v>42270</c:v>
                </c:pt>
                <c:pt idx="3943">
                  <c:v>42271</c:v>
                </c:pt>
                <c:pt idx="3944">
                  <c:v>42272</c:v>
                </c:pt>
                <c:pt idx="3945">
                  <c:v>42275</c:v>
                </c:pt>
                <c:pt idx="3946">
                  <c:v>42276</c:v>
                </c:pt>
                <c:pt idx="3947">
                  <c:v>42277</c:v>
                </c:pt>
                <c:pt idx="3948">
                  <c:v>42278</c:v>
                </c:pt>
                <c:pt idx="3949">
                  <c:v>42279</c:v>
                </c:pt>
                <c:pt idx="3950">
                  <c:v>42282</c:v>
                </c:pt>
                <c:pt idx="3951">
                  <c:v>42283</c:v>
                </c:pt>
                <c:pt idx="3952">
                  <c:v>42284</c:v>
                </c:pt>
                <c:pt idx="3953">
                  <c:v>42285</c:v>
                </c:pt>
                <c:pt idx="3954">
                  <c:v>42286</c:v>
                </c:pt>
                <c:pt idx="3955">
                  <c:v>42289</c:v>
                </c:pt>
                <c:pt idx="3956">
                  <c:v>42290</c:v>
                </c:pt>
                <c:pt idx="3957">
                  <c:v>42291</c:v>
                </c:pt>
                <c:pt idx="3958">
                  <c:v>42292</c:v>
                </c:pt>
                <c:pt idx="3959">
                  <c:v>42293</c:v>
                </c:pt>
                <c:pt idx="3960">
                  <c:v>42296</c:v>
                </c:pt>
                <c:pt idx="3961">
                  <c:v>42297</c:v>
                </c:pt>
                <c:pt idx="3962">
                  <c:v>42298</c:v>
                </c:pt>
                <c:pt idx="3963">
                  <c:v>42299</c:v>
                </c:pt>
                <c:pt idx="3964">
                  <c:v>42300</c:v>
                </c:pt>
                <c:pt idx="3965">
                  <c:v>42303</c:v>
                </c:pt>
                <c:pt idx="3966">
                  <c:v>42304</c:v>
                </c:pt>
                <c:pt idx="3967">
                  <c:v>42305</c:v>
                </c:pt>
                <c:pt idx="3968">
                  <c:v>42306</c:v>
                </c:pt>
                <c:pt idx="3969">
                  <c:v>42307</c:v>
                </c:pt>
                <c:pt idx="3970">
                  <c:v>42311</c:v>
                </c:pt>
                <c:pt idx="3971">
                  <c:v>42312</c:v>
                </c:pt>
                <c:pt idx="3972">
                  <c:v>42313</c:v>
                </c:pt>
                <c:pt idx="3973">
                  <c:v>42314</c:v>
                </c:pt>
                <c:pt idx="3974">
                  <c:v>42317</c:v>
                </c:pt>
                <c:pt idx="3975">
                  <c:v>42318</c:v>
                </c:pt>
                <c:pt idx="3976">
                  <c:v>42319</c:v>
                </c:pt>
                <c:pt idx="3977">
                  <c:v>42320</c:v>
                </c:pt>
                <c:pt idx="3978">
                  <c:v>42321</c:v>
                </c:pt>
                <c:pt idx="3979">
                  <c:v>42325</c:v>
                </c:pt>
                <c:pt idx="3980">
                  <c:v>42326</c:v>
                </c:pt>
                <c:pt idx="3981">
                  <c:v>42327</c:v>
                </c:pt>
                <c:pt idx="3982">
                  <c:v>42328</c:v>
                </c:pt>
                <c:pt idx="3983">
                  <c:v>42331</c:v>
                </c:pt>
                <c:pt idx="3984">
                  <c:v>42332</c:v>
                </c:pt>
                <c:pt idx="3985">
                  <c:v>42333</c:v>
                </c:pt>
                <c:pt idx="3986">
                  <c:v>42334</c:v>
                </c:pt>
                <c:pt idx="3987">
                  <c:v>42335</c:v>
                </c:pt>
                <c:pt idx="3988">
                  <c:v>42338</c:v>
                </c:pt>
                <c:pt idx="3989">
                  <c:v>42339</c:v>
                </c:pt>
                <c:pt idx="3990">
                  <c:v>42340</c:v>
                </c:pt>
                <c:pt idx="3991">
                  <c:v>42341</c:v>
                </c:pt>
                <c:pt idx="3992">
                  <c:v>42342</c:v>
                </c:pt>
                <c:pt idx="3993">
                  <c:v>42345</c:v>
                </c:pt>
                <c:pt idx="3994">
                  <c:v>42346</c:v>
                </c:pt>
                <c:pt idx="3995">
                  <c:v>42347</c:v>
                </c:pt>
                <c:pt idx="3996">
                  <c:v>42348</c:v>
                </c:pt>
                <c:pt idx="3997">
                  <c:v>42349</c:v>
                </c:pt>
                <c:pt idx="3998">
                  <c:v>42352</c:v>
                </c:pt>
                <c:pt idx="3999">
                  <c:v>42353</c:v>
                </c:pt>
                <c:pt idx="4000">
                  <c:v>42354</c:v>
                </c:pt>
                <c:pt idx="4001">
                  <c:v>42355</c:v>
                </c:pt>
                <c:pt idx="4002">
                  <c:v>42356</c:v>
                </c:pt>
                <c:pt idx="4003">
                  <c:v>42359</c:v>
                </c:pt>
                <c:pt idx="4004">
                  <c:v>42360</c:v>
                </c:pt>
                <c:pt idx="4005">
                  <c:v>42361</c:v>
                </c:pt>
                <c:pt idx="4006">
                  <c:v>42362</c:v>
                </c:pt>
                <c:pt idx="4007">
                  <c:v>42366</c:v>
                </c:pt>
                <c:pt idx="4008">
                  <c:v>42367</c:v>
                </c:pt>
                <c:pt idx="4009">
                  <c:v>42368</c:v>
                </c:pt>
                <c:pt idx="4010">
                  <c:v>42369</c:v>
                </c:pt>
                <c:pt idx="4011">
                  <c:v>42373</c:v>
                </c:pt>
                <c:pt idx="4012">
                  <c:v>42374</c:v>
                </c:pt>
                <c:pt idx="4013">
                  <c:v>42375</c:v>
                </c:pt>
                <c:pt idx="4014">
                  <c:v>42376</c:v>
                </c:pt>
                <c:pt idx="4015">
                  <c:v>42377</c:v>
                </c:pt>
                <c:pt idx="4016">
                  <c:v>42380</c:v>
                </c:pt>
                <c:pt idx="4017">
                  <c:v>42381</c:v>
                </c:pt>
                <c:pt idx="4018">
                  <c:v>42382</c:v>
                </c:pt>
                <c:pt idx="4019">
                  <c:v>42383</c:v>
                </c:pt>
                <c:pt idx="4020">
                  <c:v>42384</c:v>
                </c:pt>
                <c:pt idx="4021">
                  <c:v>42387</c:v>
                </c:pt>
                <c:pt idx="4022">
                  <c:v>42388</c:v>
                </c:pt>
                <c:pt idx="4023">
                  <c:v>42389</c:v>
                </c:pt>
                <c:pt idx="4024">
                  <c:v>42390</c:v>
                </c:pt>
                <c:pt idx="4025">
                  <c:v>42391</c:v>
                </c:pt>
                <c:pt idx="4026">
                  <c:v>42394</c:v>
                </c:pt>
                <c:pt idx="4027">
                  <c:v>42395</c:v>
                </c:pt>
                <c:pt idx="4028">
                  <c:v>42396</c:v>
                </c:pt>
                <c:pt idx="4029">
                  <c:v>42397</c:v>
                </c:pt>
                <c:pt idx="4030">
                  <c:v>42398</c:v>
                </c:pt>
                <c:pt idx="4031">
                  <c:v>42402</c:v>
                </c:pt>
                <c:pt idx="4032">
                  <c:v>42403</c:v>
                </c:pt>
                <c:pt idx="4033">
                  <c:v>42404</c:v>
                </c:pt>
                <c:pt idx="4034">
                  <c:v>42405</c:v>
                </c:pt>
                <c:pt idx="4035">
                  <c:v>42408</c:v>
                </c:pt>
                <c:pt idx="4036">
                  <c:v>42409</c:v>
                </c:pt>
                <c:pt idx="4037">
                  <c:v>42410</c:v>
                </c:pt>
                <c:pt idx="4038">
                  <c:v>42411</c:v>
                </c:pt>
                <c:pt idx="4039">
                  <c:v>42412</c:v>
                </c:pt>
                <c:pt idx="4040">
                  <c:v>42415</c:v>
                </c:pt>
                <c:pt idx="4041">
                  <c:v>42416</c:v>
                </c:pt>
                <c:pt idx="4042">
                  <c:v>42417</c:v>
                </c:pt>
                <c:pt idx="4043">
                  <c:v>42418</c:v>
                </c:pt>
                <c:pt idx="4044">
                  <c:v>42419</c:v>
                </c:pt>
                <c:pt idx="4045">
                  <c:v>42422</c:v>
                </c:pt>
                <c:pt idx="4046">
                  <c:v>42423</c:v>
                </c:pt>
                <c:pt idx="4047">
                  <c:v>42424</c:v>
                </c:pt>
                <c:pt idx="4048">
                  <c:v>42425</c:v>
                </c:pt>
                <c:pt idx="4049">
                  <c:v>42426</c:v>
                </c:pt>
                <c:pt idx="4050">
                  <c:v>42429</c:v>
                </c:pt>
                <c:pt idx="4051">
                  <c:v>42430</c:v>
                </c:pt>
                <c:pt idx="4052">
                  <c:v>42431</c:v>
                </c:pt>
                <c:pt idx="4053">
                  <c:v>42432</c:v>
                </c:pt>
                <c:pt idx="4054">
                  <c:v>42433</c:v>
                </c:pt>
                <c:pt idx="4055">
                  <c:v>42436</c:v>
                </c:pt>
                <c:pt idx="4056">
                  <c:v>42437</c:v>
                </c:pt>
                <c:pt idx="4057">
                  <c:v>42438</c:v>
                </c:pt>
                <c:pt idx="4058">
                  <c:v>42439</c:v>
                </c:pt>
                <c:pt idx="4059">
                  <c:v>42440</c:v>
                </c:pt>
                <c:pt idx="4060">
                  <c:v>42443</c:v>
                </c:pt>
                <c:pt idx="4061">
                  <c:v>42444</c:v>
                </c:pt>
                <c:pt idx="4062">
                  <c:v>42445</c:v>
                </c:pt>
                <c:pt idx="4063">
                  <c:v>42446</c:v>
                </c:pt>
                <c:pt idx="4064">
                  <c:v>42447</c:v>
                </c:pt>
                <c:pt idx="4065">
                  <c:v>42451</c:v>
                </c:pt>
                <c:pt idx="4066">
                  <c:v>42452</c:v>
                </c:pt>
                <c:pt idx="4067">
                  <c:v>42457</c:v>
                </c:pt>
                <c:pt idx="4068">
                  <c:v>42458</c:v>
                </c:pt>
                <c:pt idx="4069">
                  <c:v>42459</c:v>
                </c:pt>
                <c:pt idx="4070">
                  <c:v>42460</c:v>
                </c:pt>
                <c:pt idx="4071">
                  <c:v>42461</c:v>
                </c:pt>
                <c:pt idx="4072">
                  <c:v>42464</c:v>
                </c:pt>
                <c:pt idx="4073">
                  <c:v>42465</c:v>
                </c:pt>
                <c:pt idx="4074">
                  <c:v>42466</c:v>
                </c:pt>
                <c:pt idx="4075">
                  <c:v>42467</c:v>
                </c:pt>
                <c:pt idx="4076">
                  <c:v>42468</c:v>
                </c:pt>
                <c:pt idx="4077">
                  <c:v>42471</c:v>
                </c:pt>
                <c:pt idx="4078">
                  <c:v>42472</c:v>
                </c:pt>
                <c:pt idx="4079">
                  <c:v>42473</c:v>
                </c:pt>
                <c:pt idx="4080">
                  <c:v>42474</c:v>
                </c:pt>
                <c:pt idx="4081">
                  <c:v>42475</c:v>
                </c:pt>
                <c:pt idx="4082">
                  <c:v>42478</c:v>
                </c:pt>
                <c:pt idx="4083">
                  <c:v>42479</c:v>
                </c:pt>
                <c:pt idx="4084">
                  <c:v>42480</c:v>
                </c:pt>
                <c:pt idx="4085">
                  <c:v>42481</c:v>
                </c:pt>
                <c:pt idx="4086">
                  <c:v>42482</c:v>
                </c:pt>
                <c:pt idx="4087">
                  <c:v>42485</c:v>
                </c:pt>
                <c:pt idx="4088">
                  <c:v>42486</c:v>
                </c:pt>
                <c:pt idx="4089">
                  <c:v>42487</c:v>
                </c:pt>
                <c:pt idx="4090">
                  <c:v>42488</c:v>
                </c:pt>
                <c:pt idx="4091">
                  <c:v>42489</c:v>
                </c:pt>
                <c:pt idx="4092">
                  <c:v>42492</c:v>
                </c:pt>
                <c:pt idx="4093">
                  <c:v>42493</c:v>
                </c:pt>
                <c:pt idx="4094">
                  <c:v>42494</c:v>
                </c:pt>
                <c:pt idx="4095">
                  <c:v>42495</c:v>
                </c:pt>
                <c:pt idx="4096">
                  <c:v>42496</c:v>
                </c:pt>
                <c:pt idx="4097">
                  <c:v>42499</c:v>
                </c:pt>
                <c:pt idx="4098">
                  <c:v>42500</c:v>
                </c:pt>
                <c:pt idx="4099">
                  <c:v>42501</c:v>
                </c:pt>
                <c:pt idx="4100">
                  <c:v>42502</c:v>
                </c:pt>
                <c:pt idx="4101">
                  <c:v>42503</c:v>
                </c:pt>
                <c:pt idx="4102">
                  <c:v>42506</c:v>
                </c:pt>
                <c:pt idx="4103">
                  <c:v>42507</c:v>
                </c:pt>
                <c:pt idx="4104">
                  <c:v>42508</c:v>
                </c:pt>
                <c:pt idx="4105">
                  <c:v>42509</c:v>
                </c:pt>
                <c:pt idx="4106">
                  <c:v>42510</c:v>
                </c:pt>
                <c:pt idx="4107">
                  <c:v>42513</c:v>
                </c:pt>
                <c:pt idx="4108">
                  <c:v>42514</c:v>
                </c:pt>
                <c:pt idx="4109">
                  <c:v>42515</c:v>
                </c:pt>
                <c:pt idx="4110">
                  <c:v>42516</c:v>
                </c:pt>
                <c:pt idx="4111">
                  <c:v>42517</c:v>
                </c:pt>
                <c:pt idx="4112">
                  <c:v>42520</c:v>
                </c:pt>
                <c:pt idx="4113">
                  <c:v>42521</c:v>
                </c:pt>
                <c:pt idx="4114">
                  <c:v>42522</c:v>
                </c:pt>
                <c:pt idx="4115">
                  <c:v>42523</c:v>
                </c:pt>
                <c:pt idx="4116">
                  <c:v>42524</c:v>
                </c:pt>
                <c:pt idx="4117">
                  <c:v>42527</c:v>
                </c:pt>
                <c:pt idx="4118">
                  <c:v>42528</c:v>
                </c:pt>
                <c:pt idx="4119">
                  <c:v>42529</c:v>
                </c:pt>
                <c:pt idx="4120">
                  <c:v>42530</c:v>
                </c:pt>
                <c:pt idx="4121">
                  <c:v>42531</c:v>
                </c:pt>
                <c:pt idx="4122">
                  <c:v>42534</c:v>
                </c:pt>
                <c:pt idx="4123">
                  <c:v>42535</c:v>
                </c:pt>
                <c:pt idx="4124">
                  <c:v>42536</c:v>
                </c:pt>
                <c:pt idx="4125">
                  <c:v>42537</c:v>
                </c:pt>
                <c:pt idx="4126">
                  <c:v>42538</c:v>
                </c:pt>
                <c:pt idx="4127">
                  <c:v>42541</c:v>
                </c:pt>
                <c:pt idx="4128">
                  <c:v>42542</c:v>
                </c:pt>
                <c:pt idx="4129">
                  <c:v>42543</c:v>
                </c:pt>
                <c:pt idx="4130">
                  <c:v>42544</c:v>
                </c:pt>
                <c:pt idx="4131">
                  <c:v>42545</c:v>
                </c:pt>
                <c:pt idx="4132">
                  <c:v>42548</c:v>
                </c:pt>
                <c:pt idx="4133">
                  <c:v>42549</c:v>
                </c:pt>
                <c:pt idx="4134">
                  <c:v>42550</c:v>
                </c:pt>
                <c:pt idx="4135">
                  <c:v>42551</c:v>
                </c:pt>
                <c:pt idx="4136">
                  <c:v>42552</c:v>
                </c:pt>
                <c:pt idx="4137">
                  <c:v>42555</c:v>
                </c:pt>
                <c:pt idx="4138">
                  <c:v>42556</c:v>
                </c:pt>
                <c:pt idx="4139">
                  <c:v>42557</c:v>
                </c:pt>
                <c:pt idx="4140">
                  <c:v>42558</c:v>
                </c:pt>
                <c:pt idx="4141">
                  <c:v>42559</c:v>
                </c:pt>
                <c:pt idx="4142">
                  <c:v>42562</c:v>
                </c:pt>
                <c:pt idx="4143">
                  <c:v>42563</c:v>
                </c:pt>
                <c:pt idx="4144">
                  <c:v>42564</c:v>
                </c:pt>
                <c:pt idx="4145">
                  <c:v>42565</c:v>
                </c:pt>
                <c:pt idx="4146">
                  <c:v>42566</c:v>
                </c:pt>
                <c:pt idx="4147">
                  <c:v>42569</c:v>
                </c:pt>
                <c:pt idx="4148">
                  <c:v>42570</c:v>
                </c:pt>
                <c:pt idx="4149">
                  <c:v>42571</c:v>
                </c:pt>
                <c:pt idx="4150">
                  <c:v>42572</c:v>
                </c:pt>
                <c:pt idx="4151">
                  <c:v>42573</c:v>
                </c:pt>
                <c:pt idx="4152">
                  <c:v>42576</c:v>
                </c:pt>
                <c:pt idx="4153">
                  <c:v>42577</c:v>
                </c:pt>
                <c:pt idx="4154">
                  <c:v>42578</c:v>
                </c:pt>
                <c:pt idx="4155">
                  <c:v>42579</c:v>
                </c:pt>
                <c:pt idx="4156">
                  <c:v>42580</c:v>
                </c:pt>
                <c:pt idx="4157">
                  <c:v>42583</c:v>
                </c:pt>
                <c:pt idx="4158">
                  <c:v>42584</c:v>
                </c:pt>
                <c:pt idx="4159">
                  <c:v>42585</c:v>
                </c:pt>
                <c:pt idx="4160">
                  <c:v>42586</c:v>
                </c:pt>
                <c:pt idx="4161">
                  <c:v>42587</c:v>
                </c:pt>
                <c:pt idx="4162">
                  <c:v>42590</c:v>
                </c:pt>
                <c:pt idx="4163">
                  <c:v>42591</c:v>
                </c:pt>
                <c:pt idx="4164">
                  <c:v>42592</c:v>
                </c:pt>
                <c:pt idx="4165">
                  <c:v>42593</c:v>
                </c:pt>
                <c:pt idx="4166">
                  <c:v>42594</c:v>
                </c:pt>
                <c:pt idx="4167">
                  <c:v>42597</c:v>
                </c:pt>
                <c:pt idx="4168">
                  <c:v>42598</c:v>
                </c:pt>
                <c:pt idx="4169">
                  <c:v>42599</c:v>
                </c:pt>
                <c:pt idx="4170">
                  <c:v>42600</c:v>
                </c:pt>
                <c:pt idx="4171">
                  <c:v>42601</c:v>
                </c:pt>
                <c:pt idx="4172">
                  <c:v>42604</c:v>
                </c:pt>
                <c:pt idx="4173">
                  <c:v>42605</c:v>
                </c:pt>
                <c:pt idx="4174">
                  <c:v>42606</c:v>
                </c:pt>
                <c:pt idx="4175">
                  <c:v>42607</c:v>
                </c:pt>
                <c:pt idx="4176">
                  <c:v>42608</c:v>
                </c:pt>
                <c:pt idx="4177">
                  <c:v>42611</c:v>
                </c:pt>
                <c:pt idx="4178">
                  <c:v>42612</c:v>
                </c:pt>
                <c:pt idx="4179">
                  <c:v>42613</c:v>
                </c:pt>
                <c:pt idx="4180">
                  <c:v>42614</c:v>
                </c:pt>
                <c:pt idx="4181">
                  <c:v>42615</c:v>
                </c:pt>
                <c:pt idx="4182">
                  <c:v>42618</c:v>
                </c:pt>
                <c:pt idx="4183">
                  <c:v>42619</c:v>
                </c:pt>
                <c:pt idx="4184">
                  <c:v>42620</c:v>
                </c:pt>
                <c:pt idx="4185">
                  <c:v>42621</c:v>
                </c:pt>
                <c:pt idx="4186">
                  <c:v>42622</c:v>
                </c:pt>
                <c:pt idx="4187">
                  <c:v>42625</c:v>
                </c:pt>
                <c:pt idx="4188">
                  <c:v>42626</c:v>
                </c:pt>
                <c:pt idx="4189">
                  <c:v>42627</c:v>
                </c:pt>
                <c:pt idx="4190">
                  <c:v>42628</c:v>
                </c:pt>
                <c:pt idx="4191">
                  <c:v>42632</c:v>
                </c:pt>
                <c:pt idx="4192">
                  <c:v>42633</c:v>
                </c:pt>
                <c:pt idx="4193">
                  <c:v>42634</c:v>
                </c:pt>
                <c:pt idx="4194">
                  <c:v>42635</c:v>
                </c:pt>
                <c:pt idx="4195">
                  <c:v>42636</c:v>
                </c:pt>
                <c:pt idx="4196">
                  <c:v>42639</c:v>
                </c:pt>
                <c:pt idx="4197">
                  <c:v>42640</c:v>
                </c:pt>
                <c:pt idx="4198">
                  <c:v>42641</c:v>
                </c:pt>
                <c:pt idx="4199">
                  <c:v>42642</c:v>
                </c:pt>
                <c:pt idx="4200">
                  <c:v>42643</c:v>
                </c:pt>
                <c:pt idx="4201">
                  <c:v>42646</c:v>
                </c:pt>
                <c:pt idx="4202">
                  <c:v>42647</c:v>
                </c:pt>
                <c:pt idx="4203">
                  <c:v>42648</c:v>
                </c:pt>
                <c:pt idx="4204">
                  <c:v>42649</c:v>
                </c:pt>
                <c:pt idx="4205">
                  <c:v>42650</c:v>
                </c:pt>
                <c:pt idx="4206">
                  <c:v>42653</c:v>
                </c:pt>
                <c:pt idx="4207">
                  <c:v>42654</c:v>
                </c:pt>
                <c:pt idx="4208">
                  <c:v>42655</c:v>
                </c:pt>
                <c:pt idx="4209">
                  <c:v>42656</c:v>
                </c:pt>
                <c:pt idx="4210">
                  <c:v>42657</c:v>
                </c:pt>
                <c:pt idx="4211">
                  <c:v>42660</c:v>
                </c:pt>
                <c:pt idx="4212">
                  <c:v>42661</c:v>
                </c:pt>
                <c:pt idx="4213">
                  <c:v>42662</c:v>
                </c:pt>
                <c:pt idx="4214">
                  <c:v>42663</c:v>
                </c:pt>
                <c:pt idx="4215">
                  <c:v>42664</c:v>
                </c:pt>
                <c:pt idx="4216">
                  <c:v>42667</c:v>
                </c:pt>
                <c:pt idx="4217">
                  <c:v>42668</c:v>
                </c:pt>
                <c:pt idx="4218">
                  <c:v>42669</c:v>
                </c:pt>
                <c:pt idx="4219">
                  <c:v>42670</c:v>
                </c:pt>
                <c:pt idx="4220">
                  <c:v>42671</c:v>
                </c:pt>
                <c:pt idx="4221">
                  <c:v>42674</c:v>
                </c:pt>
                <c:pt idx="4222">
                  <c:v>42675</c:v>
                </c:pt>
                <c:pt idx="4223">
                  <c:v>42677</c:v>
                </c:pt>
                <c:pt idx="4224">
                  <c:v>42678</c:v>
                </c:pt>
                <c:pt idx="4225">
                  <c:v>42681</c:v>
                </c:pt>
                <c:pt idx="4226">
                  <c:v>42682</c:v>
                </c:pt>
                <c:pt idx="4227">
                  <c:v>42683</c:v>
                </c:pt>
                <c:pt idx="4228">
                  <c:v>42684</c:v>
                </c:pt>
                <c:pt idx="4229">
                  <c:v>42685</c:v>
                </c:pt>
                <c:pt idx="4230">
                  <c:v>42688</c:v>
                </c:pt>
                <c:pt idx="4231">
                  <c:v>42689</c:v>
                </c:pt>
                <c:pt idx="4232">
                  <c:v>42690</c:v>
                </c:pt>
                <c:pt idx="4233">
                  <c:v>42691</c:v>
                </c:pt>
                <c:pt idx="4234">
                  <c:v>42692</c:v>
                </c:pt>
                <c:pt idx="4235">
                  <c:v>42696</c:v>
                </c:pt>
                <c:pt idx="4236">
                  <c:v>42697</c:v>
                </c:pt>
                <c:pt idx="4237">
                  <c:v>42698</c:v>
                </c:pt>
                <c:pt idx="4238">
                  <c:v>42699</c:v>
                </c:pt>
                <c:pt idx="4239">
                  <c:v>42702</c:v>
                </c:pt>
                <c:pt idx="4240">
                  <c:v>42703</c:v>
                </c:pt>
                <c:pt idx="4241">
                  <c:v>42704</c:v>
                </c:pt>
                <c:pt idx="4242">
                  <c:v>42705</c:v>
                </c:pt>
                <c:pt idx="4243">
                  <c:v>42706</c:v>
                </c:pt>
                <c:pt idx="4244">
                  <c:v>42709</c:v>
                </c:pt>
                <c:pt idx="4245">
                  <c:v>42710</c:v>
                </c:pt>
                <c:pt idx="4246">
                  <c:v>42711</c:v>
                </c:pt>
                <c:pt idx="4247">
                  <c:v>42712</c:v>
                </c:pt>
                <c:pt idx="4248">
                  <c:v>42713</c:v>
                </c:pt>
                <c:pt idx="4249">
                  <c:v>42717</c:v>
                </c:pt>
                <c:pt idx="4250">
                  <c:v>42718</c:v>
                </c:pt>
                <c:pt idx="4251">
                  <c:v>42719</c:v>
                </c:pt>
                <c:pt idx="4252">
                  <c:v>42720</c:v>
                </c:pt>
                <c:pt idx="4253">
                  <c:v>42723</c:v>
                </c:pt>
                <c:pt idx="4254">
                  <c:v>42724</c:v>
                </c:pt>
                <c:pt idx="4255">
                  <c:v>42725</c:v>
                </c:pt>
                <c:pt idx="4256">
                  <c:v>42726</c:v>
                </c:pt>
                <c:pt idx="4257">
                  <c:v>42727</c:v>
                </c:pt>
                <c:pt idx="4258">
                  <c:v>42730</c:v>
                </c:pt>
                <c:pt idx="4259">
                  <c:v>42731</c:v>
                </c:pt>
                <c:pt idx="4260">
                  <c:v>42732</c:v>
                </c:pt>
                <c:pt idx="4261">
                  <c:v>42733</c:v>
                </c:pt>
                <c:pt idx="4262">
                  <c:v>42734</c:v>
                </c:pt>
                <c:pt idx="4263">
                  <c:v>42737</c:v>
                </c:pt>
                <c:pt idx="4264">
                  <c:v>42738</c:v>
                </c:pt>
                <c:pt idx="4265">
                  <c:v>42739</c:v>
                </c:pt>
                <c:pt idx="4266">
                  <c:v>42740</c:v>
                </c:pt>
                <c:pt idx="4267">
                  <c:v>42741</c:v>
                </c:pt>
                <c:pt idx="4268">
                  <c:v>42744</c:v>
                </c:pt>
                <c:pt idx="4269">
                  <c:v>42745</c:v>
                </c:pt>
                <c:pt idx="4270">
                  <c:v>42746</c:v>
                </c:pt>
                <c:pt idx="4271">
                  <c:v>42747</c:v>
                </c:pt>
                <c:pt idx="4272">
                  <c:v>42748</c:v>
                </c:pt>
                <c:pt idx="4273">
                  <c:v>42751</c:v>
                </c:pt>
                <c:pt idx="4274">
                  <c:v>42752</c:v>
                </c:pt>
                <c:pt idx="4275">
                  <c:v>42753</c:v>
                </c:pt>
                <c:pt idx="4276">
                  <c:v>42754</c:v>
                </c:pt>
                <c:pt idx="4277">
                  <c:v>42755</c:v>
                </c:pt>
                <c:pt idx="4278">
                  <c:v>42758</c:v>
                </c:pt>
                <c:pt idx="4279">
                  <c:v>42759</c:v>
                </c:pt>
                <c:pt idx="4280">
                  <c:v>42760</c:v>
                </c:pt>
                <c:pt idx="4281">
                  <c:v>42761</c:v>
                </c:pt>
                <c:pt idx="4282">
                  <c:v>42762</c:v>
                </c:pt>
                <c:pt idx="4283">
                  <c:v>42765</c:v>
                </c:pt>
                <c:pt idx="4284">
                  <c:v>42766</c:v>
                </c:pt>
                <c:pt idx="4285">
                  <c:v>42767</c:v>
                </c:pt>
                <c:pt idx="4286">
                  <c:v>42768</c:v>
                </c:pt>
                <c:pt idx="4287">
                  <c:v>42769</c:v>
                </c:pt>
                <c:pt idx="4288">
                  <c:v>42773</c:v>
                </c:pt>
                <c:pt idx="4289">
                  <c:v>42774</c:v>
                </c:pt>
                <c:pt idx="4290">
                  <c:v>42775</c:v>
                </c:pt>
                <c:pt idx="4291">
                  <c:v>42776</c:v>
                </c:pt>
                <c:pt idx="4292">
                  <c:v>42779</c:v>
                </c:pt>
                <c:pt idx="4293">
                  <c:v>42780</c:v>
                </c:pt>
                <c:pt idx="4294">
                  <c:v>42781</c:v>
                </c:pt>
                <c:pt idx="4295">
                  <c:v>42782</c:v>
                </c:pt>
                <c:pt idx="4296">
                  <c:v>42783</c:v>
                </c:pt>
                <c:pt idx="4297">
                  <c:v>42786</c:v>
                </c:pt>
                <c:pt idx="4298">
                  <c:v>42787</c:v>
                </c:pt>
                <c:pt idx="4299">
                  <c:v>42788</c:v>
                </c:pt>
                <c:pt idx="4300">
                  <c:v>42789</c:v>
                </c:pt>
                <c:pt idx="4301">
                  <c:v>42790</c:v>
                </c:pt>
                <c:pt idx="4302">
                  <c:v>42793</c:v>
                </c:pt>
                <c:pt idx="4303">
                  <c:v>42794</c:v>
                </c:pt>
                <c:pt idx="4304">
                  <c:v>42795</c:v>
                </c:pt>
                <c:pt idx="4305">
                  <c:v>42796</c:v>
                </c:pt>
                <c:pt idx="4306">
                  <c:v>42797</c:v>
                </c:pt>
                <c:pt idx="4307">
                  <c:v>42800</c:v>
                </c:pt>
                <c:pt idx="4308">
                  <c:v>42801</c:v>
                </c:pt>
                <c:pt idx="4309">
                  <c:v>42802</c:v>
                </c:pt>
                <c:pt idx="4310">
                  <c:v>42803</c:v>
                </c:pt>
                <c:pt idx="4311">
                  <c:v>42804</c:v>
                </c:pt>
                <c:pt idx="4312">
                  <c:v>42807</c:v>
                </c:pt>
                <c:pt idx="4313">
                  <c:v>42808</c:v>
                </c:pt>
                <c:pt idx="4314">
                  <c:v>42809</c:v>
                </c:pt>
                <c:pt idx="4315">
                  <c:v>42810</c:v>
                </c:pt>
                <c:pt idx="4316">
                  <c:v>42811</c:v>
                </c:pt>
                <c:pt idx="4317">
                  <c:v>42815</c:v>
                </c:pt>
                <c:pt idx="4318">
                  <c:v>42816</c:v>
                </c:pt>
                <c:pt idx="4319">
                  <c:v>42817</c:v>
                </c:pt>
                <c:pt idx="4320">
                  <c:v>42818</c:v>
                </c:pt>
                <c:pt idx="4321">
                  <c:v>42821</c:v>
                </c:pt>
                <c:pt idx="4322">
                  <c:v>42822</c:v>
                </c:pt>
                <c:pt idx="4323">
                  <c:v>42823</c:v>
                </c:pt>
                <c:pt idx="4324">
                  <c:v>42824</c:v>
                </c:pt>
                <c:pt idx="4325">
                  <c:v>42825</c:v>
                </c:pt>
                <c:pt idx="4326">
                  <c:v>42828</c:v>
                </c:pt>
                <c:pt idx="4327">
                  <c:v>42829</c:v>
                </c:pt>
                <c:pt idx="4328">
                  <c:v>42830</c:v>
                </c:pt>
                <c:pt idx="4329">
                  <c:v>42831</c:v>
                </c:pt>
                <c:pt idx="4330">
                  <c:v>42832</c:v>
                </c:pt>
                <c:pt idx="4331">
                  <c:v>42835</c:v>
                </c:pt>
                <c:pt idx="4332">
                  <c:v>42836</c:v>
                </c:pt>
                <c:pt idx="4333">
                  <c:v>42837</c:v>
                </c:pt>
                <c:pt idx="4334">
                  <c:v>42842</c:v>
                </c:pt>
                <c:pt idx="4335">
                  <c:v>42843</c:v>
                </c:pt>
                <c:pt idx="4336">
                  <c:v>42844</c:v>
                </c:pt>
                <c:pt idx="4337">
                  <c:v>42845</c:v>
                </c:pt>
                <c:pt idx="4338">
                  <c:v>42846</c:v>
                </c:pt>
                <c:pt idx="4339">
                  <c:v>42849</c:v>
                </c:pt>
                <c:pt idx="4340">
                  <c:v>42850</c:v>
                </c:pt>
                <c:pt idx="4341">
                  <c:v>42851</c:v>
                </c:pt>
                <c:pt idx="4342">
                  <c:v>42852</c:v>
                </c:pt>
                <c:pt idx="4343">
                  <c:v>42853</c:v>
                </c:pt>
                <c:pt idx="4344">
                  <c:v>42857</c:v>
                </c:pt>
                <c:pt idx="4345">
                  <c:v>42858</c:v>
                </c:pt>
                <c:pt idx="4346">
                  <c:v>42859</c:v>
                </c:pt>
                <c:pt idx="4347">
                  <c:v>42860</c:v>
                </c:pt>
                <c:pt idx="4348">
                  <c:v>42863</c:v>
                </c:pt>
                <c:pt idx="4349">
                  <c:v>42864</c:v>
                </c:pt>
                <c:pt idx="4350">
                  <c:v>42865</c:v>
                </c:pt>
                <c:pt idx="4351">
                  <c:v>42866</c:v>
                </c:pt>
                <c:pt idx="4352">
                  <c:v>42867</c:v>
                </c:pt>
                <c:pt idx="4353">
                  <c:v>42870</c:v>
                </c:pt>
                <c:pt idx="4354">
                  <c:v>42871</c:v>
                </c:pt>
                <c:pt idx="4355">
                  <c:v>42872</c:v>
                </c:pt>
                <c:pt idx="4356">
                  <c:v>42873</c:v>
                </c:pt>
                <c:pt idx="4357">
                  <c:v>42874</c:v>
                </c:pt>
                <c:pt idx="4358">
                  <c:v>42877</c:v>
                </c:pt>
                <c:pt idx="4359">
                  <c:v>42878</c:v>
                </c:pt>
                <c:pt idx="4360">
                  <c:v>42879</c:v>
                </c:pt>
                <c:pt idx="4361">
                  <c:v>42880</c:v>
                </c:pt>
                <c:pt idx="4362">
                  <c:v>42881</c:v>
                </c:pt>
                <c:pt idx="4363">
                  <c:v>42884</c:v>
                </c:pt>
                <c:pt idx="4364">
                  <c:v>42885</c:v>
                </c:pt>
                <c:pt idx="4365">
                  <c:v>42886</c:v>
                </c:pt>
                <c:pt idx="4366">
                  <c:v>42887</c:v>
                </c:pt>
                <c:pt idx="4367">
                  <c:v>42888</c:v>
                </c:pt>
                <c:pt idx="4368">
                  <c:v>42891</c:v>
                </c:pt>
                <c:pt idx="4369">
                  <c:v>42892</c:v>
                </c:pt>
                <c:pt idx="4370">
                  <c:v>42893</c:v>
                </c:pt>
                <c:pt idx="4371">
                  <c:v>42894</c:v>
                </c:pt>
                <c:pt idx="4372">
                  <c:v>42895</c:v>
                </c:pt>
                <c:pt idx="4373">
                  <c:v>42898</c:v>
                </c:pt>
                <c:pt idx="4374">
                  <c:v>42899</c:v>
                </c:pt>
                <c:pt idx="4375">
                  <c:v>42900</c:v>
                </c:pt>
                <c:pt idx="4376">
                  <c:v>42901</c:v>
                </c:pt>
                <c:pt idx="4377">
                  <c:v>42902</c:v>
                </c:pt>
                <c:pt idx="4378">
                  <c:v>42905</c:v>
                </c:pt>
                <c:pt idx="4379">
                  <c:v>42906</c:v>
                </c:pt>
                <c:pt idx="4380">
                  <c:v>42907</c:v>
                </c:pt>
                <c:pt idx="4381">
                  <c:v>42908</c:v>
                </c:pt>
                <c:pt idx="4382">
                  <c:v>42909</c:v>
                </c:pt>
                <c:pt idx="4383">
                  <c:v>42912</c:v>
                </c:pt>
                <c:pt idx="4384">
                  <c:v>42913</c:v>
                </c:pt>
                <c:pt idx="4385">
                  <c:v>42914</c:v>
                </c:pt>
                <c:pt idx="4386">
                  <c:v>42915</c:v>
                </c:pt>
                <c:pt idx="4387">
                  <c:v>42916</c:v>
                </c:pt>
                <c:pt idx="4388">
                  <c:v>42919</c:v>
                </c:pt>
                <c:pt idx="4389">
                  <c:v>42920</c:v>
                </c:pt>
                <c:pt idx="4390">
                  <c:v>42921</c:v>
                </c:pt>
                <c:pt idx="4391">
                  <c:v>42922</c:v>
                </c:pt>
                <c:pt idx="4392">
                  <c:v>42923</c:v>
                </c:pt>
                <c:pt idx="4393">
                  <c:v>42926</c:v>
                </c:pt>
                <c:pt idx="4394">
                  <c:v>42927</c:v>
                </c:pt>
                <c:pt idx="4395">
                  <c:v>42928</c:v>
                </c:pt>
                <c:pt idx="4396">
                  <c:v>42929</c:v>
                </c:pt>
                <c:pt idx="4397">
                  <c:v>42930</c:v>
                </c:pt>
                <c:pt idx="4398">
                  <c:v>42933</c:v>
                </c:pt>
                <c:pt idx="4399">
                  <c:v>42934</c:v>
                </c:pt>
                <c:pt idx="4400">
                  <c:v>42935</c:v>
                </c:pt>
                <c:pt idx="4401">
                  <c:v>42936</c:v>
                </c:pt>
                <c:pt idx="4402">
                  <c:v>42937</c:v>
                </c:pt>
                <c:pt idx="4403">
                  <c:v>42940</c:v>
                </c:pt>
                <c:pt idx="4404">
                  <c:v>42941</c:v>
                </c:pt>
                <c:pt idx="4405">
                  <c:v>42942</c:v>
                </c:pt>
                <c:pt idx="4406">
                  <c:v>42943</c:v>
                </c:pt>
                <c:pt idx="4407">
                  <c:v>42944</c:v>
                </c:pt>
                <c:pt idx="4408">
                  <c:v>42947</c:v>
                </c:pt>
                <c:pt idx="4409">
                  <c:v>42948</c:v>
                </c:pt>
                <c:pt idx="4410">
                  <c:v>42949</c:v>
                </c:pt>
                <c:pt idx="4411">
                  <c:v>42950</c:v>
                </c:pt>
                <c:pt idx="4412">
                  <c:v>42951</c:v>
                </c:pt>
                <c:pt idx="4413">
                  <c:v>42954</c:v>
                </c:pt>
                <c:pt idx="4414">
                  <c:v>42955</c:v>
                </c:pt>
                <c:pt idx="4415">
                  <c:v>42956</c:v>
                </c:pt>
                <c:pt idx="4416">
                  <c:v>42957</c:v>
                </c:pt>
                <c:pt idx="4417">
                  <c:v>42958</c:v>
                </c:pt>
                <c:pt idx="4418">
                  <c:v>42961</c:v>
                </c:pt>
                <c:pt idx="4419">
                  <c:v>42962</c:v>
                </c:pt>
                <c:pt idx="4420">
                  <c:v>42963</c:v>
                </c:pt>
                <c:pt idx="4421">
                  <c:v>42964</c:v>
                </c:pt>
                <c:pt idx="4422">
                  <c:v>42965</c:v>
                </c:pt>
                <c:pt idx="4423">
                  <c:v>42968</c:v>
                </c:pt>
                <c:pt idx="4424">
                  <c:v>42969</c:v>
                </c:pt>
                <c:pt idx="4425">
                  <c:v>42970</c:v>
                </c:pt>
                <c:pt idx="4426">
                  <c:v>42971</c:v>
                </c:pt>
                <c:pt idx="4427">
                  <c:v>42972</c:v>
                </c:pt>
                <c:pt idx="4428">
                  <c:v>42975</c:v>
                </c:pt>
                <c:pt idx="4429">
                  <c:v>42976</c:v>
                </c:pt>
                <c:pt idx="4430">
                  <c:v>42977</c:v>
                </c:pt>
                <c:pt idx="4431">
                  <c:v>42978</c:v>
                </c:pt>
                <c:pt idx="4432">
                  <c:v>42979</c:v>
                </c:pt>
                <c:pt idx="4433">
                  <c:v>42982</c:v>
                </c:pt>
                <c:pt idx="4434">
                  <c:v>42983</c:v>
                </c:pt>
                <c:pt idx="4435">
                  <c:v>42984</c:v>
                </c:pt>
                <c:pt idx="4436">
                  <c:v>42985</c:v>
                </c:pt>
                <c:pt idx="4437">
                  <c:v>42986</c:v>
                </c:pt>
                <c:pt idx="4438">
                  <c:v>42989</c:v>
                </c:pt>
                <c:pt idx="4439">
                  <c:v>42990</c:v>
                </c:pt>
                <c:pt idx="4440">
                  <c:v>42991</c:v>
                </c:pt>
                <c:pt idx="4441">
                  <c:v>42992</c:v>
                </c:pt>
                <c:pt idx="4442">
                  <c:v>42993</c:v>
                </c:pt>
                <c:pt idx="4443">
                  <c:v>42996</c:v>
                </c:pt>
                <c:pt idx="4444">
                  <c:v>42997</c:v>
                </c:pt>
                <c:pt idx="4445">
                  <c:v>42998</c:v>
                </c:pt>
                <c:pt idx="4446">
                  <c:v>42999</c:v>
                </c:pt>
                <c:pt idx="4447">
                  <c:v>43000</c:v>
                </c:pt>
                <c:pt idx="4448">
                  <c:v>43003</c:v>
                </c:pt>
                <c:pt idx="4449">
                  <c:v>43004</c:v>
                </c:pt>
                <c:pt idx="4450">
                  <c:v>43005</c:v>
                </c:pt>
                <c:pt idx="4451">
                  <c:v>43006</c:v>
                </c:pt>
                <c:pt idx="4452">
                  <c:v>43007</c:v>
                </c:pt>
                <c:pt idx="4453">
                  <c:v>43010</c:v>
                </c:pt>
                <c:pt idx="4454">
                  <c:v>43011</c:v>
                </c:pt>
                <c:pt idx="4455">
                  <c:v>43012</c:v>
                </c:pt>
                <c:pt idx="4456">
                  <c:v>43013</c:v>
                </c:pt>
                <c:pt idx="4457">
                  <c:v>43014</c:v>
                </c:pt>
                <c:pt idx="4458">
                  <c:v>43017</c:v>
                </c:pt>
                <c:pt idx="4459">
                  <c:v>43018</c:v>
                </c:pt>
                <c:pt idx="4460">
                  <c:v>43019</c:v>
                </c:pt>
                <c:pt idx="4461">
                  <c:v>43020</c:v>
                </c:pt>
                <c:pt idx="4462">
                  <c:v>43021</c:v>
                </c:pt>
                <c:pt idx="4463">
                  <c:v>43024</c:v>
                </c:pt>
                <c:pt idx="4464">
                  <c:v>43025</c:v>
                </c:pt>
                <c:pt idx="4465">
                  <c:v>43026</c:v>
                </c:pt>
                <c:pt idx="4466">
                  <c:v>43027</c:v>
                </c:pt>
                <c:pt idx="4467">
                  <c:v>43028</c:v>
                </c:pt>
                <c:pt idx="4468">
                  <c:v>43031</c:v>
                </c:pt>
                <c:pt idx="4469">
                  <c:v>43032</c:v>
                </c:pt>
                <c:pt idx="4470">
                  <c:v>43033</c:v>
                </c:pt>
                <c:pt idx="4471">
                  <c:v>43034</c:v>
                </c:pt>
                <c:pt idx="4472">
                  <c:v>43035</c:v>
                </c:pt>
                <c:pt idx="4473">
                  <c:v>43038</c:v>
                </c:pt>
                <c:pt idx="4474">
                  <c:v>43039</c:v>
                </c:pt>
                <c:pt idx="4475">
                  <c:v>43040</c:v>
                </c:pt>
                <c:pt idx="4476">
                  <c:v>43042</c:v>
                </c:pt>
                <c:pt idx="4477">
                  <c:v>43045</c:v>
                </c:pt>
                <c:pt idx="4478">
                  <c:v>43046</c:v>
                </c:pt>
                <c:pt idx="4479">
                  <c:v>43047</c:v>
                </c:pt>
                <c:pt idx="4480">
                  <c:v>43048</c:v>
                </c:pt>
                <c:pt idx="4481">
                  <c:v>43049</c:v>
                </c:pt>
                <c:pt idx="4482">
                  <c:v>43052</c:v>
                </c:pt>
                <c:pt idx="4483">
                  <c:v>43053</c:v>
                </c:pt>
                <c:pt idx="4484">
                  <c:v>43054</c:v>
                </c:pt>
                <c:pt idx="4485">
                  <c:v>43055</c:v>
                </c:pt>
                <c:pt idx="4486">
                  <c:v>43056</c:v>
                </c:pt>
                <c:pt idx="4487">
                  <c:v>43060</c:v>
                </c:pt>
                <c:pt idx="4488">
                  <c:v>43061</c:v>
                </c:pt>
                <c:pt idx="4489">
                  <c:v>43062</c:v>
                </c:pt>
                <c:pt idx="4490">
                  <c:v>43063</c:v>
                </c:pt>
                <c:pt idx="4491">
                  <c:v>43066</c:v>
                </c:pt>
                <c:pt idx="4492">
                  <c:v>43067</c:v>
                </c:pt>
                <c:pt idx="4493">
                  <c:v>43068</c:v>
                </c:pt>
                <c:pt idx="4494">
                  <c:v>43069</c:v>
                </c:pt>
                <c:pt idx="4495">
                  <c:v>43070</c:v>
                </c:pt>
                <c:pt idx="4496">
                  <c:v>43073</c:v>
                </c:pt>
                <c:pt idx="4497">
                  <c:v>43074</c:v>
                </c:pt>
                <c:pt idx="4498">
                  <c:v>43075</c:v>
                </c:pt>
                <c:pt idx="4499">
                  <c:v>43076</c:v>
                </c:pt>
                <c:pt idx="4500">
                  <c:v>43077</c:v>
                </c:pt>
                <c:pt idx="4501">
                  <c:v>43080</c:v>
                </c:pt>
                <c:pt idx="4502">
                  <c:v>43082</c:v>
                </c:pt>
                <c:pt idx="4503">
                  <c:v>43083</c:v>
                </c:pt>
                <c:pt idx="4504">
                  <c:v>43084</c:v>
                </c:pt>
                <c:pt idx="4505">
                  <c:v>43087</c:v>
                </c:pt>
                <c:pt idx="4506">
                  <c:v>43088</c:v>
                </c:pt>
                <c:pt idx="4507">
                  <c:v>43089</c:v>
                </c:pt>
                <c:pt idx="4508">
                  <c:v>43090</c:v>
                </c:pt>
                <c:pt idx="4509">
                  <c:v>43091</c:v>
                </c:pt>
                <c:pt idx="4510">
                  <c:v>43095</c:v>
                </c:pt>
                <c:pt idx="4511">
                  <c:v>43096</c:v>
                </c:pt>
                <c:pt idx="4512">
                  <c:v>43097</c:v>
                </c:pt>
              </c:numCache>
            </c:numRef>
          </c:cat>
          <c:val>
            <c:numRef>
              <c:f>Hoja1!$B$19:$B$4531</c:f>
              <c:numCache>
                <c:formatCode>#,##0.00</c:formatCode>
                <c:ptCount val="4513"/>
                <c:pt idx="0">
                  <c:v>263.12</c:v>
                </c:pt>
                <c:pt idx="1">
                  <c:v>253.12</c:v>
                </c:pt>
                <c:pt idx="2">
                  <c:v>253.12</c:v>
                </c:pt>
                <c:pt idx="3">
                  <c:v>253.12</c:v>
                </c:pt>
                <c:pt idx="4">
                  <c:v>658.12</c:v>
                </c:pt>
                <c:pt idx="5">
                  <c:v>658.12</c:v>
                </c:pt>
                <c:pt idx="6">
                  <c:v>658.12</c:v>
                </c:pt>
                <c:pt idx="7">
                  <c:v>263.12</c:v>
                </c:pt>
                <c:pt idx="8">
                  <c:v>263.12</c:v>
                </c:pt>
                <c:pt idx="9">
                  <c:v>263.12</c:v>
                </c:pt>
                <c:pt idx="10">
                  <c:v>283.12</c:v>
                </c:pt>
                <c:pt idx="11">
                  <c:v>291</c:v>
                </c:pt>
                <c:pt idx="12">
                  <c:v>263.12</c:v>
                </c:pt>
                <c:pt idx="13">
                  <c:v>291.12</c:v>
                </c:pt>
                <c:pt idx="14">
                  <c:v>291.12</c:v>
                </c:pt>
                <c:pt idx="15">
                  <c:v>291.12</c:v>
                </c:pt>
                <c:pt idx="16">
                  <c:v>321.12</c:v>
                </c:pt>
                <c:pt idx="17">
                  <c:v>333.12</c:v>
                </c:pt>
                <c:pt idx="18">
                  <c:v>333.12</c:v>
                </c:pt>
                <c:pt idx="19">
                  <c:v>333.12</c:v>
                </c:pt>
                <c:pt idx="20">
                  <c:v>680.35</c:v>
                </c:pt>
                <c:pt idx="21">
                  <c:v>593.1</c:v>
                </c:pt>
                <c:pt idx="22">
                  <c:v>628.80999999999995</c:v>
                </c:pt>
                <c:pt idx="23">
                  <c:v>628.80999999999995</c:v>
                </c:pt>
                <c:pt idx="24">
                  <c:v>628.80999999999995</c:v>
                </c:pt>
                <c:pt idx="25">
                  <c:v>628.80999999999995</c:v>
                </c:pt>
                <c:pt idx="26">
                  <c:v>672.14</c:v>
                </c:pt>
                <c:pt idx="27">
                  <c:v>628.80999999999995</c:v>
                </c:pt>
                <c:pt idx="28">
                  <c:v>628.74</c:v>
                </c:pt>
                <c:pt idx="29">
                  <c:v>630.49</c:v>
                </c:pt>
                <c:pt idx="30">
                  <c:v>878.81</c:v>
                </c:pt>
                <c:pt idx="31">
                  <c:v>878.81</c:v>
                </c:pt>
                <c:pt idx="32">
                  <c:v>878.81</c:v>
                </c:pt>
                <c:pt idx="33">
                  <c:v>895.56</c:v>
                </c:pt>
                <c:pt idx="34">
                  <c:v>878.81</c:v>
                </c:pt>
                <c:pt idx="35">
                  <c:v>878.81</c:v>
                </c:pt>
                <c:pt idx="36">
                  <c:v>848.81</c:v>
                </c:pt>
                <c:pt idx="37">
                  <c:v>878.81</c:v>
                </c:pt>
                <c:pt idx="38">
                  <c:v>878.81</c:v>
                </c:pt>
                <c:pt idx="39">
                  <c:v>878.81</c:v>
                </c:pt>
                <c:pt idx="40">
                  <c:v>878.81</c:v>
                </c:pt>
                <c:pt idx="41">
                  <c:v>878.81</c:v>
                </c:pt>
                <c:pt idx="42">
                  <c:v>878.81</c:v>
                </c:pt>
                <c:pt idx="43">
                  <c:v>878.81</c:v>
                </c:pt>
                <c:pt idx="44">
                  <c:v>878.81</c:v>
                </c:pt>
                <c:pt idx="45">
                  <c:v>879.36</c:v>
                </c:pt>
                <c:pt idx="46">
                  <c:v>878.81</c:v>
                </c:pt>
                <c:pt idx="47">
                  <c:v>878.81</c:v>
                </c:pt>
                <c:pt idx="48">
                  <c:v>792.99</c:v>
                </c:pt>
                <c:pt idx="49">
                  <c:v>880.74</c:v>
                </c:pt>
                <c:pt idx="50">
                  <c:v>881.27</c:v>
                </c:pt>
                <c:pt idx="51">
                  <c:v>1056.9000000000001</c:v>
                </c:pt>
                <c:pt idx="52">
                  <c:v>878.81</c:v>
                </c:pt>
                <c:pt idx="53">
                  <c:v>878.81</c:v>
                </c:pt>
                <c:pt idx="54">
                  <c:v>878.81</c:v>
                </c:pt>
                <c:pt idx="55">
                  <c:v>878.81</c:v>
                </c:pt>
                <c:pt idx="56">
                  <c:v>881.27</c:v>
                </c:pt>
                <c:pt idx="57">
                  <c:v>881.27</c:v>
                </c:pt>
                <c:pt idx="58">
                  <c:v>878.81</c:v>
                </c:pt>
                <c:pt idx="59">
                  <c:v>913.55</c:v>
                </c:pt>
                <c:pt idx="60">
                  <c:v>878.81</c:v>
                </c:pt>
                <c:pt idx="61">
                  <c:v>879.17</c:v>
                </c:pt>
                <c:pt idx="62">
                  <c:v>829.61</c:v>
                </c:pt>
                <c:pt idx="63">
                  <c:v>882.25</c:v>
                </c:pt>
                <c:pt idx="64">
                  <c:v>881.72</c:v>
                </c:pt>
                <c:pt idx="65">
                  <c:v>883.32</c:v>
                </c:pt>
                <c:pt idx="66">
                  <c:v>879.97</c:v>
                </c:pt>
                <c:pt idx="67">
                  <c:v>878.81</c:v>
                </c:pt>
                <c:pt idx="68">
                  <c:v>878.81</c:v>
                </c:pt>
                <c:pt idx="69">
                  <c:v>878.81</c:v>
                </c:pt>
                <c:pt idx="70">
                  <c:v>879.76</c:v>
                </c:pt>
                <c:pt idx="71">
                  <c:v>881.12</c:v>
                </c:pt>
                <c:pt idx="72">
                  <c:v>880.7</c:v>
                </c:pt>
                <c:pt idx="73">
                  <c:v>880.61</c:v>
                </c:pt>
                <c:pt idx="74">
                  <c:v>871.51</c:v>
                </c:pt>
                <c:pt idx="75">
                  <c:v>871.96</c:v>
                </c:pt>
                <c:pt idx="76">
                  <c:v>869.45</c:v>
                </c:pt>
                <c:pt idx="77">
                  <c:v>871.32</c:v>
                </c:pt>
                <c:pt idx="78">
                  <c:v>871.94</c:v>
                </c:pt>
                <c:pt idx="79">
                  <c:v>871.92</c:v>
                </c:pt>
                <c:pt idx="80">
                  <c:v>906.59</c:v>
                </c:pt>
                <c:pt idx="81">
                  <c:v>908.78</c:v>
                </c:pt>
                <c:pt idx="82">
                  <c:v>908.44</c:v>
                </c:pt>
                <c:pt idx="83">
                  <c:v>906.59</c:v>
                </c:pt>
                <c:pt idx="84">
                  <c:v>906.59</c:v>
                </c:pt>
                <c:pt idx="85">
                  <c:v>904.32</c:v>
                </c:pt>
                <c:pt idx="86">
                  <c:v>904.26</c:v>
                </c:pt>
                <c:pt idx="87">
                  <c:v>902.76</c:v>
                </c:pt>
                <c:pt idx="88">
                  <c:v>922.72</c:v>
                </c:pt>
                <c:pt idx="89">
                  <c:v>1623.01</c:v>
                </c:pt>
                <c:pt idx="90">
                  <c:v>934.37</c:v>
                </c:pt>
                <c:pt idx="91">
                  <c:v>926.88</c:v>
                </c:pt>
                <c:pt idx="92">
                  <c:v>926.88</c:v>
                </c:pt>
                <c:pt idx="93">
                  <c:v>926.88</c:v>
                </c:pt>
                <c:pt idx="94">
                  <c:v>926.88</c:v>
                </c:pt>
                <c:pt idx="95">
                  <c:v>928.58</c:v>
                </c:pt>
                <c:pt idx="96">
                  <c:v>928.28</c:v>
                </c:pt>
                <c:pt idx="97">
                  <c:v>926.87</c:v>
                </c:pt>
                <c:pt idx="98">
                  <c:v>926.87</c:v>
                </c:pt>
                <c:pt idx="99">
                  <c:v>946.87</c:v>
                </c:pt>
                <c:pt idx="100">
                  <c:v>943.08</c:v>
                </c:pt>
                <c:pt idx="101">
                  <c:v>945.03</c:v>
                </c:pt>
                <c:pt idx="102">
                  <c:v>943.08</c:v>
                </c:pt>
                <c:pt idx="103">
                  <c:v>943.08</c:v>
                </c:pt>
                <c:pt idx="104">
                  <c:v>943.4</c:v>
                </c:pt>
                <c:pt idx="105">
                  <c:v>917.08</c:v>
                </c:pt>
                <c:pt idx="106">
                  <c:v>945.83</c:v>
                </c:pt>
                <c:pt idx="107">
                  <c:v>945.16</c:v>
                </c:pt>
                <c:pt idx="108">
                  <c:v>943.4</c:v>
                </c:pt>
                <c:pt idx="109">
                  <c:v>943.4</c:v>
                </c:pt>
                <c:pt idx="110">
                  <c:v>945.02</c:v>
                </c:pt>
                <c:pt idx="111">
                  <c:v>943.1</c:v>
                </c:pt>
                <c:pt idx="112">
                  <c:v>943.08</c:v>
                </c:pt>
                <c:pt idx="113">
                  <c:v>943.08</c:v>
                </c:pt>
                <c:pt idx="114">
                  <c:v>943.08</c:v>
                </c:pt>
                <c:pt idx="115">
                  <c:v>973.08</c:v>
                </c:pt>
                <c:pt idx="116">
                  <c:v>981.83</c:v>
                </c:pt>
                <c:pt idx="117">
                  <c:v>983.73</c:v>
                </c:pt>
                <c:pt idx="118">
                  <c:v>983.73</c:v>
                </c:pt>
                <c:pt idx="119">
                  <c:v>1001.83</c:v>
                </c:pt>
                <c:pt idx="120">
                  <c:v>1412.14</c:v>
                </c:pt>
                <c:pt idx="121">
                  <c:v>1764.04</c:v>
                </c:pt>
                <c:pt idx="122">
                  <c:v>1262.1400000000001</c:v>
                </c:pt>
                <c:pt idx="123">
                  <c:v>1004.04</c:v>
                </c:pt>
                <c:pt idx="124">
                  <c:v>1006.07</c:v>
                </c:pt>
                <c:pt idx="125">
                  <c:v>1002.16</c:v>
                </c:pt>
                <c:pt idx="126">
                  <c:v>1002.5</c:v>
                </c:pt>
                <c:pt idx="127">
                  <c:v>1014.27</c:v>
                </c:pt>
                <c:pt idx="128">
                  <c:v>1238.8800000000001</c:v>
                </c:pt>
                <c:pt idx="129">
                  <c:v>1406.93</c:v>
                </c:pt>
                <c:pt idx="130">
                  <c:v>961.83</c:v>
                </c:pt>
                <c:pt idx="131">
                  <c:v>1002.16</c:v>
                </c:pt>
                <c:pt idx="132">
                  <c:v>1001.83</c:v>
                </c:pt>
                <c:pt idx="133">
                  <c:v>971.83</c:v>
                </c:pt>
                <c:pt idx="134">
                  <c:v>971.83</c:v>
                </c:pt>
                <c:pt idx="135">
                  <c:v>1633.93</c:v>
                </c:pt>
                <c:pt idx="136">
                  <c:v>1233.4000000000001</c:v>
                </c:pt>
                <c:pt idx="137">
                  <c:v>1056.82</c:v>
                </c:pt>
                <c:pt idx="138">
                  <c:v>1113.93</c:v>
                </c:pt>
                <c:pt idx="139">
                  <c:v>1440.7</c:v>
                </c:pt>
                <c:pt idx="140">
                  <c:v>1428.93</c:v>
                </c:pt>
                <c:pt idx="141">
                  <c:v>2091.66</c:v>
                </c:pt>
                <c:pt idx="142">
                  <c:v>1960.41</c:v>
                </c:pt>
                <c:pt idx="143">
                  <c:v>2238.9299999999998</c:v>
                </c:pt>
                <c:pt idx="144">
                  <c:v>2138.9299999999998</c:v>
                </c:pt>
                <c:pt idx="145">
                  <c:v>2138.98</c:v>
                </c:pt>
                <c:pt idx="146">
                  <c:v>2138.98</c:v>
                </c:pt>
                <c:pt idx="147">
                  <c:v>2138.98</c:v>
                </c:pt>
                <c:pt idx="148">
                  <c:v>1658.98</c:v>
                </c:pt>
                <c:pt idx="149">
                  <c:v>1675.05</c:v>
                </c:pt>
                <c:pt idx="150">
                  <c:v>1443.93</c:v>
                </c:pt>
                <c:pt idx="151">
                  <c:v>1593.81</c:v>
                </c:pt>
                <c:pt idx="152">
                  <c:v>1593.81</c:v>
                </c:pt>
                <c:pt idx="153">
                  <c:v>1483.81</c:v>
                </c:pt>
                <c:pt idx="154">
                  <c:v>1685.85</c:v>
                </c:pt>
                <c:pt idx="155">
                  <c:v>2385.35</c:v>
                </c:pt>
                <c:pt idx="156">
                  <c:v>2586.91</c:v>
                </c:pt>
                <c:pt idx="157">
                  <c:v>2634.39</c:v>
                </c:pt>
                <c:pt idx="158">
                  <c:v>2636.44</c:v>
                </c:pt>
                <c:pt idx="159">
                  <c:v>1576.21</c:v>
                </c:pt>
                <c:pt idx="160">
                  <c:v>1573.93</c:v>
                </c:pt>
                <c:pt idx="161">
                  <c:v>1556.47</c:v>
                </c:pt>
                <c:pt idx="162">
                  <c:v>1476.23</c:v>
                </c:pt>
                <c:pt idx="163">
                  <c:v>1476.02</c:v>
                </c:pt>
                <c:pt idx="164">
                  <c:v>1823.95</c:v>
                </c:pt>
                <c:pt idx="165">
                  <c:v>1475.31</c:v>
                </c:pt>
                <c:pt idx="166">
                  <c:v>1474.46</c:v>
                </c:pt>
                <c:pt idx="167">
                  <c:v>1473.95</c:v>
                </c:pt>
                <c:pt idx="168">
                  <c:v>1476</c:v>
                </c:pt>
                <c:pt idx="169">
                  <c:v>1477.23</c:v>
                </c:pt>
                <c:pt idx="170">
                  <c:v>1473.95</c:v>
                </c:pt>
                <c:pt idx="171">
                  <c:v>1474.49</c:v>
                </c:pt>
                <c:pt idx="172">
                  <c:v>1483.95</c:v>
                </c:pt>
                <c:pt idx="173">
                  <c:v>1484.1</c:v>
                </c:pt>
                <c:pt idx="174">
                  <c:v>1484.1</c:v>
                </c:pt>
                <c:pt idx="175">
                  <c:v>1483.95</c:v>
                </c:pt>
                <c:pt idx="176">
                  <c:v>1485.98</c:v>
                </c:pt>
                <c:pt idx="177">
                  <c:v>1483.95</c:v>
                </c:pt>
                <c:pt idx="178">
                  <c:v>1653.95</c:v>
                </c:pt>
                <c:pt idx="179">
                  <c:v>1485.97</c:v>
                </c:pt>
                <c:pt idx="180">
                  <c:v>1684.18</c:v>
                </c:pt>
                <c:pt idx="181">
                  <c:v>1520.21</c:v>
                </c:pt>
                <c:pt idx="182">
                  <c:v>1736.03</c:v>
                </c:pt>
                <c:pt idx="183">
                  <c:v>1390.44</c:v>
                </c:pt>
                <c:pt idx="184">
                  <c:v>1521.05</c:v>
                </c:pt>
                <c:pt idx="185">
                  <c:v>1471.11</c:v>
                </c:pt>
                <c:pt idx="186">
                  <c:v>1483.41</c:v>
                </c:pt>
                <c:pt idx="187">
                  <c:v>1466.53</c:v>
                </c:pt>
                <c:pt idx="188">
                  <c:v>1493.95</c:v>
                </c:pt>
                <c:pt idx="189">
                  <c:v>1493.95</c:v>
                </c:pt>
                <c:pt idx="190">
                  <c:v>1502.99</c:v>
                </c:pt>
                <c:pt idx="191">
                  <c:v>1549.41</c:v>
                </c:pt>
                <c:pt idx="192">
                  <c:v>1565.33</c:v>
                </c:pt>
                <c:pt idx="193">
                  <c:v>1529.5</c:v>
                </c:pt>
                <c:pt idx="194">
                  <c:v>1530.47</c:v>
                </c:pt>
                <c:pt idx="195">
                  <c:v>2600.42</c:v>
                </c:pt>
                <c:pt idx="196">
                  <c:v>1481.63</c:v>
                </c:pt>
                <c:pt idx="197">
                  <c:v>1351.65</c:v>
                </c:pt>
                <c:pt idx="198">
                  <c:v>1331.63</c:v>
                </c:pt>
                <c:pt idx="199">
                  <c:v>1820.94</c:v>
                </c:pt>
                <c:pt idx="200">
                  <c:v>1764.66</c:v>
                </c:pt>
                <c:pt idx="201">
                  <c:v>1672.12</c:v>
                </c:pt>
                <c:pt idx="202">
                  <c:v>1505.44</c:v>
                </c:pt>
                <c:pt idx="203">
                  <c:v>1916.36</c:v>
                </c:pt>
                <c:pt idx="204">
                  <c:v>1342.37</c:v>
                </c:pt>
                <c:pt idx="205">
                  <c:v>1337.1</c:v>
                </c:pt>
                <c:pt idx="206">
                  <c:v>1448.35</c:v>
                </c:pt>
                <c:pt idx="207">
                  <c:v>1433.32</c:v>
                </c:pt>
                <c:pt idx="208">
                  <c:v>1433.82</c:v>
                </c:pt>
                <c:pt idx="209">
                  <c:v>1447.55</c:v>
                </c:pt>
                <c:pt idx="210">
                  <c:v>1462.75</c:v>
                </c:pt>
                <c:pt idx="211">
                  <c:v>1436.72</c:v>
                </c:pt>
                <c:pt idx="212">
                  <c:v>1607.12</c:v>
                </c:pt>
                <c:pt idx="213">
                  <c:v>2238.89</c:v>
                </c:pt>
                <c:pt idx="214">
                  <c:v>1489.09</c:v>
                </c:pt>
                <c:pt idx="215">
                  <c:v>2480.09</c:v>
                </c:pt>
                <c:pt idx="216">
                  <c:v>2335.3200000000002</c:v>
                </c:pt>
                <c:pt idx="217">
                  <c:v>1499.03</c:v>
                </c:pt>
                <c:pt idx="218">
                  <c:v>1531.64</c:v>
                </c:pt>
                <c:pt idx="219">
                  <c:v>1531.69</c:v>
                </c:pt>
                <c:pt idx="220">
                  <c:v>2123.0300000000002</c:v>
                </c:pt>
                <c:pt idx="221">
                  <c:v>1588.47</c:v>
                </c:pt>
                <c:pt idx="222">
                  <c:v>1636.74</c:v>
                </c:pt>
                <c:pt idx="223">
                  <c:v>1666.31</c:v>
                </c:pt>
                <c:pt idx="224">
                  <c:v>1654.72</c:v>
                </c:pt>
                <c:pt idx="225">
                  <c:v>1943.2</c:v>
                </c:pt>
                <c:pt idx="226">
                  <c:v>1655.85</c:v>
                </c:pt>
                <c:pt idx="227">
                  <c:v>1654.08</c:v>
                </c:pt>
                <c:pt idx="228">
                  <c:v>1655.95</c:v>
                </c:pt>
                <c:pt idx="229">
                  <c:v>1614.04</c:v>
                </c:pt>
                <c:pt idx="230">
                  <c:v>1749.97</c:v>
                </c:pt>
                <c:pt idx="231">
                  <c:v>1623.75</c:v>
                </c:pt>
                <c:pt idx="232">
                  <c:v>1620.91</c:v>
                </c:pt>
                <c:pt idx="233">
                  <c:v>1617.87</c:v>
                </c:pt>
                <c:pt idx="234">
                  <c:v>1615.58</c:v>
                </c:pt>
                <c:pt idx="235">
                  <c:v>1367.29</c:v>
                </c:pt>
                <c:pt idx="236">
                  <c:v>2016.76</c:v>
                </c:pt>
                <c:pt idx="237">
                  <c:v>1527.6</c:v>
                </c:pt>
                <c:pt idx="238">
                  <c:v>1527.6</c:v>
                </c:pt>
                <c:pt idx="239">
                  <c:v>1380.32</c:v>
                </c:pt>
                <c:pt idx="240">
                  <c:v>2069.37</c:v>
                </c:pt>
                <c:pt idx="241">
                  <c:v>1377.31</c:v>
                </c:pt>
                <c:pt idx="242">
                  <c:v>1384.48</c:v>
                </c:pt>
                <c:pt idx="243">
                  <c:v>1375.48</c:v>
                </c:pt>
                <c:pt idx="244">
                  <c:v>2258.58</c:v>
                </c:pt>
                <c:pt idx="245">
                  <c:v>2867.05</c:v>
                </c:pt>
                <c:pt idx="246">
                  <c:v>2779.96</c:v>
                </c:pt>
                <c:pt idx="247">
                  <c:v>2494.37</c:v>
                </c:pt>
                <c:pt idx="248">
                  <c:v>2767.12</c:v>
                </c:pt>
                <c:pt idx="249">
                  <c:v>2591.86</c:v>
                </c:pt>
                <c:pt idx="250">
                  <c:v>2591.6</c:v>
                </c:pt>
                <c:pt idx="251">
                  <c:v>3006.6</c:v>
                </c:pt>
                <c:pt idx="252">
                  <c:v>3070.65</c:v>
                </c:pt>
                <c:pt idx="253">
                  <c:v>2599.4699999999998</c:v>
                </c:pt>
                <c:pt idx="254">
                  <c:v>2167.19</c:v>
                </c:pt>
                <c:pt idx="255">
                  <c:v>2090.9899999999998</c:v>
                </c:pt>
                <c:pt idx="256">
                  <c:v>2841.99</c:v>
                </c:pt>
                <c:pt idx="257">
                  <c:v>2654.35</c:v>
                </c:pt>
                <c:pt idx="258">
                  <c:v>3030.06</c:v>
                </c:pt>
                <c:pt idx="259">
                  <c:v>2765.67</c:v>
                </c:pt>
                <c:pt idx="260">
                  <c:v>2790.09</c:v>
                </c:pt>
                <c:pt idx="261">
                  <c:v>2775.25</c:v>
                </c:pt>
                <c:pt idx="262">
                  <c:v>2791.17</c:v>
                </c:pt>
                <c:pt idx="263">
                  <c:v>2908.99</c:v>
                </c:pt>
                <c:pt idx="264">
                  <c:v>2924.6</c:v>
                </c:pt>
                <c:pt idx="265">
                  <c:v>3114.52</c:v>
                </c:pt>
                <c:pt idx="266">
                  <c:v>2922.14</c:v>
                </c:pt>
                <c:pt idx="267">
                  <c:v>2932.78</c:v>
                </c:pt>
                <c:pt idx="268">
                  <c:v>2922.05</c:v>
                </c:pt>
                <c:pt idx="269">
                  <c:v>2934.91</c:v>
                </c:pt>
                <c:pt idx="270">
                  <c:v>2954.64</c:v>
                </c:pt>
                <c:pt idx="271">
                  <c:v>2926.94</c:v>
                </c:pt>
                <c:pt idx="272">
                  <c:v>2997.42</c:v>
                </c:pt>
                <c:pt idx="273">
                  <c:v>3345.78</c:v>
                </c:pt>
                <c:pt idx="274">
                  <c:v>2874.16</c:v>
                </c:pt>
                <c:pt idx="275">
                  <c:v>2948.2</c:v>
                </c:pt>
                <c:pt idx="276">
                  <c:v>2857.04</c:v>
                </c:pt>
                <c:pt idx="277">
                  <c:v>2855.62</c:v>
                </c:pt>
                <c:pt idx="278">
                  <c:v>2405.66</c:v>
                </c:pt>
                <c:pt idx="279">
                  <c:v>3188.13</c:v>
                </c:pt>
                <c:pt idx="280">
                  <c:v>3253.09</c:v>
                </c:pt>
                <c:pt idx="281">
                  <c:v>3291.94</c:v>
                </c:pt>
                <c:pt idx="282">
                  <c:v>3341.7</c:v>
                </c:pt>
                <c:pt idx="283">
                  <c:v>4634.17</c:v>
                </c:pt>
                <c:pt idx="284">
                  <c:v>4507.6899999999996</c:v>
                </c:pt>
                <c:pt idx="285">
                  <c:v>4030.58</c:v>
                </c:pt>
                <c:pt idx="286">
                  <c:v>3945.92</c:v>
                </c:pt>
                <c:pt idx="287">
                  <c:v>3964.07</c:v>
                </c:pt>
                <c:pt idx="288">
                  <c:v>3967.57</c:v>
                </c:pt>
                <c:pt idx="289">
                  <c:v>3946.46</c:v>
                </c:pt>
                <c:pt idx="290">
                  <c:v>3951.03</c:v>
                </c:pt>
                <c:pt idx="291">
                  <c:v>3877.05</c:v>
                </c:pt>
                <c:pt idx="292">
                  <c:v>4008.43</c:v>
                </c:pt>
                <c:pt idx="293">
                  <c:v>4007.83</c:v>
                </c:pt>
                <c:pt idx="294">
                  <c:v>4033.75</c:v>
                </c:pt>
                <c:pt idx="295">
                  <c:v>4187.41</c:v>
                </c:pt>
                <c:pt idx="296">
                  <c:v>4239.9399999999996</c:v>
                </c:pt>
                <c:pt idx="297">
                  <c:v>4099.8599999999997</c:v>
                </c:pt>
                <c:pt idx="298">
                  <c:v>4211.16</c:v>
                </c:pt>
                <c:pt idx="299">
                  <c:v>4165.68</c:v>
                </c:pt>
                <c:pt idx="300">
                  <c:v>4156.34</c:v>
                </c:pt>
                <c:pt idx="301">
                  <c:v>4635.26</c:v>
                </c:pt>
                <c:pt idx="302">
                  <c:v>4636.3</c:v>
                </c:pt>
                <c:pt idx="303">
                  <c:v>4622.46</c:v>
                </c:pt>
                <c:pt idx="304">
                  <c:v>4756.6499999999996</c:v>
                </c:pt>
                <c:pt idx="305">
                  <c:v>4698.83</c:v>
                </c:pt>
                <c:pt idx="306">
                  <c:v>4767.3599999999997</c:v>
                </c:pt>
                <c:pt idx="307">
                  <c:v>4809.82</c:v>
                </c:pt>
                <c:pt idx="308">
                  <c:v>4680.3599999999997</c:v>
                </c:pt>
                <c:pt idx="309">
                  <c:v>4579.03</c:v>
                </c:pt>
                <c:pt idx="310">
                  <c:v>4533.04</c:v>
                </c:pt>
                <c:pt idx="311">
                  <c:v>4515.6099999999997</c:v>
                </c:pt>
                <c:pt idx="312">
                  <c:v>4581.63</c:v>
                </c:pt>
                <c:pt idx="313">
                  <c:v>4553.08</c:v>
                </c:pt>
                <c:pt idx="314">
                  <c:v>4551.7</c:v>
                </c:pt>
                <c:pt idx="315">
                  <c:v>4557.3100000000004</c:v>
                </c:pt>
                <c:pt idx="316">
                  <c:v>4609.76</c:v>
                </c:pt>
                <c:pt idx="317">
                  <c:v>4749.47</c:v>
                </c:pt>
                <c:pt idx="318">
                  <c:v>4736.1099999999997</c:v>
                </c:pt>
                <c:pt idx="319">
                  <c:v>4702.8999999999996</c:v>
                </c:pt>
                <c:pt idx="320">
                  <c:v>4737.59</c:v>
                </c:pt>
                <c:pt idx="321">
                  <c:v>4693.07</c:v>
                </c:pt>
                <c:pt idx="322">
                  <c:v>4617.46</c:v>
                </c:pt>
                <c:pt idx="323">
                  <c:v>4647.72</c:v>
                </c:pt>
                <c:pt idx="324">
                  <c:v>4576.1899999999996</c:v>
                </c:pt>
                <c:pt idx="325">
                  <c:v>4538.7299999999996</c:v>
                </c:pt>
                <c:pt idx="326">
                  <c:v>4859.59</c:v>
                </c:pt>
                <c:pt idx="327">
                  <c:v>4859.59</c:v>
                </c:pt>
                <c:pt idx="328">
                  <c:v>4689.59</c:v>
                </c:pt>
                <c:pt idx="329">
                  <c:v>4743.76</c:v>
                </c:pt>
                <c:pt idx="330">
                  <c:v>4292.24</c:v>
                </c:pt>
                <c:pt idx="331">
                  <c:v>4283.1000000000004</c:v>
                </c:pt>
                <c:pt idx="332">
                  <c:v>4758.57</c:v>
                </c:pt>
                <c:pt idx="333">
                  <c:v>4603.1099999999997</c:v>
                </c:pt>
                <c:pt idx="334">
                  <c:v>4586.2700000000004</c:v>
                </c:pt>
                <c:pt idx="335">
                  <c:v>4385.47</c:v>
                </c:pt>
                <c:pt idx="336">
                  <c:v>4308.5</c:v>
                </c:pt>
                <c:pt idx="337">
                  <c:v>4308.58</c:v>
                </c:pt>
                <c:pt idx="338">
                  <c:v>4437.04</c:v>
                </c:pt>
                <c:pt idx="339">
                  <c:v>4656.58</c:v>
                </c:pt>
                <c:pt idx="340">
                  <c:v>4532.24</c:v>
                </c:pt>
                <c:pt idx="341">
                  <c:v>4483.62</c:v>
                </c:pt>
                <c:pt idx="342">
                  <c:v>4764.72</c:v>
                </c:pt>
                <c:pt idx="343">
                  <c:v>4823.91</c:v>
                </c:pt>
                <c:pt idx="344">
                  <c:v>4753.59</c:v>
                </c:pt>
                <c:pt idx="345">
                  <c:v>4794.5</c:v>
                </c:pt>
                <c:pt idx="346">
                  <c:v>4735.87</c:v>
                </c:pt>
                <c:pt idx="347">
                  <c:v>4678.1099999999997</c:v>
                </c:pt>
                <c:pt idx="348">
                  <c:v>4797.54</c:v>
                </c:pt>
                <c:pt idx="349">
                  <c:v>4839.5</c:v>
                </c:pt>
                <c:pt idx="350">
                  <c:v>4826.5600000000004</c:v>
                </c:pt>
                <c:pt idx="351">
                  <c:v>4736.59</c:v>
                </c:pt>
                <c:pt idx="352">
                  <c:v>4775.1099999999997</c:v>
                </c:pt>
                <c:pt idx="353">
                  <c:v>4741.96</c:v>
                </c:pt>
                <c:pt idx="354">
                  <c:v>4742.82</c:v>
                </c:pt>
                <c:pt idx="355">
                  <c:v>4781.91</c:v>
                </c:pt>
                <c:pt idx="356">
                  <c:v>4831.37</c:v>
                </c:pt>
                <c:pt idx="357">
                  <c:v>4719.99</c:v>
                </c:pt>
                <c:pt idx="358">
                  <c:v>4720.3100000000004</c:v>
                </c:pt>
                <c:pt idx="359">
                  <c:v>4791.4399999999996</c:v>
                </c:pt>
                <c:pt idx="360">
                  <c:v>4755.7299999999996</c:v>
                </c:pt>
                <c:pt idx="361">
                  <c:v>4829.3599999999997</c:v>
                </c:pt>
                <c:pt idx="362">
                  <c:v>4832.76</c:v>
                </c:pt>
                <c:pt idx="363">
                  <c:v>4994.2</c:v>
                </c:pt>
                <c:pt idx="364">
                  <c:v>4624.38</c:v>
                </c:pt>
                <c:pt idx="365">
                  <c:v>4726.26</c:v>
                </c:pt>
                <c:pt idx="366">
                  <c:v>4447.3999999999996</c:v>
                </c:pt>
                <c:pt idx="367">
                  <c:v>4540.04</c:v>
                </c:pt>
                <c:pt idx="368">
                  <c:v>4501.8500000000004</c:v>
                </c:pt>
                <c:pt idx="369">
                  <c:v>4843.96</c:v>
                </c:pt>
                <c:pt idx="370">
                  <c:v>4889.22</c:v>
                </c:pt>
                <c:pt idx="371">
                  <c:v>4660.3999999999996</c:v>
                </c:pt>
                <c:pt idx="372">
                  <c:v>4724.53</c:v>
                </c:pt>
                <c:pt idx="373">
                  <c:v>4734.22</c:v>
                </c:pt>
                <c:pt idx="374">
                  <c:v>4344.08</c:v>
                </c:pt>
                <c:pt idx="375">
                  <c:v>4740.16</c:v>
                </c:pt>
                <c:pt idx="376">
                  <c:v>4748.6400000000003</c:v>
                </c:pt>
                <c:pt idx="377">
                  <c:v>4741.21</c:v>
                </c:pt>
                <c:pt idx="378">
                  <c:v>4718.2700000000004</c:v>
                </c:pt>
                <c:pt idx="379">
                  <c:v>4762.3</c:v>
                </c:pt>
                <c:pt idx="380">
                  <c:v>4789.58</c:v>
                </c:pt>
                <c:pt idx="381">
                  <c:v>4774.6099999999997</c:v>
                </c:pt>
                <c:pt idx="382">
                  <c:v>4776.8999999999996</c:v>
                </c:pt>
                <c:pt idx="383">
                  <c:v>4798.4799999999996</c:v>
                </c:pt>
                <c:pt idx="384">
                  <c:v>4771.88</c:v>
                </c:pt>
                <c:pt idx="385">
                  <c:v>4731.08</c:v>
                </c:pt>
                <c:pt idx="386">
                  <c:v>4791.26</c:v>
                </c:pt>
                <c:pt idx="387">
                  <c:v>4835.3599999999997</c:v>
                </c:pt>
                <c:pt idx="388">
                  <c:v>4856.87</c:v>
                </c:pt>
                <c:pt idx="389">
                  <c:v>4809.83</c:v>
                </c:pt>
                <c:pt idx="390">
                  <c:v>4814.6899999999996</c:v>
                </c:pt>
                <c:pt idx="391">
                  <c:v>5016.99</c:v>
                </c:pt>
                <c:pt idx="392">
                  <c:v>5363.05</c:v>
                </c:pt>
                <c:pt idx="393">
                  <c:v>5231.88</c:v>
                </c:pt>
                <c:pt idx="394">
                  <c:v>5215.3599999999997</c:v>
                </c:pt>
                <c:pt idx="395">
                  <c:v>5289.59</c:v>
                </c:pt>
                <c:pt idx="396">
                  <c:v>5259.94</c:v>
                </c:pt>
                <c:pt idx="397">
                  <c:v>5415.7</c:v>
                </c:pt>
                <c:pt idx="398">
                  <c:v>5519.71</c:v>
                </c:pt>
                <c:pt idx="399">
                  <c:v>5774.89</c:v>
                </c:pt>
                <c:pt idx="400">
                  <c:v>5835.28</c:v>
                </c:pt>
                <c:pt idx="401">
                  <c:v>6033</c:v>
                </c:pt>
                <c:pt idx="402">
                  <c:v>5852.32</c:v>
                </c:pt>
                <c:pt idx="403">
                  <c:v>5854.19</c:v>
                </c:pt>
                <c:pt idx="404">
                  <c:v>5714.11</c:v>
                </c:pt>
                <c:pt idx="405">
                  <c:v>5954.82</c:v>
                </c:pt>
                <c:pt idx="406">
                  <c:v>5939.61</c:v>
                </c:pt>
                <c:pt idx="407">
                  <c:v>6114.42</c:v>
                </c:pt>
                <c:pt idx="408">
                  <c:v>6131.58</c:v>
                </c:pt>
                <c:pt idx="409">
                  <c:v>6163.35</c:v>
                </c:pt>
                <c:pt idx="410">
                  <c:v>6174.88</c:v>
                </c:pt>
                <c:pt idx="411">
                  <c:v>6150.59</c:v>
                </c:pt>
                <c:pt idx="412">
                  <c:v>5964.16</c:v>
                </c:pt>
                <c:pt idx="413">
                  <c:v>6016.58</c:v>
                </c:pt>
                <c:pt idx="414">
                  <c:v>6167.07</c:v>
                </c:pt>
                <c:pt idx="415">
                  <c:v>6068.84</c:v>
                </c:pt>
                <c:pt idx="416">
                  <c:v>6230.92</c:v>
                </c:pt>
                <c:pt idx="417">
                  <c:v>5909.44</c:v>
                </c:pt>
                <c:pt idx="418">
                  <c:v>5898.08</c:v>
                </c:pt>
                <c:pt idx="419">
                  <c:v>6234.51</c:v>
                </c:pt>
                <c:pt idx="420">
                  <c:v>5722.37</c:v>
                </c:pt>
                <c:pt idx="421">
                  <c:v>5829.06</c:v>
                </c:pt>
                <c:pt idx="422">
                  <c:v>5772.37</c:v>
                </c:pt>
                <c:pt idx="423">
                  <c:v>5819.59</c:v>
                </c:pt>
                <c:pt idx="424">
                  <c:v>5822.79</c:v>
                </c:pt>
                <c:pt idx="425">
                  <c:v>5904.89</c:v>
                </c:pt>
                <c:pt idx="426">
                  <c:v>5911.38</c:v>
                </c:pt>
                <c:pt idx="427">
                  <c:v>5906.02</c:v>
                </c:pt>
                <c:pt idx="428">
                  <c:v>5953.02</c:v>
                </c:pt>
                <c:pt idx="429">
                  <c:v>5966.07</c:v>
                </c:pt>
                <c:pt idx="430">
                  <c:v>6137.84</c:v>
                </c:pt>
                <c:pt idx="431">
                  <c:v>5769.68</c:v>
                </c:pt>
                <c:pt idx="432">
                  <c:v>5783.07</c:v>
                </c:pt>
                <c:pt idx="433">
                  <c:v>5857.51</c:v>
                </c:pt>
                <c:pt idx="434">
                  <c:v>5850.87</c:v>
                </c:pt>
                <c:pt idx="435">
                  <c:v>5783.26</c:v>
                </c:pt>
                <c:pt idx="436">
                  <c:v>5783.26</c:v>
                </c:pt>
                <c:pt idx="437">
                  <c:v>5643.47</c:v>
                </c:pt>
                <c:pt idx="438">
                  <c:v>5810.3</c:v>
                </c:pt>
                <c:pt idx="439">
                  <c:v>5789.4</c:v>
                </c:pt>
                <c:pt idx="440">
                  <c:v>5789.4</c:v>
                </c:pt>
                <c:pt idx="441">
                  <c:v>6348.19</c:v>
                </c:pt>
                <c:pt idx="442">
                  <c:v>6025.24</c:v>
                </c:pt>
                <c:pt idx="443">
                  <c:v>6164.01</c:v>
                </c:pt>
                <c:pt idx="444">
                  <c:v>5790.72</c:v>
                </c:pt>
                <c:pt idx="445">
                  <c:v>5788.34</c:v>
                </c:pt>
                <c:pt idx="446">
                  <c:v>5798.33</c:v>
                </c:pt>
                <c:pt idx="447">
                  <c:v>5798.33</c:v>
                </c:pt>
                <c:pt idx="448">
                  <c:v>5798.33</c:v>
                </c:pt>
                <c:pt idx="449">
                  <c:v>6003.6</c:v>
                </c:pt>
                <c:pt idx="450">
                  <c:v>6083.6</c:v>
                </c:pt>
                <c:pt idx="451">
                  <c:v>6083.6</c:v>
                </c:pt>
                <c:pt idx="452">
                  <c:v>6383.6</c:v>
                </c:pt>
                <c:pt idx="453">
                  <c:v>6083.6</c:v>
                </c:pt>
                <c:pt idx="454">
                  <c:v>6090.6</c:v>
                </c:pt>
                <c:pt idx="455">
                  <c:v>6522.22</c:v>
                </c:pt>
                <c:pt idx="456">
                  <c:v>6397.32</c:v>
                </c:pt>
                <c:pt idx="457">
                  <c:v>2584.56</c:v>
                </c:pt>
                <c:pt idx="458">
                  <c:v>6389.37</c:v>
                </c:pt>
                <c:pt idx="459">
                  <c:v>6389.38</c:v>
                </c:pt>
                <c:pt idx="460">
                  <c:v>6487.67</c:v>
                </c:pt>
                <c:pt idx="461">
                  <c:v>6489.2</c:v>
                </c:pt>
                <c:pt idx="462">
                  <c:v>6457.35</c:v>
                </c:pt>
                <c:pt idx="463">
                  <c:v>6662.65</c:v>
                </c:pt>
                <c:pt idx="464">
                  <c:v>6850.21</c:v>
                </c:pt>
                <c:pt idx="465">
                  <c:v>6914.55</c:v>
                </c:pt>
                <c:pt idx="466">
                  <c:v>6903.21</c:v>
                </c:pt>
                <c:pt idx="467">
                  <c:v>6946.16</c:v>
                </c:pt>
                <c:pt idx="468">
                  <c:v>6999.92</c:v>
                </c:pt>
                <c:pt idx="469">
                  <c:v>7008.84</c:v>
                </c:pt>
                <c:pt idx="470">
                  <c:v>7117.92</c:v>
                </c:pt>
                <c:pt idx="471">
                  <c:v>7078.29</c:v>
                </c:pt>
                <c:pt idx="472">
                  <c:v>7078.69</c:v>
                </c:pt>
                <c:pt idx="473">
                  <c:v>7086.08</c:v>
                </c:pt>
                <c:pt idx="474">
                  <c:v>7066.08</c:v>
                </c:pt>
                <c:pt idx="475">
                  <c:v>7070.54</c:v>
                </c:pt>
                <c:pt idx="476">
                  <c:v>7066.08</c:v>
                </c:pt>
                <c:pt idx="477">
                  <c:v>8118.89</c:v>
                </c:pt>
                <c:pt idx="478">
                  <c:v>8503.42</c:v>
                </c:pt>
                <c:pt idx="479">
                  <c:v>8503.42</c:v>
                </c:pt>
                <c:pt idx="480">
                  <c:v>8503.42</c:v>
                </c:pt>
                <c:pt idx="481">
                  <c:v>8525.9599999999991</c:v>
                </c:pt>
                <c:pt idx="482">
                  <c:v>8501.7099999999991</c:v>
                </c:pt>
                <c:pt idx="483">
                  <c:v>8557.9</c:v>
                </c:pt>
                <c:pt idx="484">
                  <c:v>8530.02</c:v>
                </c:pt>
                <c:pt idx="485">
                  <c:v>8517.33</c:v>
                </c:pt>
                <c:pt idx="486">
                  <c:v>8687.0499999999993</c:v>
                </c:pt>
                <c:pt idx="487">
                  <c:v>8839.0300000000007</c:v>
                </c:pt>
                <c:pt idx="488">
                  <c:v>8837.0499999999993</c:v>
                </c:pt>
                <c:pt idx="489">
                  <c:v>8917.0499999999993</c:v>
                </c:pt>
                <c:pt idx="490">
                  <c:v>8316.24</c:v>
                </c:pt>
                <c:pt idx="491">
                  <c:v>8253.34</c:v>
                </c:pt>
                <c:pt idx="492">
                  <c:v>8725.02</c:v>
                </c:pt>
                <c:pt idx="493">
                  <c:v>8760.3700000000008</c:v>
                </c:pt>
                <c:pt idx="494">
                  <c:v>8773.7800000000007</c:v>
                </c:pt>
                <c:pt idx="495">
                  <c:v>8703.67</c:v>
                </c:pt>
                <c:pt idx="496">
                  <c:v>8753.42</c:v>
                </c:pt>
                <c:pt idx="497">
                  <c:v>8753.42</c:v>
                </c:pt>
                <c:pt idx="498">
                  <c:v>8843.42</c:v>
                </c:pt>
                <c:pt idx="499">
                  <c:v>8836.92</c:v>
                </c:pt>
                <c:pt idx="500">
                  <c:v>9639.01</c:v>
                </c:pt>
                <c:pt idx="501">
                  <c:v>9351.75</c:v>
                </c:pt>
                <c:pt idx="502">
                  <c:v>9340.39</c:v>
                </c:pt>
                <c:pt idx="503">
                  <c:v>9142.68</c:v>
                </c:pt>
                <c:pt idx="504">
                  <c:v>9001.9500000000007</c:v>
                </c:pt>
                <c:pt idx="505">
                  <c:v>9011.92</c:v>
                </c:pt>
                <c:pt idx="506">
                  <c:v>9560.1200000000008</c:v>
                </c:pt>
                <c:pt idx="507">
                  <c:v>9187.1</c:v>
                </c:pt>
                <c:pt idx="508">
                  <c:v>8670.3700000000008</c:v>
                </c:pt>
                <c:pt idx="509">
                  <c:v>8851.44</c:v>
                </c:pt>
                <c:pt idx="510">
                  <c:v>8862.51</c:v>
                </c:pt>
                <c:pt idx="511">
                  <c:v>8892.93</c:v>
                </c:pt>
                <c:pt idx="512">
                  <c:v>8969.82</c:v>
                </c:pt>
                <c:pt idx="513">
                  <c:v>8907.7800000000007</c:v>
                </c:pt>
                <c:pt idx="514">
                  <c:v>8929.2099999999991</c:v>
                </c:pt>
                <c:pt idx="515">
                  <c:v>8693.7099999999991</c:v>
                </c:pt>
                <c:pt idx="516">
                  <c:v>8658.58</c:v>
                </c:pt>
                <c:pt idx="517">
                  <c:v>8671.15</c:v>
                </c:pt>
                <c:pt idx="518">
                  <c:v>8673.7099999999991</c:v>
                </c:pt>
                <c:pt idx="519">
                  <c:v>8666.08</c:v>
                </c:pt>
                <c:pt idx="520">
                  <c:v>9098.18</c:v>
                </c:pt>
                <c:pt idx="521">
                  <c:v>8795.32</c:v>
                </c:pt>
                <c:pt idx="522">
                  <c:v>8660.65</c:v>
                </c:pt>
                <c:pt idx="523">
                  <c:v>8671.76</c:v>
                </c:pt>
                <c:pt idx="524">
                  <c:v>8652.68</c:v>
                </c:pt>
                <c:pt idx="525">
                  <c:v>8692.68</c:v>
                </c:pt>
                <c:pt idx="526">
                  <c:v>8796.15</c:v>
                </c:pt>
                <c:pt idx="527">
                  <c:v>8859.7000000000007</c:v>
                </c:pt>
                <c:pt idx="528">
                  <c:v>9459.7000000000007</c:v>
                </c:pt>
                <c:pt idx="529">
                  <c:v>9597.8799999999992</c:v>
                </c:pt>
                <c:pt idx="530">
                  <c:v>9520.56</c:v>
                </c:pt>
                <c:pt idx="531">
                  <c:v>9425.9599999999991</c:v>
                </c:pt>
                <c:pt idx="532">
                  <c:v>9155.9599999999991</c:v>
                </c:pt>
                <c:pt idx="533">
                  <c:v>9155.9599999999991</c:v>
                </c:pt>
                <c:pt idx="534">
                  <c:v>9074.6299999999992</c:v>
                </c:pt>
                <c:pt idx="535">
                  <c:v>9173.51</c:v>
                </c:pt>
                <c:pt idx="536">
                  <c:v>9179.99</c:v>
                </c:pt>
                <c:pt idx="537">
                  <c:v>9229.66</c:v>
                </c:pt>
                <c:pt idx="538">
                  <c:v>9200.83</c:v>
                </c:pt>
                <c:pt idx="539">
                  <c:v>9305.7800000000007</c:v>
                </c:pt>
                <c:pt idx="540">
                  <c:v>9212.0499999999993</c:v>
                </c:pt>
                <c:pt idx="541">
                  <c:v>9195.2900000000009</c:v>
                </c:pt>
                <c:pt idx="542">
                  <c:v>9203.26</c:v>
                </c:pt>
                <c:pt idx="543">
                  <c:v>9192.9500000000007</c:v>
                </c:pt>
                <c:pt idx="544">
                  <c:v>9192.98</c:v>
                </c:pt>
                <c:pt idx="545">
                  <c:v>9195.7099999999991</c:v>
                </c:pt>
                <c:pt idx="546">
                  <c:v>9326.84</c:v>
                </c:pt>
                <c:pt idx="547">
                  <c:v>9321.1299999999992</c:v>
                </c:pt>
                <c:pt idx="548">
                  <c:v>9319.85</c:v>
                </c:pt>
                <c:pt idx="549">
                  <c:v>9339.85</c:v>
                </c:pt>
                <c:pt idx="550">
                  <c:v>9617.9699999999993</c:v>
                </c:pt>
                <c:pt idx="551">
                  <c:v>9791.44</c:v>
                </c:pt>
                <c:pt idx="552">
                  <c:v>9527.2199999999993</c:v>
                </c:pt>
                <c:pt idx="553">
                  <c:v>9618.64</c:v>
                </c:pt>
                <c:pt idx="554">
                  <c:v>9528.44</c:v>
                </c:pt>
                <c:pt idx="555">
                  <c:v>9656.14</c:v>
                </c:pt>
                <c:pt idx="556">
                  <c:v>10001.120000000001</c:v>
                </c:pt>
                <c:pt idx="557">
                  <c:v>10179.52</c:v>
                </c:pt>
                <c:pt idx="558">
                  <c:v>10254.49</c:v>
                </c:pt>
                <c:pt idx="559">
                  <c:v>10268.81</c:v>
                </c:pt>
                <c:pt idx="560">
                  <c:v>10289.08</c:v>
                </c:pt>
                <c:pt idx="561">
                  <c:v>10265.6</c:v>
                </c:pt>
                <c:pt idx="562">
                  <c:v>10347.98</c:v>
                </c:pt>
                <c:pt idx="563">
                  <c:v>9886.2900000000009</c:v>
                </c:pt>
                <c:pt idx="564">
                  <c:v>9882.7199999999993</c:v>
                </c:pt>
                <c:pt idx="565">
                  <c:v>10410.48</c:v>
                </c:pt>
                <c:pt idx="566">
                  <c:v>9853.17</c:v>
                </c:pt>
                <c:pt idx="567">
                  <c:v>9940.7999999999993</c:v>
                </c:pt>
                <c:pt idx="568">
                  <c:v>9591.19</c:v>
                </c:pt>
                <c:pt idx="569">
                  <c:v>9604.83</c:v>
                </c:pt>
                <c:pt idx="570">
                  <c:v>10675.51</c:v>
                </c:pt>
                <c:pt idx="571">
                  <c:v>9836.61</c:v>
                </c:pt>
                <c:pt idx="572">
                  <c:v>9710.73</c:v>
                </c:pt>
                <c:pt idx="573">
                  <c:v>9814.66</c:v>
                </c:pt>
                <c:pt idx="574">
                  <c:v>9815.9500000000007</c:v>
                </c:pt>
                <c:pt idx="575">
                  <c:v>10127.780000000001</c:v>
                </c:pt>
                <c:pt idx="576">
                  <c:v>9845.14</c:v>
                </c:pt>
                <c:pt idx="577">
                  <c:v>10023.379999999999</c:v>
                </c:pt>
                <c:pt idx="578">
                  <c:v>10270.93</c:v>
                </c:pt>
                <c:pt idx="579">
                  <c:v>9873.74</c:v>
                </c:pt>
                <c:pt idx="580">
                  <c:v>9603.66</c:v>
                </c:pt>
                <c:pt idx="581">
                  <c:v>9653.2099999999991</c:v>
                </c:pt>
                <c:pt idx="582">
                  <c:v>9615.15</c:v>
                </c:pt>
                <c:pt idx="583">
                  <c:v>9522.08</c:v>
                </c:pt>
                <c:pt idx="584">
                  <c:v>9572.08</c:v>
                </c:pt>
                <c:pt idx="585">
                  <c:v>9573.48</c:v>
                </c:pt>
                <c:pt idx="586">
                  <c:v>9601.68</c:v>
                </c:pt>
                <c:pt idx="587">
                  <c:v>9502.1299999999992</c:v>
                </c:pt>
                <c:pt idx="588">
                  <c:v>9750.5400000000009</c:v>
                </c:pt>
                <c:pt idx="589">
                  <c:v>9606.44</c:v>
                </c:pt>
                <c:pt idx="590">
                  <c:v>9386.91</c:v>
                </c:pt>
                <c:pt idx="591">
                  <c:v>9143.69</c:v>
                </c:pt>
                <c:pt idx="592">
                  <c:v>9181.33</c:v>
                </c:pt>
                <c:pt idx="593">
                  <c:v>8885.94</c:v>
                </c:pt>
                <c:pt idx="594">
                  <c:v>9046.51</c:v>
                </c:pt>
                <c:pt idx="595">
                  <c:v>9525.81</c:v>
                </c:pt>
                <c:pt idx="596">
                  <c:v>9536.52</c:v>
                </c:pt>
                <c:pt idx="597">
                  <c:v>9535.8700000000008</c:v>
                </c:pt>
                <c:pt idx="598">
                  <c:v>9534.9500000000007</c:v>
                </c:pt>
                <c:pt idx="599">
                  <c:v>9595.3700000000008</c:v>
                </c:pt>
                <c:pt idx="600">
                  <c:v>9583.11</c:v>
                </c:pt>
                <c:pt idx="601">
                  <c:v>9576.17</c:v>
                </c:pt>
                <c:pt idx="602">
                  <c:v>9380.0400000000009</c:v>
                </c:pt>
                <c:pt idx="603">
                  <c:v>9218.68</c:v>
                </c:pt>
                <c:pt idx="604">
                  <c:v>9211.0499999999993</c:v>
                </c:pt>
                <c:pt idx="605">
                  <c:v>9184.86</c:v>
                </c:pt>
                <c:pt idx="606">
                  <c:v>9205.7000000000007</c:v>
                </c:pt>
                <c:pt idx="607">
                  <c:v>9199.6</c:v>
                </c:pt>
                <c:pt idx="608">
                  <c:v>9101.3799999999992</c:v>
                </c:pt>
                <c:pt idx="609">
                  <c:v>9081.85</c:v>
                </c:pt>
                <c:pt idx="610">
                  <c:v>9074</c:v>
                </c:pt>
                <c:pt idx="611">
                  <c:v>9058.2999999999993</c:v>
                </c:pt>
                <c:pt idx="612">
                  <c:v>8849.16</c:v>
                </c:pt>
                <c:pt idx="613">
                  <c:v>9147.57</c:v>
                </c:pt>
                <c:pt idx="614">
                  <c:v>8968.5499999999993</c:v>
                </c:pt>
                <c:pt idx="615">
                  <c:v>8953.19</c:v>
                </c:pt>
                <c:pt idx="616">
                  <c:v>8909.9599999999991</c:v>
                </c:pt>
                <c:pt idx="617">
                  <c:v>8931.59</c:v>
                </c:pt>
                <c:pt idx="618">
                  <c:v>8914.8700000000008</c:v>
                </c:pt>
                <c:pt idx="619">
                  <c:v>8422.32</c:v>
                </c:pt>
                <c:pt idx="620">
                  <c:v>8546.9500000000007</c:v>
                </c:pt>
                <c:pt idx="621">
                  <c:v>8545.02</c:v>
                </c:pt>
                <c:pt idx="622">
                  <c:v>8548.08</c:v>
                </c:pt>
                <c:pt idx="623">
                  <c:v>8601.06</c:v>
                </c:pt>
                <c:pt idx="624">
                  <c:v>8545.02</c:v>
                </c:pt>
                <c:pt idx="625">
                  <c:v>8984.9500000000007</c:v>
                </c:pt>
                <c:pt idx="626">
                  <c:v>9039.9</c:v>
                </c:pt>
                <c:pt idx="627">
                  <c:v>9017.9500000000007</c:v>
                </c:pt>
                <c:pt idx="628">
                  <c:v>9001.16</c:v>
                </c:pt>
                <c:pt idx="629">
                  <c:v>9000.49</c:v>
                </c:pt>
                <c:pt idx="630">
                  <c:v>8980.0499999999993</c:v>
                </c:pt>
                <c:pt idx="631">
                  <c:v>8981.17</c:v>
                </c:pt>
                <c:pt idx="632">
                  <c:v>9015.27</c:v>
                </c:pt>
                <c:pt idx="633">
                  <c:v>8998.24</c:v>
                </c:pt>
                <c:pt idx="634">
                  <c:v>8999.7000000000007</c:v>
                </c:pt>
                <c:pt idx="635">
                  <c:v>9005.77</c:v>
                </c:pt>
                <c:pt idx="636">
                  <c:v>9024.84</c:v>
                </c:pt>
                <c:pt idx="637">
                  <c:v>8891</c:v>
                </c:pt>
                <c:pt idx="638">
                  <c:v>8891.23</c:v>
                </c:pt>
                <c:pt idx="639">
                  <c:v>8910.4599999999991</c:v>
                </c:pt>
                <c:pt idx="640">
                  <c:v>8952.25</c:v>
                </c:pt>
                <c:pt idx="641">
                  <c:v>8897.3799999999992</c:v>
                </c:pt>
                <c:pt idx="642">
                  <c:v>8879.48</c:v>
                </c:pt>
                <c:pt idx="643">
                  <c:v>8894.3799999999992</c:v>
                </c:pt>
                <c:pt idx="644">
                  <c:v>8879.48</c:v>
                </c:pt>
                <c:pt idx="645">
                  <c:v>8834.9699999999993</c:v>
                </c:pt>
                <c:pt idx="646">
                  <c:v>8845.7900000000009</c:v>
                </c:pt>
                <c:pt idx="647">
                  <c:v>8834.86</c:v>
                </c:pt>
                <c:pt idx="648">
                  <c:v>8835.23</c:v>
                </c:pt>
                <c:pt idx="649">
                  <c:v>8833.69</c:v>
                </c:pt>
                <c:pt idx="650">
                  <c:v>8787.0499999999993</c:v>
                </c:pt>
                <c:pt idx="651">
                  <c:v>8797.7199999999993</c:v>
                </c:pt>
                <c:pt idx="652">
                  <c:v>8787.08</c:v>
                </c:pt>
                <c:pt idx="653">
                  <c:v>8793.23</c:v>
                </c:pt>
                <c:pt idx="654">
                  <c:v>8793.25</c:v>
                </c:pt>
                <c:pt idx="655">
                  <c:v>9014.73</c:v>
                </c:pt>
                <c:pt idx="656">
                  <c:v>9015.57</c:v>
                </c:pt>
                <c:pt idx="657">
                  <c:v>9007.82</c:v>
                </c:pt>
                <c:pt idx="658">
                  <c:v>9207.7900000000009</c:v>
                </c:pt>
                <c:pt idx="659">
                  <c:v>9338.43</c:v>
                </c:pt>
                <c:pt idx="660">
                  <c:v>9418.31</c:v>
                </c:pt>
                <c:pt idx="661">
                  <c:v>9413.61</c:v>
                </c:pt>
                <c:pt idx="662">
                  <c:v>9428.4599999999991</c:v>
                </c:pt>
                <c:pt idx="663">
                  <c:v>9424.5400000000009</c:v>
                </c:pt>
                <c:pt idx="664">
                  <c:v>9528.2999999999993</c:v>
                </c:pt>
                <c:pt idx="665">
                  <c:v>9746.9699999999993</c:v>
                </c:pt>
                <c:pt idx="666">
                  <c:v>9682.3700000000008</c:v>
                </c:pt>
                <c:pt idx="667">
                  <c:v>9885.75</c:v>
                </c:pt>
                <c:pt idx="668">
                  <c:v>9440.42</c:v>
                </c:pt>
                <c:pt idx="669">
                  <c:v>9320.35</c:v>
                </c:pt>
                <c:pt idx="670">
                  <c:v>9353.34</c:v>
                </c:pt>
                <c:pt idx="671">
                  <c:v>9357.9</c:v>
                </c:pt>
                <c:pt idx="672">
                  <c:v>9119.1200000000008</c:v>
                </c:pt>
                <c:pt idx="673">
                  <c:v>9360.23</c:v>
                </c:pt>
                <c:pt idx="674">
                  <c:v>9472.11</c:v>
                </c:pt>
                <c:pt idx="675">
                  <c:v>9590.61</c:v>
                </c:pt>
                <c:pt idx="676">
                  <c:v>9599.8799999999992</c:v>
                </c:pt>
                <c:pt idx="677">
                  <c:v>9750.59</c:v>
                </c:pt>
                <c:pt idx="678">
                  <c:v>9750.57</c:v>
                </c:pt>
                <c:pt idx="679">
                  <c:v>9866.2900000000009</c:v>
                </c:pt>
                <c:pt idx="680">
                  <c:v>9853.14</c:v>
                </c:pt>
                <c:pt idx="681">
                  <c:v>9854.7999999999993</c:v>
                </c:pt>
                <c:pt idx="682">
                  <c:v>9853.8799999999992</c:v>
                </c:pt>
                <c:pt idx="683">
                  <c:v>10060.67</c:v>
                </c:pt>
                <c:pt idx="684">
                  <c:v>9967.65</c:v>
                </c:pt>
                <c:pt idx="685">
                  <c:v>10098.36</c:v>
                </c:pt>
                <c:pt idx="686">
                  <c:v>10240.82</c:v>
                </c:pt>
                <c:pt idx="687">
                  <c:v>10285.1</c:v>
                </c:pt>
                <c:pt idx="688">
                  <c:v>10376.68</c:v>
                </c:pt>
                <c:pt idx="689">
                  <c:v>10701.98</c:v>
                </c:pt>
                <c:pt idx="690">
                  <c:v>10654.57</c:v>
                </c:pt>
                <c:pt idx="691">
                  <c:v>12753.97</c:v>
                </c:pt>
                <c:pt idx="692">
                  <c:v>10603.67</c:v>
                </c:pt>
                <c:pt idx="693">
                  <c:v>11549.96</c:v>
                </c:pt>
                <c:pt idx="694">
                  <c:v>10504.06</c:v>
                </c:pt>
                <c:pt idx="695">
                  <c:v>10476.25</c:v>
                </c:pt>
                <c:pt idx="696">
                  <c:v>10620.14</c:v>
                </c:pt>
                <c:pt idx="697">
                  <c:v>11259.95</c:v>
                </c:pt>
                <c:pt idx="698">
                  <c:v>12748.48</c:v>
                </c:pt>
                <c:pt idx="699">
                  <c:v>11266.15</c:v>
                </c:pt>
                <c:pt idx="700">
                  <c:v>11145.77</c:v>
                </c:pt>
                <c:pt idx="701">
                  <c:v>11183.97</c:v>
                </c:pt>
                <c:pt idx="702">
                  <c:v>11065.59</c:v>
                </c:pt>
                <c:pt idx="703">
                  <c:v>11066.49</c:v>
                </c:pt>
                <c:pt idx="704">
                  <c:v>11299.83</c:v>
                </c:pt>
                <c:pt idx="705">
                  <c:v>11219.64</c:v>
                </c:pt>
                <c:pt idx="706">
                  <c:v>11165.75</c:v>
                </c:pt>
                <c:pt idx="707">
                  <c:v>11033.26</c:v>
                </c:pt>
                <c:pt idx="708">
                  <c:v>11291.42</c:v>
                </c:pt>
                <c:pt idx="709">
                  <c:v>11260.33</c:v>
                </c:pt>
                <c:pt idx="710">
                  <c:v>11274.39</c:v>
                </c:pt>
                <c:pt idx="711">
                  <c:v>11501.98</c:v>
                </c:pt>
                <c:pt idx="712">
                  <c:v>11377.71</c:v>
                </c:pt>
                <c:pt idx="713">
                  <c:v>11378.32</c:v>
                </c:pt>
                <c:pt idx="714">
                  <c:v>11316.29</c:v>
                </c:pt>
                <c:pt idx="715">
                  <c:v>11717.68</c:v>
                </c:pt>
                <c:pt idx="716">
                  <c:v>12180.96</c:v>
                </c:pt>
                <c:pt idx="717">
                  <c:v>11589.51</c:v>
                </c:pt>
                <c:pt idx="718">
                  <c:v>11605.59</c:v>
                </c:pt>
                <c:pt idx="719">
                  <c:v>11634.7</c:v>
                </c:pt>
                <c:pt idx="720">
                  <c:v>11628.37</c:v>
                </c:pt>
                <c:pt idx="721">
                  <c:v>11561.1</c:v>
                </c:pt>
                <c:pt idx="722">
                  <c:v>11759.35</c:v>
                </c:pt>
                <c:pt idx="723">
                  <c:v>11818.28</c:v>
                </c:pt>
                <c:pt idx="724">
                  <c:v>12168.49</c:v>
                </c:pt>
                <c:pt idx="725">
                  <c:v>12023.18</c:v>
                </c:pt>
                <c:pt idx="726">
                  <c:v>12032.91</c:v>
                </c:pt>
                <c:pt idx="727">
                  <c:v>12201.44</c:v>
                </c:pt>
                <c:pt idx="728">
                  <c:v>11811.61</c:v>
                </c:pt>
                <c:pt idx="729">
                  <c:v>11741.43</c:v>
                </c:pt>
                <c:pt idx="730">
                  <c:v>11649.69</c:v>
                </c:pt>
                <c:pt idx="731">
                  <c:v>11684.43</c:v>
                </c:pt>
                <c:pt idx="732">
                  <c:v>11682.83</c:v>
                </c:pt>
                <c:pt idx="733">
                  <c:v>11637.98</c:v>
                </c:pt>
                <c:pt idx="734">
                  <c:v>11663.15</c:v>
                </c:pt>
                <c:pt idx="735">
                  <c:v>11648.45</c:v>
                </c:pt>
                <c:pt idx="736">
                  <c:v>11659.88</c:v>
                </c:pt>
                <c:pt idx="737">
                  <c:v>11722.07</c:v>
                </c:pt>
                <c:pt idx="738">
                  <c:v>11712.24</c:v>
                </c:pt>
                <c:pt idx="739">
                  <c:v>11734.49</c:v>
                </c:pt>
                <c:pt idx="740">
                  <c:v>11880.9</c:v>
                </c:pt>
                <c:pt idx="741">
                  <c:v>12141</c:v>
                </c:pt>
                <c:pt idx="742">
                  <c:v>12391.7</c:v>
                </c:pt>
                <c:pt idx="743">
                  <c:v>12217.71</c:v>
                </c:pt>
                <c:pt idx="744">
                  <c:v>12210.25</c:v>
                </c:pt>
                <c:pt idx="745">
                  <c:v>12472.91</c:v>
                </c:pt>
                <c:pt idx="746">
                  <c:v>12211.57</c:v>
                </c:pt>
                <c:pt idx="747">
                  <c:v>12320.53</c:v>
                </c:pt>
                <c:pt idx="748">
                  <c:v>12339.89</c:v>
                </c:pt>
                <c:pt idx="749">
                  <c:v>12438.09</c:v>
                </c:pt>
                <c:pt idx="750">
                  <c:v>12141.42</c:v>
                </c:pt>
                <c:pt idx="751">
                  <c:v>11864.86</c:v>
                </c:pt>
                <c:pt idx="752">
                  <c:v>11825.42</c:v>
                </c:pt>
                <c:pt idx="753">
                  <c:v>11820.66</c:v>
                </c:pt>
                <c:pt idx="754">
                  <c:v>11834.84</c:v>
                </c:pt>
                <c:pt idx="755">
                  <c:v>10427.06</c:v>
                </c:pt>
                <c:pt idx="756">
                  <c:v>11867.42</c:v>
                </c:pt>
                <c:pt idx="757">
                  <c:v>11899.07</c:v>
                </c:pt>
                <c:pt idx="758">
                  <c:v>11933.75</c:v>
                </c:pt>
                <c:pt idx="759">
                  <c:v>11925.94</c:v>
                </c:pt>
                <c:pt idx="760">
                  <c:v>12017.63</c:v>
                </c:pt>
                <c:pt idx="761">
                  <c:v>12049.6</c:v>
                </c:pt>
                <c:pt idx="762">
                  <c:v>12102.06</c:v>
                </c:pt>
                <c:pt idx="763">
                  <c:v>12110.23</c:v>
                </c:pt>
                <c:pt idx="764">
                  <c:v>11342.44</c:v>
                </c:pt>
                <c:pt idx="765">
                  <c:v>11142.25</c:v>
                </c:pt>
                <c:pt idx="766">
                  <c:v>11144.54</c:v>
                </c:pt>
                <c:pt idx="767">
                  <c:v>10991.19</c:v>
                </c:pt>
                <c:pt idx="768">
                  <c:v>10985.26</c:v>
                </c:pt>
                <c:pt idx="769">
                  <c:v>11162.31</c:v>
                </c:pt>
                <c:pt idx="770">
                  <c:v>11271.73</c:v>
                </c:pt>
                <c:pt idx="771">
                  <c:v>11350.17</c:v>
                </c:pt>
                <c:pt idx="772">
                  <c:v>11048.32</c:v>
                </c:pt>
                <c:pt idx="773">
                  <c:v>10941.38</c:v>
                </c:pt>
                <c:pt idx="774">
                  <c:v>11025.07</c:v>
                </c:pt>
                <c:pt idx="775">
                  <c:v>11087.25</c:v>
                </c:pt>
                <c:pt idx="776">
                  <c:v>11072.56</c:v>
                </c:pt>
                <c:pt idx="777">
                  <c:v>11071.41</c:v>
                </c:pt>
                <c:pt idx="778">
                  <c:v>11184.22</c:v>
                </c:pt>
                <c:pt idx="779">
                  <c:v>11012.38</c:v>
                </c:pt>
                <c:pt idx="780">
                  <c:v>10863.14</c:v>
                </c:pt>
                <c:pt idx="781">
                  <c:v>10911.57</c:v>
                </c:pt>
                <c:pt idx="782">
                  <c:v>10782.12</c:v>
                </c:pt>
                <c:pt idx="783">
                  <c:v>10727.66</c:v>
                </c:pt>
                <c:pt idx="784">
                  <c:v>10819.68</c:v>
                </c:pt>
                <c:pt idx="785">
                  <c:v>10813.48</c:v>
                </c:pt>
                <c:pt idx="786">
                  <c:v>11258.77</c:v>
                </c:pt>
                <c:pt idx="787">
                  <c:v>11581.7</c:v>
                </c:pt>
                <c:pt idx="788">
                  <c:v>11283.39</c:v>
                </c:pt>
                <c:pt idx="789">
                  <c:v>11295.53</c:v>
                </c:pt>
                <c:pt idx="790">
                  <c:v>11320.67</c:v>
                </c:pt>
                <c:pt idx="791">
                  <c:v>11559.44</c:v>
                </c:pt>
                <c:pt idx="792">
                  <c:v>11308.54</c:v>
                </c:pt>
                <c:pt idx="793">
                  <c:v>11574.72</c:v>
                </c:pt>
                <c:pt idx="794">
                  <c:v>11571.9</c:v>
                </c:pt>
                <c:pt idx="795">
                  <c:v>11715.68</c:v>
                </c:pt>
                <c:pt idx="796">
                  <c:v>11067.88</c:v>
                </c:pt>
                <c:pt idx="797">
                  <c:v>12076.63</c:v>
                </c:pt>
                <c:pt idx="798">
                  <c:v>12062.67</c:v>
                </c:pt>
                <c:pt idx="799">
                  <c:v>12157.68</c:v>
                </c:pt>
                <c:pt idx="800">
                  <c:v>12186.76</c:v>
                </c:pt>
                <c:pt idx="801">
                  <c:v>12280.7</c:v>
                </c:pt>
                <c:pt idx="802">
                  <c:v>13526.95</c:v>
                </c:pt>
                <c:pt idx="803">
                  <c:v>13232.01</c:v>
                </c:pt>
                <c:pt idx="804">
                  <c:v>13201.06</c:v>
                </c:pt>
                <c:pt idx="805">
                  <c:v>13114.49</c:v>
                </c:pt>
                <c:pt idx="806">
                  <c:v>13073.83</c:v>
                </c:pt>
                <c:pt idx="807">
                  <c:v>12975.25</c:v>
                </c:pt>
                <c:pt idx="808">
                  <c:v>13111.35</c:v>
                </c:pt>
                <c:pt idx="809">
                  <c:v>13046.79</c:v>
                </c:pt>
                <c:pt idx="810">
                  <c:v>13594.56</c:v>
                </c:pt>
                <c:pt idx="811">
                  <c:v>13151.98</c:v>
                </c:pt>
                <c:pt idx="812">
                  <c:v>13153.08</c:v>
                </c:pt>
                <c:pt idx="813">
                  <c:v>13235.87</c:v>
                </c:pt>
                <c:pt idx="814">
                  <c:v>13327.88</c:v>
                </c:pt>
                <c:pt idx="815">
                  <c:v>13862.06</c:v>
                </c:pt>
                <c:pt idx="816">
                  <c:v>14229.14</c:v>
                </c:pt>
                <c:pt idx="817">
                  <c:v>13906.67</c:v>
                </c:pt>
                <c:pt idx="818">
                  <c:v>14004.09</c:v>
                </c:pt>
                <c:pt idx="819">
                  <c:v>13793.31</c:v>
                </c:pt>
                <c:pt idx="820">
                  <c:v>13628.28</c:v>
                </c:pt>
                <c:pt idx="821">
                  <c:v>13593.27</c:v>
                </c:pt>
                <c:pt idx="822">
                  <c:v>13744.85</c:v>
                </c:pt>
                <c:pt idx="823">
                  <c:v>13899.56</c:v>
                </c:pt>
                <c:pt idx="824">
                  <c:v>14176.38</c:v>
                </c:pt>
                <c:pt idx="825">
                  <c:v>14389.95</c:v>
                </c:pt>
                <c:pt idx="826">
                  <c:v>14014.67</c:v>
                </c:pt>
                <c:pt idx="827">
                  <c:v>14107.63</c:v>
                </c:pt>
                <c:pt idx="828">
                  <c:v>14057.24</c:v>
                </c:pt>
                <c:pt idx="829">
                  <c:v>14217.45</c:v>
                </c:pt>
                <c:pt idx="830">
                  <c:v>14293.43</c:v>
                </c:pt>
                <c:pt idx="831">
                  <c:v>14152.58</c:v>
                </c:pt>
                <c:pt idx="832">
                  <c:v>14149.31</c:v>
                </c:pt>
                <c:pt idx="833">
                  <c:v>14499.7</c:v>
                </c:pt>
                <c:pt idx="834">
                  <c:v>14714.31</c:v>
                </c:pt>
                <c:pt idx="835">
                  <c:v>14510.22</c:v>
                </c:pt>
                <c:pt idx="836">
                  <c:v>14224.55</c:v>
                </c:pt>
                <c:pt idx="837">
                  <c:v>14372.37</c:v>
                </c:pt>
                <c:pt idx="838">
                  <c:v>14660.22</c:v>
                </c:pt>
                <c:pt idx="839">
                  <c:v>14599.87</c:v>
                </c:pt>
                <c:pt idx="840">
                  <c:v>14520.59</c:v>
                </c:pt>
                <c:pt idx="841">
                  <c:v>14388.82</c:v>
                </c:pt>
                <c:pt idx="842">
                  <c:v>14606.41</c:v>
                </c:pt>
                <c:pt idx="843">
                  <c:v>14755.03</c:v>
                </c:pt>
                <c:pt idx="844">
                  <c:v>14865.69</c:v>
                </c:pt>
                <c:pt idx="845">
                  <c:v>14912.36</c:v>
                </c:pt>
                <c:pt idx="846">
                  <c:v>14769.72</c:v>
                </c:pt>
                <c:pt idx="847">
                  <c:v>14950.76</c:v>
                </c:pt>
                <c:pt idx="848">
                  <c:v>15355.81</c:v>
                </c:pt>
                <c:pt idx="849">
                  <c:v>15021.39</c:v>
                </c:pt>
                <c:pt idx="850">
                  <c:v>15366.63</c:v>
                </c:pt>
                <c:pt idx="851">
                  <c:v>15536.99</c:v>
                </c:pt>
                <c:pt idx="852">
                  <c:v>15504.76</c:v>
                </c:pt>
                <c:pt idx="853">
                  <c:v>15253.83</c:v>
                </c:pt>
                <c:pt idx="854">
                  <c:v>15088.32</c:v>
                </c:pt>
                <c:pt idx="855">
                  <c:v>15228.45</c:v>
                </c:pt>
                <c:pt idx="856">
                  <c:v>15350.7</c:v>
                </c:pt>
                <c:pt idx="857">
                  <c:v>15383.39</c:v>
                </c:pt>
                <c:pt idx="858">
                  <c:v>15058.61</c:v>
                </c:pt>
                <c:pt idx="859">
                  <c:v>15019.78</c:v>
                </c:pt>
                <c:pt idx="860">
                  <c:v>15590.77</c:v>
                </c:pt>
                <c:pt idx="861">
                  <c:v>15406.42</c:v>
                </c:pt>
                <c:pt idx="862">
                  <c:v>15407.93</c:v>
                </c:pt>
                <c:pt idx="863">
                  <c:v>15464.9</c:v>
                </c:pt>
                <c:pt idx="864">
                  <c:v>15803.38</c:v>
                </c:pt>
                <c:pt idx="865">
                  <c:v>15682.12</c:v>
                </c:pt>
                <c:pt idx="866">
                  <c:v>15582.96</c:v>
                </c:pt>
                <c:pt idx="867">
                  <c:v>15735.78</c:v>
                </c:pt>
                <c:pt idx="868">
                  <c:v>15531.06</c:v>
                </c:pt>
                <c:pt idx="869">
                  <c:v>15930.88</c:v>
                </c:pt>
                <c:pt idx="870">
                  <c:v>16023.36</c:v>
                </c:pt>
                <c:pt idx="871">
                  <c:v>15944.66</c:v>
                </c:pt>
                <c:pt idx="872">
                  <c:v>16393.34</c:v>
                </c:pt>
                <c:pt idx="873">
                  <c:v>16286.45</c:v>
                </c:pt>
                <c:pt idx="874">
                  <c:v>16371.84</c:v>
                </c:pt>
                <c:pt idx="875">
                  <c:v>16380.77</c:v>
                </c:pt>
                <c:pt idx="876">
                  <c:v>15990.47</c:v>
                </c:pt>
                <c:pt idx="877">
                  <c:v>16035.39</c:v>
                </c:pt>
                <c:pt idx="878">
                  <c:v>15995.55</c:v>
                </c:pt>
                <c:pt idx="879">
                  <c:v>16026.64</c:v>
                </c:pt>
                <c:pt idx="880">
                  <c:v>16104.89</c:v>
                </c:pt>
                <c:pt idx="881">
                  <c:v>16326.83</c:v>
                </c:pt>
                <c:pt idx="882">
                  <c:v>16352.26</c:v>
                </c:pt>
                <c:pt idx="883">
                  <c:v>16353.57</c:v>
                </c:pt>
                <c:pt idx="884">
                  <c:v>15534.47</c:v>
                </c:pt>
                <c:pt idx="885">
                  <c:v>15279.82</c:v>
                </c:pt>
                <c:pt idx="886">
                  <c:v>15429.47</c:v>
                </c:pt>
                <c:pt idx="887">
                  <c:v>15213.21</c:v>
                </c:pt>
                <c:pt idx="888">
                  <c:v>15623.48</c:v>
                </c:pt>
                <c:pt idx="889">
                  <c:v>15525</c:v>
                </c:pt>
                <c:pt idx="890">
                  <c:v>15625.96</c:v>
                </c:pt>
                <c:pt idx="891">
                  <c:v>15350.46</c:v>
                </c:pt>
                <c:pt idx="892">
                  <c:v>15380.2</c:v>
                </c:pt>
                <c:pt idx="893">
                  <c:v>15374.35</c:v>
                </c:pt>
                <c:pt idx="894">
                  <c:v>15256.67</c:v>
                </c:pt>
                <c:pt idx="895">
                  <c:v>15232.56</c:v>
                </c:pt>
                <c:pt idx="896">
                  <c:v>15400.88</c:v>
                </c:pt>
                <c:pt idx="897">
                  <c:v>15521.46</c:v>
                </c:pt>
                <c:pt idx="898">
                  <c:v>15408.72</c:v>
                </c:pt>
                <c:pt idx="899">
                  <c:v>15504.05</c:v>
                </c:pt>
                <c:pt idx="900">
                  <c:v>15494.43</c:v>
                </c:pt>
                <c:pt idx="901">
                  <c:v>15330.76</c:v>
                </c:pt>
                <c:pt idx="902">
                  <c:v>16346.79</c:v>
                </c:pt>
                <c:pt idx="903">
                  <c:v>15180.49</c:v>
                </c:pt>
                <c:pt idx="904">
                  <c:v>15768.08</c:v>
                </c:pt>
                <c:pt idx="905">
                  <c:v>15824.15</c:v>
                </c:pt>
                <c:pt idx="906">
                  <c:v>15653.78</c:v>
                </c:pt>
                <c:pt idx="907">
                  <c:v>15680.64</c:v>
                </c:pt>
                <c:pt idx="908">
                  <c:v>15651.83</c:v>
                </c:pt>
                <c:pt idx="909">
                  <c:v>15808.25</c:v>
                </c:pt>
                <c:pt idx="910">
                  <c:v>15806.36</c:v>
                </c:pt>
                <c:pt idx="911">
                  <c:v>15823.71</c:v>
                </c:pt>
                <c:pt idx="912">
                  <c:v>15825.52</c:v>
                </c:pt>
                <c:pt idx="913">
                  <c:v>15943</c:v>
                </c:pt>
                <c:pt idx="914">
                  <c:v>15920.88</c:v>
                </c:pt>
                <c:pt idx="915">
                  <c:v>15904.74</c:v>
                </c:pt>
                <c:pt idx="916">
                  <c:v>15840.77</c:v>
                </c:pt>
                <c:pt idx="917">
                  <c:v>15725.21</c:v>
                </c:pt>
                <c:pt idx="918">
                  <c:v>15840.3</c:v>
                </c:pt>
                <c:pt idx="919">
                  <c:v>15890.35</c:v>
                </c:pt>
                <c:pt idx="920">
                  <c:v>15902.77</c:v>
                </c:pt>
                <c:pt idx="921">
                  <c:v>16423.990000000002</c:v>
                </c:pt>
                <c:pt idx="922">
                  <c:v>16487.79</c:v>
                </c:pt>
                <c:pt idx="923">
                  <c:v>16140.54</c:v>
                </c:pt>
                <c:pt idx="924">
                  <c:v>16136.21</c:v>
                </c:pt>
                <c:pt idx="925">
                  <c:v>16227.36</c:v>
                </c:pt>
                <c:pt idx="926">
                  <c:v>16392.509999999998</c:v>
                </c:pt>
                <c:pt idx="927">
                  <c:v>16125.39</c:v>
                </c:pt>
                <c:pt idx="928">
                  <c:v>16247.19</c:v>
                </c:pt>
                <c:pt idx="929">
                  <c:v>15634.58</c:v>
                </c:pt>
                <c:pt idx="930">
                  <c:v>15664.19</c:v>
                </c:pt>
                <c:pt idx="931">
                  <c:v>15855.81</c:v>
                </c:pt>
                <c:pt idx="932">
                  <c:v>15923.25</c:v>
                </c:pt>
                <c:pt idx="933">
                  <c:v>15521.14</c:v>
                </c:pt>
                <c:pt idx="934">
                  <c:v>15094.33</c:v>
                </c:pt>
                <c:pt idx="935">
                  <c:v>15130.28</c:v>
                </c:pt>
                <c:pt idx="936">
                  <c:v>14990.29</c:v>
                </c:pt>
                <c:pt idx="937">
                  <c:v>14653.31</c:v>
                </c:pt>
                <c:pt idx="938">
                  <c:v>14687.61</c:v>
                </c:pt>
                <c:pt idx="939">
                  <c:v>14631.84</c:v>
                </c:pt>
                <c:pt idx="940">
                  <c:v>14608.45</c:v>
                </c:pt>
                <c:pt idx="941">
                  <c:v>14704</c:v>
                </c:pt>
                <c:pt idx="942">
                  <c:v>14756.72</c:v>
                </c:pt>
                <c:pt idx="943">
                  <c:v>14851.69</c:v>
                </c:pt>
                <c:pt idx="944">
                  <c:v>14733.22</c:v>
                </c:pt>
                <c:pt idx="945">
                  <c:v>14896.9</c:v>
                </c:pt>
                <c:pt idx="946">
                  <c:v>14885.08</c:v>
                </c:pt>
                <c:pt idx="947">
                  <c:v>14919.73</c:v>
                </c:pt>
                <c:pt idx="948">
                  <c:v>14877.7</c:v>
                </c:pt>
                <c:pt idx="949">
                  <c:v>14565.01</c:v>
                </c:pt>
                <c:pt idx="950">
                  <c:v>14687.52</c:v>
                </c:pt>
                <c:pt idx="951">
                  <c:v>14808.58</c:v>
                </c:pt>
                <c:pt idx="952">
                  <c:v>14693.08</c:v>
                </c:pt>
                <c:pt idx="953">
                  <c:v>14671.6</c:v>
                </c:pt>
                <c:pt idx="954">
                  <c:v>14437.39</c:v>
                </c:pt>
                <c:pt idx="955">
                  <c:v>14626.9</c:v>
                </c:pt>
                <c:pt idx="956">
                  <c:v>14577.63</c:v>
                </c:pt>
                <c:pt idx="957">
                  <c:v>14453.63</c:v>
                </c:pt>
                <c:pt idx="958">
                  <c:v>14456.09</c:v>
                </c:pt>
                <c:pt idx="959">
                  <c:v>14505</c:v>
                </c:pt>
                <c:pt idx="960">
                  <c:v>14507.12</c:v>
                </c:pt>
                <c:pt idx="961">
                  <c:v>14494.32</c:v>
                </c:pt>
                <c:pt idx="962">
                  <c:v>14450.03</c:v>
                </c:pt>
                <c:pt idx="963">
                  <c:v>14399.11</c:v>
                </c:pt>
                <c:pt idx="964">
                  <c:v>14188.59</c:v>
                </c:pt>
                <c:pt idx="965">
                  <c:v>13633.72</c:v>
                </c:pt>
                <c:pt idx="966">
                  <c:v>13608.22</c:v>
                </c:pt>
                <c:pt idx="967">
                  <c:v>13512.74</c:v>
                </c:pt>
                <c:pt idx="968">
                  <c:v>13845.37</c:v>
                </c:pt>
                <c:pt idx="969">
                  <c:v>13994.4</c:v>
                </c:pt>
                <c:pt idx="970">
                  <c:v>14232.56</c:v>
                </c:pt>
                <c:pt idx="971">
                  <c:v>13885.91</c:v>
                </c:pt>
                <c:pt idx="972">
                  <c:v>13233.25</c:v>
                </c:pt>
                <c:pt idx="973">
                  <c:v>12977.1</c:v>
                </c:pt>
                <c:pt idx="974">
                  <c:v>12894.62</c:v>
                </c:pt>
                <c:pt idx="975">
                  <c:v>12870.56</c:v>
                </c:pt>
                <c:pt idx="976">
                  <c:v>12802.59</c:v>
                </c:pt>
                <c:pt idx="977">
                  <c:v>12982.04</c:v>
                </c:pt>
                <c:pt idx="978">
                  <c:v>12963.9</c:v>
                </c:pt>
                <c:pt idx="979">
                  <c:v>13340.56</c:v>
                </c:pt>
                <c:pt idx="980">
                  <c:v>13267.7</c:v>
                </c:pt>
                <c:pt idx="981">
                  <c:v>13182.62</c:v>
                </c:pt>
                <c:pt idx="982">
                  <c:v>13387.47</c:v>
                </c:pt>
                <c:pt idx="983">
                  <c:v>13659.31</c:v>
                </c:pt>
                <c:pt idx="984">
                  <c:v>13426.67</c:v>
                </c:pt>
                <c:pt idx="985">
                  <c:v>13621.35</c:v>
                </c:pt>
                <c:pt idx="986">
                  <c:v>13717.62</c:v>
                </c:pt>
                <c:pt idx="987">
                  <c:v>13704.09</c:v>
                </c:pt>
                <c:pt idx="988">
                  <c:v>13719.12</c:v>
                </c:pt>
                <c:pt idx="989">
                  <c:v>13419.58</c:v>
                </c:pt>
                <c:pt idx="990">
                  <c:v>12948.82</c:v>
                </c:pt>
                <c:pt idx="991">
                  <c:v>12825.99</c:v>
                </c:pt>
                <c:pt idx="992">
                  <c:v>13299.23</c:v>
                </c:pt>
                <c:pt idx="993">
                  <c:v>13518.2</c:v>
                </c:pt>
                <c:pt idx="994">
                  <c:v>13896.51</c:v>
                </c:pt>
                <c:pt idx="995">
                  <c:v>13956.7</c:v>
                </c:pt>
                <c:pt idx="996">
                  <c:v>13528.86</c:v>
                </c:pt>
                <c:pt idx="997">
                  <c:v>13441.59</c:v>
                </c:pt>
                <c:pt idx="998">
                  <c:v>13010.03</c:v>
                </c:pt>
                <c:pt idx="999">
                  <c:v>13003.63</c:v>
                </c:pt>
                <c:pt idx="1000">
                  <c:v>12949.63</c:v>
                </c:pt>
                <c:pt idx="1001">
                  <c:v>13213.87</c:v>
                </c:pt>
                <c:pt idx="1002">
                  <c:v>12947.93</c:v>
                </c:pt>
                <c:pt idx="1003">
                  <c:v>12877.95</c:v>
                </c:pt>
                <c:pt idx="1004">
                  <c:v>12891.14</c:v>
                </c:pt>
                <c:pt idx="1005">
                  <c:v>13140.12</c:v>
                </c:pt>
                <c:pt idx="1006">
                  <c:v>13164.17</c:v>
                </c:pt>
                <c:pt idx="1007">
                  <c:v>13244.99</c:v>
                </c:pt>
                <c:pt idx="1008">
                  <c:v>13339.97</c:v>
                </c:pt>
                <c:pt idx="1009">
                  <c:v>13093.74</c:v>
                </c:pt>
                <c:pt idx="1010">
                  <c:v>13230.24</c:v>
                </c:pt>
                <c:pt idx="1011">
                  <c:v>13146.91</c:v>
                </c:pt>
                <c:pt idx="1012">
                  <c:v>13207.36</c:v>
                </c:pt>
                <c:pt idx="1013">
                  <c:v>13249.11</c:v>
                </c:pt>
                <c:pt idx="1014">
                  <c:v>13553.37</c:v>
                </c:pt>
                <c:pt idx="1015">
                  <c:v>14509.36</c:v>
                </c:pt>
                <c:pt idx="1016">
                  <c:v>14543.16</c:v>
                </c:pt>
                <c:pt idx="1017">
                  <c:v>14647.28</c:v>
                </c:pt>
                <c:pt idx="1018">
                  <c:v>14730.27</c:v>
                </c:pt>
                <c:pt idx="1019">
                  <c:v>14878.26</c:v>
                </c:pt>
                <c:pt idx="1020">
                  <c:v>17330.55</c:v>
                </c:pt>
                <c:pt idx="1021">
                  <c:v>17702.78</c:v>
                </c:pt>
                <c:pt idx="1022">
                  <c:v>17557.169999999998</c:v>
                </c:pt>
                <c:pt idx="1023">
                  <c:v>17154.89</c:v>
                </c:pt>
                <c:pt idx="1024">
                  <c:v>17361.77</c:v>
                </c:pt>
                <c:pt idx="1025">
                  <c:v>14896.97</c:v>
                </c:pt>
                <c:pt idx="1026">
                  <c:v>14738.26</c:v>
                </c:pt>
                <c:pt idx="1027">
                  <c:v>14437.82</c:v>
                </c:pt>
                <c:pt idx="1028">
                  <c:v>14665.04</c:v>
                </c:pt>
                <c:pt idx="1029">
                  <c:v>14709.32</c:v>
                </c:pt>
                <c:pt idx="1030">
                  <c:v>14841.99</c:v>
                </c:pt>
                <c:pt idx="1031">
                  <c:v>14896.2</c:v>
                </c:pt>
                <c:pt idx="1032">
                  <c:v>14871.27</c:v>
                </c:pt>
                <c:pt idx="1033">
                  <c:v>14920.34</c:v>
                </c:pt>
                <c:pt idx="1034">
                  <c:v>14920.89</c:v>
                </c:pt>
                <c:pt idx="1035">
                  <c:v>15505.61</c:v>
                </c:pt>
                <c:pt idx="1036">
                  <c:v>17581.349999999999</c:v>
                </c:pt>
                <c:pt idx="1037">
                  <c:v>17665.54</c:v>
                </c:pt>
                <c:pt idx="1038">
                  <c:v>17296.84</c:v>
                </c:pt>
                <c:pt idx="1039">
                  <c:v>18237.400000000001</c:v>
                </c:pt>
                <c:pt idx="1040">
                  <c:v>15927.34</c:v>
                </c:pt>
                <c:pt idx="1041">
                  <c:v>16282.11</c:v>
                </c:pt>
                <c:pt idx="1042">
                  <c:v>16483.900000000001</c:v>
                </c:pt>
                <c:pt idx="1043">
                  <c:v>16763.54</c:v>
                </c:pt>
                <c:pt idx="1044">
                  <c:v>16524.28</c:v>
                </c:pt>
                <c:pt idx="1045">
                  <c:v>15563.12</c:v>
                </c:pt>
                <c:pt idx="1046">
                  <c:v>15434.3</c:v>
                </c:pt>
                <c:pt idx="1047">
                  <c:v>15490.08</c:v>
                </c:pt>
                <c:pt idx="1048">
                  <c:v>15454.52</c:v>
                </c:pt>
                <c:pt idx="1049">
                  <c:v>15579.58</c:v>
                </c:pt>
                <c:pt idx="1050">
                  <c:v>16395.09</c:v>
                </c:pt>
                <c:pt idx="1051">
                  <c:v>16461.41</c:v>
                </c:pt>
                <c:pt idx="1052">
                  <c:v>16637.45</c:v>
                </c:pt>
                <c:pt idx="1053">
                  <c:v>16585.05</c:v>
                </c:pt>
                <c:pt idx="1054">
                  <c:v>16635.32</c:v>
                </c:pt>
                <c:pt idx="1055">
                  <c:v>16872.32</c:v>
                </c:pt>
                <c:pt idx="1056">
                  <c:v>16744.759999999998</c:v>
                </c:pt>
                <c:pt idx="1057">
                  <c:v>16855.86</c:v>
                </c:pt>
                <c:pt idx="1058">
                  <c:v>16819.86</c:v>
                </c:pt>
                <c:pt idx="1059">
                  <c:v>16914.080000000002</c:v>
                </c:pt>
                <c:pt idx="1060">
                  <c:v>17143.439999999999</c:v>
                </c:pt>
                <c:pt idx="1061">
                  <c:v>17279.23</c:v>
                </c:pt>
                <c:pt idx="1062">
                  <c:v>17134.87</c:v>
                </c:pt>
                <c:pt idx="1063">
                  <c:v>17343.57</c:v>
                </c:pt>
                <c:pt idx="1064">
                  <c:v>17206.439999999999</c:v>
                </c:pt>
                <c:pt idx="1065">
                  <c:v>16927.88</c:v>
                </c:pt>
                <c:pt idx="1066">
                  <c:v>17407.439999999999</c:v>
                </c:pt>
                <c:pt idx="1067">
                  <c:v>17506.48</c:v>
                </c:pt>
                <c:pt idx="1068">
                  <c:v>17715.12</c:v>
                </c:pt>
                <c:pt idx="1069">
                  <c:v>17964.78</c:v>
                </c:pt>
                <c:pt idx="1070">
                  <c:v>18461.62</c:v>
                </c:pt>
                <c:pt idx="1071">
                  <c:v>18382.04</c:v>
                </c:pt>
                <c:pt idx="1072">
                  <c:v>18988.2</c:v>
                </c:pt>
                <c:pt idx="1073">
                  <c:v>21830.15</c:v>
                </c:pt>
                <c:pt idx="1074">
                  <c:v>21785.919999999998</c:v>
                </c:pt>
                <c:pt idx="1075">
                  <c:v>21587.82</c:v>
                </c:pt>
                <c:pt idx="1076">
                  <c:v>21378.35</c:v>
                </c:pt>
                <c:pt idx="1077">
                  <c:v>22048.720000000001</c:v>
                </c:pt>
                <c:pt idx="1078">
                  <c:v>21873.72</c:v>
                </c:pt>
                <c:pt idx="1079">
                  <c:v>21949.66</c:v>
                </c:pt>
                <c:pt idx="1080">
                  <c:v>21476.67</c:v>
                </c:pt>
                <c:pt idx="1081">
                  <c:v>21148.09</c:v>
                </c:pt>
                <c:pt idx="1082">
                  <c:v>21121.79</c:v>
                </c:pt>
                <c:pt idx="1083">
                  <c:v>21268.9</c:v>
                </c:pt>
                <c:pt idx="1084">
                  <c:v>21495.16</c:v>
                </c:pt>
                <c:pt idx="1085">
                  <c:v>20996.67</c:v>
                </c:pt>
                <c:pt idx="1086">
                  <c:v>21215.31</c:v>
                </c:pt>
                <c:pt idx="1087">
                  <c:v>21345.85</c:v>
                </c:pt>
                <c:pt idx="1088">
                  <c:v>21191.73</c:v>
                </c:pt>
                <c:pt idx="1089">
                  <c:v>21121.22</c:v>
                </c:pt>
                <c:pt idx="1090">
                  <c:v>22366.55</c:v>
                </c:pt>
                <c:pt idx="1091">
                  <c:v>22233.19</c:v>
                </c:pt>
                <c:pt idx="1092">
                  <c:v>22705.07</c:v>
                </c:pt>
                <c:pt idx="1093">
                  <c:v>23435.42</c:v>
                </c:pt>
                <c:pt idx="1094">
                  <c:v>23418.27</c:v>
                </c:pt>
                <c:pt idx="1095">
                  <c:v>24252.93</c:v>
                </c:pt>
                <c:pt idx="1096">
                  <c:v>23814.68</c:v>
                </c:pt>
                <c:pt idx="1097">
                  <c:v>24088.57</c:v>
                </c:pt>
                <c:pt idx="1098">
                  <c:v>23913.98</c:v>
                </c:pt>
                <c:pt idx="1099">
                  <c:v>24027</c:v>
                </c:pt>
                <c:pt idx="1100">
                  <c:v>24241.88</c:v>
                </c:pt>
                <c:pt idx="1101">
                  <c:v>24189.51</c:v>
                </c:pt>
                <c:pt idx="1102">
                  <c:v>24088.27</c:v>
                </c:pt>
                <c:pt idx="1103">
                  <c:v>25969.72</c:v>
                </c:pt>
                <c:pt idx="1104">
                  <c:v>25806.080000000002</c:v>
                </c:pt>
                <c:pt idx="1105">
                  <c:v>25461.31</c:v>
                </c:pt>
                <c:pt idx="1106">
                  <c:v>25799.71</c:v>
                </c:pt>
                <c:pt idx="1107">
                  <c:v>25551.29</c:v>
                </c:pt>
                <c:pt idx="1108">
                  <c:v>26304.31</c:v>
                </c:pt>
                <c:pt idx="1109">
                  <c:v>26193.79</c:v>
                </c:pt>
                <c:pt idx="1110">
                  <c:v>26837.33</c:v>
                </c:pt>
                <c:pt idx="1111">
                  <c:v>26275.29</c:v>
                </c:pt>
                <c:pt idx="1112">
                  <c:v>26563.27</c:v>
                </c:pt>
                <c:pt idx="1113">
                  <c:v>26689.78</c:v>
                </c:pt>
                <c:pt idx="1114">
                  <c:v>26369.5</c:v>
                </c:pt>
                <c:pt idx="1115">
                  <c:v>26918.36</c:v>
                </c:pt>
                <c:pt idx="1116">
                  <c:v>27311.17</c:v>
                </c:pt>
                <c:pt idx="1117">
                  <c:v>27269.37</c:v>
                </c:pt>
                <c:pt idx="1118">
                  <c:v>27943.73</c:v>
                </c:pt>
                <c:pt idx="1119">
                  <c:v>27907.24</c:v>
                </c:pt>
                <c:pt idx="1120">
                  <c:v>28611.7</c:v>
                </c:pt>
                <c:pt idx="1121">
                  <c:v>29930.58</c:v>
                </c:pt>
                <c:pt idx="1122">
                  <c:v>30300.560000000001</c:v>
                </c:pt>
                <c:pt idx="1123">
                  <c:v>29780.99</c:v>
                </c:pt>
                <c:pt idx="1124">
                  <c:v>29639.05</c:v>
                </c:pt>
                <c:pt idx="1125">
                  <c:v>30292.71</c:v>
                </c:pt>
                <c:pt idx="1126">
                  <c:v>30023.040000000001</c:v>
                </c:pt>
                <c:pt idx="1127">
                  <c:v>30801.34</c:v>
                </c:pt>
                <c:pt idx="1128">
                  <c:v>30579.01</c:v>
                </c:pt>
                <c:pt idx="1129">
                  <c:v>30380.080000000002</c:v>
                </c:pt>
                <c:pt idx="1130">
                  <c:v>30229.439999999999</c:v>
                </c:pt>
                <c:pt idx="1131">
                  <c:v>30423.91</c:v>
                </c:pt>
                <c:pt idx="1132">
                  <c:v>30136.92</c:v>
                </c:pt>
                <c:pt idx="1133">
                  <c:v>30366.78</c:v>
                </c:pt>
                <c:pt idx="1134">
                  <c:v>30299.96</c:v>
                </c:pt>
                <c:pt idx="1135">
                  <c:v>30243.86</c:v>
                </c:pt>
                <c:pt idx="1136">
                  <c:v>30372.58</c:v>
                </c:pt>
                <c:pt idx="1137">
                  <c:v>30909.48</c:v>
                </c:pt>
                <c:pt idx="1138">
                  <c:v>31162.32</c:v>
                </c:pt>
                <c:pt idx="1139">
                  <c:v>31190.87</c:v>
                </c:pt>
                <c:pt idx="1140">
                  <c:v>31266.7</c:v>
                </c:pt>
                <c:pt idx="1141">
                  <c:v>31249.86</c:v>
                </c:pt>
                <c:pt idx="1142">
                  <c:v>31212.23</c:v>
                </c:pt>
                <c:pt idx="1143">
                  <c:v>31572.52</c:v>
                </c:pt>
                <c:pt idx="1144">
                  <c:v>31238.25</c:v>
                </c:pt>
                <c:pt idx="1145">
                  <c:v>31289.95</c:v>
                </c:pt>
                <c:pt idx="1146">
                  <c:v>31780.28</c:v>
                </c:pt>
                <c:pt idx="1147">
                  <c:v>31834.22</c:v>
                </c:pt>
                <c:pt idx="1148">
                  <c:v>32084.59</c:v>
                </c:pt>
                <c:pt idx="1149">
                  <c:v>31619.48</c:v>
                </c:pt>
                <c:pt idx="1150">
                  <c:v>31889.25</c:v>
                </c:pt>
                <c:pt idx="1151">
                  <c:v>32239.3</c:v>
                </c:pt>
                <c:pt idx="1152">
                  <c:v>32380.58</c:v>
                </c:pt>
                <c:pt idx="1153">
                  <c:v>32883.14</c:v>
                </c:pt>
                <c:pt idx="1154">
                  <c:v>34296.980000000003</c:v>
                </c:pt>
                <c:pt idx="1155">
                  <c:v>36440.92</c:v>
                </c:pt>
                <c:pt idx="1156">
                  <c:v>37169.03</c:v>
                </c:pt>
                <c:pt idx="1157">
                  <c:v>37270.53</c:v>
                </c:pt>
                <c:pt idx="1158">
                  <c:v>38553.370000000003</c:v>
                </c:pt>
                <c:pt idx="1159">
                  <c:v>38414.639999999999</c:v>
                </c:pt>
                <c:pt idx="1160">
                  <c:v>39222.93</c:v>
                </c:pt>
                <c:pt idx="1161">
                  <c:v>39167.35</c:v>
                </c:pt>
                <c:pt idx="1162">
                  <c:v>39427.15</c:v>
                </c:pt>
                <c:pt idx="1163">
                  <c:v>39586.58</c:v>
                </c:pt>
                <c:pt idx="1164">
                  <c:v>39605.83</c:v>
                </c:pt>
                <c:pt idx="1165">
                  <c:v>40205.42</c:v>
                </c:pt>
                <c:pt idx="1166">
                  <c:v>40070.76</c:v>
                </c:pt>
                <c:pt idx="1167">
                  <c:v>39833</c:v>
                </c:pt>
                <c:pt idx="1168">
                  <c:v>39949.68</c:v>
                </c:pt>
                <c:pt idx="1169">
                  <c:v>40305.93</c:v>
                </c:pt>
                <c:pt idx="1170">
                  <c:v>41751.839999999997</c:v>
                </c:pt>
                <c:pt idx="1171">
                  <c:v>42756.01</c:v>
                </c:pt>
                <c:pt idx="1172">
                  <c:v>44725.53</c:v>
                </c:pt>
                <c:pt idx="1173">
                  <c:v>45502.06</c:v>
                </c:pt>
                <c:pt idx="1174">
                  <c:v>47569.95</c:v>
                </c:pt>
                <c:pt idx="1175">
                  <c:v>47985.4</c:v>
                </c:pt>
                <c:pt idx="1176">
                  <c:v>49113.64</c:v>
                </c:pt>
                <c:pt idx="1177">
                  <c:v>49767.48</c:v>
                </c:pt>
                <c:pt idx="1178">
                  <c:v>50296.06</c:v>
                </c:pt>
                <c:pt idx="1179">
                  <c:v>51823.87</c:v>
                </c:pt>
                <c:pt idx="1180">
                  <c:v>52370.44</c:v>
                </c:pt>
                <c:pt idx="1181">
                  <c:v>52793.1</c:v>
                </c:pt>
                <c:pt idx="1182">
                  <c:v>54791.15</c:v>
                </c:pt>
                <c:pt idx="1183">
                  <c:v>54972.07</c:v>
                </c:pt>
                <c:pt idx="1184">
                  <c:v>55486.93</c:v>
                </c:pt>
                <c:pt idx="1185">
                  <c:v>56391.33</c:v>
                </c:pt>
                <c:pt idx="1186">
                  <c:v>56711.37</c:v>
                </c:pt>
                <c:pt idx="1187">
                  <c:v>59563.28</c:v>
                </c:pt>
                <c:pt idx="1188">
                  <c:v>58944.95</c:v>
                </c:pt>
                <c:pt idx="1189">
                  <c:v>57840.69</c:v>
                </c:pt>
                <c:pt idx="1190">
                  <c:v>55425.27</c:v>
                </c:pt>
                <c:pt idx="1191">
                  <c:v>58100.14</c:v>
                </c:pt>
                <c:pt idx="1192">
                  <c:v>57485.54</c:v>
                </c:pt>
                <c:pt idx="1193">
                  <c:v>55951.72</c:v>
                </c:pt>
                <c:pt idx="1194">
                  <c:v>55980.62</c:v>
                </c:pt>
                <c:pt idx="1195">
                  <c:v>55785.8</c:v>
                </c:pt>
                <c:pt idx="1196">
                  <c:v>56199.25</c:v>
                </c:pt>
                <c:pt idx="1197">
                  <c:v>57685.07</c:v>
                </c:pt>
                <c:pt idx="1198">
                  <c:v>59854.58</c:v>
                </c:pt>
                <c:pt idx="1199">
                  <c:v>61305.41</c:v>
                </c:pt>
                <c:pt idx="1200">
                  <c:v>59406.45</c:v>
                </c:pt>
                <c:pt idx="1201">
                  <c:v>59939.73</c:v>
                </c:pt>
                <c:pt idx="1202">
                  <c:v>59419.28</c:v>
                </c:pt>
                <c:pt idx="1203">
                  <c:v>59472.87</c:v>
                </c:pt>
                <c:pt idx="1204">
                  <c:v>60505.35</c:v>
                </c:pt>
                <c:pt idx="1205">
                  <c:v>60719.16</c:v>
                </c:pt>
                <c:pt idx="1206">
                  <c:v>60268.51</c:v>
                </c:pt>
                <c:pt idx="1207">
                  <c:v>62247.95</c:v>
                </c:pt>
                <c:pt idx="1208">
                  <c:v>60617.29</c:v>
                </c:pt>
                <c:pt idx="1209">
                  <c:v>60595.4</c:v>
                </c:pt>
                <c:pt idx="1210">
                  <c:v>61179.55</c:v>
                </c:pt>
                <c:pt idx="1211">
                  <c:v>61257.23</c:v>
                </c:pt>
                <c:pt idx="1212">
                  <c:v>61236.959999999999</c:v>
                </c:pt>
                <c:pt idx="1213">
                  <c:v>65578.399999999994</c:v>
                </c:pt>
                <c:pt idx="1214">
                  <c:v>61948.59</c:v>
                </c:pt>
                <c:pt idx="1215">
                  <c:v>65134.29</c:v>
                </c:pt>
                <c:pt idx="1216">
                  <c:v>63047.48</c:v>
                </c:pt>
                <c:pt idx="1217">
                  <c:v>67265.649999999994</c:v>
                </c:pt>
                <c:pt idx="1218">
                  <c:v>68134.47</c:v>
                </c:pt>
                <c:pt idx="1219">
                  <c:v>68045.570000000007</c:v>
                </c:pt>
                <c:pt idx="1220">
                  <c:v>69017.679999999993</c:v>
                </c:pt>
                <c:pt idx="1221">
                  <c:v>69441.149999999994</c:v>
                </c:pt>
                <c:pt idx="1222">
                  <c:v>69946.33</c:v>
                </c:pt>
                <c:pt idx="1223">
                  <c:v>71258.64</c:v>
                </c:pt>
                <c:pt idx="1224">
                  <c:v>71302.2</c:v>
                </c:pt>
                <c:pt idx="1225">
                  <c:v>72725.63</c:v>
                </c:pt>
                <c:pt idx="1226">
                  <c:v>70780.44</c:v>
                </c:pt>
                <c:pt idx="1227">
                  <c:v>76818.600000000006</c:v>
                </c:pt>
                <c:pt idx="1228">
                  <c:v>67910.009999999995</c:v>
                </c:pt>
                <c:pt idx="1229">
                  <c:v>67039.199999999997</c:v>
                </c:pt>
                <c:pt idx="1230">
                  <c:v>67690.63</c:v>
                </c:pt>
                <c:pt idx="1231">
                  <c:v>67287.87</c:v>
                </c:pt>
                <c:pt idx="1232">
                  <c:v>67900.02</c:v>
                </c:pt>
                <c:pt idx="1233">
                  <c:v>67609.34</c:v>
                </c:pt>
                <c:pt idx="1234">
                  <c:v>72366.59</c:v>
                </c:pt>
                <c:pt idx="1235">
                  <c:v>73189.960000000006</c:v>
                </c:pt>
                <c:pt idx="1236">
                  <c:v>69004.73</c:v>
                </c:pt>
                <c:pt idx="1237">
                  <c:v>72124.94</c:v>
                </c:pt>
                <c:pt idx="1238">
                  <c:v>68733.539999999994</c:v>
                </c:pt>
                <c:pt idx="1239">
                  <c:v>68519.929999999993</c:v>
                </c:pt>
                <c:pt idx="1240">
                  <c:v>70843.320000000007</c:v>
                </c:pt>
                <c:pt idx="1241">
                  <c:v>68657.38</c:v>
                </c:pt>
                <c:pt idx="1242">
                  <c:v>68578.789999999994</c:v>
                </c:pt>
                <c:pt idx="1243">
                  <c:v>68772.02</c:v>
                </c:pt>
                <c:pt idx="1244">
                  <c:v>68886.789999999994</c:v>
                </c:pt>
                <c:pt idx="1245">
                  <c:v>69332.600000000006</c:v>
                </c:pt>
                <c:pt idx="1246">
                  <c:v>70086.42</c:v>
                </c:pt>
                <c:pt idx="1247">
                  <c:v>70303.02</c:v>
                </c:pt>
                <c:pt idx="1248">
                  <c:v>71466.47</c:v>
                </c:pt>
                <c:pt idx="1249">
                  <c:v>72118.09</c:v>
                </c:pt>
                <c:pt idx="1250">
                  <c:v>74705.710000000006</c:v>
                </c:pt>
                <c:pt idx="1251">
                  <c:v>78276.02</c:v>
                </c:pt>
                <c:pt idx="1252">
                  <c:v>78417.649999999994</c:v>
                </c:pt>
                <c:pt idx="1253">
                  <c:v>78143.86</c:v>
                </c:pt>
                <c:pt idx="1254">
                  <c:v>83110.95</c:v>
                </c:pt>
                <c:pt idx="1255">
                  <c:v>79418.95</c:v>
                </c:pt>
                <c:pt idx="1256">
                  <c:v>86287.12</c:v>
                </c:pt>
                <c:pt idx="1257">
                  <c:v>79123.039999999994</c:v>
                </c:pt>
                <c:pt idx="1258">
                  <c:v>78826.03</c:v>
                </c:pt>
                <c:pt idx="1259">
                  <c:v>79493.58</c:v>
                </c:pt>
                <c:pt idx="1260">
                  <c:v>87153.9</c:v>
                </c:pt>
                <c:pt idx="1261">
                  <c:v>80643.149999999994</c:v>
                </c:pt>
                <c:pt idx="1262">
                  <c:v>80044.84</c:v>
                </c:pt>
                <c:pt idx="1263">
                  <c:v>79709.48</c:v>
                </c:pt>
                <c:pt idx="1264">
                  <c:v>79805.64</c:v>
                </c:pt>
                <c:pt idx="1265">
                  <c:v>81066.070000000007</c:v>
                </c:pt>
                <c:pt idx="1266">
                  <c:v>85211.55</c:v>
                </c:pt>
                <c:pt idx="1267">
                  <c:v>85078.56</c:v>
                </c:pt>
                <c:pt idx="1268">
                  <c:v>78851.520000000004</c:v>
                </c:pt>
                <c:pt idx="1269">
                  <c:v>81314.17</c:v>
                </c:pt>
                <c:pt idx="1270">
                  <c:v>80340.58</c:v>
                </c:pt>
                <c:pt idx="1271">
                  <c:v>80745.740000000005</c:v>
                </c:pt>
                <c:pt idx="1272">
                  <c:v>80931.06</c:v>
                </c:pt>
                <c:pt idx="1273">
                  <c:v>81502.25</c:v>
                </c:pt>
                <c:pt idx="1274">
                  <c:v>81915.23</c:v>
                </c:pt>
                <c:pt idx="1275">
                  <c:v>82111.66</c:v>
                </c:pt>
                <c:pt idx="1276">
                  <c:v>85866</c:v>
                </c:pt>
                <c:pt idx="1277">
                  <c:v>86121.37</c:v>
                </c:pt>
                <c:pt idx="1278">
                  <c:v>86492.81</c:v>
                </c:pt>
                <c:pt idx="1279">
                  <c:v>83701.58</c:v>
                </c:pt>
                <c:pt idx="1280">
                  <c:v>87622.55</c:v>
                </c:pt>
                <c:pt idx="1281">
                  <c:v>83882.559999999998</c:v>
                </c:pt>
                <c:pt idx="1282">
                  <c:v>85411.46</c:v>
                </c:pt>
                <c:pt idx="1283">
                  <c:v>88966.74</c:v>
                </c:pt>
                <c:pt idx="1284">
                  <c:v>86629.33</c:v>
                </c:pt>
                <c:pt idx="1285">
                  <c:v>90984.01</c:v>
                </c:pt>
                <c:pt idx="1286">
                  <c:v>89165.440000000002</c:v>
                </c:pt>
                <c:pt idx="1287">
                  <c:v>88944.68</c:v>
                </c:pt>
                <c:pt idx="1288">
                  <c:v>90250.6</c:v>
                </c:pt>
                <c:pt idx="1289">
                  <c:v>90028.29</c:v>
                </c:pt>
                <c:pt idx="1290">
                  <c:v>90653.15</c:v>
                </c:pt>
                <c:pt idx="1291">
                  <c:v>92667.49</c:v>
                </c:pt>
                <c:pt idx="1292">
                  <c:v>92613.24</c:v>
                </c:pt>
                <c:pt idx="1293">
                  <c:v>92924.69</c:v>
                </c:pt>
                <c:pt idx="1294">
                  <c:v>93300.06</c:v>
                </c:pt>
                <c:pt idx="1295">
                  <c:v>93334.23</c:v>
                </c:pt>
                <c:pt idx="1296">
                  <c:v>92818.19</c:v>
                </c:pt>
                <c:pt idx="1297">
                  <c:v>92870.25</c:v>
                </c:pt>
                <c:pt idx="1298">
                  <c:v>95189.21</c:v>
                </c:pt>
                <c:pt idx="1299">
                  <c:v>92305.11</c:v>
                </c:pt>
                <c:pt idx="1300">
                  <c:v>92509.81</c:v>
                </c:pt>
                <c:pt idx="1301">
                  <c:v>91946.85</c:v>
                </c:pt>
                <c:pt idx="1302">
                  <c:v>95900.62</c:v>
                </c:pt>
                <c:pt idx="1303">
                  <c:v>91806.66</c:v>
                </c:pt>
                <c:pt idx="1304">
                  <c:v>91653.57</c:v>
                </c:pt>
                <c:pt idx="1305">
                  <c:v>89652.89</c:v>
                </c:pt>
                <c:pt idx="1306">
                  <c:v>90217.96</c:v>
                </c:pt>
                <c:pt idx="1307">
                  <c:v>97067.81</c:v>
                </c:pt>
                <c:pt idx="1308">
                  <c:v>95372</c:v>
                </c:pt>
                <c:pt idx="1309">
                  <c:v>99299.85</c:v>
                </c:pt>
                <c:pt idx="1310">
                  <c:v>97296.71</c:v>
                </c:pt>
                <c:pt idx="1311">
                  <c:v>95396.24</c:v>
                </c:pt>
                <c:pt idx="1312">
                  <c:v>97013.74</c:v>
                </c:pt>
                <c:pt idx="1313">
                  <c:v>96724.9</c:v>
                </c:pt>
                <c:pt idx="1314">
                  <c:v>95563.19</c:v>
                </c:pt>
                <c:pt idx="1315">
                  <c:v>97328.68</c:v>
                </c:pt>
                <c:pt idx="1316">
                  <c:v>93909.57</c:v>
                </c:pt>
                <c:pt idx="1317">
                  <c:v>91797.52</c:v>
                </c:pt>
                <c:pt idx="1318">
                  <c:v>94301.45</c:v>
                </c:pt>
                <c:pt idx="1319">
                  <c:v>94170.559999999998</c:v>
                </c:pt>
                <c:pt idx="1320">
                  <c:v>94764.04</c:v>
                </c:pt>
                <c:pt idx="1321">
                  <c:v>94642.83</c:v>
                </c:pt>
                <c:pt idx="1322">
                  <c:v>92250.36</c:v>
                </c:pt>
                <c:pt idx="1323">
                  <c:v>89698.01</c:v>
                </c:pt>
                <c:pt idx="1324">
                  <c:v>92185.76</c:v>
                </c:pt>
                <c:pt idx="1325">
                  <c:v>93745.96</c:v>
                </c:pt>
                <c:pt idx="1326">
                  <c:v>92643.81</c:v>
                </c:pt>
                <c:pt idx="1327">
                  <c:v>92630.38</c:v>
                </c:pt>
                <c:pt idx="1328">
                  <c:v>93506.15</c:v>
                </c:pt>
                <c:pt idx="1329">
                  <c:v>94453.42</c:v>
                </c:pt>
                <c:pt idx="1330">
                  <c:v>95555.15</c:v>
                </c:pt>
                <c:pt idx="1331">
                  <c:v>95828.7</c:v>
                </c:pt>
                <c:pt idx="1332">
                  <c:v>95946.29</c:v>
                </c:pt>
                <c:pt idx="1333">
                  <c:v>95759.05</c:v>
                </c:pt>
                <c:pt idx="1334">
                  <c:v>96678.29</c:v>
                </c:pt>
                <c:pt idx="1335">
                  <c:v>97239.31</c:v>
                </c:pt>
                <c:pt idx="1336">
                  <c:v>96632.44</c:v>
                </c:pt>
                <c:pt idx="1337">
                  <c:v>97351.4</c:v>
                </c:pt>
                <c:pt idx="1338">
                  <c:v>97532.38</c:v>
                </c:pt>
                <c:pt idx="1339">
                  <c:v>97932.28</c:v>
                </c:pt>
                <c:pt idx="1340">
                  <c:v>96263.92</c:v>
                </c:pt>
                <c:pt idx="1341">
                  <c:v>95047.08</c:v>
                </c:pt>
                <c:pt idx="1342">
                  <c:v>93535.4</c:v>
                </c:pt>
                <c:pt idx="1343">
                  <c:v>93494.57</c:v>
                </c:pt>
                <c:pt idx="1344">
                  <c:v>92638.56</c:v>
                </c:pt>
                <c:pt idx="1345">
                  <c:v>92542.23</c:v>
                </c:pt>
                <c:pt idx="1346">
                  <c:v>91719.17</c:v>
                </c:pt>
                <c:pt idx="1347">
                  <c:v>91603.21</c:v>
                </c:pt>
                <c:pt idx="1348">
                  <c:v>91899.199999999997</c:v>
                </c:pt>
                <c:pt idx="1349">
                  <c:v>94041.64</c:v>
                </c:pt>
                <c:pt idx="1350">
                  <c:v>90913.2</c:v>
                </c:pt>
                <c:pt idx="1351">
                  <c:v>92335.38</c:v>
                </c:pt>
                <c:pt idx="1352">
                  <c:v>91245.24</c:v>
                </c:pt>
                <c:pt idx="1353">
                  <c:v>90513.67</c:v>
                </c:pt>
                <c:pt idx="1354">
                  <c:v>90407.88</c:v>
                </c:pt>
                <c:pt idx="1355">
                  <c:v>90787.73</c:v>
                </c:pt>
                <c:pt idx="1356">
                  <c:v>92452.09</c:v>
                </c:pt>
                <c:pt idx="1357">
                  <c:v>92281.279999999999</c:v>
                </c:pt>
                <c:pt idx="1358">
                  <c:v>92799.75</c:v>
                </c:pt>
                <c:pt idx="1359">
                  <c:v>94549.42</c:v>
                </c:pt>
                <c:pt idx="1360">
                  <c:v>94322.17</c:v>
                </c:pt>
                <c:pt idx="1361">
                  <c:v>95539.7</c:v>
                </c:pt>
                <c:pt idx="1362">
                  <c:v>96075.35</c:v>
                </c:pt>
                <c:pt idx="1363">
                  <c:v>96481.45</c:v>
                </c:pt>
                <c:pt idx="1364">
                  <c:v>93450.62</c:v>
                </c:pt>
                <c:pt idx="1365">
                  <c:v>95720.44</c:v>
                </c:pt>
                <c:pt idx="1366">
                  <c:v>96639.75</c:v>
                </c:pt>
                <c:pt idx="1367">
                  <c:v>92881.279999999999</c:v>
                </c:pt>
                <c:pt idx="1368">
                  <c:v>99911.52</c:v>
                </c:pt>
                <c:pt idx="1369">
                  <c:v>95304.49</c:v>
                </c:pt>
                <c:pt idx="1370">
                  <c:v>96814.94</c:v>
                </c:pt>
                <c:pt idx="1371">
                  <c:v>99053.43</c:v>
                </c:pt>
                <c:pt idx="1372">
                  <c:v>94479.43</c:v>
                </c:pt>
                <c:pt idx="1373">
                  <c:v>95416.960000000006</c:v>
                </c:pt>
                <c:pt idx="1374">
                  <c:v>100093.36</c:v>
                </c:pt>
                <c:pt idx="1375">
                  <c:v>99423.82</c:v>
                </c:pt>
                <c:pt idx="1376">
                  <c:v>98827.12</c:v>
                </c:pt>
                <c:pt idx="1377">
                  <c:v>98302.59</c:v>
                </c:pt>
                <c:pt idx="1378">
                  <c:v>99791.28</c:v>
                </c:pt>
                <c:pt idx="1379">
                  <c:v>100569.38</c:v>
                </c:pt>
                <c:pt idx="1380">
                  <c:v>93756.97</c:v>
                </c:pt>
                <c:pt idx="1381">
                  <c:v>93777.44</c:v>
                </c:pt>
                <c:pt idx="1382">
                  <c:v>93999.71</c:v>
                </c:pt>
                <c:pt idx="1383">
                  <c:v>93911.76</c:v>
                </c:pt>
                <c:pt idx="1384">
                  <c:v>94202.52</c:v>
                </c:pt>
                <c:pt idx="1385">
                  <c:v>95354.03</c:v>
                </c:pt>
                <c:pt idx="1386">
                  <c:v>95428.49</c:v>
                </c:pt>
                <c:pt idx="1387">
                  <c:v>97038.09</c:v>
                </c:pt>
                <c:pt idx="1388">
                  <c:v>98517.86</c:v>
                </c:pt>
                <c:pt idx="1389">
                  <c:v>98118.85</c:v>
                </c:pt>
                <c:pt idx="1390">
                  <c:v>100176.83</c:v>
                </c:pt>
                <c:pt idx="1391">
                  <c:v>99809.31</c:v>
                </c:pt>
                <c:pt idx="1392">
                  <c:v>98924.08</c:v>
                </c:pt>
                <c:pt idx="1393">
                  <c:v>100117.37</c:v>
                </c:pt>
                <c:pt idx="1394">
                  <c:v>98367.85</c:v>
                </c:pt>
                <c:pt idx="1395">
                  <c:v>97851.43</c:v>
                </c:pt>
                <c:pt idx="1396">
                  <c:v>96814.09</c:v>
                </c:pt>
                <c:pt idx="1397">
                  <c:v>96740.82</c:v>
                </c:pt>
                <c:pt idx="1398">
                  <c:v>96771.79</c:v>
                </c:pt>
                <c:pt idx="1399">
                  <c:v>96780.83</c:v>
                </c:pt>
                <c:pt idx="1400">
                  <c:v>96506.46</c:v>
                </c:pt>
                <c:pt idx="1401">
                  <c:v>97019.59</c:v>
                </c:pt>
                <c:pt idx="1402">
                  <c:v>99216.2</c:v>
                </c:pt>
                <c:pt idx="1403">
                  <c:v>99476.19</c:v>
                </c:pt>
                <c:pt idx="1404">
                  <c:v>95234.74</c:v>
                </c:pt>
                <c:pt idx="1405">
                  <c:v>101224.64</c:v>
                </c:pt>
                <c:pt idx="1406">
                  <c:v>97584.93</c:v>
                </c:pt>
                <c:pt idx="1407">
                  <c:v>101428.96</c:v>
                </c:pt>
                <c:pt idx="1408">
                  <c:v>102846.61</c:v>
                </c:pt>
                <c:pt idx="1409">
                  <c:v>101882.26</c:v>
                </c:pt>
                <c:pt idx="1410">
                  <c:v>103515.39</c:v>
                </c:pt>
                <c:pt idx="1411">
                  <c:v>99123.65</c:v>
                </c:pt>
                <c:pt idx="1412">
                  <c:v>99744.89</c:v>
                </c:pt>
                <c:pt idx="1413">
                  <c:v>102620.66</c:v>
                </c:pt>
                <c:pt idx="1414">
                  <c:v>101519.75</c:v>
                </c:pt>
                <c:pt idx="1415">
                  <c:v>102338.78</c:v>
                </c:pt>
                <c:pt idx="1416">
                  <c:v>103249.24</c:v>
                </c:pt>
                <c:pt idx="1417">
                  <c:v>102586.54</c:v>
                </c:pt>
                <c:pt idx="1418">
                  <c:v>101988.82</c:v>
                </c:pt>
                <c:pt idx="1419">
                  <c:v>102162.3</c:v>
                </c:pt>
                <c:pt idx="1420">
                  <c:v>102872.83</c:v>
                </c:pt>
                <c:pt idx="1421">
                  <c:v>101870.5</c:v>
                </c:pt>
                <c:pt idx="1422">
                  <c:v>102532.09</c:v>
                </c:pt>
                <c:pt idx="1423">
                  <c:v>102438.1</c:v>
                </c:pt>
                <c:pt idx="1424">
                  <c:v>99759.49</c:v>
                </c:pt>
                <c:pt idx="1425">
                  <c:v>98829.68</c:v>
                </c:pt>
                <c:pt idx="1426">
                  <c:v>98728.42</c:v>
                </c:pt>
                <c:pt idx="1427">
                  <c:v>99039.09</c:v>
                </c:pt>
                <c:pt idx="1428">
                  <c:v>99214.17</c:v>
                </c:pt>
                <c:pt idx="1429">
                  <c:v>98705.97</c:v>
                </c:pt>
                <c:pt idx="1430">
                  <c:v>98595.16</c:v>
                </c:pt>
                <c:pt idx="1431">
                  <c:v>98232.02</c:v>
                </c:pt>
                <c:pt idx="1432">
                  <c:v>98226.1</c:v>
                </c:pt>
                <c:pt idx="1433">
                  <c:v>98456.52</c:v>
                </c:pt>
                <c:pt idx="1434">
                  <c:v>97528.27</c:v>
                </c:pt>
                <c:pt idx="1435">
                  <c:v>97991.47</c:v>
                </c:pt>
                <c:pt idx="1436">
                  <c:v>98306.47</c:v>
                </c:pt>
                <c:pt idx="1437">
                  <c:v>98273.94</c:v>
                </c:pt>
                <c:pt idx="1438">
                  <c:v>99151.97</c:v>
                </c:pt>
                <c:pt idx="1439">
                  <c:v>99194.13</c:v>
                </c:pt>
                <c:pt idx="1440">
                  <c:v>99870.3</c:v>
                </c:pt>
                <c:pt idx="1441">
                  <c:v>99650.76</c:v>
                </c:pt>
                <c:pt idx="1442">
                  <c:v>100806.56</c:v>
                </c:pt>
                <c:pt idx="1443">
                  <c:v>101310.47</c:v>
                </c:pt>
                <c:pt idx="1444">
                  <c:v>103341.09</c:v>
                </c:pt>
                <c:pt idx="1445">
                  <c:v>105366.71</c:v>
                </c:pt>
                <c:pt idx="1446">
                  <c:v>104686.09</c:v>
                </c:pt>
                <c:pt idx="1447">
                  <c:v>105394.64</c:v>
                </c:pt>
                <c:pt idx="1448">
                  <c:v>104572.44</c:v>
                </c:pt>
                <c:pt idx="1449">
                  <c:v>104449.62</c:v>
                </c:pt>
                <c:pt idx="1450">
                  <c:v>103595.55</c:v>
                </c:pt>
                <c:pt idx="1451">
                  <c:v>103379.43</c:v>
                </c:pt>
                <c:pt idx="1452">
                  <c:v>103188.01</c:v>
                </c:pt>
                <c:pt idx="1453">
                  <c:v>102701</c:v>
                </c:pt>
                <c:pt idx="1454">
                  <c:v>100573.44</c:v>
                </c:pt>
                <c:pt idx="1455">
                  <c:v>100302.82</c:v>
                </c:pt>
                <c:pt idx="1456">
                  <c:v>100941.9</c:v>
                </c:pt>
                <c:pt idx="1457">
                  <c:v>100948.9</c:v>
                </c:pt>
                <c:pt idx="1458">
                  <c:v>101065.77</c:v>
                </c:pt>
                <c:pt idx="1459">
                  <c:v>102278.12</c:v>
                </c:pt>
                <c:pt idx="1460">
                  <c:v>101886.43</c:v>
                </c:pt>
                <c:pt idx="1461">
                  <c:v>102533.44</c:v>
                </c:pt>
                <c:pt idx="1462">
                  <c:v>103113.52</c:v>
                </c:pt>
                <c:pt idx="1463">
                  <c:v>102113.7</c:v>
                </c:pt>
                <c:pt idx="1464">
                  <c:v>101273.02</c:v>
                </c:pt>
                <c:pt idx="1465">
                  <c:v>101454.06</c:v>
                </c:pt>
                <c:pt idx="1466">
                  <c:v>101709.26</c:v>
                </c:pt>
                <c:pt idx="1467">
                  <c:v>101581.83</c:v>
                </c:pt>
                <c:pt idx="1468">
                  <c:v>102804.88</c:v>
                </c:pt>
                <c:pt idx="1469">
                  <c:v>103026.5</c:v>
                </c:pt>
                <c:pt idx="1470">
                  <c:v>102926.35</c:v>
                </c:pt>
                <c:pt idx="1471">
                  <c:v>102929.99</c:v>
                </c:pt>
                <c:pt idx="1472">
                  <c:v>102668.24</c:v>
                </c:pt>
                <c:pt idx="1473">
                  <c:v>102141.66</c:v>
                </c:pt>
                <c:pt idx="1474">
                  <c:v>102200.88</c:v>
                </c:pt>
                <c:pt idx="1475">
                  <c:v>102990.76</c:v>
                </c:pt>
                <c:pt idx="1476">
                  <c:v>102662.87</c:v>
                </c:pt>
                <c:pt idx="1477">
                  <c:v>102333.62</c:v>
                </c:pt>
                <c:pt idx="1478">
                  <c:v>105384.15</c:v>
                </c:pt>
                <c:pt idx="1479">
                  <c:v>101444.4</c:v>
                </c:pt>
                <c:pt idx="1480">
                  <c:v>101542.68</c:v>
                </c:pt>
                <c:pt idx="1481">
                  <c:v>103122.02</c:v>
                </c:pt>
                <c:pt idx="1482">
                  <c:v>105344.12</c:v>
                </c:pt>
                <c:pt idx="1483">
                  <c:v>103709.72</c:v>
                </c:pt>
                <c:pt idx="1484">
                  <c:v>102769.89</c:v>
                </c:pt>
                <c:pt idx="1485">
                  <c:v>102368.85</c:v>
                </c:pt>
                <c:pt idx="1486">
                  <c:v>99524.29</c:v>
                </c:pt>
                <c:pt idx="1487">
                  <c:v>99033.3</c:v>
                </c:pt>
                <c:pt idx="1488">
                  <c:v>98515.87</c:v>
                </c:pt>
                <c:pt idx="1489">
                  <c:v>97120.31</c:v>
                </c:pt>
                <c:pt idx="1490">
                  <c:v>96969.72</c:v>
                </c:pt>
                <c:pt idx="1491">
                  <c:v>96799.51</c:v>
                </c:pt>
                <c:pt idx="1492">
                  <c:v>96596.68</c:v>
                </c:pt>
                <c:pt idx="1493">
                  <c:v>96804.59</c:v>
                </c:pt>
                <c:pt idx="1494">
                  <c:v>96745.43</c:v>
                </c:pt>
                <c:pt idx="1495">
                  <c:v>96683.57</c:v>
                </c:pt>
                <c:pt idx="1496">
                  <c:v>95170.880000000005</c:v>
                </c:pt>
                <c:pt idx="1497">
                  <c:v>95125.51</c:v>
                </c:pt>
                <c:pt idx="1498">
                  <c:v>95755.58</c:v>
                </c:pt>
                <c:pt idx="1499">
                  <c:v>95318.98</c:v>
                </c:pt>
                <c:pt idx="1500">
                  <c:v>95303.02</c:v>
                </c:pt>
                <c:pt idx="1501">
                  <c:v>95514.59</c:v>
                </c:pt>
                <c:pt idx="1502">
                  <c:v>95748.23</c:v>
                </c:pt>
                <c:pt idx="1503">
                  <c:v>96347.05</c:v>
                </c:pt>
                <c:pt idx="1504">
                  <c:v>96055.679999999993</c:v>
                </c:pt>
                <c:pt idx="1505">
                  <c:v>96625</c:v>
                </c:pt>
                <c:pt idx="1506">
                  <c:v>96659.25</c:v>
                </c:pt>
                <c:pt idx="1507">
                  <c:v>97668.51</c:v>
                </c:pt>
                <c:pt idx="1508">
                  <c:v>97118.85</c:v>
                </c:pt>
                <c:pt idx="1509">
                  <c:v>97312.94</c:v>
                </c:pt>
                <c:pt idx="1510">
                  <c:v>99284.55</c:v>
                </c:pt>
                <c:pt idx="1511">
                  <c:v>98438.49</c:v>
                </c:pt>
                <c:pt idx="1512">
                  <c:v>98645.52</c:v>
                </c:pt>
                <c:pt idx="1513">
                  <c:v>98785.94</c:v>
                </c:pt>
                <c:pt idx="1514">
                  <c:v>101690.18</c:v>
                </c:pt>
                <c:pt idx="1515">
                  <c:v>100887.59</c:v>
                </c:pt>
                <c:pt idx="1516">
                  <c:v>100412.24</c:v>
                </c:pt>
                <c:pt idx="1517">
                  <c:v>101272.14</c:v>
                </c:pt>
                <c:pt idx="1518">
                  <c:v>101011.33</c:v>
                </c:pt>
                <c:pt idx="1519">
                  <c:v>101799.67999999999</c:v>
                </c:pt>
                <c:pt idx="1520">
                  <c:v>101038.29</c:v>
                </c:pt>
                <c:pt idx="1521">
                  <c:v>101071.59</c:v>
                </c:pt>
                <c:pt idx="1522">
                  <c:v>100373.27</c:v>
                </c:pt>
                <c:pt idx="1523">
                  <c:v>100790.77</c:v>
                </c:pt>
                <c:pt idx="1524">
                  <c:v>101838.48</c:v>
                </c:pt>
                <c:pt idx="1525">
                  <c:v>102876.27</c:v>
                </c:pt>
                <c:pt idx="1526">
                  <c:v>103078.8</c:v>
                </c:pt>
                <c:pt idx="1527">
                  <c:v>102712.13</c:v>
                </c:pt>
                <c:pt idx="1528">
                  <c:v>103593.1</c:v>
                </c:pt>
                <c:pt idx="1529">
                  <c:v>103504.86</c:v>
                </c:pt>
                <c:pt idx="1530">
                  <c:v>102502.85</c:v>
                </c:pt>
                <c:pt idx="1531">
                  <c:v>102599.3</c:v>
                </c:pt>
                <c:pt idx="1532">
                  <c:v>102598</c:v>
                </c:pt>
                <c:pt idx="1533">
                  <c:v>103728.36</c:v>
                </c:pt>
                <c:pt idx="1534">
                  <c:v>104094.84</c:v>
                </c:pt>
                <c:pt idx="1535">
                  <c:v>104252.15</c:v>
                </c:pt>
                <c:pt idx="1536">
                  <c:v>107565.64</c:v>
                </c:pt>
                <c:pt idx="1537">
                  <c:v>108882.11</c:v>
                </c:pt>
                <c:pt idx="1538">
                  <c:v>109143.96</c:v>
                </c:pt>
                <c:pt idx="1539">
                  <c:v>109618.55</c:v>
                </c:pt>
                <c:pt idx="1540">
                  <c:v>109915.39</c:v>
                </c:pt>
                <c:pt idx="1541">
                  <c:v>110922</c:v>
                </c:pt>
                <c:pt idx="1542">
                  <c:v>110080.28</c:v>
                </c:pt>
                <c:pt idx="1543">
                  <c:v>110770.35</c:v>
                </c:pt>
                <c:pt idx="1544">
                  <c:v>110740.32</c:v>
                </c:pt>
                <c:pt idx="1545">
                  <c:v>110370.17</c:v>
                </c:pt>
                <c:pt idx="1546">
                  <c:v>110652.64</c:v>
                </c:pt>
                <c:pt idx="1547">
                  <c:v>110058.45</c:v>
                </c:pt>
                <c:pt idx="1548">
                  <c:v>111850.85</c:v>
                </c:pt>
                <c:pt idx="1549">
                  <c:v>112700.93</c:v>
                </c:pt>
                <c:pt idx="1550">
                  <c:v>114124.79</c:v>
                </c:pt>
                <c:pt idx="1551">
                  <c:v>114976.45</c:v>
                </c:pt>
                <c:pt idx="1552">
                  <c:v>116293.8</c:v>
                </c:pt>
                <c:pt idx="1553">
                  <c:v>115906.1</c:v>
                </c:pt>
                <c:pt idx="1554">
                  <c:v>114722.58</c:v>
                </c:pt>
                <c:pt idx="1555">
                  <c:v>114769.45</c:v>
                </c:pt>
                <c:pt idx="1556">
                  <c:v>113847.26</c:v>
                </c:pt>
                <c:pt idx="1557">
                  <c:v>114899.95</c:v>
                </c:pt>
                <c:pt idx="1558">
                  <c:v>116954.19</c:v>
                </c:pt>
                <c:pt idx="1559">
                  <c:v>119446.7</c:v>
                </c:pt>
                <c:pt idx="1560">
                  <c:v>119033.39</c:v>
                </c:pt>
                <c:pt idx="1561">
                  <c:v>120795.98</c:v>
                </c:pt>
                <c:pt idx="1562">
                  <c:v>122056.63</c:v>
                </c:pt>
                <c:pt idx="1563">
                  <c:v>125349.78</c:v>
                </c:pt>
                <c:pt idx="1564">
                  <c:v>126002.79</c:v>
                </c:pt>
                <c:pt idx="1565">
                  <c:v>127011.05</c:v>
                </c:pt>
                <c:pt idx="1566">
                  <c:v>127202.09</c:v>
                </c:pt>
                <c:pt idx="1567">
                  <c:v>127148.92</c:v>
                </c:pt>
                <c:pt idx="1568">
                  <c:v>130056.97</c:v>
                </c:pt>
                <c:pt idx="1569">
                  <c:v>130799.47</c:v>
                </c:pt>
                <c:pt idx="1570">
                  <c:v>131333.92000000001</c:v>
                </c:pt>
                <c:pt idx="1571">
                  <c:v>130801.57</c:v>
                </c:pt>
                <c:pt idx="1572">
                  <c:v>131638.32</c:v>
                </c:pt>
                <c:pt idx="1573">
                  <c:v>133592.26999999999</c:v>
                </c:pt>
                <c:pt idx="1574">
                  <c:v>134209.79999999999</c:v>
                </c:pt>
                <c:pt idx="1575">
                  <c:v>135436.74</c:v>
                </c:pt>
                <c:pt idx="1576">
                  <c:v>136493.76999999999</c:v>
                </c:pt>
                <c:pt idx="1577">
                  <c:v>136221.09</c:v>
                </c:pt>
                <c:pt idx="1578">
                  <c:v>137057.16</c:v>
                </c:pt>
                <c:pt idx="1579">
                  <c:v>136301.81</c:v>
                </c:pt>
                <c:pt idx="1580">
                  <c:v>136640.59</c:v>
                </c:pt>
                <c:pt idx="1581">
                  <c:v>136724.71</c:v>
                </c:pt>
                <c:pt idx="1582">
                  <c:v>136152.29</c:v>
                </c:pt>
                <c:pt idx="1583">
                  <c:v>133820.48000000001</c:v>
                </c:pt>
                <c:pt idx="1584">
                  <c:v>134139.68</c:v>
                </c:pt>
                <c:pt idx="1585">
                  <c:v>134220.34</c:v>
                </c:pt>
                <c:pt idx="1586">
                  <c:v>134176.43</c:v>
                </c:pt>
                <c:pt idx="1587">
                  <c:v>133918.76999999999</c:v>
                </c:pt>
                <c:pt idx="1588">
                  <c:v>132662.01</c:v>
                </c:pt>
                <c:pt idx="1589">
                  <c:v>132074.18</c:v>
                </c:pt>
                <c:pt idx="1590">
                  <c:v>130028.6</c:v>
                </c:pt>
                <c:pt idx="1591">
                  <c:v>128999.91</c:v>
                </c:pt>
                <c:pt idx="1592">
                  <c:v>129555.3</c:v>
                </c:pt>
                <c:pt idx="1593">
                  <c:v>128391.34</c:v>
                </c:pt>
                <c:pt idx="1594">
                  <c:v>127331.85</c:v>
                </c:pt>
                <c:pt idx="1595">
                  <c:v>128622.3</c:v>
                </c:pt>
                <c:pt idx="1596">
                  <c:v>124805.77</c:v>
                </c:pt>
                <c:pt idx="1597">
                  <c:v>127071.84</c:v>
                </c:pt>
                <c:pt idx="1598">
                  <c:v>127086.29</c:v>
                </c:pt>
                <c:pt idx="1599">
                  <c:v>129763.67</c:v>
                </c:pt>
                <c:pt idx="1600">
                  <c:v>131223.16</c:v>
                </c:pt>
                <c:pt idx="1601">
                  <c:v>133724.99</c:v>
                </c:pt>
                <c:pt idx="1602">
                  <c:v>134833.03</c:v>
                </c:pt>
                <c:pt idx="1603">
                  <c:v>134326.60999999999</c:v>
                </c:pt>
                <c:pt idx="1604">
                  <c:v>133063.22</c:v>
                </c:pt>
                <c:pt idx="1605">
                  <c:v>132967.01999999999</c:v>
                </c:pt>
                <c:pt idx="1606">
                  <c:v>132412.1</c:v>
                </c:pt>
                <c:pt idx="1607">
                  <c:v>132266.09</c:v>
                </c:pt>
                <c:pt idx="1608">
                  <c:v>132292.41</c:v>
                </c:pt>
                <c:pt idx="1609">
                  <c:v>131814.97</c:v>
                </c:pt>
                <c:pt idx="1610">
                  <c:v>131981.49</c:v>
                </c:pt>
                <c:pt idx="1611">
                  <c:v>131655.26999999999</c:v>
                </c:pt>
                <c:pt idx="1612">
                  <c:v>130823.13</c:v>
                </c:pt>
                <c:pt idx="1613">
                  <c:v>132689.44</c:v>
                </c:pt>
                <c:pt idx="1614">
                  <c:v>136045.64000000001</c:v>
                </c:pt>
                <c:pt idx="1615">
                  <c:v>137999.29</c:v>
                </c:pt>
                <c:pt idx="1616">
                  <c:v>139062.67000000001</c:v>
                </c:pt>
                <c:pt idx="1617">
                  <c:v>137154.91</c:v>
                </c:pt>
                <c:pt idx="1618">
                  <c:v>134410.37</c:v>
                </c:pt>
                <c:pt idx="1619">
                  <c:v>133132.07999999999</c:v>
                </c:pt>
                <c:pt idx="1620">
                  <c:v>131695.25</c:v>
                </c:pt>
                <c:pt idx="1621">
                  <c:v>131673.69</c:v>
                </c:pt>
                <c:pt idx="1622">
                  <c:v>129999.98</c:v>
                </c:pt>
                <c:pt idx="1623">
                  <c:v>129590.19</c:v>
                </c:pt>
                <c:pt idx="1624">
                  <c:v>129303.76</c:v>
                </c:pt>
                <c:pt idx="1625">
                  <c:v>130084.78</c:v>
                </c:pt>
                <c:pt idx="1626">
                  <c:v>133441.26999999999</c:v>
                </c:pt>
                <c:pt idx="1627">
                  <c:v>131830.79</c:v>
                </c:pt>
                <c:pt idx="1628">
                  <c:v>127212.27</c:v>
                </c:pt>
                <c:pt idx="1629">
                  <c:v>127888.29</c:v>
                </c:pt>
                <c:pt idx="1630">
                  <c:v>126591.46</c:v>
                </c:pt>
                <c:pt idx="1631">
                  <c:v>126148.59</c:v>
                </c:pt>
                <c:pt idx="1632">
                  <c:v>124941.31</c:v>
                </c:pt>
                <c:pt idx="1633">
                  <c:v>119181.31</c:v>
                </c:pt>
                <c:pt idx="1634">
                  <c:v>118269.4</c:v>
                </c:pt>
                <c:pt idx="1635">
                  <c:v>120043.21</c:v>
                </c:pt>
                <c:pt idx="1636">
                  <c:v>119876.05</c:v>
                </c:pt>
                <c:pt idx="1637">
                  <c:v>119087.42</c:v>
                </c:pt>
                <c:pt idx="1638">
                  <c:v>117917.07</c:v>
                </c:pt>
                <c:pt idx="1639">
                  <c:v>115866.09</c:v>
                </c:pt>
                <c:pt idx="1640">
                  <c:v>115945.94</c:v>
                </c:pt>
                <c:pt idx="1641">
                  <c:v>114748.91</c:v>
                </c:pt>
                <c:pt idx="1642">
                  <c:v>114883.51</c:v>
                </c:pt>
                <c:pt idx="1643">
                  <c:v>113494.07</c:v>
                </c:pt>
                <c:pt idx="1644">
                  <c:v>113483.11</c:v>
                </c:pt>
                <c:pt idx="1645">
                  <c:v>113377.81</c:v>
                </c:pt>
                <c:pt idx="1646">
                  <c:v>112909.08</c:v>
                </c:pt>
                <c:pt idx="1647">
                  <c:v>113745.85</c:v>
                </c:pt>
                <c:pt idx="1648">
                  <c:v>113941.2</c:v>
                </c:pt>
                <c:pt idx="1649">
                  <c:v>113295.72</c:v>
                </c:pt>
                <c:pt idx="1650">
                  <c:v>112955.32</c:v>
                </c:pt>
                <c:pt idx="1651">
                  <c:v>114974.15</c:v>
                </c:pt>
                <c:pt idx="1652">
                  <c:v>113055.45</c:v>
                </c:pt>
                <c:pt idx="1653">
                  <c:v>113887.5</c:v>
                </c:pt>
                <c:pt idx="1654">
                  <c:v>109665.27</c:v>
                </c:pt>
                <c:pt idx="1655">
                  <c:v>116321.71</c:v>
                </c:pt>
                <c:pt idx="1656">
                  <c:v>108224.24</c:v>
                </c:pt>
                <c:pt idx="1657">
                  <c:v>110471.16</c:v>
                </c:pt>
                <c:pt idx="1658">
                  <c:v>109089.03</c:v>
                </c:pt>
                <c:pt idx="1659">
                  <c:v>110454.67</c:v>
                </c:pt>
                <c:pt idx="1660">
                  <c:v>111975.69</c:v>
                </c:pt>
                <c:pt idx="1661">
                  <c:v>112160.09</c:v>
                </c:pt>
                <c:pt idx="1662">
                  <c:v>110983.77</c:v>
                </c:pt>
                <c:pt idx="1663">
                  <c:v>106240.37</c:v>
                </c:pt>
                <c:pt idx="1664">
                  <c:v>96155.82</c:v>
                </c:pt>
                <c:pt idx="1665">
                  <c:v>95582.45</c:v>
                </c:pt>
                <c:pt idx="1666">
                  <c:v>95575.77</c:v>
                </c:pt>
                <c:pt idx="1667">
                  <c:v>96183.16</c:v>
                </c:pt>
                <c:pt idx="1668">
                  <c:v>96136.63</c:v>
                </c:pt>
                <c:pt idx="1669">
                  <c:v>96014.19</c:v>
                </c:pt>
                <c:pt idx="1670">
                  <c:v>95749.98</c:v>
                </c:pt>
                <c:pt idx="1671">
                  <c:v>102037.05</c:v>
                </c:pt>
                <c:pt idx="1672">
                  <c:v>99077.38</c:v>
                </c:pt>
                <c:pt idx="1673">
                  <c:v>98673.22</c:v>
                </c:pt>
                <c:pt idx="1674">
                  <c:v>98523.25</c:v>
                </c:pt>
                <c:pt idx="1675">
                  <c:v>97788.04</c:v>
                </c:pt>
                <c:pt idx="1676">
                  <c:v>98842.5</c:v>
                </c:pt>
                <c:pt idx="1677">
                  <c:v>101369.98</c:v>
                </c:pt>
                <c:pt idx="1678">
                  <c:v>101522.9</c:v>
                </c:pt>
                <c:pt idx="1679">
                  <c:v>102153.16</c:v>
                </c:pt>
                <c:pt idx="1680">
                  <c:v>102519.12</c:v>
                </c:pt>
                <c:pt idx="1681">
                  <c:v>103018.58</c:v>
                </c:pt>
                <c:pt idx="1682">
                  <c:v>101498.3</c:v>
                </c:pt>
                <c:pt idx="1683">
                  <c:v>100198</c:v>
                </c:pt>
                <c:pt idx="1684">
                  <c:v>99460.2</c:v>
                </c:pt>
                <c:pt idx="1685">
                  <c:v>99551.08</c:v>
                </c:pt>
                <c:pt idx="1686">
                  <c:v>99588.44</c:v>
                </c:pt>
                <c:pt idx="1687">
                  <c:v>98707.34</c:v>
                </c:pt>
                <c:pt idx="1688">
                  <c:v>99235.839999999997</c:v>
                </c:pt>
                <c:pt idx="1689">
                  <c:v>97803.21</c:v>
                </c:pt>
                <c:pt idx="1690">
                  <c:v>96351.360000000001</c:v>
                </c:pt>
                <c:pt idx="1691">
                  <c:v>99879.08</c:v>
                </c:pt>
                <c:pt idx="1692">
                  <c:v>99861.34</c:v>
                </c:pt>
                <c:pt idx="1693">
                  <c:v>98794.06</c:v>
                </c:pt>
                <c:pt idx="1694">
                  <c:v>100979.98</c:v>
                </c:pt>
                <c:pt idx="1695">
                  <c:v>100290.57</c:v>
                </c:pt>
                <c:pt idx="1696">
                  <c:v>101105.11</c:v>
                </c:pt>
                <c:pt idx="1697">
                  <c:v>104631.59</c:v>
                </c:pt>
                <c:pt idx="1698">
                  <c:v>114958.92</c:v>
                </c:pt>
                <c:pt idx="1699">
                  <c:v>109427.69</c:v>
                </c:pt>
                <c:pt idx="1700">
                  <c:v>113333.56</c:v>
                </c:pt>
                <c:pt idx="1701">
                  <c:v>112062.85</c:v>
                </c:pt>
                <c:pt idx="1702">
                  <c:v>116392.59</c:v>
                </c:pt>
                <c:pt idx="1703">
                  <c:v>115915.26</c:v>
                </c:pt>
                <c:pt idx="1704">
                  <c:v>113996.72</c:v>
                </c:pt>
                <c:pt idx="1705">
                  <c:v>110979.73</c:v>
                </c:pt>
                <c:pt idx="1706">
                  <c:v>111444.69</c:v>
                </c:pt>
                <c:pt idx="1707">
                  <c:v>109939.02</c:v>
                </c:pt>
                <c:pt idx="1708">
                  <c:v>111625.7</c:v>
                </c:pt>
                <c:pt idx="1709">
                  <c:v>107459.55</c:v>
                </c:pt>
                <c:pt idx="1710">
                  <c:v>108203.49</c:v>
                </c:pt>
                <c:pt idx="1711">
                  <c:v>104997.16</c:v>
                </c:pt>
                <c:pt idx="1712">
                  <c:v>106678.82</c:v>
                </c:pt>
                <c:pt idx="1713">
                  <c:v>106745.37</c:v>
                </c:pt>
                <c:pt idx="1714">
                  <c:v>103293.68</c:v>
                </c:pt>
                <c:pt idx="1715">
                  <c:v>103282.42</c:v>
                </c:pt>
                <c:pt idx="1716">
                  <c:v>102960.62</c:v>
                </c:pt>
                <c:pt idx="1717">
                  <c:v>102547.66</c:v>
                </c:pt>
                <c:pt idx="1718">
                  <c:v>102484.13</c:v>
                </c:pt>
                <c:pt idx="1719">
                  <c:v>115420.68</c:v>
                </c:pt>
                <c:pt idx="1720">
                  <c:v>109840.41</c:v>
                </c:pt>
                <c:pt idx="1721">
                  <c:v>109753.59</c:v>
                </c:pt>
                <c:pt idx="1722">
                  <c:v>107621.33</c:v>
                </c:pt>
                <c:pt idx="1723">
                  <c:v>112920.92</c:v>
                </c:pt>
                <c:pt idx="1724">
                  <c:v>112007.17</c:v>
                </c:pt>
                <c:pt idx="1725">
                  <c:v>111272.24</c:v>
                </c:pt>
                <c:pt idx="1726">
                  <c:v>112696.15</c:v>
                </c:pt>
                <c:pt idx="1727">
                  <c:v>120988.7</c:v>
                </c:pt>
                <c:pt idx="1728">
                  <c:v>121796.17</c:v>
                </c:pt>
                <c:pt idx="1729">
                  <c:v>118233.74</c:v>
                </c:pt>
                <c:pt idx="1730">
                  <c:v>119532.33</c:v>
                </c:pt>
                <c:pt idx="1731">
                  <c:v>122278.37</c:v>
                </c:pt>
                <c:pt idx="1732">
                  <c:v>120450.55</c:v>
                </c:pt>
                <c:pt idx="1733">
                  <c:v>123208.1</c:v>
                </c:pt>
                <c:pt idx="1734">
                  <c:v>120225.74</c:v>
                </c:pt>
                <c:pt idx="1735">
                  <c:v>120584.4</c:v>
                </c:pt>
                <c:pt idx="1736">
                  <c:v>125142.68</c:v>
                </c:pt>
                <c:pt idx="1737">
                  <c:v>118163.8</c:v>
                </c:pt>
                <c:pt idx="1738">
                  <c:v>120362.95</c:v>
                </c:pt>
                <c:pt idx="1739">
                  <c:v>118030.36</c:v>
                </c:pt>
                <c:pt idx="1740">
                  <c:v>116771.32</c:v>
                </c:pt>
                <c:pt idx="1741">
                  <c:v>118987</c:v>
                </c:pt>
                <c:pt idx="1742">
                  <c:v>121735.27</c:v>
                </c:pt>
                <c:pt idx="1743">
                  <c:v>118520.72</c:v>
                </c:pt>
                <c:pt idx="1744">
                  <c:v>122666.39</c:v>
                </c:pt>
                <c:pt idx="1745">
                  <c:v>121050.56</c:v>
                </c:pt>
                <c:pt idx="1746">
                  <c:v>121244.93</c:v>
                </c:pt>
                <c:pt idx="1747">
                  <c:v>117179.91</c:v>
                </c:pt>
                <c:pt idx="1748">
                  <c:v>118470.15</c:v>
                </c:pt>
                <c:pt idx="1749">
                  <c:v>125091.89</c:v>
                </c:pt>
                <c:pt idx="1750">
                  <c:v>124073.66</c:v>
                </c:pt>
                <c:pt idx="1751">
                  <c:v>119563.23</c:v>
                </c:pt>
                <c:pt idx="1752">
                  <c:v>125102.81</c:v>
                </c:pt>
                <c:pt idx="1753">
                  <c:v>122310.9</c:v>
                </c:pt>
                <c:pt idx="1754">
                  <c:v>123287.95</c:v>
                </c:pt>
                <c:pt idx="1755">
                  <c:v>121451.84</c:v>
                </c:pt>
                <c:pt idx="1756">
                  <c:v>127225.41</c:v>
                </c:pt>
                <c:pt idx="1757">
                  <c:v>122221.25</c:v>
                </c:pt>
                <c:pt idx="1758">
                  <c:v>129144.02</c:v>
                </c:pt>
                <c:pt idx="1759">
                  <c:v>126064.34</c:v>
                </c:pt>
                <c:pt idx="1760">
                  <c:v>125763.6</c:v>
                </c:pt>
                <c:pt idx="1761">
                  <c:v>127171.89</c:v>
                </c:pt>
                <c:pt idx="1762">
                  <c:v>128039.12</c:v>
                </c:pt>
                <c:pt idx="1763">
                  <c:v>127879.05</c:v>
                </c:pt>
                <c:pt idx="1764">
                  <c:v>128479.95</c:v>
                </c:pt>
                <c:pt idx="1765">
                  <c:v>137488.53</c:v>
                </c:pt>
                <c:pt idx="1766">
                  <c:v>139289.26999999999</c:v>
                </c:pt>
                <c:pt idx="1767">
                  <c:v>138612.14000000001</c:v>
                </c:pt>
                <c:pt idx="1768">
                  <c:v>132516.70000000001</c:v>
                </c:pt>
                <c:pt idx="1769">
                  <c:v>132956.64000000001</c:v>
                </c:pt>
                <c:pt idx="1770">
                  <c:v>138577.01</c:v>
                </c:pt>
                <c:pt idx="1771">
                  <c:v>139153.87</c:v>
                </c:pt>
                <c:pt idx="1772">
                  <c:v>137883.81</c:v>
                </c:pt>
                <c:pt idx="1773">
                  <c:v>136505.43</c:v>
                </c:pt>
                <c:pt idx="1774">
                  <c:v>139786.91</c:v>
                </c:pt>
                <c:pt idx="1775">
                  <c:v>140873.97</c:v>
                </c:pt>
                <c:pt idx="1776">
                  <c:v>139601.21</c:v>
                </c:pt>
                <c:pt idx="1777">
                  <c:v>134647.29</c:v>
                </c:pt>
                <c:pt idx="1778">
                  <c:v>141633.81</c:v>
                </c:pt>
                <c:pt idx="1779">
                  <c:v>141677.18</c:v>
                </c:pt>
                <c:pt idx="1780">
                  <c:v>134638.29</c:v>
                </c:pt>
                <c:pt idx="1781">
                  <c:v>134078.41</c:v>
                </c:pt>
                <c:pt idx="1782">
                  <c:v>135863.76</c:v>
                </c:pt>
                <c:pt idx="1783">
                  <c:v>138037.13</c:v>
                </c:pt>
                <c:pt idx="1784">
                  <c:v>138733.88</c:v>
                </c:pt>
                <c:pt idx="1785">
                  <c:v>130887.65</c:v>
                </c:pt>
                <c:pt idx="1786">
                  <c:v>132572.19</c:v>
                </c:pt>
                <c:pt idx="1787">
                  <c:v>133793.57999999999</c:v>
                </c:pt>
                <c:pt idx="1788">
                  <c:v>138472.75</c:v>
                </c:pt>
                <c:pt idx="1789">
                  <c:v>131058.62</c:v>
                </c:pt>
                <c:pt idx="1790">
                  <c:v>132016.59</c:v>
                </c:pt>
                <c:pt idx="1791">
                  <c:v>135369.82999999999</c:v>
                </c:pt>
                <c:pt idx="1792">
                  <c:v>135241.44</c:v>
                </c:pt>
                <c:pt idx="1793">
                  <c:v>136100.07999999999</c:v>
                </c:pt>
                <c:pt idx="1794">
                  <c:v>133068.67000000001</c:v>
                </c:pt>
                <c:pt idx="1795">
                  <c:v>132966.06</c:v>
                </c:pt>
                <c:pt idx="1796">
                  <c:v>132210.76999999999</c:v>
                </c:pt>
                <c:pt idx="1797">
                  <c:v>132256.47</c:v>
                </c:pt>
                <c:pt idx="1798">
                  <c:v>138916.03</c:v>
                </c:pt>
                <c:pt idx="1799">
                  <c:v>135269.95000000001</c:v>
                </c:pt>
                <c:pt idx="1800">
                  <c:v>131291.38</c:v>
                </c:pt>
                <c:pt idx="1801">
                  <c:v>131619.10999999999</c:v>
                </c:pt>
                <c:pt idx="1802">
                  <c:v>134925.06</c:v>
                </c:pt>
                <c:pt idx="1803">
                  <c:v>137110.29</c:v>
                </c:pt>
                <c:pt idx="1804">
                  <c:v>133978.12</c:v>
                </c:pt>
                <c:pt idx="1805">
                  <c:v>129848.99</c:v>
                </c:pt>
                <c:pt idx="1806">
                  <c:v>128984.94</c:v>
                </c:pt>
                <c:pt idx="1807">
                  <c:v>129406.06</c:v>
                </c:pt>
                <c:pt idx="1808">
                  <c:v>130789.63</c:v>
                </c:pt>
                <c:pt idx="1809">
                  <c:v>131006.88</c:v>
                </c:pt>
                <c:pt idx="1810">
                  <c:v>134669.28</c:v>
                </c:pt>
                <c:pt idx="1811">
                  <c:v>129869.59</c:v>
                </c:pt>
                <c:pt idx="1812">
                  <c:v>132343.89000000001</c:v>
                </c:pt>
                <c:pt idx="1813">
                  <c:v>129430.03</c:v>
                </c:pt>
                <c:pt idx="1814">
                  <c:v>127169.99</c:v>
                </c:pt>
                <c:pt idx="1815">
                  <c:v>125500.82</c:v>
                </c:pt>
                <c:pt idx="1816">
                  <c:v>125503.37</c:v>
                </c:pt>
                <c:pt idx="1817">
                  <c:v>125418.89</c:v>
                </c:pt>
                <c:pt idx="1818">
                  <c:v>126152.98</c:v>
                </c:pt>
                <c:pt idx="1819">
                  <c:v>126370.15</c:v>
                </c:pt>
                <c:pt idx="1820">
                  <c:v>125707.7</c:v>
                </c:pt>
                <c:pt idx="1821">
                  <c:v>127538.96</c:v>
                </c:pt>
                <c:pt idx="1822">
                  <c:v>128208.77</c:v>
                </c:pt>
                <c:pt idx="1823">
                  <c:v>126890.49</c:v>
                </c:pt>
                <c:pt idx="1824">
                  <c:v>127464.18</c:v>
                </c:pt>
                <c:pt idx="1825">
                  <c:v>127845.53</c:v>
                </c:pt>
                <c:pt idx="1826">
                  <c:v>127719.84</c:v>
                </c:pt>
                <c:pt idx="1827">
                  <c:v>129251.1</c:v>
                </c:pt>
                <c:pt idx="1828">
                  <c:v>129477.01</c:v>
                </c:pt>
                <c:pt idx="1829">
                  <c:v>130392</c:v>
                </c:pt>
                <c:pt idx="1830">
                  <c:v>132197.04</c:v>
                </c:pt>
                <c:pt idx="1831">
                  <c:v>141992.99</c:v>
                </c:pt>
                <c:pt idx="1832">
                  <c:v>139910.47</c:v>
                </c:pt>
                <c:pt idx="1833">
                  <c:v>144130.71</c:v>
                </c:pt>
                <c:pt idx="1834">
                  <c:v>143190.07</c:v>
                </c:pt>
                <c:pt idx="1835">
                  <c:v>147985.79999999999</c:v>
                </c:pt>
                <c:pt idx="1836">
                  <c:v>148570.41</c:v>
                </c:pt>
                <c:pt idx="1837">
                  <c:v>153166.19</c:v>
                </c:pt>
                <c:pt idx="1838">
                  <c:v>149005.71</c:v>
                </c:pt>
                <c:pt idx="1839">
                  <c:v>151658.29999999999</c:v>
                </c:pt>
                <c:pt idx="1840">
                  <c:v>155984.76</c:v>
                </c:pt>
                <c:pt idx="1841">
                  <c:v>157997.93</c:v>
                </c:pt>
                <c:pt idx="1842">
                  <c:v>152233.45000000001</c:v>
                </c:pt>
                <c:pt idx="1843">
                  <c:v>153277.4</c:v>
                </c:pt>
                <c:pt idx="1844">
                  <c:v>151382.29999999999</c:v>
                </c:pt>
                <c:pt idx="1845">
                  <c:v>154146.56</c:v>
                </c:pt>
                <c:pt idx="1846">
                  <c:v>149687.43</c:v>
                </c:pt>
                <c:pt idx="1847">
                  <c:v>150780.37</c:v>
                </c:pt>
                <c:pt idx="1848">
                  <c:v>150135.19</c:v>
                </c:pt>
                <c:pt idx="1849">
                  <c:v>148801.96</c:v>
                </c:pt>
                <c:pt idx="1850">
                  <c:v>153889.84</c:v>
                </c:pt>
                <c:pt idx="1851">
                  <c:v>147861.37</c:v>
                </c:pt>
                <c:pt idx="1852">
                  <c:v>147164.32999999999</c:v>
                </c:pt>
                <c:pt idx="1853">
                  <c:v>145100.9</c:v>
                </c:pt>
                <c:pt idx="1854">
                  <c:v>143649.44</c:v>
                </c:pt>
                <c:pt idx="1855">
                  <c:v>144586.75</c:v>
                </c:pt>
                <c:pt idx="1856">
                  <c:v>142196.26</c:v>
                </c:pt>
                <c:pt idx="1857">
                  <c:v>141511.87</c:v>
                </c:pt>
                <c:pt idx="1858">
                  <c:v>141568.4</c:v>
                </c:pt>
                <c:pt idx="1859">
                  <c:v>135034.54</c:v>
                </c:pt>
                <c:pt idx="1860">
                  <c:v>132977.43</c:v>
                </c:pt>
                <c:pt idx="1861">
                  <c:v>135807.32999999999</c:v>
                </c:pt>
                <c:pt idx="1862">
                  <c:v>137783.70000000001</c:v>
                </c:pt>
                <c:pt idx="1863">
                  <c:v>139918.03</c:v>
                </c:pt>
                <c:pt idx="1864">
                  <c:v>140977.70000000001</c:v>
                </c:pt>
                <c:pt idx="1865">
                  <c:v>145145.87</c:v>
                </c:pt>
                <c:pt idx="1866">
                  <c:v>140985.26</c:v>
                </c:pt>
                <c:pt idx="1867">
                  <c:v>140752.47</c:v>
                </c:pt>
                <c:pt idx="1868">
                  <c:v>134305.68</c:v>
                </c:pt>
                <c:pt idx="1869">
                  <c:v>143862.96</c:v>
                </c:pt>
                <c:pt idx="1870">
                  <c:v>144229.01</c:v>
                </c:pt>
                <c:pt idx="1871">
                  <c:v>141927.45000000001</c:v>
                </c:pt>
                <c:pt idx="1872">
                  <c:v>140388.01999999999</c:v>
                </c:pt>
                <c:pt idx="1873">
                  <c:v>139808.51999999999</c:v>
                </c:pt>
                <c:pt idx="1874">
                  <c:v>148294.92000000001</c:v>
                </c:pt>
                <c:pt idx="1875">
                  <c:v>147863.1</c:v>
                </c:pt>
                <c:pt idx="1876">
                  <c:v>145227.22</c:v>
                </c:pt>
                <c:pt idx="1877">
                  <c:v>142745.79999999999</c:v>
                </c:pt>
                <c:pt idx="1878">
                  <c:v>145640.85999999999</c:v>
                </c:pt>
                <c:pt idx="1879">
                  <c:v>142104.10999999999</c:v>
                </c:pt>
                <c:pt idx="1880">
                  <c:v>142389.48000000001</c:v>
                </c:pt>
                <c:pt idx="1881">
                  <c:v>142136.98000000001</c:v>
                </c:pt>
                <c:pt idx="1882">
                  <c:v>142992.62</c:v>
                </c:pt>
                <c:pt idx="1883">
                  <c:v>142597.19</c:v>
                </c:pt>
                <c:pt idx="1884">
                  <c:v>142544.18</c:v>
                </c:pt>
                <c:pt idx="1885">
                  <c:v>147080.28</c:v>
                </c:pt>
                <c:pt idx="1886">
                  <c:v>154003.76999999999</c:v>
                </c:pt>
                <c:pt idx="1887">
                  <c:v>154056.34</c:v>
                </c:pt>
                <c:pt idx="1888">
                  <c:v>150611.82</c:v>
                </c:pt>
                <c:pt idx="1889">
                  <c:v>151370.79</c:v>
                </c:pt>
                <c:pt idx="1890">
                  <c:v>148220.23000000001</c:v>
                </c:pt>
                <c:pt idx="1891">
                  <c:v>153758.38</c:v>
                </c:pt>
                <c:pt idx="1892">
                  <c:v>146919.04999999999</c:v>
                </c:pt>
                <c:pt idx="1893">
                  <c:v>157381.81</c:v>
                </c:pt>
                <c:pt idx="1894">
                  <c:v>152701.51</c:v>
                </c:pt>
                <c:pt idx="1895">
                  <c:v>145631.44</c:v>
                </c:pt>
                <c:pt idx="1896">
                  <c:v>152044.31</c:v>
                </c:pt>
                <c:pt idx="1897">
                  <c:v>155277.82</c:v>
                </c:pt>
                <c:pt idx="1898">
                  <c:v>153178.42000000001</c:v>
                </c:pt>
                <c:pt idx="1899">
                  <c:v>158310.03</c:v>
                </c:pt>
                <c:pt idx="1900">
                  <c:v>156029.04</c:v>
                </c:pt>
                <c:pt idx="1901">
                  <c:v>157754.1</c:v>
                </c:pt>
                <c:pt idx="1902">
                  <c:v>157394.96</c:v>
                </c:pt>
                <c:pt idx="1903">
                  <c:v>158683.01</c:v>
                </c:pt>
                <c:pt idx="1904">
                  <c:v>161274.44</c:v>
                </c:pt>
                <c:pt idx="1905">
                  <c:v>161257.01999999999</c:v>
                </c:pt>
                <c:pt idx="1906">
                  <c:v>156918.32999999999</c:v>
                </c:pt>
                <c:pt idx="1907">
                  <c:v>154807.57999999999</c:v>
                </c:pt>
                <c:pt idx="1908">
                  <c:v>155810.6</c:v>
                </c:pt>
                <c:pt idx="1909">
                  <c:v>160063.84</c:v>
                </c:pt>
                <c:pt idx="1910">
                  <c:v>159181.78</c:v>
                </c:pt>
                <c:pt idx="1911">
                  <c:v>156782.32</c:v>
                </c:pt>
                <c:pt idx="1912">
                  <c:v>161665.78</c:v>
                </c:pt>
                <c:pt idx="1913">
                  <c:v>161286.82</c:v>
                </c:pt>
                <c:pt idx="1914">
                  <c:v>161238.39999999999</c:v>
                </c:pt>
                <c:pt idx="1915">
                  <c:v>159134.49</c:v>
                </c:pt>
                <c:pt idx="1916">
                  <c:v>155523.57999999999</c:v>
                </c:pt>
                <c:pt idx="1917">
                  <c:v>152859.1</c:v>
                </c:pt>
                <c:pt idx="1918">
                  <c:v>157328.07</c:v>
                </c:pt>
                <c:pt idx="1919">
                  <c:v>158789.79</c:v>
                </c:pt>
                <c:pt idx="1920">
                  <c:v>163905.35999999999</c:v>
                </c:pt>
                <c:pt idx="1921">
                  <c:v>164811.15</c:v>
                </c:pt>
                <c:pt idx="1922">
                  <c:v>168308.94</c:v>
                </c:pt>
                <c:pt idx="1923">
                  <c:v>160839.70000000001</c:v>
                </c:pt>
                <c:pt idx="1924">
                  <c:v>161447.26</c:v>
                </c:pt>
                <c:pt idx="1925">
                  <c:v>169953.77</c:v>
                </c:pt>
                <c:pt idx="1926">
                  <c:v>169544.3</c:v>
                </c:pt>
                <c:pt idx="1927">
                  <c:v>161847.01999999999</c:v>
                </c:pt>
                <c:pt idx="1928">
                  <c:v>162298.9</c:v>
                </c:pt>
                <c:pt idx="1929">
                  <c:v>166031.66</c:v>
                </c:pt>
                <c:pt idx="1930">
                  <c:v>165902.51</c:v>
                </c:pt>
                <c:pt idx="1931">
                  <c:v>165855.1</c:v>
                </c:pt>
                <c:pt idx="1932">
                  <c:v>166196.82999999999</c:v>
                </c:pt>
                <c:pt idx="1933">
                  <c:v>166522.96</c:v>
                </c:pt>
                <c:pt idx="1934">
                  <c:v>170598.16</c:v>
                </c:pt>
                <c:pt idx="1935">
                  <c:v>172509.95</c:v>
                </c:pt>
                <c:pt idx="1936">
                  <c:v>166160.69</c:v>
                </c:pt>
                <c:pt idx="1937">
                  <c:v>173780.59</c:v>
                </c:pt>
                <c:pt idx="1938">
                  <c:v>167682.4</c:v>
                </c:pt>
                <c:pt idx="1939">
                  <c:v>166917.75</c:v>
                </c:pt>
                <c:pt idx="1940">
                  <c:v>162969.60000000001</c:v>
                </c:pt>
                <c:pt idx="1941">
                  <c:v>162905.22</c:v>
                </c:pt>
                <c:pt idx="1942">
                  <c:v>164004.28</c:v>
                </c:pt>
                <c:pt idx="1943">
                  <c:v>164624.15</c:v>
                </c:pt>
                <c:pt idx="1944">
                  <c:v>164971.95000000001</c:v>
                </c:pt>
                <c:pt idx="1945">
                  <c:v>164500.85</c:v>
                </c:pt>
                <c:pt idx="1946">
                  <c:v>167399.17000000001</c:v>
                </c:pt>
                <c:pt idx="1947">
                  <c:v>169476.66</c:v>
                </c:pt>
                <c:pt idx="1948">
                  <c:v>167917.88</c:v>
                </c:pt>
                <c:pt idx="1949">
                  <c:v>174975.38</c:v>
                </c:pt>
                <c:pt idx="1950">
                  <c:v>178125.16</c:v>
                </c:pt>
                <c:pt idx="1951">
                  <c:v>176179.61</c:v>
                </c:pt>
                <c:pt idx="1952">
                  <c:v>175930.95</c:v>
                </c:pt>
                <c:pt idx="1953">
                  <c:v>176513.23</c:v>
                </c:pt>
                <c:pt idx="1954">
                  <c:v>172822.49</c:v>
                </c:pt>
                <c:pt idx="1955">
                  <c:v>169352.59</c:v>
                </c:pt>
                <c:pt idx="1956">
                  <c:v>169422.16</c:v>
                </c:pt>
                <c:pt idx="1957">
                  <c:v>168894.49</c:v>
                </c:pt>
                <c:pt idx="1958">
                  <c:v>174481.12</c:v>
                </c:pt>
                <c:pt idx="1959">
                  <c:v>178314.32</c:v>
                </c:pt>
                <c:pt idx="1960">
                  <c:v>178249.19</c:v>
                </c:pt>
                <c:pt idx="1961">
                  <c:v>178671.34</c:v>
                </c:pt>
                <c:pt idx="1962">
                  <c:v>179581.51</c:v>
                </c:pt>
                <c:pt idx="1963">
                  <c:v>175496.7</c:v>
                </c:pt>
                <c:pt idx="1964">
                  <c:v>178545.6</c:v>
                </c:pt>
                <c:pt idx="1965">
                  <c:v>178834.2</c:v>
                </c:pt>
                <c:pt idx="1966">
                  <c:v>178463.32</c:v>
                </c:pt>
                <c:pt idx="1967">
                  <c:v>179678.11</c:v>
                </c:pt>
                <c:pt idx="1968">
                  <c:v>179853.3</c:v>
                </c:pt>
                <c:pt idx="1969">
                  <c:v>179952.43</c:v>
                </c:pt>
                <c:pt idx="1970">
                  <c:v>180011.16</c:v>
                </c:pt>
                <c:pt idx="1971">
                  <c:v>178979.57</c:v>
                </c:pt>
                <c:pt idx="1972">
                  <c:v>183038.72</c:v>
                </c:pt>
                <c:pt idx="1973">
                  <c:v>182269.43</c:v>
                </c:pt>
                <c:pt idx="1974">
                  <c:v>181024.55</c:v>
                </c:pt>
                <c:pt idx="1975">
                  <c:v>180378.23999999999</c:v>
                </c:pt>
                <c:pt idx="1976">
                  <c:v>182847.15</c:v>
                </c:pt>
                <c:pt idx="1977">
                  <c:v>195259.12</c:v>
                </c:pt>
                <c:pt idx="1978">
                  <c:v>195792</c:v>
                </c:pt>
                <c:pt idx="1979">
                  <c:v>197776.36</c:v>
                </c:pt>
                <c:pt idx="1980">
                  <c:v>197708.06</c:v>
                </c:pt>
                <c:pt idx="1981">
                  <c:v>197553.4</c:v>
                </c:pt>
                <c:pt idx="1982">
                  <c:v>196706.79</c:v>
                </c:pt>
                <c:pt idx="1983">
                  <c:v>196332.61</c:v>
                </c:pt>
                <c:pt idx="1984">
                  <c:v>199652.94</c:v>
                </c:pt>
                <c:pt idx="1985">
                  <c:v>199169.96</c:v>
                </c:pt>
                <c:pt idx="1986">
                  <c:v>202410.12</c:v>
                </c:pt>
                <c:pt idx="1987">
                  <c:v>203670.52</c:v>
                </c:pt>
                <c:pt idx="1988">
                  <c:v>199622.09</c:v>
                </c:pt>
                <c:pt idx="1989">
                  <c:v>201334.06</c:v>
                </c:pt>
                <c:pt idx="1990">
                  <c:v>201699.02</c:v>
                </c:pt>
                <c:pt idx="1991">
                  <c:v>203109.02</c:v>
                </c:pt>
                <c:pt idx="1992">
                  <c:v>200439.9</c:v>
                </c:pt>
                <c:pt idx="1993">
                  <c:v>205952.18</c:v>
                </c:pt>
                <c:pt idx="1994">
                  <c:v>203887.7</c:v>
                </c:pt>
                <c:pt idx="1995">
                  <c:v>202842.67</c:v>
                </c:pt>
                <c:pt idx="1996">
                  <c:v>204002</c:v>
                </c:pt>
                <c:pt idx="1997">
                  <c:v>203614.69</c:v>
                </c:pt>
                <c:pt idx="1998">
                  <c:v>204167.44</c:v>
                </c:pt>
                <c:pt idx="1999">
                  <c:v>202795.7</c:v>
                </c:pt>
                <c:pt idx="2000">
                  <c:v>204540.63</c:v>
                </c:pt>
                <c:pt idx="2001">
                  <c:v>200808.16</c:v>
                </c:pt>
                <c:pt idx="2002">
                  <c:v>201725.14</c:v>
                </c:pt>
                <c:pt idx="2003">
                  <c:v>203739.86</c:v>
                </c:pt>
                <c:pt idx="2004">
                  <c:v>209201.99</c:v>
                </c:pt>
                <c:pt idx="2005">
                  <c:v>213189.55</c:v>
                </c:pt>
                <c:pt idx="2006">
                  <c:v>205122.08</c:v>
                </c:pt>
                <c:pt idx="2007">
                  <c:v>216846.68</c:v>
                </c:pt>
                <c:pt idx="2008">
                  <c:v>212338.9</c:v>
                </c:pt>
                <c:pt idx="2009">
                  <c:v>217235.12</c:v>
                </c:pt>
                <c:pt idx="2010">
                  <c:v>214555.74</c:v>
                </c:pt>
                <c:pt idx="2011">
                  <c:v>214682.08</c:v>
                </c:pt>
                <c:pt idx="2012">
                  <c:v>223523.5</c:v>
                </c:pt>
                <c:pt idx="2013">
                  <c:v>216278.32</c:v>
                </c:pt>
                <c:pt idx="2014">
                  <c:v>211752.89</c:v>
                </c:pt>
                <c:pt idx="2015">
                  <c:v>211662.03</c:v>
                </c:pt>
                <c:pt idx="2016">
                  <c:v>212650.91</c:v>
                </c:pt>
                <c:pt idx="2017">
                  <c:v>223826.14</c:v>
                </c:pt>
                <c:pt idx="2018">
                  <c:v>220982.52</c:v>
                </c:pt>
                <c:pt idx="2019">
                  <c:v>219575.34</c:v>
                </c:pt>
                <c:pt idx="2020">
                  <c:v>224759.74</c:v>
                </c:pt>
                <c:pt idx="2021">
                  <c:v>233352.6</c:v>
                </c:pt>
                <c:pt idx="2022">
                  <c:v>231240.12</c:v>
                </c:pt>
                <c:pt idx="2023">
                  <c:v>234353.68</c:v>
                </c:pt>
                <c:pt idx="2024">
                  <c:v>230998.56</c:v>
                </c:pt>
                <c:pt idx="2025">
                  <c:v>235254.65</c:v>
                </c:pt>
                <c:pt idx="2026">
                  <c:v>236744.25</c:v>
                </c:pt>
                <c:pt idx="2027">
                  <c:v>244516.73</c:v>
                </c:pt>
                <c:pt idx="2028">
                  <c:v>238662.8</c:v>
                </c:pt>
                <c:pt idx="2029">
                  <c:v>239963.54</c:v>
                </c:pt>
                <c:pt idx="2030">
                  <c:v>234676.97</c:v>
                </c:pt>
                <c:pt idx="2031">
                  <c:v>239603.68</c:v>
                </c:pt>
                <c:pt idx="2032">
                  <c:v>240866.65</c:v>
                </c:pt>
                <c:pt idx="2033">
                  <c:v>239373.32</c:v>
                </c:pt>
                <c:pt idx="2034">
                  <c:v>234055.5</c:v>
                </c:pt>
                <c:pt idx="2035">
                  <c:v>235149.13</c:v>
                </c:pt>
                <c:pt idx="2036">
                  <c:v>235671.86</c:v>
                </c:pt>
                <c:pt idx="2037">
                  <c:v>237144.6</c:v>
                </c:pt>
                <c:pt idx="2038">
                  <c:v>234747.22</c:v>
                </c:pt>
                <c:pt idx="2039">
                  <c:v>241924.98</c:v>
                </c:pt>
                <c:pt idx="2040">
                  <c:v>248479.46</c:v>
                </c:pt>
                <c:pt idx="2041">
                  <c:v>239347.91</c:v>
                </c:pt>
                <c:pt idx="2042">
                  <c:v>244815.54</c:v>
                </c:pt>
                <c:pt idx="2043">
                  <c:v>241769.47</c:v>
                </c:pt>
                <c:pt idx="2044">
                  <c:v>246940.28</c:v>
                </c:pt>
                <c:pt idx="2045">
                  <c:v>237686.42</c:v>
                </c:pt>
                <c:pt idx="2046">
                  <c:v>237522.51</c:v>
                </c:pt>
                <c:pt idx="2047">
                  <c:v>239144.77</c:v>
                </c:pt>
                <c:pt idx="2048">
                  <c:v>241269.87</c:v>
                </c:pt>
                <c:pt idx="2049">
                  <c:v>244045.64</c:v>
                </c:pt>
                <c:pt idx="2050">
                  <c:v>245219.45</c:v>
                </c:pt>
                <c:pt idx="2051">
                  <c:v>244013.14</c:v>
                </c:pt>
                <c:pt idx="2052">
                  <c:v>241992.2</c:v>
                </c:pt>
                <c:pt idx="2053">
                  <c:v>235717.77</c:v>
                </c:pt>
                <c:pt idx="2054">
                  <c:v>240186.54</c:v>
                </c:pt>
                <c:pt idx="2055">
                  <c:v>235861.87</c:v>
                </c:pt>
                <c:pt idx="2056">
                  <c:v>237776.49</c:v>
                </c:pt>
                <c:pt idx="2057">
                  <c:v>246638.6</c:v>
                </c:pt>
                <c:pt idx="2058">
                  <c:v>248846.78</c:v>
                </c:pt>
                <c:pt idx="2059">
                  <c:v>249653.24</c:v>
                </c:pt>
                <c:pt idx="2060">
                  <c:v>251842.08</c:v>
                </c:pt>
                <c:pt idx="2061">
                  <c:v>248403.4</c:v>
                </c:pt>
                <c:pt idx="2062">
                  <c:v>251940.97</c:v>
                </c:pt>
                <c:pt idx="2063">
                  <c:v>238326.62</c:v>
                </c:pt>
                <c:pt idx="2064">
                  <c:v>244771.45</c:v>
                </c:pt>
                <c:pt idx="2065">
                  <c:v>249436.86</c:v>
                </c:pt>
                <c:pt idx="2066">
                  <c:v>248230.52</c:v>
                </c:pt>
                <c:pt idx="2067">
                  <c:v>241357.32</c:v>
                </c:pt>
                <c:pt idx="2068">
                  <c:v>247948.63</c:v>
                </c:pt>
                <c:pt idx="2069">
                  <c:v>247763.17</c:v>
                </c:pt>
                <c:pt idx="2070">
                  <c:v>244178.21</c:v>
                </c:pt>
                <c:pt idx="2071">
                  <c:v>246087.72</c:v>
                </c:pt>
                <c:pt idx="2072">
                  <c:v>248801.01</c:v>
                </c:pt>
                <c:pt idx="2073">
                  <c:v>244276.72</c:v>
                </c:pt>
                <c:pt idx="2074">
                  <c:v>245624.37</c:v>
                </c:pt>
                <c:pt idx="2075">
                  <c:v>243586.65</c:v>
                </c:pt>
                <c:pt idx="2076">
                  <c:v>241934.69</c:v>
                </c:pt>
                <c:pt idx="2077">
                  <c:v>238951.39</c:v>
                </c:pt>
                <c:pt idx="2078">
                  <c:v>236548.89</c:v>
                </c:pt>
                <c:pt idx="2079">
                  <c:v>240752.24</c:v>
                </c:pt>
                <c:pt idx="2080">
                  <c:v>239797.09</c:v>
                </c:pt>
                <c:pt idx="2081">
                  <c:v>238556.25</c:v>
                </c:pt>
                <c:pt idx="2082">
                  <c:v>239705.81</c:v>
                </c:pt>
                <c:pt idx="2083">
                  <c:v>244929.86</c:v>
                </c:pt>
                <c:pt idx="2084">
                  <c:v>241713.56</c:v>
                </c:pt>
                <c:pt idx="2085">
                  <c:v>242937.21</c:v>
                </c:pt>
                <c:pt idx="2086">
                  <c:v>244248.12</c:v>
                </c:pt>
                <c:pt idx="2087">
                  <c:v>243794.49</c:v>
                </c:pt>
                <c:pt idx="2088">
                  <c:v>240913.47</c:v>
                </c:pt>
                <c:pt idx="2089">
                  <c:v>237461.82</c:v>
                </c:pt>
                <c:pt idx="2090">
                  <c:v>233863.45</c:v>
                </c:pt>
                <c:pt idx="2091">
                  <c:v>238613.84</c:v>
                </c:pt>
                <c:pt idx="2092">
                  <c:v>238450.17</c:v>
                </c:pt>
                <c:pt idx="2093">
                  <c:v>239345.55</c:v>
                </c:pt>
                <c:pt idx="2094">
                  <c:v>243134.53</c:v>
                </c:pt>
                <c:pt idx="2095">
                  <c:v>237743.66</c:v>
                </c:pt>
                <c:pt idx="2096">
                  <c:v>235085.16</c:v>
                </c:pt>
                <c:pt idx="2097">
                  <c:v>234462.13</c:v>
                </c:pt>
                <c:pt idx="2098">
                  <c:v>238217.84</c:v>
                </c:pt>
                <c:pt idx="2099">
                  <c:v>237371.75</c:v>
                </c:pt>
                <c:pt idx="2100">
                  <c:v>236428.55</c:v>
                </c:pt>
                <c:pt idx="2101">
                  <c:v>233854.77</c:v>
                </c:pt>
                <c:pt idx="2102">
                  <c:v>238661.93</c:v>
                </c:pt>
                <c:pt idx="2103">
                  <c:v>239435.88</c:v>
                </c:pt>
                <c:pt idx="2104">
                  <c:v>242888.49</c:v>
                </c:pt>
                <c:pt idx="2105">
                  <c:v>240486.44</c:v>
                </c:pt>
                <c:pt idx="2106">
                  <c:v>235508.29</c:v>
                </c:pt>
                <c:pt idx="2107">
                  <c:v>240725.35</c:v>
                </c:pt>
                <c:pt idx="2108">
                  <c:v>242745.45</c:v>
                </c:pt>
                <c:pt idx="2109">
                  <c:v>246064.75</c:v>
                </c:pt>
                <c:pt idx="2110">
                  <c:v>247060.48000000001</c:v>
                </c:pt>
                <c:pt idx="2111">
                  <c:v>246799.05</c:v>
                </c:pt>
                <c:pt idx="2112">
                  <c:v>242287.45</c:v>
                </c:pt>
                <c:pt idx="2113">
                  <c:v>242834.28</c:v>
                </c:pt>
                <c:pt idx="2114">
                  <c:v>242163.51</c:v>
                </c:pt>
                <c:pt idx="2115">
                  <c:v>248018.7</c:v>
                </c:pt>
                <c:pt idx="2116">
                  <c:v>243229.39</c:v>
                </c:pt>
                <c:pt idx="2117">
                  <c:v>247516.29</c:v>
                </c:pt>
                <c:pt idx="2118">
                  <c:v>248747.11</c:v>
                </c:pt>
                <c:pt idx="2119">
                  <c:v>247871.45</c:v>
                </c:pt>
                <c:pt idx="2120">
                  <c:v>248316.98</c:v>
                </c:pt>
                <c:pt idx="2121">
                  <c:v>248701.93</c:v>
                </c:pt>
                <c:pt idx="2122">
                  <c:v>243414.83</c:v>
                </c:pt>
                <c:pt idx="2123">
                  <c:v>244470.99</c:v>
                </c:pt>
                <c:pt idx="2124">
                  <c:v>246246.79</c:v>
                </c:pt>
                <c:pt idx="2125">
                  <c:v>248562.52</c:v>
                </c:pt>
                <c:pt idx="2126">
                  <c:v>248519.76</c:v>
                </c:pt>
                <c:pt idx="2127">
                  <c:v>250981.29</c:v>
                </c:pt>
                <c:pt idx="2128">
                  <c:v>250401.75</c:v>
                </c:pt>
                <c:pt idx="2129">
                  <c:v>252293.06</c:v>
                </c:pt>
                <c:pt idx="2130">
                  <c:v>256104.28</c:v>
                </c:pt>
                <c:pt idx="2131">
                  <c:v>251029.16</c:v>
                </c:pt>
                <c:pt idx="2132">
                  <c:v>260196.73</c:v>
                </c:pt>
                <c:pt idx="2133">
                  <c:v>251324.9</c:v>
                </c:pt>
                <c:pt idx="2134">
                  <c:v>262746.02</c:v>
                </c:pt>
                <c:pt idx="2135">
                  <c:v>258424.25</c:v>
                </c:pt>
                <c:pt idx="2136">
                  <c:v>266193.13</c:v>
                </c:pt>
                <c:pt idx="2137">
                  <c:v>262763.21999999997</c:v>
                </c:pt>
                <c:pt idx="2138">
                  <c:v>266278.98</c:v>
                </c:pt>
                <c:pt idx="2139">
                  <c:v>269235.02</c:v>
                </c:pt>
                <c:pt idx="2140">
                  <c:v>273373.78999999998</c:v>
                </c:pt>
                <c:pt idx="2141">
                  <c:v>277693.51</c:v>
                </c:pt>
                <c:pt idx="2142">
                  <c:v>278490.78000000003</c:v>
                </c:pt>
                <c:pt idx="2143">
                  <c:v>282139.24</c:v>
                </c:pt>
                <c:pt idx="2144">
                  <c:v>278910.28000000003</c:v>
                </c:pt>
                <c:pt idx="2145">
                  <c:v>278439.34999999998</c:v>
                </c:pt>
                <c:pt idx="2146">
                  <c:v>284568.55</c:v>
                </c:pt>
                <c:pt idx="2147">
                  <c:v>280889.89</c:v>
                </c:pt>
                <c:pt idx="2148">
                  <c:v>280640.2</c:v>
                </c:pt>
                <c:pt idx="2149">
                  <c:v>288236.46000000002</c:v>
                </c:pt>
                <c:pt idx="2150">
                  <c:v>292755.15000000002</c:v>
                </c:pt>
                <c:pt idx="2151">
                  <c:v>293853.42</c:v>
                </c:pt>
                <c:pt idx="2152">
                  <c:v>290234.31</c:v>
                </c:pt>
                <c:pt idx="2153">
                  <c:v>296439.27</c:v>
                </c:pt>
                <c:pt idx="2154">
                  <c:v>294325.11</c:v>
                </c:pt>
                <c:pt idx="2155">
                  <c:v>288712.88</c:v>
                </c:pt>
                <c:pt idx="2156">
                  <c:v>289040.73</c:v>
                </c:pt>
                <c:pt idx="2157">
                  <c:v>288581.78000000003</c:v>
                </c:pt>
                <c:pt idx="2158">
                  <c:v>296456.62</c:v>
                </c:pt>
                <c:pt idx="2159">
                  <c:v>291242.15999999997</c:v>
                </c:pt>
                <c:pt idx="2160">
                  <c:v>291029.08</c:v>
                </c:pt>
                <c:pt idx="2161">
                  <c:v>291573.31</c:v>
                </c:pt>
                <c:pt idx="2162">
                  <c:v>296909.69</c:v>
                </c:pt>
                <c:pt idx="2163">
                  <c:v>290191.90000000002</c:v>
                </c:pt>
                <c:pt idx="2164">
                  <c:v>293645.43</c:v>
                </c:pt>
                <c:pt idx="2165">
                  <c:v>293229.95</c:v>
                </c:pt>
                <c:pt idx="2166">
                  <c:v>296103.98</c:v>
                </c:pt>
                <c:pt idx="2167">
                  <c:v>292722.26</c:v>
                </c:pt>
                <c:pt idx="2168">
                  <c:v>292770.09000000003</c:v>
                </c:pt>
                <c:pt idx="2169">
                  <c:v>296762.40999999997</c:v>
                </c:pt>
                <c:pt idx="2170">
                  <c:v>293233.15999999997</c:v>
                </c:pt>
                <c:pt idx="2171">
                  <c:v>291025.55</c:v>
                </c:pt>
                <c:pt idx="2172">
                  <c:v>293346.67</c:v>
                </c:pt>
                <c:pt idx="2173">
                  <c:v>297997.73</c:v>
                </c:pt>
                <c:pt idx="2174">
                  <c:v>293812.55</c:v>
                </c:pt>
                <c:pt idx="2175">
                  <c:v>289348.62</c:v>
                </c:pt>
                <c:pt idx="2176">
                  <c:v>292237.89</c:v>
                </c:pt>
                <c:pt idx="2177">
                  <c:v>293177.65000000002</c:v>
                </c:pt>
                <c:pt idx="2178">
                  <c:v>285771.78000000003</c:v>
                </c:pt>
                <c:pt idx="2179">
                  <c:v>285248.75</c:v>
                </c:pt>
                <c:pt idx="2180">
                  <c:v>294474.23999999999</c:v>
                </c:pt>
                <c:pt idx="2181">
                  <c:v>290717.77</c:v>
                </c:pt>
                <c:pt idx="2182">
                  <c:v>290349.93</c:v>
                </c:pt>
                <c:pt idx="2183">
                  <c:v>288757.53999999998</c:v>
                </c:pt>
                <c:pt idx="2184">
                  <c:v>288144.12</c:v>
                </c:pt>
                <c:pt idx="2185">
                  <c:v>286026.06</c:v>
                </c:pt>
                <c:pt idx="2186">
                  <c:v>281679.78999999998</c:v>
                </c:pt>
                <c:pt idx="2187">
                  <c:v>285172.51</c:v>
                </c:pt>
                <c:pt idx="2188">
                  <c:v>285356.49</c:v>
                </c:pt>
                <c:pt idx="2189">
                  <c:v>289313.34000000003</c:v>
                </c:pt>
                <c:pt idx="2190">
                  <c:v>293090.94</c:v>
                </c:pt>
                <c:pt idx="2191">
                  <c:v>289203.83</c:v>
                </c:pt>
                <c:pt idx="2192">
                  <c:v>290146.21999999997</c:v>
                </c:pt>
                <c:pt idx="2193">
                  <c:v>288885.83</c:v>
                </c:pt>
                <c:pt idx="2194">
                  <c:v>287390.40000000002</c:v>
                </c:pt>
                <c:pt idx="2195">
                  <c:v>289005.37</c:v>
                </c:pt>
                <c:pt idx="2196">
                  <c:v>288249.08</c:v>
                </c:pt>
                <c:pt idx="2197">
                  <c:v>289776.40000000002</c:v>
                </c:pt>
                <c:pt idx="2198">
                  <c:v>283017.49</c:v>
                </c:pt>
                <c:pt idx="2199">
                  <c:v>280102.71000000002</c:v>
                </c:pt>
                <c:pt idx="2200">
                  <c:v>276026.76</c:v>
                </c:pt>
                <c:pt idx="2201">
                  <c:v>280067.31</c:v>
                </c:pt>
                <c:pt idx="2202">
                  <c:v>274584.63</c:v>
                </c:pt>
                <c:pt idx="2203">
                  <c:v>279566.09000000003</c:v>
                </c:pt>
                <c:pt idx="2204">
                  <c:v>274796.44</c:v>
                </c:pt>
                <c:pt idx="2205">
                  <c:v>272294.11</c:v>
                </c:pt>
                <c:pt idx="2206">
                  <c:v>268799.27</c:v>
                </c:pt>
                <c:pt idx="2207">
                  <c:v>264752.31</c:v>
                </c:pt>
                <c:pt idx="2208">
                  <c:v>270255.78000000003</c:v>
                </c:pt>
                <c:pt idx="2209">
                  <c:v>278024.01</c:v>
                </c:pt>
                <c:pt idx="2210">
                  <c:v>255848.7</c:v>
                </c:pt>
                <c:pt idx="2211">
                  <c:v>268401.48</c:v>
                </c:pt>
                <c:pt idx="2212">
                  <c:v>262983.23</c:v>
                </c:pt>
                <c:pt idx="2213">
                  <c:v>260950.72</c:v>
                </c:pt>
                <c:pt idx="2214">
                  <c:v>259459.04</c:v>
                </c:pt>
                <c:pt idx="2215">
                  <c:v>250376.2</c:v>
                </c:pt>
                <c:pt idx="2216">
                  <c:v>254687.86</c:v>
                </c:pt>
                <c:pt idx="2217">
                  <c:v>253553.61</c:v>
                </c:pt>
                <c:pt idx="2218">
                  <c:v>252654.03</c:v>
                </c:pt>
                <c:pt idx="2219">
                  <c:v>252105.56</c:v>
                </c:pt>
                <c:pt idx="2220">
                  <c:v>251604.69</c:v>
                </c:pt>
                <c:pt idx="2221">
                  <c:v>243387.4</c:v>
                </c:pt>
                <c:pt idx="2222">
                  <c:v>244080.45</c:v>
                </c:pt>
                <c:pt idx="2223">
                  <c:v>245936.33</c:v>
                </c:pt>
                <c:pt idx="2224">
                  <c:v>247930.94</c:v>
                </c:pt>
                <c:pt idx="2225">
                  <c:v>246823.28</c:v>
                </c:pt>
                <c:pt idx="2226">
                  <c:v>238354.12</c:v>
                </c:pt>
                <c:pt idx="2227">
                  <c:v>243761.02</c:v>
                </c:pt>
                <c:pt idx="2228">
                  <c:v>252893.71</c:v>
                </c:pt>
                <c:pt idx="2229">
                  <c:v>252449.4</c:v>
                </c:pt>
                <c:pt idx="2230">
                  <c:v>245002.32</c:v>
                </c:pt>
                <c:pt idx="2231">
                  <c:v>252048.92</c:v>
                </c:pt>
                <c:pt idx="2232">
                  <c:v>264191.92</c:v>
                </c:pt>
                <c:pt idx="2233">
                  <c:v>263096.40000000002</c:v>
                </c:pt>
                <c:pt idx="2234">
                  <c:v>255818.71</c:v>
                </c:pt>
                <c:pt idx="2235">
                  <c:v>250963.57</c:v>
                </c:pt>
                <c:pt idx="2236">
                  <c:v>259950.42</c:v>
                </c:pt>
                <c:pt idx="2237">
                  <c:v>256832.95</c:v>
                </c:pt>
                <c:pt idx="2238">
                  <c:v>254312.9</c:v>
                </c:pt>
                <c:pt idx="2239">
                  <c:v>248588.75</c:v>
                </c:pt>
                <c:pt idx="2240">
                  <c:v>253559.91</c:v>
                </c:pt>
                <c:pt idx="2241">
                  <c:v>258871.56</c:v>
                </c:pt>
                <c:pt idx="2242">
                  <c:v>264381.94</c:v>
                </c:pt>
                <c:pt idx="2243">
                  <c:v>257354.88</c:v>
                </c:pt>
                <c:pt idx="2244">
                  <c:v>262501.77</c:v>
                </c:pt>
                <c:pt idx="2245">
                  <c:v>257431.91</c:v>
                </c:pt>
                <c:pt idx="2246">
                  <c:v>247845.18</c:v>
                </c:pt>
                <c:pt idx="2247">
                  <c:v>250199.22</c:v>
                </c:pt>
                <c:pt idx="2248">
                  <c:v>243235.84</c:v>
                </c:pt>
                <c:pt idx="2249">
                  <c:v>242627.69</c:v>
                </c:pt>
                <c:pt idx="2250">
                  <c:v>242951.66</c:v>
                </c:pt>
                <c:pt idx="2251">
                  <c:v>245305.37</c:v>
                </c:pt>
                <c:pt idx="2252">
                  <c:v>245420.61</c:v>
                </c:pt>
                <c:pt idx="2253">
                  <c:v>251313.03</c:v>
                </c:pt>
                <c:pt idx="2254">
                  <c:v>253896.38</c:v>
                </c:pt>
                <c:pt idx="2255">
                  <c:v>257535.2</c:v>
                </c:pt>
                <c:pt idx="2256">
                  <c:v>258061.83</c:v>
                </c:pt>
                <c:pt idx="2257">
                  <c:v>258037.96</c:v>
                </c:pt>
                <c:pt idx="2258">
                  <c:v>257958.66</c:v>
                </c:pt>
                <c:pt idx="2259">
                  <c:v>255043.41</c:v>
                </c:pt>
                <c:pt idx="2260">
                  <c:v>254327.03</c:v>
                </c:pt>
                <c:pt idx="2261">
                  <c:v>254080.47</c:v>
                </c:pt>
                <c:pt idx="2262">
                  <c:v>254101.2</c:v>
                </c:pt>
                <c:pt idx="2263">
                  <c:v>255328.49</c:v>
                </c:pt>
                <c:pt idx="2264">
                  <c:v>254973.42</c:v>
                </c:pt>
                <c:pt idx="2265">
                  <c:v>255855.86</c:v>
                </c:pt>
                <c:pt idx="2266">
                  <c:v>255388.35</c:v>
                </c:pt>
                <c:pt idx="2267">
                  <c:v>254324.06</c:v>
                </c:pt>
                <c:pt idx="2268">
                  <c:v>252954.18</c:v>
                </c:pt>
                <c:pt idx="2269">
                  <c:v>253869.06</c:v>
                </c:pt>
                <c:pt idx="2270">
                  <c:v>253651.7</c:v>
                </c:pt>
                <c:pt idx="2271">
                  <c:v>253540.22</c:v>
                </c:pt>
                <c:pt idx="2272">
                  <c:v>252794.02</c:v>
                </c:pt>
                <c:pt idx="2273">
                  <c:v>247855.32</c:v>
                </c:pt>
                <c:pt idx="2274">
                  <c:v>242678.13</c:v>
                </c:pt>
                <c:pt idx="2275">
                  <c:v>240963.89</c:v>
                </c:pt>
                <c:pt idx="2276">
                  <c:v>238788.17</c:v>
                </c:pt>
                <c:pt idx="2277">
                  <c:v>238205.87</c:v>
                </c:pt>
                <c:pt idx="2278">
                  <c:v>243079.97</c:v>
                </c:pt>
                <c:pt idx="2279">
                  <c:v>242984.63</c:v>
                </c:pt>
                <c:pt idx="2280">
                  <c:v>242527.16</c:v>
                </c:pt>
                <c:pt idx="2281">
                  <c:v>242459.88</c:v>
                </c:pt>
                <c:pt idx="2282">
                  <c:v>242676.61</c:v>
                </c:pt>
                <c:pt idx="2283">
                  <c:v>242272.9</c:v>
                </c:pt>
                <c:pt idx="2284">
                  <c:v>242885.69</c:v>
                </c:pt>
                <c:pt idx="2285">
                  <c:v>242619.53</c:v>
                </c:pt>
                <c:pt idx="2286">
                  <c:v>242406.39</c:v>
                </c:pt>
                <c:pt idx="2287">
                  <c:v>243510.99</c:v>
                </c:pt>
                <c:pt idx="2288">
                  <c:v>243174.63</c:v>
                </c:pt>
                <c:pt idx="2289">
                  <c:v>242870.71</c:v>
                </c:pt>
                <c:pt idx="2290">
                  <c:v>242604.46</c:v>
                </c:pt>
                <c:pt idx="2291">
                  <c:v>241787.7</c:v>
                </c:pt>
                <c:pt idx="2292">
                  <c:v>241737.09</c:v>
                </c:pt>
                <c:pt idx="2293">
                  <c:v>241315.69</c:v>
                </c:pt>
                <c:pt idx="2294">
                  <c:v>242101.26</c:v>
                </c:pt>
                <c:pt idx="2295">
                  <c:v>241510.12</c:v>
                </c:pt>
                <c:pt idx="2296">
                  <c:v>240508.52</c:v>
                </c:pt>
                <c:pt idx="2297">
                  <c:v>239867.94</c:v>
                </c:pt>
                <c:pt idx="2298">
                  <c:v>239240.3</c:v>
                </c:pt>
                <c:pt idx="2299">
                  <c:v>239067.98</c:v>
                </c:pt>
                <c:pt idx="2300">
                  <c:v>239366.54</c:v>
                </c:pt>
                <c:pt idx="2301">
                  <c:v>238850.47</c:v>
                </c:pt>
                <c:pt idx="2302">
                  <c:v>239440.48</c:v>
                </c:pt>
                <c:pt idx="2303">
                  <c:v>239596.25</c:v>
                </c:pt>
                <c:pt idx="2304">
                  <c:v>240015.8</c:v>
                </c:pt>
                <c:pt idx="2305">
                  <c:v>240697.52</c:v>
                </c:pt>
                <c:pt idx="2306">
                  <c:v>238759.17</c:v>
                </c:pt>
                <c:pt idx="2307">
                  <c:v>237308.06</c:v>
                </c:pt>
                <c:pt idx="2308">
                  <c:v>236930.57</c:v>
                </c:pt>
                <c:pt idx="2309">
                  <c:v>238105.24</c:v>
                </c:pt>
                <c:pt idx="2310">
                  <c:v>238073.19</c:v>
                </c:pt>
                <c:pt idx="2311">
                  <c:v>238039.18</c:v>
                </c:pt>
                <c:pt idx="2312">
                  <c:v>238060.52</c:v>
                </c:pt>
                <c:pt idx="2313">
                  <c:v>238965.19</c:v>
                </c:pt>
                <c:pt idx="2314">
                  <c:v>239434.79</c:v>
                </c:pt>
                <c:pt idx="2315">
                  <c:v>241971.54</c:v>
                </c:pt>
                <c:pt idx="2316">
                  <c:v>242144.3</c:v>
                </c:pt>
                <c:pt idx="2317">
                  <c:v>240930.79</c:v>
                </c:pt>
                <c:pt idx="2318">
                  <c:v>239940.42</c:v>
                </c:pt>
                <c:pt idx="2319">
                  <c:v>240275.84</c:v>
                </c:pt>
                <c:pt idx="2320">
                  <c:v>239072.56</c:v>
                </c:pt>
                <c:pt idx="2321">
                  <c:v>237890.45</c:v>
                </c:pt>
                <c:pt idx="2322">
                  <c:v>239329.47</c:v>
                </c:pt>
                <c:pt idx="2323">
                  <c:v>237492.37</c:v>
                </c:pt>
                <c:pt idx="2324">
                  <c:v>237189.66</c:v>
                </c:pt>
                <c:pt idx="2325">
                  <c:v>236567.88</c:v>
                </c:pt>
                <c:pt idx="2326">
                  <c:v>236826.16</c:v>
                </c:pt>
                <c:pt idx="2327">
                  <c:v>236654.2</c:v>
                </c:pt>
                <c:pt idx="2328">
                  <c:v>236611.93</c:v>
                </c:pt>
                <c:pt idx="2329">
                  <c:v>236405.09</c:v>
                </c:pt>
                <c:pt idx="2330">
                  <c:v>237012.72</c:v>
                </c:pt>
                <c:pt idx="2331">
                  <c:v>237702.72</c:v>
                </c:pt>
                <c:pt idx="2332">
                  <c:v>240351.51</c:v>
                </c:pt>
                <c:pt idx="2333">
                  <c:v>238538.56</c:v>
                </c:pt>
                <c:pt idx="2334">
                  <c:v>240080.42</c:v>
                </c:pt>
                <c:pt idx="2335">
                  <c:v>241060.04</c:v>
                </c:pt>
                <c:pt idx="2336">
                  <c:v>241081.4</c:v>
                </c:pt>
                <c:pt idx="2337">
                  <c:v>242379.9</c:v>
                </c:pt>
                <c:pt idx="2338">
                  <c:v>242734.1</c:v>
                </c:pt>
                <c:pt idx="2339">
                  <c:v>241547.48</c:v>
                </c:pt>
                <c:pt idx="2340">
                  <c:v>241262.93</c:v>
                </c:pt>
                <c:pt idx="2341">
                  <c:v>241760.44</c:v>
                </c:pt>
                <c:pt idx="2342">
                  <c:v>241357</c:v>
                </c:pt>
                <c:pt idx="2343">
                  <c:v>242085.55</c:v>
                </c:pt>
                <c:pt idx="2344">
                  <c:v>242372.26</c:v>
                </c:pt>
                <c:pt idx="2345">
                  <c:v>242408.94</c:v>
                </c:pt>
                <c:pt idx="2346">
                  <c:v>242890.49</c:v>
                </c:pt>
                <c:pt idx="2347">
                  <c:v>243503.05</c:v>
                </c:pt>
                <c:pt idx="2348">
                  <c:v>242959.96</c:v>
                </c:pt>
                <c:pt idx="2349">
                  <c:v>242902.45</c:v>
                </c:pt>
                <c:pt idx="2350">
                  <c:v>243124.55</c:v>
                </c:pt>
                <c:pt idx="2351">
                  <c:v>244022.23</c:v>
                </c:pt>
                <c:pt idx="2352">
                  <c:v>244295.11</c:v>
                </c:pt>
                <c:pt idx="2353">
                  <c:v>244135.25</c:v>
                </c:pt>
                <c:pt idx="2354">
                  <c:v>242269.79</c:v>
                </c:pt>
                <c:pt idx="2355">
                  <c:v>242718.71</c:v>
                </c:pt>
                <c:pt idx="2356">
                  <c:v>243998.31</c:v>
                </c:pt>
                <c:pt idx="2357">
                  <c:v>243865.55</c:v>
                </c:pt>
                <c:pt idx="2358">
                  <c:v>243860.75</c:v>
                </c:pt>
                <c:pt idx="2359">
                  <c:v>244266.76</c:v>
                </c:pt>
                <c:pt idx="2360">
                  <c:v>243127.63</c:v>
                </c:pt>
                <c:pt idx="2361">
                  <c:v>244951.02</c:v>
                </c:pt>
                <c:pt idx="2362">
                  <c:v>242774.99</c:v>
                </c:pt>
                <c:pt idx="2363">
                  <c:v>243311.96</c:v>
                </c:pt>
                <c:pt idx="2364">
                  <c:v>243777.26</c:v>
                </c:pt>
                <c:pt idx="2365">
                  <c:v>242861.77</c:v>
                </c:pt>
                <c:pt idx="2366">
                  <c:v>241649.36</c:v>
                </c:pt>
                <c:pt idx="2367">
                  <c:v>242290.66</c:v>
                </c:pt>
                <c:pt idx="2368">
                  <c:v>242691.36</c:v>
                </c:pt>
                <c:pt idx="2369">
                  <c:v>242553.51</c:v>
                </c:pt>
                <c:pt idx="2370">
                  <c:v>242960.94</c:v>
                </c:pt>
                <c:pt idx="2371">
                  <c:v>241093.33</c:v>
                </c:pt>
                <c:pt idx="2372">
                  <c:v>241988.3</c:v>
                </c:pt>
                <c:pt idx="2373">
                  <c:v>242054.75</c:v>
                </c:pt>
                <c:pt idx="2374">
                  <c:v>242854.37</c:v>
                </c:pt>
                <c:pt idx="2375">
                  <c:v>241702.31</c:v>
                </c:pt>
                <c:pt idx="2376">
                  <c:v>241848.47</c:v>
                </c:pt>
                <c:pt idx="2377">
                  <c:v>245208.52</c:v>
                </c:pt>
                <c:pt idx="2378">
                  <c:v>244353.39</c:v>
                </c:pt>
                <c:pt idx="2379">
                  <c:v>245201.12</c:v>
                </c:pt>
                <c:pt idx="2380">
                  <c:v>245293.82</c:v>
                </c:pt>
                <c:pt idx="2381">
                  <c:v>246065.47</c:v>
                </c:pt>
                <c:pt idx="2382">
                  <c:v>245813.13</c:v>
                </c:pt>
                <c:pt idx="2383">
                  <c:v>245595.07</c:v>
                </c:pt>
                <c:pt idx="2384">
                  <c:v>245426.53</c:v>
                </c:pt>
                <c:pt idx="2385">
                  <c:v>245781.31</c:v>
                </c:pt>
                <c:pt idx="2386">
                  <c:v>246183.41</c:v>
                </c:pt>
                <c:pt idx="2387">
                  <c:v>246163.74</c:v>
                </c:pt>
                <c:pt idx="2388">
                  <c:v>245855.71</c:v>
                </c:pt>
                <c:pt idx="2389">
                  <c:v>246354.06</c:v>
                </c:pt>
                <c:pt idx="2390">
                  <c:v>246752.8</c:v>
                </c:pt>
                <c:pt idx="2391">
                  <c:v>247069.74</c:v>
                </c:pt>
                <c:pt idx="2392">
                  <c:v>247097.18</c:v>
                </c:pt>
                <c:pt idx="2393">
                  <c:v>246691.56</c:v>
                </c:pt>
                <c:pt idx="2394">
                  <c:v>246630.64</c:v>
                </c:pt>
                <c:pt idx="2395">
                  <c:v>247076.86</c:v>
                </c:pt>
                <c:pt idx="2396">
                  <c:v>248737.68</c:v>
                </c:pt>
                <c:pt idx="2397">
                  <c:v>248003.26</c:v>
                </c:pt>
                <c:pt idx="2398">
                  <c:v>247929.67</c:v>
                </c:pt>
                <c:pt idx="2399">
                  <c:v>247899.03</c:v>
                </c:pt>
                <c:pt idx="2400">
                  <c:v>250805.81</c:v>
                </c:pt>
                <c:pt idx="2401">
                  <c:v>249944.21</c:v>
                </c:pt>
                <c:pt idx="2402">
                  <c:v>250367.24</c:v>
                </c:pt>
                <c:pt idx="2403">
                  <c:v>252250.02</c:v>
                </c:pt>
                <c:pt idx="2404">
                  <c:v>251957.85</c:v>
                </c:pt>
                <c:pt idx="2405">
                  <c:v>251882.18</c:v>
                </c:pt>
                <c:pt idx="2406">
                  <c:v>252546.88</c:v>
                </c:pt>
                <c:pt idx="2407">
                  <c:v>252961.59</c:v>
                </c:pt>
                <c:pt idx="2408">
                  <c:v>252870.74</c:v>
                </c:pt>
                <c:pt idx="2409">
                  <c:v>254112.28</c:v>
                </c:pt>
                <c:pt idx="2410">
                  <c:v>254491.97</c:v>
                </c:pt>
                <c:pt idx="2411">
                  <c:v>255432.93</c:v>
                </c:pt>
                <c:pt idx="2412">
                  <c:v>255642.37</c:v>
                </c:pt>
                <c:pt idx="2413">
                  <c:v>255538.49</c:v>
                </c:pt>
                <c:pt idx="2414">
                  <c:v>254795.92</c:v>
                </c:pt>
                <c:pt idx="2415">
                  <c:v>254961.89</c:v>
                </c:pt>
                <c:pt idx="2416">
                  <c:v>255996.69</c:v>
                </c:pt>
                <c:pt idx="2417">
                  <c:v>257951.81</c:v>
                </c:pt>
                <c:pt idx="2418">
                  <c:v>257160.67</c:v>
                </c:pt>
                <c:pt idx="2419">
                  <c:v>256147.81</c:v>
                </c:pt>
                <c:pt idx="2420">
                  <c:v>252233.17</c:v>
                </c:pt>
                <c:pt idx="2421">
                  <c:v>252527.01</c:v>
                </c:pt>
                <c:pt idx="2422">
                  <c:v>253033.87</c:v>
                </c:pt>
                <c:pt idx="2423">
                  <c:v>254523</c:v>
                </c:pt>
                <c:pt idx="2424">
                  <c:v>256053.56</c:v>
                </c:pt>
                <c:pt idx="2425">
                  <c:v>255300.27</c:v>
                </c:pt>
                <c:pt idx="2426">
                  <c:v>255366.28</c:v>
                </c:pt>
                <c:pt idx="2427">
                  <c:v>255960.55</c:v>
                </c:pt>
                <c:pt idx="2428">
                  <c:v>256239.44</c:v>
                </c:pt>
                <c:pt idx="2429">
                  <c:v>256022.82</c:v>
                </c:pt>
                <c:pt idx="2430">
                  <c:v>257313.8</c:v>
                </c:pt>
                <c:pt idx="2431">
                  <c:v>257602.6</c:v>
                </c:pt>
                <c:pt idx="2432">
                  <c:v>258163.96</c:v>
                </c:pt>
                <c:pt idx="2433">
                  <c:v>258391.81</c:v>
                </c:pt>
                <c:pt idx="2434">
                  <c:v>260152.69</c:v>
                </c:pt>
                <c:pt idx="2435">
                  <c:v>262104.48</c:v>
                </c:pt>
                <c:pt idx="2436">
                  <c:v>265675.42</c:v>
                </c:pt>
                <c:pt idx="2437">
                  <c:v>267588.46999999997</c:v>
                </c:pt>
                <c:pt idx="2438">
                  <c:v>268338.74</c:v>
                </c:pt>
                <c:pt idx="2439">
                  <c:v>269565.53999999998</c:v>
                </c:pt>
                <c:pt idx="2440">
                  <c:v>271294.53999999998</c:v>
                </c:pt>
                <c:pt idx="2441">
                  <c:v>274028.57</c:v>
                </c:pt>
                <c:pt idx="2442">
                  <c:v>274522.03000000003</c:v>
                </c:pt>
                <c:pt idx="2443">
                  <c:v>275497.65000000002</c:v>
                </c:pt>
                <c:pt idx="2444">
                  <c:v>276326.39</c:v>
                </c:pt>
                <c:pt idx="2445">
                  <c:v>275988.94</c:v>
                </c:pt>
                <c:pt idx="2446">
                  <c:v>276276.31</c:v>
                </c:pt>
                <c:pt idx="2447">
                  <c:v>275811</c:v>
                </c:pt>
                <c:pt idx="2448">
                  <c:v>276868.06</c:v>
                </c:pt>
                <c:pt idx="2449">
                  <c:v>277970.17</c:v>
                </c:pt>
                <c:pt idx="2450">
                  <c:v>279109.27</c:v>
                </c:pt>
                <c:pt idx="2451">
                  <c:v>279102.34000000003</c:v>
                </c:pt>
                <c:pt idx="2452">
                  <c:v>280372.46000000002</c:v>
                </c:pt>
                <c:pt idx="2453">
                  <c:v>280415.90999999997</c:v>
                </c:pt>
                <c:pt idx="2454">
                  <c:v>281921.5</c:v>
                </c:pt>
                <c:pt idx="2455">
                  <c:v>281433.84000000003</c:v>
                </c:pt>
                <c:pt idx="2456">
                  <c:v>282581.65000000002</c:v>
                </c:pt>
                <c:pt idx="2457">
                  <c:v>282060.26</c:v>
                </c:pt>
                <c:pt idx="2458">
                  <c:v>281598.44</c:v>
                </c:pt>
                <c:pt idx="2459">
                  <c:v>281241.90000000002</c:v>
                </c:pt>
                <c:pt idx="2460">
                  <c:v>281137.64</c:v>
                </c:pt>
                <c:pt idx="2461">
                  <c:v>281264.82</c:v>
                </c:pt>
                <c:pt idx="2462">
                  <c:v>281325.71999999997</c:v>
                </c:pt>
                <c:pt idx="2463">
                  <c:v>281887.75</c:v>
                </c:pt>
                <c:pt idx="2464">
                  <c:v>282941.11</c:v>
                </c:pt>
                <c:pt idx="2465">
                  <c:v>283234.52</c:v>
                </c:pt>
                <c:pt idx="2466">
                  <c:v>281990.21999999997</c:v>
                </c:pt>
                <c:pt idx="2467">
                  <c:v>282664.65999999997</c:v>
                </c:pt>
                <c:pt idx="2468">
                  <c:v>282647.84999999998</c:v>
                </c:pt>
                <c:pt idx="2469">
                  <c:v>283014.77</c:v>
                </c:pt>
                <c:pt idx="2470">
                  <c:v>283104.83</c:v>
                </c:pt>
                <c:pt idx="2471">
                  <c:v>282787.52</c:v>
                </c:pt>
                <c:pt idx="2472">
                  <c:v>281987.93</c:v>
                </c:pt>
                <c:pt idx="2473">
                  <c:v>282507.68</c:v>
                </c:pt>
                <c:pt idx="2474">
                  <c:v>282399.46999999997</c:v>
                </c:pt>
                <c:pt idx="2475">
                  <c:v>283089.11</c:v>
                </c:pt>
                <c:pt idx="2476">
                  <c:v>283773.57</c:v>
                </c:pt>
                <c:pt idx="2477">
                  <c:v>284744.26</c:v>
                </c:pt>
                <c:pt idx="2478">
                  <c:v>284868.45</c:v>
                </c:pt>
                <c:pt idx="2479">
                  <c:v>284484.56</c:v>
                </c:pt>
                <c:pt idx="2480">
                  <c:v>284326.46999999997</c:v>
                </c:pt>
                <c:pt idx="2481">
                  <c:v>284762.68</c:v>
                </c:pt>
                <c:pt idx="2482">
                  <c:v>285011.74</c:v>
                </c:pt>
                <c:pt idx="2483">
                  <c:v>284740.63</c:v>
                </c:pt>
                <c:pt idx="2484">
                  <c:v>288542.03000000003</c:v>
                </c:pt>
                <c:pt idx="2485">
                  <c:v>289231.96999999997</c:v>
                </c:pt>
                <c:pt idx="2486">
                  <c:v>290183.32</c:v>
                </c:pt>
                <c:pt idx="2487">
                  <c:v>288434.7</c:v>
                </c:pt>
                <c:pt idx="2488">
                  <c:v>288667.95</c:v>
                </c:pt>
                <c:pt idx="2489">
                  <c:v>288881.46999999997</c:v>
                </c:pt>
                <c:pt idx="2490">
                  <c:v>289259.38</c:v>
                </c:pt>
                <c:pt idx="2491">
                  <c:v>289943.21999999997</c:v>
                </c:pt>
                <c:pt idx="2492">
                  <c:v>290230.31</c:v>
                </c:pt>
                <c:pt idx="2493">
                  <c:v>290579.17</c:v>
                </c:pt>
                <c:pt idx="2494">
                  <c:v>291307.74</c:v>
                </c:pt>
                <c:pt idx="2495">
                  <c:v>290879.75</c:v>
                </c:pt>
                <c:pt idx="2496">
                  <c:v>291373.7</c:v>
                </c:pt>
                <c:pt idx="2497">
                  <c:v>288483.76</c:v>
                </c:pt>
                <c:pt idx="2498">
                  <c:v>288398.68</c:v>
                </c:pt>
                <c:pt idx="2499">
                  <c:v>286716.46999999997</c:v>
                </c:pt>
                <c:pt idx="2500">
                  <c:v>287896.96999999997</c:v>
                </c:pt>
                <c:pt idx="2501">
                  <c:v>289204.67</c:v>
                </c:pt>
                <c:pt idx="2502">
                  <c:v>289545.12</c:v>
                </c:pt>
                <c:pt idx="2503">
                  <c:v>290947.7</c:v>
                </c:pt>
                <c:pt idx="2504">
                  <c:v>292814.25</c:v>
                </c:pt>
                <c:pt idx="2505">
                  <c:v>292715.51</c:v>
                </c:pt>
                <c:pt idx="2506">
                  <c:v>293290.98</c:v>
                </c:pt>
                <c:pt idx="2507">
                  <c:v>296508.84000000003</c:v>
                </c:pt>
                <c:pt idx="2508">
                  <c:v>298125.83</c:v>
                </c:pt>
                <c:pt idx="2509">
                  <c:v>299133.82</c:v>
                </c:pt>
                <c:pt idx="2510">
                  <c:v>300645.32</c:v>
                </c:pt>
                <c:pt idx="2511">
                  <c:v>302510.95</c:v>
                </c:pt>
                <c:pt idx="2512">
                  <c:v>303009.48</c:v>
                </c:pt>
                <c:pt idx="2513">
                  <c:v>303337.39</c:v>
                </c:pt>
                <c:pt idx="2514">
                  <c:v>301715.5</c:v>
                </c:pt>
                <c:pt idx="2515">
                  <c:v>303612.06</c:v>
                </c:pt>
                <c:pt idx="2516">
                  <c:v>303291.32</c:v>
                </c:pt>
                <c:pt idx="2517">
                  <c:v>303882.37</c:v>
                </c:pt>
                <c:pt idx="2518">
                  <c:v>302619.78000000003</c:v>
                </c:pt>
                <c:pt idx="2519">
                  <c:v>302798.65999999997</c:v>
                </c:pt>
                <c:pt idx="2520">
                  <c:v>304278.09999999998</c:v>
                </c:pt>
                <c:pt idx="2521">
                  <c:v>306594.56</c:v>
                </c:pt>
                <c:pt idx="2522">
                  <c:v>308286.86</c:v>
                </c:pt>
                <c:pt idx="2523">
                  <c:v>309062</c:v>
                </c:pt>
                <c:pt idx="2524">
                  <c:v>311013.73</c:v>
                </c:pt>
                <c:pt idx="2525">
                  <c:v>312149.01</c:v>
                </c:pt>
                <c:pt idx="2526">
                  <c:v>312276.40000000002</c:v>
                </c:pt>
                <c:pt idx="2527">
                  <c:v>310977.07</c:v>
                </c:pt>
                <c:pt idx="2528">
                  <c:v>313565.12</c:v>
                </c:pt>
                <c:pt idx="2529">
                  <c:v>313018.15000000002</c:v>
                </c:pt>
                <c:pt idx="2530">
                  <c:v>314137.2</c:v>
                </c:pt>
                <c:pt idx="2531">
                  <c:v>314292.03999999998</c:v>
                </c:pt>
                <c:pt idx="2532">
                  <c:v>313723.27</c:v>
                </c:pt>
                <c:pt idx="2533">
                  <c:v>312003.56</c:v>
                </c:pt>
                <c:pt idx="2534">
                  <c:v>307372.36</c:v>
                </c:pt>
                <c:pt idx="2535">
                  <c:v>309505.49</c:v>
                </c:pt>
                <c:pt idx="2536">
                  <c:v>309385.28000000003</c:v>
                </c:pt>
                <c:pt idx="2537">
                  <c:v>309369.34999999998</c:v>
                </c:pt>
                <c:pt idx="2538">
                  <c:v>311074.57</c:v>
                </c:pt>
                <c:pt idx="2539">
                  <c:v>312027.02</c:v>
                </c:pt>
                <c:pt idx="2540">
                  <c:v>311712.59000000003</c:v>
                </c:pt>
                <c:pt idx="2541">
                  <c:v>312948.71999999997</c:v>
                </c:pt>
                <c:pt idx="2542">
                  <c:v>313429.76000000001</c:v>
                </c:pt>
                <c:pt idx="2543">
                  <c:v>310887.90000000002</c:v>
                </c:pt>
                <c:pt idx="2544">
                  <c:v>311150.02</c:v>
                </c:pt>
                <c:pt idx="2545">
                  <c:v>311115.87</c:v>
                </c:pt>
                <c:pt idx="2546">
                  <c:v>311184.28999999998</c:v>
                </c:pt>
                <c:pt idx="2547">
                  <c:v>311363.95</c:v>
                </c:pt>
                <c:pt idx="2548">
                  <c:v>311284.96000000002</c:v>
                </c:pt>
                <c:pt idx="2549">
                  <c:v>310342.34999999998</c:v>
                </c:pt>
                <c:pt idx="2550">
                  <c:v>310522.23</c:v>
                </c:pt>
                <c:pt idx="2551">
                  <c:v>311514.78999999998</c:v>
                </c:pt>
                <c:pt idx="2552">
                  <c:v>312655.92</c:v>
                </c:pt>
                <c:pt idx="2553">
                  <c:v>316053.3</c:v>
                </c:pt>
                <c:pt idx="2554">
                  <c:v>319851.07</c:v>
                </c:pt>
                <c:pt idx="2555">
                  <c:v>321152.69</c:v>
                </c:pt>
                <c:pt idx="2556">
                  <c:v>321549.38</c:v>
                </c:pt>
                <c:pt idx="2557">
                  <c:v>321946.75</c:v>
                </c:pt>
                <c:pt idx="2558">
                  <c:v>326055.84000000003</c:v>
                </c:pt>
                <c:pt idx="2559">
                  <c:v>326183.83</c:v>
                </c:pt>
                <c:pt idx="2560">
                  <c:v>326263.48</c:v>
                </c:pt>
                <c:pt idx="2561">
                  <c:v>327898.14</c:v>
                </c:pt>
                <c:pt idx="2562">
                  <c:v>328512.77</c:v>
                </c:pt>
                <c:pt idx="2563">
                  <c:v>329315.77</c:v>
                </c:pt>
                <c:pt idx="2564">
                  <c:v>331337.96000000002</c:v>
                </c:pt>
                <c:pt idx="2565">
                  <c:v>333596.65999999997</c:v>
                </c:pt>
                <c:pt idx="2566">
                  <c:v>339726.91</c:v>
                </c:pt>
                <c:pt idx="2567">
                  <c:v>337832.62</c:v>
                </c:pt>
                <c:pt idx="2568">
                  <c:v>338680.85</c:v>
                </c:pt>
                <c:pt idx="2569">
                  <c:v>340191.34</c:v>
                </c:pt>
                <c:pt idx="2570">
                  <c:v>340325.38</c:v>
                </c:pt>
                <c:pt idx="2571">
                  <c:v>342320.92</c:v>
                </c:pt>
                <c:pt idx="2572">
                  <c:v>343242.22</c:v>
                </c:pt>
                <c:pt idx="2573">
                  <c:v>343601.88</c:v>
                </c:pt>
                <c:pt idx="2574">
                  <c:v>345379.5</c:v>
                </c:pt>
                <c:pt idx="2575">
                  <c:v>346381.46</c:v>
                </c:pt>
                <c:pt idx="2576">
                  <c:v>347812.35</c:v>
                </c:pt>
                <c:pt idx="2577">
                  <c:v>348594.67</c:v>
                </c:pt>
                <c:pt idx="2578">
                  <c:v>347994.96</c:v>
                </c:pt>
                <c:pt idx="2579">
                  <c:v>348990.36</c:v>
                </c:pt>
                <c:pt idx="2580">
                  <c:v>350039.81</c:v>
                </c:pt>
                <c:pt idx="2581">
                  <c:v>350756.83</c:v>
                </c:pt>
                <c:pt idx="2582">
                  <c:v>350494.94</c:v>
                </c:pt>
                <c:pt idx="2583">
                  <c:v>351169.81</c:v>
                </c:pt>
                <c:pt idx="2584">
                  <c:v>350398.62</c:v>
                </c:pt>
                <c:pt idx="2585">
                  <c:v>350782.04</c:v>
                </c:pt>
                <c:pt idx="2586">
                  <c:v>350682.86</c:v>
                </c:pt>
                <c:pt idx="2587">
                  <c:v>351491.58</c:v>
                </c:pt>
                <c:pt idx="2588">
                  <c:v>352501.97</c:v>
                </c:pt>
                <c:pt idx="2589">
                  <c:v>353835.1</c:v>
                </c:pt>
                <c:pt idx="2590">
                  <c:v>352989.6</c:v>
                </c:pt>
                <c:pt idx="2591">
                  <c:v>352880.15</c:v>
                </c:pt>
                <c:pt idx="2592">
                  <c:v>354811.01</c:v>
                </c:pt>
                <c:pt idx="2593">
                  <c:v>354156.29</c:v>
                </c:pt>
                <c:pt idx="2594">
                  <c:v>356923.93</c:v>
                </c:pt>
                <c:pt idx="2595">
                  <c:v>357142.49</c:v>
                </c:pt>
                <c:pt idx="2596">
                  <c:v>357496.84</c:v>
                </c:pt>
                <c:pt idx="2597">
                  <c:v>357133.3</c:v>
                </c:pt>
                <c:pt idx="2598">
                  <c:v>356384.7</c:v>
                </c:pt>
                <c:pt idx="2599">
                  <c:v>355714.36</c:v>
                </c:pt>
                <c:pt idx="2600">
                  <c:v>355831.09</c:v>
                </c:pt>
                <c:pt idx="2601">
                  <c:v>357274.07</c:v>
                </c:pt>
                <c:pt idx="2602">
                  <c:v>359753.56</c:v>
                </c:pt>
                <c:pt idx="2603">
                  <c:v>357740.38</c:v>
                </c:pt>
                <c:pt idx="2604">
                  <c:v>357648.95</c:v>
                </c:pt>
                <c:pt idx="2605">
                  <c:v>357062.99</c:v>
                </c:pt>
                <c:pt idx="2606">
                  <c:v>357417.73</c:v>
                </c:pt>
                <c:pt idx="2607">
                  <c:v>357307.2</c:v>
                </c:pt>
                <c:pt idx="2608">
                  <c:v>358600.41</c:v>
                </c:pt>
                <c:pt idx="2609">
                  <c:v>358413.43</c:v>
                </c:pt>
                <c:pt idx="2610">
                  <c:v>358374.38</c:v>
                </c:pt>
                <c:pt idx="2611">
                  <c:v>357949.28</c:v>
                </c:pt>
                <c:pt idx="2612">
                  <c:v>359136.84</c:v>
                </c:pt>
                <c:pt idx="2613">
                  <c:v>359031.58</c:v>
                </c:pt>
                <c:pt idx="2614">
                  <c:v>358634.54</c:v>
                </c:pt>
                <c:pt idx="2615">
                  <c:v>360094.58</c:v>
                </c:pt>
                <c:pt idx="2616">
                  <c:v>359959.93</c:v>
                </c:pt>
                <c:pt idx="2617">
                  <c:v>359710.23</c:v>
                </c:pt>
                <c:pt idx="2618">
                  <c:v>359302.18</c:v>
                </c:pt>
                <c:pt idx="2619">
                  <c:v>361339.65</c:v>
                </c:pt>
                <c:pt idx="2620">
                  <c:v>362666.6</c:v>
                </c:pt>
                <c:pt idx="2621">
                  <c:v>363282.01</c:v>
                </c:pt>
                <c:pt idx="2622">
                  <c:v>363620.91</c:v>
                </c:pt>
                <c:pt idx="2623">
                  <c:v>363944.85</c:v>
                </c:pt>
                <c:pt idx="2624">
                  <c:v>366050.61</c:v>
                </c:pt>
                <c:pt idx="2625">
                  <c:v>366366.96</c:v>
                </c:pt>
                <c:pt idx="2626">
                  <c:v>368036.16</c:v>
                </c:pt>
                <c:pt idx="2627">
                  <c:v>369559.47</c:v>
                </c:pt>
                <c:pt idx="2628">
                  <c:v>369461.92</c:v>
                </c:pt>
                <c:pt idx="2629">
                  <c:v>372625.93</c:v>
                </c:pt>
                <c:pt idx="2630">
                  <c:v>373074.49</c:v>
                </c:pt>
                <c:pt idx="2631">
                  <c:v>376051.23</c:v>
                </c:pt>
                <c:pt idx="2632">
                  <c:v>376125.39</c:v>
                </c:pt>
                <c:pt idx="2633">
                  <c:v>376927.81</c:v>
                </c:pt>
                <c:pt idx="2634">
                  <c:v>375996.58</c:v>
                </c:pt>
                <c:pt idx="2635">
                  <c:v>376639.14</c:v>
                </c:pt>
                <c:pt idx="2636">
                  <c:v>377012.05</c:v>
                </c:pt>
                <c:pt idx="2637">
                  <c:v>376374.1</c:v>
                </c:pt>
                <c:pt idx="2638">
                  <c:v>377737.45</c:v>
                </c:pt>
                <c:pt idx="2639">
                  <c:v>378467.34</c:v>
                </c:pt>
                <c:pt idx="2640">
                  <c:v>377519.7</c:v>
                </c:pt>
                <c:pt idx="2641">
                  <c:v>377935.61</c:v>
                </c:pt>
                <c:pt idx="2642">
                  <c:v>376358.73</c:v>
                </c:pt>
                <c:pt idx="2643">
                  <c:v>372695.07</c:v>
                </c:pt>
                <c:pt idx="2644">
                  <c:v>372807.62</c:v>
                </c:pt>
                <c:pt idx="2645">
                  <c:v>376593.27</c:v>
                </c:pt>
                <c:pt idx="2646">
                  <c:v>377012.72</c:v>
                </c:pt>
                <c:pt idx="2647">
                  <c:v>377836.25</c:v>
                </c:pt>
                <c:pt idx="2648">
                  <c:v>377144.43</c:v>
                </c:pt>
                <c:pt idx="2649">
                  <c:v>378474.22</c:v>
                </c:pt>
                <c:pt idx="2650">
                  <c:v>379009.02</c:v>
                </c:pt>
                <c:pt idx="2651">
                  <c:v>379877.45</c:v>
                </c:pt>
                <c:pt idx="2652">
                  <c:v>380407.66</c:v>
                </c:pt>
                <c:pt idx="2653">
                  <c:v>381914.75</c:v>
                </c:pt>
                <c:pt idx="2654">
                  <c:v>380653.38</c:v>
                </c:pt>
                <c:pt idx="2655">
                  <c:v>380635.69</c:v>
                </c:pt>
                <c:pt idx="2656">
                  <c:v>381718.7</c:v>
                </c:pt>
                <c:pt idx="2657">
                  <c:v>386542.19</c:v>
                </c:pt>
                <c:pt idx="2658">
                  <c:v>390732.59</c:v>
                </c:pt>
                <c:pt idx="2659">
                  <c:v>391886.49</c:v>
                </c:pt>
                <c:pt idx="2660">
                  <c:v>393912.51</c:v>
                </c:pt>
                <c:pt idx="2661">
                  <c:v>392741.81</c:v>
                </c:pt>
                <c:pt idx="2662">
                  <c:v>389751.69</c:v>
                </c:pt>
                <c:pt idx="2663">
                  <c:v>394544.68</c:v>
                </c:pt>
                <c:pt idx="2664">
                  <c:v>393395.15</c:v>
                </c:pt>
                <c:pt idx="2665">
                  <c:v>395912.16</c:v>
                </c:pt>
                <c:pt idx="2666">
                  <c:v>394850.37</c:v>
                </c:pt>
                <c:pt idx="2667">
                  <c:v>394903.32</c:v>
                </c:pt>
                <c:pt idx="2668">
                  <c:v>394485.15</c:v>
                </c:pt>
                <c:pt idx="2669">
                  <c:v>393688.8</c:v>
                </c:pt>
                <c:pt idx="2670">
                  <c:v>396075.5</c:v>
                </c:pt>
                <c:pt idx="2671">
                  <c:v>400389.79</c:v>
                </c:pt>
                <c:pt idx="2672">
                  <c:v>402305.16</c:v>
                </c:pt>
                <c:pt idx="2673">
                  <c:v>402429.59</c:v>
                </c:pt>
                <c:pt idx="2674">
                  <c:v>399932.64</c:v>
                </c:pt>
                <c:pt idx="2675">
                  <c:v>399254.68</c:v>
                </c:pt>
                <c:pt idx="2676">
                  <c:v>398006.06</c:v>
                </c:pt>
                <c:pt idx="2677">
                  <c:v>399833.96</c:v>
                </c:pt>
                <c:pt idx="2678">
                  <c:v>401113.18</c:v>
                </c:pt>
                <c:pt idx="2679">
                  <c:v>402405.32</c:v>
                </c:pt>
                <c:pt idx="2680">
                  <c:v>402907.8</c:v>
                </c:pt>
                <c:pt idx="2681">
                  <c:v>405442.51</c:v>
                </c:pt>
                <c:pt idx="2682">
                  <c:v>407009.49</c:v>
                </c:pt>
                <c:pt idx="2683">
                  <c:v>409449.25</c:v>
                </c:pt>
                <c:pt idx="2684">
                  <c:v>409242.57</c:v>
                </c:pt>
                <c:pt idx="2685">
                  <c:v>409515.31</c:v>
                </c:pt>
                <c:pt idx="2686">
                  <c:v>412021.77</c:v>
                </c:pt>
                <c:pt idx="2687">
                  <c:v>409103.79</c:v>
                </c:pt>
                <c:pt idx="2688">
                  <c:v>411759.41</c:v>
                </c:pt>
                <c:pt idx="2689">
                  <c:v>418033.26</c:v>
                </c:pt>
                <c:pt idx="2690">
                  <c:v>421833.8</c:v>
                </c:pt>
                <c:pt idx="2691">
                  <c:v>423822.75</c:v>
                </c:pt>
                <c:pt idx="2692">
                  <c:v>432301.65</c:v>
                </c:pt>
                <c:pt idx="2693">
                  <c:v>437403.4</c:v>
                </c:pt>
                <c:pt idx="2694">
                  <c:v>440186.57</c:v>
                </c:pt>
                <c:pt idx="2695">
                  <c:v>442884.05</c:v>
                </c:pt>
                <c:pt idx="2696">
                  <c:v>445575.48</c:v>
                </c:pt>
                <c:pt idx="2697">
                  <c:v>448212.94</c:v>
                </c:pt>
                <c:pt idx="2698">
                  <c:v>456083.6</c:v>
                </c:pt>
                <c:pt idx="2699">
                  <c:v>452689.59</c:v>
                </c:pt>
                <c:pt idx="2700">
                  <c:v>456173.8</c:v>
                </c:pt>
                <c:pt idx="2701">
                  <c:v>449643.53</c:v>
                </c:pt>
                <c:pt idx="2702">
                  <c:v>448071.89</c:v>
                </c:pt>
                <c:pt idx="2703">
                  <c:v>446816.74</c:v>
                </c:pt>
                <c:pt idx="2704">
                  <c:v>446348.49</c:v>
                </c:pt>
                <c:pt idx="2705">
                  <c:v>445695.16</c:v>
                </c:pt>
                <c:pt idx="2706">
                  <c:v>445244.48</c:v>
                </c:pt>
                <c:pt idx="2707">
                  <c:v>445445.83</c:v>
                </c:pt>
                <c:pt idx="2708">
                  <c:v>447871.38</c:v>
                </c:pt>
                <c:pt idx="2709">
                  <c:v>447793.31</c:v>
                </c:pt>
                <c:pt idx="2710">
                  <c:v>448650.65</c:v>
                </c:pt>
                <c:pt idx="2711">
                  <c:v>449843.57</c:v>
                </c:pt>
                <c:pt idx="2712">
                  <c:v>449860.1</c:v>
                </c:pt>
                <c:pt idx="2713">
                  <c:v>454238.28</c:v>
                </c:pt>
                <c:pt idx="2714">
                  <c:v>454971.27</c:v>
                </c:pt>
                <c:pt idx="2715">
                  <c:v>456112.51</c:v>
                </c:pt>
                <c:pt idx="2716">
                  <c:v>459202.9</c:v>
                </c:pt>
                <c:pt idx="2717">
                  <c:v>453712.63</c:v>
                </c:pt>
                <c:pt idx="2718">
                  <c:v>457605.48</c:v>
                </c:pt>
                <c:pt idx="2719">
                  <c:v>457185.48</c:v>
                </c:pt>
                <c:pt idx="2720">
                  <c:v>457032.88</c:v>
                </c:pt>
                <c:pt idx="2721">
                  <c:v>454414.25</c:v>
                </c:pt>
                <c:pt idx="2722">
                  <c:v>456361.94</c:v>
                </c:pt>
                <c:pt idx="2723">
                  <c:v>456754.3</c:v>
                </c:pt>
                <c:pt idx="2724">
                  <c:v>457603.88</c:v>
                </c:pt>
                <c:pt idx="2725">
                  <c:v>457745.41</c:v>
                </c:pt>
                <c:pt idx="2726">
                  <c:v>455800.65</c:v>
                </c:pt>
                <c:pt idx="2727">
                  <c:v>457208.57</c:v>
                </c:pt>
                <c:pt idx="2728">
                  <c:v>455009.5</c:v>
                </c:pt>
                <c:pt idx="2729">
                  <c:v>455932.02</c:v>
                </c:pt>
                <c:pt idx="2730">
                  <c:v>456502.44</c:v>
                </c:pt>
                <c:pt idx="2731">
                  <c:v>455521.44</c:v>
                </c:pt>
                <c:pt idx="2732">
                  <c:v>460224.21</c:v>
                </c:pt>
                <c:pt idx="2733">
                  <c:v>452050.81</c:v>
                </c:pt>
                <c:pt idx="2734">
                  <c:v>457564.05</c:v>
                </c:pt>
                <c:pt idx="2735">
                  <c:v>458775.9</c:v>
                </c:pt>
                <c:pt idx="2736">
                  <c:v>459375.22</c:v>
                </c:pt>
                <c:pt idx="2737">
                  <c:v>459655.15</c:v>
                </c:pt>
                <c:pt idx="2738">
                  <c:v>460272.28</c:v>
                </c:pt>
                <c:pt idx="2739">
                  <c:v>458168.61</c:v>
                </c:pt>
                <c:pt idx="2740">
                  <c:v>457536.4</c:v>
                </c:pt>
                <c:pt idx="2741">
                  <c:v>461287.05</c:v>
                </c:pt>
                <c:pt idx="2742">
                  <c:v>458676.56</c:v>
                </c:pt>
                <c:pt idx="2743">
                  <c:v>460557.2</c:v>
                </c:pt>
                <c:pt idx="2744">
                  <c:v>457595.28</c:v>
                </c:pt>
                <c:pt idx="2745">
                  <c:v>460580.79</c:v>
                </c:pt>
                <c:pt idx="2746">
                  <c:v>436176.76</c:v>
                </c:pt>
                <c:pt idx="2747">
                  <c:v>444432.51</c:v>
                </c:pt>
                <c:pt idx="2748">
                  <c:v>444820.25</c:v>
                </c:pt>
                <c:pt idx="2749">
                  <c:v>445227.15</c:v>
                </c:pt>
                <c:pt idx="2750">
                  <c:v>447078</c:v>
                </c:pt>
                <c:pt idx="2751">
                  <c:v>451366.11</c:v>
                </c:pt>
                <c:pt idx="2752">
                  <c:v>453511.38</c:v>
                </c:pt>
                <c:pt idx="2753">
                  <c:v>463346.78</c:v>
                </c:pt>
                <c:pt idx="2754">
                  <c:v>460452.8</c:v>
                </c:pt>
                <c:pt idx="2755">
                  <c:v>456828.68</c:v>
                </c:pt>
                <c:pt idx="2756">
                  <c:v>457503.16</c:v>
                </c:pt>
                <c:pt idx="2757">
                  <c:v>468513.3</c:v>
                </c:pt>
                <c:pt idx="2758">
                  <c:v>471833.77</c:v>
                </c:pt>
                <c:pt idx="2759">
                  <c:v>474835.79</c:v>
                </c:pt>
                <c:pt idx="2760">
                  <c:v>473266.64</c:v>
                </c:pt>
                <c:pt idx="2761">
                  <c:v>475904.45</c:v>
                </c:pt>
                <c:pt idx="2762">
                  <c:v>479588.84</c:v>
                </c:pt>
                <c:pt idx="2763">
                  <c:v>474805.37</c:v>
                </c:pt>
                <c:pt idx="2764">
                  <c:v>474663.2</c:v>
                </c:pt>
                <c:pt idx="2765">
                  <c:v>471988.83</c:v>
                </c:pt>
                <c:pt idx="2766">
                  <c:v>472664.07</c:v>
                </c:pt>
                <c:pt idx="2767">
                  <c:v>471452</c:v>
                </c:pt>
                <c:pt idx="2768">
                  <c:v>471571.78</c:v>
                </c:pt>
                <c:pt idx="2769">
                  <c:v>470822.74</c:v>
                </c:pt>
                <c:pt idx="2770">
                  <c:v>469728.29</c:v>
                </c:pt>
                <c:pt idx="2771">
                  <c:v>469181.29</c:v>
                </c:pt>
                <c:pt idx="2772">
                  <c:v>469433.55</c:v>
                </c:pt>
                <c:pt idx="2773">
                  <c:v>472475.9</c:v>
                </c:pt>
                <c:pt idx="2774">
                  <c:v>472834.51</c:v>
                </c:pt>
                <c:pt idx="2775">
                  <c:v>475156.57</c:v>
                </c:pt>
                <c:pt idx="2776">
                  <c:v>467223.39</c:v>
                </c:pt>
                <c:pt idx="2777">
                  <c:v>471032.84</c:v>
                </c:pt>
                <c:pt idx="2778">
                  <c:v>486249.17</c:v>
                </c:pt>
                <c:pt idx="2779">
                  <c:v>487107.83</c:v>
                </c:pt>
                <c:pt idx="2780">
                  <c:v>485411.98</c:v>
                </c:pt>
                <c:pt idx="2781">
                  <c:v>485170.27</c:v>
                </c:pt>
                <c:pt idx="2782">
                  <c:v>485089.22</c:v>
                </c:pt>
                <c:pt idx="2783">
                  <c:v>485309.38</c:v>
                </c:pt>
                <c:pt idx="2784">
                  <c:v>488695.09</c:v>
                </c:pt>
                <c:pt idx="2785">
                  <c:v>489668.44</c:v>
                </c:pt>
                <c:pt idx="2786">
                  <c:v>490123.59</c:v>
                </c:pt>
                <c:pt idx="2787">
                  <c:v>493112.88</c:v>
                </c:pt>
                <c:pt idx="2788">
                  <c:v>492952.86</c:v>
                </c:pt>
                <c:pt idx="2789">
                  <c:v>492612.42</c:v>
                </c:pt>
                <c:pt idx="2790">
                  <c:v>492073.45</c:v>
                </c:pt>
                <c:pt idx="2791">
                  <c:v>491902.84</c:v>
                </c:pt>
                <c:pt idx="2792">
                  <c:v>492812.07</c:v>
                </c:pt>
                <c:pt idx="2793">
                  <c:v>493642.38</c:v>
                </c:pt>
                <c:pt idx="2794">
                  <c:v>493159.21</c:v>
                </c:pt>
                <c:pt idx="2795">
                  <c:v>492468.12</c:v>
                </c:pt>
                <c:pt idx="2796">
                  <c:v>494792.13</c:v>
                </c:pt>
                <c:pt idx="2797">
                  <c:v>498446.13</c:v>
                </c:pt>
                <c:pt idx="2798">
                  <c:v>496513.54</c:v>
                </c:pt>
                <c:pt idx="2799">
                  <c:v>497230.72</c:v>
                </c:pt>
                <c:pt idx="2800">
                  <c:v>498577.65</c:v>
                </c:pt>
                <c:pt idx="2801">
                  <c:v>497769.5</c:v>
                </c:pt>
                <c:pt idx="2802">
                  <c:v>498805.51</c:v>
                </c:pt>
                <c:pt idx="2803">
                  <c:v>500217.2</c:v>
                </c:pt>
                <c:pt idx="2804">
                  <c:v>500847.91</c:v>
                </c:pt>
                <c:pt idx="2805">
                  <c:v>491789.26</c:v>
                </c:pt>
                <c:pt idx="2806">
                  <c:v>494442.93</c:v>
                </c:pt>
                <c:pt idx="2807">
                  <c:v>496759.35</c:v>
                </c:pt>
                <c:pt idx="2808">
                  <c:v>496840.27</c:v>
                </c:pt>
                <c:pt idx="2809">
                  <c:v>498707.66</c:v>
                </c:pt>
                <c:pt idx="2810">
                  <c:v>500540.01</c:v>
                </c:pt>
                <c:pt idx="2811">
                  <c:v>503678.33</c:v>
                </c:pt>
                <c:pt idx="2812">
                  <c:v>504343.99</c:v>
                </c:pt>
                <c:pt idx="2813">
                  <c:v>503587.24</c:v>
                </c:pt>
                <c:pt idx="2814">
                  <c:v>503684.32</c:v>
                </c:pt>
                <c:pt idx="2815">
                  <c:v>503165.04</c:v>
                </c:pt>
                <c:pt idx="2816">
                  <c:v>504446.15</c:v>
                </c:pt>
                <c:pt idx="2817">
                  <c:v>505922.38</c:v>
                </c:pt>
                <c:pt idx="2818">
                  <c:v>514021.94</c:v>
                </c:pt>
                <c:pt idx="2819">
                  <c:v>518119.64</c:v>
                </c:pt>
                <c:pt idx="2820">
                  <c:v>517955.48</c:v>
                </c:pt>
                <c:pt idx="2821">
                  <c:v>522530.38</c:v>
                </c:pt>
                <c:pt idx="2822">
                  <c:v>523795.37</c:v>
                </c:pt>
                <c:pt idx="2823">
                  <c:v>526148.92000000004</c:v>
                </c:pt>
                <c:pt idx="2824">
                  <c:v>521806.21</c:v>
                </c:pt>
                <c:pt idx="2825">
                  <c:v>521074.44</c:v>
                </c:pt>
                <c:pt idx="2826">
                  <c:v>521123.15</c:v>
                </c:pt>
                <c:pt idx="2827">
                  <c:v>520404.63</c:v>
                </c:pt>
                <c:pt idx="2828">
                  <c:v>525014.30000000005</c:v>
                </c:pt>
                <c:pt idx="2829">
                  <c:v>528324.42000000004</c:v>
                </c:pt>
                <c:pt idx="2830">
                  <c:v>530261.9</c:v>
                </c:pt>
                <c:pt idx="2831">
                  <c:v>529891.36</c:v>
                </c:pt>
                <c:pt idx="2832">
                  <c:v>536681.82999999996</c:v>
                </c:pt>
                <c:pt idx="2833">
                  <c:v>541077.52</c:v>
                </c:pt>
                <c:pt idx="2834">
                  <c:v>549548.18999999994</c:v>
                </c:pt>
                <c:pt idx="2835">
                  <c:v>547741.04</c:v>
                </c:pt>
                <c:pt idx="2836">
                  <c:v>547138.97</c:v>
                </c:pt>
                <c:pt idx="2837">
                  <c:v>549922.35</c:v>
                </c:pt>
                <c:pt idx="2838">
                  <c:v>556268.27</c:v>
                </c:pt>
                <c:pt idx="2839">
                  <c:v>557564.63</c:v>
                </c:pt>
                <c:pt idx="2840">
                  <c:v>558718.79</c:v>
                </c:pt>
                <c:pt idx="2841">
                  <c:v>559176.13</c:v>
                </c:pt>
                <c:pt idx="2842">
                  <c:v>564663.37</c:v>
                </c:pt>
                <c:pt idx="2843">
                  <c:v>569005.09</c:v>
                </c:pt>
                <c:pt idx="2844">
                  <c:v>571392.94999999995</c:v>
                </c:pt>
                <c:pt idx="2845">
                  <c:v>573221.25</c:v>
                </c:pt>
                <c:pt idx="2846">
                  <c:v>570355.43999999994</c:v>
                </c:pt>
                <c:pt idx="2847">
                  <c:v>568711.17000000004</c:v>
                </c:pt>
                <c:pt idx="2848">
                  <c:v>572917.73</c:v>
                </c:pt>
                <c:pt idx="2849">
                  <c:v>577443.69999999995</c:v>
                </c:pt>
                <c:pt idx="2850">
                  <c:v>578428.63</c:v>
                </c:pt>
                <c:pt idx="2851">
                  <c:v>578339.56000000006</c:v>
                </c:pt>
                <c:pt idx="2852">
                  <c:v>579498.22</c:v>
                </c:pt>
                <c:pt idx="2853">
                  <c:v>577252.80000000005</c:v>
                </c:pt>
                <c:pt idx="2854">
                  <c:v>587033.76</c:v>
                </c:pt>
                <c:pt idx="2855">
                  <c:v>588417.05000000005</c:v>
                </c:pt>
                <c:pt idx="2856">
                  <c:v>592222.81000000006</c:v>
                </c:pt>
                <c:pt idx="2857">
                  <c:v>596874.84</c:v>
                </c:pt>
                <c:pt idx="2858">
                  <c:v>599087.15</c:v>
                </c:pt>
                <c:pt idx="2859">
                  <c:v>593535.72</c:v>
                </c:pt>
                <c:pt idx="2860">
                  <c:v>594963.44999999995</c:v>
                </c:pt>
                <c:pt idx="2861">
                  <c:v>597313.37</c:v>
                </c:pt>
                <c:pt idx="2862">
                  <c:v>600344.05000000005</c:v>
                </c:pt>
                <c:pt idx="2863">
                  <c:v>598609.26</c:v>
                </c:pt>
                <c:pt idx="2864">
                  <c:v>604279.18999999994</c:v>
                </c:pt>
                <c:pt idx="2865">
                  <c:v>605048.61</c:v>
                </c:pt>
                <c:pt idx="2866">
                  <c:v>597672.69999999995</c:v>
                </c:pt>
                <c:pt idx="2867">
                  <c:v>600589.89</c:v>
                </c:pt>
                <c:pt idx="2868">
                  <c:v>601173.78</c:v>
                </c:pt>
                <c:pt idx="2869">
                  <c:v>604306.14</c:v>
                </c:pt>
                <c:pt idx="2870">
                  <c:v>605606.11</c:v>
                </c:pt>
                <c:pt idx="2871">
                  <c:v>608309.93999999994</c:v>
                </c:pt>
                <c:pt idx="2872">
                  <c:v>600685.68999999994</c:v>
                </c:pt>
                <c:pt idx="2873">
                  <c:v>571586.93999999994</c:v>
                </c:pt>
                <c:pt idx="2874">
                  <c:v>576011.79</c:v>
                </c:pt>
                <c:pt idx="2875">
                  <c:v>578794.93999999994</c:v>
                </c:pt>
                <c:pt idx="2876">
                  <c:v>578267.92000000004</c:v>
                </c:pt>
                <c:pt idx="2877">
                  <c:v>583972.27</c:v>
                </c:pt>
                <c:pt idx="2878">
                  <c:v>582147.59</c:v>
                </c:pt>
                <c:pt idx="2879">
                  <c:v>596379.91</c:v>
                </c:pt>
                <c:pt idx="2880">
                  <c:v>592584.19999999995</c:v>
                </c:pt>
                <c:pt idx="2881">
                  <c:v>593499.93999999994</c:v>
                </c:pt>
                <c:pt idx="2882">
                  <c:v>589506.99</c:v>
                </c:pt>
                <c:pt idx="2883">
                  <c:v>589642.85</c:v>
                </c:pt>
                <c:pt idx="2884">
                  <c:v>596890.97</c:v>
                </c:pt>
                <c:pt idx="2885">
                  <c:v>596289.6</c:v>
                </c:pt>
                <c:pt idx="2886">
                  <c:v>601559.72</c:v>
                </c:pt>
                <c:pt idx="2887">
                  <c:v>596934.43999999994</c:v>
                </c:pt>
                <c:pt idx="2888">
                  <c:v>596878.56000000006</c:v>
                </c:pt>
                <c:pt idx="2889">
                  <c:v>601945.67000000004</c:v>
                </c:pt>
                <c:pt idx="2890">
                  <c:v>602370.88</c:v>
                </c:pt>
                <c:pt idx="2891">
                  <c:v>611291.62</c:v>
                </c:pt>
                <c:pt idx="2892">
                  <c:v>613659.53</c:v>
                </c:pt>
                <c:pt idx="2893">
                  <c:v>618913.05000000005</c:v>
                </c:pt>
                <c:pt idx="2894">
                  <c:v>617457.43999999994</c:v>
                </c:pt>
                <c:pt idx="2895">
                  <c:v>625270.5</c:v>
                </c:pt>
                <c:pt idx="2896">
                  <c:v>626153.1</c:v>
                </c:pt>
                <c:pt idx="2897">
                  <c:v>623806.61</c:v>
                </c:pt>
                <c:pt idx="2898">
                  <c:v>625966.88</c:v>
                </c:pt>
                <c:pt idx="2899">
                  <c:v>635030.55000000005</c:v>
                </c:pt>
                <c:pt idx="2900">
                  <c:v>650563.56000000006</c:v>
                </c:pt>
                <c:pt idx="2901">
                  <c:v>649615.44999999995</c:v>
                </c:pt>
                <c:pt idx="2902">
                  <c:v>652646.39</c:v>
                </c:pt>
                <c:pt idx="2903">
                  <c:v>662888.68999999994</c:v>
                </c:pt>
                <c:pt idx="2904">
                  <c:v>669794.25</c:v>
                </c:pt>
                <c:pt idx="2905">
                  <c:v>662477</c:v>
                </c:pt>
                <c:pt idx="2906">
                  <c:v>658356.51</c:v>
                </c:pt>
                <c:pt idx="2907">
                  <c:v>661407.75</c:v>
                </c:pt>
                <c:pt idx="2908">
                  <c:v>663007.51</c:v>
                </c:pt>
                <c:pt idx="2909">
                  <c:v>667863.79</c:v>
                </c:pt>
                <c:pt idx="2910">
                  <c:v>664978.91</c:v>
                </c:pt>
                <c:pt idx="2911">
                  <c:v>663524.17000000004</c:v>
                </c:pt>
                <c:pt idx="2912">
                  <c:v>660622.35</c:v>
                </c:pt>
                <c:pt idx="2913">
                  <c:v>662164.12</c:v>
                </c:pt>
                <c:pt idx="2914">
                  <c:v>664967.35</c:v>
                </c:pt>
                <c:pt idx="2915">
                  <c:v>662898.39</c:v>
                </c:pt>
                <c:pt idx="2916">
                  <c:v>661415.97</c:v>
                </c:pt>
                <c:pt idx="2917">
                  <c:v>666220.14</c:v>
                </c:pt>
                <c:pt idx="2918">
                  <c:v>671467.17</c:v>
                </c:pt>
                <c:pt idx="2919">
                  <c:v>669271.32999999996</c:v>
                </c:pt>
                <c:pt idx="2920">
                  <c:v>661078.57999999996</c:v>
                </c:pt>
                <c:pt idx="2921">
                  <c:v>666806.91</c:v>
                </c:pt>
                <c:pt idx="2922">
                  <c:v>668337.79</c:v>
                </c:pt>
                <c:pt idx="2923">
                  <c:v>670080.84</c:v>
                </c:pt>
                <c:pt idx="2924">
                  <c:v>672518.17</c:v>
                </c:pt>
                <c:pt idx="2925">
                  <c:v>674400.62</c:v>
                </c:pt>
                <c:pt idx="2926">
                  <c:v>676752.26</c:v>
                </c:pt>
                <c:pt idx="2927">
                  <c:v>676536.53</c:v>
                </c:pt>
                <c:pt idx="2928">
                  <c:v>675448.21</c:v>
                </c:pt>
                <c:pt idx="2929">
                  <c:v>673257.55</c:v>
                </c:pt>
                <c:pt idx="2930">
                  <c:v>675281.65</c:v>
                </c:pt>
                <c:pt idx="2931">
                  <c:v>676188.26</c:v>
                </c:pt>
                <c:pt idx="2932">
                  <c:v>678442.89</c:v>
                </c:pt>
                <c:pt idx="2933">
                  <c:v>674739.38</c:v>
                </c:pt>
                <c:pt idx="2934">
                  <c:v>672879.3</c:v>
                </c:pt>
                <c:pt idx="2935">
                  <c:v>672312.08</c:v>
                </c:pt>
                <c:pt idx="2936">
                  <c:v>675096.36</c:v>
                </c:pt>
                <c:pt idx="2937">
                  <c:v>673767.32</c:v>
                </c:pt>
                <c:pt idx="2938">
                  <c:v>676675.48</c:v>
                </c:pt>
                <c:pt idx="2939">
                  <c:v>674553.16</c:v>
                </c:pt>
                <c:pt idx="2940">
                  <c:v>671658.31</c:v>
                </c:pt>
                <c:pt idx="2941">
                  <c:v>666816.91</c:v>
                </c:pt>
                <c:pt idx="2942">
                  <c:v>666070.44999999995</c:v>
                </c:pt>
                <c:pt idx="2943">
                  <c:v>668913.89</c:v>
                </c:pt>
                <c:pt idx="2944">
                  <c:v>666371.22</c:v>
                </c:pt>
                <c:pt idx="2945">
                  <c:v>666603.89</c:v>
                </c:pt>
                <c:pt idx="2946">
                  <c:v>666882.25</c:v>
                </c:pt>
                <c:pt idx="2947">
                  <c:v>671372.9</c:v>
                </c:pt>
                <c:pt idx="2948">
                  <c:v>676094.58</c:v>
                </c:pt>
                <c:pt idx="2949">
                  <c:v>675600.38</c:v>
                </c:pt>
                <c:pt idx="2950">
                  <c:v>674583.84</c:v>
                </c:pt>
                <c:pt idx="2951">
                  <c:v>677327.62</c:v>
                </c:pt>
                <c:pt idx="2952">
                  <c:v>677396.01</c:v>
                </c:pt>
                <c:pt idx="2953">
                  <c:v>678486.56</c:v>
                </c:pt>
                <c:pt idx="2954">
                  <c:v>677027.02</c:v>
                </c:pt>
                <c:pt idx="2955">
                  <c:v>675091.57</c:v>
                </c:pt>
                <c:pt idx="2956">
                  <c:v>675506.24</c:v>
                </c:pt>
                <c:pt idx="2957">
                  <c:v>677157.89</c:v>
                </c:pt>
                <c:pt idx="2958">
                  <c:v>678383.27</c:v>
                </c:pt>
                <c:pt idx="2959">
                  <c:v>679105</c:v>
                </c:pt>
                <c:pt idx="2960">
                  <c:v>683527.47</c:v>
                </c:pt>
                <c:pt idx="2961">
                  <c:v>682629.32</c:v>
                </c:pt>
                <c:pt idx="2962">
                  <c:v>686220.75</c:v>
                </c:pt>
                <c:pt idx="2963">
                  <c:v>688491.74</c:v>
                </c:pt>
                <c:pt idx="2964">
                  <c:v>687924.71</c:v>
                </c:pt>
                <c:pt idx="2965">
                  <c:v>689162.63</c:v>
                </c:pt>
                <c:pt idx="2966">
                  <c:v>689831.33</c:v>
                </c:pt>
                <c:pt idx="2967">
                  <c:v>694801.65</c:v>
                </c:pt>
                <c:pt idx="2968">
                  <c:v>696933</c:v>
                </c:pt>
                <c:pt idx="2969">
                  <c:v>696752.8</c:v>
                </c:pt>
                <c:pt idx="2970">
                  <c:v>694489.49</c:v>
                </c:pt>
                <c:pt idx="2971">
                  <c:v>694616.73</c:v>
                </c:pt>
                <c:pt idx="2972">
                  <c:v>694322.55</c:v>
                </c:pt>
                <c:pt idx="2973">
                  <c:v>699000.33</c:v>
                </c:pt>
                <c:pt idx="2974">
                  <c:v>698695.31</c:v>
                </c:pt>
                <c:pt idx="2975">
                  <c:v>698359.4</c:v>
                </c:pt>
                <c:pt idx="2976">
                  <c:v>699670.58</c:v>
                </c:pt>
                <c:pt idx="2977">
                  <c:v>701174.92</c:v>
                </c:pt>
                <c:pt idx="2978">
                  <c:v>706594.16</c:v>
                </c:pt>
                <c:pt idx="2979">
                  <c:v>706253.32</c:v>
                </c:pt>
                <c:pt idx="2980">
                  <c:v>706520.61</c:v>
                </c:pt>
                <c:pt idx="2981">
                  <c:v>704477.74</c:v>
                </c:pt>
                <c:pt idx="2982">
                  <c:v>704099.6</c:v>
                </c:pt>
                <c:pt idx="2983">
                  <c:v>703404.15</c:v>
                </c:pt>
                <c:pt idx="2984">
                  <c:v>703748.24</c:v>
                </c:pt>
                <c:pt idx="2985">
                  <c:v>701096.53</c:v>
                </c:pt>
                <c:pt idx="2986">
                  <c:v>709774.06</c:v>
                </c:pt>
                <c:pt idx="2987">
                  <c:v>720849.58</c:v>
                </c:pt>
                <c:pt idx="2988">
                  <c:v>718845.01</c:v>
                </c:pt>
                <c:pt idx="2989">
                  <c:v>712132.58</c:v>
                </c:pt>
                <c:pt idx="2990">
                  <c:v>712336.34</c:v>
                </c:pt>
                <c:pt idx="2991">
                  <c:v>715782.61</c:v>
                </c:pt>
                <c:pt idx="2992">
                  <c:v>711190.42</c:v>
                </c:pt>
                <c:pt idx="2993">
                  <c:v>713212.48</c:v>
                </c:pt>
                <c:pt idx="2994">
                  <c:v>706555.47</c:v>
                </c:pt>
                <c:pt idx="2995">
                  <c:v>707407.07</c:v>
                </c:pt>
                <c:pt idx="2996">
                  <c:v>706456.69</c:v>
                </c:pt>
                <c:pt idx="2997">
                  <c:v>707539.68</c:v>
                </c:pt>
                <c:pt idx="2998">
                  <c:v>708373.69</c:v>
                </c:pt>
                <c:pt idx="2999">
                  <c:v>696188.57</c:v>
                </c:pt>
                <c:pt idx="3000">
                  <c:v>700531.31</c:v>
                </c:pt>
                <c:pt idx="3001">
                  <c:v>700474.6</c:v>
                </c:pt>
                <c:pt idx="3002">
                  <c:v>703860.54</c:v>
                </c:pt>
                <c:pt idx="3003">
                  <c:v>701483.8</c:v>
                </c:pt>
                <c:pt idx="3004">
                  <c:v>707668.36</c:v>
                </c:pt>
                <c:pt idx="3005">
                  <c:v>706829.39</c:v>
                </c:pt>
                <c:pt idx="3006">
                  <c:v>706624.83</c:v>
                </c:pt>
                <c:pt idx="3007">
                  <c:v>713124.1</c:v>
                </c:pt>
                <c:pt idx="3008">
                  <c:v>716417.68</c:v>
                </c:pt>
                <c:pt idx="3009">
                  <c:v>719209.12</c:v>
                </c:pt>
                <c:pt idx="3010">
                  <c:v>726881.06</c:v>
                </c:pt>
                <c:pt idx="3011">
                  <c:v>712639.36</c:v>
                </c:pt>
                <c:pt idx="3012">
                  <c:v>717707.82</c:v>
                </c:pt>
                <c:pt idx="3013">
                  <c:v>719623.7</c:v>
                </c:pt>
                <c:pt idx="3014">
                  <c:v>712192.56</c:v>
                </c:pt>
                <c:pt idx="3015">
                  <c:v>715670.05</c:v>
                </c:pt>
                <c:pt idx="3016">
                  <c:v>717119.77</c:v>
                </c:pt>
                <c:pt idx="3017">
                  <c:v>717781.59</c:v>
                </c:pt>
                <c:pt idx="3018">
                  <c:v>718633.71</c:v>
                </c:pt>
                <c:pt idx="3019">
                  <c:v>721032.75</c:v>
                </c:pt>
                <c:pt idx="3020">
                  <c:v>721846.29</c:v>
                </c:pt>
                <c:pt idx="3021">
                  <c:v>728142.75</c:v>
                </c:pt>
                <c:pt idx="3022">
                  <c:v>728389.01</c:v>
                </c:pt>
                <c:pt idx="3023">
                  <c:v>728834.32</c:v>
                </c:pt>
                <c:pt idx="3024">
                  <c:v>732720.85</c:v>
                </c:pt>
                <c:pt idx="3025">
                  <c:v>738602.1</c:v>
                </c:pt>
                <c:pt idx="3026">
                  <c:v>736977.05</c:v>
                </c:pt>
                <c:pt idx="3027">
                  <c:v>737456.65</c:v>
                </c:pt>
                <c:pt idx="3028">
                  <c:v>736784.61</c:v>
                </c:pt>
                <c:pt idx="3029">
                  <c:v>741771.87</c:v>
                </c:pt>
                <c:pt idx="3030">
                  <c:v>740961.87</c:v>
                </c:pt>
                <c:pt idx="3031">
                  <c:v>741134.26</c:v>
                </c:pt>
                <c:pt idx="3032">
                  <c:v>742206.65</c:v>
                </c:pt>
                <c:pt idx="3033">
                  <c:v>739339.77</c:v>
                </c:pt>
                <c:pt idx="3034">
                  <c:v>731988.66</c:v>
                </c:pt>
                <c:pt idx="3035">
                  <c:v>728120.79</c:v>
                </c:pt>
                <c:pt idx="3036">
                  <c:v>731455.09</c:v>
                </c:pt>
                <c:pt idx="3037">
                  <c:v>736911.18</c:v>
                </c:pt>
                <c:pt idx="3038">
                  <c:v>730720.27</c:v>
                </c:pt>
                <c:pt idx="3039">
                  <c:v>730765.45</c:v>
                </c:pt>
                <c:pt idx="3040">
                  <c:v>731892.37</c:v>
                </c:pt>
                <c:pt idx="3041">
                  <c:v>738452.79</c:v>
                </c:pt>
                <c:pt idx="3042">
                  <c:v>739913.48</c:v>
                </c:pt>
                <c:pt idx="3043">
                  <c:v>739115.24</c:v>
                </c:pt>
                <c:pt idx="3044">
                  <c:v>736615.94</c:v>
                </c:pt>
                <c:pt idx="3045">
                  <c:v>732818.76</c:v>
                </c:pt>
                <c:pt idx="3046">
                  <c:v>731658.46</c:v>
                </c:pt>
                <c:pt idx="3047">
                  <c:v>732292.59</c:v>
                </c:pt>
                <c:pt idx="3048">
                  <c:v>732719.75</c:v>
                </c:pt>
                <c:pt idx="3049">
                  <c:v>734072.23</c:v>
                </c:pt>
                <c:pt idx="3050">
                  <c:v>737690.62</c:v>
                </c:pt>
                <c:pt idx="3051">
                  <c:v>739182.97</c:v>
                </c:pt>
                <c:pt idx="3052">
                  <c:v>739041.82</c:v>
                </c:pt>
                <c:pt idx="3053">
                  <c:v>745493.26</c:v>
                </c:pt>
                <c:pt idx="3054">
                  <c:v>746301.98</c:v>
                </c:pt>
                <c:pt idx="3055">
                  <c:v>746451.75</c:v>
                </c:pt>
                <c:pt idx="3056">
                  <c:v>748768.96</c:v>
                </c:pt>
                <c:pt idx="3057">
                  <c:v>754579.73</c:v>
                </c:pt>
                <c:pt idx="3058">
                  <c:v>750040.41</c:v>
                </c:pt>
                <c:pt idx="3059">
                  <c:v>749810.8</c:v>
                </c:pt>
                <c:pt idx="3060">
                  <c:v>750201.84</c:v>
                </c:pt>
                <c:pt idx="3061">
                  <c:v>748780.15</c:v>
                </c:pt>
                <c:pt idx="3062">
                  <c:v>748875.93</c:v>
                </c:pt>
                <c:pt idx="3063">
                  <c:v>750993.11</c:v>
                </c:pt>
                <c:pt idx="3064">
                  <c:v>753037.3</c:v>
                </c:pt>
                <c:pt idx="3065">
                  <c:v>754832.42</c:v>
                </c:pt>
                <c:pt idx="3066">
                  <c:v>747922.01</c:v>
                </c:pt>
                <c:pt idx="3067">
                  <c:v>756014.77</c:v>
                </c:pt>
                <c:pt idx="3068">
                  <c:v>755853.79</c:v>
                </c:pt>
                <c:pt idx="3069">
                  <c:v>757619.5</c:v>
                </c:pt>
                <c:pt idx="3070">
                  <c:v>760424.53</c:v>
                </c:pt>
                <c:pt idx="3071">
                  <c:v>758683.58</c:v>
                </c:pt>
                <c:pt idx="3072">
                  <c:v>759507.73</c:v>
                </c:pt>
                <c:pt idx="3073">
                  <c:v>759192.47</c:v>
                </c:pt>
                <c:pt idx="3074">
                  <c:v>760175.75</c:v>
                </c:pt>
                <c:pt idx="3075">
                  <c:v>760057.24</c:v>
                </c:pt>
                <c:pt idx="3076">
                  <c:v>758161.57</c:v>
                </c:pt>
                <c:pt idx="3077">
                  <c:v>757776.14</c:v>
                </c:pt>
                <c:pt idx="3078">
                  <c:v>759183.12</c:v>
                </c:pt>
                <c:pt idx="3079">
                  <c:v>759880.43</c:v>
                </c:pt>
                <c:pt idx="3080">
                  <c:v>754408.74</c:v>
                </c:pt>
                <c:pt idx="3081">
                  <c:v>758318.39</c:v>
                </c:pt>
                <c:pt idx="3082">
                  <c:v>764219.72</c:v>
                </c:pt>
                <c:pt idx="3083">
                  <c:v>764081.12</c:v>
                </c:pt>
                <c:pt idx="3084">
                  <c:v>764736.88</c:v>
                </c:pt>
                <c:pt idx="3085">
                  <c:v>767780.62</c:v>
                </c:pt>
                <c:pt idx="3086">
                  <c:v>768447.08</c:v>
                </c:pt>
                <c:pt idx="3087">
                  <c:v>768050.43</c:v>
                </c:pt>
                <c:pt idx="3088">
                  <c:v>771343.5</c:v>
                </c:pt>
                <c:pt idx="3089">
                  <c:v>776947.36</c:v>
                </c:pt>
                <c:pt idx="3090">
                  <c:v>785904.43</c:v>
                </c:pt>
                <c:pt idx="3091">
                  <c:v>782535.45</c:v>
                </c:pt>
                <c:pt idx="3092">
                  <c:v>777039.63</c:v>
                </c:pt>
                <c:pt idx="3093">
                  <c:v>780461.15</c:v>
                </c:pt>
                <c:pt idx="3094">
                  <c:v>777448.71</c:v>
                </c:pt>
                <c:pt idx="3095">
                  <c:v>778288.61</c:v>
                </c:pt>
                <c:pt idx="3096">
                  <c:v>777670.3</c:v>
                </c:pt>
                <c:pt idx="3097">
                  <c:v>780109.66</c:v>
                </c:pt>
                <c:pt idx="3098">
                  <c:v>780151.17</c:v>
                </c:pt>
                <c:pt idx="3099">
                  <c:v>788524.33</c:v>
                </c:pt>
                <c:pt idx="3100">
                  <c:v>787122.67</c:v>
                </c:pt>
                <c:pt idx="3101">
                  <c:v>789079.13</c:v>
                </c:pt>
                <c:pt idx="3102">
                  <c:v>788760.78</c:v>
                </c:pt>
                <c:pt idx="3103">
                  <c:v>793525.31</c:v>
                </c:pt>
                <c:pt idx="3104">
                  <c:v>790358.6</c:v>
                </c:pt>
                <c:pt idx="3105">
                  <c:v>795935.75</c:v>
                </c:pt>
                <c:pt idx="3106">
                  <c:v>796531.68</c:v>
                </c:pt>
                <c:pt idx="3107">
                  <c:v>796182.03</c:v>
                </c:pt>
                <c:pt idx="3108">
                  <c:v>796671.77</c:v>
                </c:pt>
                <c:pt idx="3109">
                  <c:v>797225.48</c:v>
                </c:pt>
                <c:pt idx="3110">
                  <c:v>798752.44</c:v>
                </c:pt>
                <c:pt idx="3111">
                  <c:v>799464.79</c:v>
                </c:pt>
                <c:pt idx="3112">
                  <c:v>805341.71</c:v>
                </c:pt>
                <c:pt idx="3113">
                  <c:v>802141.96</c:v>
                </c:pt>
                <c:pt idx="3114">
                  <c:v>803706.26</c:v>
                </c:pt>
                <c:pt idx="3115">
                  <c:v>804202.7</c:v>
                </c:pt>
                <c:pt idx="3116">
                  <c:v>808173.7</c:v>
                </c:pt>
                <c:pt idx="3117">
                  <c:v>808191.99</c:v>
                </c:pt>
                <c:pt idx="3118">
                  <c:v>810117.2</c:v>
                </c:pt>
                <c:pt idx="3119">
                  <c:v>812245.21</c:v>
                </c:pt>
                <c:pt idx="3120">
                  <c:v>814638.34</c:v>
                </c:pt>
                <c:pt idx="3121">
                  <c:v>814462.11</c:v>
                </c:pt>
                <c:pt idx="3122">
                  <c:v>817827.53</c:v>
                </c:pt>
                <c:pt idx="3123">
                  <c:v>820065.84</c:v>
                </c:pt>
                <c:pt idx="3124">
                  <c:v>807619.89</c:v>
                </c:pt>
                <c:pt idx="3125">
                  <c:v>809720.87</c:v>
                </c:pt>
                <c:pt idx="3126">
                  <c:v>808801.36</c:v>
                </c:pt>
                <c:pt idx="3127">
                  <c:v>809163.94</c:v>
                </c:pt>
                <c:pt idx="3128">
                  <c:v>812922.11</c:v>
                </c:pt>
                <c:pt idx="3129">
                  <c:v>819292.44</c:v>
                </c:pt>
                <c:pt idx="3130">
                  <c:v>818848.44</c:v>
                </c:pt>
                <c:pt idx="3131">
                  <c:v>825544.84</c:v>
                </c:pt>
                <c:pt idx="3132">
                  <c:v>824048.7</c:v>
                </c:pt>
                <c:pt idx="3133">
                  <c:v>825115.99</c:v>
                </c:pt>
                <c:pt idx="3134">
                  <c:v>824023.82</c:v>
                </c:pt>
                <c:pt idx="3135">
                  <c:v>826464.62</c:v>
                </c:pt>
                <c:pt idx="3136">
                  <c:v>829068.02</c:v>
                </c:pt>
                <c:pt idx="3137">
                  <c:v>826303.39</c:v>
                </c:pt>
                <c:pt idx="3138">
                  <c:v>826271.89</c:v>
                </c:pt>
                <c:pt idx="3139">
                  <c:v>834877.25</c:v>
                </c:pt>
                <c:pt idx="3140">
                  <c:v>835097.03</c:v>
                </c:pt>
                <c:pt idx="3141">
                  <c:v>834833.8</c:v>
                </c:pt>
                <c:pt idx="3142">
                  <c:v>835325.96</c:v>
                </c:pt>
                <c:pt idx="3143">
                  <c:v>834907.61</c:v>
                </c:pt>
                <c:pt idx="3144">
                  <c:v>837670.68</c:v>
                </c:pt>
                <c:pt idx="3145">
                  <c:v>846518.77</c:v>
                </c:pt>
                <c:pt idx="3146">
                  <c:v>849875.66</c:v>
                </c:pt>
                <c:pt idx="3147">
                  <c:v>852234.27</c:v>
                </c:pt>
                <c:pt idx="3148">
                  <c:v>850547.68</c:v>
                </c:pt>
                <c:pt idx="3149">
                  <c:v>860833.04</c:v>
                </c:pt>
                <c:pt idx="3150">
                  <c:v>857568.97</c:v>
                </c:pt>
                <c:pt idx="3151">
                  <c:v>856381.84</c:v>
                </c:pt>
                <c:pt idx="3152">
                  <c:v>859922.46</c:v>
                </c:pt>
                <c:pt idx="3153">
                  <c:v>856876.16</c:v>
                </c:pt>
                <c:pt idx="3154">
                  <c:v>862656.67</c:v>
                </c:pt>
                <c:pt idx="3155">
                  <c:v>860464.09</c:v>
                </c:pt>
                <c:pt idx="3156">
                  <c:v>862730.03</c:v>
                </c:pt>
                <c:pt idx="3157">
                  <c:v>865392.91</c:v>
                </c:pt>
                <c:pt idx="3158">
                  <c:v>866017.92</c:v>
                </c:pt>
                <c:pt idx="3159">
                  <c:v>864597.64</c:v>
                </c:pt>
                <c:pt idx="3160">
                  <c:v>861752.99</c:v>
                </c:pt>
                <c:pt idx="3161">
                  <c:v>862528.79</c:v>
                </c:pt>
                <c:pt idx="3162">
                  <c:v>864879.41</c:v>
                </c:pt>
                <c:pt idx="3163">
                  <c:v>866585.92</c:v>
                </c:pt>
                <c:pt idx="3164">
                  <c:v>867192.5</c:v>
                </c:pt>
                <c:pt idx="3165">
                  <c:v>867759</c:v>
                </c:pt>
                <c:pt idx="3166">
                  <c:v>865766.22</c:v>
                </c:pt>
                <c:pt idx="3167">
                  <c:v>863324.42</c:v>
                </c:pt>
                <c:pt idx="3168">
                  <c:v>862992.47</c:v>
                </c:pt>
                <c:pt idx="3169">
                  <c:v>857688.01</c:v>
                </c:pt>
                <c:pt idx="3170">
                  <c:v>860292.85</c:v>
                </c:pt>
                <c:pt idx="3171">
                  <c:v>865323.27</c:v>
                </c:pt>
                <c:pt idx="3172">
                  <c:v>856020.66</c:v>
                </c:pt>
                <c:pt idx="3173">
                  <c:v>856135.24</c:v>
                </c:pt>
                <c:pt idx="3174">
                  <c:v>863402.08</c:v>
                </c:pt>
                <c:pt idx="3175">
                  <c:v>863514.77</c:v>
                </c:pt>
                <c:pt idx="3176">
                  <c:v>862148.27</c:v>
                </c:pt>
                <c:pt idx="3177">
                  <c:v>863098.99</c:v>
                </c:pt>
                <c:pt idx="3178">
                  <c:v>863317.1</c:v>
                </c:pt>
                <c:pt idx="3179">
                  <c:v>866683.59</c:v>
                </c:pt>
                <c:pt idx="3180">
                  <c:v>868275.52</c:v>
                </c:pt>
                <c:pt idx="3181">
                  <c:v>873570.48</c:v>
                </c:pt>
                <c:pt idx="3182">
                  <c:v>874384.33</c:v>
                </c:pt>
                <c:pt idx="3183">
                  <c:v>875767.66</c:v>
                </c:pt>
                <c:pt idx="3184">
                  <c:v>875763.63</c:v>
                </c:pt>
                <c:pt idx="3185">
                  <c:v>880552.02</c:v>
                </c:pt>
                <c:pt idx="3186">
                  <c:v>887368.14</c:v>
                </c:pt>
                <c:pt idx="3187">
                  <c:v>892568.29</c:v>
                </c:pt>
                <c:pt idx="3188">
                  <c:v>903305.51</c:v>
                </c:pt>
                <c:pt idx="3189">
                  <c:v>908427.66</c:v>
                </c:pt>
                <c:pt idx="3190">
                  <c:v>910763.38</c:v>
                </c:pt>
                <c:pt idx="3191">
                  <c:v>916050</c:v>
                </c:pt>
                <c:pt idx="3192">
                  <c:v>919931.25</c:v>
                </c:pt>
                <c:pt idx="3193">
                  <c:v>919886.13</c:v>
                </c:pt>
                <c:pt idx="3194">
                  <c:v>926140.44</c:v>
                </c:pt>
                <c:pt idx="3195">
                  <c:v>927672.45</c:v>
                </c:pt>
                <c:pt idx="3196">
                  <c:v>928560.56</c:v>
                </c:pt>
                <c:pt idx="3197">
                  <c:v>930711.34</c:v>
                </c:pt>
                <c:pt idx="3198">
                  <c:v>932298.74</c:v>
                </c:pt>
                <c:pt idx="3199">
                  <c:v>937585.29</c:v>
                </c:pt>
                <c:pt idx="3200">
                  <c:v>937934.86</c:v>
                </c:pt>
                <c:pt idx="3201">
                  <c:v>937790.14</c:v>
                </c:pt>
                <c:pt idx="3202">
                  <c:v>940058.35</c:v>
                </c:pt>
                <c:pt idx="3203">
                  <c:v>942542.48</c:v>
                </c:pt>
                <c:pt idx="3204">
                  <c:v>941831.17</c:v>
                </c:pt>
                <c:pt idx="3205">
                  <c:v>943494.55</c:v>
                </c:pt>
                <c:pt idx="3206">
                  <c:v>939843.54</c:v>
                </c:pt>
                <c:pt idx="3207">
                  <c:v>940923.44</c:v>
                </c:pt>
                <c:pt idx="3208">
                  <c:v>942900.91</c:v>
                </c:pt>
                <c:pt idx="3209">
                  <c:v>944317.9</c:v>
                </c:pt>
                <c:pt idx="3210">
                  <c:v>946483.57</c:v>
                </c:pt>
                <c:pt idx="3211">
                  <c:v>948812.84</c:v>
                </c:pt>
                <c:pt idx="3212">
                  <c:v>953783.57</c:v>
                </c:pt>
                <c:pt idx="3213">
                  <c:v>953916.97</c:v>
                </c:pt>
                <c:pt idx="3214">
                  <c:v>957415.77</c:v>
                </c:pt>
                <c:pt idx="3215">
                  <c:v>958824.89</c:v>
                </c:pt>
                <c:pt idx="3216">
                  <c:v>964040.46</c:v>
                </c:pt>
                <c:pt idx="3217">
                  <c:v>962014.82</c:v>
                </c:pt>
                <c:pt idx="3218">
                  <c:v>961538.96</c:v>
                </c:pt>
                <c:pt idx="3219">
                  <c:v>963093.13</c:v>
                </c:pt>
                <c:pt idx="3220">
                  <c:v>965726.46</c:v>
                </c:pt>
                <c:pt idx="3221">
                  <c:v>966409.72</c:v>
                </c:pt>
                <c:pt idx="3222">
                  <c:v>966362.81</c:v>
                </c:pt>
                <c:pt idx="3223">
                  <c:v>970175.2</c:v>
                </c:pt>
                <c:pt idx="3224">
                  <c:v>974960.51</c:v>
                </c:pt>
                <c:pt idx="3225">
                  <c:v>974450.29</c:v>
                </c:pt>
                <c:pt idx="3226">
                  <c:v>978091.96</c:v>
                </c:pt>
                <c:pt idx="3227">
                  <c:v>982086.06</c:v>
                </c:pt>
                <c:pt idx="3228">
                  <c:v>986312.85</c:v>
                </c:pt>
                <c:pt idx="3229">
                  <c:v>988567.05</c:v>
                </c:pt>
                <c:pt idx="3230">
                  <c:v>989957.86</c:v>
                </c:pt>
                <c:pt idx="3231">
                  <c:v>989266.54</c:v>
                </c:pt>
                <c:pt idx="3232">
                  <c:v>990667.09</c:v>
                </c:pt>
                <c:pt idx="3233">
                  <c:v>994090.21</c:v>
                </c:pt>
                <c:pt idx="3234">
                  <c:v>994585.15</c:v>
                </c:pt>
                <c:pt idx="3235">
                  <c:v>994975.15</c:v>
                </c:pt>
                <c:pt idx="3236">
                  <c:v>998830.64</c:v>
                </c:pt>
                <c:pt idx="3237">
                  <c:v>1003798.2</c:v>
                </c:pt>
                <c:pt idx="3238">
                  <c:v>1005965.01</c:v>
                </c:pt>
                <c:pt idx="3239">
                  <c:v>1006781.1</c:v>
                </c:pt>
                <c:pt idx="3240">
                  <c:v>1007450.16</c:v>
                </c:pt>
                <c:pt idx="3241">
                  <c:v>1007650.01</c:v>
                </c:pt>
                <c:pt idx="3242">
                  <c:v>1013275.43</c:v>
                </c:pt>
                <c:pt idx="3243">
                  <c:v>1005559.88</c:v>
                </c:pt>
                <c:pt idx="3244">
                  <c:v>1007156.13</c:v>
                </c:pt>
                <c:pt idx="3245">
                  <c:v>1009141.26</c:v>
                </c:pt>
                <c:pt idx="3246">
                  <c:v>1010715.14</c:v>
                </c:pt>
                <c:pt idx="3247">
                  <c:v>1009398.53</c:v>
                </c:pt>
                <c:pt idx="3248">
                  <c:v>1009177.62</c:v>
                </c:pt>
                <c:pt idx="3249">
                  <c:v>1008205.3</c:v>
                </c:pt>
                <c:pt idx="3250">
                  <c:v>1002693.23</c:v>
                </c:pt>
                <c:pt idx="3251">
                  <c:v>964640.48</c:v>
                </c:pt>
                <c:pt idx="3252">
                  <c:v>971472.79</c:v>
                </c:pt>
                <c:pt idx="3253">
                  <c:v>973646.13</c:v>
                </c:pt>
                <c:pt idx="3254">
                  <c:v>978869.78</c:v>
                </c:pt>
                <c:pt idx="3255">
                  <c:v>978552.05</c:v>
                </c:pt>
                <c:pt idx="3256">
                  <c:v>977169.45</c:v>
                </c:pt>
                <c:pt idx="3257">
                  <c:v>978226.44</c:v>
                </c:pt>
                <c:pt idx="3258">
                  <c:v>977858.47</c:v>
                </c:pt>
                <c:pt idx="3259">
                  <c:v>983120.69</c:v>
                </c:pt>
                <c:pt idx="3260">
                  <c:v>989995.07</c:v>
                </c:pt>
                <c:pt idx="3261">
                  <c:v>995632.27</c:v>
                </c:pt>
                <c:pt idx="3262">
                  <c:v>997678.24</c:v>
                </c:pt>
                <c:pt idx="3263">
                  <c:v>994271.22</c:v>
                </c:pt>
                <c:pt idx="3264">
                  <c:v>996755.71</c:v>
                </c:pt>
                <c:pt idx="3265">
                  <c:v>998256.61</c:v>
                </c:pt>
                <c:pt idx="3266">
                  <c:v>1001010.51</c:v>
                </c:pt>
                <c:pt idx="3267">
                  <c:v>1003553.78</c:v>
                </c:pt>
                <c:pt idx="3268">
                  <c:v>1004838.56</c:v>
                </c:pt>
                <c:pt idx="3269">
                  <c:v>1003365.73</c:v>
                </c:pt>
                <c:pt idx="3270">
                  <c:v>993616.28</c:v>
                </c:pt>
                <c:pt idx="3271">
                  <c:v>1004620.17</c:v>
                </c:pt>
                <c:pt idx="3272">
                  <c:v>1008174.31</c:v>
                </c:pt>
                <c:pt idx="3273">
                  <c:v>1009420.5</c:v>
                </c:pt>
                <c:pt idx="3274">
                  <c:v>1017382.13</c:v>
                </c:pt>
                <c:pt idx="3275">
                  <c:v>1013022.15</c:v>
                </c:pt>
                <c:pt idx="3276">
                  <c:v>1011780.38</c:v>
                </c:pt>
                <c:pt idx="3277">
                  <c:v>1019082.77</c:v>
                </c:pt>
                <c:pt idx="3278">
                  <c:v>1017529.59</c:v>
                </c:pt>
                <c:pt idx="3279">
                  <c:v>1016795.35</c:v>
                </c:pt>
                <c:pt idx="3280">
                  <c:v>1016826.54</c:v>
                </c:pt>
                <c:pt idx="3281">
                  <c:v>1020090.49</c:v>
                </c:pt>
                <c:pt idx="3282">
                  <c:v>1019349.32</c:v>
                </c:pt>
                <c:pt idx="3283">
                  <c:v>1025420.35</c:v>
                </c:pt>
                <c:pt idx="3284">
                  <c:v>1023170.98</c:v>
                </c:pt>
                <c:pt idx="3285">
                  <c:v>1031794.06</c:v>
                </c:pt>
                <c:pt idx="3286">
                  <c:v>1030322.23</c:v>
                </c:pt>
                <c:pt idx="3287">
                  <c:v>1023089.94</c:v>
                </c:pt>
                <c:pt idx="3288">
                  <c:v>1024776.37</c:v>
                </c:pt>
                <c:pt idx="3289">
                  <c:v>1020974.35</c:v>
                </c:pt>
                <c:pt idx="3290">
                  <c:v>1020060.19</c:v>
                </c:pt>
                <c:pt idx="3291">
                  <c:v>1024582.96</c:v>
                </c:pt>
                <c:pt idx="3292">
                  <c:v>1026275.37</c:v>
                </c:pt>
                <c:pt idx="3293">
                  <c:v>1032363.14</c:v>
                </c:pt>
                <c:pt idx="3294">
                  <c:v>1028835.74</c:v>
                </c:pt>
                <c:pt idx="3295">
                  <c:v>1033012.86</c:v>
                </c:pt>
                <c:pt idx="3296">
                  <c:v>1034897.17</c:v>
                </c:pt>
                <c:pt idx="3297">
                  <c:v>1040159.38</c:v>
                </c:pt>
                <c:pt idx="3298">
                  <c:v>1042051.08</c:v>
                </c:pt>
                <c:pt idx="3299">
                  <c:v>1043464.34</c:v>
                </c:pt>
                <c:pt idx="3300">
                  <c:v>1047206.01</c:v>
                </c:pt>
                <c:pt idx="3301">
                  <c:v>1052025.8</c:v>
                </c:pt>
                <c:pt idx="3302">
                  <c:v>1060734.3700000001</c:v>
                </c:pt>
                <c:pt idx="3303">
                  <c:v>1062969.6000000001</c:v>
                </c:pt>
                <c:pt idx="3304">
                  <c:v>1064047.78</c:v>
                </c:pt>
                <c:pt idx="3305">
                  <c:v>1067652.53</c:v>
                </c:pt>
                <c:pt idx="3306">
                  <c:v>1064297.8799999999</c:v>
                </c:pt>
                <c:pt idx="3307">
                  <c:v>1067715.8899999999</c:v>
                </c:pt>
                <c:pt idx="3308">
                  <c:v>1070700.6200000001</c:v>
                </c:pt>
                <c:pt idx="3309">
                  <c:v>1072863.8899999999</c:v>
                </c:pt>
                <c:pt idx="3310">
                  <c:v>1074455.5900000001</c:v>
                </c:pt>
                <c:pt idx="3311">
                  <c:v>1075386.1200000001</c:v>
                </c:pt>
                <c:pt idx="3312">
                  <c:v>1078925.51</c:v>
                </c:pt>
                <c:pt idx="3313">
                  <c:v>1081053.67</c:v>
                </c:pt>
                <c:pt idx="3314">
                  <c:v>1087938.43</c:v>
                </c:pt>
                <c:pt idx="3315">
                  <c:v>1083402.2</c:v>
                </c:pt>
                <c:pt idx="3316">
                  <c:v>1081791.7</c:v>
                </c:pt>
                <c:pt idx="3317">
                  <c:v>1091783.1299999999</c:v>
                </c:pt>
                <c:pt idx="3318">
                  <c:v>1088318.27</c:v>
                </c:pt>
                <c:pt idx="3319">
                  <c:v>1086085.8799999999</c:v>
                </c:pt>
                <c:pt idx="3320">
                  <c:v>1095200.3500000001</c:v>
                </c:pt>
                <c:pt idx="3321">
                  <c:v>1104835.6399999999</c:v>
                </c:pt>
                <c:pt idx="3322">
                  <c:v>1110506.07</c:v>
                </c:pt>
                <c:pt idx="3323">
                  <c:v>1113846.67</c:v>
                </c:pt>
                <c:pt idx="3324">
                  <c:v>1114037.81</c:v>
                </c:pt>
                <c:pt idx="3325">
                  <c:v>1114388.3700000001</c:v>
                </c:pt>
                <c:pt idx="3326">
                  <c:v>1117201.32</c:v>
                </c:pt>
                <c:pt idx="3327">
                  <c:v>1115642.06</c:v>
                </c:pt>
                <c:pt idx="3328">
                  <c:v>1117460.8</c:v>
                </c:pt>
                <c:pt idx="3329">
                  <c:v>1121454.51</c:v>
                </c:pt>
                <c:pt idx="3330">
                  <c:v>1123600.8400000001</c:v>
                </c:pt>
                <c:pt idx="3331">
                  <c:v>1125853.68</c:v>
                </c:pt>
                <c:pt idx="3332">
                  <c:v>1127857.7</c:v>
                </c:pt>
                <c:pt idx="3333">
                  <c:v>1127842.0900000001</c:v>
                </c:pt>
                <c:pt idx="3334">
                  <c:v>1130455.8</c:v>
                </c:pt>
                <c:pt idx="3335">
                  <c:v>1138807.5900000001</c:v>
                </c:pt>
                <c:pt idx="3336">
                  <c:v>1138857.79</c:v>
                </c:pt>
                <c:pt idx="3337">
                  <c:v>1128698.3</c:v>
                </c:pt>
                <c:pt idx="3338">
                  <c:v>1131155.33</c:v>
                </c:pt>
                <c:pt idx="3339">
                  <c:v>1142499.52</c:v>
                </c:pt>
                <c:pt idx="3340">
                  <c:v>1147004.08</c:v>
                </c:pt>
                <c:pt idx="3341">
                  <c:v>1149402.68</c:v>
                </c:pt>
                <c:pt idx="3342">
                  <c:v>1151586.52</c:v>
                </c:pt>
                <c:pt idx="3343">
                  <c:v>1148602.43</c:v>
                </c:pt>
                <c:pt idx="3344">
                  <c:v>1154822.43</c:v>
                </c:pt>
                <c:pt idx="3345">
                  <c:v>1158409.9099999999</c:v>
                </c:pt>
                <c:pt idx="3346">
                  <c:v>1157036.54</c:v>
                </c:pt>
                <c:pt idx="3347">
                  <c:v>1153230.72</c:v>
                </c:pt>
                <c:pt idx="3348">
                  <c:v>1153336.03</c:v>
                </c:pt>
                <c:pt idx="3349">
                  <c:v>1154238.01</c:v>
                </c:pt>
                <c:pt idx="3350">
                  <c:v>1149805.27</c:v>
                </c:pt>
                <c:pt idx="3351">
                  <c:v>1153789.17</c:v>
                </c:pt>
                <c:pt idx="3352">
                  <c:v>1149473.23</c:v>
                </c:pt>
                <c:pt idx="3353">
                  <c:v>1151447.33</c:v>
                </c:pt>
                <c:pt idx="3354">
                  <c:v>1150318.8799999999</c:v>
                </c:pt>
                <c:pt idx="3355">
                  <c:v>1145464.46</c:v>
                </c:pt>
                <c:pt idx="3356">
                  <c:v>1141668.53</c:v>
                </c:pt>
                <c:pt idx="3357">
                  <c:v>1140043.68</c:v>
                </c:pt>
                <c:pt idx="3358">
                  <c:v>1140139.98</c:v>
                </c:pt>
                <c:pt idx="3359">
                  <c:v>1132708.67</c:v>
                </c:pt>
                <c:pt idx="3360">
                  <c:v>1134938.3400000001</c:v>
                </c:pt>
                <c:pt idx="3361">
                  <c:v>1133249.46</c:v>
                </c:pt>
                <c:pt idx="3362">
                  <c:v>1136456.68</c:v>
                </c:pt>
                <c:pt idx="3363">
                  <c:v>1139438.96</c:v>
                </c:pt>
                <c:pt idx="3364">
                  <c:v>1136174.82</c:v>
                </c:pt>
                <c:pt idx="3365">
                  <c:v>1135276.32</c:v>
                </c:pt>
                <c:pt idx="3366">
                  <c:v>1136647.53</c:v>
                </c:pt>
                <c:pt idx="3367">
                  <c:v>1143306.26</c:v>
                </c:pt>
                <c:pt idx="3368">
                  <c:v>1139561.6299999999</c:v>
                </c:pt>
                <c:pt idx="3369">
                  <c:v>1146136.3400000001</c:v>
                </c:pt>
                <c:pt idx="3370">
                  <c:v>1144040.28</c:v>
                </c:pt>
                <c:pt idx="3371">
                  <c:v>1143368.73</c:v>
                </c:pt>
                <c:pt idx="3372">
                  <c:v>1140207.8899999999</c:v>
                </c:pt>
                <c:pt idx="3373">
                  <c:v>1135763.18</c:v>
                </c:pt>
                <c:pt idx="3374">
                  <c:v>1067673.73</c:v>
                </c:pt>
                <c:pt idx="3375">
                  <c:v>1071043.22</c:v>
                </c:pt>
                <c:pt idx="3376">
                  <c:v>1078055.53</c:v>
                </c:pt>
                <c:pt idx="3377">
                  <c:v>1073934.3899999999</c:v>
                </c:pt>
                <c:pt idx="3378">
                  <c:v>1067924.3700000001</c:v>
                </c:pt>
                <c:pt idx="3379">
                  <c:v>1071322.6000000001</c:v>
                </c:pt>
                <c:pt idx="3380">
                  <c:v>1080370.67</c:v>
                </c:pt>
                <c:pt idx="3381">
                  <c:v>1086241.31</c:v>
                </c:pt>
                <c:pt idx="3382">
                  <c:v>1088735.49</c:v>
                </c:pt>
                <c:pt idx="3383">
                  <c:v>1088850.8400000001</c:v>
                </c:pt>
                <c:pt idx="3384">
                  <c:v>1084380.58</c:v>
                </c:pt>
                <c:pt idx="3385">
                  <c:v>1087556.53</c:v>
                </c:pt>
                <c:pt idx="3386">
                  <c:v>1096831.27</c:v>
                </c:pt>
                <c:pt idx="3387">
                  <c:v>1095099.3700000001</c:v>
                </c:pt>
                <c:pt idx="3388">
                  <c:v>1093609.58</c:v>
                </c:pt>
                <c:pt idx="3389">
                  <c:v>1099371</c:v>
                </c:pt>
                <c:pt idx="3390">
                  <c:v>1107702.01</c:v>
                </c:pt>
                <c:pt idx="3391">
                  <c:v>1103187.83</c:v>
                </c:pt>
                <c:pt idx="3392">
                  <c:v>1099557.93</c:v>
                </c:pt>
                <c:pt idx="3393">
                  <c:v>1096712.3500000001</c:v>
                </c:pt>
                <c:pt idx="3394">
                  <c:v>1105364.3700000001</c:v>
                </c:pt>
                <c:pt idx="3395">
                  <c:v>1101451.3400000001</c:v>
                </c:pt>
                <c:pt idx="3396">
                  <c:v>1099295.5</c:v>
                </c:pt>
                <c:pt idx="3397">
                  <c:v>1102928.53</c:v>
                </c:pt>
                <c:pt idx="3398">
                  <c:v>1104986.17</c:v>
                </c:pt>
                <c:pt idx="3399">
                  <c:v>1103250.1000000001</c:v>
                </c:pt>
                <c:pt idx="3400">
                  <c:v>1102353.97</c:v>
                </c:pt>
                <c:pt idx="3401">
                  <c:v>1100525.54</c:v>
                </c:pt>
                <c:pt idx="3402">
                  <c:v>1099150.75</c:v>
                </c:pt>
                <c:pt idx="3403">
                  <c:v>1101863.8899999999</c:v>
                </c:pt>
                <c:pt idx="3404">
                  <c:v>1107236.47</c:v>
                </c:pt>
                <c:pt idx="3405">
                  <c:v>1099627.93</c:v>
                </c:pt>
                <c:pt idx="3406">
                  <c:v>1099924.77</c:v>
                </c:pt>
                <c:pt idx="3407">
                  <c:v>1100317.8899999999</c:v>
                </c:pt>
                <c:pt idx="3408">
                  <c:v>1098984.3400000001</c:v>
                </c:pt>
                <c:pt idx="3409">
                  <c:v>1106316.24</c:v>
                </c:pt>
                <c:pt idx="3410">
                  <c:v>1107305.22</c:v>
                </c:pt>
                <c:pt idx="3411">
                  <c:v>1107924.45</c:v>
                </c:pt>
                <c:pt idx="3412">
                  <c:v>1098597.3600000001</c:v>
                </c:pt>
                <c:pt idx="3413">
                  <c:v>1107561.24</c:v>
                </c:pt>
                <c:pt idx="3414">
                  <c:v>1110920.4099999999</c:v>
                </c:pt>
                <c:pt idx="3415">
                  <c:v>1108096.3600000001</c:v>
                </c:pt>
                <c:pt idx="3416">
                  <c:v>1106016.94</c:v>
                </c:pt>
                <c:pt idx="3417">
                  <c:v>1112128.68</c:v>
                </c:pt>
                <c:pt idx="3418">
                  <c:v>1114760.0900000001</c:v>
                </c:pt>
                <c:pt idx="3419">
                  <c:v>1116919.47</c:v>
                </c:pt>
                <c:pt idx="3420">
                  <c:v>1112839.1299999999</c:v>
                </c:pt>
                <c:pt idx="3421">
                  <c:v>1114642.02</c:v>
                </c:pt>
                <c:pt idx="3422">
                  <c:v>1117420.24</c:v>
                </c:pt>
                <c:pt idx="3423">
                  <c:v>1112691.53</c:v>
                </c:pt>
                <c:pt idx="3424">
                  <c:v>1115472</c:v>
                </c:pt>
                <c:pt idx="3425">
                  <c:v>1118276.8</c:v>
                </c:pt>
                <c:pt idx="3426">
                  <c:v>1116401.6100000001</c:v>
                </c:pt>
                <c:pt idx="3427">
                  <c:v>1126809.17</c:v>
                </c:pt>
                <c:pt idx="3428">
                  <c:v>1125721.58</c:v>
                </c:pt>
                <c:pt idx="3429">
                  <c:v>1119257.8600000001</c:v>
                </c:pt>
                <c:pt idx="3430">
                  <c:v>1135392.79</c:v>
                </c:pt>
                <c:pt idx="3431">
                  <c:v>1131109.1599999999</c:v>
                </c:pt>
                <c:pt idx="3432">
                  <c:v>1134127.92</c:v>
                </c:pt>
                <c:pt idx="3433">
                  <c:v>1131669.6499999999</c:v>
                </c:pt>
                <c:pt idx="3434">
                  <c:v>1128561.6299999999</c:v>
                </c:pt>
                <c:pt idx="3435">
                  <c:v>1136564.27</c:v>
                </c:pt>
                <c:pt idx="3436">
                  <c:v>1144559.57</c:v>
                </c:pt>
                <c:pt idx="3437">
                  <c:v>1147283.95</c:v>
                </c:pt>
                <c:pt idx="3438">
                  <c:v>1152030.6499999999</c:v>
                </c:pt>
                <c:pt idx="3439">
                  <c:v>1158462.45</c:v>
                </c:pt>
                <c:pt idx="3440">
                  <c:v>1161366.08</c:v>
                </c:pt>
                <c:pt idx="3441">
                  <c:v>1163560.46</c:v>
                </c:pt>
                <c:pt idx="3442">
                  <c:v>1164605.04</c:v>
                </c:pt>
                <c:pt idx="3443">
                  <c:v>1169431.99</c:v>
                </c:pt>
                <c:pt idx="3444">
                  <c:v>1161299.3400000001</c:v>
                </c:pt>
                <c:pt idx="3445">
                  <c:v>1158795.4099999999</c:v>
                </c:pt>
                <c:pt idx="3446">
                  <c:v>1159287.73</c:v>
                </c:pt>
                <c:pt idx="3447">
                  <c:v>1163055.53</c:v>
                </c:pt>
                <c:pt idx="3448">
                  <c:v>1175180.92</c:v>
                </c:pt>
                <c:pt idx="3449">
                  <c:v>1177445.1200000001</c:v>
                </c:pt>
                <c:pt idx="3450">
                  <c:v>1184690.5</c:v>
                </c:pt>
                <c:pt idx="3451">
                  <c:v>1174892.96</c:v>
                </c:pt>
                <c:pt idx="3452">
                  <c:v>1174272.1599999999</c:v>
                </c:pt>
                <c:pt idx="3453">
                  <c:v>1173924.8500000001</c:v>
                </c:pt>
                <c:pt idx="3454">
                  <c:v>1177403.1599999999</c:v>
                </c:pt>
                <c:pt idx="3455">
                  <c:v>1183434.01</c:v>
                </c:pt>
                <c:pt idx="3456">
                  <c:v>1186985.72</c:v>
                </c:pt>
                <c:pt idx="3457">
                  <c:v>1177090.01</c:v>
                </c:pt>
                <c:pt idx="3458">
                  <c:v>1181519.67</c:v>
                </c:pt>
                <c:pt idx="3459">
                  <c:v>1184822.3799999999</c:v>
                </c:pt>
                <c:pt idx="3460">
                  <c:v>1191834.28</c:v>
                </c:pt>
                <c:pt idx="3461">
                  <c:v>1184756.3500000001</c:v>
                </c:pt>
                <c:pt idx="3462">
                  <c:v>1179296.76</c:v>
                </c:pt>
                <c:pt idx="3463">
                  <c:v>1188909.32</c:v>
                </c:pt>
                <c:pt idx="3464">
                  <c:v>1174433.3500000001</c:v>
                </c:pt>
                <c:pt idx="3465">
                  <c:v>1168893.6100000001</c:v>
                </c:pt>
                <c:pt idx="3466">
                  <c:v>1169749.58</c:v>
                </c:pt>
                <c:pt idx="3467">
                  <c:v>1172292.23</c:v>
                </c:pt>
                <c:pt idx="3468">
                  <c:v>1173073.49</c:v>
                </c:pt>
                <c:pt idx="3469">
                  <c:v>1184571.45</c:v>
                </c:pt>
                <c:pt idx="3470">
                  <c:v>1182122.9099999999</c:v>
                </c:pt>
                <c:pt idx="3471">
                  <c:v>1177768.44</c:v>
                </c:pt>
                <c:pt idx="3472">
                  <c:v>1178992.28</c:v>
                </c:pt>
                <c:pt idx="3473">
                  <c:v>1186350.99</c:v>
                </c:pt>
                <c:pt idx="3474">
                  <c:v>1187036.78</c:v>
                </c:pt>
                <c:pt idx="3475">
                  <c:v>1187741.3500000001</c:v>
                </c:pt>
                <c:pt idx="3476">
                  <c:v>1188169.5900000001</c:v>
                </c:pt>
                <c:pt idx="3477">
                  <c:v>1187881.5900000001</c:v>
                </c:pt>
                <c:pt idx="3478">
                  <c:v>1192527.5</c:v>
                </c:pt>
                <c:pt idx="3479">
                  <c:v>1196411.1599999999</c:v>
                </c:pt>
                <c:pt idx="3480">
                  <c:v>1193338.31</c:v>
                </c:pt>
                <c:pt idx="3481">
                  <c:v>1195847.79</c:v>
                </c:pt>
                <c:pt idx="3482">
                  <c:v>1201975.51</c:v>
                </c:pt>
                <c:pt idx="3483">
                  <c:v>1202696.1100000001</c:v>
                </c:pt>
                <c:pt idx="3484">
                  <c:v>1200329.46</c:v>
                </c:pt>
                <c:pt idx="3485">
                  <c:v>1202882.3600000001</c:v>
                </c:pt>
                <c:pt idx="3486">
                  <c:v>1202591.98</c:v>
                </c:pt>
                <c:pt idx="3487">
                  <c:v>1199944.5</c:v>
                </c:pt>
                <c:pt idx="3488">
                  <c:v>1197510.99</c:v>
                </c:pt>
                <c:pt idx="3489">
                  <c:v>1210479.8799999999</c:v>
                </c:pt>
                <c:pt idx="3490">
                  <c:v>1202529.99</c:v>
                </c:pt>
                <c:pt idx="3491">
                  <c:v>1202366.77</c:v>
                </c:pt>
                <c:pt idx="3492">
                  <c:v>1199272.75</c:v>
                </c:pt>
                <c:pt idx="3493">
                  <c:v>1192666.97</c:v>
                </c:pt>
                <c:pt idx="3494">
                  <c:v>1194019.58</c:v>
                </c:pt>
                <c:pt idx="3495">
                  <c:v>1194500.53</c:v>
                </c:pt>
                <c:pt idx="3496">
                  <c:v>1192973.02</c:v>
                </c:pt>
                <c:pt idx="3497">
                  <c:v>1195494.56</c:v>
                </c:pt>
                <c:pt idx="3498">
                  <c:v>1197255.8999999999</c:v>
                </c:pt>
                <c:pt idx="3499">
                  <c:v>1201890.5900000001</c:v>
                </c:pt>
                <c:pt idx="3500">
                  <c:v>1200353.1100000001</c:v>
                </c:pt>
                <c:pt idx="3501">
                  <c:v>1130123.3600000001</c:v>
                </c:pt>
                <c:pt idx="3502">
                  <c:v>1146129.17</c:v>
                </c:pt>
                <c:pt idx="3503">
                  <c:v>1145754</c:v>
                </c:pt>
                <c:pt idx="3504">
                  <c:v>1143445.5</c:v>
                </c:pt>
                <c:pt idx="3505">
                  <c:v>1140372.98</c:v>
                </c:pt>
                <c:pt idx="3506">
                  <c:v>1141822.26</c:v>
                </c:pt>
                <c:pt idx="3507">
                  <c:v>1141620.94</c:v>
                </c:pt>
                <c:pt idx="3508">
                  <c:v>1142831.33</c:v>
                </c:pt>
                <c:pt idx="3509">
                  <c:v>1145604.9099999999</c:v>
                </c:pt>
                <c:pt idx="3510">
                  <c:v>1143188.58</c:v>
                </c:pt>
                <c:pt idx="3511">
                  <c:v>1157069.51</c:v>
                </c:pt>
                <c:pt idx="3512">
                  <c:v>1156103.25</c:v>
                </c:pt>
                <c:pt idx="3513">
                  <c:v>1154216.57</c:v>
                </c:pt>
                <c:pt idx="3514">
                  <c:v>1161121.08</c:v>
                </c:pt>
                <c:pt idx="3515">
                  <c:v>1159707.33</c:v>
                </c:pt>
                <c:pt idx="3516">
                  <c:v>1163387.22</c:v>
                </c:pt>
                <c:pt idx="3517">
                  <c:v>1163183.83</c:v>
                </c:pt>
                <c:pt idx="3518">
                  <c:v>1169208.83</c:v>
                </c:pt>
                <c:pt idx="3519">
                  <c:v>1166479.51</c:v>
                </c:pt>
                <c:pt idx="3520">
                  <c:v>1169963.23</c:v>
                </c:pt>
                <c:pt idx="3521">
                  <c:v>1170541.19</c:v>
                </c:pt>
                <c:pt idx="3522">
                  <c:v>1163058.06</c:v>
                </c:pt>
                <c:pt idx="3523">
                  <c:v>1164193.8700000001</c:v>
                </c:pt>
                <c:pt idx="3524">
                  <c:v>1172798.17</c:v>
                </c:pt>
                <c:pt idx="3525">
                  <c:v>1159948.81</c:v>
                </c:pt>
                <c:pt idx="3526">
                  <c:v>1165549.3600000001</c:v>
                </c:pt>
                <c:pt idx="3527">
                  <c:v>1164993</c:v>
                </c:pt>
                <c:pt idx="3528">
                  <c:v>1163592.43</c:v>
                </c:pt>
                <c:pt idx="3529">
                  <c:v>1173072.93</c:v>
                </c:pt>
                <c:pt idx="3530">
                  <c:v>1178444.1399999999</c:v>
                </c:pt>
                <c:pt idx="3531">
                  <c:v>1191174.3500000001</c:v>
                </c:pt>
                <c:pt idx="3532">
                  <c:v>1178664.8</c:v>
                </c:pt>
                <c:pt idx="3533">
                  <c:v>1173954.8799999999</c:v>
                </c:pt>
                <c:pt idx="3534">
                  <c:v>1174034.69</c:v>
                </c:pt>
                <c:pt idx="3535">
                  <c:v>1180201.83</c:v>
                </c:pt>
                <c:pt idx="3536">
                  <c:v>1182807.69</c:v>
                </c:pt>
                <c:pt idx="3537">
                  <c:v>1187320.69</c:v>
                </c:pt>
                <c:pt idx="3538">
                  <c:v>1192228.82</c:v>
                </c:pt>
                <c:pt idx="3539">
                  <c:v>1189520.22</c:v>
                </c:pt>
                <c:pt idx="3540">
                  <c:v>1189510.69</c:v>
                </c:pt>
                <c:pt idx="3541">
                  <c:v>1188476.8700000001</c:v>
                </c:pt>
                <c:pt idx="3542">
                  <c:v>1188559.6000000001</c:v>
                </c:pt>
                <c:pt idx="3543">
                  <c:v>1194579</c:v>
                </c:pt>
                <c:pt idx="3544">
                  <c:v>1191566.32</c:v>
                </c:pt>
                <c:pt idx="3545">
                  <c:v>1195051.74</c:v>
                </c:pt>
                <c:pt idx="3546">
                  <c:v>1191542.3400000001</c:v>
                </c:pt>
                <c:pt idx="3547">
                  <c:v>1186132.9099999999</c:v>
                </c:pt>
                <c:pt idx="3548">
                  <c:v>1189189.01</c:v>
                </c:pt>
                <c:pt idx="3549">
                  <c:v>1192658.02</c:v>
                </c:pt>
                <c:pt idx="3550">
                  <c:v>1199939.51</c:v>
                </c:pt>
                <c:pt idx="3551">
                  <c:v>1192488.21</c:v>
                </c:pt>
                <c:pt idx="3552">
                  <c:v>1194170.8799999999</c:v>
                </c:pt>
                <c:pt idx="3553">
                  <c:v>1196215.83</c:v>
                </c:pt>
                <c:pt idx="3554">
                  <c:v>1202657.31</c:v>
                </c:pt>
                <c:pt idx="3555">
                  <c:v>1205184.93</c:v>
                </c:pt>
                <c:pt idx="3556">
                  <c:v>1209610.54</c:v>
                </c:pt>
                <c:pt idx="3557">
                  <c:v>1201583.54</c:v>
                </c:pt>
                <c:pt idx="3558">
                  <c:v>1200825.6100000001</c:v>
                </c:pt>
                <c:pt idx="3559">
                  <c:v>1201533.1599999999</c:v>
                </c:pt>
                <c:pt idx="3560">
                  <c:v>1197771.8700000001</c:v>
                </c:pt>
                <c:pt idx="3561">
                  <c:v>1192291.8999999999</c:v>
                </c:pt>
                <c:pt idx="3562">
                  <c:v>1203374.75</c:v>
                </c:pt>
                <c:pt idx="3563">
                  <c:v>1202462.73</c:v>
                </c:pt>
                <c:pt idx="3564">
                  <c:v>1200494.94</c:v>
                </c:pt>
                <c:pt idx="3565">
                  <c:v>1195849.72</c:v>
                </c:pt>
                <c:pt idx="3566">
                  <c:v>1197925.8400000001</c:v>
                </c:pt>
                <c:pt idx="3567">
                  <c:v>1195552.48</c:v>
                </c:pt>
                <c:pt idx="3568">
                  <c:v>1200122.1200000001</c:v>
                </c:pt>
                <c:pt idx="3569">
                  <c:v>1198894.57</c:v>
                </c:pt>
                <c:pt idx="3570">
                  <c:v>1210779.83</c:v>
                </c:pt>
                <c:pt idx="3571">
                  <c:v>1215279.92</c:v>
                </c:pt>
                <c:pt idx="3572">
                  <c:v>1208020.19</c:v>
                </c:pt>
                <c:pt idx="3573">
                  <c:v>1213343.23</c:v>
                </c:pt>
                <c:pt idx="3574">
                  <c:v>1214976.3600000001</c:v>
                </c:pt>
                <c:pt idx="3575">
                  <c:v>1210953.6399999999</c:v>
                </c:pt>
                <c:pt idx="3576">
                  <c:v>1210796.18</c:v>
                </c:pt>
                <c:pt idx="3577">
                  <c:v>1214851.1100000001</c:v>
                </c:pt>
                <c:pt idx="3578">
                  <c:v>1210844.7</c:v>
                </c:pt>
                <c:pt idx="3579">
                  <c:v>1208363.1599999999</c:v>
                </c:pt>
                <c:pt idx="3580">
                  <c:v>1208973.24</c:v>
                </c:pt>
                <c:pt idx="3581">
                  <c:v>1211702.02</c:v>
                </c:pt>
                <c:pt idx="3582">
                  <c:v>1210772.5</c:v>
                </c:pt>
                <c:pt idx="3583">
                  <c:v>1204534.8600000001</c:v>
                </c:pt>
                <c:pt idx="3584">
                  <c:v>1205631.71</c:v>
                </c:pt>
                <c:pt idx="3585">
                  <c:v>1209385.8500000001</c:v>
                </c:pt>
                <c:pt idx="3586">
                  <c:v>1206968.42</c:v>
                </c:pt>
                <c:pt idx="3587">
                  <c:v>1210139.02</c:v>
                </c:pt>
                <c:pt idx="3588">
                  <c:v>1210855.4099999999</c:v>
                </c:pt>
                <c:pt idx="3589">
                  <c:v>1215254.1399999999</c:v>
                </c:pt>
                <c:pt idx="3590">
                  <c:v>1231663.3600000001</c:v>
                </c:pt>
                <c:pt idx="3591">
                  <c:v>1228805.26</c:v>
                </c:pt>
                <c:pt idx="3592">
                  <c:v>1222483.82</c:v>
                </c:pt>
                <c:pt idx="3593">
                  <c:v>1225453.76</c:v>
                </c:pt>
                <c:pt idx="3594">
                  <c:v>1234219.76</c:v>
                </c:pt>
                <c:pt idx="3595">
                  <c:v>1236394.1599999999</c:v>
                </c:pt>
                <c:pt idx="3596">
                  <c:v>1246141.3799999999</c:v>
                </c:pt>
                <c:pt idx="3597">
                  <c:v>1242545.95</c:v>
                </c:pt>
                <c:pt idx="3598">
                  <c:v>1243089.25</c:v>
                </c:pt>
                <c:pt idx="3599">
                  <c:v>1246258.44</c:v>
                </c:pt>
                <c:pt idx="3600">
                  <c:v>1243703.54</c:v>
                </c:pt>
                <c:pt idx="3601">
                  <c:v>1251607.3899999999</c:v>
                </c:pt>
                <c:pt idx="3602">
                  <c:v>1250965.1599999999</c:v>
                </c:pt>
                <c:pt idx="3603">
                  <c:v>1247587.71</c:v>
                </c:pt>
                <c:pt idx="3604">
                  <c:v>1241518.3799999999</c:v>
                </c:pt>
                <c:pt idx="3605">
                  <c:v>1241099.08</c:v>
                </c:pt>
                <c:pt idx="3606">
                  <c:v>1243275.28</c:v>
                </c:pt>
                <c:pt idx="3607">
                  <c:v>1247880.83</c:v>
                </c:pt>
                <c:pt idx="3608">
                  <c:v>1246860.4099999999</c:v>
                </c:pt>
                <c:pt idx="3609">
                  <c:v>1248708.3600000001</c:v>
                </c:pt>
                <c:pt idx="3610">
                  <c:v>1250946.29</c:v>
                </c:pt>
                <c:pt idx="3611">
                  <c:v>1260147.8999999999</c:v>
                </c:pt>
                <c:pt idx="3612">
                  <c:v>1250509.51</c:v>
                </c:pt>
                <c:pt idx="3613">
                  <c:v>1248415.54</c:v>
                </c:pt>
                <c:pt idx="3614">
                  <c:v>1252724.45</c:v>
                </c:pt>
                <c:pt idx="3615">
                  <c:v>1250155.3500000001</c:v>
                </c:pt>
                <c:pt idx="3616">
                  <c:v>1251315.6599999999</c:v>
                </c:pt>
                <c:pt idx="3617">
                  <c:v>1248757.17</c:v>
                </c:pt>
                <c:pt idx="3618">
                  <c:v>1253551.7</c:v>
                </c:pt>
                <c:pt idx="3619">
                  <c:v>1257112.27</c:v>
                </c:pt>
                <c:pt idx="3620">
                  <c:v>1250761.28</c:v>
                </c:pt>
                <c:pt idx="3621">
                  <c:v>1246517.99</c:v>
                </c:pt>
                <c:pt idx="3622">
                  <c:v>1245791.6200000001</c:v>
                </c:pt>
                <c:pt idx="3623">
                  <c:v>1243546.3</c:v>
                </c:pt>
                <c:pt idx="3624">
                  <c:v>1202917.43</c:v>
                </c:pt>
                <c:pt idx="3625">
                  <c:v>1202998.8400000001</c:v>
                </c:pt>
                <c:pt idx="3626">
                  <c:v>1205414.0900000001</c:v>
                </c:pt>
                <c:pt idx="3627">
                  <c:v>1206810.1599999999</c:v>
                </c:pt>
                <c:pt idx="3628">
                  <c:v>1206886.6599999999</c:v>
                </c:pt>
                <c:pt idx="3629">
                  <c:v>1212911.3999999999</c:v>
                </c:pt>
                <c:pt idx="3630">
                  <c:v>1218957.69</c:v>
                </c:pt>
                <c:pt idx="3631">
                  <c:v>1219302.0900000001</c:v>
                </c:pt>
                <c:pt idx="3632">
                  <c:v>1227459.6599999999</c:v>
                </c:pt>
                <c:pt idx="3633">
                  <c:v>1228623.3799999999</c:v>
                </c:pt>
                <c:pt idx="3634">
                  <c:v>1228855.54</c:v>
                </c:pt>
                <c:pt idx="3635">
                  <c:v>1231654.18</c:v>
                </c:pt>
                <c:pt idx="3636">
                  <c:v>1239966.6499999999</c:v>
                </c:pt>
                <c:pt idx="3637">
                  <c:v>1240495.03</c:v>
                </c:pt>
                <c:pt idx="3638">
                  <c:v>1243571.32</c:v>
                </c:pt>
                <c:pt idx="3639">
                  <c:v>1246849.3500000001</c:v>
                </c:pt>
                <c:pt idx="3640">
                  <c:v>1244194.49</c:v>
                </c:pt>
                <c:pt idx="3641">
                  <c:v>1246678.1599999999</c:v>
                </c:pt>
                <c:pt idx="3642">
                  <c:v>1248880.17</c:v>
                </c:pt>
                <c:pt idx="3643">
                  <c:v>1249689.82</c:v>
                </c:pt>
                <c:pt idx="3644">
                  <c:v>1251781.47</c:v>
                </c:pt>
                <c:pt idx="3645">
                  <c:v>1254521.83</c:v>
                </c:pt>
                <c:pt idx="3646">
                  <c:v>1258736.72</c:v>
                </c:pt>
                <c:pt idx="3647">
                  <c:v>1260258.76</c:v>
                </c:pt>
                <c:pt idx="3648">
                  <c:v>1260840.3799999999</c:v>
                </c:pt>
                <c:pt idx="3649">
                  <c:v>1259867.31</c:v>
                </c:pt>
                <c:pt idx="3650">
                  <c:v>1264677.1100000001</c:v>
                </c:pt>
                <c:pt idx="3651">
                  <c:v>1259122.45</c:v>
                </c:pt>
                <c:pt idx="3652">
                  <c:v>1260207.57</c:v>
                </c:pt>
                <c:pt idx="3653">
                  <c:v>1262240.68</c:v>
                </c:pt>
                <c:pt idx="3654">
                  <c:v>1263461.27</c:v>
                </c:pt>
                <c:pt idx="3655">
                  <c:v>1264243</c:v>
                </c:pt>
                <c:pt idx="3656">
                  <c:v>1260998.1599999999</c:v>
                </c:pt>
                <c:pt idx="3657">
                  <c:v>1264120.5</c:v>
                </c:pt>
                <c:pt idx="3658">
                  <c:v>1255195.05</c:v>
                </c:pt>
                <c:pt idx="3659">
                  <c:v>1251827.58</c:v>
                </c:pt>
                <c:pt idx="3660">
                  <c:v>1258135.05</c:v>
                </c:pt>
                <c:pt idx="3661">
                  <c:v>1253712.18</c:v>
                </c:pt>
                <c:pt idx="3662">
                  <c:v>1247675.08</c:v>
                </c:pt>
                <c:pt idx="3663">
                  <c:v>1247829.05</c:v>
                </c:pt>
                <c:pt idx="3664">
                  <c:v>1250922.55</c:v>
                </c:pt>
                <c:pt idx="3665">
                  <c:v>1251503.48</c:v>
                </c:pt>
                <c:pt idx="3666">
                  <c:v>1255529.1499999999</c:v>
                </c:pt>
                <c:pt idx="3667">
                  <c:v>1257150.8799999999</c:v>
                </c:pt>
                <c:pt idx="3668">
                  <c:v>1258282.6100000001</c:v>
                </c:pt>
                <c:pt idx="3669">
                  <c:v>1268427.28</c:v>
                </c:pt>
                <c:pt idx="3670">
                  <c:v>1270270.52</c:v>
                </c:pt>
                <c:pt idx="3671">
                  <c:v>1265168.23</c:v>
                </c:pt>
                <c:pt idx="3672">
                  <c:v>1266831.97</c:v>
                </c:pt>
                <c:pt idx="3673">
                  <c:v>1268704.81</c:v>
                </c:pt>
                <c:pt idx="3674">
                  <c:v>1264218.47</c:v>
                </c:pt>
                <c:pt idx="3675">
                  <c:v>1263098.19</c:v>
                </c:pt>
                <c:pt idx="3676">
                  <c:v>1265442</c:v>
                </c:pt>
                <c:pt idx="3677">
                  <c:v>1272312.42</c:v>
                </c:pt>
                <c:pt idx="3678">
                  <c:v>1272200.73</c:v>
                </c:pt>
                <c:pt idx="3679">
                  <c:v>1278639.01</c:v>
                </c:pt>
                <c:pt idx="3680">
                  <c:v>1272745.8500000001</c:v>
                </c:pt>
                <c:pt idx="3681">
                  <c:v>1272907.3999999999</c:v>
                </c:pt>
                <c:pt idx="3682">
                  <c:v>1271254.3999999999</c:v>
                </c:pt>
                <c:pt idx="3683">
                  <c:v>1269603.6399999999</c:v>
                </c:pt>
                <c:pt idx="3684">
                  <c:v>1272903.99</c:v>
                </c:pt>
                <c:pt idx="3685">
                  <c:v>1274182.44</c:v>
                </c:pt>
                <c:pt idx="3686">
                  <c:v>1271603.78</c:v>
                </c:pt>
                <c:pt idx="3687">
                  <c:v>1273445.56</c:v>
                </c:pt>
                <c:pt idx="3688">
                  <c:v>1275380.57</c:v>
                </c:pt>
                <c:pt idx="3689">
                  <c:v>1274914.7</c:v>
                </c:pt>
                <c:pt idx="3690">
                  <c:v>1275398.82</c:v>
                </c:pt>
                <c:pt idx="3691">
                  <c:v>1273964.3400000001</c:v>
                </c:pt>
                <c:pt idx="3692">
                  <c:v>1277121.5</c:v>
                </c:pt>
                <c:pt idx="3693">
                  <c:v>1279554.48</c:v>
                </c:pt>
                <c:pt idx="3694">
                  <c:v>1281133.81</c:v>
                </c:pt>
                <c:pt idx="3695">
                  <c:v>1281024.25</c:v>
                </c:pt>
                <c:pt idx="3696">
                  <c:v>1280592.51</c:v>
                </c:pt>
                <c:pt idx="3697">
                  <c:v>1281026.96</c:v>
                </c:pt>
                <c:pt idx="3698">
                  <c:v>1278822.95</c:v>
                </c:pt>
                <c:pt idx="3699">
                  <c:v>1284015.56</c:v>
                </c:pt>
                <c:pt idx="3700">
                  <c:v>1283609.6599999999</c:v>
                </c:pt>
                <c:pt idx="3701">
                  <c:v>1288655.58</c:v>
                </c:pt>
                <c:pt idx="3702">
                  <c:v>1288716.8</c:v>
                </c:pt>
                <c:pt idx="3703">
                  <c:v>1293629.1499999999</c:v>
                </c:pt>
                <c:pt idx="3704">
                  <c:v>1293212.6599999999</c:v>
                </c:pt>
                <c:pt idx="3705">
                  <c:v>1292860.6399999999</c:v>
                </c:pt>
                <c:pt idx="3706">
                  <c:v>1293055.92</c:v>
                </c:pt>
                <c:pt idx="3707">
                  <c:v>1300488.32</c:v>
                </c:pt>
                <c:pt idx="3708">
                  <c:v>1300083.96</c:v>
                </c:pt>
                <c:pt idx="3709">
                  <c:v>1299056.42</c:v>
                </c:pt>
                <c:pt idx="3710">
                  <c:v>1302416.53</c:v>
                </c:pt>
                <c:pt idx="3711">
                  <c:v>1305056.98</c:v>
                </c:pt>
                <c:pt idx="3712">
                  <c:v>1305498.33</c:v>
                </c:pt>
                <c:pt idx="3713">
                  <c:v>1313512.6000000001</c:v>
                </c:pt>
                <c:pt idx="3714">
                  <c:v>1311084.97</c:v>
                </c:pt>
                <c:pt idx="3715">
                  <c:v>1313463.3400000001</c:v>
                </c:pt>
                <c:pt idx="3716">
                  <c:v>1315467.82</c:v>
                </c:pt>
                <c:pt idx="3717">
                  <c:v>1315431.05</c:v>
                </c:pt>
                <c:pt idx="3718">
                  <c:v>1318573.43</c:v>
                </c:pt>
                <c:pt idx="3719">
                  <c:v>1307993.31</c:v>
                </c:pt>
                <c:pt idx="3720">
                  <c:v>1317512.1100000001</c:v>
                </c:pt>
                <c:pt idx="3721">
                  <c:v>1322972.8500000001</c:v>
                </c:pt>
                <c:pt idx="3722">
                  <c:v>1323562.47</c:v>
                </c:pt>
                <c:pt idx="3723">
                  <c:v>1327054.95</c:v>
                </c:pt>
                <c:pt idx="3724">
                  <c:v>1331936.68</c:v>
                </c:pt>
                <c:pt idx="3725">
                  <c:v>1331617.6499999999</c:v>
                </c:pt>
                <c:pt idx="3726">
                  <c:v>1333122.79</c:v>
                </c:pt>
                <c:pt idx="3727">
                  <c:v>1334679.1100000001</c:v>
                </c:pt>
                <c:pt idx="3728">
                  <c:v>1335339.5</c:v>
                </c:pt>
                <c:pt idx="3729">
                  <c:v>1332784.33</c:v>
                </c:pt>
                <c:pt idx="3730">
                  <c:v>1331092.47</c:v>
                </c:pt>
                <c:pt idx="3731">
                  <c:v>1336922.02</c:v>
                </c:pt>
                <c:pt idx="3732">
                  <c:v>1339486.01</c:v>
                </c:pt>
                <c:pt idx="3733">
                  <c:v>1340996.25</c:v>
                </c:pt>
                <c:pt idx="3734">
                  <c:v>1345701.56</c:v>
                </c:pt>
                <c:pt idx="3735">
                  <c:v>1351951.9</c:v>
                </c:pt>
                <c:pt idx="3736">
                  <c:v>1346000.02</c:v>
                </c:pt>
                <c:pt idx="3737">
                  <c:v>1351500.28</c:v>
                </c:pt>
                <c:pt idx="3738">
                  <c:v>1354658.06</c:v>
                </c:pt>
                <c:pt idx="3739">
                  <c:v>1354589.15</c:v>
                </c:pt>
                <c:pt idx="3740">
                  <c:v>1360260.23</c:v>
                </c:pt>
                <c:pt idx="3741">
                  <c:v>1371696.81</c:v>
                </c:pt>
                <c:pt idx="3742">
                  <c:v>1376730.02</c:v>
                </c:pt>
                <c:pt idx="3743">
                  <c:v>1373256.8</c:v>
                </c:pt>
                <c:pt idx="3744">
                  <c:v>1372135.23</c:v>
                </c:pt>
                <c:pt idx="3745">
                  <c:v>1369081.17</c:v>
                </c:pt>
                <c:pt idx="3746">
                  <c:v>1366256.69</c:v>
                </c:pt>
                <c:pt idx="3747">
                  <c:v>1376576.25</c:v>
                </c:pt>
                <c:pt idx="3748">
                  <c:v>1376501.69</c:v>
                </c:pt>
                <c:pt idx="3749">
                  <c:v>1376239.59</c:v>
                </c:pt>
                <c:pt idx="3750">
                  <c:v>1376213.51</c:v>
                </c:pt>
                <c:pt idx="3751">
                  <c:v>1342865.48</c:v>
                </c:pt>
                <c:pt idx="3752">
                  <c:v>1357096.48</c:v>
                </c:pt>
                <c:pt idx="3753">
                  <c:v>1355762.35</c:v>
                </c:pt>
                <c:pt idx="3754">
                  <c:v>1357589.66</c:v>
                </c:pt>
                <c:pt idx="3755">
                  <c:v>1359463.69</c:v>
                </c:pt>
                <c:pt idx="3756">
                  <c:v>1361562.46</c:v>
                </c:pt>
                <c:pt idx="3757">
                  <c:v>1361267.99</c:v>
                </c:pt>
                <c:pt idx="3758">
                  <c:v>1358698.77</c:v>
                </c:pt>
                <c:pt idx="3759">
                  <c:v>1367290.41</c:v>
                </c:pt>
                <c:pt idx="3760">
                  <c:v>1365445.6</c:v>
                </c:pt>
                <c:pt idx="3761">
                  <c:v>1370542.27</c:v>
                </c:pt>
                <c:pt idx="3762">
                  <c:v>1371718.55</c:v>
                </c:pt>
                <c:pt idx="3763">
                  <c:v>1375291.84</c:v>
                </c:pt>
                <c:pt idx="3764">
                  <c:v>1384289.52</c:v>
                </c:pt>
                <c:pt idx="3765">
                  <c:v>1388060.5</c:v>
                </c:pt>
                <c:pt idx="3766">
                  <c:v>1395014.57</c:v>
                </c:pt>
                <c:pt idx="3767">
                  <c:v>1395638.43</c:v>
                </c:pt>
                <c:pt idx="3768">
                  <c:v>1389745.15</c:v>
                </c:pt>
                <c:pt idx="3769">
                  <c:v>1397345.62</c:v>
                </c:pt>
                <c:pt idx="3770">
                  <c:v>1400510.53</c:v>
                </c:pt>
                <c:pt idx="3771">
                  <c:v>1403102.65</c:v>
                </c:pt>
                <c:pt idx="3772">
                  <c:v>1407973.68</c:v>
                </c:pt>
                <c:pt idx="3773">
                  <c:v>1407886.77</c:v>
                </c:pt>
                <c:pt idx="3774">
                  <c:v>1413239.11</c:v>
                </c:pt>
                <c:pt idx="3775">
                  <c:v>1421145.48</c:v>
                </c:pt>
                <c:pt idx="3776">
                  <c:v>1424210.04</c:v>
                </c:pt>
                <c:pt idx="3777">
                  <c:v>1428044.89</c:v>
                </c:pt>
                <c:pt idx="3778">
                  <c:v>1434121.02</c:v>
                </c:pt>
                <c:pt idx="3779">
                  <c:v>1437572.33</c:v>
                </c:pt>
                <c:pt idx="3780">
                  <c:v>1436288.42</c:v>
                </c:pt>
                <c:pt idx="3781">
                  <c:v>1434146.42</c:v>
                </c:pt>
                <c:pt idx="3782">
                  <c:v>1435586.4</c:v>
                </c:pt>
                <c:pt idx="3783">
                  <c:v>1447281.14</c:v>
                </c:pt>
                <c:pt idx="3784">
                  <c:v>1445426.66</c:v>
                </c:pt>
                <c:pt idx="3785">
                  <c:v>1445708.18</c:v>
                </c:pt>
                <c:pt idx="3786">
                  <c:v>1440579.93</c:v>
                </c:pt>
                <c:pt idx="3787">
                  <c:v>1439292.78</c:v>
                </c:pt>
                <c:pt idx="3788">
                  <c:v>1438362.41</c:v>
                </c:pt>
                <c:pt idx="3789">
                  <c:v>1433374.15</c:v>
                </c:pt>
                <c:pt idx="3790">
                  <c:v>1431675.14</c:v>
                </c:pt>
                <c:pt idx="3791">
                  <c:v>1432262.43</c:v>
                </c:pt>
                <c:pt idx="3792">
                  <c:v>1430574.3</c:v>
                </c:pt>
                <c:pt idx="3793">
                  <c:v>1437599.31</c:v>
                </c:pt>
                <c:pt idx="3794">
                  <c:v>1436731.28</c:v>
                </c:pt>
                <c:pt idx="3795">
                  <c:v>1436962.2</c:v>
                </c:pt>
                <c:pt idx="3796">
                  <c:v>1439140.91</c:v>
                </c:pt>
                <c:pt idx="3797">
                  <c:v>1441344.68</c:v>
                </c:pt>
                <c:pt idx="3798">
                  <c:v>1431066.16</c:v>
                </c:pt>
                <c:pt idx="3799">
                  <c:v>1428794</c:v>
                </c:pt>
                <c:pt idx="3800">
                  <c:v>1438563.03</c:v>
                </c:pt>
                <c:pt idx="3801">
                  <c:v>1445593.48</c:v>
                </c:pt>
                <c:pt idx="3802">
                  <c:v>1443833.81</c:v>
                </c:pt>
                <c:pt idx="3803">
                  <c:v>1446024.98</c:v>
                </c:pt>
                <c:pt idx="3804">
                  <c:v>1444154.81</c:v>
                </c:pt>
                <c:pt idx="3805">
                  <c:v>1442515.16</c:v>
                </c:pt>
                <c:pt idx="3806">
                  <c:v>1449611.56</c:v>
                </c:pt>
                <c:pt idx="3807">
                  <c:v>1444810.47</c:v>
                </c:pt>
                <c:pt idx="3808">
                  <c:v>1444802.29</c:v>
                </c:pt>
                <c:pt idx="3809">
                  <c:v>1446894.84</c:v>
                </c:pt>
                <c:pt idx="3810">
                  <c:v>1439337.07</c:v>
                </c:pt>
                <c:pt idx="3811">
                  <c:v>1434732.85</c:v>
                </c:pt>
                <c:pt idx="3812">
                  <c:v>1433066.95</c:v>
                </c:pt>
                <c:pt idx="3813">
                  <c:v>1431881.92</c:v>
                </c:pt>
                <c:pt idx="3814">
                  <c:v>1428703.11</c:v>
                </c:pt>
                <c:pt idx="3815">
                  <c:v>1427021.59</c:v>
                </c:pt>
                <c:pt idx="3816">
                  <c:v>1435447.72</c:v>
                </c:pt>
                <c:pt idx="3817">
                  <c:v>1433922.45</c:v>
                </c:pt>
                <c:pt idx="3818">
                  <c:v>1436801.66</c:v>
                </c:pt>
                <c:pt idx="3819">
                  <c:v>1427820.61</c:v>
                </c:pt>
                <c:pt idx="3820">
                  <c:v>1422785.1</c:v>
                </c:pt>
                <c:pt idx="3821">
                  <c:v>1427181.09</c:v>
                </c:pt>
                <c:pt idx="3822">
                  <c:v>1426397.11</c:v>
                </c:pt>
                <c:pt idx="3823">
                  <c:v>1425724.08</c:v>
                </c:pt>
                <c:pt idx="3824">
                  <c:v>1430513.42</c:v>
                </c:pt>
                <c:pt idx="3825">
                  <c:v>1441005.8</c:v>
                </c:pt>
                <c:pt idx="3826">
                  <c:v>1449752.18</c:v>
                </c:pt>
                <c:pt idx="3827">
                  <c:v>1453707.6</c:v>
                </c:pt>
                <c:pt idx="3828">
                  <c:v>1454970.1</c:v>
                </c:pt>
                <c:pt idx="3829">
                  <c:v>1458897.59</c:v>
                </c:pt>
                <c:pt idx="3830">
                  <c:v>1459589.4</c:v>
                </c:pt>
                <c:pt idx="3831">
                  <c:v>1460212.27</c:v>
                </c:pt>
                <c:pt idx="3832">
                  <c:v>1458005.36</c:v>
                </c:pt>
                <c:pt idx="3833">
                  <c:v>1457336.62</c:v>
                </c:pt>
                <c:pt idx="3834">
                  <c:v>1456837.76</c:v>
                </c:pt>
                <c:pt idx="3835">
                  <c:v>1458674.58</c:v>
                </c:pt>
                <c:pt idx="3836">
                  <c:v>1461434.24</c:v>
                </c:pt>
                <c:pt idx="3837">
                  <c:v>1460537.16</c:v>
                </c:pt>
                <c:pt idx="3838">
                  <c:v>1459329.95</c:v>
                </c:pt>
                <c:pt idx="3839">
                  <c:v>1461755.09</c:v>
                </c:pt>
                <c:pt idx="3840">
                  <c:v>1461582.61</c:v>
                </c:pt>
                <c:pt idx="3841">
                  <c:v>1462630.25</c:v>
                </c:pt>
                <c:pt idx="3842">
                  <c:v>1469072.01</c:v>
                </c:pt>
                <c:pt idx="3843">
                  <c:v>1471158.26</c:v>
                </c:pt>
                <c:pt idx="3844">
                  <c:v>1471692.87</c:v>
                </c:pt>
                <c:pt idx="3845">
                  <c:v>1472743.47</c:v>
                </c:pt>
                <c:pt idx="3846">
                  <c:v>1475075.81</c:v>
                </c:pt>
                <c:pt idx="3847">
                  <c:v>1475167.9</c:v>
                </c:pt>
                <c:pt idx="3848">
                  <c:v>1475120.98</c:v>
                </c:pt>
                <c:pt idx="3849">
                  <c:v>1476589.77</c:v>
                </c:pt>
                <c:pt idx="3850">
                  <c:v>1478784.32</c:v>
                </c:pt>
                <c:pt idx="3851">
                  <c:v>1471203.63</c:v>
                </c:pt>
                <c:pt idx="3852">
                  <c:v>1473599.78</c:v>
                </c:pt>
                <c:pt idx="3853">
                  <c:v>1472977.7</c:v>
                </c:pt>
                <c:pt idx="3854">
                  <c:v>1479217.48</c:v>
                </c:pt>
                <c:pt idx="3855">
                  <c:v>1481948.06</c:v>
                </c:pt>
                <c:pt idx="3856">
                  <c:v>1482932.57</c:v>
                </c:pt>
                <c:pt idx="3857">
                  <c:v>1483213</c:v>
                </c:pt>
                <c:pt idx="3858">
                  <c:v>1482877.47</c:v>
                </c:pt>
                <c:pt idx="3859">
                  <c:v>1479672.13</c:v>
                </c:pt>
                <c:pt idx="3860">
                  <c:v>1478456.25</c:v>
                </c:pt>
                <c:pt idx="3861">
                  <c:v>1475887.49</c:v>
                </c:pt>
                <c:pt idx="3862">
                  <c:v>1472581.91</c:v>
                </c:pt>
                <c:pt idx="3863">
                  <c:v>1475030.85</c:v>
                </c:pt>
                <c:pt idx="3864">
                  <c:v>1474858.59</c:v>
                </c:pt>
                <c:pt idx="3865">
                  <c:v>1470416.52</c:v>
                </c:pt>
                <c:pt idx="3866">
                  <c:v>1469163.03</c:v>
                </c:pt>
                <c:pt idx="3867">
                  <c:v>1468826.02</c:v>
                </c:pt>
                <c:pt idx="3868">
                  <c:v>1472274.71</c:v>
                </c:pt>
                <c:pt idx="3869">
                  <c:v>1475964.73</c:v>
                </c:pt>
                <c:pt idx="3870">
                  <c:v>1472923.28</c:v>
                </c:pt>
                <c:pt idx="3871">
                  <c:v>1471552.01</c:v>
                </c:pt>
                <c:pt idx="3872">
                  <c:v>1474658.73</c:v>
                </c:pt>
                <c:pt idx="3873">
                  <c:v>1473099.95</c:v>
                </c:pt>
                <c:pt idx="3874">
                  <c:v>1424921.68</c:v>
                </c:pt>
                <c:pt idx="3875">
                  <c:v>1429975.89</c:v>
                </c:pt>
                <c:pt idx="3876">
                  <c:v>1430704.62</c:v>
                </c:pt>
                <c:pt idx="3877">
                  <c:v>1434717.4</c:v>
                </c:pt>
                <c:pt idx="3878">
                  <c:v>1446154.11</c:v>
                </c:pt>
                <c:pt idx="3879">
                  <c:v>1445076.11</c:v>
                </c:pt>
                <c:pt idx="3880">
                  <c:v>1446981.07</c:v>
                </c:pt>
                <c:pt idx="3881">
                  <c:v>1455805.1</c:v>
                </c:pt>
                <c:pt idx="3882">
                  <c:v>1458330.29</c:v>
                </c:pt>
                <c:pt idx="3883">
                  <c:v>1460397.1</c:v>
                </c:pt>
                <c:pt idx="3884">
                  <c:v>1464698.57</c:v>
                </c:pt>
                <c:pt idx="3885">
                  <c:v>1462682.89</c:v>
                </c:pt>
                <c:pt idx="3886">
                  <c:v>1460839.94</c:v>
                </c:pt>
                <c:pt idx="3887">
                  <c:v>1453141.64</c:v>
                </c:pt>
                <c:pt idx="3888">
                  <c:v>1453684.85</c:v>
                </c:pt>
                <c:pt idx="3889">
                  <c:v>1460452.19</c:v>
                </c:pt>
                <c:pt idx="3890">
                  <c:v>1460456.08</c:v>
                </c:pt>
                <c:pt idx="3891">
                  <c:v>1461410.61</c:v>
                </c:pt>
                <c:pt idx="3892">
                  <c:v>1467479.23</c:v>
                </c:pt>
                <c:pt idx="3893">
                  <c:v>1468185.46</c:v>
                </c:pt>
                <c:pt idx="3894">
                  <c:v>1473970.61</c:v>
                </c:pt>
                <c:pt idx="3895">
                  <c:v>1474256.97</c:v>
                </c:pt>
                <c:pt idx="3896">
                  <c:v>1476065.71</c:v>
                </c:pt>
                <c:pt idx="3897">
                  <c:v>1472767.22</c:v>
                </c:pt>
                <c:pt idx="3898">
                  <c:v>1472600.72</c:v>
                </c:pt>
                <c:pt idx="3899">
                  <c:v>1475804.64</c:v>
                </c:pt>
                <c:pt idx="3900">
                  <c:v>1478989.7</c:v>
                </c:pt>
                <c:pt idx="3901">
                  <c:v>1484232.09</c:v>
                </c:pt>
                <c:pt idx="3902">
                  <c:v>1474314.87</c:v>
                </c:pt>
                <c:pt idx="3903">
                  <c:v>1479274.54</c:v>
                </c:pt>
                <c:pt idx="3904">
                  <c:v>1482623.34</c:v>
                </c:pt>
                <c:pt idx="3905">
                  <c:v>1485462.91</c:v>
                </c:pt>
                <c:pt idx="3906">
                  <c:v>1490118.5</c:v>
                </c:pt>
                <c:pt idx="3907">
                  <c:v>1496471.88</c:v>
                </c:pt>
                <c:pt idx="3908">
                  <c:v>1495063.77</c:v>
                </c:pt>
                <c:pt idx="3909">
                  <c:v>1495541.37</c:v>
                </c:pt>
                <c:pt idx="3910">
                  <c:v>1498606.49</c:v>
                </c:pt>
                <c:pt idx="3911">
                  <c:v>1495695.3</c:v>
                </c:pt>
                <c:pt idx="3912">
                  <c:v>1495350.62</c:v>
                </c:pt>
                <c:pt idx="3913">
                  <c:v>1488704.63</c:v>
                </c:pt>
                <c:pt idx="3914">
                  <c:v>1493369.41</c:v>
                </c:pt>
                <c:pt idx="3915">
                  <c:v>1489432.32</c:v>
                </c:pt>
                <c:pt idx="3916">
                  <c:v>1489321.17</c:v>
                </c:pt>
                <c:pt idx="3917">
                  <c:v>1493192.96</c:v>
                </c:pt>
                <c:pt idx="3918">
                  <c:v>1493492.16</c:v>
                </c:pt>
                <c:pt idx="3919">
                  <c:v>1491791.89</c:v>
                </c:pt>
                <c:pt idx="3920">
                  <c:v>1504142.97</c:v>
                </c:pt>
                <c:pt idx="3921">
                  <c:v>1507600.28</c:v>
                </c:pt>
                <c:pt idx="3922">
                  <c:v>1513212.35</c:v>
                </c:pt>
                <c:pt idx="3923">
                  <c:v>1520479.47</c:v>
                </c:pt>
                <c:pt idx="3924">
                  <c:v>1518183.19</c:v>
                </c:pt>
                <c:pt idx="3925">
                  <c:v>1521657.29</c:v>
                </c:pt>
                <c:pt idx="3926">
                  <c:v>1524637.32</c:v>
                </c:pt>
                <c:pt idx="3927">
                  <c:v>1526746.75</c:v>
                </c:pt>
                <c:pt idx="3928">
                  <c:v>1529110.65</c:v>
                </c:pt>
                <c:pt idx="3929">
                  <c:v>1531686.84</c:v>
                </c:pt>
                <c:pt idx="3930">
                  <c:v>1532410.54</c:v>
                </c:pt>
                <c:pt idx="3931">
                  <c:v>1532688.93</c:v>
                </c:pt>
                <c:pt idx="3932">
                  <c:v>1532457.26</c:v>
                </c:pt>
                <c:pt idx="3933">
                  <c:v>1533502.66</c:v>
                </c:pt>
                <c:pt idx="3934">
                  <c:v>1532584.1</c:v>
                </c:pt>
                <c:pt idx="3935">
                  <c:v>1533909.45</c:v>
                </c:pt>
                <c:pt idx="3936">
                  <c:v>1533751.73</c:v>
                </c:pt>
                <c:pt idx="3937">
                  <c:v>1533140.82</c:v>
                </c:pt>
                <c:pt idx="3938">
                  <c:v>1539307.33</c:v>
                </c:pt>
                <c:pt idx="3939">
                  <c:v>1537382.46</c:v>
                </c:pt>
                <c:pt idx="3940">
                  <c:v>1540345.3</c:v>
                </c:pt>
                <c:pt idx="3941">
                  <c:v>1547611.8</c:v>
                </c:pt>
                <c:pt idx="3942">
                  <c:v>1546822.24</c:v>
                </c:pt>
                <c:pt idx="3943">
                  <c:v>1549782.21</c:v>
                </c:pt>
                <c:pt idx="3944">
                  <c:v>1553142.79</c:v>
                </c:pt>
                <c:pt idx="3945">
                  <c:v>1548699.96</c:v>
                </c:pt>
                <c:pt idx="3946">
                  <c:v>1543924.93</c:v>
                </c:pt>
                <c:pt idx="3947">
                  <c:v>1546555.78</c:v>
                </c:pt>
                <c:pt idx="3948">
                  <c:v>1545345.04</c:v>
                </c:pt>
                <c:pt idx="3949">
                  <c:v>1544971.63</c:v>
                </c:pt>
                <c:pt idx="3950">
                  <c:v>1547492.39</c:v>
                </c:pt>
                <c:pt idx="3951">
                  <c:v>1559126.26</c:v>
                </c:pt>
                <c:pt idx="3952">
                  <c:v>1557680.79</c:v>
                </c:pt>
                <c:pt idx="3953">
                  <c:v>1570122.92</c:v>
                </c:pt>
                <c:pt idx="3954">
                  <c:v>1568541.02</c:v>
                </c:pt>
                <c:pt idx="3955">
                  <c:v>1570213.89</c:v>
                </c:pt>
                <c:pt idx="3956">
                  <c:v>1560852.4</c:v>
                </c:pt>
                <c:pt idx="3957">
                  <c:v>1558712.96</c:v>
                </c:pt>
                <c:pt idx="3958">
                  <c:v>1558935.05</c:v>
                </c:pt>
                <c:pt idx="3959">
                  <c:v>1562135.42</c:v>
                </c:pt>
                <c:pt idx="3960">
                  <c:v>1564678.23</c:v>
                </c:pt>
                <c:pt idx="3961">
                  <c:v>1560297.61</c:v>
                </c:pt>
                <c:pt idx="3962">
                  <c:v>1559751.82</c:v>
                </c:pt>
                <c:pt idx="3963">
                  <c:v>1560103.03</c:v>
                </c:pt>
                <c:pt idx="3964">
                  <c:v>1560048.27</c:v>
                </c:pt>
                <c:pt idx="3965">
                  <c:v>1561868.56</c:v>
                </c:pt>
                <c:pt idx="3966">
                  <c:v>1565085.84</c:v>
                </c:pt>
                <c:pt idx="3967">
                  <c:v>1565119.89</c:v>
                </c:pt>
                <c:pt idx="3968">
                  <c:v>1568213.08</c:v>
                </c:pt>
                <c:pt idx="3969">
                  <c:v>1565604.75</c:v>
                </c:pt>
                <c:pt idx="3970">
                  <c:v>1563677.86</c:v>
                </c:pt>
                <c:pt idx="3971">
                  <c:v>1565054.5</c:v>
                </c:pt>
                <c:pt idx="3972">
                  <c:v>1570773.08</c:v>
                </c:pt>
                <c:pt idx="3973">
                  <c:v>1568320.14</c:v>
                </c:pt>
                <c:pt idx="3974">
                  <c:v>1567915.93</c:v>
                </c:pt>
                <c:pt idx="3975">
                  <c:v>1564812.65</c:v>
                </c:pt>
                <c:pt idx="3976">
                  <c:v>1561325.02</c:v>
                </c:pt>
                <c:pt idx="3977">
                  <c:v>1550938.09</c:v>
                </c:pt>
                <c:pt idx="3978">
                  <c:v>1547734.21</c:v>
                </c:pt>
                <c:pt idx="3979">
                  <c:v>1548804.26</c:v>
                </c:pt>
                <c:pt idx="3980">
                  <c:v>1547602.71</c:v>
                </c:pt>
                <c:pt idx="3981">
                  <c:v>1548744.56</c:v>
                </c:pt>
                <c:pt idx="3982">
                  <c:v>1548682.51</c:v>
                </c:pt>
                <c:pt idx="3983">
                  <c:v>1548830.09</c:v>
                </c:pt>
                <c:pt idx="3984">
                  <c:v>1549917.39</c:v>
                </c:pt>
                <c:pt idx="3985">
                  <c:v>1548942.11</c:v>
                </c:pt>
                <c:pt idx="3986">
                  <c:v>1550690.15</c:v>
                </c:pt>
                <c:pt idx="3987">
                  <c:v>1555853.28</c:v>
                </c:pt>
                <c:pt idx="3988">
                  <c:v>1557533.36</c:v>
                </c:pt>
                <c:pt idx="3989">
                  <c:v>1557589.69</c:v>
                </c:pt>
                <c:pt idx="3990">
                  <c:v>1560178.36</c:v>
                </c:pt>
                <c:pt idx="3991">
                  <c:v>1564543.75</c:v>
                </c:pt>
                <c:pt idx="3992">
                  <c:v>1562849.05</c:v>
                </c:pt>
                <c:pt idx="3993">
                  <c:v>1558642.82</c:v>
                </c:pt>
                <c:pt idx="3994">
                  <c:v>1558923.27</c:v>
                </c:pt>
                <c:pt idx="3995">
                  <c:v>1563500.17</c:v>
                </c:pt>
                <c:pt idx="3996">
                  <c:v>1568971.49</c:v>
                </c:pt>
                <c:pt idx="3997">
                  <c:v>1569034.75</c:v>
                </c:pt>
                <c:pt idx="3998">
                  <c:v>1567173.72</c:v>
                </c:pt>
                <c:pt idx="3999">
                  <c:v>1565890.19</c:v>
                </c:pt>
                <c:pt idx="4000">
                  <c:v>1559403.49</c:v>
                </c:pt>
                <c:pt idx="4001">
                  <c:v>1543208.8</c:v>
                </c:pt>
                <c:pt idx="4002">
                  <c:v>1540640.35</c:v>
                </c:pt>
                <c:pt idx="4003">
                  <c:v>1541561.17</c:v>
                </c:pt>
                <c:pt idx="4004">
                  <c:v>1540664.53</c:v>
                </c:pt>
                <c:pt idx="4005">
                  <c:v>1550082.4</c:v>
                </c:pt>
                <c:pt idx="4006">
                  <c:v>1551452.87</c:v>
                </c:pt>
                <c:pt idx="4007">
                  <c:v>1552900.4</c:v>
                </c:pt>
                <c:pt idx="4008">
                  <c:v>1551582.51</c:v>
                </c:pt>
                <c:pt idx="4009">
                  <c:v>1553692.6</c:v>
                </c:pt>
                <c:pt idx="4010">
                  <c:v>1555054.31</c:v>
                </c:pt>
                <c:pt idx="4011">
                  <c:v>1555220.5</c:v>
                </c:pt>
                <c:pt idx="4012">
                  <c:v>1556081.32</c:v>
                </c:pt>
                <c:pt idx="4013">
                  <c:v>1559603.15</c:v>
                </c:pt>
                <c:pt idx="4014">
                  <c:v>1571229.8</c:v>
                </c:pt>
                <c:pt idx="4015">
                  <c:v>1569896.79</c:v>
                </c:pt>
                <c:pt idx="4016">
                  <c:v>1572863.48</c:v>
                </c:pt>
                <c:pt idx="4017">
                  <c:v>1567826.97</c:v>
                </c:pt>
                <c:pt idx="4018">
                  <c:v>1569455.94</c:v>
                </c:pt>
                <c:pt idx="4019">
                  <c:v>1582272.74</c:v>
                </c:pt>
                <c:pt idx="4020">
                  <c:v>1582803.63</c:v>
                </c:pt>
                <c:pt idx="4021">
                  <c:v>1584358.75</c:v>
                </c:pt>
                <c:pt idx="4022">
                  <c:v>1588483.67</c:v>
                </c:pt>
                <c:pt idx="4023">
                  <c:v>1583721.65</c:v>
                </c:pt>
                <c:pt idx="4024">
                  <c:v>1588492.89</c:v>
                </c:pt>
                <c:pt idx="4025">
                  <c:v>1575325.19</c:v>
                </c:pt>
                <c:pt idx="4026">
                  <c:v>1561802.07</c:v>
                </c:pt>
                <c:pt idx="4027">
                  <c:v>1561880.53</c:v>
                </c:pt>
                <c:pt idx="4028">
                  <c:v>1560089.23</c:v>
                </c:pt>
                <c:pt idx="4029">
                  <c:v>1562155.6</c:v>
                </c:pt>
                <c:pt idx="4030">
                  <c:v>1560599.82</c:v>
                </c:pt>
                <c:pt idx="4031">
                  <c:v>1568772.55</c:v>
                </c:pt>
                <c:pt idx="4032">
                  <c:v>1577588.47</c:v>
                </c:pt>
                <c:pt idx="4033">
                  <c:v>1580794.73</c:v>
                </c:pt>
                <c:pt idx="4034">
                  <c:v>1592379.3</c:v>
                </c:pt>
                <c:pt idx="4035">
                  <c:v>1591531.78</c:v>
                </c:pt>
                <c:pt idx="4036">
                  <c:v>1588288.76</c:v>
                </c:pt>
                <c:pt idx="4037">
                  <c:v>1582854.59</c:v>
                </c:pt>
                <c:pt idx="4038">
                  <c:v>1581973.57</c:v>
                </c:pt>
                <c:pt idx="4039">
                  <c:v>1573183.39</c:v>
                </c:pt>
                <c:pt idx="4040">
                  <c:v>1571323.31</c:v>
                </c:pt>
                <c:pt idx="4041">
                  <c:v>1570452.85</c:v>
                </c:pt>
                <c:pt idx="4042">
                  <c:v>1571620.35</c:v>
                </c:pt>
                <c:pt idx="4043">
                  <c:v>1575092.27</c:v>
                </c:pt>
                <c:pt idx="4044">
                  <c:v>1586743.44</c:v>
                </c:pt>
                <c:pt idx="4045">
                  <c:v>1591198.81</c:v>
                </c:pt>
                <c:pt idx="4046">
                  <c:v>1581926.98</c:v>
                </c:pt>
                <c:pt idx="4047">
                  <c:v>1577104.43</c:v>
                </c:pt>
                <c:pt idx="4048">
                  <c:v>1573615.07</c:v>
                </c:pt>
                <c:pt idx="4049">
                  <c:v>1573222.27</c:v>
                </c:pt>
                <c:pt idx="4050">
                  <c:v>1574012.36</c:v>
                </c:pt>
                <c:pt idx="4051">
                  <c:v>1575799.73</c:v>
                </c:pt>
                <c:pt idx="4052">
                  <c:v>1584309.99</c:v>
                </c:pt>
                <c:pt idx="4053">
                  <c:v>1584656.07</c:v>
                </c:pt>
                <c:pt idx="4054">
                  <c:v>1581783.94</c:v>
                </c:pt>
                <c:pt idx="4055">
                  <c:v>1586316.96</c:v>
                </c:pt>
                <c:pt idx="4056">
                  <c:v>1590833.25</c:v>
                </c:pt>
                <c:pt idx="4057">
                  <c:v>1581749.65</c:v>
                </c:pt>
                <c:pt idx="4058">
                  <c:v>1578265.4</c:v>
                </c:pt>
                <c:pt idx="4059">
                  <c:v>1577222.28</c:v>
                </c:pt>
                <c:pt idx="4060">
                  <c:v>1576794.85</c:v>
                </c:pt>
                <c:pt idx="4061">
                  <c:v>1582867.9</c:v>
                </c:pt>
                <c:pt idx="4062">
                  <c:v>1584448.43</c:v>
                </c:pt>
                <c:pt idx="4063">
                  <c:v>1586772.83</c:v>
                </c:pt>
                <c:pt idx="4064">
                  <c:v>1590623.17</c:v>
                </c:pt>
                <c:pt idx="4065">
                  <c:v>1593091.31</c:v>
                </c:pt>
                <c:pt idx="4066">
                  <c:v>1595103.68</c:v>
                </c:pt>
                <c:pt idx="4067">
                  <c:v>1599047.66</c:v>
                </c:pt>
                <c:pt idx="4068">
                  <c:v>1591702.32</c:v>
                </c:pt>
                <c:pt idx="4069">
                  <c:v>1588385.74</c:v>
                </c:pt>
                <c:pt idx="4070">
                  <c:v>1590242.09</c:v>
                </c:pt>
                <c:pt idx="4071">
                  <c:v>1595651.71</c:v>
                </c:pt>
                <c:pt idx="4072">
                  <c:v>1597805.4</c:v>
                </c:pt>
                <c:pt idx="4073">
                  <c:v>1599580.28</c:v>
                </c:pt>
                <c:pt idx="4074">
                  <c:v>1611997.65</c:v>
                </c:pt>
                <c:pt idx="4075">
                  <c:v>1615693.15</c:v>
                </c:pt>
                <c:pt idx="4076">
                  <c:v>1614353.99</c:v>
                </c:pt>
                <c:pt idx="4077">
                  <c:v>1617251.89</c:v>
                </c:pt>
                <c:pt idx="4078">
                  <c:v>1619461.23</c:v>
                </c:pt>
                <c:pt idx="4079">
                  <c:v>1617385.67</c:v>
                </c:pt>
                <c:pt idx="4080">
                  <c:v>1622701.19</c:v>
                </c:pt>
                <c:pt idx="4081">
                  <c:v>1623436.35</c:v>
                </c:pt>
                <c:pt idx="4082">
                  <c:v>1626911.22</c:v>
                </c:pt>
                <c:pt idx="4083">
                  <c:v>1632928.46</c:v>
                </c:pt>
                <c:pt idx="4084">
                  <c:v>1636249.14</c:v>
                </c:pt>
                <c:pt idx="4085">
                  <c:v>1639544.44</c:v>
                </c:pt>
                <c:pt idx="4086">
                  <c:v>1635948.38</c:v>
                </c:pt>
                <c:pt idx="4087">
                  <c:v>1635860.42</c:v>
                </c:pt>
                <c:pt idx="4088">
                  <c:v>1632224.88</c:v>
                </c:pt>
                <c:pt idx="4089">
                  <c:v>1631027.88</c:v>
                </c:pt>
                <c:pt idx="4090">
                  <c:v>1628661.3</c:v>
                </c:pt>
                <c:pt idx="4091">
                  <c:v>1636327.37</c:v>
                </c:pt>
                <c:pt idx="4092">
                  <c:v>1632791.55</c:v>
                </c:pt>
                <c:pt idx="4093">
                  <c:v>1631937.19</c:v>
                </c:pt>
                <c:pt idx="4094">
                  <c:v>1632100.27</c:v>
                </c:pt>
                <c:pt idx="4095">
                  <c:v>1630915.15</c:v>
                </c:pt>
                <c:pt idx="4096">
                  <c:v>1627075.39</c:v>
                </c:pt>
                <c:pt idx="4097">
                  <c:v>1616871.07</c:v>
                </c:pt>
                <c:pt idx="4098">
                  <c:v>1615490.86</c:v>
                </c:pt>
                <c:pt idx="4099">
                  <c:v>1611200.54</c:v>
                </c:pt>
                <c:pt idx="4100">
                  <c:v>1609923.76</c:v>
                </c:pt>
                <c:pt idx="4101">
                  <c:v>1611611.32</c:v>
                </c:pt>
                <c:pt idx="4102">
                  <c:v>1612298.53</c:v>
                </c:pt>
                <c:pt idx="4103">
                  <c:v>1613581.81</c:v>
                </c:pt>
                <c:pt idx="4104">
                  <c:v>1611147.09</c:v>
                </c:pt>
                <c:pt idx="4105">
                  <c:v>1611199.43</c:v>
                </c:pt>
                <c:pt idx="4106">
                  <c:v>1606224.26</c:v>
                </c:pt>
                <c:pt idx="4107">
                  <c:v>1596592.12</c:v>
                </c:pt>
                <c:pt idx="4108">
                  <c:v>1596957.58</c:v>
                </c:pt>
                <c:pt idx="4109">
                  <c:v>1593489.41</c:v>
                </c:pt>
                <c:pt idx="4110">
                  <c:v>1590929.43</c:v>
                </c:pt>
                <c:pt idx="4111">
                  <c:v>1600647.1</c:v>
                </c:pt>
                <c:pt idx="4112">
                  <c:v>1602390.63</c:v>
                </c:pt>
                <c:pt idx="4113">
                  <c:v>1600332.57</c:v>
                </c:pt>
                <c:pt idx="4114">
                  <c:v>1598633.03</c:v>
                </c:pt>
                <c:pt idx="4115">
                  <c:v>1600138.31</c:v>
                </c:pt>
                <c:pt idx="4116">
                  <c:v>1597061.64</c:v>
                </c:pt>
                <c:pt idx="4117">
                  <c:v>1596012.48</c:v>
                </c:pt>
                <c:pt idx="4118">
                  <c:v>1590034.21</c:v>
                </c:pt>
                <c:pt idx="4119">
                  <c:v>1592934.92</c:v>
                </c:pt>
                <c:pt idx="4120">
                  <c:v>1588398.49</c:v>
                </c:pt>
                <c:pt idx="4121">
                  <c:v>1593702.52</c:v>
                </c:pt>
                <c:pt idx="4122">
                  <c:v>1587628.47</c:v>
                </c:pt>
                <c:pt idx="4123">
                  <c:v>1593445.04</c:v>
                </c:pt>
                <c:pt idx="4124">
                  <c:v>1586826.76</c:v>
                </c:pt>
                <c:pt idx="4125">
                  <c:v>1580266.71</c:v>
                </c:pt>
                <c:pt idx="4126">
                  <c:v>1574166.34</c:v>
                </c:pt>
                <c:pt idx="4127">
                  <c:v>1569442.57</c:v>
                </c:pt>
                <c:pt idx="4128">
                  <c:v>1567757.14</c:v>
                </c:pt>
                <c:pt idx="4129">
                  <c:v>1569343.28</c:v>
                </c:pt>
                <c:pt idx="4130">
                  <c:v>1573679.7</c:v>
                </c:pt>
                <c:pt idx="4131">
                  <c:v>1570076.47</c:v>
                </c:pt>
                <c:pt idx="4132">
                  <c:v>1571563.1</c:v>
                </c:pt>
                <c:pt idx="4133">
                  <c:v>1569950.39</c:v>
                </c:pt>
                <c:pt idx="4134">
                  <c:v>1581545.15</c:v>
                </c:pt>
                <c:pt idx="4135">
                  <c:v>1577434.67</c:v>
                </c:pt>
                <c:pt idx="4136">
                  <c:v>1577240.6</c:v>
                </c:pt>
                <c:pt idx="4137">
                  <c:v>1581273.11</c:v>
                </c:pt>
                <c:pt idx="4138">
                  <c:v>1581189.84</c:v>
                </c:pt>
                <c:pt idx="4139">
                  <c:v>1584302.2</c:v>
                </c:pt>
                <c:pt idx="4140">
                  <c:v>1591746.22</c:v>
                </c:pt>
                <c:pt idx="4141">
                  <c:v>1594482.58</c:v>
                </c:pt>
                <c:pt idx="4142">
                  <c:v>1595135.11</c:v>
                </c:pt>
                <c:pt idx="4143">
                  <c:v>1594003.27</c:v>
                </c:pt>
                <c:pt idx="4144">
                  <c:v>1592241.06</c:v>
                </c:pt>
                <c:pt idx="4145">
                  <c:v>1596121.31</c:v>
                </c:pt>
                <c:pt idx="4146">
                  <c:v>1596678.33</c:v>
                </c:pt>
                <c:pt idx="4147">
                  <c:v>1596372.34</c:v>
                </c:pt>
                <c:pt idx="4148">
                  <c:v>1593718.87</c:v>
                </c:pt>
                <c:pt idx="4149">
                  <c:v>1595017.4</c:v>
                </c:pt>
                <c:pt idx="4150">
                  <c:v>1599500.64</c:v>
                </c:pt>
                <c:pt idx="4151">
                  <c:v>1595962.92</c:v>
                </c:pt>
                <c:pt idx="4152">
                  <c:v>1598142.79</c:v>
                </c:pt>
                <c:pt idx="4153">
                  <c:v>1597167.9</c:v>
                </c:pt>
                <c:pt idx="4154">
                  <c:v>1597968.95</c:v>
                </c:pt>
                <c:pt idx="4155">
                  <c:v>1600544.68</c:v>
                </c:pt>
                <c:pt idx="4156">
                  <c:v>1596392.23</c:v>
                </c:pt>
                <c:pt idx="4157">
                  <c:v>1596509.66</c:v>
                </c:pt>
                <c:pt idx="4158">
                  <c:v>1594038.76</c:v>
                </c:pt>
                <c:pt idx="4159">
                  <c:v>1593443.67</c:v>
                </c:pt>
                <c:pt idx="4160">
                  <c:v>1590568.3</c:v>
                </c:pt>
                <c:pt idx="4161">
                  <c:v>1590648.7</c:v>
                </c:pt>
                <c:pt idx="4162">
                  <c:v>1589048.25</c:v>
                </c:pt>
                <c:pt idx="4163">
                  <c:v>1587106.68</c:v>
                </c:pt>
                <c:pt idx="4164">
                  <c:v>1593630.88</c:v>
                </c:pt>
                <c:pt idx="4165">
                  <c:v>1599201.29</c:v>
                </c:pt>
                <c:pt idx="4166">
                  <c:v>1602449.15</c:v>
                </c:pt>
                <c:pt idx="4167">
                  <c:v>1605734.48</c:v>
                </c:pt>
                <c:pt idx="4168">
                  <c:v>1609236.81</c:v>
                </c:pt>
                <c:pt idx="4169">
                  <c:v>1608838.77</c:v>
                </c:pt>
                <c:pt idx="4170">
                  <c:v>1613253.02</c:v>
                </c:pt>
                <c:pt idx="4171">
                  <c:v>1617545.68</c:v>
                </c:pt>
                <c:pt idx="4172">
                  <c:v>1619232.32</c:v>
                </c:pt>
                <c:pt idx="4173">
                  <c:v>1617402.1</c:v>
                </c:pt>
                <c:pt idx="4174">
                  <c:v>1612068.5</c:v>
                </c:pt>
                <c:pt idx="4175">
                  <c:v>1616016.86</c:v>
                </c:pt>
                <c:pt idx="4176">
                  <c:v>1612627.64</c:v>
                </c:pt>
                <c:pt idx="4177">
                  <c:v>1618049.84</c:v>
                </c:pt>
                <c:pt idx="4178">
                  <c:v>1616337.15</c:v>
                </c:pt>
                <c:pt idx="4179">
                  <c:v>1616224.32</c:v>
                </c:pt>
                <c:pt idx="4180">
                  <c:v>1616848.98</c:v>
                </c:pt>
                <c:pt idx="4181">
                  <c:v>1619490.62</c:v>
                </c:pt>
                <c:pt idx="4182">
                  <c:v>1620507.43</c:v>
                </c:pt>
                <c:pt idx="4183">
                  <c:v>1619268.95</c:v>
                </c:pt>
                <c:pt idx="4184">
                  <c:v>1627791.58</c:v>
                </c:pt>
                <c:pt idx="4185">
                  <c:v>1634542.77</c:v>
                </c:pt>
                <c:pt idx="4186">
                  <c:v>1635668.78</c:v>
                </c:pt>
                <c:pt idx="4187">
                  <c:v>1639673.3</c:v>
                </c:pt>
                <c:pt idx="4188">
                  <c:v>1636466.74</c:v>
                </c:pt>
                <c:pt idx="4189">
                  <c:v>1633446.83</c:v>
                </c:pt>
                <c:pt idx="4190">
                  <c:v>1634559.83</c:v>
                </c:pt>
                <c:pt idx="4191">
                  <c:v>1635875.89</c:v>
                </c:pt>
                <c:pt idx="4192">
                  <c:v>1634549.37</c:v>
                </c:pt>
                <c:pt idx="4193">
                  <c:v>1632464.72</c:v>
                </c:pt>
                <c:pt idx="4194">
                  <c:v>1633976.69</c:v>
                </c:pt>
                <c:pt idx="4195">
                  <c:v>1629124.54</c:v>
                </c:pt>
                <c:pt idx="4196">
                  <c:v>1631048.31</c:v>
                </c:pt>
                <c:pt idx="4197">
                  <c:v>1628551.95</c:v>
                </c:pt>
                <c:pt idx="4198">
                  <c:v>1627669.23</c:v>
                </c:pt>
                <c:pt idx="4199">
                  <c:v>1627900.35</c:v>
                </c:pt>
                <c:pt idx="4200">
                  <c:v>1628698.68</c:v>
                </c:pt>
                <c:pt idx="4201">
                  <c:v>1633265.38</c:v>
                </c:pt>
                <c:pt idx="4202">
                  <c:v>1639442.68</c:v>
                </c:pt>
                <c:pt idx="4203">
                  <c:v>1642936.05</c:v>
                </c:pt>
                <c:pt idx="4204">
                  <c:v>1648585.79</c:v>
                </c:pt>
                <c:pt idx="4205">
                  <c:v>1645330.83</c:v>
                </c:pt>
                <c:pt idx="4206">
                  <c:v>1645316.46</c:v>
                </c:pt>
                <c:pt idx="4207">
                  <c:v>1644331.09</c:v>
                </c:pt>
                <c:pt idx="4208">
                  <c:v>1647640.66</c:v>
                </c:pt>
                <c:pt idx="4209">
                  <c:v>1640452.44</c:v>
                </c:pt>
                <c:pt idx="4210">
                  <c:v>1640073.03</c:v>
                </c:pt>
                <c:pt idx="4211">
                  <c:v>1640768.22</c:v>
                </c:pt>
                <c:pt idx="4212">
                  <c:v>1639733.59</c:v>
                </c:pt>
                <c:pt idx="4213">
                  <c:v>1639993.46</c:v>
                </c:pt>
                <c:pt idx="4214">
                  <c:v>1640722.09</c:v>
                </c:pt>
                <c:pt idx="4215">
                  <c:v>1649405.37</c:v>
                </c:pt>
                <c:pt idx="4216">
                  <c:v>1652634.4</c:v>
                </c:pt>
                <c:pt idx="4217">
                  <c:v>1648263.34</c:v>
                </c:pt>
                <c:pt idx="4218">
                  <c:v>1650264.65</c:v>
                </c:pt>
                <c:pt idx="4219">
                  <c:v>1643571.04</c:v>
                </c:pt>
                <c:pt idx="4220">
                  <c:v>1639729.55</c:v>
                </c:pt>
                <c:pt idx="4221">
                  <c:v>1632063.52</c:v>
                </c:pt>
                <c:pt idx="4222">
                  <c:v>1626793.92</c:v>
                </c:pt>
                <c:pt idx="4223">
                  <c:v>1632833.22</c:v>
                </c:pt>
                <c:pt idx="4224">
                  <c:v>1629913.6</c:v>
                </c:pt>
                <c:pt idx="4225">
                  <c:v>1633374.1</c:v>
                </c:pt>
                <c:pt idx="4226">
                  <c:v>1632037.41</c:v>
                </c:pt>
                <c:pt idx="4227">
                  <c:v>1632878.54</c:v>
                </c:pt>
                <c:pt idx="4228">
                  <c:v>1613381.79</c:v>
                </c:pt>
                <c:pt idx="4229">
                  <c:v>1616911.49</c:v>
                </c:pt>
                <c:pt idx="4230">
                  <c:v>1617179.83</c:v>
                </c:pt>
                <c:pt idx="4231">
                  <c:v>1624030.56</c:v>
                </c:pt>
                <c:pt idx="4232">
                  <c:v>1618776.79</c:v>
                </c:pt>
                <c:pt idx="4233">
                  <c:v>1632466.65</c:v>
                </c:pt>
                <c:pt idx="4234">
                  <c:v>1636705.85</c:v>
                </c:pt>
                <c:pt idx="4235">
                  <c:v>1637254.32</c:v>
                </c:pt>
                <c:pt idx="4236">
                  <c:v>1638573</c:v>
                </c:pt>
                <c:pt idx="4237">
                  <c:v>1640081.49</c:v>
                </c:pt>
                <c:pt idx="4238">
                  <c:v>1644709.46</c:v>
                </c:pt>
                <c:pt idx="4239">
                  <c:v>1642746.53</c:v>
                </c:pt>
                <c:pt idx="4240">
                  <c:v>1649432.16</c:v>
                </c:pt>
                <c:pt idx="4241">
                  <c:v>1648912.96</c:v>
                </c:pt>
                <c:pt idx="4242">
                  <c:v>1659390.9</c:v>
                </c:pt>
                <c:pt idx="4243">
                  <c:v>1665785.1</c:v>
                </c:pt>
                <c:pt idx="4244">
                  <c:v>1673063.05</c:v>
                </c:pt>
                <c:pt idx="4245">
                  <c:v>1675307.45</c:v>
                </c:pt>
                <c:pt idx="4246">
                  <c:v>1678995.25</c:v>
                </c:pt>
                <c:pt idx="4247">
                  <c:v>1680652.2</c:v>
                </c:pt>
                <c:pt idx="4248">
                  <c:v>1685686.12</c:v>
                </c:pt>
                <c:pt idx="4249">
                  <c:v>1690921.3</c:v>
                </c:pt>
                <c:pt idx="4250">
                  <c:v>1696493.08</c:v>
                </c:pt>
                <c:pt idx="4251">
                  <c:v>1695133.34</c:v>
                </c:pt>
                <c:pt idx="4252">
                  <c:v>1699680.27</c:v>
                </c:pt>
                <c:pt idx="4253">
                  <c:v>1706508.81</c:v>
                </c:pt>
                <c:pt idx="4254">
                  <c:v>1699988.81</c:v>
                </c:pt>
                <c:pt idx="4255">
                  <c:v>1699177.56</c:v>
                </c:pt>
                <c:pt idx="4256">
                  <c:v>1709407.85</c:v>
                </c:pt>
                <c:pt idx="4257">
                  <c:v>1710922.94</c:v>
                </c:pt>
                <c:pt idx="4258">
                  <c:v>1712553.73</c:v>
                </c:pt>
                <c:pt idx="4259">
                  <c:v>1710233.27</c:v>
                </c:pt>
                <c:pt idx="4260">
                  <c:v>1713854.94</c:v>
                </c:pt>
                <c:pt idx="4261">
                  <c:v>1712686.91</c:v>
                </c:pt>
                <c:pt idx="4262">
                  <c:v>1712900.44</c:v>
                </c:pt>
                <c:pt idx="4263">
                  <c:v>1714650.54</c:v>
                </c:pt>
                <c:pt idx="4264">
                  <c:v>1716816.6</c:v>
                </c:pt>
                <c:pt idx="4265">
                  <c:v>1719006.56</c:v>
                </c:pt>
                <c:pt idx="4266">
                  <c:v>1726908.72</c:v>
                </c:pt>
                <c:pt idx="4267">
                  <c:v>1734638.18</c:v>
                </c:pt>
                <c:pt idx="4268">
                  <c:v>1732550.96</c:v>
                </c:pt>
                <c:pt idx="4269">
                  <c:v>1738916.74</c:v>
                </c:pt>
                <c:pt idx="4270">
                  <c:v>1742537.5</c:v>
                </c:pt>
                <c:pt idx="4271">
                  <c:v>1744342.8</c:v>
                </c:pt>
                <c:pt idx="4272">
                  <c:v>1743684.02</c:v>
                </c:pt>
                <c:pt idx="4273">
                  <c:v>1747430.11</c:v>
                </c:pt>
                <c:pt idx="4274">
                  <c:v>1753508.13</c:v>
                </c:pt>
                <c:pt idx="4275">
                  <c:v>1751182.87</c:v>
                </c:pt>
                <c:pt idx="4276">
                  <c:v>1754126.48</c:v>
                </c:pt>
                <c:pt idx="4277">
                  <c:v>1757306.28</c:v>
                </c:pt>
                <c:pt idx="4278">
                  <c:v>1755668.78</c:v>
                </c:pt>
                <c:pt idx="4279">
                  <c:v>1758564.76</c:v>
                </c:pt>
                <c:pt idx="4280">
                  <c:v>1777273.31</c:v>
                </c:pt>
                <c:pt idx="4281">
                  <c:v>1785613.94</c:v>
                </c:pt>
                <c:pt idx="4282">
                  <c:v>1785547.62</c:v>
                </c:pt>
                <c:pt idx="4283">
                  <c:v>1792311.23</c:v>
                </c:pt>
                <c:pt idx="4284">
                  <c:v>1791567.45</c:v>
                </c:pt>
                <c:pt idx="4285">
                  <c:v>1791523.85</c:v>
                </c:pt>
                <c:pt idx="4286">
                  <c:v>1798675.38</c:v>
                </c:pt>
                <c:pt idx="4287">
                  <c:v>1806091.35</c:v>
                </c:pt>
                <c:pt idx="4288">
                  <c:v>1805379.12</c:v>
                </c:pt>
                <c:pt idx="4289">
                  <c:v>1807087.17</c:v>
                </c:pt>
                <c:pt idx="4290">
                  <c:v>1824830.3</c:v>
                </c:pt>
                <c:pt idx="4291">
                  <c:v>1828692.1</c:v>
                </c:pt>
                <c:pt idx="4292">
                  <c:v>1829302.74</c:v>
                </c:pt>
                <c:pt idx="4293">
                  <c:v>1837697.26</c:v>
                </c:pt>
                <c:pt idx="4294">
                  <c:v>1838944.7</c:v>
                </c:pt>
                <c:pt idx="4295">
                  <c:v>1835438.38</c:v>
                </c:pt>
                <c:pt idx="4296">
                  <c:v>1832974.88</c:v>
                </c:pt>
                <c:pt idx="4297">
                  <c:v>1832538.1</c:v>
                </c:pt>
                <c:pt idx="4298">
                  <c:v>1835141.22</c:v>
                </c:pt>
                <c:pt idx="4299">
                  <c:v>1832970.92</c:v>
                </c:pt>
                <c:pt idx="4300">
                  <c:v>1838069.64</c:v>
                </c:pt>
                <c:pt idx="4301">
                  <c:v>1843435.3</c:v>
                </c:pt>
                <c:pt idx="4302">
                  <c:v>1844466.75</c:v>
                </c:pt>
                <c:pt idx="4303">
                  <c:v>1847538.64</c:v>
                </c:pt>
                <c:pt idx="4304">
                  <c:v>1845630.85</c:v>
                </c:pt>
                <c:pt idx="4305">
                  <c:v>1844042.95</c:v>
                </c:pt>
                <c:pt idx="4306">
                  <c:v>1835301.6</c:v>
                </c:pt>
                <c:pt idx="4307">
                  <c:v>1819667.91</c:v>
                </c:pt>
                <c:pt idx="4308">
                  <c:v>1815712.24</c:v>
                </c:pt>
                <c:pt idx="4309">
                  <c:v>1812864.31</c:v>
                </c:pt>
                <c:pt idx="4310">
                  <c:v>1812477.35</c:v>
                </c:pt>
                <c:pt idx="4311">
                  <c:v>1813541.04</c:v>
                </c:pt>
                <c:pt idx="4312">
                  <c:v>1808206.84</c:v>
                </c:pt>
                <c:pt idx="4313">
                  <c:v>1809370.53</c:v>
                </c:pt>
                <c:pt idx="4314">
                  <c:v>1808445.3</c:v>
                </c:pt>
                <c:pt idx="4315">
                  <c:v>1827011.18</c:v>
                </c:pt>
                <c:pt idx="4316">
                  <c:v>1825114.62</c:v>
                </c:pt>
                <c:pt idx="4317">
                  <c:v>1837070.86</c:v>
                </c:pt>
                <c:pt idx="4318">
                  <c:v>1837619.1</c:v>
                </c:pt>
                <c:pt idx="4319">
                  <c:v>1842263.69</c:v>
                </c:pt>
                <c:pt idx="4320">
                  <c:v>1843110.02</c:v>
                </c:pt>
                <c:pt idx="4321">
                  <c:v>1845731.49</c:v>
                </c:pt>
                <c:pt idx="4322">
                  <c:v>1848774.63</c:v>
                </c:pt>
                <c:pt idx="4323">
                  <c:v>1822913.29</c:v>
                </c:pt>
                <c:pt idx="4324">
                  <c:v>1818914.08</c:v>
                </c:pt>
                <c:pt idx="4325">
                  <c:v>1817870.13</c:v>
                </c:pt>
                <c:pt idx="4326">
                  <c:v>1816853.98</c:v>
                </c:pt>
                <c:pt idx="4327">
                  <c:v>1819649.42</c:v>
                </c:pt>
                <c:pt idx="4328">
                  <c:v>1812707.15</c:v>
                </c:pt>
                <c:pt idx="4329">
                  <c:v>1812187.86</c:v>
                </c:pt>
                <c:pt idx="4330">
                  <c:v>1813068.05</c:v>
                </c:pt>
                <c:pt idx="4331">
                  <c:v>1809453.74</c:v>
                </c:pt>
                <c:pt idx="4332">
                  <c:v>1807959.46</c:v>
                </c:pt>
                <c:pt idx="4333">
                  <c:v>1807605.36</c:v>
                </c:pt>
                <c:pt idx="4334">
                  <c:v>1806263.01</c:v>
                </c:pt>
                <c:pt idx="4335">
                  <c:v>1806663.88</c:v>
                </c:pt>
                <c:pt idx="4336">
                  <c:v>1805294.71</c:v>
                </c:pt>
                <c:pt idx="4337">
                  <c:v>1802807.26</c:v>
                </c:pt>
                <c:pt idx="4338">
                  <c:v>1797672.39</c:v>
                </c:pt>
                <c:pt idx="4339">
                  <c:v>1795652.4</c:v>
                </c:pt>
                <c:pt idx="4340">
                  <c:v>1797039.99</c:v>
                </c:pt>
                <c:pt idx="4341">
                  <c:v>1802152.58</c:v>
                </c:pt>
                <c:pt idx="4342">
                  <c:v>1800392.45</c:v>
                </c:pt>
                <c:pt idx="4343">
                  <c:v>1800987.03</c:v>
                </c:pt>
                <c:pt idx="4344">
                  <c:v>1792699.12</c:v>
                </c:pt>
                <c:pt idx="4345">
                  <c:v>1792956.26</c:v>
                </c:pt>
                <c:pt idx="4346">
                  <c:v>1788196.35</c:v>
                </c:pt>
                <c:pt idx="4347">
                  <c:v>1788431.14</c:v>
                </c:pt>
                <c:pt idx="4348">
                  <c:v>1782261.43</c:v>
                </c:pt>
                <c:pt idx="4349">
                  <c:v>1780231.16</c:v>
                </c:pt>
                <c:pt idx="4350">
                  <c:v>1780381.72</c:v>
                </c:pt>
                <c:pt idx="4351">
                  <c:v>1781105.8</c:v>
                </c:pt>
                <c:pt idx="4352">
                  <c:v>1773654.69</c:v>
                </c:pt>
                <c:pt idx="4353">
                  <c:v>1773081.05</c:v>
                </c:pt>
                <c:pt idx="4354">
                  <c:v>1774782.65</c:v>
                </c:pt>
                <c:pt idx="4355">
                  <c:v>1767902.55</c:v>
                </c:pt>
                <c:pt idx="4356">
                  <c:v>1770579.41</c:v>
                </c:pt>
                <c:pt idx="4357">
                  <c:v>1772832.21</c:v>
                </c:pt>
                <c:pt idx="4358">
                  <c:v>1770729.84</c:v>
                </c:pt>
                <c:pt idx="4359">
                  <c:v>1770621.49</c:v>
                </c:pt>
                <c:pt idx="4360">
                  <c:v>1776822.57</c:v>
                </c:pt>
                <c:pt idx="4361">
                  <c:v>1762294.6</c:v>
                </c:pt>
                <c:pt idx="4362">
                  <c:v>1763006.2</c:v>
                </c:pt>
                <c:pt idx="4363">
                  <c:v>1759219.17</c:v>
                </c:pt>
                <c:pt idx="4364">
                  <c:v>1763747.76</c:v>
                </c:pt>
                <c:pt idx="4365">
                  <c:v>1761941.17</c:v>
                </c:pt>
                <c:pt idx="4366">
                  <c:v>1764435.65</c:v>
                </c:pt>
                <c:pt idx="4367">
                  <c:v>1763523.71</c:v>
                </c:pt>
                <c:pt idx="4368">
                  <c:v>1768438.79</c:v>
                </c:pt>
                <c:pt idx="4369">
                  <c:v>1766216.73</c:v>
                </c:pt>
                <c:pt idx="4370">
                  <c:v>1767611.38</c:v>
                </c:pt>
                <c:pt idx="4371">
                  <c:v>1769312.73</c:v>
                </c:pt>
                <c:pt idx="4372">
                  <c:v>1749568.5</c:v>
                </c:pt>
                <c:pt idx="4373">
                  <c:v>1752537.12</c:v>
                </c:pt>
                <c:pt idx="4374">
                  <c:v>1744459.61</c:v>
                </c:pt>
                <c:pt idx="4375">
                  <c:v>1746299.07</c:v>
                </c:pt>
                <c:pt idx="4376">
                  <c:v>1743162.42</c:v>
                </c:pt>
                <c:pt idx="4377">
                  <c:v>1751371.62</c:v>
                </c:pt>
                <c:pt idx="4378">
                  <c:v>1755950.12</c:v>
                </c:pt>
                <c:pt idx="4379">
                  <c:v>1758846.89</c:v>
                </c:pt>
                <c:pt idx="4380">
                  <c:v>1757992.21</c:v>
                </c:pt>
                <c:pt idx="4381">
                  <c:v>1756423.59</c:v>
                </c:pt>
                <c:pt idx="4382">
                  <c:v>1753750.63</c:v>
                </c:pt>
                <c:pt idx="4383">
                  <c:v>1765102.02</c:v>
                </c:pt>
                <c:pt idx="4384">
                  <c:v>1766205.52</c:v>
                </c:pt>
                <c:pt idx="4385">
                  <c:v>1762410.07</c:v>
                </c:pt>
                <c:pt idx="4386">
                  <c:v>1763745.86</c:v>
                </c:pt>
                <c:pt idx="4387">
                  <c:v>1763291.43</c:v>
                </c:pt>
                <c:pt idx="4388">
                  <c:v>1759784.43</c:v>
                </c:pt>
                <c:pt idx="4389">
                  <c:v>1757437.2</c:v>
                </c:pt>
                <c:pt idx="4390">
                  <c:v>1749505.56</c:v>
                </c:pt>
                <c:pt idx="4391">
                  <c:v>1746887.62</c:v>
                </c:pt>
                <c:pt idx="4392">
                  <c:v>1746928.39</c:v>
                </c:pt>
                <c:pt idx="4393">
                  <c:v>1749100.01</c:v>
                </c:pt>
                <c:pt idx="4394">
                  <c:v>1748617.8</c:v>
                </c:pt>
                <c:pt idx="4395">
                  <c:v>1747959.39</c:v>
                </c:pt>
                <c:pt idx="4396">
                  <c:v>1750247.33</c:v>
                </c:pt>
                <c:pt idx="4397">
                  <c:v>1751364.04</c:v>
                </c:pt>
                <c:pt idx="4398">
                  <c:v>1754064.48</c:v>
                </c:pt>
                <c:pt idx="4399">
                  <c:v>1760258.07</c:v>
                </c:pt>
                <c:pt idx="4400">
                  <c:v>1757370.96</c:v>
                </c:pt>
                <c:pt idx="4401">
                  <c:v>1752427.61</c:v>
                </c:pt>
                <c:pt idx="4402">
                  <c:v>1751565.36</c:v>
                </c:pt>
                <c:pt idx="4403">
                  <c:v>1753714.63</c:v>
                </c:pt>
                <c:pt idx="4404">
                  <c:v>1754906.1</c:v>
                </c:pt>
                <c:pt idx="4405">
                  <c:v>1753382.37</c:v>
                </c:pt>
                <c:pt idx="4406">
                  <c:v>1757046.68</c:v>
                </c:pt>
                <c:pt idx="4407">
                  <c:v>1759452.31</c:v>
                </c:pt>
                <c:pt idx="4408">
                  <c:v>1762549.19</c:v>
                </c:pt>
                <c:pt idx="4409">
                  <c:v>1765354.42</c:v>
                </c:pt>
                <c:pt idx="4410">
                  <c:v>1767939.26</c:v>
                </c:pt>
                <c:pt idx="4411">
                  <c:v>1768923.46</c:v>
                </c:pt>
                <c:pt idx="4412">
                  <c:v>1770927.19</c:v>
                </c:pt>
                <c:pt idx="4413">
                  <c:v>1771955.12</c:v>
                </c:pt>
                <c:pt idx="4414">
                  <c:v>1774666.36</c:v>
                </c:pt>
                <c:pt idx="4415">
                  <c:v>1776456.33</c:v>
                </c:pt>
                <c:pt idx="4416">
                  <c:v>1778161.79</c:v>
                </c:pt>
                <c:pt idx="4417">
                  <c:v>1780018.58</c:v>
                </c:pt>
                <c:pt idx="4418">
                  <c:v>1780057.61</c:v>
                </c:pt>
                <c:pt idx="4419">
                  <c:v>1779206.64</c:v>
                </c:pt>
                <c:pt idx="4420">
                  <c:v>1778248.23</c:v>
                </c:pt>
                <c:pt idx="4421">
                  <c:v>1779816.77</c:v>
                </c:pt>
                <c:pt idx="4422">
                  <c:v>1781327.1</c:v>
                </c:pt>
                <c:pt idx="4423">
                  <c:v>1786548.6</c:v>
                </c:pt>
                <c:pt idx="4424">
                  <c:v>1787916.46</c:v>
                </c:pt>
                <c:pt idx="4425">
                  <c:v>1794310.02</c:v>
                </c:pt>
                <c:pt idx="4426">
                  <c:v>1799005.94</c:v>
                </c:pt>
                <c:pt idx="4427">
                  <c:v>1797937.87</c:v>
                </c:pt>
                <c:pt idx="4428">
                  <c:v>1793431.97</c:v>
                </c:pt>
                <c:pt idx="4429">
                  <c:v>1791607.05</c:v>
                </c:pt>
                <c:pt idx="4430">
                  <c:v>1790241.75</c:v>
                </c:pt>
                <c:pt idx="4431">
                  <c:v>1791346.81</c:v>
                </c:pt>
                <c:pt idx="4432">
                  <c:v>1793590.65</c:v>
                </c:pt>
                <c:pt idx="4433">
                  <c:v>1792603.25</c:v>
                </c:pt>
                <c:pt idx="4434">
                  <c:v>1794474.1</c:v>
                </c:pt>
                <c:pt idx="4435">
                  <c:v>1794076.47</c:v>
                </c:pt>
                <c:pt idx="4436">
                  <c:v>1792886.93</c:v>
                </c:pt>
                <c:pt idx="4437">
                  <c:v>1794414.21</c:v>
                </c:pt>
                <c:pt idx="4438">
                  <c:v>1798474.94</c:v>
                </c:pt>
                <c:pt idx="4439">
                  <c:v>1798147.63</c:v>
                </c:pt>
                <c:pt idx="4440">
                  <c:v>1805125.51</c:v>
                </c:pt>
                <c:pt idx="4441">
                  <c:v>1804463.82</c:v>
                </c:pt>
                <c:pt idx="4442">
                  <c:v>1806226.74</c:v>
                </c:pt>
                <c:pt idx="4443">
                  <c:v>1804739.33</c:v>
                </c:pt>
                <c:pt idx="4444">
                  <c:v>1801834.75</c:v>
                </c:pt>
                <c:pt idx="4445">
                  <c:v>1804121.76</c:v>
                </c:pt>
                <c:pt idx="4446">
                  <c:v>1806138.31</c:v>
                </c:pt>
                <c:pt idx="4447">
                  <c:v>1808211.06</c:v>
                </c:pt>
                <c:pt idx="4448">
                  <c:v>1809586.31</c:v>
                </c:pt>
                <c:pt idx="4449">
                  <c:v>1808607.37</c:v>
                </c:pt>
                <c:pt idx="4450">
                  <c:v>1811569.53</c:v>
                </c:pt>
                <c:pt idx="4451">
                  <c:v>1810623.7</c:v>
                </c:pt>
                <c:pt idx="4452">
                  <c:v>1814375.79</c:v>
                </c:pt>
                <c:pt idx="4453">
                  <c:v>1812204.41</c:v>
                </c:pt>
                <c:pt idx="4454">
                  <c:v>1813170.93</c:v>
                </c:pt>
                <c:pt idx="4455">
                  <c:v>1816515.31</c:v>
                </c:pt>
                <c:pt idx="4456">
                  <c:v>1816111.22</c:v>
                </c:pt>
                <c:pt idx="4457">
                  <c:v>1818032.52</c:v>
                </c:pt>
                <c:pt idx="4458">
                  <c:v>1818257.13</c:v>
                </c:pt>
                <c:pt idx="4459">
                  <c:v>1808495.28</c:v>
                </c:pt>
                <c:pt idx="4460">
                  <c:v>1806038.62</c:v>
                </c:pt>
                <c:pt idx="4461">
                  <c:v>1810661.81</c:v>
                </c:pt>
                <c:pt idx="4462">
                  <c:v>1810287.89</c:v>
                </c:pt>
                <c:pt idx="4463">
                  <c:v>1811986.4</c:v>
                </c:pt>
                <c:pt idx="4464">
                  <c:v>1809956.04</c:v>
                </c:pt>
                <c:pt idx="4465">
                  <c:v>1805904.4</c:v>
                </c:pt>
                <c:pt idx="4466">
                  <c:v>1807213.24</c:v>
                </c:pt>
                <c:pt idx="4467">
                  <c:v>1810580.56</c:v>
                </c:pt>
                <c:pt idx="4468">
                  <c:v>1815024</c:v>
                </c:pt>
                <c:pt idx="4469">
                  <c:v>1819100.73</c:v>
                </c:pt>
                <c:pt idx="4470">
                  <c:v>1821828.57</c:v>
                </c:pt>
                <c:pt idx="4471">
                  <c:v>1821044.55</c:v>
                </c:pt>
                <c:pt idx="4472">
                  <c:v>1817364.98</c:v>
                </c:pt>
                <c:pt idx="4473">
                  <c:v>1824256.79</c:v>
                </c:pt>
                <c:pt idx="4474">
                  <c:v>1823969.91</c:v>
                </c:pt>
                <c:pt idx="4475">
                  <c:v>1821831.37</c:v>
                </c:pt>
                <c:pt idx="4476">
                  <c:v>1824324.9</c:v>
                </c:pt>
                <c:pt idx="4477">
                  <c:v>1824663.38</c:v>
                </c:pt>
                <c:pt idx="4478">
                  <c:v>1826574.74</c:v>
                </c:pt>
                <c:pt idx="4479">
                  <c:v>1828456.5</c:v>
                </c:pt>
                <c:pt idx="4480">
                  <c:v>1827174.88</c:v>
                </c:pt>
                <c:pt idx="4481">
                  <c:v>1825069.05</c:v>
                </c:pt>
                <c:pt idx="4482">
                  <c:v>1823966.46</c:v>
                </c:pt>
                <c:pt idx="4483">
                  <c:v>1821257.83</c:v>
                </c:pt>
                <c:pt idx="4484">
                  <c:v>1819500.56</c:v>
                </c:pt>
                <c:pt idx="4485">
                  <c:v>1819839.62</c:v>
                </c:pt>
                <c:pt idx="4486">
                  <c:v>1817528.79</c:v>
                </c:pt>
                <c:pt idx="4487">
                  <c:v>1815128.81</c:v>
                </c:pt>
                <c:pt idx="4488">
                  <c:v>1815183.9</c:v>
                </c:pt>
                <c:pt idx="4489">
                  <c:v>1817555.23</c:v>
                </c:pt>
                <c:pt idx="4490">
                  <c:v>1816725.09</c:v>
                </c:pt>
                <c:pt idx="4491">
                  <c:v>1813127.13</c:v>
                </c:pt>
                <c:pt idx="4492">
                  <c:v>1813368.81</c:v>
                </c:pt>
                <c:pt idx="4493">
                  <c:v>1812971.98</c:v>
                </c:pt>
                <c:pt idx="4494">
                  <c:v>1811832.19</c:v>
                </c:pt>
                <c:pt idx="4495">
                  <c:v>1810418.52</c:v>
                </c:pt>
                <c:pt idx="4496">
                  <c:v>1811500.57</c:v>
                </c:pt>
                <c:pt idx="4497">
                  <c:v>1811837.36</c:v>
                </c:pt>
                <c:pt idx="4498">
                  <c:v>1811814.72</c:v>
                </c:pt>
                <c:pt idx="4499">
                  <c:v>1799367.05</c:v>
                </c:pt>
                <c:pt idx="4500">
                  <c:v>1794624.23</c:v>
                </c:pt>
                <c:pt idx="4501">
                  <c:v>1790813.84</c:v>
                </c:pt>
                <c:pt idx="4502">
                  <c:v>1788075.65</c:v>
                </c:pt>
                <c:pt idx="4503">
                  <c:v>1782567.66</c:v>
                </c:pt>
                <c:pt idx="4504">
                  <c:v>1774368.63</c:v>
                </c:pt>
                <c:pt idx="4505">
                  <c:v>1771657.81</c:v>
                </c:pt>
                <c:pt idx="4506">
                  <c:v>1773689.8</c:v>
                </c:pt>
                <c:pt idx="4507">
                  <c:v>1774403.26</c:v>
                </c:pt>
                <c:pt idx="4508">
                  <c:v>1777434.75</c:v>
                </c:pt>
                <c:pt idx="4509">
                  <c:v>1781266.13</c:v>
                </c:pt>
                <c:pt idx="4510">
                  <c:v>1782803.23</c:v>
                </c:pt>
                <c:pt idx="4511">
                  <c:v>1781675.98</c:v>
                </c:pt>
                <c:pt idx="4512">
                  <c:v>1780747.79</c:v>
                </c:pt>
              </c:numCache>
            </c:numRef>
          </c:val>
          <c:smooth val="0"/>
          <c:extLst xmlns:c16r2="http://schemas.microsoft.com/office/drawing/2015/06/chart">
            <c:ext xmlns:c16="http://schemas.microsoft.com/office/drawing/2014/chart" uri="{C3380CC4-5D6E-409C-BE32-E72D297353CC}">
              <c16:uniqueId val="{00000000-270A-4D3F-A9A2-ADE3E9700873}"/>
            </c:ext>
          </c:extLst>
        </c:ser>
        <c:dLbls>
          <c:showLegendKey val="0"/>
          <c:showVal val="0"/>
          <c:showCatName val="0"/>
          <c:showSerName val="0"/>
          <c:showPercent val="0"/>
          <c:showBubbleSize val="0"/>
        </c:dLbls>
        <c:marker val="1"/>
        <c:smooth val="0"/>
        <c:axId val="182192384"/>
        <c:axId val="182198272"/>
      </c:lineChart>
      <c:dateAx>
        <c:axId val="182192384"/>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182198272"/>
        <c:crosses val="autoZero"/>
        <c:auto val="1"/>
        <c:lblOffset val="100"/>
        <c:baseTimeUnit val="days"/>
      </c:dateAx>
      <c:valAx>
        <c:axId val="182198272"/>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182192384"/>
        <c:crosses val="autoZero"/>
        <c:crossBetween val="between"/>
        <c:dispUnits>
          <c:builtInUnit val="thousands"/>
          <c:dispUnitsLbl>
            <c:layout>
              <c:manualLayout>
                <c:xMode val="edge"/>
                <c:yMode val="edge"/>
                <c:x val="1.3943355119825708E-2"/>
                <c:y val="0.38257671845073427"/>
              </c:manualLayout>
            </c:layout>
            <c:tx>
              <c:rich>
                <a:bodyPr rot="-54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r>
                    <a:rPr lang="es-MX" sz="1200" b="1"/>
                    <a:t>mmdp</a:t>
                  </a:r>
                </a:p>
              </c:rich>
            </c:tx>
            <c:spPr>
              <a:noFill/>
              <a:ln>
                <a:noFill/>
              </a:ln>
              <a:effectLst/>
            </c:spPr>
          </c:dispUnitsLbl>
        </c:dispUnits>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solidFill>
                  <a:sysClr val="windowText" lastClr="000000"/>
                </a:solidFill>
              </a:rPr>
              <a:t>Expectativas</a:t>
            </a:r>
            <a:r>
              <a:rPr lang="es-MX" b="1" baseline="0">
                <a:solidFill>
                  <a:sysClr val="windowText" lastClr="000000"/>
                </a:solidFill>
              </a:rPr>
              <a:t> de tasa de Banxico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baseline="0">
                <a:solidFill>
                  <a:sysClr val="windowText" lastClr="000000"/>
                </a:solidFill>
              </a:rPr>
              <a:t>implícitas en forwards de TIIE 28d </a:t>
            </a:r>
            <a:endParaRPr lang="es-MX" b="1">
              <a:solidFill>
                <a:sysClr val="windowText" lastClr="000000"/>
              </a:solidFill>
            </a:endParaRPr>
          </a:p>
        </c:rich>
      </c:tx>
      <c:layout/>
      <c:overlay val="0"/>
      <c:spPr>
        <a:noFill/>
        <a:ln>
          <a:noFill/>
        </a:ln>
        <a:effectLst/>
      </c:spPr>
    </c:title>
    <c:autoTitleDeleted val="0"/>
    <c:plotArea>
      <c:layout/>
      <c:lineChart>
        <c:grouping val="standard"/>
        <c:varyColors val="0"/>
        <c:ser>
          <c:idx val="0"/>
          <c:order val="0"/>
          <c:tx>
            <c:strRef>
              <c:f>'[IRS TIIE vs Expectativas (Clase) 2017.xlsm]Mercado'!$CP$10</c:f>
              <c:strCache>
                <c:ptCount val="1"/>
                <c:pt idx="0">
                  <c:v>31-jul-17</c:v>
                </c:pt>
              </c:strCache>
            </c:strRef>
          </c:tx>
          <c:spPr>
            <a:ln w="28575" cap="rnd">
              <a:solidFill>
                <a:srgbClr val="C00000"/>
              </a:solidFill>
              <a:round/>
            </a:ln>
            <a:effectLst/>
          </c:spPr>
          <c:marker>
            <c:symbol val="none"/>
          </c:marker>
          <c:cat>
            <c:numRef>
              <c:f>'[IRS TIIE vs Expectativas (Clase) 2017.xlsm]Mercado'!$CO$13:$CO$30</c:f>
              <c:numCache>
                <c:formatCode>d\-mmm\-yy</c:formatCode>
                <c:ptCount val="18"/>
                <c:pt idx="0">
                  <c:v>42957</c:v>
                </c:pt>
                <c:pt idx="1">
                  <c:v>43006</c:v>
                </c:pt>
                <c:pt idx="2">
                  <c:v>43048</c:v>
                </c:pt>
                <c:pt idx="3">
                  <c:v>43083</c:v>
                </c:pt>
                <c:pt idx="4">
                  <c:v>43139</c:v>
                </c:pt>
                <c:pt idx="5">
                  <c:v>43201</c:v>
                </c:pt>
                <c:pt idx="6">
                  <c:v>43202</c:v>
                </c:pt>
                <c:pt idx="7">
                  <c:v>43236</c:v>
                </c:pt>
                <c:pt idx="8">
                  <c:v>43237</c:v>
                </c:pt>
                <c:pt idx="9">
                  <c:v>43271</c:v>
                </c:pt>
                <c:pt idx="10">
                  <c:v>43272</c:v>
                </c:pt>
                <c:pt idx="11">
                  <c:v>43313</c:v>
                </c:pt>
                <c:pt idx="12">
                  <c:v>43314</c:v>
                </c:pt>
                <c:pt idx="13">
                  <c:v>43376</c:v>
                </c:pt>
                <c:pt idx="14">
                  <c:v>43377</c:v>
                </c:pt>
                <c:pt idx="15">
                  <c:v>43419</c:v>
                </c:pt>
                <c:pt idx="16">
                  <c:v>43453</c:v>
                </c:pt>
                <c:pt idx="17">
                  <c:v>43454</c:v>
                </c:pt>
              </c:numCache>
            </c:numRef>
          </c:cat>
          <c:val>
            <c:numRef>
              <c:f>'[IRS TIIE vs Expectativas (Clase) 2017.xlsm]Mercado'!$CP$13:$CP$30</c:f>
              <c:numCache>
                <c:formatCode>0.00%</c:formatCode>
                <c:ptCount val="18"/>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6.7500000000000004E-2</c:v>
                </c:pt>
                <c:pt idx="9">
                  <c:v>6.7500000000000004E-2</c:v>
                </c:pt>
                <c:pt idx="10">
                  <c:v>6.7500000000000004E-2</c:v>
                </c:pt>
                <c:pt idx="11">
                  <c:v>6.7500000000000004E-2</c:v>
                </c:pt>
                <c:pt idx="12">
                  <c:v>6.5000000000000002E-2</c:v>
                </c:pt>
                <c:pt idx="13">
                  <c:v>6.5000000000000002E-2</c:v>
                </c:pt>
                <c:pt idx="14">
                  <c:v>6.5000000000000002E-2</c:v>
                </c:pt>
                <c:pt idx="15">
                  <c:v>6.5000000000000002E-2</c:v>
                </c:pt>
                <c:pt idx="16">
                  <c:v>6.5000000000000002E-2</c:v>
                </c:pt>
                <c:pt idx="17">
                  <c:v>6.25E-2</c:v>
                </c:pt>
              </c:numCache>
            </c:numRef>
          </c:val>
          <c:smooth val="0"/>
          <c:extLst xmlns:c16r2="http://schemas.microsoft.com/office/drawing/2015/06/chart">
            <c:ext xmlns:c16="http://schemas.microsoft.com/office/drawing/2014/chart" uri="{C3380CC4-5D6E-409C-BE32-E72D297353CC}">
              <c16:uniqueId val="{00000000-EA91-46C3-AB7B-725F6ED9BF96}"/>
            </c:ext>
          </c:extLst>
        </c:ser>
        <c:ser>
          <c:idx val="1"/>
          <c:order val="1"/>
          <c:tx>
            <c:strRef>
              <c:f>'[IRS TIIE vs Expectativas (Clase) 2017.xlsm]Mercado'!$CQ$10</c:f>
              <c:strCache>
                <c:ptCount val="1"/>
                <c:pt idx="0">
                  <c:v>21-nov-18</c:v>
                </c:pt>
              </c:strCache>
            </c:strRef>
          </c:tx>
          <c:spPr>
            <a:ln w="28575" cap="rnd">
              <a:solidFill>
                <a:srgbClr val="00B050"/>
              </a:solidFill>
              <a:round/>
            </a:ln>
            <a:effectLst/>
          </c:spPr>
          <c:marker>
            <c:symbol val="none"/>
          </c:marker>
          <c:cat>
            <c:numRef>
              <c:f>'[IRS TIIE vs Expectativas (Clase) 2017.xlsm]Mercado'!$CO$13:$CO$30</c:f>
              <c:numCache>
                <c:formatCode>d\-mmm\-yy</c:formatCode>
                <c:ptCount val="18"/>
                <c:pt idx="0">
                  <c:v>42957</c:v>
                </c:pt>
                <c:pt idx="1">
                  <c:v>43006</c:v>
                </c:pt>
                <c:pt idx="2">
                  <c:v>43048</c:v>
                </c:pt>
                <c:pt idx="3">
                  <c:v>43083</c:v>
                </c:pt>
                <c:pt idx="4">
                  <c:v>43139</c:v>
                </c:pt>
                <c:pt idx="5">
                  <c:v>43201</c:v>
                </c:pt>
                <c:pt idx="6">
                  <c:v>43202</c:v>
                </c:pt>
                <c:pt idx="7">
                  <c:v>43236</c:v>
                </c:pt>
                <c:pt idx="8">
                  <c:v>43237</c:v>
                </c:pt>
                <c:pt idx="9">
                  <c:v>43271</c:v>
                </c:pt>
                <c:pt idx="10">
                  <c:v>43272</c:v>
                </c:pt>
                <c:pt idx="11">
                  <c:v>43313</c:v>
                </c:pt>
                <c:pt idx="12">
                  <c:v>43314</c:v>
                </c:pt>
                <c:pt idx="13">
                  <c:v>43376</c:v>
                </c:pt>
                <c:pt idx="14">
                  <c:v>43377</c:v>
                </c:pt>
                <c:pt idx="15">
                  <c:v>43419</c:v>
                </c:pt>
                <c:pt idx="16">
                  <c:v>43453</c:v>
                </c:pt>
                <c:pt idx="17">
                  <c:v>43454</c:v>
                </c:pt>
              </c:numCache>
            </c:numRef>
          </c:cat>
          <c:val>
            <c:numRef>
              <c:f>'[IRS TIIE vs Expectativas (Clase) 2017.xlsm]Mercado'!$CQ$13:$CQ$30</c:f>
              <c:numCache>
                <c:formatCode>0.00%</c:formatCode>
                <c:ptCount val="18"/>
                <c:pt idx="0">
                  <c:v>#N/A</c:v>
                </c:pt>
                <c:pt idx="1">
                  <c:v>#N/A</c:v>
                </c:pt>
                <c:pt idx="2">
                  <c:v>7.0000000000000007E-2</c:v>
                </c:pt>
                <c:pt idx="3">
                  <c:v>7.0000000000000007E-2</c:v>
                </c:pt>
                <c:pt idx="4">
                  <c:v>7.0000000000000007E-2</c:v>
                </c:pt>
                <c:pt idx="5">
                  <c:v>7.0000000000000007E-2</c:v>
                </c:pt>
                <c:pt idx="6">
                  <c:v>7.0000000000000007E-2</c:v>
                </c:pt>
                <c:pt idx="7">
                  <c:v>7.0000000000000007E-2</c:v>
                </c:pt>
                <c:pt idx="8">
                  <c:v>7.2500000000000009E-2</c:v>
                </c:pt>
                <c:pt idx="9">
                  <c:v>7.2500000000000009E-2</c:v>
                </c:pt>
                <c:pt idx="10">
                  <c:v>7.2500000000000009E-2</c:v>
                </c:pt>
                <c:pt idx="11">
                  <c:v>7.2500000000000009E-2</c:v>
                </c:pt>
                <c:pt idx="12">
                  <c:v>7.2500000000000009E-2</c:v>
                </c:pt>
                <c:pt idx="13">
                  <c:v>7.2500000000000009E-2</c:v>
                </c:pt>
                <c:pt idx="14">
                  <c:v>7.0000000000000007E-2</c:v>
                </c:pt>
                <c:pt idx="15">
                  <c:v>7.0000000000000007E-2</c:v>
                </c:pt>
                <c:pt idx="16">
                  <c:v>7.0000000000000007E-2</c:v>
                </c:pt>
                <c:pt idx="17">
                  <c:v>7.0000000000000007E-2</c:v>
                </c:pt>
              </c:numCache>
            </c:numRef>
          </c:val>
          <c:smooth val="0"/>
          <c:extLst xmlns:c16r2="http://schemas.microsoft.com/office/drawing/2015/06/chart">
            <c:ext xmlns:c16="http://schemas.microsoft.com/office/drawing/2014/chart" uri="{C3380CC4-5D6E-409C-BE32-E72D297353CC}">
              <c16:uniqueId val="{00000001-EA91-46C3-AB7B-725F6ED9BF96}"/>
            </c:ext>
          </c:extLst>
        </c:ser>
        <c:ser>
          <c:idx val="2"/>
          <c:order val="2"/>
          <c:tx>
            <c:strRef>
              <c:f>'[IRS TIIE vs Expectativas (Clase) 2017.xlsm]Mercado'!$CR$10</c:f>
              <c:strCache>
                <c:ptCount val="1"/>
                <c:pt idx="0">
                  <c:v>11-dic-18</c:v>
                </c:pt>
              </c:strCache>
            </c:strRef>
          </c:tx>
          <c:spPr>
            <a:ln w="28575" cap="rnd">
              <a:solidFill>
                <a:srgbClr val="0070C0"/>
              </a:solidFill>
              <a:round/>
            </a:ln>
            <a:effectLst/>
          </c:spPr>
          <c:marker>
            <c:symbol val="none"/>
          </c:marker>
          <c:cat>
            <c:numRef>
              <c:f>'[IRS TIIE vs Expectativas (Clase) 2017.xlsm]Mercado'!$CO$13:$CO$30</c:f>
              <c:numCache>
                <c:formatCode>d\-mmm\-yy</c:formatCode>
                <c:ptCount val="18"/>
                <c:pt idx="0">
                  <c:v>42957</c:v>
                </c:pt>
                <c:pt idx="1">
                  <c:v>43006</c:v>
                </c:pt>
                <c:pt idx="2">
                  <c:v>43048</c:v>
                </c:pt>
                <c:pt idx="3">
                  <c:v>43083</c:v>
                </c:pt>
                <c:pt idx="4">
                  <c:v>43139</c:v>
                </c:pt>
                <c:pt idx="5">
                  <c:v>43201</c:v>
                </c:pt>
                <c:pt idx="6">
                  <c:v>43202</c:v>
                </c:pt>
                <c:pt idx="7">
                  <c:v>43236</c:v>
                </c:pt>
                <c:pt idx="8">
                  <c:v>43237</c:v>
                </c:pt>
                <c:pt idx="9">
                  <c:v>43271</c:v>
                </c:pt>
                <c:pt idx="10">
                  <c:v>43272</c:v>
                </c:pt>
                <c:pt idx="11">
                  <c:v>43313</c:v>
                </c:pt>
                <c:pt idx="12">
                  <c:v>43314</c:v>
                </c:pt>
                <c:pt idx="13">
                  <c:v>43376</c:v>
                </c:pt>
                <c:pt idx="14">
                  <c:v>43377</c:v>
                </c:pt>
                <c:pt idx="15">
                  <c:v>43419</c:v>
                </c:pt>
                <c:pt idx="16">
                  <c:v>43453</c:v>
                </c:pt>
                <c:pt idx="17">
                  <c:v>43454</c:v>
                </c:pt>
              </c:numCache>
            </c:numRef>
          </c:cat>
          <c:val>
            <c:numRef>
              <c:f>'[IRS TIIE vs Expectativas (Clase) 2017.xlsm]Mercado'!$CR$13:$CR$30</c:f>
              <c:numCache>
                <c:formatCode>0.00%</c:formatCode>
                <c:ptCount val="18"/>
                <c:pt idx="0">
                  <c:v>#N/A</c:v>
                </c:pt>
                <c:pt idx="1">
                  <c:v>#N/A</c:v>
                </c:pt>
                <c:pt idx="2">
                  <c:v>#N/A</c:v>
                </c:pt>
                <c:pt idx="3">
                  <c:v>7.0000000000000007E-2</c:v>
                </c:pt>
                <c:pt idx="4">
                  <c:v>7.0000000000000007E-2</c:v>
                </c:pt>
                <c:pt idx="5">
                  <c:v>7.0000000000000007E-2</c:v>
                </c:pt>
                <c:pt idx="6">
                  <c:v>7.2500000000000009E-2</c:v>
                </c:pt>
                <c:pt idx="7">
                  <c:v>7.2500000000000009E-2</c:v>
                </c:pt>
                <c:pt idx="8">
                  <c:v>7.5000000000000011E-2</c:v>
                </c:pt>
                <c:pt idx="9">
                  <c:v>7.5000000000000011E-2</c:v>
                </c:pt>
                <c:pt idx="10">
                  <c:v>7.5000000000000011E-2</c:v>
                </c:pt>
                <c:pt idx="11">
                  <c:v>7.5000000000000011E-2</c:v>
                </c:pt>
                <c:pt idx="12">
                  <c:v>7.5000000000000011E-2</c:v>
                </c:pt>
                <c:pt idx="13">
                  <c:v>7.5000000000000011E-2</c:v>
                </c:pt>
                <c:pt idx="14">
                  <c:v>7.2500000000000009E-2</c:v>
                </c:pt>
                <c:pt idx="15">
                  <c:v>7.2500000000000009E-2</c:v>
                </c:pt>
                <c:pt idx="16">
                  <c:v>7.2500000000000009E-2</c:v>
                </c:pt>
                <c:pt idx="17">
                  <c:v>7.2500000000000009E-2</c:v>
                </c:pt>
              </c:numCache>
            </c:numRef>
          </c:val>
          <c:smooth val="0"/>
          <c:extLst xmlns:c16r2="http://schemas.microsoft.com/office/drawing/2015/06/chart">
            <c:ext xmlns:c16="http://schemas.microsoft.com/office/drawing/2014/chart" uri="{C3380CC4-5D6E-409C-BE32-E72D297353CC}">
              <c16:uniqueId val="{00000002-EA91-46C3-AB7B-725F6ED9BF96}"/>
            </c:ext>
          </c:extLst>
        </c:ser>
        <c:ser>
          <c:idx val="3"/>
          <c:order val="3"/>
          <c:tx>
            <c:strRef>
              <c:f>'[IRS TIIE vs Expectativas (Clase) 2017.xlsm]Mercado'!$CS$10</c:f>
              <c:strCache>
                <c:ptCount val="1"/>
                <c:pt idx="0">
                  <c:v>08-ene-18</c:v>
                </c:pt>
              </c:strCache>
            </c:strRef>
          </c:tx>
          <c:spPr>
            <a:ln w="41275" cap="rnd">
              <a:solidFill>
                <a:schemeClr val="tx1"/>
              </a:solidFill>
              <a:prstDash val="sysDash"/>
              <a:round/>
            </a:ln>
            <a:effectLst/>
          </c:spPr>
          <c:marker>
            <c:symbol val="none"/>
          </c:marker>
          <c:cat>
            <c:numRef>
              <c:f>'[IRS TIIE vs Expectativas (Clase) 2017.xlsm]Mercado'!$CO$13:$CO$30</c:f>
              <c:numCache>
                <c:formatCode>d\-mmm\-yy</c:formatCode>
                <c:ptCount val="18"/>
                <c:pt idx="0">
                  <c:v>42957</c:v>
                </c:pt>
                <c:pt idx="1">
                  <c:v>43006</c:v>
                </c:pt>
                <c:pt idx="2">
                  <c:v>43048</c:v>
                </c:pt>
                <c:pt idx="3">
                  <c:v>43083</c:v>
                </c:pt>
                <c:pt idx="4">
                  <c:v>43139</c:v>
                </c:pt>
                <c:pt idx="5">
                  <c:v>43201</c:v>
                </c:pt>
                <c:pt idx="6">
                  <c:v>43202</c:v>
                </c:pt>
                <c:pt idx="7">
                  <c:v>43236</c:v>
                </c:pt>
                <c:pt idx="8">
                  <c:v>43237</c:v>
                </c:pt>
                <c:pt idx="9">
                  <c:v>43271</c:v>
                </c:pt>
                <c:pt idx="10">
                  <c:v>43272</c:v>
                </c:pt>
                <c:pt idx="11">
                  <c:v>43313</c:v>
                </c:pt>
                <c:pt idx="12">
                  <c:v>43314</c:v>
                </c:pt>
                <c:pt idx="13">
                  <c:v>43376</c:v>
                </c:pt>
                <c:pt idx="14">
                  <c:v>43377</c:v>
                </c:pt>
                <c:pt idx="15">
                  <c:v>43419</c:v>
                </c:pt>
                <c:pt idx="16">
                  <c:v>43453</c:v>
                </c:pt>
                <c:pt idx="17">
                  <c:v>43454</c:v>
                </c:pt>
              </c:numCache>
            </c:numRef>
          </c:cat>
          <c:val>
            <c:numRef>
              <c:f>'[IRS TIIE vs Expectativas (Clase) 2017.xlsm]Mercado'!$CS$13:$CS$30</c:f>
              <c:numCache>
                <c:formatCode>0.00%</c:formatCode>
                <c:ptCount val="18"/>
                <c:pt idx="0">
                  <c:v>#N/A</c:v>
                </c:pt>
                <c:pt idx="1">
                  <c:v>#N/A</c:v>
                </c:pt>
                <c:pt idx="2">
                  <c:v>#N/A</c:v>
                </c:pt>
                <c:pt idx="3">
                  <c:v>#N/A</c:v>
                </c:pt>
                <c:pt idx="4">
                  <c:v>7.2499999999999995E-2</c:v>
                </c:pt>
                <c:pt idx="5">
                  <c:v>7.2499999999999995E-2</c:v>
                </c:pt>
                <c:pt idx="6">
                  <c:v>7.4999999999999997E-2</c:v>
                </c:pt>
                <c:pt idx="7">
                  <c:v>7.4999999999999997E-2</c:v>
                </c:pt>
                <c:pt idx="8">
                  <c:v>7.4999999999999997E-2</c:v>
                </c:pt>
                <c:pt idx="9">
                  <c:v>7.4999999999999997E-2</c:v>
                </c:pt>
                <c:pt idx="10">
                  <c:v>7.7499999999999999E-2</c:v>
                </c:pt>
                <c:pt idx="11">
                  <c:v>7.7499999999999999E-2</c:v>
                </c:pt>
                <c:pt idx="12">
                  <c:v>7.7499999999999999E-2</c:v>
                </c:pt>
                <c:pt idx="13">
                  <c:v>7.7499999999999999E-2</c:v>
                </c:pt>
                <c:pt idx="14">
                  <c:v>7.7499999999999999E-2</c:v>
                </c:pt>
                <c:pt idx="15">
                  <c:v>7.7499999999999999E-2</c:v>
                </c:pt>
                <c:pt idx="16">
                  <c:v>7.7499999999999999E-2</c:v>
                </c:pt>
                <c:pt idx="17">
                  <c:v>7.7499999999999999E-2</c:v>
                </c:pt>
              </c:numCache>
            </c:numRef>
          </c:val>
          <c:smooth val="0"/>
          <c:extLst xmlns:c16r2="http://schemas.microsoft.com/office/drawing/2015/06/chart">
            <c:ext xmlns:c16="http://schemas.microsoft.com/office/drawing/2014/chart" uri="{C3380CC4-5D6E-409C-BE32-E72D297353CC}">
              <c16:uniqueId val="{00000003-EA91-46C3-AB7B-725F6ED9BF96}"/>
            </c:ext>
          </c:extLst>
        </c:ser>
        <c:dLbls>
          <c:showLegendKey val="0"/>
          <c:showVal val="0"/>
          <c:showCatName val="0"/>
          <c:showSerName val="0"/>
          <c:showPercent val="0"/>
          <c:showBubbleSize val="0"/>
        </c:dLbls>
        <c:marker val="1"/>
        <c:smooth val="0"/>
        <c:axId val="182317824"/>
        <c:axId val="182319360"/>
      </c:lineChart>
      <c:dateAx>
        <c:axId val="182317824"/>
        <c:scaling>
          <c:orientation val="minMax"/>
        </c:scaling>
        <c:delete val="0"/>
        <c:axPos val="b"/>
        <c:numFmt formatCode="d\-mmm\-yy"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2319360"/>
        <c:crosses val="autoZero"/>
        <c:auto val="1"/>
        <c:lblOffset val="100"/>
        <c:baseTimeUnit val="days"/>
      </c:dateAx>
      <c:valAx>
        <c:axId val="182319360"/>
        <c:scaling>
          <c:orientation val="minMax"/>
          <c:min val="6.0000000000000012E-2"/>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82317824"/>
        <c:crosses val="autoZero"/>
        <c:crossBetween val="between"/>
        <c:majorUnit val="2.5000000000000005E-3"/>
      </c:valAx>
      <c:spPr>
        <a:noFill/>
        <a:ln>
          <a:noFill/>
        </a:ln>
        <a:effectLst/>
      </c:spPr>
    </c:plotArea>
    <c:legend>
      <c:legendPos val="b"/>
      <c:legendEntry>
        <c:idx val="0"/>
        <c:txPr>
          <a:bodyPr rot="0" spcFirstLastPara="1" vertOverflow="ellipsis" vert="horz" wrap="square" anchor="ctr" anchorCtr="1"/>
          <a:lstStyle/>
          <a:p>
            <a:pPr>
              <a:defRPr sz="1200" b="0" i="0" u="none" strike="noStrike" kern="1200" baseline="0">
                <a:solidFill>
                  <a:srgbClr val="C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200" b="0" i="0" u="none" strike="noStrike" kern="1200" baseline="0">
                <a:solidFill>
                  <a:srgbClr val="00B05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200" b="0" i="0" u="none" strike="noStrike" kern="1200" baseline="0">
                <a:solidFill>
                  <a:srgbClr val="0070C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sz="1200"/>
            </a:pPr>
            <a:r>
              <a:rPr lang="en-US" sz="1200" dirty="0">
                <a:latin typeface="Century Gothic" panose="020B0502020202020204" pitchFamily="34" charset="0"/>
              </a:rPr>
              <a:t>Aportaciones al FINVIT por modalidad</a:t>
            </a:r>
            <a:endParaRPr lang="es-MX" sz="1200" dirty="0">
              <a:latin typeface="Century Gothic" panose="020B0502020202020204" pitchFamily="34" charset="0"/>
            </a:endParaRPr>
          </a:p>
        </c:rich>
      </c:tx>
      <c:layout>
        <c:manualLayout>
          <c:xMode val="edge"/>
          <c:yMode val="edge"/>
          <c:x val="0.22623414981606807"/>
          <c:y val="3.6438612529907009E-2"/>
        </c:manualLayout>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7222222222222224E-2"/>
          <c:y val="0.14814814814814814"/>
          <c:w val="0.83888888888888891"/>
          <c:h val="0.70331984543598713"/>
        </c:manualLayout>
      </c:layout>
      <c:pie3DChart>
        <c:varyColors val="1"/>
        <c:ser>
          <c:idx val="0"/>
          <c:order val="0"/>
          <c:dPt>
            <c:idx val="0"/>
            <c:bubble3D val="0"/>
            <c:spPr>
              <a:solidFill>
                <a:srgbClr val="1F497D">
                  <a:lumMod val="60000"/>
                  <a:lumOff val="40000"/>
                </a:srgbClr>
              </a:solidFill>
            </c:spPr>
            <c:extLst xmlns:c16r2="http://schemas.microsoft.com/office/drawing/2015/06/chart">
              <c:ext xmlns:c16="http://schemas.microsoft.com/office/drawing/2014/chart" uri="{C3380CC4-5D6E-409C-BE32-E72D297353CC}">
                <c16:uniqueId val="{00000001-F982-4423-A687-55727B81AFAD}"/>
              </c:ext>
            </c:extLst>
          </c:dPt>
          <c:dPt>
            <c:idx val="1"/>
            <c:bubble3D val="0"/>
            <c:spPr>
              <a:solidFill>
                <a:srgbClr val="C00000"/>
              </a:solidFill>
            </c:spPr>
            <c:extLst xmlns:c16r2="http://schemas.microsoft.com/office/drawing/2015/06/chart">
              <c:ext xmlns:c16="http://schemas.microsoft.com/office/drawing/2014/chart" uri="{C3380CC4-5D6E-409C-BE32-E72D297353CC}">
                <c16:uniqueId val="{00000003-F982-4423-A687-55727B81AFAD}"/>
              </c:ext>
            </c:extLst>
          </c:dPt>
          <c:dLbls>
            <c:dLbl>
              <c:idx val="0"/>
              <c:layout/>
              <c:tx>
                <c:rich>
                  <a:bodyPr/>
                  <a:lstStyle/>
                  <a:p>
                    <a:r>
                      <a:rPr lang="en-US" sz="1200" dirty="0">
                        <a:solidFill>
                          <a:schemeClr val="tx1"/>
                        </a:solidFill>
                        <a:latin typeface="Century Gothic" panose="020B0502020202020204" pitchFamily="34" charset="0"/>
                      </a:rPr>
                      <a:t>71%</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982-4423-A687-55727B81AFAD}"/>
                </c:ext>
                <c:ext xmlns:c15="http://schemas.microsoft.com/office/drawing/2012/chart" uri="{CE6537A1-D6FC-4f65-9D91-7224C49458BB}"/>
              </c:extLst>
            </c:dLbl>
            <c:dLbl>
              <c:idx val="1"/>
              <c:layout/>
              <c:tx>
                <c:rich>
                  <a:bodyPr/>
                  <a:lstStyle/>
                  <a:p>
                    <a:r>
                      <a:rPr lang="en-US" sz="1200" dirty="0">
                        <a:solidFill>
                          <a:schemeClr val="tx1"/>
                        </a:solidFill>
                        <a:latin typeface="Century Gothic" panose="020B0502020202020204" pitchFamily="34" charset="0"/>
                      </a:rPr>
                      <a:t>29%</a:t>
                    </a:r>
                    <a:endParaRPr lang="en-US" dirty="0">
                      <a:latin typeface="Century Gothic" panose="020B0502020202020204" pitchFamily="34" charset="0"/>
                    </a:endParaRPr>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982-4423-A687-55727B81AFAD}"/>
                </c:ext>
                <c:ext xmlns:c15="http://schemas.microsoft.com/office/drawing/2012/chart" uri="{CE6537A1-D6FC-4f65-9D91-7224C49458BB}"/>
              </c:extLst>
            </c:dLbl>
            <c:spPr>
              <a:noFill/>
              <a:ln>
                <a:noFill/>
              </a:ln>
              <a:effectLst/>
            </c:spPr>
            <c:txPr>
              <a:bodyPr/>
              <a:lstStyle/>
              <a:p>
                <a:pPr>
                  <a:defRPr sz="1200" b="1">
                    <a:solidFill>
                      <a:schemeClr val="tx1"/>
                    </a:solidFill>
                  </a:defRPr>
                </a:pPr>
                <a:endParaRPr lang="es-MX"/>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'Indicadores FINVIT'!$A$9:$A$10</c:f>
              <c:strCache>
                <c:ptCount val="2"/>
                <c:pt idx="0">
                  <c:v>Aportaciones directas</c:v>
                </c:pt>
                <c:pt idx="1">
                  <c:v>Aportaciones vía nómina </c:v>
                </c:pt>
              </c:strCache>
            </c:strRef>
          </c:cat>
          <c:val>
            <c:numRef>
              <c:f>'Indicadores FINVIT'!$B$9:$B$10</c:f>
              <c:numCache>
                <c:formatCode>0%</c:formatCode>
                <c:ptCount val="2"/>
                <c:pt idx="0">
                  <c:v>0.70407034241661726</c:v>
                </c:pt>
                <c:pt idx="1">
                  <c:v>0.29592965758338269</c:v>
                </c:pt>
              </c:numCache>
            </c:numRef>
          </c:val>
          <c:extLst xmlns:c16r2="http://schemas.microsoft.com/office/drawing/2015/06/chart">
            <c:ext xmlns:c16="http://schemas.microsoft.com/office/drawing/2014/chart" uri="{C3380CC4-5D6E-409C-BE32-E72D297353CC}">
              <c16:uniqueId val="{00000004-F982-4423-A687-55727B81AFAD}"/>
            </c:ext>
          </c:extLst>
        </c:ser>
        <c:dLbls>
          <c:showLegendKey val="0"/>
          <c:showVal val="0"/>
          <c:showCatName val="0"/>
          <c:showSerName val="0"/>
          <c:showPercent val="0"/>
          <c:showBubbleSize val="0"/>
          <c:showLeaderLines val="1"/>
        </c:dLbls>
      </c:pie3DChart>
    </c:plotArea>
    <c:legend>
      <c:legendPos val="b"/>
      <c:layout/>
      <c:overlay val="0"/>
    </c:legend>
    <c:plotVisOnly val="1"/>
    <c:dispBlanksAs val="gap"/>
    <c:showDLblsOverMax val="0"/>
  </c:chart>
  <c:txPr>
    <a:bodyPr/>
    <a:lstStyle/>
    <a:p>
      <a:pPr>
        <a:defRPr>
          <a:latin typeface="Century Gothic" panose="020B0502020202020204" pitchFamily="34" charset="0"/>
        </a:defRPr>
      </a:pPr>
      <a:endParaRPr lang="es-MX"/>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24/01/2018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24/01/2018</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3</a:t>
            </a:fld>
            <a:endParaRPr lang="en-US" dirty="0"/>
          </a:p>
        </p:txBody>
      </p:sp>
    </p:spTree>
    <p:extLst>
      <p:ext uri="{BB962C8B-B14F-4D97-AF65-F5344CB8AC3E}">
        <p14:creationId xmlns:p14="http://schemas.microsoft.com/office/powerpoint/2010/main" val="394709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870961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859026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35998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19952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936566" y="8773355"/>
            <a:ext cx="3012002" cy="462720"/>
          </a:xfrm>
          <a:prstGeom prst="rect">
            <a:avLst/>
          </a:prstGeom>
        </p:spPr>
        <p:txBody>
          <a:bodyPr/>
          <a:lstStyle/>
          <a:p>
            <a:fld id="{B1FEB637-BC42-497E-9119-65CA0380A6EE}" type="slidenum">
              <a:rPr lang="en-GB" smtClean="0"/>
              <a:t>9</a:t>
            </a:fld>
            <a:endParaRPr lang="en-GB" dirty="0"/>
          </a:p>
        </p:txBody>
      </p:sp>
    </p:spTree>
    <p:extLst>
      <p:ext uri="{BB962C8B-B14F-4D97-AF65-F5344CB8AC3E}">
        <p14:creationId xmlns:p14="http://schemas.microsoft.com/office/powerpoint/2010/main" val="3909195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26</a:t>
            </a:fld>
            <a:endParaRPr lang="es-MX" dirty="0"/>
          </a:p>
        </p:txBody>
      </p:sp>
    </p:spTree>
    <p:extLst>
      <p:ext uri="{BB962C8B-B14F-4D97-AF65-F5344CB8AC3E}">
        <p14:creationId xmlns:p14="http://schemas.microsoft.com/office/powerpoint/2010/main" val="3415607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67</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70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72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76</a:t>
            </a:fld>
            <a:endParaRPr lang="es-MX" dirty="0"/>
          </a:p>
        </p:txBody>
      </p:sp>
    </p:spTree>
    <p:extLst>
      <p:ext uri="{BB962C8B-B14F-4D97-AF65-F5344CB8AC3E}">
        <p14:creationId xmlns:p14="http://schemas.microsoft.com/office/powerpoint/2010/main" val="171477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77</a:t>
            </a:fld>
            <a:endParaRPr lang="es-MX" dirty="0"/>
          </a:p>
        </p:txBody>
      </p:sp>
    </p:spTree>
    <p:extLst>
      <p:ext uri="{BB962C8B-B14F-4D97-AF65-F5344CB8AC3E}">
        <p14:creationId xmlns:p14="http://schemas.microsoft.com/office/powerpoint/2010/main" val="171477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78</a:t>
            </a:fld>
            <a:endParaRPr lang="es-MX" dirty="0"/>
          </a:p>
        </p:txBody>
      </p:sp>
    </p:spTree>
    <p:extLst>
      <p:ext uri="{BB962C8B-B14F-4D97-AF65-F5344CB8AC3E}">
        <p14:creationId xmlns:p14="http://schemas.microsoft.com/office/powerpoint/2010/main" val="171477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79</a:t>
            </a:fld>
            <a:endParaRPr lang="es-MX" dirty="0"/>
          </a:p>
        </p:txBody>
      </p:sp>
    </p:spTree>
    <p:extLst>
      <p:ext uri="{BB962C8B-B14F-4D97-AF65-F5344CB8AC3E}">
        <p14:creationId xmlns:p14="http://schemas.microsoft.com/office/powerpoint/2010/main" val="171477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2A800D66-B5D4-4504-A2B2-CDF88B324EC5}" type="slidenum">
              <a:rPr lang="es-MX" smtClean="0"/>
              <a:pPr/>
              <a:t>81</a:t>
            </a:fld>
            <a:endParaRPr lang="es-MX" dirty="0"/>
          </a:p>
        </p:txBody>
      </p:sp>
    </p:spTree>
    <p:extLst>
      <p:ext uri="{BB962C8B-B14F-4D97-AF65-F5344CB8AC3E}">
        <p14:creationId xmlns:p14="http://schemas.microsoft.com/office/powerpoint/2010/main" val="171477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82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90</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solidFill>
                  <a:prstClr val="black"/>
                </a:solidFill>
              </a:rPr>
              <a:pPr/>
              <a:t>92</a:t>
            </a:fld>
            <a:endParaRPr lang="en-US" dirty="0">
              <a:solidFill>
                <a:prstClr val="black"/>
              </a:solidFill>
            </a:endParaRPr>
          </a:p>
        </p:txBody>
      </p:sp>
    </p:spTree>
    <p:extLst>
      <p:ext uri="{BB962C8B-B14F-4D97-AF65-F5344CB8AC3E}">
        <p14:creationId xmlns:p14="http://schemas.microsoft.com/office/powerpoint/2010/main" val="1195187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a:solidFill>
                  <a:prstClr val="black"/>
                </a:solidFill>
              </a:rPr>
              <a:pPr/>
              <a:t>94</a:t>
            </a:fld>
            <a:endParaRPr lang="es-MX" dirty="0">
              <a:solidFill>
                <a:prstClr val="black"/>
              </a:solidFill>
            </a:endParaRPr>
          </a:p>
        </p:txBody>
      </p:sp>
    </p:spTree>
    <p:extLst>
      <p:ext uri="{BB962C8B-B14F-4D97-AF65-F5344CB8AC3E}">
        <p14:creationId xmlns:p14="http://schemas.microsoft.com/office/powerpoint/2010/main" val="566279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96</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350771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1867360" y="727200"/>
            <a:ext cx="5400000" cy="5400000"/>
          </a:xfrm>
          <a:prstGeom prst="rect">
            <a:avLst/>
          </a:prstGeom>
        </p:spPr>
        <p:txBody>
          <a:bodyPr/>
          <a:lstStyle/>
          <a:p>
            <a:r>
              <a:rPr lang="en-US" dirty="0" smtClean="0"/>
              <a:t>Click icon to add picture</a:t>
            </a:r>
            <a:endParaRPr lang="en-GB" dirty="0"/>
          </a:p>
        </p:txBody>
      </p:sp>
      <p:sp>
        <p:nvSpPr>
          <p:cNvPr id="3" name="Subtitle 2"/>
          <p:cNvSpPr>
            <a:spLocks noGrp="1"/>
          </p:cNvSpPr>
          <p:nvPr>
            <p:ph type="subTitle" idx="1" hasCustomPrompt="1"/>
          </p:nvPr>
        </p:nvSpPr>
        <p:spPr bwMode="gray">
          <a:xfrm>
            <a:off x="376238" y="5864229"/>
            <a:ext cx="419576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376238" y="6381750"/>
            <a:ext cx="4195762"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7" name="Group 6"/>
          <p:cNvGrpSpPr/>
          <p:nvPr userDrawn="1"/>
        </p:nvGrpSpPr>
        <p:grpSpPr>
          <a:xfrm>
            <a:off x="377991" y="378000"/>
            <a:ext cx="1620000" cy="307976"/>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0"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grpSp>
    </p:spTree>
    <p:extLst>
      <p:ext uri="{BB962C8B-B14F-4D97-AF65-F5344CB8AC3E}">
        <p14:creationId xmlns:p14="http://schemas.microsoft.com/office/powerpoint/2010/main" val="4189256633"/>
      </p:ext>
    </p:extLst>
  </p:cSld>
  <p:clrMapOvr>
    <a:masterClrMapping/>
  </p:clrMapOvr>
  <p:transition>
    <p:fade/>
  </p:transition>
  <p:extLst mod="1">
    <p:ext uri="{DCECCB84-F9BA-43D5-87BE-67443E8EF086}">
      <p15:sldGuideLst xmlns:p15="http://schemas.microsoft.com/office/powerpoint/2012/main" xmlns="">
        <p15:guide id="1" orient="horz" pos="40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376238" y="317501"/>
            <a:ext cx="8391525" cy="698500"/>
          </a:xfrm>
          <a:prstGeom prst="rect">
            <a:avLst/>
          </a:prstGeom>
        </p:spPr>
        <p:txBody>
          <a:bodyPr vert="horz" lIns="0" tIns="0" rIns="0" bIns="0" rtlCol="0" anchor="t" anchorCtr="0">
            <a:noAutofit/>
          </a:bodyPr>
          <a:lstStyle>
            <a:lvl1pPr>
              <a:defRPr/>
            </a:lvl1pPr>
          </a:lstStyle>
          <a:p>
            <a:r>
              <a:rPr lang="en-US" noProof="0" dirty="0"/>
              <a:t>Click to add title</a:t>
            </a:r>
          </a:p>
        </p:txBody>
      </p:sp>
      <p:sp>
        <p:nvSpPr>
          <p:cNvPr id="5" name="Picture Placeholder 9"/>
          <p:cNvSpPr>
            <a:spLocks noGrp="1"/>
          </p:cNvSpPr>
          <p:nvPr>
            <p:ph type="pic" sz="quarter" idx="15"/>
          </p:nvPr>
        </p:nvSpPr>
        <p:spPr>
          <a:xfrm>
            <a:off x="4087763" y="1701801"/>
            <a:ext cx="4680000" cy="4679950"/>
          </a:xfrm>
        </p:spPr>
        <p:txBody>
          <a:bodyPr/>
          <a:lstStyle/>
          <a:p>
            <a:r>
              <a:rPr lang="en-US" noProof="0" dirty="0" smtClean="0"/>
              <a:t>Click icon to add picture</a:t>
            </a:r>
            <a:endParaRPr lang="en-US" noProof="0" dirty="0"/>
          </a:p>
        </p:txBody>
      </p:sp>
      <p:sp>
        <p:nvSpPr>
          <p:cNvPr id="6" name="Content Placeholder 3"/>
          <p:cNvSpPr>
            <a:spLocks noGrp="1"/>
          </p:cNvSpPr>
          <p:nvPr>
            <p:ph sz="quarter" idx="10"/>
          </p:nvPr>
        </p:nvSpPr>
        <p:spPr>
          <a:xfrm>
            <a:off x="376238" y="1665288"/>
            <a:ext cx="3342322"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Rectangle 1"/>
          <p:cNvSpPr/>
          <p:nvPr userDrawn="1"/>
        </p:nvSpPr>
        <p:spPr bwMode="gray">
          <a:xfrm>
            <a:off x="4862286" y="6381751"/>
            <a:ext cx="3643085" cy="352878"/>
          </a:xfrm>
          <a:prstGeom prst="rect">
            <a:avLst/>
          </a:prstGeom>
          <a:solidFill>
            <a:schemeClr val="bg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s-MX" sz="1600" b="1" dirty="0" smtClean="0">
              <a:solidFill>
                <a:schemeClr val="bg1"/>
              </a:solidFill>
            </a:endParaRPr>
          </a:p>
        </p:txBody>
      </p:sp>
    </p:spTree>
    <p:extLst>
      <p:ext uri="{BB962C8B-B14F-4D97-AF65-F5344CB8AC3E}">
        <p14:creationId xmlns:p14="http://schemas.microsoft.com/office/powerpoint/2010/main" val="416599203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76238" y="1665288"/>
            <a:ext cx="6958012" cy="4716463"/>
          </a:xfrm>
          <a:prstGeom prst="rect">
            <a:avLst/>
          </a:prstGeom>
        </p:spPr>
        <p:txBody>
          <a:bodyPr/>
          <a:lstStyle>
            <a:lvl1pPr>
              <a:tabLst>
                <a:tab pos="6729413" algn="r"/>
              </a:tabLst>
              <a:defRPr/>
            </a:lvl1pPr>
            <a:lvl2pPr>
              <a:tabLst>
                <a:tab pos="6729413" algn="r"/>
              </a:tabLst>
              <a:defRPr/>
            </a:lvl2pPr>
            <a:lvl3pPr>
              <a:tabLst>
                <a:tab pos="6729413" algn="r"/>
              </a:tabLst>
              <a:defRPr/>
            </a:lvl3pPr>
            <a:lvl4pPr>
              <a:tabLst>
                <a:tab pos="6729413" algn="r"/>
              </a:tabLst>
              <a:defRPr/>
            </a:lvl4pPr>
            <a:lvl5pPr>
              <a:tabLst>
                <a:tab pos="5029200" algn="r"/>
              </a:tabLst>
              <a:defRPr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Placeholder 1"/>
          <p:cNvSpPr>
            <a:spLocks noGrp="1"/>
          </p:cNvSpPr>
          <p:nvPr>
            <p:ph type="title" hasCustomPrompt="1"/>
          </p:nvPr>
        </p:nvSpPr>
        <p:spPr>
          <a:xfrm>
            <a:off x="376239" y="317499"/>
            <a:ext cx="8385174"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p14="http://schemas.microsoft.com/office/powerpoint/2010/main" val="8472124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376239" y="4211955"/>
            <a:ext cx="6396702" cy="2169796"/>
          </a:xfrm>
        </p:spPr>
        <p:txBody>
          <a:bodyPr anchor="b" anchorCtr="0">
            <a:normAutofit/>
          </a:bodyPr>
          <a:lstStyle>
            <a:lvl1pPr>
              <a:lnSpc>
                <a:spcPct val="100000"/>
              </a:lnSpc>
              <a:spcAft>
                <a:spcPts val="600"/>
              </a:spcAft>
              <a:defRPr sz="1000"/>
            </a:lvl1pPr>
          </a:lstStyle>
          <a:p>
            <a:pPr lvl="0"/>
            <a:r>
              <a:rPr lang="en-US" smtClean="0"/>
              <a:t>Click to edit Master text styles</a:t>
            </a:r>
          </a:p>
        </p:txBody>
      </p:sp>
      <p:sp>
        <p:nvSpPr>
          <p:cNvPr id="3" name="Picture Placeholder 2"/>
          <p:cNvSpPr>
            <a:spLocks noGrp="1"/>
          </p:cNvSpPr>
          <p:nvPr>
            <p:ph type="pic" sz="quarter" idx="14" hasCustomPrompt="1"/>
          </p:nvPr>
        </p:nvSpPr>
        <p:spPr>
          <a:xfrm>
            <a:off x="7028135" y="4211955"/>
            <a:ext cx="1739627" cy="1725448"/>
          </a:xfrm>
        </p:spPr>
        <p:txBody>
          <a:bodyPr anchor="ctr" anchorCtr="0"/>
          <a:lstStyle>
            <a:lvl1pPr algn="ctr">
              <a:defRPr sz="900"/>
            </a:lvl1pPr>
          </a:lstStyle>
          <a:p>
            <a:r>
              <a:rPr lang="en-GB" sz="900" dirty="0"/>
              <a:t>Insert sponsorship mark here</a:t>
            </a:r>
            <a:endParaRPr lang="en-GB" dirty="0"/>
          </a:p>
        </p:txBody>
      </p:sp>
      <p:sp>
        <p:nvSpPr>
          <p:cNvPr id="8" name="Text Placeholder 7"/>
          <p:cNvSpPr>
            <a:spLocks noGrp="1"/>
          </p:cNvSpPr>
          <p:nvPr>
            <p:ph type="body" sz="quarter" idx="15"/>
          </p:nvPr>
        </p:nvSpPr>
        <p:spPr>
          <a:xfrm>
            <a:off x="7028137" y="6018028"/>
            <a:ext cx="1739626" cy="363722"/>
          </a:xfrm>
        </p:spPr>
        <p:txBody>
          <a:bodyPr anchor="b" anchorCtr="0">
            <a:normAutofit/>
          </a:bodyPr>
          <a:lstStyle>
            <a:lvl1pPr>
              <a:lnSpc>
                <a:spcPct val="100000"/>
              </a:lnSpc>
              <a:defRPr sz="1000"/>
            </a:lvl1pPr>
          </a:lstStyle>
          <a:p>
            <a:pPr lvl="0"/>
            <a:r>
              <a:rPr lang="en-US" smtClean="0"/>
              <a:t>Click to edit Master text styles</a:t>
            </a:r>
          </a:p>
        </p:txBody>
      </p:sp>
      <p:grpSp>
        <p:nvGrpSpPr>
          <p:cNvPr id="9" name="Group 8"/>
          <p:cNvGrpSpPr/>
          <p:nvPr userDrawn="1"/>
        </p:nvGrpSpPr>
        <p:grpSpPr>
          <a:xfrm>
            <a:off x="377991" y="378000"/>
            <a:ext cx="1620000" cy="307976"/>
            <a:chOff x="398463" y="404813"/>
            <a:chExt cx="1627187" cy="307976"/>
          </a:xfrm>
          <a:solidFill>
            <a:schemeClr val="tx1"/>
          </a:solidFill>
        </p:grpSpPr>
        <p:sp>
          <p:nvSpPr>
            <p:cNvPr id="1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1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grpSp>
    </p:spTree>
    <p:extLst>
      <p:ext uri="{BB962C8B-B14F-4D97-AF65-F5344CB8AC3E}">
        <p14:creationId xmlns:p14="http://schemas.microsoft.com/office/powerpoint/2010/main" val="1429196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7.png"/><Relationship Id="rId4" Type="http://schemas.openxmlformats.org/officeDocument/2006/relationships/slideLayout" Target="../slideLayouts/slideLayout3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9.xml"/><Relationship Id="rId7"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9.jpe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theme" Target="../theme/theme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9.xml"/><Relationship Id="rId7"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6.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9.xml"/><Relationship Id="rId7" Type="http://schemas.openxmlformats.org/officeDocument/2006/relationships/theme" Target="../theme/theme10.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826" r:id="rId10"/>
    <p:sldLayoutId id="2147483827" r:id="rId11"/>
    <p:sldLayoutId id="2147483828" r:id="rId12"/>
    <p:sldLayoutId id="2147483829" r:id="rId13"/>
    <p:sldLayoutId id="2147483830" r:id="rId14"/>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package" Target="../embeddings/Microsoft_Word_Document1.docx"/></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cid:image003.png@01D384A4.730D22A0"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emf"/></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0.xml"/><Relationship Id="rId4" Type="http://schemas.openxmlformats.org/officeDocument/2006/relationships/image" Target="../media/image58.png"/></Relationships>
</file>

<file path=ppt/slides/_rels/slide8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8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039</a:t>
            </a:r>
            <a:endParaRPr lang="es-MX" dirty="0"/>
          </a:p>
        </p:txBody>
      </p:sp>
    </p:spTree>
    <p:extLst>
      <p:ext uri="{BB962C8B-B14F-4D97-AF65-F5344CB8AC3E}">
        <p14:creationId xmlns:p14="http://schemas.microsoft.com/office/powerpoint/2010/main" val="862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1527193"/>
            <a:ext cx="7056784" cy="4479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311778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76238" y="5864229"/>
            <a:ext cx="7597868" cy="505645"/>
          </a:xfrm>
        </p:spPr>
        <p:txBody>
          <a:bodyPr/>
          <a:lstStyle/>
          <a:p>
            <a:r>
              <a:rPr lang="es-MX" dirty="0"/>
              <a:t>Instituto del Fondo Nacional de la Vivienda para los Trabajadores</a:t>
            </a:r>
          </a:p>
          <a:p>
            <a:pPr lvl="1"/>
            <a:r>
              <a:rPr lang="es-ES_tradnl" dirty="0" smtClean="0"/>
              <a:t>Propuesta de Modificaciones a las Bases de Funcionamiento del Comité de Inversiones</a:t>
            </a:r>
            <a:endParaRPr lang="es-ES_tradnl" dirty="0"/>
          </a:p>
        </p:txBody>
      </p:sp>
      <p:sp>
        <p:nvSpPr>
          <p:cNvPr id="5" name="Text Placeholder 4"/>
          <p:cNvSpPr>
            <a:spLocks noGrp="1"/>
          </p:cNvSpPr>
          <p:nvPr>
            <p:ph type="body" sz="quarter" idx="10"/>
          </p:nvPr>
        </p:nvSpPr>
        <p:spPr/>
        <p:txBody>
          <a:bodyPr/>
          <a:lstStyle/>
          <a:p>
            <a:r>
              <a:rPr lang="es-ES_tradnl" dirty="0" smtClean="0"/>
              <a:t>Enero 2018</a:t>
            </a:r>
            <a:endParaRPr lang="es-ES_tradnl" dirty="0"/>
          </a:p>
        </p:txBody>
      </p:sp>
      <p:pic>
        <p:nvPicPr>
          <p:cNvPr id="6" name="Picture 5" descr="https://brandspace.deloitte.com/downloads/57d6b9b1d1ddb/lg_City_HeartBeat_Finalart.eps.jpg"/>
          <p:cNvPicPr/>
          <p:nvPr/>
        </p:nvPicPr>
        <p:blipFill>
          <a:blip r:embed="rId3">
            <a:extLst>
              <a:ext uri="{28A0092B-C50C-407E-A947-70E740481C1C}">
                <a14:useLocalDpi xmlns:a14="http://schemas.microsoft.com/office/drawing/2010/main" val="0"/>
              </a:ext>
            </a:extLst>
          </a:blip>
          <a:srcRect/>
          <a:stretch>
            <a:fillRect/>
          </a:stretch>
        </p:blipFill>
        <p:spPr bwMode="auto">
          <a:xfrm>
            <a:off x="2682743" y="1243909"/>
            <a:ext cx="3778513" cy="3778513"/>
          </a:xfrm>
          <a:prstGeom prst="rect">
            <a:avLst/>
          </a:prstGeom>
          <a:noFill/>
          <a:ln>
            <a:noFill/>
          </a:ln>
        </p:spPr>
      </p:pic>
      <p:pic>
        <p:nvPicPr>
          <p:cNvPr id="7" name="Picture 6" descr="Resultado de imagen para infonavi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4482" y="501650"/>
            <a:ext cx="914400" cy="641350"/>
          </a:xfrm>
          <a:prstGeom prst="rect">
            <a:avLst/>
          </a:prstGeom>
          <a:noFill/>
          <a:ln>
            <a:noFill/>
          </a:ln>
          <a:extLst/>
        </p:spPr>
      </p:pic>
      <p:sp>
        <p:nvSpPr>
          <p:cNvPr id="8"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3</a:t>
            </a:fld>
            <a:endParaRPr lang="es-ES" altLang="es-MX" dirty="0"/>
          </a:p>
        </p:txBody>
      </p:sp>
    </p:spTree>
    <p:extLst>
      <p:ext uri="{BB962C8B-B14F-4D97-AF65-F5344CB8AC3E}">
        <p14:creationId xmlns:p14="http://schemas.microsoft.com/office/powerpoint/2010/main" val="38757854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MX" dirty="0" smtClean="0"/>
              <a:t>Contenido</a:t>
            </a:r>
            <a:endParaRPr lang="es-MX" dirty="0"/>
          </a:p>
        </p:txBody>
      </p:sp>
      <p:sp>
        <p:nvSpPr>
          <p:cNvPr id="6" name="Text Placeholder 5"/>
          <p:cNvSpPr>
            <a:spLocks noGrp="1"/>
          </p:cNvSpPr>
          <p:nvPr>
            <p:ph sz="quarter" idx="10"/>
          </p:nvPr>
        </p:nvSpPr>
        <p:spPr>
          <a:xfrm>
            <a:off x="1598126" y="1102137"/>
            <a:ext cx="6550791" cy="4716463"/>
          </a:xfrm>
        </p:spPr>
        <p:txBody>
          <a:bodyPr/>
          <a:lstStyle/>
          <a:p>
            <a:endParaRPr lang="es-MX" sz="1600" dirty="0"/>
          </a:p>
          <a:p>
            <a:r>
              <a:rPr lang="es-MX" sz="1600" dirty="0" smtClean="0"/>
              <a:t>Antecedentes y propuesta de solución</a:t>
            </a:r>
          </a:p>
          <a:p>
            <a:endParaRPr lang="es-MX" sz="1600" dirty="0" smtClean="0"/>
          </a:p>
          <a:p>
            <a:r>
              <a:rPr lang="es-MX" sz="1600" dirty="0" smtClean="0"/>
              <a:t>Cambios propuestos con base en mejores prácticas</a:t>
            </a:r>
            <a:br>
              <a:rPr lang="es-MX" sz="1600" dirty="0" smtClean="0"/>
            </a:br>
            <a:endParaRPr lang="es-MX" sz="1600" dirty="0" smtClean="0"/>
          </a:p>
          <a:p>
            <a:r>
              <a:rPr lang="es-MX" sz="1600" dirty="0" smtClean="0"/>
              <a:t>Siguientes pasos</a:t>
            </a:r>
          </a:p>
          <a:p>
            <a:endParaRPr lang="es-MX" sz="1600" dirty="0" smtClean="0"/>
          </a:p>
          <a:p>
            <a:endParaRPr lang="es-MX" sz="1600" dirty="0" smtClean="0"/>
          </a:p>
          <a:p>
            <a:endParaRPr lang="es-MX" sz="1600" dirty="0"/>
          </a:p>
          <a:p>
            <a:pPr marL="0" lvl="2" indent="0">
              <a:buNone/>
            </a:pPr>
            <a:endParaRPr lang="en-US" sz="1600" dirty="0"/>
          </a:p>
        </p:txBody>
      </p:sp>
      <p:sp>
        <p:nvSpPr>
          <p:cNvPr id="5" name="Oval 4"/>
          <p:cNvSpPr/>
          <p:nvPr/>
        </p:nvSpPr>
        <p:spPr bwMode="gray">
          <a:xfrm>
            <a:off x="900955" y="1371600"/>
            <a:ext cx="403412" cy="403411"/>
          </a:xfrm>
          <a:prstGeom prst="ellipse">
            <a:avLst/>
          </a:prstGeom>
          <a:solidFill>
            <a:srgbClr val="DA291C"/>
          </a:solidFill>
          <a:ln>
            <a:headEnd/>
            <a:tailEnd/>
          </a:ln>
        </p:spPr>
        <p:style>
          <a:lnRef idx="3">
            <a:schemeClr val="lt1"/>
          </a:lnRef>
          <a:fillRef idx="1">
            <a:schemeClr val="accent1"/>
          </a:fillRef>
          <a:effectRef idx="1">
            <a:schemeClr val="accent1"/>
          </a:effectRef>
          <a:fontRef idx="minor">
            <a:schemeClr val="lt1"/>
          </a:fontRef>
        </p:style>
        <p:txBody>
          <a:bodyPr wrap="square" lIns="88900" tIns="88900" rIns="88900" bIns="88900" rtlCol="0" anchor="ctr"/>
          <a:lstStyle/>
          <a:p>
            <a:pPr algn="ctr">
              <a:lnSpc>
                <a:spcPct val="106000"/>
              </a:lnSpc>
              <a:buFont typeface="Wingdings 2" pitchFamily="18" charset="2"/>
              <a:buNone/>
            </a:pPr>
            <a:r>
              <a:rPr lang="es-MX" sz="1600" b="1" dirty="0" smtClean="0">
                <a:solidFill>
                  <a:schemeClr val="bg1"/>
                </a:solidFill>
              </a:rPr>
              <a:t>1</a:t>
            </a:r>
          </a:p>
        </p:txBody>
      </p:sp>
      <p:sp>
        <p:nvSpPr>
          <p:cNvPr id="7" name="Oval 6"/>
          <p:cNvSpPr/>
          <p:nvPr/>
        </p:nvSpPr>
        <p:spPr bwMode="gray">
          <a:xfrm>
            <a:off x="900955" y="2157503"/>
            <a:ext cx="403412" cy="403411"/>
          </a:xfrm>
          <a:prstGeom prst="ellipse">
            <a:avLst/>
          </a:prstGeom>
          <a:solidFill>
            <a:srgbClr val="DA291C"/>
          </a:solidFill>
          <a:ln>
            <a:headEnd/>
            <a:tailEnd/>
          </a:ln>
        </p:spPr>
        <p:style>
          <a:lnRef idx="3">
            <a:schemeClr val="lt1"/>
          </a:lnRef>
          <a:fillRef idx="1">
            <a:schemeClr val="accent1"/>
          </a:fillRef>
          <a:effectRef idx="1">
            <a:schemeClr val="accent1"/>
          </a:effectRef>
          <a:fontRef idx="minor">
            <a:schemeClr val="lt1"/>
          </a:fontRef>
        </p:style>
        <p:txBody>
          <a:bodyPr wrap="square" lIns="88900" tIns="88900" rIns="88900" bIns="88900" rtlCol="0" anchor="ctr"/>
          <a:lstStyle/>
          <a:p>
            <a:pPr algn="ctr">
              <a:lnSpc>
                <a:spcPct val="106000"/>
              </a:lnSpc>
              <a:buFont typeface="Wingdings 2" pitchFamily="18" charset="2"/>
              <a:buNone/>
            </a:pPr>
            <a:r>
              <a:rPr lang="es-MX" sz="1600" b="1" dirty="0">
                <a:solidFill>
                  <a:schemeClr val="bg1"/>
                </a:solidFill>
              </a:rPr>
              <a:t>2</a:t>
            </a:r>
            <a:endParaRPr lang="es-MX" sz="1600" b="1" dirty="0" smtClean="0">
              <a:solidFill>
                <a:schemeClr val="bg1"/>
              </a:solidFill>
            </a:endParaRPr>
          </a:p>
        </p:txBody>
      </p:sp>
      <p:sp>
        <p:nvSpPr>
          <p:cNvPr id="8" name="Oval 7"/>
          <p:cNvSpPr/>
          <p:nvPr/>
        </p:nvSpPr>
        <p:spPr bwMode="gray">
          <a:xfrm>
            <a:off x="900955" y="2862724"/>
            <a:ext cx="403412" cy="403411"/>
          </a:xfrm>
          <a:prstGeom prst="ellipse">
            <a:avLst/>
          </a:prstGeom>
          <a:solidFill>
            <a:srgbClr val="DA291C"/>
          </a:solidFill>
          <a:ln>
            <a:headEnd/>
            <a:tailEnd/>
          </a:ln>
        </p:spPr>
        <p:style>
          <a:lnRef idx="3">
            <a:schemeClr val="lt1"/>
          </a:lnRef>
          <a:fillRef idx="1">
            <a:schemeClr val="accent1"/>
          </a:fillRef>
          <a:effectRef idx="1">
            <a:schemeClr val="accent1"/>
          </a:effectRef>
          <a:fontRef idx="minor">
            <a:schemeClr val="lt1"/>
          </a:fontRef>
        </p:style>
        <p:txBody>
          <a:bodyPr wrap="square" lIns="88900" tIns="88900" rIns="88900" bIns="88900" rtlCol="0" anchor="ctr"/>
          <a:lstStyle/>
          <a:p>
            <a:pPr algn="ctr">
              <a:lnSpc>
                <a:spcPct val="106000"/>
              </a:lnSpc>
              <a:buFont typeface="Wingdings 2" pitchFamily="18" charset="2"/>
              <a:buNone/>
            </a:pPr>
            <a:r>
              <a:rPr lang="es-MX" sz="1600" b="1" dirty="0" smtClean="0">
                <a:solidFill>
                  <a:schemeClr val="bg1"/>
                </a:solidFill>
              </a:rPr>
              <a:t>3</a:t>
            </a:r>
          </a:p>
        </p:txBody>
      </p:sp>
      <p:sp>
        <p:nvSpPr>
          <p:cNvPr id="9"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a:t>
            </a:fld>
            <a:endParaRPr lang="es-ES" altLang="es-MX" dirty="0"/>
          </a:p>
        </p:txBody>
      </p:sp>
    </p:spTree>
    <p:extLst>
      <p:ext uri="{BB962C8B-B14F-4D97-AF65-F5344CB8AC3E}">
        <p14:creationId xmlns:p14="http://schemas.microsoft.com/office/powerpoint/2010/main" val="77562557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376238" y="1665288"/>
            <a:ext cx="8364350" cy="4716463"/>
          </a:xfrm>
        </p:spPr>
        <p:txBody>
          <a:bodyPr/>
          <a:lstStyle/>
          <a:p>
            <a:pPr marL="228600" indent="-228600" algn="just">
              <a:buFont typeface="+mj-lt"/>
              <a:buAutoNum type="arabicPeriod"/>
            </a:pPr>
            <a:r>
              <a:rPr lang="es-MX" sz="1400" dirty="0" smtClean="0"/>
              <a:t>El equipo de gobierno corporativo de </a:t>
            </a:r>
            <a:r>
              <a:rPr lang="es-MX" sz="1400" dirty="0" err="1" smtClean="0"/>
              <a:t>Deloitte</a:t>
            </a:r>
            <a:r>
              <a:rPr lang="es-MX" sz="1400" dirty="0" smtClean="0"/>
              <a:t> fue requerido para apoyar en el análisis del gobierno institucional del Comité de Inversiones a efecto de identificar mejoras para fortalecer a dicho órgano de gobierno y su Marco de Gestión, con base en mejores prácticas en materia de gobierno corporativo e inversiones.</a:t>
            </a:r>
          </a:p>
          <a:p>
            <a:pPr marL="228600" indent="-228600" algn="just">
              <a:buFont typeface="+mj-lt"/>
              <a:buAutoNum type="arabicPeriod"/>
            </a:pPr>
            <a:r>
              <a:rPr lang="es-MX" sz="1400" dirty="0" smtClean="0"/>
              <a:t>Con base en nuestra experiencia y después de realizar un análisis de la normatividad y la operación actual de dicho Comité, así como el gobierno tripartita del Instituto, se identificaron las oportunidades de mejora que incluyen fundamentalmente la modificación de las bases de funcionamiento del Comité de Inversiones a efecto de clarificar y robustecer las </a:t>
            </a:r>
            <a:r>
              <a:rPr lang="es-MX" sz="1400" dirty="0"/>
              <a:t>responsabilidades </a:t>
            </a:r>
            <a:r>
              <a:rPr lang="es-MX" sz="1400" dirty="0" smtClean="0"/>
              <a:t>de dicho Comité y sus miembros. </a:t>
            </a:r>
          </a:p>
          <a:p>
            <a:pPr marL="228600" indent="-228600" algn="just">
              <a:buFont typeface="+mj-lt"/>
              <a:buAutoNum type="arabicPeriod"/>
            </a:pPr>
            <a:r>
              <a:rPr lang="es-MX" sz="1400" dirty="0" smtClean="0"/>
              <a:t>Por </a:t>
            </a:r>
            <a:r>
              <a:rPr lang="es-MX" sz="1400" dirty="0"/>
              <a:t>lo anterior, se </a:t>
            </a:r>
            <a:r>
              <a:rPr lang="es-MX" sz="1400" dirty="0" smtClean="0"/>
              <a:t>propone reformar </a:t>
            </a:r>
            <a:r>
              <a:rPr lang="es-MX" sz="1400" dirty="0"/>
              <a:t>el modelo </a:t>
            </a:r>
            <a:r>
              <a:rPr lang="es-MX" sz="1400" dirty="0" smtClean="0"/>
              <a:t>de </a:t>
            </a:r>
            <a:r>
              <a:rPr lang="es-MX" sz="1400" dirty="0"/>
              <a:t>gobierno </a:t>
            </a:r>
            <a:r>
              <a:rPr lang="es-MX" sz="1400" dirty="0" smtClean="0"/>
              <a:t>del </a:t>
            </a:r>
            <a:r>
              <a:rPr lang="es-MX" sz="1400" dirty="0"/>
              <a:t>Comité de </a:t>
            </a:r>
            <a:r>
              <a:rPr lang="es-MX" sz="1400" dirty="0" smtClean="0"/>
              <a:t>Inversiones con las recomendaciones que se muestran en las siguientes laminas para </a:t>
            </a:r>
            <a:r>
              <a:rPr lang="es-MX" sz="1400" dirty="0"/>
              <a:t>incorporar mejores prácticas en materia de inversiones, así como crear un adecuado y real contrapeso entre las propuestas hechas por la </a:t>
            </a:r>
            <a:r>
              <a:rPr lang="es-MX" sz="1400" dirty="0" smtClean="0"/>
              <a:t>administración </a:t>
            </a:r>
            <a:r>
              <a:rPr lang="es-MX" sz="1400" dirty="0"/>
              <a:t>y las decisiones que deben ser tomadas por el Comité de Inversiones como órgano colegiado</a:t>
            </a:r>
            <a:r>
              <a:rPr lang="es-MX" sz="1400" dirty="0" smtClean="0"/>
              <a:t>.</a:t>
            </a:r>
            <a:endParaRPr lang="es-MX" sz="1400" dirty="0"/>
          </a:p>
        </p:txBody>
      </p:sp>
      <p:sp>
        <p:nvSpPr>
          <p:cNvPr id="3" name="Title 2"/>
          <p:cNvSpPr>
            <a:spLocks noGrp="1"/>
          </p:cNvSpPr>
          <p:nvPr>
            <p:ph type="title"/>
          </p:nvPr>
        </p:nvSpPr>
        <p:spPr/>
        <p:txBody>
          <a:bodyPr/>
          <a:lstStyle/>
          <a:p>
            <a:r>
              <a:rPr lang="es-MX" dirty="0" smtClean="0"/>
              <a:t>Antecedentes y propuesta de solución</a:t>
            </a:r>
            <a:endParaRPr lang="es-MX" dirty="0"/>
          </a:p>
        </p:txBody>
      </p:sp>
      <p:sp>
        <p:nvSpPr>
          <p:cNvPr id="5" name="3 Marcador de número de diapositiva"/>
          <p:cNvSpPr txBox="1">
            <a:spLocks/>
          </p:cNvSpPr>
          <p:nvPr/>
        </p:nvSpPr>
        <p:spPr>
          <a:xfrm>
            <a:off x="8286902" y="6369830"/>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5</a:t>
            </a:fld>
            <a:endParaRPr lang="es-ES" altLang="es-MX" dirty="0"/>
          </a:p>
        </p:txBody>
      </p:sp>
    </p:spTree>
    <p:extLst>
      <p:ext uri="{BB962C8B-B14F-4D97-AF65-F5344CB8AC3E}">
        <p14:creationId xmlns:p14="http://schemas.microsoft.com/office/powerpoint/2010/main" val="46631423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6238" y="195272"/>
            <a:ext cx="8391525" cy="698500"/>
          </a:xfrm>
        </p:spPr>
        <p:txBody>
          <a:bodyPr/>
          <a:lstStyle/>
          <a:p>
            <a:pPr algn="ctr"/>
            <a:r>
              <a:rPr lang="es-MX" dirty="0" smtClean="0"/>
              <a:t>Resumen de cambios propuestos</a:t>
            </a:r>
            <a:endParaRPr lang="es-MX" dirty="0"/>
          </a:p>
        </p:txBody>
      </p:sp>
      <p:sp>
        <p:nvSpPr>
          <p:cNvPr id="18" name="Rectangle 5"/>
          <p:cNvSpPr txBox="1">
            <a:spLocks/>
          </p:cNvSpPr>
          <p:nvPr/>
        </p:nvSpPr>
        <p:spPr bwMode="auto">
          <a:xfrm>
            <a:off x="459076" y="1135448"/>
            <a:ext cx="2459153" cy="185120"/>
          </a:xfrm>
          <a:prstGeom prst="rect">
            <a:avLst/>
          </a:prstGeom>
          <a:solidFill>
            <a:srgbClr val="C00000"/>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defRPr/>
            </a:pPr>
            <a:r>
              <a:rPr lang="es-MX" altLang="es-MX"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Estructura del Comité</a:t>
            </a:r>
            <a:endParaRPr lang="es-MX" altLang="es-MX" sz="1200" b="1" dirty="0">
              <a:solidFill>
                <a:schemeClr val="bg1"/>
              </a:solidFill>
              <a:latin typeface="Arial" panose="020B0604020202020204" pitchFamily="34" charset="0"/>
            </a:endParaRPr>
          </a:p>
        </p:txBody>
      </p:sp>
      <p:sp>
        <p:nvSpPr>
          <p:cNvPr id="19" name="Rectangle 5"/>
          <p:cNvSpPr txBox="1">
            <a:spLocks/>
          </p:cNvSpPr>
          <p:nvPr/>
        </p:nvSpPr>
        <p:spPr bwMode="auto">
          <a:xfrm>
            <a:off x="459075" y="1450588"/>
            <a:ext cx="8496666" cy="1131247"/>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Se propone dejar a los 3 miembros que se tienen por cada sector más su suplente nombrado, así como integrar a 3 miembros expertos con un perfil de experiencia y conocimiento determinado, cada uno propuesto por su sector. Todos con voz y voto y designados por el Consejo de Administración. </a:t>
            </a:r>
          </a:p>
          <a:p>
            <a:pPr indent="0">
              <a:defRPr/>
            </a:pPr>
            <a:endPar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endParaRPr>
          </a:p>
          <a:p>
            <a:pPr indent="0" algn="just">
              <a:defRPr/>
            </a:pP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Lo anterior porque los miembros deben contar con la suficiente experiencia y conocimiento para orientar a la Administración, sin conflicto de interés, sobre la mejor manera de gestionar los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recursos.</a:t>
            </a:r>
            <a:endPar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2" name="Group 836"/>
          <p:cNvGrpSpPr>
            <a:grpSpLocks noChangeAspect="1"/>
          </p:cNvGrpSpPr>
          <p:nvPr/>
        </p:nvGrpSpPr>
        <p:grpSpPr bwMode="auto">
          <a:xfrm>
            <a:off x="110132" y="1042229"/>
            <a:ext cx="369676" cy="369676"/>
            <a:chOff x="4676" y="3030"/>
            <a:chExt cx="340" cy="340"/>
          </a:xfrm>
          <a:solidFill>
            <a:srgbClr val="C00000"/>
          </a:solidFill>
        </p:grpSpPr>
        <p:sp>
          <p:nvSpPr>
            <p:cNvPr id="43" name="Oval 837"/>
            <p:cNvSpPr>
              <a:spLocks noChangeArrowheads="1"/>
            </p:cNvSpPr>
            <p:nvPr/>
          </p:nvSpPr>
          <p:spPr bwMode="auto">
            <a:xfrm>
              <a:off x="4888" y="3108"/>
              <a:ext cx="14"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Oval 838"/>
            <p:cNvSpPr>
              <a:spLocks noChangeArrowheads="1"/>
            </p:cNvSpPr>
            <p:nvPr/>
          </p:nvSpPr>
          <p:spPr bwMode="auto">
            <a:xfrm>
              <a:off x="4789" y="3108"/>
              <a:ext cx="14"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839"/>
            <p:cNvSpPr>
              <a:spLocks/>
            </p:cNvSpPr>
            <p:nvPr/>
          </p:nvSpPr>
          <p:spPr bwMode="auto">
            <a:xfrm>
              <a:off x="4876" y="3164"/>
              <a:ext cx="38" cy="71"/>
            </a:xfrm>
            <a:custGeom>
              <a:avLst/>
              <a:gdLst>
                <a:gd name="T0" fmla="*/ 18 w 38"/>
                <a:gd name="T1" fmla="*/ 0 h 71"/>
                <a:gd name="T2" fmla="*/ 0 w 38"/>
                <a:gd name="T3" fmla="*/ 71 h 71"/>
                <a:gd name="T4" fmla="*/ 38 w 38"/>
                <a:gd name="T5" fmla="*/ 71 h 71"/>
                <a:gd name="T6" fmla="*/ 21 w 38"/>
                <a:gd name="T7" fmla="*/ 0 h 71"/>
                <a:gd name="T8" fmla="*/ 18 w 38"/>
                <a:gd name="T9" fmla="*/ 0 h 71"/>
              </a:gdLst>
              <a:ahLst/>
              <a:cxnLst>
                <a:cxn ang="0">
                  <a:pos x="T0" y="T1"/>
                </a:cxn>
                <a:cxn ang="0">
                  <a:pos x="T2" y="T3"/>
                </a:cxn>
                <a:cxn ang="0">
                  <a:pos x="T4" y="T5"/>
                </a:cxn>
                <a:cxn ang="0">
                  <a:pos x="T6" y="T7"/>
                </a:cxn>
                <a:cxn ang="0">
                  <a:pos x="T8" y="T9"/>
                </a:cxn>
              </a:cxnLst>
              <a:rect l="0" t="0" r="r" b="b"/>
              <a:pathLst>
                <a:path w="38" h="71">
                  <a:moveTo>
                    <a:pt x="18" y="0"/>
                  </a:moveTo>
                  <a:lnTo>
                    <a:pt x="0" y="71"/>
                  </a:lnTo>
                  <a:lnTo>
                    <a:pt x="38" y="71"/>
                  </a:lnTo>
                  <a:lnTo>
                    <a:pt x="21" y="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840"/>
            <p:cNvSpPr>
              <a:spLocks noEditPoints="1"/>
            </p:cNvSpPr>
            <p:nvPr/>
          </p:nvSpPr>
          <p:spPr bwMode="auto">
            <a:xfrm>
              <a:off x="4676" y="3030"/>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181 w 512"/>
                <a:gd name="T11" fmla="*/ 96 h 512"/>
                <a:gd name="T12" fmla="*/ 213 w 512"/>
                <a:gd name="T13" fmla="*/ 128 h 512"/>
                <a:gd name="T14" fmla="*/ 181 w 512"/>
                <a:gd name="T15" fmla="*/ 160 h 512"/>
                <a:gd name="T16" fmla="*/ 149 w 512"/>
                <a:gd name="T17" fmla="*/ 128 h 512"/>
                <a:gd name="T18" fmla="*/ 181 w 512"/>
                <a:gd name="T19" fmla="*/ 96 h 512"/>
                <a:gd name="T20" fmla="*/ 234 w 512"/>
                <a:gd name="T21" fmla="*/ 298 h 512"/>
                <a:gd name="T22" fmla="*/ 224 w 512"/>
                <a:gd name="T23" fmla="*/ 309 h 512"/>
                <a:gd name="T24" fmla="*/ 213 w 512"/>
                <a:gd name="T25" fmla="*/ 309 h 512"/>
                <a:gd name="T26" fmla="*/ 213 w 512"/>
                <a:gd name="T27" fmla="*/ 405 h 512"/>
                <a:gd name="T28" fmla="*/ 202 w 512"/>
                <a:gd name="T29" fmla="*/ 416 h 512"/>
                <a:gd name="T30" fmla="*/ 192 w 512"/>
                <a:gd name="T31" fmla="*/ 405 h 512"/>
                <a:gd name="T32" fmla="*/ 192 w 512"/>
                <a:gd name="T33" fmla="*/ 309 h 512"/>
                <a:gd name="T34" fmla="*/ 170 w 512"/>
                <a:gd name="T35" fmla="*/ 309 h 512"/>
                <a:gd name="T36" fmla="*/ 170 w 512"/>
                <a:gd name="T37" fmla="*/ 405 h 512"/>
                <a:gd name="T38" fmla="*/ 160 w 512"/>
                <a:gd name="T39" fmla="*/ 416 h 512"/>
                <a:gd name="T40" fmla="*/ 149 w 512"/>
                <a:gd name="T41" fmla="*/ 405 h 512"/>
                <a:gd name="T42" fmla="*/ 149 w 512"/>
                <a:gd name="T43" fmla="*/ 309 h 512"/>
                <a:gd name="T44" fmla="*/ 138 w 512"/>
                <a:gd name="T45" fmla="*/ 309 h 512"/>
                <a:gd name="T46" fmla="*/ 128 w 512"/>
                <a:gd name="T47" fmla="*/ 298 h 512"/>
                <a:gd name="T48" fmla="*/ 128 w 512"/>
                <a:gd name="T49" fmla="*/ 192 h 512"/>
                <a:gd name="T50" fmla="*/ 138 w 512"/>
                <a:gd name="T51" fmla="*/ 181 h 512"/>
                <a:gd name="T52" fmla="*/ 224 w 512"/>
                <a:gd name="T53" fmla="*/ 181 h 512"/>
                <a:gd name="T54" fmla="*/ 234 w 512"/>
                <a:gd name="T55" fmla="*/ 192 h 512"/>
                <a:gd name="T56" fmla="*/ 234 w 512"/>
                <a:gd name="T57" fmla="*/ 298 h 512"/>
                <a:gd name="T58" fmla="*/ 330 w 512"/>
                <a:gd name="T59" fmla="*/ 96 h 512"/>
                <a:gd name="T60" fmla="*/ 362 w 512"/>
                <a:gd name="T61" fmla="*/ 128 h 512"/>
                <a:gd name="T62" fmla="*/ 330 w 512"/>
                <a:gd name="T63" fmla="*/ 160 h 512"/>
                <a:gd name="T64" fmla="*/ 298 w 512"/>
                <a:gd name="T65" fmla="*/ 128 h 512"/>
                <a:gd name="T66" fmla="*/ 330 w 512"/>
                <a:gd name="T67" fmla="*/ 96 h 512"/>
                <a:gd name="T68" fmla="*/ 381 w 512"/>
                <a:gd name="T69" fmla="*/ 326 h 512"/>
                <a:gd name="T70" fmla="*/ 373 w 512"/>
                <a:gd name="T71" fmla="*/ 330 h 512"/>
                <a:gd name="T72" fmla="*/ 362 w 512"/>
                <a:gd name="T73" fmla="*/ 330 h 512"/>
                <a:gd name="T74" fmla="*/ 362 w 512"/>
                <a:gd name="T75" fmla="*/ 405 h 512"/>
                <a:gd name="T76" fmla="*/ 352 w 512"/>
                <a:gd name="T77" fmla="*/ 416 h 512"/>
                <a:gd name="T78" fmla="*/ 341 w 512"/>
                <a:gd name="T79" fmla="*/ 405 h 512"/>
                <a:gd name="T80" fmla="*/ 341 w 512"/>
                <a:gd name="T81" fmla="*/ 330 h 512"/>
                <a:gd name="T82" fmla="*/ 320 w 512"/>
                <a:gd name="T83" fmla="*/ 330 h 512"/>
                <a:gd name="T84" fmla="*/ 320 w 512"/>
                <a:gd name="T85" fmla="*/ 405 h 512"/>
                <a:gd name="T86" fmla="*/ 309 w 512"/>
                <a:gd name="T87" fmla="*/ 416 h 512"/>
                <a:gd name="T88" fmla="*/ 298 w 512"/>
                <a:gd name="T89" fmla="*/ 405 h 512"/>
                <a:gd name="T90" fmla="*/ 298 w 512"/>
                <a:gd name="T91" fmla="*/ 330 h 512"/>
                <a:gd name="T92" fmla="*/ 288 w 512"/>
                <a:gd name="T93" fmla="*/ 330 h 512"/>
                <a:gd name="T94" fmla="*/ 279 w 512"/>
                <a:gd name="T95" fmla="*/ 326 h 512"/>
                <a:gd name="T96" fmla="*/ 277 w 512"/>
                <a:gd name="T97" fmla="*/ 317 h 512"/>
                <a:gd name="T98" fmla="*/ 309 w 512"/>
                <a:gd name="T99" fmla="*/ 189 h 512"/>
                <a:gd name="T100" fmla="*/ 320 w 512"/>
                <a:gd name="T101" fmla="*/ 181 h 512"/>
                <a:gd name="T102" fmla="*/ 341 w 512"/>
                <a:gd name="T103" fmla="*/ 181 h 512"/>
                <a:gd name="T104" fmla="*/ 351 w 512"/>
                <a:gd name="T105" fmla="*/ 189 h 512"/>
                <a:gd name="T106" fmla="*/ 383 w 512"/>
                <a:gd name="T107" fmla="*/ 317 h 512"/>
                <a:gd name="T108" fmla="*/ 381 w 512"/>
                <a:gd name="T109" fmla="*/ 32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181" y="96"/>
                  </a:moveTo>
                  <a:cubicBezTo>
                    <a:pt x="199" y="96"/>
                    <a:pt x="213" y="110"/>
                    <a:pt x="213" y="128"/>
                  </a:cubicBezTo>
                  <a:cubicBezTo>
                    <a:pt x="213" y="145"/>
                    <a:pt x="199" y="160"/>
                    <a:pt x="181" y="160"/>
                  </a:cubicBezTo>
                  <a:cubicBezTo>
                    <a:pt x="163" y="160"/>
                    <a:pt x="149" y="145"/>
                    <a:pt x="149" y="128"/>
                  </a:cubicBezTo>
                  <a:cubicBezTo>
                    <a:pt x="149" y="110"/>
                    <a:pt x="163" y="96"/>
                    <a:pt x="181" y="96"/>
                  </a:cubicBezTo>
                  <a:close/>
                  <a:moveTo>
                    <a:pt x="234" y="298"/>
                  </a:moveTo>
                  <a:cubicBezTo>
                    <a:pt x="234" y="304"/>
                    <a:pt x="230" y="309"/>
                    <a:pt x="224" y="309"/>
                  </a:cubicBezTo>
                  <a:cubicBezTo>
                    <a:pt x="213" y="309"/>
                    <a:pt x="213" y="309"/>
                    <a:pt x="213" y="309"/>
                  </a:cubicBezTo>
                  <a:cubicBezTo>
                    <a:pt x="213" y="405"/>
                    <a:pt x="213" y="405"/>
                    <a:pt x="213" y="405"/>
                  </a:cubicBezTo>
                  <a:cubicBezTo>
                    <a:pt x="213" y="411"/>
                    <a:pt x="208" y="416"/>
                    <a:pt x="202" y="416"/>
                  </a:cubicBezTo>
                  <a:cubicBezTo>
                    <a:pt x="196" y="416"/>
                    <a:pt x="192" y="411"/>
                    <a:pt x="192" y="405"/>
                  </a:cubicBezTo>
                  <a:cubicBezTo>
                    <a:pt x="192" y="309"/>
                    <a:pt x="192" y="309"/>
                    <a:pt x="192" y="309"/>
                  </a:cubicBezTo>
                  <a:cubicBezTo>
                    <a:pt x="170" y="309"/>
                    <a:pt x="170" y="309"/>
                    <a:pt x="170" y="309"/>
                  </a:cubicBezTo>
                  <a:cubicBezTo>
                    <a:pt x="170" y="405"/>
                    <a:pt x="170" y="405"/>
                    <a:pt x="170" y="405"/>
                  </a:cubicBezTo>
                  <a:cubicBezTo>
                    <a:pt x="170" y="411"/>
                    <a:pt x="166" y="416"/>
                    <a:pt x="160" y="416"/>
                  </a:cubicBezTo>
                  <a:cubicBezTo>
                    <a:pt x="154" y="416"/>
                    <a:pt x="149" y="411"/>
                    <a:pt x="149" y="405"/>
                  </a:cubicBezTo>
                  <a:cubicBezTo>
                    <a:pt x="149" y="309"/>
                    <a:pt x="149" y="309"/>
                    <a:pt x="149" y="309"/>
                  </a:cubicBezTo>
                  <a:cubicBezTo>
                    <a:pt x="138" y="309"/>
                    <a:pt x="138" y="309"/>
                    <a:pt x="138" y="309"/>
                  </a:cubicBezTo>
                  <a:cubicBezTo>
                    <a:pt x="132" y="309"/>
                    <a:pt x="128" y="304"/>
                    <a:pt x="128" y="298"/>
                  </a:cubicBezTo>
                  <a:cubicBezTo>
                    <a:pt x="128" y="192"/>
                    <a:pt x="128" y="192"/>
                    <a:pt x="128" y="192"/>
                  </a:cubicBezTo>
                  <a:cubicBezTo>
                    <a:pt x="128" y="186"/>
                    <a:pt x="132" y="181"/>
                    <a:pt x="138" y="181"/>
                  </a:cubicBezTo>
                  <a:cubicBezTo>
                    <a:pt x="224" y="181"/>
                    <a:pt x="224" y="181"/>
                    <a:pt x="224" y="181"/>
                  </a:cubicBezTo>
                  <a:cubicBezTo>
                    <a:pt x="230" y="181"/>
                    <a:pt x="234" y="186"/>
                    <a:pt x="234" y="192"/>
                  </a:cubicBezTo>
                  <a:lnTo>
                    <a:pt x="234" y="298"/>
                  </a:lnTo>
                  <a:close/>
                  <a:moveTo>
                    <a:pt x="330" y="96"/>
                  </a:moveTo>
                  <a:cubicBezTo>
                    <a:pt x="348" y="96"/>
                    <a:pt x="362" y="110"/>
                    <a:pt x="362" y="128"/>
                  </a:cubicBezTo>
                  <a:cubicBezTo>
                    <a:pt x="362" y="145"/>
                    <a:pt x="348" y="160"/>
                    <a:pt x="330" y="160"/>
                  </a:cubicBezTo>
                  <a:cubicBezTo>
                    <a:pt x="313" y="160"/>
                    <a:pt x="298" y="145"/>
                    <a:pt x="298" y="128"/>
                  </a:cubicBezTo>
                  <a:cubicBezTo>
                    <a:pt x="298" y="110"/>
                    <a:pt x="313" y="96"/>
                    <a:pt x="330" y="96"/>
                  </a:cubicBezTo>
                  <a:close/>
                  <a:moveTo>
                    <a:pt x="381" y="326"/>
                  </a:moveTo>
                  <a:cubicBezTo>
                    <a:pt x="379" y="329"/>
                    <a:pt x="376" y="330"/>
                    <a:pt x="373" y="330"/>
                  </a:cubicBezTo>
                  <a:cubicBezTo>
                    <a:pt x="362" y="330"/>
                    <a:pt x="362" y="330"/>
                    <a:pt x="362" y="330"/>
                  </a:cubicBezTo>
                  <a:cubicBezTo>
                    <a:pt x="362" y="405"/>
                    <a:pt x="362" y="405"/>
                    <a:pt x="362" y="405"/>
                  </a:cubicBezTo>
                  <a:cubicBezTo>
                    <a:pt x="362" y="411"/>
                    <a:pt x="358" y="416"/>
                    <a:pt x="352" y="416"/>
                  </a:cubicBezTo>
                  <a:cubicBezTo>
                    <a:pt x="346" y="416"/>
                    <a:pt x="341" y="411"/>
                    <a:pt x="341" y="405"/>
                  </a:cubicBezTo>
                  <a:cubicBezTo>
                    <a:pt x="341" y="330"/>
                    <a:pt x="341" y="330"/>
                    <a:pt x="341" y="330"/>
                  </a:cubicBezTo>
                  <a:cubicBezTo>
                    <a:pt x="320" y="330"/>
                    <a:pt x="320" y="330"/>
                    <a:pt x="320" y="330"/>
                  </a:cubicBezTo>
                  <a:cubicBezTo>
                    <a:pt x="320" y="405"/>
                    <a:pt x="320" y="405"/>
                    <a:pt x="320" y="405"/>
                  </a:cubicBezTo>
                  <a:cubicBezTo>
                    <a:pt x="320" y="411"/>
                    <a:pt x="315" y="416"/>
                    <a:pt x="309" y="416"/>
                  </a:cubicBezTo>
                  <a:cubicBezTo>
                    <a:pt x="303" y="416"/>
                    <a:pt x="298" y="411"/>
                    <a:pt x="298" y="405"/>
                  </a:cubicBezTo>
                  <a:cubicBezTo>
                    <a:pt x="298" y="330"/>
                    <a:pt x="298" y="330"/>
                    <a:pt x="298" y="330"/>
                  </a:cubicBezTo>
                  <a:cubicBezTo>
                    <a:pt x="288" y="330"/>
                    <a:pt x="288" y="330"/>
                    <a:pt x="288" y="330"/>
                  </a:cubicBezTo>
                  <a:cubicBezTo>
                    <a:pt x="284" y="330"/>
                    <a:pt x="281" y="329"/>
                    <a:pt x="279" y="326"/>
                  </a:cubicBezTo>
                  <a:cubicBezTo>
                    <a:pt x="277" y="324"/>
                    <a:pt x="277" y="320"/>
                    <a:pt x="277" y="317"/>
                  </a:cubicBezTo>
                  <a:cubicBezTo>
                    <a:pt x="309" y="189"/>
                    <a:pt x="309" y="189"/>
                    <a:pt x="309" y="189"/>
                  </a:cubicBezTo>
                  <a:cubicBezTo>
                    <a:pt x="311" y="184"/>
                    <a:pt x="315" y="181"/>
                    <a:pt x="320" y="181"/>
                  </a:cubicBezTo>
                  <a:cubicBezTo>
                    <a:pt x="341" y="181"/>
                    <a:pt x="341" y="181"/>
                    <a:pt x="341" y="181"/>
                  </a:cubicBezTo>
                  <a:cubicBezTo>
                    <a:pt x="346" y="181"/>
                    <a:pt x="350" y="184"/>
                    <a:pt x="351" y="189"/>
                  </a:cubicBezTo>
                  <a:cubicBezTo>
                    <a:pt x="383" y="317"/>
                    <a:pt x="383" y="317"/>
                    <a:pt x="383" y="317"/>
                  </a:cubicBezTo>
                  <a:cubicBezTo>
                    <a:pt x="384" y="320"/>
                    <a:pt x="383" y="324"/>
                    <a:pt x="381" y="3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Rectangle 841"/>
            <p:cNvSpPr>
              <a:spLocks noChangeArrowheads="1"/>
            </p:cNvSpPr>
            <p:nvPr/>
          </p:nvSpPr>
          <p:spPr bwMode="auto">
            <a:xfrm>
              <a:off x="4775" y="3164"/>
              <a:ext cx="42" cy="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7" name="Rectangle 5"/>
          <p:cNvSpPr txBox="1">
            <a:spLocks/>
          </p:cNvSpPr>
          <p:nvPr/>
        </p:nvSpPr>
        <p:spPr bwMode="auto">
          <a:xfrm>
            <a:off x="463558" y="2711855"/>
            <a:ext cx="8496666" cy="1530561"/>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Derivado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del análisis de las funciones y facultades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el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Comité de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Inversiones tendrá la responsabilidad fiduciaria para cuidar los intereses de los derechohabientes y actuar como Comité Técnico del Fideicomiso de cada uno de los fondos administrados.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El comité de los fideicomisos podrá requerir la inclusión adicional de miembros expertos para la toma de decisiones particulares de algunos fondos administrados</a:t>
            </a:r>
            <a:endPar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endParaRPr>
          </a:p>
          <a:p>
            <a:pPr indent="0" algn="just">
              <a:defRPr/>
            </a:pPr>
            <a:endPar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endParaRPr>
          </a:p>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Asimismo, se propone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incluir a un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Supervisor Normativo de Inversiones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(también con un perfil y experiencia del al menos 7 años) que dependa de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la Contraloría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General cuyas funciones se enfoquen en verificar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la gestión de las inversiones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y el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cumplimiento con la normatividad interna y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externa. </a:t>
            </a:r>
            <a:endParaRPr lang="es-MX" altLang="es-MX" sz="1200" dirty="0">
              <a:solidFill>
                <a:srgbClr val="002060"/>
              </a:solidFill>
              <a:latin typeface="Arial" panose="020B0604020202020204" pitchFamily="34" charset="0"/>
            </a:endParaRPr>
          </a:p>
        </p:txBody>
      </p:sp>
      <p:sp>
        <p:nvSpPr>
          <p:cNvPr id="75" name="Rectangle 5"/>
          <p:cNvSpPr txBox="1">
            <a:spLocks/>
          </p:cNvSpPr>
          <p:nvPr/>
        </p:nvSpPr>
        <p:spPr bwMode="auto">
          <a:xfrm>
            <a:off x="484477" y="4901969"/>
            <a:ext cx="8496666" cy="747795"/>
          </a:xfrm>
          <a:prstGeom prst="rect">
            <a:avLst/>
          </a:prstGeom>
          <a:solidFill>
            <a:srgbClr val="FFFFFF"/>
          </a:solidFill>
          <a:ln w="12700" algn="ctr">
            <a:solidFill>
              <a:srgbClr val="75787B"/>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La función del Grupo de Trabajo de Inversiones (GTI) es la toma de decisiones sobre la cartera de inversiones pero se propone integrar esta facultad a las del Comité de Inversiones, por lo tanto mientras que el Comité de Inversiones no entre en funciones con las nuevas facultades, el GTI seguirá operando y se eliminará si se aprueba la estructura que se propone.</a:t>
            </a:r>
            <a:endParaRPr lang="es-MX" altLang="es-MX" sz="1200" dirty="0">
              <a:solidFill>
                <a:srgbClr val="002060"/>
              </a:solidFill>
              <a:latin typeface="Arial" panose="020B0604020202020204" pitchFamily="34" charset="0"/>
            </a:endParaRPr>
          </a:p>
        </p:txBody>
      </p:sp>
      <p:sp>
        <p:nvSpPr>
          <p:cNvPr id="76" name="Rectangle 5"/>
          <p:cNvSpPr txBox="1">
            <a:spLocks/>
          </p:cNvSpPr>
          <p:nvPr/>
        </p:nvSpPr>
        <p:spPr bwMode="auto">
          <a:xfrm>
            <a:off x="484477" y="4634416"/>
            <a:ext cx="4072582" cy="165198"/>
          </a:xfrm>
          <a:prstGeom prst="rect">
            <a:avLst/>
          </a:prstGeom>
          <a:solidFill>
            <a:srgbClr val="C00000"/>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defRPr/>
            </a:pPr>
            <a:r>
              <a:rPr lang="es-MX" altLang="es-MX"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GTI</a:t>
            </a:r>
            <a:endParaRPr lang="es-MX" altLang="es-MX" sz="1200" b="1" dirty="0">
              <a:solidFill>
                <a:schemeClr val="bg1"/>
              </a:solidFill>
              <a:latin typeface="Arial" panose="020B0604020202020204" pitchFamily="34" charset="0"/>
            </a:endParaRPr>
          </a:p>
        </p:txBody>
      </p:sp>
      <p:sp>
        <p:nvSpPr>
          <p:cNvPr id="77" name="Freeform 19"/>
          <p:cNvSpPr>
            <a:spLocks noChangeAspect="1" noEditPoints="1"/>
          </p:cNvSpPr>
          <p:nvPr/>
        </p:nvSpPr>
        <p:spPr bwMode="auto">
          <a:xfrm>
            <a:off x="140080" y="4543507"/>
            <a:ext cx="368152" cy="368152"/>
          </a:xfrm>
          <a:custGeom>
            <a:avLst/>
            <a:gdLst>
              <a:gd name="T0" fmla="*/ 266 w 512"/>
              <a:gd name="T1" fmla="*/ 252 h 512"/>
              <a:gd name="T2" fmla="*/ 394 w 512"/>
              <a:gd name="T3" fmla="*/ 197 h 512"/>
              <a:gd name="T4" fmla="*/ 394 w 512"/>
              <a:gd name="T5" fmla="*/ 334 h 512"/>
              <a:gd name="T6" fmla="*/ 266 w 512"/>
              <a:gd name="T7" fmla="*/ 389 h 512"/>
              <a:gd name="T8" fmla="*/ 266 w 512"/>
              <a:gd name="T9" fmla="*/ 252 h 512"/>
              <a:gd name="T10" fmla="*/ 117 w 512"/>
              <a:gd name="T11" fmla="*/ 324 h 512"/>
              <a:gd name="T12" fmla="*/ 245 w 512"/>
              <a:gd name="T13" fmla="*/ 388 h 512"/>
              <a:gd name="T14" fmla="*/ 245 w 512"/>
              <a:gd name="T15" fmla="*/ 252 h 512"/>
              <a:gd name="T16" fmla="*/ 117 w 512"/>
              <a:gd name="T17" fmla="*/ 197 h 512"/>
              <a:gd name="T18" fmla="*/ 117 w 512"/>
              <a:gd name="T19" fmla="*/ 324 h 512"/>
              <a:gd name="T20" fmla="*/ 256 w 512"/>
              <a:gd name="T21" fmla="*/ 129 h 512"/>
              <a:gd name="T22" fmla="*/ 133 w 512"/>
              <a:gd name="T23" fmla="*/ 181 h 512"/>
              <a:gd name="T24" fmla="*/ 256 w 512"/>
              <a:gd name="T25" fmla="*/ 233 h 512"/>
              <a:gd name="T26" fmla="*/ 378 w 512"/>
              <a:gd name="T27" fmla="*/ 181 h 512"/>
              <a:gd name="T28" fmla="*/ 256 w 512"/>
              <a:gd name="T29" fmla="*/ 129 h 512"/>
              <a:gd name="T30" fmla="*/ 512 w 512"/>
              <a:gd name="T31" fmla="*/ 256 h 512"/>
              <a:gd name="T32" fmla="*/ 256 w 512"/>
              <a:gd name="T33" fmla="*/ 512 h 512"/>
              <a:gd name="T34" fmla="*/ 0 w 512"/>
              <a:gd name="T35" fmla="*/ 256 h 512"/>
              <a:gd name="T36" fmla="*/ 256 w 512"/>
              <a:gd name="T37" fmla="*/ 0 h 512"/>
              <a:gd name="T38" fmla="*/ 512 w 512"/>
              <a:gd name="T39" fmla="*/ 256 h 512"/>
              <a:gd name="T40" fmla="*/ 416 w 512"/>
              <a:gd name="T41" fmla="*/ 181 h 512"/>
              <a:gd name="T42" fmla="*/ 415 w 512"/>
              <a:gd name="T43" fmla="*/ 177 h 512"/>
              <a:gd name="T44" fmla="*/ 414 w 512"/>
              <a:gd name="T45" fmla="*/ 176 h 512"/>
              <a:gd name="T46" fmla="*/ 413 w 512"/>
              <a:gd name="T47" fmla="*/ 174 h 512"/>
              <a:gd name="T48" fmla="*/ 412 w 512"/>
              <a:gd name="T49" fmla="*/ 173 h 512"/>
              <a:gd name="T50" fmla="*/ 409 w 512"/>
              <a:gd name="T51" fmla="*/ 171 h 512"/>
              <a:gd name="T52" fmla="*/ 409 w 512"/>
              <a:gd name="T53" fmla="*/ 171 h 512"/>
              <a:gd name="T54" fmla="*/ 409 w 512"/>
              <a:gd name="T55" fmla="*/ 171 h 512"/>
              <a:gd name="T56" fmla="*/ 260 w 512"/>
              <a:gd name="T57" fmla="*/ 107 h 512"/>
              <a:gd name="T58" fmla="*/ 251 w 512"/>
              <a:gd name="T59" fmla="*/ 107 h 512"/>
              <a:gd name="T60" fmla="*/ 102 w 512"/>
              <a:gd name="T61" fmla="*/ 171 h 512"/>
              <a:gd name="T62" fmla="*/ 96 w 512"/>
              <a:gd name="T63" fmla="*/ 181 h 512"/>
              <a:gd name="T64" fmla="*/ 96 w 512"/>
              <a:gd name="T65" fmla="*/ 330 h 512"/>
              <a:gd name="T66" fmla="*/ 102 w 512"/>
              <a:gd name="T67" fmla="*/ 340 h 512"/>
              <a:gd name="T68" fmla="*/ 251 w 512"/>
              <a:gd name="T69" fmla="*/ 415 h 512"/>
              <a:gd name="T70" fmla="*/ 251 w 512"/>
              <a:gd name="T71" fmla="*/ 415 h 512"/>
              <a:gd name="T72" fmla="*/ 256 w 512"/>
              <a:gd name="T73" fmla="*/ 416 h 512"/>
              <a:gd name="T74" fmla="*/ 256 w 512"/>
              <a:gd name="T75" fmla="*/ 416 h 512"/>
              <a:gd name="T76" fmla="*/ 256 w 512"/>
              <a:gd name="T77" fmla="*/ 416 h 512"/>
              <a:gd name="T78" fmla="*/ 256 w 512"/>
              <a:gd name="T79" fmla="*/ 416 h 512"/>
              <a:gd name="T80" fmla="*/ 256 w 512"/>
              <a:gd name="T81" fmla="*/ 416 h 512"/>
              <a:gd name="T82" fmla="*/ 259 w 512"/>
              <a:gd name="T83" fmla="*/ 415 h 512"/>
              <a:gd name="T84" fmla="*/ 260 w 512"/>
              <a:gd name="T85" fmla="*/ 415 h 512"/>
              <a:gd name="T86" fmla="*/ 409 w 512"/>
              <a:gd name="T87" fmla="*/ 351 h 512"/>
              <a:gd name="T88" fmla="*/ 416 w 512"/>
              <a:gd name="T89" fmla="*/ 341 h 512"/>
              <a:gd name="T90" fmla="*/ 416 w 512"/>
              <a:gd name="T91" fmla="*/ 18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266" y="252"/>
                </a:moveTo>
                <a:cubicBezTo>
                  <a:pt x="394" y="197"/>
                  <a:pt x="394" y="197"/>
                  <a:pt x="394" y="197"/>
                </a:cubicBezTo>
                <a:cubicBezTo>
                  <a:pt x="394" y="334"/>
                  <a:pt x="394" y="334"/>
                  <a:pt x="394" y="334"/>
                </a:cubicBezTo>
                <a:cubicBezTo>
                  <a:pt x="266" y="389"/>
                  <a:pt x="266" y="389"/>
                  <a:pt x="266" y="389"/>
                </a:cubicBezTo>
                <a:lnTo>
                  <a:pt x="266" y="252"/>
                </a:lnTo>
                <a:close/>
                <a:moveTo>
                  <a:pt x="117" y="324"/>
                </a:moveTo>
                <a:cubicBezTo>
                  <a:pt x="245" y="388"/>
                  <a:pt x="245" y="388"/>
                  <a:pt x="245" y="388"/>
                </a:cubicBezTo>
                <a:cubicBezTo>
                  <a:pt x="245" y="252"/>
                  <a:pt x="245" y="252"/>
                  <a:pt x="245" y="252"/>
                </a:cubicBezTo>
                <a:cubicBezTo>
                  <a:pt x="117" y="197"/>
                  <a:pt x="117" y="197"/>
                  <a:pt x="117" y="197"/>
                </a:cubicBezTo>
                <a:lnTo>
                  <a:pt x="117" y="324"/>
                </a:lnTo>
                <a:close/>
                <a:moveTo>
                  <a:pt x="256" y="129"/>
                </a:moveTo>
                <a:cubicBezTo>
                  <a:pt x="133" y="181"/>
                  <a:pt x="133" y="181"/>
                  <a:pt x="133" y="181"/>
                </a:cubicBezTo>
                <a:cubicBezTo>
                  <a:pt x="256" y="233"/>
                  <a:pt x="256" y="233"/>
                  <a:pt x="256" y="233"/>
                </a:cubicBezTo>
                <a:cubicBezTo>
                  <a:pt x="378" y="181"/>
                  <a:pt x="378" y="181"/>
                  <a:pt x="378" y="181"/>
                </a:cubicBezTo>
                <a:lnTo>
                  <a:pt x="256" y="129"/>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81"/>
                </a:moveTo>
                <a:cubicBezTo>
                  <a:pt x="416" y="180"/>
                  <a:pt x="415" y="178"/>
                  <a:pt x="415" y="177"/>
                </a:cubicBezTo>
                <a:cubicBezTo>
                  <a:pt x="415" y="177"/>
                  <a:pt x="415" y="177"/>
                  <a:pt x="414" y="176"/>
                </a:cubicBezTo>
                <a:cubicBezTo>
                  <a:pt x="414" y="175"/>
                  <a:pt x="414" y="175"/>
                  <a:pt x="413" y="174"/>
                </a:cubicBezTo>
                <a:cubicBezTo>
                  <a:pt x="413" y="174"/>
                  <a:pt x="412" y="173"/>
                  <a:pt x="412" y="173"/>
                </a:cubicBezTo>
                <a:cubicBezTo>
                  <a:pt x="411" y="172"/>
                  <a:pt x="410" y="172"/>
                  <a:pt x="409" y="171"/>
                </a:cubicBezTo>
                <a:cubicBezTo>
                  <a:pt x="409" y="171"/>
                  <a:pt x="409" y="171"/>
                  <a:pt x="409" y="171"/>
                </a:cubicBezTo>
                <a:cubicBezTo>
                  <a:pt x="409" y="171"/>
                  <a:pt x="409" y="171"/>
                  <a:pt x="409" y="171"/>
                </a:cubicBezTo>
                <a:cubicBezTo>
                  <a:pt x="260" y="107"/>
                  <a:pt x="260" y="107"/>
                  <a:pt x="260" y="107"/>
                </a:cubicBezTo>
                <a:cubicBezTo>
                  <a:pt x="257" y="106"/>
                  <a:pt x="254" y="106"/>
                  <a:pt x="251" y="107"/>
                </a:cubicBezTo>
                <a:cubicBezTo>
                  <a:pt x="102" y="171"/>
                  <a:pt x="102" y="171"/>
                  <a:pt x="102" y="171"/>
                </a:cubicBezTo>
                <a:cubicBezTo>
                  <a:pt x="98" y="173"/>
                  <a:pt x="96" y="177"/>
                  <a:pt x="96" y="181"/>
                </a:cubicBezTo>
                <a:cubicBezTo>
                  <a:pt x="96" y="330"/>
                  <a:pt x="96" y="330"/>
                  <a:pt x="96" y="330"/>
                </a:cubicBezTo>
                <a:cubicBezTo>
                  <a:pt x="96" y="334"/>
                  <a:pt x="98" y="338"/>
                  <a:pt x="102" y="340"/>
                </a:cubicBezTo>
                <a:cubicBezTo>
                  <a:pt x="251" y="415"/>
                  <a:pt x="251" y="415"/>
                  <a:pt x="251" y="415"/>
                </a:cubicBezTo>
                <a:cubicBezTo>
                  <a:pt x="251" y="415"/>
                  <a:pt x="251" y="415"/>
                  <a:pt x="251" y="415"/>
                </a:cubicBezTo>
                <a:cubicBezTo>
                  <a:pt x="253" y="415"/>
                  <a:pt x="254" y="416"/>
                  <a:pt x="256" y="416"/>
                </a:cubicBezTo>
                <a:cubicBezTo>
                  <a:pt x="256" y="416"/>
                  <a:pt x="256" y="416"/>
                  <a:pt x="256" y="416"/>
                </a:cubicBezTo>
                <a:cubicBezTo>
                  <a:pt x="256" y="416"/>
                  <a:pt x="256" y="416"/>
                  <a:pt x="256" y="416"/>
                </a:cubicBezTo>
                <a:cubicBezTo>
                  <a:pt x="256" y="416"/>
                  <a:pt x="256" y="416"/>
                  <a:pt x="256" y="416"/>
                </a:cubicBezTo>
                <a:cubicBezTo>
                  <a:pt x="256" y="416"/>
                  <a:pt x="256" y="416"/>
                  <a:pt x="256" y="416"/>
                </a:cubicBezTo>
                <a:cubicBezTo>
                  <a:pt x="257" y="416"/>
                  <a:pt x="258" y="415"/>
                  <a:pt x="259" y="415"/>
                </a:cubicBezTo>
                <a:cubicBezTo>
                  <a:pt x="260" y="415"/>
                  <a:pt x="260" y="415"/>
                  <a:pt x="260" y="415"/>
                </a:cubicBezTo>
                <a:cubicBezTo>
                  <a:pt x="409" y="351"/>
                  <a:pt x="409" y="351"/>
                  <a:pt x="409" y="351"/>
                </a:cubicBezTo>
                <a:cubicBezTo>
                  <a:pt x="413" y="349"/>
                  <a:pt x="416" y="345"/>
                  <a:pt x="416" y="341"/>
                </a:cubicBezTo>
                <a:lnTo>
                  <a:pt x="416" y="181"/>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en-GB" sz="1200"/>
          </a:p>
        </p:txBody>
      </p:sp>
      <p:sp>
        <p:nvSpPr>
          <p:cNvPr id="15" name="3 Marcador de número de diapositiva"/>
          <p:cNvSpPr txBox="1">
            <a:spLocks/>
          </p:cNvSpPr>
          <p:nvPr/>
        </p:nvSpPr>
        <p:spPr>
          <a:xfrm>
            <a:off x="8134502" y="6365875"/>
            <a:ext cx="552298" cy="365125"/>
          </a:xfrm>
          <a:prstGeom prst="rect">
            <a:avLst/>
          </a:prstGeom>
        </p:spPr>
        <p:txBody>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ctr"/>
            <a:endParaRPr lang="es-ES" altLang="es-MX" dirty="0">
              <a:latin typeface="Century Gothic" panose="020B0502020202020204" pitchFamily="34" charset="0"/>
            </a:endParaRPr>
          </a:p>
        </p:txBody>
      </p:sp>
      <p:sp>
        <p:nvSpPr>
          <p:cNvPr id="16" name="3 Marcador de número de diapositiva"/>
          <p:cNvSpPr txBox="1">
            <a:spLocks/>
          </p:cNvSpPr>
          <p:nvPr/>
        </p:nvSpPr>
        <p:spPr>
          <a:xfrm>
            <a:off x="8286902" y="6369830"/>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6</a:t>
            </a:fld>
            <a:endParaRPr lang="es-ES" altLang="es-MX" dirty="0"/>
          </a:p>
        </p:txBody>
      </p:sp>
    </p:spTree>
    <p:extLst>
      <p:ext uri="{BB962C8B-B14F-4D97-AF65-F5344CB8AC3E}">
        <p14:creationId xmlns:p14="http://schemas.microsoft.com/office/powerpoint/2010/main" val="77835467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txBox="1">
            <a:spLocks/>
          </p:cNvSpPr>
          <p:nvPr/>
        </p:nvSpPr>
        <p:spPr bwMode="auto">
          <a:xfrm>
            <a:off x="457581" y="3523129"/>
            <a:ext cx="7382053" cy="389965"/>
          </a:xfrm>
          <a:prstGeom prst="rect">
            <a:avLst/>
          </a:prstGeom>
          <a:solidFill>
            <a:srgbClr val="C00000"/>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defRPr/>
            </a:pPr>
            <a:r>
              <a:rPr lang="es-MX" altLang="es-MX"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De la Gerencia Sr. de Coordinación de Mercados Financieros y Gestión de Inversiones </a:t>
            </a:r>
            <a:endParaRPr lang="es-MX" altLang="es-MX" sz="1200" b="1" dirty="0">
              <a:solidFill>
                <a:schemeClr val="bg1"/>
              </a:solidFill>
              <a:latin typeface="Arial" panose="020B0604020202020204" pitchFamily="34" charset="0"/>
            </a:endParaRPr>
          </a:p>
        </p:txBody>
      </p:sp>
      <p:sp>
        <p:nvSpPr>
          <p:cNvPr id="21" name="Rectangle 5"/>
          <p:cNvSpPr txBox="1">
            <a:spLocks/>
          </p:cNvSpPr>
          <p:nvPr/>
        </p:nvSpPr>
        <p:spPr bwMode="auto">
          <a:xfrm>
            <a:off x="457583" y="3993777"/>
            <a:ext cx="8496666" cy="762710"/>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La Gerencia Sr. de Coordinación de Inversiones, su principal función es la ejecución de la política y la estrategia de inversión</a:t>
            </a:r>
            <a:r>
              <a:rPr lang="es-MX" altLang="es-MX" sz="1200" b="1" dirty="0" smtClean="0">
                <a:solidFill>
                  <a:srgbClr val="313131"/>
                </a:solidFill>
                <a:latin typeface="Verdana" panose="020B0604030504040204" pitchFamily="34" charset="0"/>
                <a:ea typeface="Verdana" panose="020B0604030504040204" pitchFamily="34" charset="0"/>
                <a:cs typeface="Verdana" panose="020B0604030504040204" pitchFamily="34" charset="0"/>
              </a:rPr>
              <a:t>, definida por el Comité de Inversiones</a:t>
            </a: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 Su responsable deberá cumplir con experiencia de 7 años mínimo </a:t>
            </a:r>
            <a:r>
              <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en gestión de carteras de inversión y acreditar solvencia </a:t>
            </a: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moral.</a:t>
            </a:r>
            <a:endParaRPr lang="es-MX" altLang="es-MX" sz="1200" dirty="0">
              <a:solidFill>
                <a:srgbClr val="002060"/>
              </a:solidFill>
              <a:latin typeface="Arial" panose="020B0604020202020204" pitchFamily="34" charset="0"/>
            </a:endParaRPr>
          </a:p>
        </p:txBody>
      </p:sp>
      <p:sp>
        <p:nvSpPr>
          <p:cNvPr id="32" name="Rectangle 5"/>
          <p:cNvSpPr txBox="1">
            <a:spLocks/>
          </p:cNvSpPr>
          <p:nvPr/>
        </p:nvSpPr>
        <p:spPr bwMode="auto">
          <a:xfrm>
            <a:off x="457583" y="4903759"/>
            <a:ext cx="8496666" cy="530620"/>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Las atribuciones de la Gerencia tendrán el objetivo de la resolución y administración de la cartera de inversión a nivel operativo y comunicar de forma adecuada y oportuna a los órganos relacionados acerca de cambios relevantes.</a:t>
            </a:r>
            <a:endParaRPr lang="es-MX" altLang="es-MX" sz="1200" dirty="0">
              <a:solidFill>
                <a:srgbClr val="002060"/>
              </a:solidFill>
              <a:latin typeface="Arial" panose="020B0604020202020204" pitchFamily="34" charset="0"/>
            </a:endParaRPr>
          </a:p>
        </p:txBody>
      </p:sp>
      <p:sp>
        <p:nvSpPr>
          <p:cNvPr id="41" name="Freeform 547"/>
          <p:cNvSpPr>
            <a:spLocks noChangeAspect="1" noEditPoints="1"/>
          </p:cNvSpPr>
          <p:nvPr/>
        </p:nvSpPr>
        <p:spPr bwMode="auto">
          <a:xfrm>
            <a:off x="126633" y="3542659"/>
            <a:ext cx="367631" cy="367631"/>
          </a:xfrm>
          <a:custGeom>
            <a:avLst/>
            <a:gdLst>
              <a:gd name="T0" fmla="*/ 288 w 512"/>
              <a:gd name="T1" fmla="*/ 256 h 512"/>
              <a:gd name="T2" fmla="*/ 256 w 512"/>
              <a:gd name="T3" fmla="*/ 288 h 512"/>
              <a:gd name="T4" fmla="*/ 224 w 512"/>
              <a:gd name="T5" fmla="*/ 256 h 512"/>
              <a:gd name="T6" fmla="*/ 256 w 512"/>
              <a:gd name="T7" fmla="*/ 224 h 512"/>
              <a:gd name="T8" fmla="*/ 288 w 512"/>
              <a:gd name="T9" fmla="*/ 256 h 512"/>
              <a:gd name="T10" fmla="*/ 392 w 512"/>
              <a:gd name="T11" fmla="*/ 256 h 512"/>
              <a:gd name="T12" fmla="*/ 257 w 512"/>
              <a:gd name="T13" fmla="*/ 330 h 512"/>
              <a:gd name="T14" fmla="*/ 121 w 512"/>
              <a:gd name="T15" fmla="*/ 256 h 512"/>
              <a:gd name="T16" fmla="*/ 257 w 512"/>
              <a:gd name="T17" fmla="*/ 181 h 512"/>
              <a:gd name="T18" fmla="*/ 392 w 512"/>
              <a:gd name="T19" fmla="*/ 256 h 512"/>
              <a:gd name="T20" fmla="*/ 309 w 512"/>
              <a:gd name="T21" fmla="*/ 256 h 512"/>
              <a:gd name="T22" fmla="*/ 256 w 512"/>
              <a:gd name="T23" fmla="*/ 202 h 512"/>
              <a:gd name="T24" fmla="*/ 202 w 512"/>
              <a:gd name="T25" fmla="*/ 256 h 512"/>
              <a:gd name="T26" fmla="*/ 256 w 512"/>
              <a:gd name="T27" fmla="*/ 309 h 512"/>
              <a:gd name="T28" fmla="*/ 309 w 512"/>
              <a:gd name="T29" fmla="*/ 256 h 512"/>
              <a:gd name="T30" fmla="*/ 512 w 512"/>
              <a:gd name="T31" fmla="*/ 256 h 512"/>
              <a:gd name="T32" fmla="*/ 256 w 512"/>
              <a:gd name="T33" fmla="*/ 512 h 512"/>
              <a:gd name="T34" fmla="*/ 0 w 512"/>
              <a:gd name="T35" fmla="*/ 256 h 512"/>
              <a:gd name="T36" fmla="*/ 256 w 512"/>
              <a:gd name="T37" fmla="*/ 0 h 512"/>
              <a:gd name="T38" fmla="*/ 512 w 512"/>
              <a:gd name="T39" fmla="*/ 256 h 512"/>
              <a:gd name="T40" fmla="*/ 415 w 512"/>
              <a:gd name="T41" fmla="*/ 255 h 512"/>
              <a:gd name="T42" fmla="*/ 414 w 512"/>
              <a:gd name="T43" fmla="*/ 250 h 512"/>
              <a:gd name="T44" fmla="*/ 257 w 512"/>
              <a:gd name="T45" fmla="*/ 160 h 512"/>
              <a:gd name="T46" fmla="*/ 99 w 512"/>
              <a:gd name="T47" fmla="*/ 249 h 512"/>
              <a:gd name="T48" fmla="*/ 98 w 512"/>
              <a:gd name="T49" fmla="*/ 256 h 512"/>
              <a:gd name="T50" fmla="*/ 99 w 512"/>
              <a:gd name="T51" fmla="*/ 261 h 512"/>
              <a:gd name="T52" fmla="*/ 257 w 512"/>
              <a:gd name="T53" fmla="*/ 352 h 512"/>
              <a:gd name="T54" fmla="*/ 414 w 512"/>
              <a:gd name="T55" fmla="*/ 262 h 512"/>
              <a:gd name="T56" fmla="*/ 415 w 512"/>
              <a:gd name="T57" fmla="*/ 25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2" h="512">
                <a:moveTo>
                  <a:pt x="288" y="256"/>
                </a:moveTo>
                <a:cubicBezTo>
                  <a:pt x="288" y="273"/>
                  <a:pt x="273" y="288"/>
                  <a:pt x="256" y="288"/>
                </a:cubicBezTo>
                <a:cubicBezTo>
                  <a:pt x="238" y="288"/>
                  <a:pt x="224" y="273"/>
                  <a:pt x="224" y="256"/>
                </a:cubicBezTo>
                <a:cubicBezTo>
                  <a:pt x="224" y="238"/>
                  <a:pt x="238" y="224"/>
                  <a:pt x="256" y="224"/>
                </a:cubicBezTo>
                <a:cubicBezTo>
                  <a:pt x="273" y="224"/>
                  <a:pt x="288" y="238"/>
                  <a:pt x="288" y="256"/>
                </a:cubicBezTo>
                <a:close/>
                <a:moveTo>
                  <a:pt x="392" y="256"/>
                </a:moveTo>
                <a:cubicBezTo>
                  <a:pt x="365" y="293"/>
                  <a:pt x="316" y="330"/>
                  <a:pt x="257" y="330"/>
                </a:cubicBezTo>
                <a:cubicBezTo>
                  <a:pt x="192" y="330"/>
                  <a:pt x="143" y="286"/>
                  <a:pt x="121" y="256"/>
                </a:cubicBezTo>
                <a:cubicBezTo>
                  <a:pt x="148" y="218"/>
                  <a:pt x="197" y="181"/>
                  <a:pt x="257" y="181"/>
                </a:cubicBezTo>
                <a:cubicBezTo>
                  <a:pt x="321" y="181"/>
                  <a:pt x="370" y="226"/>
                  <a:pt x="392" y="256"/>
                </a:cubicBezTo>
                <a:close/>
                <a:moveTo>
                  <a:pt x="309" y="256"/>
                </a:moveTo>
                <a:cubicBezTo>
                  <a:pt x="309" y="226"/>
                  <a:pt x="285" y="202"/>
                  <a:pt x="256" y="202"/>
                </a:cubicBezTo>
                <a:cubicBezTo>
                  <a:pt x="226" y="202"/>
                  <a:pt x="202" y="226"/>
                  <a:pt x="202" y="256"/>
                </a:cubicBezTo>
                <a:cubicBezTo>
                  <a:pt x="202" y="285"/>
                  <a:pt x="226" y="309"/>
                  <a:pt x="256" y="309"/>
                </a:cubicBezTo>
                <a:cubicBezTo>
                  <a:pt x="285" y="309"/>
                  <a:pt x="309" y="285"/>
                  <a:pt x="309" y="256"/>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55"/>
                </a:moveTo>
                <a:cubicBezTo>
                  <a:pt x="415" y="254"/>
                  <a:pt x="415" y="252"/>
                  <a:pt x="414" y="250"/>
                </a:cubicBezTo>
                <a:cubicBezTo>
                  <a:pt x="392" y="216"/>
                  <a:pt x="334" y="160"/>
                  <a:pt x="257" y="160"/>
                </a:cubicBezTo>
                <a:cubicBezTo>
                  <a:pt x="186" y="160"/>
                  <a:pt x="129" y="206"/>
                  <a:pt x="99" y="249"/>
                </a:cubicBezTo>
                <a:cubicBezTo>
                  <a:pt x="98" y="251"/>
                  <a:pt x="98" y="254"/>
                  <a:pt x="98" y="256"/>
                </a:cubicBezTo>
                <a:cubicBezTo>
                  <a:pt x="98" y="258"/>
                  <a:pt x="98" y="260"/>
                  <a:pt x="99" y="261"/>
                </a:cubicBezTo>
                <a:cubicBezTo>
                  <a:pt x="121" y="295"/>
                  <a:pt x="179" y="352"/>
                  <a:pt x="257" y="352"/>
                </a:cubicBezTo>
                <a:cubicBezTo>
                  <a:pt x="327" y="352"/>
                  <a:pt x="384" y="305"/>
                  <a:pt x="414" y="262"/>
                </a:cubicBezTo>
                <a:cubicBezTo>
                  <a:pt x="415" y="260"/>
                  <a:pt x="416" y="258"/>
                  <a:pt x="415" y="25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en-GB" sz="1200"/>
          </a:p>
        </p:txBody>
      </p:sp>
      <p:grpSp>
        <p:nvGrpSpPr>
          <p:cNvPr id="2" name="Group 1"/>
          <p:cNvGrpSpPr/>
          <p:nvPr/>
        </p:nvGrpSpPr>
        <p:grpSpPr>
          <a:xfrm>
            <a:off x="140080" y="780981"/>
            <a:ext cx="8813496" cy="2016810"/>
            <a:chOff x="-1750055" y="4556804"/>
            <a:chExt cx="8813496" cy="2016810"/>
          </a:xfrm>
        </p:grpSpPr>
        <p:sp>
          <p:nvSpPr>
            <p:cNvPr id="53" name="Rectangle 5"/>
            <p:cNvSpPr txBox="1">
              <a:spLocks/>
            </p:cNvSpPr>
            <p:nvPr/>
          </p:nvSpPr>
          <p:spPr bwMode="auto">
            <a:xfrm>
              <a:off x="-1433225" y="4655902"/>
              <a:ext cx="2459153" cy="185120"/>
            </a:xfrm>
            <a:prstGeom prst="rect">
              <a:avLst/>
            </a:prstGeom>
            <a:solidFill>
              <a:srgbClr val="C00000"/>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defRPr/>
              </a:pPr>
              <a:r>
                <a:rPr lang="es-MX" altLang="es-MX"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De las funciones</a:t>
              </a:r>
              <a:endParaRPr lang="es-MX" altLang="es-MX" sz="1200" b="1" dirty="0">
                <a:solidFill>
                  <a:schemeClr val="bg1"/>
                </a:solidFill>
                <a:latin typeface="Arial" panose="020B0604020202020204" pitchFamily="34" charset="0"/>
              </a:endParaRPr>
            </a:p>
          </p:txBody>
        </p:sp>
        <p:sp>
          <p:nvSpPr>
            <p:cNvPr id="54" name="Rectangle 5"/>
            <p:cNvSpPr txBox="1">
              <a:spLocks/>
            </p:cNvSpPr>
            <p:nvPr/>
          </p:nvSpPr>
          <p:spPr bwMode="auto">
            <a:xfrm>
              <a:off x="-1433225" y="4973089"/>
              <a:ext cx="8496666" cy="1600525"/>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Se propone aumentar las funciones del Comité pasando de 13 a 27, las cuales fueron desarrolladas con base en mejores prácticas internacionales y un análisis de </a:t>
              </a:r>
              <a:r>
                <a:rPr lang="es-MX" altLang="es-MX" sz="1200" i="1" dirty="0" smtClean="0">
                  <a:solidFill>
                    <a:srgbClr val="313131"/>
                  </a:solidFill>
                  <a:latin typeface="Verdana" panose="020B0604030504040204" pitchFamily="34" charset="0"/>
                  <a:ea typeface="Verdana" panose="020B0604030504040204" pitchFamily="34" charset="0"/>
                  <a:cs typeface="Verdana" panose="020B0604030504040204" pitchFamily="34" charset="0"/>
                </a:rPr>
                <a:t>benchmark</a:t>
              </a: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 con respecto a otros órganos de gobierno dedicados a la inversión. Las funciones más representativas que se agregaron se relacionan con maximizar la rentabilidad de los recursos invertidos, </a:t>
              </a:r>
              <a:r>
                <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a</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probar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la designación de los operadores que realicen la compra venta de valores y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ejecuten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la estrategia de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inversión, evaluar la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revisión de los contratos de intermediación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financiera,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a</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probar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al fiduciario, al custodio y al proveedor del sistema de gestión de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inversiones, entre otros.</a:t>
              </a:r>
              <a:endParaRPr lang="es-MX" altLang="es-MX" sz="1200" dirty="0">
                <a:solidFill>
                  <a:srgbClr val="002060"/>
                </a:solidFill>
                <a:latin typeface="Arial" panose="020B0604020202020204" pitchFamily="34" charset="0"/>
              </a:endParaRPr>
            </a:p>
          </p:txBody>
        </p:sp>
        <p:sp>
          <p:nvSpPr>
            <p:cNvPr id="55" name="Freeform 5"/>
            <p:cNvSpPr>
              <a:spLocks noChangeAspect="1" noEditPoints="1"/>
            </p:cNvSpPr>
            <p:nvPr/>
          </p:nvSpPr>
          <p:spPr bwMode="auto">
            <a:xfrm>
              <a:off x="-1750055" y="4556804"/>
              <a:ext cx="369887" cy="369888"/>
            </a:xfrm>
            <a:custGeom>
              <a:avLst/>
              <a:gdLst>
                <a:gd name="T0" fmla="*/ 341 w 512"/>
                <a:gd name="T1" fmla="*/ 232 h 512"/>
                <a:gd name="T2" fmla="*/ 373 w 512"/>
                <a:gd name="T3" fmla="*/ 200 h 512"/>
                <a:gd name="T4" fmla="*/ 364 w 512"/>
                <a:gd name="T5" fmla="*/ 237 h 512"/>
                <a:gd name="T6" fmla="*/ 364 w 512"/>
                <a:gd name="T7" fmla="*/ 237 h 512"/>
                <a:gd name="T8" fmla="*/ 354 w 512"/>
                <a:gd name="T9" fmla="*/ 249 h 512"/>
                <a:gd name="T10" fmla="*/ 288 w 512"/>
                <a:gd name="T11" fmla="*/ 264 h 512"/>
                <a:gd name="T12" fmla="*/ 276 w 512"/>
                <a:gd name="T13" fmla="*/ 267 h 512"/>
                <a:gd name="T14" fmla="*/ 167 w 512"/>
                <a:gd name="T15" fmla="*/ 376 h 512"/>
                <a:gd name="T16" fmla="*/ 137 w 512"/>
                <a:gd name="T17" fmla="*/ 376 h 512"/>
                <a:gd name="T18" fmla="*/ 131 w 512"/>
                <a:gd name="T19" fmla="*/ 361 h 512"/>
                <a:gd name="T20" fmla="*/ 137 w 512"/>
                <a:gd name="T21" fmla="*/ 346 h 512"/>
                <a:gd name="T22" fmla="*/ 246 w 512"/>
                <a:gd name="T23" fmla="*/ 237 h 512"/>
                <a:gd name="T24" fmla="*/ 249 w 512"/>
                <a:gd name="T25" fmla="*/ 225 h 512"/>
                <a:gd name="T26" fmla="*/ 264 w 512"/>
                <a:gd name="T27" fmla="*/ 159 h 512"/>
                <a:gd name="T28" fmla="*/ 276 w 512"/>
                <a:gd name="T29" fmla="*/ 149 h 512"/>
                <a:gd name="T30" fmla="*/ 309 w 512"/>
                <a:gd name="T31" fmla="*/ 140 h 512"/>
                <a:gd name="T32" fmla="*/ 312 w 512"/>
                <a:gd name="T33" fmla="*/ 140 h 512"/>
                <a:gd name="T34" fmla="*/ 281 w 512"/>
                <a:gd name="T35" fmla="*/ 171 h 512"/>
                <a:gd name="T36" fmla="*/ 280 w 512"/>
                <a:gd name="T37" fmla="*/ 185 h 512"/>
                <a:gd name="T38" fmla="*/ 301 w 512"/>
                <a:gd name="T39" fmla="*/ 211 h 512"/>
                <a:gd name="T40" fmla="*/ 328 w 512"/>
                <a:gd name="T41" fmla="*/ 233 h 512"/>
                <a:gd name="T42" fmla="*/ 341 w 512"/>
                <a:gd name="T43" fmla="*/ 232 h 512"/>
                <a:gd name="T44" fmla="*/ 512 w 512"/>
                <a:gd name="T45" fmla="*/ 256 h 512"/>
                <a:gd name="T46" fmla="*/ 256 w 512"/>
                <a:gd name="T47" fmla="*/ 512 h 512"/>
                <a:gd name="T48" fmla="*/ 0 w 512"/>
                <a:gd name="T49" fmla="*/ 256 h 512"/>
                <a:gd name="T50" fmla="*/ 256 w 512"/>
                <a:gd name="T51" fmla="*/ 0 h 512"/>
                <a:gd name="T52" fmla="*/ 512 w 512"/>
                <a:gd name="T53" fmla="*/ 256 h 512"/>
                <a:gd name="T54" fmla="*/ 389 w 512"/>
                <a:gd name="T55" fmla="*/ 175 h 512"/>
                <a:gd name="T56" fmla="*/ 382 w 512"/>
                <a:gd name="T57" fmla="*/ 169 h 512"/>
                <a:gd name="T58" fmla="*/ 372 w 512"/>
                <a:gd name="T59" fmla="*/ 171 h 512"/>
                <a:gd name="T60" fmla="*/ 333 w 512"/>
                <a:gd name="T61" fmla="*/ 210 h 512"/>
                <a:gd name="T62" fmla="*/ 317 w 512"/>
                <a:gd name="T63" fmla="*/ 196 h 512"/>
                <a:gd name="T64" fmla="*/ 303 w 512"/>
                <a:gd name="T65" fmla="*/ 180 h 512"/>
                <a:gd name="T66" fmla="*/ 342 w 512"/>
                <a:gd name="T67" fmla="*/ 141 h 512"/>
                <a:gd name="T68" fmla="*/ 344 w 512"/>
                <a:gd name="T69" fmla="*/ 131 h 512"/>
                <a:gd name="T70" fmla="*/ 338 w 512"/>
                <a:gd name="T71" fmla="*/ 124 h 512"/>
                <a:gd name="T72" fmla="*/ 265 w 512"/>
                <a:gd name="T73" fmla="*/ 131 h 512"/>
                <a:gd name="T74" fmla="*/ 249 w 512"/>
                <a:gd name="T75" fmla="*/ 144 h 512"/>
                <a:gd name="T76" fmla="*/ 227 w 512"/>
                <a:gd name="T77" fmla="*/ 226 h 512"/>
                <a:gd name="T78" fmla="*/ 122 w 512"/>
                <a:gd name="T79" fmla="*/ 331 h 512"/>
                <a:gd name="T80" fmla="*/ 109 w 512"/>
                <a:gd name="T81" fmla="*/ 361 h 512"/>
                <a:gd name="T82" fmla="*/ 122 w 512"/>
                <a:gd name="T83" fmla="*/ 391 h 512"/>
                <a:gd name="T84" fmla="*/ 152 w 512"/>
                <a:gd name="T85" fmla="*/ 404 h 512"/>
                <a:gd name="T86" fmla="*/ 182 w 512"/>
                <a:gd name="T87" fmla="*/ 391 h 512"/>
                <a:gd name="T88" fmla="*/ 287 w 512"/>
                <a:gd name="T89" fmla="*/ 286 h 512"/>
                <a:gd name="T90" fmla="*/ 369 w 512"/>
                <a:gd name="T91" fmla="*/ 264 h 512"/>
                <a:gd name="T92" fmla="*/ 382 w 512"/>
                <a:gd name="T93" fmla="*/ 248 h 512"/>
                <a:gd name="T94" fmla="*/ 389 w 512"/>
                <a:gd name="T95" fmla="*/ 17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2" h="512">
                  <a:moveTo>
                    <a:pt x="341" y="232"/>
                  </a:moveTo>
                  <a:cubicBezTo>
                    <a:pt x="373" y="200"/>
                    <a:pt x="373" y="200"/>
                    <a:pt x="373" y="200"/>
                  </a:cubicBezTo>
                  <a:cubicBezTo>
                    <a:pt x="374" y="213"/>
                    <a:pt x="370" y="226"/>
                    <a:pt x="364" y="237"/>
                  </a:cubicBezTo>
                  <a:cubicBezTo>
                    <a:pt x="364" y="237"/>
                    <a:pt x="364" y="237"/>
                    <a:pt x="364" y="237"/>
                  </a:cubicBezTo>
                  <a:cubicBezTo>
                    <a:pt x="361" y="242"/>
                    <a:pt x="358" y="246"/>
                    <a:pt x="354" y="249"/>
                  </a:cubicBezTo>
                  <a:cubicBezTo>
                    <a:pt x="337" y="267"/>
                    <a:pt x="311" y="272"/>
                    <a:pt x="288" y="264"/>
                  </a:cubicBezTo>
                  <a:cubicBezTo>
                    <a:pt x="284" y="263"/>
                    <a:pt x="279" y="264"/>
                    <a:pt x="276" y="267"/>
                  </a:cubicBezTo>
                  <a:cubicBezTo>
                    <a:pt x="167" y="376"/>
                    <a:pt x="167" y="376"/>
                    <a:pt x="167" y="376"/>
                  </a:cubicBezTo>
                  <a:cubicBezTo>
                    <a:pt x="159" y="384"/>
                    <a:pt x="145" y="384"/>
                    <a:pt x="137" y="376"/>
                  </a:cubicBezTo>
                  <a:cubicBezTo>
                    <a:pt x="133" y="372"/>
                    <a:pt x="131" y="367"/>
                    <a:pt x="131" y="361"/>
                  </a:cubicBezTo>
                  <a:cubicBezTo>
                    <a:pt x="131" y="355"/>
                    <a:pt x="133" y="350"/>
                    <a:pt x="137" y="346"/>
                  </a:cubicBezTo>
                  <a:cubicBezTo>
                    <a:pt x="246" y="237"/>
                    <a:pt x="246" y="237"/>
                    <a:pt x="246" y="237"/>
                  </a:cubicBezTo>
                  <a:cubicBezTo>
                    <a:pt x="249" y="234"/>
                    <a:pt x="250" y="229"/>
                    <a:pt x="249" y="225"/>
                  </a:cubicBezTo>
                  <a:cubicBezTo>
                    <a:pt x="241" y="202"/>
                    <a:pt x="246" y="176"/>
                    <a:pt x="264" y="159"/>
                  </a:cubicBezTo>
                  <a:cubicBezTo>
                    <a:pt x="267" y="155"/>
                    <a:pt x="271" y="152"/>
                    <a:pt x="276" y="149"/>
                  </a:cubicBezTo>
                  <a:cubicBezTo>
                    <a:pt x="286" y="143"/>
                    <a:pt x="297" y="140"/>
                    <a:pt x="309" y="140"/>
                  </a:cubicBezTo>
                  <a:cubicBezTo>
                    <a:pt x="310" y="140"/>
                    <a:pt x="311" y="140"/>
                    <a:pt x="312" y="140"/>
                  </a:cubicBezTo>
                  <a:cubicBezTo>
                    <a:pt x="281" y="171"/>
                    <a:pt x="281" y="171"/>
                    <a:pt x="281" y="171"/>
                  </a:cubicBezTo>
                  <a:cubicBezTo>
                    <a:pt x="277" y="175"/>
                    <a:pt x="277" y="181"/>
                    <a:pt x="280" y="185"/>
                  </a:cubicBezTo>
                  <a:cubicBezTo>
                    <a:pt x="286" y="194"/>
                    <a:pt x="293" y="203"/>
                    <a:pt x="301" y="211"/>
                  </a:cubicBezTo>
                  <a:cubicBezTo>
                    <a:pt x="310" y="220"/>
                    <a:pt x="318" y="227"/>
                    <a:pt x="328" y="233"/>
                  </a:cubicBezTo>
                  <a:cubicBezTo>
                    <a:pt x="332" y="236"/>
                    <a:pt x="338" y="235"/>
                    <a:pt x="341" y="232"/>
                  </a:cubicBezTo>
                  <a:close/>
                  <a:moveTo>
                    <a:pt x="512" y="256"/>
                  </a:moveTo>
                  <a:cubicBezTo>
                    <a:pt x="512" y="397"/>
                    <a:pt x="397" y="512"/>
                    <a:pt x="256" y="512"/>
                  </a:cubicBezTo>
                  <a:cubicBezTo>
                    <a:pt x="115" y="512"/>
                    <a:pt x="0" y="397"/>
                    <a:pt x="0" y="256"/>
                  </a:cubicBezTo>
                  <a:cubicBezTo>
                    <a:pt x="0" y="114"/>
                    <a:pt x="115" y="0"/>
                    <a:pt x="256" y="0"/>
                  </a:cubicBezTo>
                  <a:cubicBezTo>
                    <a:pt x="397" y="0"/>
                    <a:pt x="512" y="114"/>
                    <a:pt x="512" y="256"/>
                  </a:cubicBezTo>
                  <a:close/>
                  <a:moveTo>
                    <a:pt x="389" y="175"/>
                  </a:moveTo>
                  <a:cubicBezTo>
                    <a:pt x="388" y="172"/>
                    <a:pt x="385" y="169"/>
                    <a:pt x="382" y="169"/>
                  </a:cubicBezTo>
                  <a:cubicBezTo>
                    <a:pt x="378" y="168"/>
                    <a:pt x="374" y="169"/>
                    <a:pt x="372" y="171"/>
                  </a:cubicBezTo>
                  <a:cubicBezTo>
                    <a:pt x="333" y="210"/>
                    <a:pt x="333" y="210"/>
                    <a:pt x="333" y="210"/>
                  </a:cubicBezTo>
                  <a:cubicBezTo>
                    <a:pt x="327" y="206"/>
                    <a:pt x="322" y="201"/>
                    <a:pt x="317" y="196"/>
                  </a:cubicBezTo>
                  <a:cubicBezTo>
                    <a:pt x="311" y="191"/>
                    <a:pt x="307" y="186"/>
                    <a:pt x="303" y="180"/>
                  </a:cubicBezTo>
                  <a:cubicBezTo>
                    <a:pt x="342" y="141"/>
                    <a:pt x="342" y="141"/>
                    <a:pt x="342" y="141"/>
                  </a:cubicBezTo>
                  <a:cubicBezTo>
                    <a:pt x="344" y="139"/>
                    <a:pt x="345" y="135"/>
                    <a:pt x="344" y="131"/>
                  </a:cubicBezTo>
                  <a:cubicBezTo>
                    <a:pt x="344" y="128"/>
                    <a:pt x="341" y="125"/>
                    <a:pt x="338" y="124"/>
                  </a:cubicBezTo>
                  <a:cubicBezTo>
                    <a:pt x="313" y="115"/>
                    <a:pt x="287" y="118"/>
                    <a:pt x="265" y="131"/>
                  </a:cubicBezTo>
                  <a:cubicBezTo>
                    <a:pt x="259" y="135"/>
                    <a:pt x="253" y="139"/>
                    <a:pt x="249" y="144"/>
                  </a:cubicBezTo>
                  <a:cubicBezTo>
                    <a:pt x="227" y="165"/>
                    <a:pt x="219" y="197"/>
                    <a:pt x="227" y="226"/>
                  </a:cubicBezTo>
                  <a:cubicBezTo>
                    <a:pt x="122" y="331"/>
                    <a:pt x="122" y="331"/>
                    <a:pt x="122" y="331"/>
                  </a:cubicBezTo>
                  <a:cubicBezTo>
                    <a:pt x="114" y="339"/>
                    <a:pt x="109" y="350"/>
                    <a:pt x="109" y="361"/>
                  </a:cubicBezTo>
                  <a:cubicBezTo>
                    <a:pt x="109" y="372"/>
                    <a:pt x="114" y="383"/>
                    <a:pt x="122" y="391"/>
                  </a:cubicBezTo>
                  <a:cubicBezTo>
                    <a:pt x="130" y="399"/>
                    <a:pt x="140" y="404"/>
                    <a:pt x="152" y="404"/>
                  </a:cubicBezTo>
                  <a:cubicBezTo>
                    <a:pt x="163" y="404"/>
                    <a:pt x="174" y="399"/>
                    <a:pt x="182" y="391"/>
                  </a:cubicBezTo>
                  <a:cubicBezTo>
                    <a:pt x="287" y="286"/>
                    <a:pt x="287" y="286"/>
                    <a:pt x="287" y="286"/>
                  </a:cubicBezTo>
                  <a:cubicBezTo>
                    <a:pt x="316" y="294"/>
                    <a:pt x="348" y="286"/>
                    <a:pt x="369" y="264"/>
                  </a:cubicBezTo>
                  <a:cubicBezTo>
                    <a:pt x="374" y="260"/>
                    <a:pt x="378" y="254"/>
                    <a:pt x="382" y="248"/>
                  </a:cubicBezTo>
                  <a:cubicBezTo>
                    <a:pt x="395" y="226"/>
                    <a:pt x="398" y="200"/>
                    <a:pt x="389" y="17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GB" sz="1200"/>
            </a:p>
          </p:txBody>
        </p:sp>
      </p:grpSp>
      <p:sp>
        <p:nvSpPr>
          <p:cNvPr id="30" name="Title 3"/>
          <p:cNvSpPr txBox="1">
            <a:spLocks/>
          </p:cNvSpPr>
          <p:nvPr/>
        </p:nvSpPr>
        <p:spPr bwMode="gray">
          <a:xfrm>
            <a:off x="376238" y="195272"/>
            <a:ext cx="8391525" cy="698500"/>
          </a:xfrm>
          <a:prstGeom prst="rect">
            <a:avLst/>
          </a:prstGeom>
        </p:spPr>
        <p:txBody>
          <a:bodyPr vert="horz" lIns="0" tIns="0" rIns="0" bIns="0" rtlCol="0" anchor="t" anchorCtr="0">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pPr algn="ctr"/>
            <a:r>
              <a:rPr lang="es-MX" smtClean="0"/>
              <a:t>Resumen de cambios propuestos</a:t>
            </a:r>
            <a:endParaRPr lang="es-MX" dirty="0"/>
          </a:p>
        </p:txBody>
      </p:sp>
      <p:sp>
        <p:nvSpPr>
          <p:cNvPr id="12" name="3 Marcador de número de diapositiva"/>
          <p:cNvSpPr txBox="1">
            <a:spLocks/>
          </p:cNvSpPr>
          <p:nvPr/>
        </p:nvSpPr>
        <p:spPr>
          <a:xfrm>
            <a:off x="8286902" y="6369830"/>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7</a:t>
            </a:fld>
            <a:endParaRPr lang="es-ES" altLang="es-MX" dirty="0"/>
          </a:p>
        </p:txBody>
      </p:sp>
    </p:spTree>
    <p:extLst>
      <p:ext uri="{BB962C8B-B14F-4D97-AF65-F5344CB8AC3E}">
        <p14:creationId xmlns:p14="http://schemas.microsoft.com/office/powerpoint/2010/main" val="192579783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6238" y="195272"/>
            <a:ext cx="8391525" cy="698500"/>
          </a:xfrm>
        </p:spPr>
        <p:txBody>
          <a:bodyPr/>
          <a:lstStyle/>
          <a:p>
            <a:pPr algn="ctr"/>
            <a:r>
              <a:rPr lang="es-MX" dirty="0" smtClean="0"/>
              <a:t>Resumen de cambios propuestos a las </a:t>
            </a:r>
            <a:br>
              <a:rPr lang="es-MX" dirty="0" smtClean="0"/>
            </a:br>
            <a:r>
              <a:rPr lang="es-MX" dirty="0" smtClean="0"/>
              <a:t>Bases de Funcionamiento del Comité de Inversión</a:t>
            </a:r>
            <a:endParaRPr lang="es-MX" dirty="0"/>
          </a:p>
        </p:txBody>
      </p:sp>
      <p:sp>
        <p:nvSpPr>
          <p:cNvPr id="18" name="Rectangle 5"/>
          <p:cNvSpPr txBox="1">
            <a:spLocks/>
          </p:cNvSpPr>
          <p:nvPr/>
        </p:nvSpPr>
        <p:spPr bwMode="auto">
          <a:xfrm>
            <a:off x="459076" y="1135448"/>
            <a:ext cx="2459153" cy="185120"/>
          </a:xfrm>
          <a:prstGeom prst="rect">
            <a:avLst/>
          </a:prstGeom>
          <a:solidFill>
            <a:srgbClr val="C00000"/>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defRPr/>
            </a:pPr>
            <a:r>
              <a:rPr lang="es-MX" altLang="es-MX"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Dinámica de Operación</a:t>
            </a:r>
            <a:endParaRPr lang="es-MX" altLang="es-MX" sz="1200" b="1" dirty="0">
              <a:solidFill>
                <a:schemeClr val="bg1"/>
              </a:solidFill>
              <a:latin typeface="Arial" panose="020B0604020202020204" pitchFamily="34" charset="0"/>
            </a:endParaRPr>
          </a:p>
        </p:txBody>
      </p:sp>
      <p:sp>
        <p:nvSpPr>
          <p:cNvPr id="23" name="Rectangle 5"/>
          <p:cNvSpPr txBox="1">
            <a:spLocks/>
          </p:cNvSpPr>
          <p:nvPr/>
        </p:nvSpPr>
        <p:spPr bwMode="auto">
          <a:xfrm>
            <a:off x="459075" y="1561312"/>
            <a:ext cx="8496666" cy="912947"/>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Para la determinación del quórum se propone que estén los 3 miembros representantes de cada sector y al menos 1 miembro experto a efecto de que se cuente con la opinión de alguien que pueda brindar un análisis más detallado o su perspectiva con base en el conocimiento y experiencia para fortalecer la discusión y decisión que se pretenda tomar.</a:t>
            </a:r>
            <a:endParaRPr lang="es-MX" altLang="es-MX" sz="1200" dirty="0">
              <a:solidFill>
                <a:srgbClr val="002060"/>
              </a:solidFill>
              <a:latin typeface="Arial" panose="020B0604020202020204" pitchFamily="34" charset="0"/>
            </a:endParaRPr>
          </a:p>
        </p:txBody>
      </p:sp>
      <p:sp>
        <p:nvSpPr>
          <p:cNvPr id="25" name="Rectangle 5"/>
          <p:cNvSpPr txBox="1">
            <a:spLocks/>
          </p:cNvSpPr>
          <p:nvPr/>
        </p:nvSpPr>
        <p:spPr bwMode="auto">
          <a:xfrm>
            <a:off x="459075" y="4276680"/>
            <a:ext cx="8496666" cy="725617"/>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Para la remoción de miembros del Comité se propone agregar que no solo pueden ser removidos por el Consejo a solicitud de la representación o cuando haya transcurrido el período para el que fueron nombrados sino por renuncia, fallecimiento o porque hayan cometido una acción contraria que afecte al Comité o al Instituto mismo.</a:t>
            </a:r>
            <a:endParaRPr lang="es-MX" altLang="es-MX" sz="1200" dirty="0">
              <a:solidFill>
                <a:srgbClr val="002060"/>
              </a:solidFill>
              <a:latin typeface="Arial" panose="020B0604020202020204" pitchFamily="34" charset="0"/>
            </a:endParaRPr>
          </a:p>
        </p:txBody>
      </p:sp>
      <p:sp>
        <p:nvSpPr>
          <p:cNvPr id="27" name="Rectangle 5"/>
          <p:cNvSpPr txBox="1">
            <a:spLocks/>
          </p:cNvSpPr>
          <p:nvPr/>
        </p:nvSpPr>
        <p:spPr bwMode="auto">
          <a:xfrm>
            <a:off x="459075" y="5097367"/>
            <a:ext cx="8496666" cy="536944"/>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La retribución de los miembros solo se sugiere agregar que será por sesión asistida para fomentar que solo por el trabajo desarrollado se compensará a los miembros y no como algo fijo.</a:t>
            </a:r>
            <a:endParaRPr lang="es-MX" altLang="es-MX" sz="1200" dirty="0">
              <a:solidFill>
                <a:srgbClr val="002060"/>
              </a:solidFill>
              <a:latin typeface="Arial" panose="020B0604020202020204" pitchFamily="34" charset="0"/>
            </a:endParaRPr>
          </a:p>
        </p:txBody>
      </p:sp>
      <p:grpSp>
        <p:nvGrpSpPr>
          <p:cNvPr id="42" name="Group 836"/>
          <p:cNvGrpSpPr>
            <a:grpSpLocks noChangeAspect="1"/>
          </p:cNvGrpSpPr>
          <p:nvPr/>
        </p:nvGrpSpPr>
        <p:grpSpPr bwMode="auto">
          <a:xfrm>
            <a:off x="110132" y="1042229"/>
            <a:ext cx="369676" cy="369676"/>
            <a:chOff x="4676" y="3030"/>
            <a:chExt cx="340" cy="340"/>
          </a:xfrm>
          <a:solidFill>
            <a:srgbClr val="C00000"/>
          </a:solidFill>
        </p:grpSpPr>
        <p:sp>
          <p:nvSpPr>
            <p:cNvPr id="43" name="Oval 837"/>
            <p:cNvSpPr>
              <a:spLocks noChangeArrowheads="1"/>
            </p:cNvSpPr>
            <p:nvPr/>
          </p:nvSpPr>
          <p:spPr bwMode="auto">
            <a:xfrm>
              <a:off x="4888" y="3108"/>
              <a:ext cx="14"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Oval 838"/>
            <p:cNvSpPr>
              <a:spLocks noChangeArrowheads="1"/>
            </p:cNvSpPr>
            <p:nvPr/>
          </p:nvSpPr>
          <p:spPr bwMode="auto">
            <a:xfrm>
              <a:off x="4789" y="3108"/>
              <a:ext cx="14"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839"/>
            <p:cNvSpPr>
              <a:spLocks/>
            </p:cNvSpPr>
            <p:nvPr/>
          </p:nvSpPr>
          <p:spPr bwMode="auto">
            <a:xfrm>
              <a:off x="4876" y="3164"/>
              <a:ext cx="38" cy="71"/>
            </a:xfrm>
            <a:custGeom>
              <a:avLst/>
              <a:gdLst>
                <a:gd name="T0" fmla="*/ 18 w 38"/>
                <a:gd name="T1" fmla="*/ 0 h 71"/>
                <a:gd name="T2" fmla="*/ 0 w 38"/>
                <a:gd name="T3" fmla="*/ 71 h 71"/>
                <a:gd name="T4" fmla="*/ 38 w 38"/>
                <a:gd name="T5" fmla="*/ 71 h 71"/>
                <a:gd name="T6" fmla="*/ 21 w 38"/>
                <a:gd name="T7" fmla="*/ 0 h 71"/>
                <a:gd name="T8" fmla="*/ 18 w 38"/>
                <a:gd name="T9" fmla="*/ 0 h 71"/>
              </a:gdLst>
              <a:ahLst/>
              <a:cxnLst>
                <a:cxn ang="0">
                  <a:pos x="T0" y="T1"/>
                </a:cxn>
                <a:cxn ang="0">
                  <a:pos x="T2" y="T3"/>
                </a:cxn>
                <a:cxn ang="0">
                  <a:pos x="T4" y="T5"/>
                </a:cxn>
                <a:cxn ang="0">
                  <a:pos x="T6" y="T7"/>
                </a:cxn>
                <a:cxn ang="0">
                  <a:pos x="T8" y="T9"/>
                </a:cxn>
              </a:cxnLst>
              <a:rect l="0" t="0" r="r" b="b"/>
              <a:pathLst>
                <a:path w="38" h="71">
                  <a:moveTo>
                    <a:pt x="18" y="0"/>
                  </a:moveTo>
                  <a:lnTo>
                    <a:pt x="0" y="71"/>
                  </a:lnTo>
                  <a:lnTo>
                    <a:pt x="38" y="71"/>
                  </a:lnTo>
                  <a:lnTo>
                    <a:pt x="21" y="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840"/>
            <p:cNvSpPr>
              <a:spLocks noEditPoints="1"/>
            </p:cNvSpPr>
            <p:nvPr/>
          </p:nvSpPr>
          <p:spPr bwMode="auto">
            <a:xfrm>
              <a:off x="4676" y="3030"/>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181 w 512"/>
                <a:gd name="T11" fmla="*/ 96 h 512"/>
                <a:gd name="T12" fmla="*/ 213 w 512"/>
                <a:gd name="T13" fmla="*/ 128 h 512"/>
                <a:gd name="T14" fmla="*/ 181 w 512"/>
                <a:gd name="T15" fmla="*/ 160 h 512"/>
                <a:gd name="T16" fmla="*/ 149 w 512"/>
                <a:gd name="T17" fmla="*/ 128 h 512"/>
                <a:gd name="T18" fmla="*/ 181 w 512"/>
                <a:gd name="T19" fmla="*/ 96 h 512"/>
                <a:gd name="T20" fmla="*/ 234 w 512"/>
                <a:gd name="T21" fmla="*/ 298 h 512"/>
                <a:gd name="T22" fmla="*/ 224 w 512"/>
                <a:gd name="T23" fmla="*/ 309 h 512"/>
                <a:gd name="T24" fmla="*/ 213 w 512"/>
                <a:gd name="T25" fmla="*/ 309 h 512"/>
                <a:gd name="T26" fmla="*/ 213 w 512"/>
                <a:gd name="T27" fmla="*/ 405 h 512"/>
                <a:gd name="T28" fmla="*/ 202 w 512"/>
                <a:gd name="T29" fmla="*/ 416 h 512"/>
                <a:gd name="T30" fmla="*/ 192 w 512"/>
                <a:gd name="T31" fmla="*/ 405 h 512"/>
                <a:gd name="T32" fmla="*/ 192 w 512"/>
                <a:gd name="T33" fmla="*/ 309 h 512"/>
                <a:gd name="T34" fmla="*/ 170 w 512"/>
                <a:gd name="T35" fmla="*/ 309 h 512"/>
                <a:gd name="T36" fmla="*/ 170 w 512"/>
                <a:gd name="T37" fmla="*/ 405 h 512"/>
                <a:gd name="T38" fmla="*/ 160 w 512"/>
                <a:gd name="T39" fmla="*/ 416 h 512"/>
                <a:gd name="T40" fmla="*/ 149 w 512"/>
                <a:gd name="T41" fmla="*/ 405 h 512"/>
                <a:gd name="T42" fmla="*/ 149 w 512"/>
                <a:gd name="T43" fmla="*/ 309 h 512"/>
                <a:gd name="T44" fmla="*/ 138 w 512"/>
                <a:gd name="T45" fmla="*/ 309 h 512"/>
                <a:gd name="T46" fmla="*/ 128 w 512"/>
                <a:gd name="T47" fmla="*/ 298 h 512"/>
                <a:gd name="T48" fmla="*/ 128 w 512"/>
                <a:gd name="T49" fmla="*/ 192 h 512"/>
                <a:gd name="T50" fmla="*/ 138 w 512"/>
                <a:gd name="T51" fmla="*/ 181 h 512"/>
                <a:gd name="T52" fmla="*/ 224 w 512"/>
                <a:gd name="T53" fmla="*/ 181 h 512"/>
                <a:gd name="T54" fmla="*/ 234 w 512"/>
                <a:gd name="T55" fmla="*/ 192 h 512"/>
                <a:gd name="T56" fmla="*/ 234 w 512"/>
                <a:gd name="T57" fmla="*/ 298 h 512"/>
                <a:gd name="T58" fmla="*/ 330 w 512"/>
                <a:gd name="T59" fmla="*/ 96 h 512"/>
                <a:gd name="T60" fmla="*/ 362 w 512"/>
                <a:gd name="T61" fmla="*/ 128 h 512"/>
                <a:gd name="T62" fmla="*/ 330 w 512"/>
                <a:gd name="T63" fmla="*/ 160 h 512"/>
                <a:gd name="T64" fmla="*/ 298 w 512"/>
                <a:gd name="T65" fmla="*/ 128 h 512"/>
                <a:gd name="T66" fmla="*/ 330 w 512"/>
                <a:gd name="T67" fmla="*/ 96 h 512"/>
                <a:gd name="T68" fmla="*/ 381 w 512"/>
                <a:gd name="T69" fmla="*/ 326 h 512"/>
                <a:gd name="T70" fmla="*/ 373 w 512"/>
                <a:gd name="T71" fmla="*/ 330 h 512"/>
                <a:gd name="T72" fmla="*/ 362 w 512"/>
                <a:gd name="T73" fmla="*/ 330 h 512"/>
                <a:gd name="T74" fmla="*/ 362 w 512"/>
                <a:gd name="T75" fmla="*/ 405 h 512"/>
                <a:gd name="T76" fmla="*/ 352 w 512"/>
                <a:gd name="T77" fmla="*/ 416 h 512"/>
                <a:gd name="T78" fmla="*/ 341 w 512"/>
                <a:gd name="T79" fmla="*/ 405 h 512"/>
                <a:gd name="T80" fmla="*/ 341 w 512"/>
                <a:gd name="T81" fmla="*/ 330 h 512"/>
                <a:gd name="T82" fmla="*/ 320 w 512"/>
                <a:gd name="T83" fmla="*/ 330 h 512"/>
                <a:gd name="T84" fmla="*/ 320 w 512"/>
                <a:gd name="T85" fmla="*/ 405 h 512"/>
                <a:gd name="T86" fmla="*/ 309 w 512"/>
                <a:gd name="T87" fmla="*/ 416 h 512"/>
                <a:gd name="T88" fmla="*/ 298 w 512"/>
                <a:gd name="T89" fmla="*/ 405 h 512"/>
                <a:gd name="T90" fmla="*/ 298 w 512"/>
                <a:gd name="T91" fmla="*/ 330 h 512"/>
                <a:gd name="T92" fmla="*/ 288 w 512"/>
                <a:gd name="T93" fmla="*/ 330 h 512"/>
                <a:gd name="T94" fmla="*/ 279 w 512"/>
                <a:gd name="T95" fmla="*/ 326 h 512"/>
                <a:gd name="T96" fmla="*/ 277 w 512"/>
                <a:gd name="T97" fmla="*/ 317 h 512"/>
                <a:gd name="T98" fmla="*/ 309 w 512"/>
                <a:gd name="T99" fmla="*/ 189 h 512"/>
                <a:gd name="T100" fmla="*/ 320 w 512"/>
                <a:gd name="T101" fmla="*/ 181 h 512"/>
                <a:gd name="T102" fmla="*/ 341 w 512"/>
                <a:gd name="T103" fmla="*/ 181 h 512"/>
                <a:gd name="T104" fmla="*/ 351 w 512"/>
                <a:gd name="T105" fmla="*/ 189 h 512"/>
                <a:gd name="T106" fmla="*/ 383 w 512"/>
                <a:gd name="T107" fmla="*/ 317 h 512"/>
                <a:gd name="T108" fmla="*/ 381 w 512"/>
                <a:gd name="T109" fmla="*/ 32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181" y="96"/>
                  </a:moveTo>
                  <a:cubicBezTo>
                    <a:pt x="199" y="96"/>
                    <a:pt x="213" y="110"/>
                    <a:pt x="213" y="128"/>
                  </a:cubicBezTo>
                  <a:cubicBezTo>
                    <a:pt x="213" y="145"/>
                    <a:pt x="199" y="160"/>
                    <a:pt x="181" y="160"/>
                  </a:cubicBezTo>
                  <a:cubicBezTo>
                    <a:pt x="163" y="160"/>
                    <a:pt x="149" y="145"/>
                    <a:pt x="149" y="128"/>
                  </a:cubicBezTo>
                  <a:cubicBezTo>
                    <a:pt x="149" y="110"/>
                    <a:pt x="163" y="96"/>
                    <a:pt x="181" y="96"/>
                  </a:cubicBezTo>
                  <a:close/>
                  <a:moveTo>
                    <a:pt x="234" y="298"/>
                  </a:moveTo>
                  <a:cubicBezTo>
                    <a:pt x="234" y="304"/>
                    <a:pt x="230" y="309"/>
                    <a:pt x="224" y="309"/>
                  </a:cubicBezTo>
                  <a:cubicBezTo>
                    <a:pt x="213" y="309"/>
                    <a:pt x="213" y="309"/>
                    <a:pt x="213" y="309"/>
                  </a:cubicBezTo>
                  <a:cubicBezTo>
                    <a:pt x="213" y="405"/>
                    <a:pt x="213" y="405"/>
                    <a:pt x="213" y="405"/>
                  </a:cubicBezTo>
                  <a:cubicBezTo>
                    <a:pt x="213" y="411"/>
                    <a:pt x="208" y="416"/>
                    <a:pt x="202" y="416"/>
                  </a:cubicBezTo>
                  <a:cubicBezTo>
                    <a:pt x="196" y="416"/>
                    <a:pt x="192" y="411"/>
                    <a:pt x="192" y="405"/>
                  </a:cubicBezTo>
                  <a:cubicBezTo>
                    <a:pt x="192" y="309"/>
                    <a:pt x="192" y="309"/>
                    <a:pt x="192" y="309"/>
                  </a:cubicBezTo>
                  <a:cubicBezTo>
                    <a:pt x="170" y="309"/>
                    <a:pt x="170" y="309"/>
                    <a:pt x="170" y="309"/>
                  </a:cubicBezTo>
                  <a:cubicBezTo>
                    <a:pt x="170" y="405"/>
                    <a:pt x="170" y="405"/>
                    <a:pt x="170" y="405"/>
                  </a:cubicBezTo>
                  <a:cubicBezTo>
                    <a:pt x="170" y="411"/>
                    <a:pt x="166" y="416"/>
                    <a:pt x="160" y="416"/>
                  </a:cubicBezTo>
                  <a:cubicBezTo>
                    <a:pt x="154" y="416"/>
                    <a:pt x="149" y="411"/>
                    <a:pt x="149" y="405"/>
                  </a:cubicBezTo>
                  <a:cubicBezTo>
                    <a:pt x="149" y="309"/>
                    <a:pt x="149" y="309"/>
                    <a:pt x="149" y="309"/>
                  </a:cubicBezTo>
                  <a:cubicBezTo>
                    <a:pt x="138" y="309"/>
                    <a:pt x="138" y="309"/>
                    <a:pt x="138" y="309"/>
                  </a:cubicBezTo>
                  <a:cubicBezTo>
                    <a:pt x="132" y="309"/>
                    <a:pt x="128" y="304"/>
                    <a:pt x="128" y="298"/>
                  </a:cubicBezTo>
                  <a:cubicBezTo>
                    <a:pt x="128" y="192"/>
                    <a:pt x="128" y="192"/>
                    <a:pt x="128" y="192"/>
                  </a:cubicBezTo>
                  <a:cubicBezTo>
                    <a:pt x="128" y="186"/>
                    <a:pt x="132" y="181"/>
                    <a:pt x="138" y="181"/>
                  </a:cubicBezTo>
                  <a:cubicBezTo>
                    <a:pt x="224" y="181"/>
                    <a:pt x="224" y="181"/>
                    <a:pt x="224" y="181"/>
                  </a:cubicBezTo>
                  <a:cubicBezTo>
                    <a:pt x="230" y="181"/>
                    <a:pt x="234" y="186"/>
                    <a:pt x="234" y="192"/>
                  </a:cubicBezTo>
                  <a:lnTo>
                    <a:pt x="234" y="298"/>
                  </a:lnTo>
                  <a:close/>
                  <a:moveTo>
                    <a:pt x="330" y="96"/>
                  </a:moveTo>
                  <a:cubicBezTo>
                    <a:pt x="348" y="96"/>
                    <a:pt x="362" y="110"/>
                    <a:pt x="362" y="128"/>
                  </a:cubicBezTo>
                  <a:cubicBezTo>
                    <a:pt x="362" y="145"/>
                    <a:pt x="348" y="160"/>
                    <a:pt x="330" y="160"/>
                  </a:cubicBezTo>
                  <a:cubicBezTo>
                    <a:pt x="313" y="160"/>
                    <a:pt x="298" y="145"/>
                    <a:pt x="298" y="128"/>
                  </a:cubicBezTo>
                  <a:cubicBezTo>
                    <a:pt x="298" y="110"/>
                    <a:pt x="313" y="96"/>
                    <a:pt x="330" y="96"/>
                  </a:cubicBezTo>
                  <a:close/>
                  <a:moveTo>
                    <a:pt x="381" y="326"/>
                  </a:moveTo>
                  <a:cubicBezTo>
                    <a:pt x="379" y="329"/>
                    <a:pt x="376" y="330"/>
                    <a:pt x="373" y="330"/>
                  </a:cubicBezTo>
                  <a:cubicBezTo>
                    <a:pt x="362" y="330"/>
                    <a:pt x="362" y="330"/>
                    <a:pt x="362" y="330"/>
                  </a:cubicBezTo>
                  <a:cubicBezTo>
                    <a:pt x="362" y="405"/>
                    <a:pt x="362" y="405"/>
                    <a:pt x="362" y="405"/>
                  </a:cubicBezTo>
                  <a:cubicBezTo>
                    <a:pt x="362" y="411"/>
                    <a:pt x="358" y="416"/>
                    <a:pt x="352" y="416"/>
                  </a:cubicBezTo>
                  <a:cubicBezTo>
                    <a:pt x="346" y="416"/>
                    <a:pt x="341" y="411"/>
                    <a:pt x="341" y="405"/>
                  </a:cubicBezTo>
                  <a:cubicBezTo>
                    <a:pt x="341" y="330"/>
                    <a:pt x="341" y="330"/>
                    <a:pt x="341" y="330"/>
                  </a:cubicBezTo>
                  <a:cubicBezTo>
                    <a:pt x="320" y="330"/>
                    <a:pt x="320" y="330"/>
                    <a:pt x="320" y="330"/>
                  </a:cubicBezTo>
                  <a:cubicBezTo>
                    <a:pt x="320" y="405"/>
                    <a:pt x="320" y="405"/>
                    <a:pt x="320" y="405"/>
                  </a:cubicBezTo>
                  <a:cubicBezTo>
                    <a:pt x="320" y="411"/>
                    <a:pt x="315" y="416"/>
                    <a:pt x="309" y="416"/>
                  </a:cubicBezTo>
                  <a:cubicBezTo>
                    <a:pt x="303" y="416"/>
                    <a:pt x="298" y="411"/>
                    <a:pt x="298" y="405"/>
                  </a:cubicBezTo>
                  <a:cubicBezTo>
                    <a:pt x="298" y="330"/>
                    <a:pt x="298" y="330"/>
                    <a:pt x="298" y="330"/>
                  </a:cubicBezTo>
                  <a:cubicBezTo>
                    <a:pt x="288" y="330"/>
                    <a:pt x="288" y="330"/>
                    <a:pt x="288" y="330"/>
                  </a:cubicBezTo>
                  <a:cubicBezTo>
                    <a:pt x="284" y="330"/>
                    <a:pt x="281" y="329"/>
                    <a:pt x="279" y="326"/>
                  </a:cubicBezTo>
                  <a:cubicBezTo>
                    <a:pt x="277" y="324"/>
                    <a:pt x="277" y="320"/>
                    <a:pt x="277" y="317"/>
                  </a:cubicBezTo>
                  <a:cubicBezTo>
                    <a:pt x="309" y="189"/>
                    <a:pt x="309" y="189"/>
                    <a:pt x="309" y="189"/>
                  </a:cubicBezTo>
                  <a:cubicBezTo>
                    <a:pt x="311" y="184"/>
                    <a:pt x="315" y="181"/>
                    <a:pt x="320" y="181"/>
                  </a:cubicBezTo>
                  <a:cubicBezTo>
                    <a:pt x="341" y="181"/>
                    <a:pt x="341" y="181"/>
                    <a:pt x="341" y="181"/>
                  </a:cubicBezTo>
                  <a:cubicBezTo>
                    <a:pt x="346" y="181"/>
                    <a:pt x="350" y="184"/>
                    <a:pt x="351" y="189"/>
                  </a:cubicBezTo>
                  <a:cubicBezTo>
                    <a:pt x="383" y="317"/>
                    <a:pt x="383" y="317"/>
                    <a:pt x="383" y="317"/>
                  </a:cubicBezTo>
                  <a:cubicBezTo>
                    <a:pt x="384" y="320"/>
                    <a:pt x="383" y="324"/>
                    <a:pt x="381" y="3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Rectangle 841"/>
            <p:cNvSpPr>
              <a:spLocks noChangeArrowheads="1"/>
            </p:cNvSpPr>
            <p:nvPr/>
          </p:nvSpPr>
          <p:spPr bwMode="auto">
            <a:xfrm>
              <a:off x="4775" y="3164"/>
              <a:ext cx="42" cy="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6" name="Rectangle 5"/>
          <p:cNvSpPr txBox="1">
            <a:spLocks/>
          </p:cNvSpPr>
          <p:nvPr/>
        </p:nvSpPr>
        <p:spPr bwMode="auto">
          <a:xfrm>
            <a:off x="459075" y="5735141"/>
            <a:ext cx="8496666" cy="423604"/>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A efecto de reforzar el compromiso y la rendición de cuentas, se define que los miembros y los miembros expertos tendrán responsabilidad fiduciaria.</a:t>
            </a:r>
            <a:endParaRPr lang="es-MX" altLang="es-MX" sz="1200" dirty="0">
              <a:solidFill>
                <a:srgbClr val="002060"/>
              </a:solidFill>
              <a:latin typeface="Arial" panose="020B0604020202020204" pitchFamily="34" charset="0"/>
            </a:endParaRPr>
          </a:p>
        </p:txBody>
      </p:sp>
      <p:sp>
        <p:nvSpPr>
          <p:cNvPr id="61" name="Rectangle 5"/>
          <p:cNvSpPr txBox="1">
            <a:spLocks/>
          </p:cNvSpPr>
          <p:nvPr/>
        </p:nvSpPr>
        <p:spPr bwMode="auto">
          <a:xfrm>
            <a:off x="436664" y="2547430"/>
            <a:ext cx="8532524" cy="491606"/>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alt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Para la votación se propone que ésta sea por mayoría y que si no se llegara a un consenso la propuesta se considerará como no favorable, lo cual evita que se tomen decisiones que no estén soportadas de manera suficiente y requieren de un análisis más profundo.</a:t>
            </a:r>
            <a:endParaRPr lang="es-MX" altLang="es-MX" sz="1200" dirty="0">
              <a:solidFill>
                <a:srgbClr val="002060"/>
              </a:solidFill>
              <a:latin typeface="Arial" panose="020B0604020202020204" pitchFamily="34" charset="0"/>
            </a:endParaRPr>
          </a:p>
        </p:txBody>
      </p:sp>
      <p:sp>
        <p:nvSpPr>
          <p:cNvPr id="62" name="Rectangle 5"/>
          <p:cNvSpPr txBox="1">
            <a:spLocks/>
          </p:cNvSpPr>
          <p:nvPr/>
        </p:nvSpPr>
        <p:spPr bwMode="auto">
          <a:xfrm>
            <a:off x="463558" y="3103998"/>
            <a:ext cx="8496666" cy="1091485"/>
          </a:xfrm>
          <a:prstGeom prst="rect">
            <a:avLst/>
          </a:prstGeom>
          <a:solidFill>
            <a:srgbClr val="FFFFFF"/>
          </a:solidFill>
          <a:ln w="12700" algn="ctr">
            <a:solidFill>
              <a:srgbClr val="C00000"/>
            </a:solidFill>
            <a:prstDash val="sysDot"/>
            <a:miter lim="800000"/>
            <a:headEnd/>
            <a:tailEnd/>
          </a:ln>
        </p:spPr>
        <p:txBody>
          <a:bodyPr lIns="140648" tIns="108000" rIns="140648" bIns="108000" anchor="ctr"/>
          <a:lstStyle>
            <a:lvl1pPr indent="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indent="0" algn="just">
              <a:defRPr/>
            </a:pP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Para las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abstenciones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de participar en la votación se deberá considerar que únicamente se podrán abstener dos veces por sector en un año de operación del comité para lo cual se deberá que en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su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conjunto tanto el miembro titular como su miembro experto correspondiente no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cuentan con la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información para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la toma de decisiones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y se deje evidencia de esto. Se considerará que si el miembro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experto no tiene la experiencia </a:t>
            </a:r>
            <a:r>
              <a:rPr lang="es-MX" sz="1200" dirty="0" smtClean="0">
                <a:solidFill>
                  <a:srgbClr val="313131"/>
                </a:solidFill>
                <a:latin typeface="Verdana" panose="020B0604030504040204" pitchFamily="34" charset="0"/>
                <a:ea typeface="Verdana" panose="020B0604030504040204" pitchFamily="34" charset="0"/>
                <a:cs typeface="Verdana" panose="020B0604030504040204" pitchFamily="34" charset="0"/>
              </a:rPr>
              <a:t>para brindar el soporte adecuado, </a:t>
            </a:r>
            <a:r>
              <a:rPr 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éste tendrá que ser cambiado</a:t>
            </a:r>
            <a:r>
              <a:rPr lang="es-MX" altLang="es-MX" sz="1200" dirty="0">
                <a:solidFill>
                  <a:srgbClr val="313131"/>
                </a:solidFill>
                <a:latin typeface="Verdana" panose="020B0604030504040204" pitchFamily="34" charset="0"/>
                <a:ea typeface="Verdana" panose="020B0604030504040204" pitchFamily="34" charset="0"/>
                <a:cs typeface="Verdana" panose="020B0604030504040204" pitchFamily="34" charset="0"/>
              </a:rPr>
              <a:t>.</a:t>
            </a:r>
          </a:p>
        </p:txBody>
      </p:sp>
      <p:sp>
        <p:nvSpPr>
          <p:cNvPr id="17" name="3 Marcador de número de diapositiva"/>
          <p:cNvSpPr txBox="1">
            <a:spLocks/>
          </p:cNvSpPr>
          <p:nvPr/>
        </p:nvSpPr>
        <p:spPr>
          <a:xfrm>
            <a:off x="8286902" y="6369830"/>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a:t>
            </a:fld>
            <a:endParaRPr lang="es-ES" altLang="es-MX" dirty="0"/>
          </a:p>
        </p:txBody>
      </p:sp>
    </p:spTree>
    <p:extLst>
      <p:ext uri="{BB962C8B-B14F-4D97-AF65-F5344CB8AC3E}">
        <p14:creationId xmlns:p14="http://schemas.microsoft.com/office/powerpoint/2010/main" val="371683876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376239" y="4211955"/>
            <a:ext cx="7138986" cy="2169796"/>
          </a:xfrm>
        </p:spPr>
        <p:txBody>
          <a:bodyPr>
            <a:noAutofit/>
          </a:bodyPr>
          <a:lstStyle/>
          <a:p>
            <a:r>
              <a:rPr lang="es-MX" sz="800" dirty="0"/>
              <a:t>Deloitte se refiere a Deloitte Touche Tohmatsu Limited, sociedad privada de responsabilidad limitada en el Reino Unido, y a su red de firmas miembro, cada una de ellas como una entidad legal única e independiente. Conozca en www.deloitte.com/mx/conozcanos la descripción detallada de la estructura legal de Deloitte Touche Tohmatsu Limited y sus firmas miembro.</a:t>
            </a:r>
          </a:p>
          <a:p>
            <a:r>
              <a:rPr lang="es-MX" sz="800" dirty="0" smtClean="0"/>
              <a:t>Deloitte </a:t>
            </a:r>
            <a:r>
              <a:rPr lang="es-MX" sz="800" dirty="0"/>
              <a:t>presta servicios profesionales de auditoría, impuestos y servicios legales, consultoría y asesoría, a clientes públicos y privados de diversas industrias. Con una red global de firmas miembro en más de 150 países, Deloitte brinda capacidades de clase mundial y servicio de alta calidad a sus clientes, aportando la experiencia necesaria para hacer frente a los retos más complejos de negocios. Los más de 225,000 profesionales de Deloitte están comprometidos a lograr impactos significativos. </a:t>
            </a:r>
          </a:p>
          <a:p>
            <a:r>
              <a:rPr lang="es-MX" sz="800" dirty="0" smtClean="0"/>
              <a:t>Tal </a:t>
            </a:r>
            <a:r>
              <a:rPr lang="es-MX" sz="800" dirty="0"/>
              <a:t>y como se usa en este documento, “Deloitte” significa Galaz, Yamazaki, Ruiz Urquiza, S.C., la cual tiene el derecho legal exclusivo de involucrarse en, y limita sus negocios a, la prestación de servicios de auditoría, consultoría fiscal, asesoría y otros servicios profesionales en México, bajo el nombre de “Deloitte”.</a:t>
            </a:r>
          </a:p>
          <a:p>
            <a:r>
              <a:rPr lang="es-MX" sz="800" dirty="0" smtClean="0"/>
              <a:t>Esta </a:t>
            </a:r>
            <a:r>
              <a:rPr lang="es-MX" sz="800" dirty="0"/>
              <a:t>publicación sólo contiene información general y ni Deloitte Touche Tohmatsu Limited, ni sus firmas miembro, ni ninguna de sus respectivas afiliadas (en conjunto la “Red Deloitte”), presta asesoría o servicios por medio de esta publicación. Antes de tomar cualquier decisión o medida que pueda afectar sus finanzas o negocio, debe consultar a un asesor profesional calificado. Ninguna entidad de la Red Deloitte, será responsable de pérdidas que pudiera sufrir cualquier persona o entidad que consulte esta publicación</a:t>
            </a:r>
            <a:r>
              <a:rPr lang="es-MX" sz="800" dirty="0" smtClean="0"/>
              <a:t>.</a:t>
            </a:r>
            <a:br>
              <a:rPr lang="es-MX" sz="800" dirty="0" smtClean="0"/>
            </a:br>
            <a:endParaRPr lang="es-MX" sz="800" dirty="0" smtClean="0"/>
          </a:p>
          <a:p>
            <a:r>
              <a:rPr lang="es-MX" sz="800" dirty="0"/>
              <a:t>© </a:t>
            </a:r>
            <a:r>
              <a:rPr lang="es-MX" sz="800" dirty="0" smtClean="0"/>
              <a:t>2018 </a:t>
            </a:r>
            <a:r>
              <a:rPr lang="es-MX" sz="800" dirty="0"/>
              <a:t>Galaz, Yamazaki, Ruiz Urquiza, S.C</a:t>
            </a:r>
            <a:r>
              <a:rPr lang="es-MX" sz="800" dirty="0" smtClean="0"/>
              <a:t>.</a:t>
            </a:r>
            <a:endParaRPr lang="es-MX" sz="800" dirty="0"/>
          </a:p>
        </p:txBody>
      </p:sp>
      <p:graphicFrame>
        <p:nvGraphicFramePr>
          <p:cNvPr id="4" name="3 Objeto"/>
          <p:cNvGraphicFramePr>
            <a:graphicFrameLocks noChangeAspect="1"/>
          </p:cNvGraphicFramePr>
          <p:nvPr>
            <p:extLst>
              <p:ext uri="{D42A27DB-BD31-4B8C-83A1-F6EECF244321}">
                <p14:modId xmlns:p14="http://schemas.microsoft.com/office/powerpoint/2010/main" val="871761217"/>
              </p:ext>
            </p:extLst>
          </p:nvPr>
        </p:nvGraphicFramePr>
        <p:xfrm>
          <a:off x="2688336" y="1345997"/>
          <a:ext cx="2778558" cy="2344408"/>
        </p:xfrm>
        <a:graphic>
          <a:graphicData uri="http://schemas.openxmlformats.org/presentationml/2006/ole">
            <mc:AlternateContent xmlns:mc="http://schemas.openxmlformats.org/markup-compatibility/2006">
              <mc:Choice xmlns:v="urn:schemas-microsoft-com:vml" Requires="v">
                <p:oleObj spid="_x0000_s3075" name="Documento" showAsIcon="1" r:id="rId4" imgW="914400" imgH="771480" progId="Word.Document.12">
                  <p:embed/>
                </p:oleObj>
              </mc:Choice>
              <mc:Fallback>
                <p:oleObj name="Documento" showAsIcon="1" r:id="rId4" imgW="914400" imgH="771480" progId="Word.Document.12">
                  <p:embed/>
                  <p:pic>
                    <p:nvPicPr>
                      <p:cNvPr id="0" name=""/>
                      <p:cNvPicPr/>
                      <p:nvPr/>
                    </p:nvPicPr>
                    <p:blipFill>
                      <a:blip r:embed="rId5"/>
                      <a:stretch>
                        <a:fillRect/>
                      </a:stretch>
                    </p:blipFill>
                    <p:spPr>
                      <a:xfrm>
                        <a:off x="2688336" y="1345997"/>
                        <a:ext cx="2778558" cy="2344408"/>
                      </a:xfrm>
                      <a:prstGeom prst="rect">
                        <a:avLst/>
                      </a:prstGeom>
                    </p:spPr>
                  </p:pic>
                </p:oleObj>
              </mc:Fallback>
            </mc:AlternateContent>
          </a:graphicData>
        </a:graphic>
      </p:graphicFrame>
      <p:sp>
        <p:nvSpPr>
          <p:cNvPr id="6" name="3 Marcador de número de diapositiva"/>
          <p:cNvSpPr txBox="1">
            <a:spLocks/>
          </p:cNvSpPr>
          <p:nvPr/>
        </p:nvSpPr>
        <p:spPr>
          <a:xfrm>
            <a:off x="8286902" y="6369830"/>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9</a:t>
            </a:fld>
            <a:endParaRPr lang="es-ES" altLang="es-MX" dirty="0"/>
          </a:p>
        </p:txBody>
      </p:sp>
    </p:spTree>
    <p:extLst>
      <p:ext uri="{BB962C8B-B14F-4D97-AF65-F5344CB8AC3E}">
        <p14:creationId xmlns:p14="http://schemas.microsoft.com/office/powerpoint/2010/main" val="60322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00266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3489490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Gestión FANVIT </a:t>
            </a:r>
            <a:r>
              <a:rPr lang="es-MX" sz="2000" b="1" dirty="0" smtClean="0">
                <a:latin typeface="Century Gothic" panose="020B0502020202020204" pitchFamily="34" charset="0"/>
              </a:rPr>
              <a:t>2017</a:t>
            </a: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smtClean="0">
                <a:latin typeface="Century Gothic" panose="020B0502020202020204" pitchFamily="34" charset="0"/>
              </a:rPr>
              <a:t>Resumen</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539552" y="1628800"/>
            <a:ext cx="8229600" cy="4525963"/>
          </a:xfrm>
        </p:spPr>
        <p:txBody>
          <a:bodyPr/>
          <a:lstStyle/>
          <a:p>
            <a:pPr lvl="1" algn="just">
              <a:buClr>
                <a:srgbClr val="C00000"/>
              </a:buClr>
              <a:buFont typeface="Arial" panose="020B0604020202020204" pitchFamily="34" charset="0"/>
              <a:buChar char="•"/>
            </a:pPr>
            <a:r>
              <a:rPr lang="es-MX" sz="1400" dirty="0" smtClean="0"/>
              <a:t>Entre </a:t>
            </a:r>
            <a:r>
              <a:rPr lang="es-MX" sz="1400" dirty="0"/>
              <a:t>diciembre de 2016 y diciembre de 2017: Aumentaron los activos (+41%), se diversificó el portafolio aumentando el número de instrumentos (144 a 159) y se logró un rendimiento de gestión del 8.2</a:t>
            </a:r>
            <a:r>
              <a:rPr lang="es-MX" sz="1400" dirty="0" smtClean="0"/>
              <a:t>%.</a:t>
            </a:r>
          </a:p>
          <a:p>
            <a:pPr lvl="1" algn="just">
              <a:buClr>
                <a:srgbClr val="C00000"/>
              </a:buClr>
              <a:buFont typeface="Arial" panose="020B0604020202020204" pitchFamily="34" charset="0"/>
              <a:buChar char="•"/>
            </a:pPr>
            <a:endParaRPr lang="es-MX" sz="1400" dirty="0"/>
          </a:p>
          <a:p>
            <a:pPr lvl="1" algn="just">
              <a:buClr>
                <a:srgbClr val="C00000"/>
              </a:buClr>
              <a:buFont typeface="Arial" panose="020B0604020202020204" pitchFamily="34" charset="0"/>
              <a:buChar char="•"/>
            </a:pPr>
            <a:r>
              <a:rPr lang="es-MX" sz="1400" dirty="0" smtClean="0"/>
              <a:t>Para </a:t>
            </a:r>
            <a:r>
              <a:rPr lang="es-MX" sz="1400" dirty="0"/>
              <a:t>hacer frente a las alzas en la tasa de la tasa de referencia de Banco de México de 5.75% a 7.25% (+150pb) y las fluctuaciones de los mercados financieros, se bajó a lo largo del año el plazo promedio del portafolio en 15% (de 7.9 años en 2016 a 6.7 al terminar 2017) y se redujo el riesgo medido a través del VaR (de 0.8 a 0.29%) a pesar de que se aumentó el porcentaje de renta variable (3.7% a 9.8%).</a:t>
            </a:r>
          </a:p>
          <a:p>
            <a:pPr algn="just">
              <a:buClr>
                <a:srgbClr val="C00000"/>
              </a:buClr>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88311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Gestión FANVIT 2017</a:t>
            </a:r>
            <a:br>
              <a:rPr lang="es-MX" sz="2000" b="1" dirty="0">
                <a:latin typeface="Century Gothic" panose="020B0502020202020204" pitchFamily="34" charset="0"/>
              </a:rPr>
            </a:br>
            <a:r>
              <a:rPr lang="es-MX" sz="2000" b="1" dirty="0">
                <a:latin typeface="Century Gothic" panose="020B0502020202020204" pitchFamily="34" charset="0"/>
              </a:rPr>
              <a:t>Resumen</a:t>
            </a: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12</a:t>
            </a:fld>
            <a:endParaRPr lang="es-ES" altLang="es-MX" dirty="0">
              <a:latin typeface="Century Gothic" panose="020B0502020202020204" pitchFamily="34" charset="0"/>
            </a:endParaRPr>
          </a:p>
        </p:txBody>
      </p:sp>
      <p:pic>
        <p:nvPicPr>
          <p:cNvPr id="6" name="5 Marcador de contenido"/>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7591" y="1600200"/>
            <a:ext cx="5308817" cy="4525963"/>
          </a:xfrm>
          <a:prstGeom prst="rect">
            <a:avLst/>
          </a:prstGeom>
          <a:noFill/>
          <a:ln>
            <a:noFill/>
          </a:ln>
        </p:spPr>
      </p:pic>
    </p:spTree>
    <p:extLst>
      <p:ext uri="{BB962C8B-B14F-4D97-AF65-F5344CB8AC3E}">
        <p14:creationId xmlns:p14="http://schemas.microsoft.com/office/powerpoint/2010/main" val="3214079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Métricas </a:t>
            </a:r>
            <a:r>
              <a:rPr lang="es-MX" sz="2000" b="1" dirty="0" smtClean="0">
                <a:latin typeface="Century Gothic" panose="020B0502020202020204" pitchFamily="34" charset="0"/>
              </a:rPr>
              <a:t>generales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200" y="1237931"/>
            <a:ext cx="8357616" cy="5469941"/>
          </a:xfrm>
        </p:spPr>
        <p:txBody>
          <a:bodyPr/>
          <a:lstStyle/>
          <a:p>
            <a:pPr algn="just">
              <a:buClr>
                <a:srgbClr val="C00000"/>
              </a:buClr>
            </a:pPr>
            <a:r>
              <a:rPr lang="es-MX" sz="1400" dirty="0" smtClean="0"/>
              <a:t>El </a:t>
            </a:r>
            <a:r>
              <a:rPr lang="es-MX" sz="1400" dirty="0"/>
              <a:t>activo neto del Fanvit subió de 90,747 mdp en diciembre de 2016 a 127,863 mdp al cierre de 2017 (+41%). El activo aumentó en 37,116 mdp: 28,500 mdp de traspasos Tesorería a Fanvit y 8,616 mdp por ganancias de capital e intereses.</a:t>
            </a:r>
          </a:p>
          <a:p>
            <a:pPr algn="just">
              <a:buClr>
                <a:srgbClr val="C00000"/>
              </a:buClr>
            </a:pPr>
            <a:r>
              <a:rPr lang="es-MX" sz="1400" dirty="0" smtClean="0"/>
              <a:t>El </a:t>
            </a:r>
            <a:r>
              <a:rPr lang="es-MX" sz="1400" dirty="0"/>
              <a:t>plazo promedio ponderado (</a:t>
            </a:r>
            <a:r>
              <a:rPr lang="es-MX" sz="1400" dirty="0" err="1"/>
              <a:t>ppp</a:t>
            </a:r>
            <a:r>
              <a:rPr lang="es-MX" sz="1400" dirty="0"/>
              <a:t>) del Fanvit se movió de 7.9 años en 2016 a 6.7 al terminar 2017. El nivel máximo y mínimo fue de 8.2 y 6.7 años, respectivamente.</a:t>
            </a:r>
          </a:p>
          <a:p>
            <a:pPr algn="just">
              <a:buClr>
                <a:srgbClr val="C00000"/>
              </a:buClr>
            </a:pPr>
            <a:r>
              <a:rPr lang="es-MX" sz="1400" dirty="0" smtClean="0"/>
              <a:t>El </a:t>
            </a:r>
            <a:r>
              <a:rPr lang="es-MX" sz="1400" dirty="0"/>
              <a:t>VaR calculado con metodología histórica (250 observaciones), horizonte a un día y un 99% de confianza, descendió de 0.8% en 2016 a 0.3% en 2017. Esto fue resultado de la salida de escenarios extremos (en particular, los días posteriores a las elecciones presidenciales en EUA) y la disminución en el plazo promedio ponderado.</a:t>
            </a:r>
          </a:p>
          <a:p>
            <a:pPr algn="just">
              <a:buClr>
                <a:srgbClr val="C00000"/>
              </a:buClr>
            </a:pPr>
            <a:endParaRPr lang="es-MX" sz="1400" dirty="0"/>
          </a:p>
          <a:p>
            <a:pPr marL="0" indent="0" algn="just">
              <a:buClr>
                <a:srgbClr val="C00000"/>
              </a:buClr>
              <a:buNone/>
            </a:pPr>
            <a:r>
              <a:rPr lang="es-MX" sz="2000" b="1" dirty="0">
                <a:solidFill>
                  <a:srgbClr val="CD0000"/>
                </a:solidFill>
                <a:ea typeface="Myriad Pro"/>
                <a:cs typeface="Myriad Pro"/>
              </a:rPr>
              <a:t>Cartera</a:t>
            </a:r>
          </a:p>
          <a:p>
            <a:pPr algn="just">
              <a:buClr>
                <a:srgbClr val="C00000"/>
              </a:buClr>
            </a:pPr>
            <a:r>
              <a:rPr lang="es-MX" sz="1400" dirty="0" smtClean="0"/>
              <a:t>El </a:t>
            </a:r>
            <a:r>
              <a:rPr lang="es-MX" sz="1400" dirty="0"/>
              <a:t>número de instrumentos del Fanvit pasó de 144 en 2016 a 159 al cierre de 2017.</a:t>
            </a:r>
          </a:p>
          <a:p>
            <a:pPr algn="just">
              <a:buClr>
                <a:srgbClr val="C00000"/>
              </a:buClr>
            </a:pPr>
            <a:r>
              <a:rPr lang="es-MX" sz="1400" dirty="0" smtClean="0"/>
              <a:t>Es </a:t>
            </a:r>
            <a:r>
              <a:rPr lang="es-MX" sz="1400" dirty="0"/>
              <a:t>importante resaltar la reducción en la exposición a emisiones corporativas del 43% al 21% del portafolio entre 2016 y 2017. Este fue uno de los principales problemas detectados al inicio de la administración, dado que ninguna Siefore mantenía tal nivel de exposición a ese tipo de instrumentos. </a:t>
            </a:r>
          </a:p>
          <a:p>
            <a:pPr algn="just">
              <a:buClr>
                <a:srgbClr val="C00000"/>
              </a:buClr>
            </a:pPr>
            <a:r>
              <a:rPr lang="es-MX" sz="1400" dirty="0" smtClean="0"/>
              <a:t>En </a:t>
            </a:r>
            <a:r>
              <a:rPr lang="es-MX" sz="1400" dirty="0"/>
              <a:t>particular, el Fanvit B, división del portafolio que contiene a aquellos instrumentos corporativos que se habían adquirido con poca liquidez, alto riesgo y bajo rendimiento, cerró 2016 con un valor de 11,210 mdp y constaba de 50 instrumentos. Al cierre de diciembre de 2017 terminó con 5,491 mdp y 26 instrumentos, como resultado de las ventas y amortizaciones que se dieron, lo que significa una reducción de prácticamente la mitad de la cartera. Esto implica una tener hoy un portafolio más sano, con una mejor combinación de activos. </a:t>
            </a:r>
          </a:p>
        </p:txBody>
      </p:sp>
      <p:sp>
        <p:nvSpPr>
          <p:cNvPr id="4" name="3 Marcador de número de diapositiva"/>
          <p:cNvSpPr>
            <a:spLocks noGrp="1"/>
          </p:cNvSpPr>
          <p:nvPr>
            <p:ph type="sldNum" sz="quarter" idx="12"/>
          </p:nvPr>
        </p:nvSpPr>
        <p:spPr>
          <a:xfrm>
            <a:off x="6777487" y="6477120"/>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36307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s-MX" sz="2000" b="1" dirty="0"/>
              <a:t>Cartera</a:t>
            </a:r>
          </a:p>
        </p:txBody>
      </p:sp>
      <p:sp>
        <p:nvSpPr>
          <p:cNvPr id="3" name="2 Marcador de contenido"/>
          <p:cNvSpPr>
            <a:spLocks noGrp="1"/>
          </p:cNvSpPr>
          <p:nvPr>
            <p:ph idx="1"/>
          </p:nvPr>
        </p:nvSpPr>
        <p:spPr/>
        <p:txBody>
          <a:bodyPr/>
          <a:lstStyle/>
          <a:p>
            <a:pPr>
              <a:buClr>
                <a:srgbClr val="C00000"/>
              </a:buClr>
            </a:pPr>
            <a:r>
              <a:rPr lang="es-MX" sz="1400" dirty="0" smtClean="0"/>
              <a:t>El </a:t>
            </a:r>
            <a:r>
              <a:rPr lang="es-MX" sz="1400" dirty="0"/>
              <a:t>componente de renta variable se diversificó al incorporar nuevos ETFs al portafolio y se aumentaron las posiciones en otras divisas. </a:t>
            </a:r>
          </a:p>
          <a:p>
            <a:pPr>
              <a:buClr>
                <a:srgbClr val="C00000"/>
              </a:buClr>
            </a:pPr>
            <a:r>
              <a:rPr lang="es-MX" sz="1400" dirty="0" smtClean="0"/>
              <a:t>Se </a:t>
            </a:r>
            <a:r>
              <a:rPr lang="es-MX" sz="1400" dirty="0"/>
              <a:t>compraron 50 instrumentos, se vendieron 25 y hubo 10 vencimientos en 2017.</a:t>
            </a:r>
          </a:p>
          <a:p>
            <a:pPr>
              <a:buClr>
                <a:srgbClr val="C00000"/>
              </a:buClr>
            </a:pPr>
            <a:r>
              <a:rPr lang="es-MX" sz="1400" dirty="0" smtClean="0"/>
              <a:t>El </a:t>
            </a:r>
            <a:r>
              <a:rPr lang="es-MX" sz="1400" dirty="0"/>
              <a:t>porcentaje en CKDs aumentó de 0.2% a 0.4% en el 2017 al haber invertido en 5 nuevos CKDs para alcanzar un total de 7. El monto comprometido subió de 650 mdp (2016) a 1,850 mdp (2017).</a:t>
            </a:r>
          </a:p>
          <a:p>
            <a:pPr>
              <a:buClr>
                <a:srgbClr val="C00000"/>
              </a:buClr>
            </a:pPr>
            <a:r>
              <a:rPr lang="es-MX" sz="1400" dirty="0" smtClean="0"/>
              <a:t>En </a:t>
            </a:r>
            <a:r>
              <a:rPr lang="es-MX" sz="1400" dirty="0"/>
              <a:t>2016 se tenían 16 notas estructuradas con un valor de mercado de 2,004 mdp. En 2017, 5 de ellas vencieron, por lo que se terminó el año con 11.</a:t>
            </a:r>
          </a:p>
          <a:p>
            <a:pPr>
              <a:buClr>
                <a:srgbClr val="C00000"/>
              </a:buClr>
            </a:pPr>
            <a:r>
              <a:rPr lang="es-MX" sz="1400" dirty="0" smtClean="0"/>
              <a:t>La </a:t>
            </a:r>
            <a:r>
              <a:rPr lang="es-MX" sz="1400" dirty="0"/>
              <a:t>diversificación de portafolio se hizo entre las diferentes clases de activos: renta variable (nacional y extranjera), deuda (gubernamental y corporativos; a su vez, entre revisable, fija y real), inversiones alternativas (CKDs y Fibras), así como una mayor exposición a instrumentos ligados al tipo de cambio. </a:t>
            </a:r>
          </a:p>
          <a:p>
            <a:pPr>
              <a:buClr>
                <a:srgbClr val="C00000"/>
              </a:buClr>
            </a:pPr>
            <a:endParaRPr lang="es-MX" sz="1400" dirty="0"/>
          </a:p>
          <a:p>
            <a:pPr>
              <a:buClr>
                <a:srgbClr val="C00000"/>
              </a:buClr>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47979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1 Título"/>
          <p:cNvSpPr>
            <a:spLocks noGrp="1"/>
          </p:cNvSpPr>
          <p:nvPr>
            <p:ph type="title"/>
          </p:nvPr>
        </p:nvSpPr>
        <p:spPr>
          <a:xfrm>
            <a:off x="457200" y="274638"/>
            <a:ext cx="5562600" cy="631825"/>
          </a:xfrm>
        </p:spPr>
        <p:txBody>
          <a:bodyPr/>
          <a:lstStyle/>
          <a:p>
            <a:pPr marL="0" indent="0"/>
            <a:r>
              <a:rPr lang="es-MX" sz="2000" b="1" dirty="0"/>
              <a:t>Cartera</a:t>
            </a:r>
          </a:p>
        </p:txBody>
      </p:sp>
      <p:pic>
        <p:nvPicPr>
          <p:cNvPr id="5" name="4 Imagen" descr="cid:image003.png@01D384A4.730D22A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91680" y="1268760"/>
            <a:ext cx="5760640" cy="4968551"/>
          </a:xfrm>
          <a:prstGeom prst="rect">
            <a:avLst/>
          </a:prstGeom>
          <a:noFill/>
          <a:ln>
            <a:noFill/>
          </a:ln>
        </p:spPr>
      </p:pic>
    </p:spTree>
    <p:extLst>
      <p:ext uri="{BB962C8B-B14F-4D97-AF65-F5344CB8AC3E}">
        <p14:creationId xmlns:p14="http://schemas.microsoft.com/office/powerpoint/2010/main" val="2665496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67544" y="1628800"/>
            <a:ext cx="8229600" cy="4525963"/>
          </a:xfrm>
        </p:spPr>
        <p:txBody>
          <a:bodyPr/>
          <a:lstStyle/>
          <a:p>
            <a:pPr algn="just">
              <a:buClr>
                <a:srgbClr val="C00000"/>
              </a:buClr>
            </a:pPr>
            <a:r>
              <a:rPr lang="es-MX" sz="1400" dirty="0" smtClean="0"/>
              <a:t>Se </a:t>
            </a:r>
            <a:r>
              <a:rPr lang="es-MX" sz="1400" dirty="0"/>
              <a:t>logró un rendimiento de gestión del 8.2% en 2017. Como referencia, el promedio de la tasa de referencia de Banxico en el año se ubicó en 6.7%. Por su parte, el rendimiento promedio de sb1 fue de 6.8% neto, mientras que el de sb2 fue de 8.4% neto. Es importante mencionar que el porcentaje de renta variable de sb1 terminó 2017 en 6% y sb2 en 18%, mientras que Fanvit terminó con 10% de posición en renta variable.</a:t>
            </a:r>
            <a:endParaRPr lang="es-MX" sz="2000" dirty="0"/>
          </a:p>
        </p:txBody>
      </p:sp>
      <p:sp>
        <p:nvSpPr>
          <p:cNvPr id="4" name="3 Marcador de número de diapositiva"/>
          <p:cNvSpPr>
            <a:spLocks noGrp="1"/>
          </p:cNvSpPr>
          <p:nvPr>
            <p:ph type="sldNum" sz="quarter" idx="12"/>
          </p:nvPr>
        </p:nvSpPr>
        <p:spPr>
          <a:xfrm>
            <a:off x="8307238" y="6356350"/>
            <a:ext cx="379562"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16</a:t>
            </a:fld>
            <a:endParaRPr lang="es-ES" altLang="es-MX" dirty="0">
              <a:latin typeface="Century Gothic" panose="020B0502020202020204" pitchFamily="34" charset="0"/>
            </a:endParaRPr>
          </a:p>
        </p:txBody>
      </p:sp>
      <p:pic>
        <p:nvPicPr>
          <p:cNvPr id="6" name="5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996952"/>
            <a:ext cx="7200800" cy="3600400"/>
          </a:xfrm>
          <a:prstGeom prst="rect">
            <a:avLst/>
          </a:prstGeom>
          <a:noFill/>
        </p:spPr>
      </p:pic>
    </p:spTree>
    <p:extLst>
      <p:ext uri="{BB962C8B-B14F-4D97-AF65-F5344CB8AC3E}">
        <p14:creationId xmlns:p14="http://schemas.microsoft.com/office/powerpoint/2010/main" val="1938077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1"/>
            <a:ext cx="8229600" cy="2260848"/>
          </a:xfrm>
        </p:spPr>
        <p:txBody>
          <a:bodyPr/>
          <a:lstStyle/>
          <a:p>
            <a:pPr algn="just">
              <a:buClr>
                <a:srgbClr val="C00000"/>
              </a:buClr>
            </a:pPr>
            <a:r>
              <a:rPr lang="es-MX" sz="1400" dirty="0" smtClean="0"/>
              <a:t>El </a:t>
            </a:r>
            <a:r>
              <a:rPr lang="es-MX" sz="1400" dirty="0"/>
              <a:t>resultado de 2017 de 7.9%, siendo históricamente el mejor resultado que ha alcanzado el Fanvit en sus poco más de tres años de vida. Lo anterior se ha logrado a través de una diversificación del portafolio, una visión de largo plazo, así como el análisis de cada una de las decisiones de inversión.</a:t>
            </a:r>
          </a:p>
          <a:p>
            <a:pPr algn="just">
              <a:buClr>
                <a:srgbClr val="C00000"/>
              </a:buClr>
            </a:pPr>
            <a:r>
              <a:rPr lang="es-MX" sz="1400" dirty="0" smtClean="0"/>
              <a:t>La </a:t>
            </a:r>
            <a:r>
              <a:rPr lang="es-MX" sz="1400" dirty="0"/>
              <a:t>actual administración del Infonavit casi triplicó el rendimiento del Fanvit y el monto de activos en administración. En activos se pasó de 51,630 mdp a 127,863 mdp; en rendimientos, de 1.7% a 4.3% de abril de 2016 al término de 2017.</a:t>
            </a:r>
          </a:p>
          <a:p>
            <a:pPr algn="just">
              <a:buClr>
                <a:srgbClr val="C00000"/>
              </a:buClr>
            </a:pPr>
            <a:r>
              <a:rPr lang="es-MX" sz="1400" dirty="0" smtClean="0"/>
              <a:t>El </a:t>
            </a:r>
            <a:r>
              <a:rPr lang="es-MX" sz="1400" dirty="0"/>
              <a:t>rendimiento acumulado el Fanvit presenta una rentabilidad acumulada del 3.1% y se proyecta terminar el 2018 en 4.1%.</a:t>
            </a:r>
          </a:p>
          <a:p>
            <a:pPr marL="0" indent="0">
              <a:buClr>
                <a:srgbClr val="C00000"/>
              </a:buClr>
              <a:buNone/>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17</a:t>
            </a:fld>
            <a:endParaRPr lang="es-ES" altLang="es-MX" dirty="0">
              <a:latin typeface="Century Gothic" panose="020B0502020202020204" pitchFamily="34" charset="0"/>
            </a:endParaRPr>
          </a:p>
        </p:txBody>
      </p:sp>
      <p:sp>
        <p:nvSpPr>
          <p:cNvPr id="5"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2609217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18</a:t>
            </a:fld>
            <a:endParaRPr lang="es-ES" altLang="es-MX" dirty="0">
              <a:latin typeface="Century Gothic" panose="020B0502020202020204" pitchFamily="34" charset="0"/>
            </a:endParaRPr>
          </a:p>
        </p:txBody>
      </p:sp>
      <p:sp>
        <p:nvSpPr>
          <p:cNvPr id="7"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pic>
        <p:nvPicPr>
          <p:cNvPr id="6" name="5 Imagen"/>
          <p:cNvPicPr/>
          <p:nvPr/>
        </p:nvPicPr>
        <p:blipFill>
          <a:blip r:embed="rId2">
            <a:extLst>
              <a:ext uri="{28A0092B-C50C-407E-A947-70E740481C1C}">
                <a14:useLocalDpi xmlns:a14="http://schemas.microsoft.com/office/drawing/2010/main" val="0"/>
              </a:ext>
            </a:extLst>
          </a:blip>
          <a:srcRect/>
          <a:stretch>
            <a:fillRect/>
          </a:stretch>
        </p:blipFill>
        <p:spPr bwMode="auto">
          <a:xfrm>
            <a:off x="2211705" y="1010285"/>
            <a:ext cx="4720590" cy="4837430"/>
          </a:xfrm>
          <a:prstGeom prst="rect">
            <a:avLst/>
          </a:prstGeom>
          <a:noFill/>
          <a:ln>
            <a:noFill/>
          </a:ln>
        </p:spPr>
      </p:pic>
    </p:spTree>
    <p:extLst>
      <p:ext uri="{BB962C8B-B14F-4D97-AF65-F5344CB8AC3E}">
        <p14:creationId xmlns:p14="http://schemas.microsoft.com/office/powerpoint/2010/main" val="1552264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Procesos</a:t>
            </a:r>
            <a:endParaRPr lang="es-MX" sz="2000" dirty="0">
              <a:latin typeface="Century Gothic" panose="020B0502020202020204" pitchFamily="34" charset="0"/>
            </a:endParaRPr>
          </a:p>
        </p:txBody>
      </p:sp>
      <p:sp>
        <p:nvSpPr>
          <p:cNvPr id="3" name="2 Marcador de contenido"/>
          <p:cNvSpPr>
            <a:spLocks noGrp="1"/>
          </p:cNvSpPr>
          <p:nvPr>
            <p:ph idx="1"/>
          </p:nvPr>
        </p:nvSpPr>
        <p:spPr/>
        <p:txBody>
          <a:bodyPr/>
          <a:lstStyle/>
          <a:p>
            <a:pPr>
              <a:buClr>
                <a:srgbClr val="C00000"/>
              </a:buClr>
            </a:pPr>
            <a:r>
              <a:rPr lang="es-MX" sz="1400" dirty="0" smtClean="0"/>
              <a:t>Se </a:t>
            </a:r>
            <a:r>
              <a:rPr lang="es-MX" sz="1400" dirty="0"/>
              <a:t>implementó un Portal de Atención a Solicitudes de Emisoras (PASE) a través de una página en internet para evaluar ordenada y sistemáticamente las inversiones en CKDs.</a:t>
            </a:r>
          </a:p>
          <a:p>
            <a:pPr>
              <a:buClr>
                <a:srgbClr val="C00000"/>
              </a:buClr>
            </a:pPr>
            <a:r>
              <a:rPr lang="es-MX" sz="1400" dirty="0"/>
              <a:t>S</a:t>
            </a:r>
            <a:r>
              <a:rPr lang="es-MX" sz="1400" dirty="0" smtClean="0"/>
              <a:t>e </a:t>
            </a:r>
            <a:r>
              <a:rPr lang="es-MX" sz="1400" dirty="0"/>
              <a:t>elaboraron cuestionarios de debida diligencia para el análisis fundamental de CKDs y FIBRAS en sus colocaciones primarias.</a:t>
            </a:r>
          </a:p>
          <a:p>
            <a:pPr>
              <a:buClr>
                <a:srgbClr val="C00000"/>
              </a:buClr>
            </a:pPr>
            <a:r>
              <a:rPr lang="es-MX" sz="1400" dirty="0" smtClean="0"/>
              <a:t>Se </a:t>
            </a:r>
            <a:r>
              <a:rPr lang="es-MX" sz="1400" dirty="0"/>
              <a:t>desarrollaron herramientas para el análisis fundamental de FIBRAS.</a:t>
            </a:r>
          </a:p>
          <a:p>
            <a:pPr>
              <a:buClr>
                <a:srgbClr val="C00000"/>
              </a:buClr>
            </a:pPr>
            <a:r>
              <a:rPr lang="es-MX" sz="1400" dirty="0" smtClean="0"/>
              <a:t>Se </a:t>
            </a:r>
            <a:r>
              <a:rPr lang="es-MX" sz="1400" dirty="0"/>
              <a:t>creó una base de datos de todo el mercado de CKDs para comparar fácilmente distintas métricas, por sector, a lo largo del tiempo.</a:t>
            </a:r>
          </a:p>
          <a:p>
            <a:pPr>
              <a:buClr>
                <a:srgbClr val="C00000"/>
              </a:buClr>
            </a:pPr>
            <a:r>
              <a:rPr lang="es-MX" sz="1400" dirty="0" smtClean="0"/>
              <a:t>Se </a:t>
            </a:r>
            <a:r>
              <a:rPr lang="es-MX" sz="1400" dirty="0"/>
              <a:t>incorporó un proceso de análisis de riesgo de crédito que sistematiza el estudio de factores de desempeño, endeudamiento, gobierno corporativo, premio del instrumento y garantía dependiendo del tipo de emisión de deuda.</a:t>
            </a:r>
          </a:p>
          <a:p>
            <a:pPr>
              <a:buClr>
                <a:srgbClr val="C00000"/>
              </a:buClr>
            </a:pPr>
            <a:r>
              <a:rPr lang="es-MX" sz="1400" dirty="0" smtClean="0"/>
              <a:t>Se </a:t>
            </a:r>
            <a:r>
              <a:rPr lang="es-MX" sz="1400" dirty="0"/>
              <a:t>analizaron 52 emisiones de deuda corporativa, lo que representa un avance del 98% de este grupo de instrumentos del Fanvit.</a:t>
            </a:r>
          </a:p>
          <a:p>
            <a:pPr>
              <a:buClr>
                <a:srgbClr val="C00000"/>
              </a:buClr>
            </a:pPr>
            <a:r>
              <a:rPr lang="es-MX" sz="1400" dirty="0" smtClean="0"/>
              <a:t>Se </a:t>
            </a:r>
            <a:r>
              <a:rPr lang="es-MX" sz="1400" dirty="0"/>
              <a:t>sistematizó el seguimiento trimestral de los resultados financieros de los instrumentos de deuda corporativa cuyo desempeño afecta directamente al Fanvit.</a:t>
            </a:r>
          </a:p>
          <a:p>
            <a:pPr>
              <a:buClr>
                <a:srgbClr val="C00000"/>
              </a:buClr>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7239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96752"/>
            <a:ext cx="8724971" cy="566124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lgn="just">
              <a:buClr>
                <a:srgbClr val="C00000"/>
              </a:buClr>
              <a:buFont typeface="Arial" panose="020B0604020202020204" pitchFamily="34" charset="0"/>
              <a:buChar char="•"/>
            </a:pPr>
            <a:r>
              <a:rPr lang="es-MX" sz="1400" dirty="0" smtClean="0"/>
              <a:t>Se </a:t>
            </a:r>
            <a:r>
              <a:rPr lang="es-MX" sz="1400" dirty="0"/>
              <a:t>incorporó el seguimiento diario de eventos relevantes que impacten en la cartera del Fanvit.</a:t>
            </a:r>
          </a:p>
          <a:p>
            <a:pPr lvl="1" algn="just">
              <a:buClr>
                <a:srgbClr val="C00000"/>
              </a:buClr>
              <a:buFont typeface="Arial" panose="020B0604020202020204" pitchFamily="34" charset="0"/>
              <a:buChar char="•"/>
            </a:pPr>
            <a:r>
              <a:rPr lang="es-MX" sz="1400" dirty="0" smtClean="0"/>
              <a:t>Se </a:t>
            </a:r>
            <a:r>
              <a:rPr lang="es-MX" sz="1400" dirty="0"/>
              <a:t>elaboró un modelo para el monitoreo de la actividad de otros participantes institucionales en el mercado local.</a:t>
            </a:r>
          </a:p>
          <a:p>
            <a:pPr lvl="1" algn="just">
              <a:buClr>
                <a:srgbClr val="C00000"/>
              </a:buClr>
              <a:buFont typeface="Arial" panose="020B0604020202020204" pitchFamily="34" charset="0"/>
              <a:buChar char="•"/>
            </a:pPr>
            <a:r>
              <a:rPr lang="es-MX" sz="1400" dirty="0" smtClean="0"/>
              <a:t>Se </a:t>
            </a:r>
            <a:r>
              <a:rPr lang="es-MX" sz="1400" dirty="0"/>
              <a:t>llevó a cabo la implementación del proceso para operación de derivados financieros bajo estándares ampliamente aceptados por los intermediarios financieros e inversionistas institucionales, faltando la revisión final por un tercero independiente.</a:t>
            </a:r>
          </a:p>
          <a:p>
            <a:pPr lvl="1" algn="just">
              <a:buClr>
                <a:srgbClr val="C00000"/>
              </a:buClr>
              <a:buFont typeface="Arial" panose="020B0604020202020204" pitchFamily="34" charset="0"/>
              <a:buChar char="•"/>
            </a:pPr>
            <a:r>
              <a:rPr lang="es-MX" sz="1400" dirty="0" smtClean="0"/>
              <a:t>Se </a:t>
            </a:r>
            <a:r>
              <a:rPr lang="es-MX" sz="1400" dirty="0"/>
              <a:t>desarrolló la infraestructura necesaria para gestionar los recursos del Fondo de Protección de Pagos (en trámite con Nafinsa) y del Fondo de Jubilación por Contribución Definida (por empezar durante el 1T18).</a:t>
            </a:r>
          </a:p>
          <a:p>
            <a:pPr lvl="1" algn="just">
              <a:buClr>
                <a:srgbClr val="C00000"/>
              </a:buClr>
              <a:buFont typeface="Arial" panose="020B0604020202020204" pitchFamily="34" charset="0"/>
              <a:buChar char="•"/>
            </a:pPr>
            <a:r>
              <a:rPr lang="es-MX" sz="1400" dirty="0" smtClean="0"/>
              <a:t>Se </a:t>
            </a:r>
            <a:r>
              <a:rPr lang="es-MX" sz="1400" dirty="0"/>
              <a:t>abrieron 10 nuevos contratos de intermediación con diversas instituciones financieras nacionales e internacionales, con lo que se llegó a 53 al concluir 2017. Esto representó una subida del 23% respecto a 2016.</a:t>
            </a:r>
          </a:p>
          <a:p>
            <a:pPr lvl="1" algn="just">
              <a:buClr>
                <a:srgbClr val="C00000"/>
              </a:buClr>
              <a:buFont typeface="Arial" panose="020B0604020202020204" pitchFamily="34" charset="0"/>
              <a:buChar char="•"/>
            </a:pPr>
            <a:r>
              <a:rPr lang="es-MX" sz="1400" dirty="0" smtClean="0"/>
              <a:t>Se </a:t>
            </a:r>
            <a:r>
              <a:rPr lang="es-MX" sz="1400" dirty="0"/>
              <a:t>inició el análisis de diversos sistemas de operación (Open Link, </a:t>
            </a:r>
            <a:r>
              <a:rPr lang="es-MX" sz="1400" dirty="0" err="1"/>
              <a:t>Aladdin</a:t>
            </a:r>
            <a:r>
              <a:rPr lang="es-MX" sz="1400" dirty="0"/>
              <a:t> y </a:t>
            </a:r>
            <a:r>
              <a:rPr lang="es-MX" sz="1400" dirty="0" err="1"/>
              <a:t>Murex</a:t>
            </a:r>
            <a:r>
              <a:rPr lang="es-MX" sz="1400" dirty="0"/>
              <a:t>, entre otros)</a:t>
            </a:r>
          </a:p>
          <a:p>
            <a:pPr lvl="1" algn="just">
              <a:buClr>
                <a:srgbClr val="C00000"/>
              </a:buClr>
              <a:buFont typeface="Arial" panose="020B0604020202020204" pitchFamily="34" charset="0"/>
              <a:buChar char="•"/>
            </a:pPr>
            <a:endParaRPr lang="es-MX" sz="1400" dirty="0"/>
          </a:p>
          <a:p>
            <a:pPr marL="0" indent="0" algn="just">
              <a:spcBef>
                <a:spcPct val="0"/>
              </a:spcBef>
              <a:buClr>
                <a:srgbClr val="C00000"/>
              </a:buClr>
              <a:buNone/>
            </a:pPr>
            <a:r>
              <a:rPr lang="es-MX" sz="2000" b="1" dirty="0">
                <a:solidFill>
                  <a:srgbClr val="CD0000"/>
                </a:solidFill>
                <a:ea typeface="Myriad Pro"/>
                <a:cs typeface="Myriad Pro"/>
              </a:rPr>
              <a:t>Políticas</a:t>
            </a:r>
          </a:p>
          <a:p>
            <a:pPr lvl="1" algn="just">
              <a:buClr>
                <a:srgbClr val="C00000"/>
              </a:buClr>
              <a:buFont typeface="Arial" panose="020B0604020202020204" pitchFamily="34" charset="0"/>
              <a:buChar char="•"/>
            </a:pPr>
            <a:r>
              <a:rPr lang="es-MX" sz="1400" dirty="0"/>
              <a:t>Se incorporó la política mejor ejecución (marzo 2017) que garantiza obtener las mejores cotizaciones con los diferentes intermediarios con los que se opera.</a:t>
            </a:r>
          </a:p>
          <a:p>
            <a:pPr lvl="1" algn="just">
              <a:buClr>
                <a:srgbClr val="C00000"/>
              </a:buClr>
              <a:buFont typeface="Arial" panose="020B0604020202020204" pitchFamily="34" charset="0"/>
              <a:buChar char="•"/>
            </a:pPr>
            <a:r>
              <a:rPr lang="es-MX" sz="1400" dirty="0"/>
              <a:t>Se adoptó la política de Traspasos de la Tesorería al Fanvit (marzo 2017), que permite optimizar el uso de recursos líquidos del Instituto. La Tesorería logró un rendimiento neto de 6.8%, habiéndose ubicado el promedio de la tasa de referencia de Banxico en 6.7%, mientras que el Fanvit logró 7.9% neto. </a:t>
            </a:r>
          </a:p>
          <a:p>
            <a:pPr algn="just">
              <a:buClr>
                <a:srgbClr val="C00000"/>
              </a:buClr>
            </a:pPr>
            <a:endParaRPr lang="es-MX" sz="1000" dirty="0"/>
          </a:p>
        </p:txBody>
      </p:sp>
      <p:sp>
        <p:nvSpPr>
          <p:cNvPr id="4" name="3 Marcador de número de diapositiva"/>
          <p:cNvSpPr>
            <a:spLocks noGrp="1"/>
          </p:cNvSpPr>
          <p:nvPr>
            <p:ph type="sldNum" sz="quarter" idx="12"/>
          </p:nvPr>
        </p:nvSpPr>
        <p:spPr>
          <a:xfrm>
            <a:off x="6553200" y="6492875"/>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20</a:t>
            </a:fld>
            <a:endParaRPr lang="es-ES" altLang="es-MX" dirty="0">
              <a:latin typeface="Century Gothic" panose="020B0502020202020204" pitchFamily="34" charset="0"/>
            </a:endParaRPr>
          </a:p>
        </p:txBody>
      </p:sp>
      <p:sp>
        <p:nvSpPr>
          <p:cNvPr id="5"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Procesos</a:t>
            </a:r>
            <a:endParaRPr lang="es-MX" sz="2000" dirty="0">
              <a:latin typeface="Century Gothic" panose="020B0502020202020204" pitchFamily="34" charset="0"/>
            </a:endParaRPr>
          </a:p>
        </p:txBody>
      </p:sp>
    </p:spTree>
    <p:extLst>
      <p:ext uri="{BB962C8B-B14F-4D97-AF65-F5344CB8AC3E}">
        <p14:creationId xmlns:p14="http://schemas.microsoft.com/office/powerpoint/2010/main" val="101890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53159"/>
            <a:ext cx="8229600" cy="2535881"/>
          </a:xfrm>
        </p:spPr>
        <p:txBody>
          <a:bodyPr/>
          <a:lstStyle/>
          <a:p>
            <a:pPr algn="just">
              <a:buClr>
                <a:srgbClr val="C00000"/>
              </a:buClr>
            </a:pPr>
            <a:endParaRPr lang="es-MX" sz="1400" dirty="0"/>
          </a:p>
          <a:p>
            <a:pPr algn="just">
              <a:buClr>
                <a:srgbClr val="C00000"/>
              </a:buClr>
            </a:pPr>
            <a:r>
              <a:rPr lang="es-MX" sz="1400" dirty="0" smtClean="0"/>
              <a:t>Durante </a:t>
            </a:r>
            <a:r>
              <a:rPr lang="es-MX" sz="1400" dirty="0"/>
              <a:t>2017, la Gerencia Sr. de Coordinación de Inversiones estuvo sujeta a </a:t>
            </a:r>
            <a:r>
              <a:rPr lang="es-MX" sz="1400" dirty="0" smtClean="0"/>
              <a:t>4 </a:t>
            </a:r>
            <a:r>
              <a:rPr lang="es-MX" sz="1400" dirty="0"/>
              <a:t>revisiones por parte de Auditoría Interna, 1de la CNBV, </a:t>
            </a:r>
            <a:r>
              <a:rPr lang="es-MX" sz="1400" dirty="0" smtClean="0"/>
              <a:t>1 </a:t>
            </a:r>
            <a:r>
              <a:rPr lang="es-MX" sz="1400" dirty="0"/>
              <a:t>de Deloitte México y  1 de PWC, obteniendo un total de </a:t>
            </a:r>
            <a:r>
              <a:rPr lang="es-MX" sz="1400" dirty="0" smtClean="0"/>
              <a:t>37 </a:t>
            </a:r>
            <a:r>
              <a:rPr lang="es-MX" sz="1400" dirty="0"/>
              <a:t>observaciones.  Al cierre de 2017, </a:t>
            </a:r>
            <a:r>
              <a:rPr lang="es-MX" sz="1400" dirty="0" smtClean="0"/>
              <a:t>el 59% (22 </a:t>
            </a:r>
            <a:r>
              <a:rPr lang="es-MX" sz="1400" dirty="0"/>
              <a:t>observaciones) se encuentran atendidas y el </a:t>
            </a:r>
            <a:r>
              <a:rPr lang="es-MX" sz="1400" dirty="0" smtClean="0"/>
              <a:t>41% (</a:t>
            </a:r>
            <a:r>
              <a:rPr lang="es-MX" sz="1400" dirty="0"/>
              <a:t>15 observaciones) restante están en proceso de atención.</a:t>
            </a:r>
          </a:p>
          <a:p>
            <a:pPr algn="just">
              <a:buClr>
                <a:srgbClr val="C00000"/>
              </a:buClr>
            </a:pPr>
            <a:endParaRPr lang="es-MX" sz="1400" dirty="0"/>
          </a:p>
          <a:p>
            <a:pPr algn="just">
              <a:buClr>
                <a:srgbClr val="C00000"/>
              </a:buClr>
            </a:pPr>
            <a:r>
              <a:rPr lang="es-MX" sz="1400" dirty="0" smtClean="0"/>
              <a:t>La </a:t>
            </a:r>
            <a:r>
              <a:rPr lang="es-MX" sz="1400" dirty="0"/>
              <a:t>Gerencia Sr. de Coordinación de Inversiones ha elaborado Planes de Trabajo para la atención de las observaciones, los cuales ya se encuentran en ejecución, cabe señalar que durante 2017 todas las observaciones fueron atendidas en tiempo y forma conforme lo establecido en los Planes de Trabajo.</a:t>
            </a:r>
          </a:p>
          <a:p>
            <a:pPr algn="just">
              <a:buClr>
                <a:srgbClr val="C00000"/>
              </a:buClr>
            </a:pPr>
            <a:endParaRPr lang="es-MX" dirty="0"/>
          </a:p>
          <a:p>
            <a:pPr algn="just">
              <a:buClr>
                <a:srgbClr val="C00000"/>
              </a:buClr>
            </a:pPr>
            <a:endParaRPr lang="es-MX" dirty="0"/>
          </a:p>
          <a:p>
            <a:pPr algn="just">
              <a:buClr>
                <a:srgbClr val="C00000"/>
              </a:buClr>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21</a:t>
            </a:fld>
            <a:endParaRPr lang="es-ES" altLang="es-MX" dirty="0">
              <a:latin typeface="Century Gothic" panose="020B0502020202020204" pitchFamily="34" charset="0"/>
            </a:endParaRPr>
          </a:p>
        </p:txBody>
      </p:sp>
      <p:sp>
        <p:nvSpPr>
          <p:cNvPr id="6"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Auditorías 2017</a:t>
            </a:r>
            <a:endParaRPr lang="es-MX" sz="2000" b="1" dirty="0">
              <a:latin typeface="Century Gothic" panose="020B0502020202020204"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804453718"/>
              </p:ext>
            </p:extLst>
          </p:nvPr>
        </p:nvGraphicFramePr>
        <p:xfrm>
          <a:off x="2339752" y="4221088"/>
          <a:ext cx="4606653" cy="1579245"/>
        </p:xfrm>
        <a:graphic>
          <a:graphicData uri="http://schemas.openxmlformats.org/drawingml/2006/table">
            <a:tbl>
              <a:tblPr/>
              <a:tblGrid>
                <a:gridCol w="1535551"/>
                <a:gridCol w="1535551"/>
                <a:gridCol w="1535551"/>
              </a:tblGrid>
              <a:tr h="323850">
                <a:tc>
                  <a:txBody>
                    <a:bodyPr/>
                    <a:lstStyle/>
                    <a:p>
                      <a:pPr algn="ctr" rtl="0" fontAlgn="ctr"/>
                      <a:r>
                        <a:rPr lang="es-MX" sz="1400" b="1" i="0" u="none" strike="noStrike" dirty="0">
                          <a:solidFill>
                            <a:srgbClr val="FFFFFF"/>
                          </a:solidFill>
                          <a:effectLst/>
                          <a:latin typeface="Century Gothic"/>
                        </a:rPr>
                        <a:t>Estatus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400" b="1" i="0" u="none" strike="noStrike">
                          <a:solidFill>
                            <a:srgbClr val="FFFFFF"/>
                          </a:solidFill>
                          <a:effectLst/>
                          <a:latin typeface="Century Gothic"/>
                        </a:rPr>
                        <a:t>Observaciones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400" b="1" i="0" u="none" strike="noStrike">
                          <a:solidFill>
                            <a:srgbClr val="FFFFFF"/>
                          </a:solidFill>
                          <a:effectLst/>
                          <a:latin typeface="Century Gothic"/>
                        </a:rPr>
                        <a:t>% de avance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409575">
                <a:tc>
                  <a:txBody>
                    <a:bodyPr/>
                    <a:lstStyle/>
                    <a:p>
                      <a:pPr algn="ctr" rtl="0" fontAlgn="ctr"/>
                      <a:r>
                        <a:rPr lang="es-MX" sz="1400" b="0" i="0" u="none" strike="noStrike">
                          <a:solidFill>
                            <a:srgbClr val="000000"/>
                          </a:solidFill>
                          <a:effectLst/>
                          <a:latin typeface="Century Gothic"/>
                        </a:rPr>
                        <a:t>Terminadas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22</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59%</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575">
                <a:tc>
                  <a:txBody>
                    <a:bodyPr/>
                    <a:lstStyle/>
                    <a:p>
                      <a:pPr algn="ctr" rtl="0" fontAlgn="ctr"/>
                      <a:r>
                        <a:rPr lang="es-MX" sz="1400" b="0" i="0" u="none" strike="noStrike">
                          <a:solidFill>
                            <a:srgbClr val="000000"/>
                          </a:solidFill>
                          <a:effectLst/>
                          <a:latin typeface="Century Gothic"/>
                        </a:rPr>
                        <a:t>En proceso de atención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a:solidFill>
                            <a:srgbClr val="000000"/>
                          </a:solidFill>
                          <a:effectLst/>
                          <a:latin typeface="Century Gothic"/>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41%</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575">
                <a:tc>
                  <a:txBody>
                    <a:bodyPr/>
                    <a:lstStyle/>
                    <a:p>
                      <a:pPr algn="ctr" fontAlgn="ctr"/>
                      <a:r>
                        <a:rPr lang="es-MX" sz="1400" b="1" i="0" u="none" strike="noStrike">
                          <a:solidFill>
                            <a:srgbClr val="000000"/>
                          </a:solidFill>
                          <a:effectLst/>
                          <a:latin typeface="Century Gothic"/>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1" i="0" u="none" strike="noStrike" dirty="0" smtClean="0">
                          <a:solidFill>
                            <a:srgbClr val="000000"/>
                          </a:solidFill>
                          <a:effectLst/>
                          <a:latin typeface="Century Gothic"/>
                        </a:rPr>
                        <a:t>37</a:t>
                      </a:r>
                      <a:endParaRPr lang="es-MX" sz="1400" b="1"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1" i="0" u="none" strike="noStrike" dirty="0">
                          <a:solidFill>
                            <a:srgbClr val="000000"/>
                          </a:solidFill>
                          <a:effectLst/>
                          <a:latin typeface="Century Gothic"/>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31073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Auditorías 2017</a:t>
            </a:r>
            <a:endParaRPr lang="es-MX" sz="2000" b="1"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6614863" y="6448839"/>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22</a:t>
            </a:fld>
            <a:endParaRPr lang="es-ES" altLang="es-MX" dirty="0">
              <a:latin typeface="Century Gothic" panose="020B0502020202020204"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val="1716634304"/>
              </p:ext>
            </p:extLst>
          </p:nvPr>
        </p:nvGraphicFramePr>
        <p:xfrm>
          <a:off x="467543" y="1484785"/>
          <a:ext cx="8280920" cy="4929550"/>
        </p:xfrm>
        <a:graphic>
          <a:graphicData uri="http://schemas.openxmlformats.org/drawingml/2006/table">
            <a:tbl>
              <a:tblPr/>
              <a:tblGrid>
                <a:gridCol w="1879551"/>
                <a:gridCol w="1130455"/>
                <a:gridCol w="1130455"/>
                <a:gridCol w="1607151"/>
                <a:gridCol w="1402853"/>
                <a:gridCol w="1130455"/>
              </a:tblGrid>
              <a:tr h="449770">
                <a:tc>
                  <a:txBody>
                    <a:bodyPr/>
                    <a:lstStyle/>
                    <a:p>
                      <a:pPr algn="ctr" rtl="0" fontAlgn="ctr"/>
                      <a:r>
                        <a:rPr lang="es-MX" sz="1200" b="1" i="0" u="none" strike="noStrike" dirty="0">
                          <a:solidFill>
                            <a:srgbClr val="FFFFFF"/>
                          </a:solidFill>
                          <a:effectLst/>
                          <a:latin typeface="Century Gothic"/>
                        </a:rPr>
                        <a:t>Revisión/Auditoría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Entidad</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Fecha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Observaciones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Terminadas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En proceso de atención</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449770">
                <a:tc>
                  <a:txBody>
                    <a:bodyPr/>
                    <a:lstStyle/>
                    <a:p>
                      <a:pPr algn="ctr" rtl="0" fontAlgn="ctr"/>
                      <a:r>
                        <a:rPr lang="es-MX" sz="1200" b="0" i="0" u="none" strike="noStrike" dirty="0">
                          <a:solidFill>
                            <a:srgbClr val="000000"/>
                          </a:solidFill>
                          <a:effectLst/>
                          <a:latin typeface="Century Gothic"/>
                        </a:rPr>
                        <a:t>Revisión a los Sistemas de Inversión</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rtl="0" fontAlgn="ctr"/>
                      <a:r>
                        <a:rPr lang="es-MX" sz="1200" b="0" i="0" u="none" strike="noStrike" smtClean="0">
                          <a:solidFill>
                            <a:srgbClr val="000000"/>
                          </a:solidFill>
                          <a:effectLst/>
                          <a:latin typeface="Century Gothic"/>
                        </a:rPr>
                        <a:t>2017</a:t>
                      </a: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14</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11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9693">
                <a:tc>
                  <a:txBody>
                    <a:bodyPr/>
                    <a:lstStyle/>
                    <a:p>
                      <a:pPr algn="ctr" rtl="0" fontAlgn="ctr"/>
                      <a:r>
                        <a:rPr lang="es-MX" sz="1200" b="0" i="0" u="none" strike="noStrike">
                          <a:solidFill>
                            <a:srgbClr val="000000"/>
                          </a:solidFill>
                          <a:effectLst/>
                          <a:latin typeface="Century Gothic"/>
                        </a:rPr>
                        <a:t>Revisión a los Valores e Instrumentos Financieros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617">
                <a:tc>
                  <a:txBody>
                    <a:bodyPr/>
                    <a:lstStyle/>
                    <a:p>
                      <a:pPr algn="ctr" fontAlgn="ctr"/>
                      <a:r>
                        <a:rPr lang="es-MX" sz="1200" b="0" i="0" u="none" strike="noStrike">
                          <a:solidFill>
                            <a:srgbClr val="000000"/>
                          </a:solidFill>
                          <a:effectLst/>
                          <a:latin typeface="Century Gothic"/>
                        </a:rPr>
                        <a:t>Revisión al Cumplimiento Límites de Riesgo y Niveles de Tolerancia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9770">
                <a:tc>
                  <a:txBody>
                    <a:bodyPr/>
                    <a:lstStyle/>
                    <a:p>
                      <a:pPr algn="ctr" rtl="0" fontAlgn="ctr"/>
                      <a:r>
                        <a:rPr lang="es-MX" sz="1200" b="0" i="0" u="none" strike="noStrike">
                          <a:solidFill>
                            <a:srgbClr val="000000"/>
                          </a:solidFill>
                          <a:effectLst/>
                          <a:latin typeface="Century Gothic"/>
                        </a:rPr>
                        <a:t>Auditoría a la Administración Integral de Riesgos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2</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2</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3447">
                <a:tc>
                  <a:txBody>
                    <a:bodyPr/>
                    <a:lstStyle/>
                    <a:p>
                      <a:pPr algn="ctr" rtl="0" fontAlgn="ctr"/>
                      <a:r>
                        <a:rPr lang="es-MX" sz="1200" b="0" i="0" u="none" strike="noStrike">
                          <a:solidFill>
                            <a:srgbClr val="000000"/>
                          </a:solidFill>
                          <a:effectLst/>
                          <a:latin typeface="Century Gothic"/>
                        </a:rPr>
                        <a:t>Visita de Inspección Ordinaria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Comisión Nacional Bancaria y de Valores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8</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smtClean="0">
                          <a:solidFill>
                            <a:srgbClr val="000000"/>
                          </a:solidFill>
                          <a:effectLst/>
                          <a:latin typeface="Century Gothic"/>
                        </a:rPr>
                        <a:t>2</a:t>
                      </a: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6</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617">
                <a:tc>
                  <a:txBody>
                    <a:bodyPr/>
                    <a:lstStyle/>
                    <a:p>
                      <a:pPr algn="ctr" rtl="0" fontAlgn="ctr"/>
                      <a:r>
                        <a:rPr lang="es-MX" sz="1200" b="0" i="0" u="none" strike="noStrike">
                          <a:solidFill>
                            <a:srgbClr val="000000"/>
                          </a:solidFill>
                          <a:effectLst/>
                          <a:latin typeface="Century Gothic"/>
                        </a:rPr>
                        <a:t>Auditoría operativa  al proceso de inversiones del FANVIT</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Deloitte México</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rtl="0" fontAlgn="ct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9770">
                <a:tc>
                  <a:txBody>
                    <a:bodyPr/>
                    <a:lstStyle/>
                    <a:p>
                      <a:pPr algn="ctr" rtl="0" fontAlgn="ctr"/>
                      <a:r>
                        <a:rPr lang="es-MX" sz="1200" b="0" i="0" u="none" strike="noStrike">
                          <a:solidFill>
                            <a:srgbClr val="000000"/>
                          </a:solidFill>
                          <a:effectLst/>
                          <a:latin typeface="Century Gothic"/>
                        </a:rPr>
                        <a:t>Revisión a los Estados Financieros 2016</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PWC</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ene 16 a marzo 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4</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23">
                <a:tc gridSpan="3">
                  <a:txBody>
                    <a:bodyPr/>
                    <a:lstStyle/>
                    <a:p>
                      <a:pPr algn="ctr" fontAlgn="ctr"/>
                      <a:r>
                        <a:rPr lang="es-MX" sz="1200" b="1" i="0" u="none" strike="noStrike">
                          <a:solidFill>
                            <a:srgbClr val="000000"/>
                          </a:solidFill>
                          <a:effectLst/>
                          <a:latin typeface="Century Gothic"/>
                        </a:rPr>
                        <a:t>Total</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a:txBody>
                    <a:bodyPr/>
                    <a:lstStyle/>
                    <a:p>
                      <a:pPr algn="ctr" fontAlgn="ctr"/>
                      <a:r>
                        <a:rPr lang="es-MX" sz="1200" b="1" i="0" u="none" strike="noStrike" dirty="0" smtClean="0">
                          <a:solidFill>
                            <a:srgbClr val="000000"/>
                          </a:solidFill>
                          <a:effectLst/>
                          <a:latin typeface="Century Gothic"/>
                        </a:rPr>
                        <a:t>37</a:t>
                      </a:r>
                      <a:endParaRPr lang="es-MX" sz="1200" b="1"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22</a:t>
                      </a:r>
                      <a:endParaRPr lang="es-MX" sz="1200" b="1"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45607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PRO</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323528" y="1196753"/>
            <a:ext cx="8517632" cy="1728192"/>
          </a:xfrm>
        </p:spPr>
        <p:txBody>
          <a:bodyPr/>
          <a:lstStyle/>
          <a:p>
            <a:pPr lvl="1">
              <a:buClr>
                <a:srgbClr val="C00000"/>
              </a:buClr>
              <a:buFont typeface="Arial" panose="020B0604020202020204" pitchFamily="34" charset="0"/>
              <a:buChar char="•"/>
            </a:pPr>
            <a:r>
              <a:rPr lang="es-MX" sz="1400" dirty="0"/>
              <a:t>Involucramiento en el proceso de inversión.</a:t>
            </a:r>
          </a:p>
          <a:p>
            <a:pPr lvl="1">
              <a:buClr>
                <a:srgbClr val="C00000"/>
              </a:buClr>
              <a:buFont typeface="Arial" panose="020B0604020202020204" pitchFamily="34" charset="0"/>
              <a:buChar char="•"/>
            </a:pPr>
            <a:r>
              <a:rPr lang="es-MX" sz="1400" dirty="0"/>
              <a:t>Revisión de entregables: 98 requerimientos abiertos y 66 cerrados. De un total de 162 sub requerimientos, se cerraron 122.</a:t>
            </a:r>
          </a:p>
          <a:p>
            <a:pPr lvl="1">
              <a:buClr>
                <a:srgbClr val="C00000"/>
              </a:buClr>
              <a:buFont typeface="Arial" panose="020B0604020202020204" pitchFamily="34" charset="0"/>
              <a:buChar char="•"/>
            </a:pPr>
            <a:r>
              <a:rPr lang="es-MX" sz="1400" dirty="0"/>
              <a:t>Contratación del </a:t>
            </a:r>
            <a:r>
              <a:rPr lang="es-MX" sz="1400" dirty="0" err="1"/>
              <a:t>ticker</a:t>
            </a:r>
            <a:r>
              <a:rPr lang="es-MX" sz="1400" dirty="0"/>
              <a:t> de noticias con Reuters.</a:t>
            </a:r>
          </a:p>
          <a:p>
            <a:pPr lvl="1">
              <a:buClr>
                <a:srgbClr val="C00000"/>
              </a:buClr>
              <a:buFont typeface="Arial" panose="020B0604020202020204" pitchFamily="34" charset="0"/>
              <a:buChar char="•"/>
            </a:pPr>
            <a:r>
              <a:rPr lang="es-MX" sz="1400" dirty="0"/>
              <a:t>Soporte de análisis crediticio a través de la plataforma S&amp;P Capital IQ.</a:t>
            </a:r>
          </a:p>
          <a:p>
            <a:pPr lvl="1">
              <a:buClr>
                <a:srgbClr val="C00000"/>
              </a:buClr>
              <a:buFont typeface="Arial" panose="020B0604020202020204" pitchFamily="34" charset="0"/>
              <a:buChar char="•"/>
            </a:pPr>
            <a:r>
              <a:rPr lang="es-MX" sz="1400" dirty="0"/>
              <a:t>Cambio video Wall</a:t>
            </a:r>
          </a:p>
          <a:p>
            <a:pPr>
              <a:buClr>
                <a:srgbClr val="C00000"/>
              </a:buClr>
            </a:pPr>
            <a:endParaRPr lang="es-MX"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23</a:t>
            </a:fld>
            <a:endParaRPr lang="es-ES" altLang="es-MX" dirty="0">
              <a:latin typeface="Century Gothic" panose="020B0502020202020204" pitchFamily="34" charset="0"/>
            </a:endParaRPr>
          </a:p>
        </p:txBody>
      </p:sp>
      <p:pic>
        <p:nvPicPr>
          <p:cNvPr id="5" name="4 Imagen"/>
          <p:cNvPicPr/>
          <p:nvPr/>
        </p:nvPicPr>
        <p:blipFill rotWithShape="1">
          <a:blip r:embed="rId2"/>
          <a:srcRect l="29177" t="35719" r="41822" b="30919"/>
          <a:stretch/>
        </p:blipFill>
        <p:spPr bwMode="auto">
          <a:xfrm>
            <a:off x="2483768" y="3068960"/>
            <a:ext cx="3891280" cy="251650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9792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11144" cy="1066130"/>
          </a:xfrm>
        </p:spPr>
        <p:txBody>
          <a:bodyPr/>
          <a:lstStyle/>
          <a:p>
            <a:r>
              <a:rPr lang="es-MX" sz="2000" b="1" dirty="0">
                <a:latin typeface="Century Gothic" panose="020B0502020202020204" pitchFamily="34" charset="0"/>
              </a:rPr>
              <a:t>Asesorías externas para la mejora del proceso de </a:t>
            </a:r>
            <a:r>
              <a:rPr lang="es-MX" sz="2000" b="1" dirty="0" smtClean="0">
                <a:latin typeface="Century Gothic" panose="020B0502020202020204" pitchFamily="34" charset="0"/>
              </a:rPr>
              <a:t>inversión</a:t>
            </a:r>
            <a:endParaRPr lang="es-MX" sz="2000" b="1" dirty="0">
              <a:latin typeface="Century Gothic" panose="020B0502020202020204" pitchFamily="34" charset="0"/>
            </a:endParaRPr>
          </a:p>
        </p:txBody>
      </p:sp>
      <p:sp>
        <p:nvSpPr>
          <p:cNvPr id="3" name="2 Marcador de contenido"/>
          <p:cNvSpPr>
            <a:spLocks noGrp="1"/>
          </p:cNvSpPr>
          <p:nvPr>
            <p:ph idx="1"/>
          </p:nvPr>
        </p:nvSpPr>
        <p:spPr/>
        <p:txBody>
          <a:bodyPr/>
          <a:lstStyle/>
          <a:p>
            <a:pPr>
              <a:buClr>
                <a:srgbClr val="C00000"/>
              </a:buClr>
            </a:pPr>
            <a:r>
              <a:rPr lang="es-MX" sz="1400" dirty="0" smtClean="0"/>
              <a:t>Se </a:t>
            </a:r>
            <a:r>
              <a:rPr lang="es-MX" sz="1400" dirty="0"/>
              <a:t>propusieron adecuaciones al Gobierno corporativo por parte de Deloitte , las cuales se incorporan a los cambios en el marco de gestión que se concluirán en el primer trimestre de 2018</a:t>
            </a:r>
            <a:r>
              <a:rPr lang="es-MX" sz="1400" dirty="0" smtClean="0"/>
              <a:t>.</a:t>
            </a:r>
          </a:p>
          <a:p>
            <a:pPr>
              <a:buClr>
                <a:srgbClr val="C00000"/>
              </a:buClr>
            </a:pPr>
            <a:endParaRPr lang="es-MX" sz="1400" dirty="0"/>
          </a:p>
          <a:p>
            <a:pPr>
              <a:buClr>
                <a:srgbClr val="C00000"/>
              </a:buClr>
            </a:pPr>
            <a:r>
              <a:rPr lang="es-MX" sz="1400" dirty="0" smtClean="0"/>
              <a:t>Se </a:t>
            </a:r>
            <a:r>
              <a:rPr lang="es-MX" sz="1400" dirty="0"/>
              <a:t>ha trabajado con </a:t>
            </a:r>
            <a:r>
              <a:rPr lang="es-MX" sz="1400" dirty="0" err="1"/>
              <a:t>BlackRock</a:t>
            </a:r>
            <a:r>
              <a:rPr lang="es-MX" sz="1400" dirty="0"/>
              <a:t> en la elaboración de un portafolio de referencia para el Fanvit y el Instituto. Previamente, se contrató a Tonatiuh Rodríguez para conceptualizar los alcances del proyecto.</a:t>
            </a:r>
          </a:p>
          <a:p>
            <a:pPr>
              <a:buClr>
                <a:srgbClr val="C00000"/>
              </a:buClr>
            </a:pPr>
            <a:endParaRPr lang="es-MX" sz="1400" dirty="0"/>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19724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smtClean="0">
                <a:latin typeface="Century Gothic" panose="020B0502020202020204" pitchFamily="34" charset="0"/>
              </a:rPr>
              <a:t>Cartera</a:t>
            </a: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1403648" y="3933056"/>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25</a:t>
            </a:fld>
            <a:endParaRPr lang="es-ES" altLang="es-MX" dirty="0"/>
          </a:p>
        </p:txBody>
      </p:sp>
    </p:spTree>
    <p:extLst>
      <p:ext uri="{BB962C8B-B14F-4D97-AF65-F5344CB8AC3E}">
        <p14:creationId xmlns:p14="http://schemas.microsoft.com/office/powerpoint/2010/main" val="1217412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20331"/>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29 de diciembre de 2017</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26</a:t>
            </a:fld>
            <a:endParaRPr lang="es-ES" altLang="es-MX" dirty="0">
              <a:latin typeface="Century Gothic" panose="020B0502020202020204" pitchFamily="34" charset="0"/>
            </a:endParaRPr>
          </a:p>
        </p:txBody>
      </p:sp>
      <p:sp>
        <p:nvSpPr>
          <p:cNvPr id="5" name="CuadroTexto 4"/>
          <p:cNvSpPr txBox="1"/>
          <p:nvPr/>
        </p:nvSpPr>
        <p:spPr>
          <a:xfrm>
            <a:off x="4460049" y="6375650"/>
            <a:ext cx="312702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3436" y="6382095"/>
            <a:ext cx="4116859" cy="338554"/>
          </a:xfrm>
          <a:prstGeom prst="rect">
            <a:avLst/>
          </a:prstGeom>
          <a:noFill/>
        </p:spPr>
        <p:txBody>
          <a:bodyPr wrap="square" rtlCol="0">
            <a:spAutoFit/>
          </a:bodyPr>
          <a:lstStyle/>
          <a:p>
            <a:r>
              <a:rPr lang="es-MX" sz="800" b="1" dirty="0"/>
              <a:t>Fecha: 29 de diciembre 2017. * Suma de Activos Netos de las Siefores al 30 de noviembre.</a:t>
            </a:r>
          </a:p>
          <a:p>
            <a:r>
              <a:rPr lang="es-MX" sz="800" b="1" dirty="0"/>
              <a:t>** VaR Paramétrico al 99% de confianza horizonte a un día.</a:t>
            </a:r>
          </a:p>
        </p:txBody>
      </p:sp>
      <p:sp>
        <p:nvSpPr>
          <p:cNvPr id="19" name="CuadroTexto 18"/>
          <p:cNvSpPr txBox="1"/>
          <p:nvPr/>
        </p:nvSpPr>
        <p:spPr>
          <a:xfrm>
            <a:off x="3496308" y="3340314"/>
            <a:ext cx="4716816" cy="215444"/>
          </a:xfrm>
          <a:prstGeom prst="rect">
            <a:avLst/>
          </a:prstGeom>
          <a:noFill/>
        </p:spPr>
        <p:txBody>
          <a:bodyPr wrap="square" rtlCol="0">
            <a:spAutoFit/>
          </a:bodyPr>
          <a:lstStyle/>
          <a:p>
            <a:r>
              <a:rPr lang="es-MX" sz="800" b="1" dirty="0"/>
              <a:t>Calculado del 31 dic 2016 al 31 de diciembre del 2017 con base en el “valor del portafolio”.</a:t>
            </a:r>
          </a:p>
        </p:txBody>
      </p:sp>
      <p:sp>
        <p:nvSpPr>
          <p:cNvPr id="18" name="CuadroTexto 17"/>
          <p:cNvSpPr txBox="1"/>
          <p:nvPr/>
        </p:nvSpPr>
        <p:spPr>
          <a:xfrm>
            <a:off x="-1" y="3993637"/>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343 </a:t>
            </a:r>
            <a:r>
              <a:rPr lang="es-MX" sz="800" b="1" dirty="0" err="1"/>
              <a:t>mdp</a:t>
            </a:r>
            <a:r>
              <a:rPr lang="es-MX" sz="800" b="1" dirty="0"/>
              <a:t>. El resultado podría variar no más del 1% por redondeos.</a:t>
            </a:r>
          </a:p>
          <a:p>
            <a:pPr marL="171450" indent="-171450">
              <a:buFont typeface="Arial" panose="020B0604020202020204" pitchFamily="34" charset="0"/>
              <a:buChar char="•"/>
            </a:pPr>
            <a:endParaRPr lang="es-MX" sz="800" b="1" dirty="0"/>
          </a:p>
        </p:txBody>
      </p:sp>
      <p:pic>
        <p:nvPicPr>
          <p:cNvPr id="6" name="Imagen 5"/>
          <p:cNvPicPr>
            <a:picLocks noChangeAspect="1"/>
          </p:cNvPicPr>
          <p:nvPr/>
        </p:nvPicPr>
        <p:blipFill>
          <a:blip r:embed="rId3"/>
          <a:stretch>
            <a:fillRect/>
          </a:stretch>
        </p:blipFill>
        <p:spPr>
          <a:xfrm>
            <a:off x="4267199" y="3508868"/>
            <a:ext cx="4876799" cy="2922485"/>
          </a:xfrm>
          <a:prstGeom prst="rect">
            <a:avLst/>
          </a:prstGeom>
        </p:spPr>
      </p:pic>
      <p:pic>
        <p:nvPicPr>
          <p:cNvPr id="10" name="Imagen 9"/>
          <p:cNvPicPr>
            <a:picLocks noChangeAspect="1"/>
          </p:cNvPicPr>
          <p:nvPr/>
        </p:nvPicPr>
        <p:blipFill>
          <a:blip r:embed="rId4"/>
          <a:stretch>
            <a:fillRect/>
          </a:stretch>
        </p:blipFill>
        <p:spPr>
          <a:xfrm>
            <a:off x="62523" y="4915878"/>
            <a:ext cx="3892061" cy="1505849"/>
          </a:xfrm>
          <a:prstGeom prst="rect">
            <a:avLst/>
          </a:prstGeom>
        </p:spPr>
      </p:pic>
      <p:pic>
        <p:nvPicPr>
          <p:cNvPr id="3" name="Imagen 2"/>
          <p:cNvPicPr>
            <a:picLocks noChangeAspect="1"/>
          </p:cNvPicPr>
          <p:nvPr/>
        </p:nvPicPr>
        <p:blipFill>
          <a:blip r:embed="rId5"/>
          <a:stretch>
            <a:fillRect/>
          </a:stretch>
        </p:blipFill>
        <p:spPr>
          <a:xfrm>
            <a:off x="3621357" y="454485"/>
            <a:ext cx="4108630" cy="2904519"/>
          </a:xfrm>
          <a:prstGeom prst="rect">
            <a:avLst/>
          </a:prstGeom>
        </p:spPr>
      </p:pic>
      <p:pic>
        <p:nvPicPr>
          <p:cNvPr id="9" name="Imagen 8"/>
          <p:cNvPicPr>
            <a:picLocks noChangeAspect="1"/>
          </p:cNvPicPr>
          <p:nvPr/>
        </p:nvPicPr>
        <p:blipFill>
          <a:blip r:embed="rId6"/>
          <a:stretch>
            <a:fillRect/>
          </a:stretch>
        </p:blipFill>
        <p:spPr>
          <a:xfrm>
            <a:off x="125043" y="506366"/>
            <a:ext cx="3433785" cy="3487271"/>
          </a:xfrm>
          <a:prstGeom prst="rect">
            <a:avLst/>
          </a:prstGeom>
        </p:spPr>
      </p:pic>
      <p:sp>
        <p:nvSpPr>
          <p:cNvPr id="14" name="1 Título">
            <a:extLst>
              <a:ext uri="{FF2B5EF4-FFF2-40B4-BE49-F238E27FC236}">
                <a16:creationId xmlns:a16="http://schemas.microsoft.com/office/drawing/2014/main" xmlns="" id="{8F2467BD-4EDA-4184-BBBE-847DC14103D8}"/>
              </a:ext>
            </a:extLst>
          </p:cNvPr>
          <p:cNvSpPr txBox="1">
            <a:spLocks/>
          </p:cNvSpPr>
          <p:nvPr/>
        </p:nvSpPr>
        <p:spPr bwMode="auto">
          <a:xfrm>
            <a:off x="3436" y="662061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13360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27</a:t>
            </a:fld>
            <a:endParaRPr lang="es-ES" altLang="es-MX" dirty="0">
              <a:latin typeface="Century Gothic" panose="020B0502020202020204" pitchFamily="34" charset="0"/>
            </a:endParaRPr>
          </a:p>
        </p:txBody>
      </p:sp>
      <p:sp>
        <p:nvSpPr>
          <p:cNvPr id="9" name="CuadroTexto 8"/>
          <p:cNvSpPr txBox="1"/>
          <p:nvPr/>
        </p:nvSpPr>
        <p:spPr>
          <a:xfrm>
            <a:off x="4572000" y="6252308"/>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29 de diciembre de 2017</a:t>
            </a:r>
            <a:endParaRPr lang="es-MX" sz="2000" b="1" dirty="0">
              <a:latin typeface="Century Gothic" panose="020B0502020202020204" pitchFamily="34" charset="0"/>
            </a:endParaRPr>
          </a:p>
        </p:txBody>
      </p:sp>
      <p:pic>
        <p:nvPicPr>
          <p:cNvPr id="8" name="Imagen 7">
            <a:extLst>
              <a:ext uri="{FF2B5EF4-FFF2-40B4-BE49-F238E27FC236}">
                <a16:creationId xmlns:a16="http://schemas.microsoft.com/office/drawing/2014/main" xmlns="" id="{91E59D9D-28CB-4274-A9B8-DE6B3E087F2E}"/>
              </a:ext>
            </a:extLst>
          </p:cNvPr>
          <p:cNvPicPr>
            <a:picLocks noChangeAspect="1"/>
          </p:cNvPicPr>
          <p:nvPr/>
        </p:nvPicPr>
        <p:blipFill>
          <a:blip r:embed="rId2"/>
          <a:stretch>
            <a:fillRect/>
          </a:stretch>
        </p:blipFill>
        <p:spPr>
          <a:xfrm>
            <a:off x="198299" y="717559"/>
            <a:ext cx="7468594" cy="5534749"/>
          </a:xfrm>
          <a:prstGeom prst="rect">
            <a:avLst/>
          </a:prstGeom>
        </p:spPr>
      </p:pic>
      <p:sp>
        <p:nvSpPr>
          <p:cNvPr id="10" name="1 Título">
            <a:extLst>
              <a:ext uri="{FF2B5EF4-FFF2-40B4-BE49-F238E27FC236}">
                <a16:creationId xmlns:a16="http://schemas.microsoft.com/office/drawing/2014/main" xmlns="" id="{27938D74-8404-4288-A977-1C5279E4067B}"/>
              </a:ext>
            </a:extLst>
          </p:cNvPr>
          <p:cNvSpPr txBox="1">
            <a:spLocks/>
          </p:cNvSpPr>
          <p:nvPr/>
        </p:nvSpPr>
        <p:spPr bwMode="auto">
          <a:xfrm>
            <a:off x="-61328" y="6290545"/>
            <a:ext cx="4770061" cy="56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900" dirty="0">
                <a:solidFill>
                  <a:schemeClr val="tx1"/>
                </a:solidFill>
                <a:latin typeface="Century Gothic" panose="020B0502020202020204" pitchFamily="34" charset="0"/>
              </a:rPr>
              <a:t>Los Bonos Estructurados con exposición a capitales se incluyen dentro del apartado de Renta Variable.</a:t>
            </a:r>
          </a:p>
          <a:p>
            <a:r>
              <a:rPr lang="es-ES" sz="900" dirty="0">
                <a:solidFill>
                  <a:schemeClr val="tx1"/>
                </a:solidFill>
                <a:latin typeface="Century Gothic" panose="020B0502020202020204" pitchFamily="34" charset="0"/>
              </a:rPr>
              <a:t>Fuente:</a:t>
            </a:r>
            <a:r>
              <a:rPr lang="es-MX" sz="900" dirty="0">
                <a:solidFill>
                  <a:schemeClr val="tx1"/>
                </a:solidFill>
                <a:latin typeface="Century Gothic" panose="020B0502020202020204" pitchFamily="34" charset="0"/>
              </a:rPr>
              <a:t> </a:t>
            </a:r>
            <a:r>
              <a:rPr lang="es-ES" sz="900" dirty="0">
                <a:solidFill>
                  <a:schemeClr val="tx1"/>
                </a:solidFill>
                <a:latin typeface="Century Gothic" panose="020B0502020202020204" pitchFamily="34" charset="0"/>
              </a:rPr>
              <a:t>Fuente:</a:t>
            </a:r>
            <a:r>
              <a:rPr lang="es-MX" sz="900" dirty="0">
                <a:solidFill>
                  <a:schemeClr val="tx1"/>
                </a:solidFill>
                <a:latin typeface="Century Gothic" panose="020B0502020202020204" pitchFamily="34" charset="0"/>
              </a:rPr>
              <a:t> Elaborado por la Gerencia Sr. de Coordinación de Inversiones del Infonavit </a:t>
            </a:r>
            <a:r>
              <a:rPr lang="es-ES" sz="900" dirty="0">
                <a:solidFill>
                  <a:schemeClr val="tx1"/>
                </a:solidFill>
                <a:latin typeface="Century Gothic" panose="020B0502020202020204" pitchFamily="34" charset="0"/>
              </a:rPr>
              <a:t> con datos al 29 de diciembre de 2017.</a:t>
            </a:r>
            <a:endParaRPr lang="es-MX" sz="900" dirty="0">
              <a:solidFill>
                <a:schemeClr val="tx1"/>
              </a:solidFill>
              <a:latin typeface="Century Gothic" panose="020B0502020202020204" pitchFamily="34" charset="0"/>
            </a:endParaRPr>
          </a:p>
        </p:txBody>
      </p:sp>
      <p:sp>
        <p:nvSpPr>
          <p:cNvPr id="11" name="1 Título">
            <a:extLst>
              <a:ext uri="{FF2B5EF4-FFF2-40B4-BE49-F238E27FC236}">
                <a16:creationId xmlns:a16="http://schemas.microsoft.com/office/drawing/2014/main" xmlns="" id="{F53DAFB6-BC65-4B2C-A76F-34DA69B152D9}"/>
              </a:ext>
            </a:extLst>
          </p:cNvPr>
          <p:cNvSpPr txBox="1">
            <a:spLocks/>
          </p:cNvSpPr>
          <p:nvPr/>
        </p:nvSpPr>
        <p:spPr bwMode="auto">
          <a:xfrm>
            <a:off x="3436" y="583084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84464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29 de diciembre de 2017</a:t>
            </a:r>
          </a:p>
        </p:txBody>
      </p:sp>
      <p:sp>
        <p:nvSpPr>
          <p:cNvPr id="3" name="2 Marcador de número de diapositiva"/>
          <p:cNvSpPr>
            <a:spLocks noGrp="1"/>
          </p:cNvSpPr>
          <p:nvPr>
            <p:ph type="sldNum" sz="quarter" idx="12"/>
          </p:nvPr>
        </p:nvSpPr>
        <p:spPr>
          <a:xfrm>
            <a:off x="7970808" y="6356350"/>
            <a:ext cx="715992"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28</a:t>
            </a:fld>
            <a:endParaRPr lang="es-ES" altLang="es-MX" dirty="0">
              <a:latin typeface="Century Gothic" panose="020B0502020202020204" pitchFamily="34" charset="0"/>
            </a:endParaRPr>
          </a:p>
        </p:txBody>
      </p:sp>
      <p:sp>
        <p:nvSpPr>
          <p:cNvPr id="6" name="1 Título"/>
          <p:cNvSpPr txBox="1">
            <a:spLocks/>
          </p:cNvSpPr>
          <p:nvPr/>
        </p:nvSpPr>
        <p:spPr bwMode="auto">
          <a:xfrm>
            <a:off x="171938" y="6419081"/>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62338" y="847239"/>
            <a:ext cx="7651448" cy="5498926"/>
          </a:xfrm>
          <a:prstGeom prst="rect">
            <a:avLst/>
          </a:prstGeom>
        </p:spPr>
      </p:pic>
    </p:spTree>
    <p:extLst>
      <p:ext uri="{BB962C8B-B14F-4D97-AF65-F5344CB8AC3E}">
        <p14:creationId xmlns:p14="http://schemas.microsoft.com/office/powerpoint/2010/main" val="2209481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Estrategia Renta Fija</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Marcador de número de diapositiva"/>
          <p:cNvSpPr txBox="1">
            <a:spLocks/>
          </p:cNvSpPr>
          <p:nvPr/>
        </p:nvSpPr>
        <p:spPr>
          <a:xfrm>
            <a:off x="8134502" y="6374501"/>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29</a:t>
            </a:fld>
            <a:endParaRPr lang="es-ES" altLang="es-MX" dirty="0"/>
          </a:p>
        </p:txBody>
      </p:sp>
    </p:spTree>
    <p:extLst>
      <p:ext uri="{BB962C8B-B14F-4D97-AF65-F5344CB8AC3E}">
        <p14:creationId xmlns:p14="http://schemas.microsoft.com/office/powerpoint/2010/main" val="1441469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algn="just">
              <a:buClr>
                <a:srgbClr val="C00000"/>
              </a:buClr>
            </a:pPr>
            <a:r>
              <a:rPr lang="x-none" sz="1400" dirty="0">
                <a:latin typeface="Century Gothic" panose="020B0502020202020204" pitchFamily="34" charset="0"/>
              </a:rPr>
              <a:t>Se continuó con la reestructuración del portafolio de deuda corporativa realizando ventas por 120.1 </a:t>
            </a:r>
            <a:r>
              <a:rPr lang="x-none" sz="1400" dirty="0" err="1">
                <a:latin typeface="Century Gothic" panose="020B0502020202020204" pitchFamily="34" charset="0"/>
              </a:rPr>
              <a:t>mdp</a:t>
            </a:r>
            <a:r>
              <a:rPr lang="x-none" sz="1400" dirty="0">
                <a:latin typeface="Century Gothic" panose="020B0502020202020204" pitchFamily="34" charset="0"/>
              </a:rPr>
              <a:t> e invirtiendo en papeles de alta calidad crediticias de empresas productivas del estado por 783.1 </a:t>
            </a:r>
            <a:r>
              <a:rPr lang="x-none" sz="1400" dirty="0" err="1">
                <a:latin typeface="Century Gothic" panose="020B0502020202020204" pitchFamily="34" charset="0"/>
              </a:rPr>
              <a:t>mdp</a:t>
            </a:r>
            <a:r>
              <a:rPr lang="x-none" sz="1400" dirty="0">
                <a:latin typeface="Century Gothic" panose="020B0502020202020204" pitchFamily="34" charset="0"/>
              </a:rPr>
              <a:t>.</a:t>
            </a: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incremento la exposición en renta variable internacional, aprovechando las condiciones actuales del mercado, al mismo tiempo se disminuyo la exposición a México ante los crecientes riesgos durante el primer semestre del 2018.</a:t>
            </a: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211507" y="6277213"/>
            <a:ext cx="491706"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de noviembre al 31 de diciembre de 2017.</a:t>
            </a:r>
            <a:endParaRPr lang="es-MX" sz="1400" b="1"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3190984" y="1988840"/>
            <a:ext cx="3049412" cy="1530949"/>
          </a:xfrm>
          <a:prstGeom prst="rect">
            <a:avLst/>
          </a:prstGeom>
        </p:spPr>
      </p:pic>
      <p:pic>
        <p:nvPicPr>
          <p:cNvPr id="8" name="Imagen 7"/>
          <p:cNvPicPr>
            <a:picLocks noChangeAspect="1"/>
          </p:cNvPicPr>
          <p:nvPr/>
        </p:nvPicPr>
        <p:blipFill>
          <a:blip r:embed="rId3"/>
          <a:stretch>
            <a:fillRect/>
          </a:stretch>
        </p:blipFill>
        <p:spPr>
          <a:xfrm>
            <a:off x="3190984" y="4534043"/>
            <a:ext cx="3057525" cy="1925733"/>
          </a:xfrm>
          <a:prstGeom prst="rect">
            <a:avLst/>
          </a:prstGeom>
        </p:spPr>
      </p:pic>
    </p:spTree>
    <p:extLst>
      <p:ext uri="{BB962C8B-B14F-4D97-AF65-F5344CB8AC3E}">
        <p14:creationId xmlns:p14="http://schemas.microsoft.com/office/powerpoint/2010/main" val="3110949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7010400" y="6408812"/>
            <a:ext cx="2133600" cy="365125"/>
          </a:xfrm>
        </p:spPr>
        <p:txBody>
          <a:bodyPr/>
          <a:lstStyle/>
          <a:p>
            <a:pPr algn="ctr"/>
            <a:fld id="{05E83AA4-A00D-4AA0-8FE8-B93C9F3EC141}" type="slidenum">
              <a:rPr lang="es-ES" altLang="es-MX" smtClean="0">
                <a:latin typeface="Century Gothic" panose="020B0502020202020204" pitchFamily="34" charset="0"/>
              </a:rPr>
              <a:pPr algn="ctr"/>
              <a:t>31</a:t>
            </a:fld>
            <a:endParaRPr lang="es-ES" altLang="es-MX" dirty="0">
              <a:latin typeface="Century Gothic" panose="020B0502020202020204" pitchFamily="34" charset="0"/>
            </a:endParaRPr>
          </a:p>
        </p:txBody>
      </p:sp>
      <p:sp>
        <p:nvSpPr>
          <p:cNvPr id="6" name="Marcador de contenido 2"/>
          <p:cNvSpPr>
            <a:spLocks noGrp="1"/>
          </p:cNvSpPr>
          <p:nvPr>
            <p:ph idx="1"/>
          </p:nvPr>
        </p:nvSpPr>
        <p:spPr>
          <a:xfrm>
            <a:off x="457200" y="1331905"/>
            <a:ext cx="8229600" cy="5389570"/>
          </a:xfrm>
        </p:spPr>
        <p:txBody>
          <a:bodyPr vert="horz" wrap="square" lIns="91440" tIns="45720" rIns="91440" bIns="45720" numCol="1" anchor="ctr" anchorCtr="0" compatLnSpc="1">
            <a:prstTxWarp prst="textNoShape">
              <a:avLst/>
            </a:prstTxWarp>
          </a:bodyPr>
          <a:lstStyle/>
          <a:p>
            <a:pPr algn="ctr">
              <a:spcBef>
                <a:spcPct val="0"/>
              </a:spcBef>
            </a:pPr>
            <a:r>
              <a:rPr lang="x-none" sz="1200" dirty="0">
                <a:solidFill>
                  <a:srgbClr val="898989"/>
                </a:solidFill>
                <a:ea typeface="Myriad Pro"/>
                <a:cs typeface="Myriad Pro"/>
              </a:rPr>
              <a:t>Se realizaron ventas en la zona larga de la curva de bonos M, buscando </a:t>
            </a:r>
            <a:r>
              <a:rPr lang="x-none" sz="1200" dirty="0" err="1">
                <a:solidFill>
                  <a:srgbClr val="898989"/>
                </a:solidFill>
                <a:ea typeface="Myriad Pro"/>
                <a:cs typeface="Myriad Pro"/>
              </a:rPr>
              <a:t>estrucutrar</a:t>
            </a:r>
            <a:r>
              <a:rPr lang="x-none" sz="1200" dirty="0">
                <a:solidFill>
                  <a:srgbClr val="898989"/>
                </a:solidFill>
                <a:ea typeface="Myriad Pro"/>
                <a:cs typeface="Myriad Pro"/>
              </a:rPr>
              <a:t> un portafolio altamente defensivo. Se realizó una estrategia de inversión sin incrementar el riesgo del portafolio al intercambiar bonos de renta fija por bonos </a:t>
            </a:r>
            <a:r>
              <a:rPr lang="x-none" sz="1200" dirty="0" err="1">
                <a:solidFill>
                  <a:srgbClr val="898989"/>
                </a:solidFill>
                <a:ea typeface="Myriad Pro"/>
                <a:cs typeface="Myriad Pro"/>
              </a:rPr>
              <a:t>udizado</a:t>
            </a:r>
            <a:r>
              <a:rPr lang="x-none" sz="1200" dirty="0">
                <a:solidFill>
                  <a:srgbClr val="898989"/>
                </a:solidFill>
                <a:ea typeface="Myriad Pro"/>
                <a:cs typeface="Myriad Pro"/>
              </a:rPr>
              <a:t>, aprovechando las altas expectativas de inflación hacia el cierre del 2017. </a:t>
            </a: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r>
              <a:rPr lang="x-none" sz="1200" dirty="0">
                <a:solidFill>
                  <a:srgbClr val="898989"/>
                </a:solidFill>
                <a:ea typeface="Myriad Pro"/>
                <a:cs typeface="Myriad Pro"/>
              </a:rPr>
              <a:t>Llamada de capital CKD.</a:t>
            </a: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x-none" sz="1200" dirty="0">
              <a:solidFill>
                <a:srgbClr val="898989"/>
              </a:solidFill>
              <a:ea typeface="Myriad Pro"/>
              <a:cs typeface="Myriad Pro"/>
            </a:endParaRPr>
          </a:p>
          <a:p>
            <a:pPr algn="ctr">
              <a:spcBef>
                <a:spcPct val="0"/>
              </a:spcBef>
            </a:pPr>
            <a:endParaRPr lang="es-MX" sz="1200" dirty="0">
              <a:solidFill>
                <a:srgbClr val="898989"/>
              </a:solidFill>
              <a:ea typeface="Myriad Pro"/>
              <a:cs typeface="Myriad Pro"/>
            </a:endParaRPr>
          </a:p>
        </p:txBody>
      </p:sp>
      <p:sp>
        <p:nvSpPr>
          <p:cNvPr id="9" name="CuadroTexto 8"/>
          <p:cNvSpPr txBox="1"/>
          <p:nvPr/>
        </p:nvSpPr>
        <p:spPr>
          <a:xfrm>
            <a:off x="683568" y="6452876"/>
            <a:ext cx="8147573" cy="276999"/>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r>
              <a:rPr lang="x-none" dirty="0"/>
              <a:t>*Montos en millones de pesos.</a:t>
            </a:r>
            <a:endParaRPr lang="es-MX" dirty="0"/>
          </a:p>
        </p:txBody>
      </p:sp>
      <p:pic>
        <p:nvPicPr>
          <p:cNvPr id="2" name="Imagen 1"/>
          <p:cNvPicPr>
            <a:picLocks noChangeAspect="1"/>
          </p:cNvPicPr>
          <p:nvPr/>
        </p:nvPicPr>
        <p:blipFill>
          <a:blip r:embed="rId2"/>
          <a:stretch>
            <a:fillRect/>
          </a:stretch>
        </p:blipFill>
        <p:spPr>
          <a:xfrm>
            <a:off x="3043237" y="2347991"/>
            <a:ext cx="3057525" cy="1544400"/>
          </a:xfrm>
          <a:prstGeom prst="rect">
            <a:avLst/>
          </a:prstGeom>
        </p:spPr>
      </p:pic>
      <p:pic>
        <p:nvPicPr>
          <p:cNvPr id="5" name="Imagen 4"/>
          <p:cNvPicPr>
            <a:picLocks noChangeAspect="1"/>
          </p:cNvPicPr>
          <p:nvPr/>
        </p:nvPicPr>
        <p:blipFill>
          <a:blip r:embed="rId3"/>
          <a:stretch>
            <a:fillRect/>
          </a:stretch>
        </p:blipFill>
        <p:spPr>
          <a:xfrm>
            <a:off x="3062562" y="4725144"/>
            <a:ext cx="3057525" cy="781733"/>
          </a:xfrm>
          <a:prstGeom prst="rect">
            <a:avLst/>
          </a:prstGeom>
        </p:spPr>
      </p:pic>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a:latin typeface="Century Gothic" panose="020B0502020202020204" pitchFamily="34" charset="0"/>
              </a:rPr>
              <a:t>Operaciones relevantes </a:t>
            </a:r>
            <a:br>
              <a:rPr lang="es-MX" sz="2000" b="1">
                <a:latin typeface="Century Gothic" panose="020B0502020202020204" pitchFamily="34" charset="0"/>
              </a:rPr>
            </a:br>
            <a:r>
              <a:rPr lang="es-MX" sz="2000" b="1">
                <a:latin typeface="Century Gothic" panose="020B0502020202020204" pitchFamily="34" charset="0"/>
              </a:rPr>
              <a:t>FANVIT del 1 de noviembre al 31 de diciembre de 2017.</a:t>
            </a:r>
            <a:endParaRPr lang="es-MX" sz="1400" b="1" dirty="0">
              <a:latin typeface="Century Gothic" panose="020B0502020202020204" pitchFamily="34" charset="0"/>
            </a:endParaRPr>
          </a:p>
        </p:txBody>
      </p:sp>
    </p:spTree>
    <p:extLst>
      <p:ext uri="{BB962C8B-B14F-4D97-AF65-F5344CB8AC3E}">
        <p14:creationId xmlns:p14="http://schemas.microsoft.com/office/powerpoint/2010/main" val="773496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40420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32</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60291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57.9%</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6" y="160291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118981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2" y="160291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Expectativas de mayor crecimiento e inflación en EUA  y países avanzados han impulsado las tasas hacia arriba, lo que podría crear oportunidades de compra en el 1S18.</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54319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18.1%</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54319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54319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Las sobretasas de este tipo de instrumentos han bajado, pero ante la perspectiva en tasas se han estancado.  Se favorecen los cuasi gubernamentales.</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627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10.7%</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6" y="3627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2" y="3627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Renta variable internacional ha mostrado fuerte crecimiento con preocupaciones sobre las valuaciones en términos de múltiplos (principalmente de EUA). Nacional muestra correcciones</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551878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err="1">
                <a:solidFill>
                  <a:prstClr val="white"/>
                </a:solidFill>
                <a:latin typeface="Century Gothic" panose="020B0502020202020204" pitchFamily="34" charset="0"/>
              </a:rPr>
              <a:t>CKDs</a:t>
            </a:r>
            <a:endParaRPr lang="es-MX" sz="1600" b="1" dirty="0">
              <a:solidFill>
                <a:prstClr val="white"/>
              </a:solidFill>
              <a:latin typeface="Century Gothic" panose="020B0502020202020204" pitchFamily="34" charset="0"/>
            </a:endParaRP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6" y="551878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551878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1" y="456689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2.6%</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5" y="456689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456689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Sector con valuaciones atractivas, algunas pagan dividendos altos</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118981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2844040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0"/>
            <a:ext cx="8229600" cy="4997151"/>
          </a:xfrm>
        </p:spPr>
        <p:txBody>
          <a:bodyPr/>
          <a:lstStyle/>
          <a:p>
            <a:pPr lvl="1" algn="just">
              <a:buClr>
                <a:srgbClr val="C00000"/>
              </a:buClr>
              <a:buFont typeface="Symbol"/>
              <a:buChar char=""/>
            </a:pPr>
            <a:r>
              <a:rPr lang="es-MX" sz="1400" dirty="0">
                <a:ea typeface="Calibri"/>
                <a:cs typeface="Times New Roman"/>
              </a:rPr>
              <a:t>Mantener un intervalo entre 6.0 y 7.5 años el plazo promedio ponderado del portafolio (actual 6.9). La principal reducción se realizó en los bonos cuyos vencimientos sean mayores a 20 años.</a:t>
            </a:r>
          </a:p>
          <a:p>
            <a:pPr lvl="1" algn="just">
              <a:buClr>
                <a:srgbClr val="C00000"/>
              </a:buClr>
              <a:buFont typeface="Symbol"/>
              <a:buChar char=""/>
            </a:pPr>
            <a:r>
              <a:rPr lang="es-MX" sz="1400" dirty="0">
                <a:ea typeface="Calibri"/>
                <a:cs typeface="Times New Roman"/>
              </a:rPr>
              <a:t>Mantener hasta un 11.5% del Activo Neto en Renta Variable y 3% en 6 Fibras diversificadas e industriales. Las compras se realizarían en forma paulatina.</a:t>
            </a:r>
          </a:p>
          <a:p>
            <a:pPr lvl="1" algn="just">
              <a:buClr>
                <a:srgbClr val="C00000"/>
              </a:buClr>
              <a:buFont typeface="Symbol"/>
              <a:buChar char=""/>
            </a:pPr>
            <a:r>
              <a:rPr lang="es-MX" sz="1400" dirty="0">
                <a:cs typeface="Times New Roman"/>
              </a:rPr>
              <a:t>Diversificar el riesgo moneda incrementando la exposición en valores vinculados directa o indirectamente (inversiones en divisas y/o valores de renta variable internacional) hasta 2% adicional e intercambiar la exposición de renta variable nacional a internacional.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cs typeface="Times New Roman"/>
              </a:rPr>
              <a:t>Administrar el portafolio con prudencia y diversificación. </a:t>
            </a:r>
            <a:endParaRPr lang="es-MX" sz="1400" dirty="0">
              <a:ea typeface="Calibri"/>
              <a:cs typeface="Times New Roman"/>
            </a:endParaRPr>
          </a:p>
          <a:p>
            <a:pPr lvl="1" algn="just">
              <a:buClr>
                <a:srgbClr val="C00000"/>
              </a:buClr>
              <a:buFont typeface="Symbol"/>
              <a:buChar char=""/>
            </a:pPr>
            <a:r>
              <a:rPr lang="es-MX" sz="1400" dirty="0">
                <a:ea typeface="Calibri"/>
                <a:cs typeface="Times New Roman"/>
              </a:rPr>
              <a:t>La estrategia debe quedar enmarcada en el marco de gestión.</a:t>
            </a:r>
            <a:endParaRPr lang="es-MX" sz="1400" dirty="0"/>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33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57616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4236" y="3092922"/>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Renta variable, bonos estructurados y fibras</a:t>
            </a:r>
          </a:p>
        </p:txBody>
      </p:sp>
      <p:sp>
        <p:nvSpPr>
          <p:cNvPr id="3" name="Subtítulo 2"/>
          <p:cNvSpPr>
            <a:spLocks noGrp="1"/>
          </p:cNvSpPr>
          <p:nvPr>
            <p:ph type="subTitle" idx="1"/>
          </p:nvPr>
        </p:nvSpPr>
        <p:spPr>
          <a:xfrm>
            <a:off x="1403648" y="3933056"/>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Marcador de número de diapositiva"/>
          <p:cNvSpPr txBox="1">
            <a:spLocks/>
          </p:cNvSpPr>
          <p:nvPr/>
        </p:nvSpPr>
        <p:spPr>
          <a:xfrm>
            <a:off x="8134502" y="6374501"/>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34</a:t>
            </a:fld>
            <a:endParaRPr lang="es-ES" altLang="es-MX" dirty="0"/>
          </a:p>
        </p:txBody>
      </p:sp>
    </p:spTree>
    <p:extLst>
      <p:ext uri="{BB962C8B-B14F-4D97-AF65-F5344CB8AC3E}">
        <p14:creationId xmlns:p14="http://schemas.microsoft.com/office/powerpoint/2010/main" val="1235025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35</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7" name="1 Título">
            <a:extLst>
              <a:ext uri="{FF2B5EF4-FFF2-40B4-BE49-F238E27FC236}">
                <a16:creationId xmlns:a16="http://schemas.microsoft.com/office/drawing/2014/main" xmlns="" id="{E95B1B74-F840-45A4-95BB-C6479F5DADEE}"/>
              </a:ext>
            </a:extLst>
          </p:cNvPr>
          <p:cNvSpPr txBox="1">
            <a:spLocks/>
          </p:cNvSpPr>
          <p:nvPr/>
        </p:nvSpPr>
        <p:spPr bwMode="auto">
          <a:xfrm>
            <a:off x="179512" y="6100021"/>
            <a:ext cx="842185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200" dirty="0">
                <a:solidFill>
                  <a:schemeClr val="tx1"/>
                </a:solidFill>
                <a:latin typeface="Century Gothic" panose="020B0502020202020204" pitchFamily="34" charset="0"/>
              </a:rPr>
              <a:t>Renta variable representa 9.8% del portafolio de los cuales  México es 1.6%  e internacional el resto.</a:t>
            </a:r>
            <a:endParaRPr lang="es-MX" sz="1200" dirty="0">
              <a:solidFill>
                <a:schemeClr val="tx1"/>
              </a:solidFill>
              <a:latin typeface="Century Gothic" panose="020B0502020202020204" pitchFamily="34" charset="0"/>
            </a:endParaRPr>
          </a:p>
        </p:txBody>
      </p:sp>
      <p:graphicFrame>
        <p:nvGraphicFramePr>
          <p:cNvPr id="10" name="Tabla 9">
            <a:extLst>
              <a:ext uri="{FF2B5EF4-FFF2-40B4-BE49-F238E27FC236}">
                <a16:creationId xmlns:a16="http://schemas.microsoft.com/office/drawing/2014/main" xmlns="" id="{05A21789-C67E-4ACD-B365-A6F2CFDB5E63}"/>
              </a:ext>
            </a:extLst>
          </p:cNvPr>
          <p:cNvGraphicFramePr>
            <a:graphicFrameLocks noGrp="1"/>
          </p:cNvGraphicFramePr>
          <p:nvPr>
            <p:extLst>
              <p:ext uri="{D42A27DB-BD31-4B8C-83A1-F6EECF244321}">
                <p14:modId xmlns:p14="http://schemas.microsoft.com/office/powerpoint/2010/main" val="3399445874"/>
              </p:ext>
            </p:extLst>
          </p:nvPr>
        </p:nvGraphicFramePr>
        <p:xfrm>
          <a:off x="464903" y="1534038"/>
          <a:ext cx="8229599" cy="4380841"/>
        </p:xfrm>
        <a:graphic>
          <a:graphicData uri="http://schemas.openxmlformats.org/drawingml/2006/table">
            <a:tbl>
              <a:tblPr/>
              <a:tblGrid>
                <a:gridCol w="1794690">
                  <a:extLst>
                    <a:ext uri="{9D8B030D-6E8A-4147-A177-3AD203B41FA5}">
                      <a16:colId xmlns:a16="http://schemas.microsoft.com/office/drawing/2014/main" xmlns="" val="652691127"/>
                    </a:ext>
                  </a:extLst>
                </a:gridCol>
                <a:gridCol w="1416861">
                  <a:extLst>
                    <a:ext uri="{9D8B030D-6E8A-4147-A177-3AD203B41FA5}">
                      <a16:colId xmlns:a16="http://schemas.microsoft.com/office/drawing/2014/main" xmlns="" val="2404639347"/>
                    </a:ext>
                  </a:extLst>
                </a:gridCol>
                <a:gridCol w="805839">
                  <a:extLst>
                    <a:ext uri="{9D8B030D-6E8A-4147-A177-3AD203B41FA5}">
                      <a16:colId xmlns:a16="http://schemas.microsoft.com/office/drawing/2014/main" xmlns="" val="2363451181"/>
                    </a:ext>
                  </a:extLst>
                </a:gridCol>
                <a:gridCol w="982947">
                  <a:extLst>
                    <a:ext uri="{9D8B030D-6E8A-4147-A177-3AD203B41FA5}">
                      <a16:colId xmlns:a16="http://schemas.microsoft.com/office/drawing/2014/main" xmlns="" val="1936791867"/>
                    </a:ext>
                  </a:extLst>
                </a:gridCol>
                <a:gridCol w="200722">
                  <a:extLst>
                    <a:ext uri="{9D8B030D-6E8A-4147-A177-3AD203B41FA5}">
                      <a16:colId xmlns:a16="http://schemas.microsoft.com/office/drawing/2014/main" xmlns="" val="309191102"/>
                    </a:ext>
                  </a:extLst>
                </a:gridCol>
                <a:gridCol w="982947">
                  <a:extLst>
                    <a:ext uri="{9D8B030D-6E8A-4147-A177-3AD203B41FA5}">
                      <a16:colId xmlns:a16="http://schemas.microsoft.com/office/drawing/2014/main" xmlns="" val="3442081806"/>
                    </a:ext>
                  </a:extLst>
                </a:gridCol>
                <a:gridCol w="1266320">
                  <a:extLst>
                    <a:ext uri="{9D8B030D-6E8A-4147-A177-3AD203B41FA5}">
                      <a16:colId xmlns:a16="http://schemas.microsoft.com/office/drawing/2014/main" xmlns="" val="639317156"/>
                    </a:ext>
                  </a:extLst>
                </a:gridCol>
                <a:gridCol w="779273">
                  <a:extLst>
                    <a:ext uri="{9D8B030D-6E8A-4147-A177-3AD203B41FA5}">
                      <a16:colId xmlns:a16="http://schemas.microsoft.com/office/drawing/2014/main" xmlns="" val="2739554707"/>
                    </a:ext>
                  </a:extLst>
                </a:gridCol>
              </a:tblGrid>
              <a:tr h="301516">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68" marR="8868" marT="8868"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868" marR="8868" marT="8868" marB="0" anchor="ctr">
                    <a:lnL>
                      <a:noFill/>
                    </a:lnL>
                    <a:lnR>
                      <a:noFill/>
                    </a:lnR>
                    <a:lnT>
                      <a:noFill/>
                    </a:lnT>
                    <a:lnB>
                      <a:noFill/>
                    </a:lnB>
                    <a:solidFill>
                      <a:srgbClr val="C00000"/>
                    </a:solidFill>
                  </a:tcPr>
                </a:tc>
                <a:extLst>
                  <a:ext uri="{0D108BD9-81ED-4DB2-BD59-A6C34878D82A}">
                    <a16:rowId xmlns:a16="http://schemas.microsoft.com/office/drawing/2014/main" xmlns="" val="1657599287"/>
                  </a:ext>
                </a:extLst>
              </a:tr>
              <a:tr h="177362">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756374922"/>
                  </a:ext>
                </a:extLst>
              </a:tr>
              <a:tr h="177362">
                <a:tc gridSpan="4">
                  <a:txBody>
                    <a:bodyPr/>
                    <a:lstStyle/>
                    <a:p>
                      <a:pPr algn="ctr" fontAlgn="ctr"/>
                      <a:r>
                        <a:rPr lang="es-MX" sz="900" b="1" i="0" u="none" strike="noStrike">
                          <a:solidFill>
                            <a:srgbClr val="FFFFFF"/>
                          </a:solidFill>
                          <a:effectLst/>
                          <a:latin typeface="Century Gothic" panose="020B0502020202020204" pitchFamily="34" charset="0"/>
                        </a:rPr>
                        <a:t>México</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México</a:t>
                      </a:r>
                    </a:p>
                  </a:txBody>
                  <a:tcPr marL="8868" marR="8868" marT="8868"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a:t>
                      </a:r>
                    </a:p>
                  </a:txBody>
                  <a:tcPr marL="8868" marR="8868" marT="8868" marB="0" anchor="ctr">
                    <a:lnL>
                      <a:noFill/>
                    </a:lnL>
                    <a:lnR>
                      <a:noFill/>
                    </a:lnR>
                    <a:lnT>
                      <a:noFill/>
                    </a:lnT>
                    <a:lnB>
                      <a:noFill/>
                    </a:lnB>
                    <a:solidFill>
                      <a:srgbClr val="C00000"/>
                    </a:solidFill>
                  </a:tcPr>
                </a:tc>
                <a:extLst>
                  <a:ext uri="{0D108BD9-81ED-4DB2-BD59-A6C34878D82A}">
                    <a16:rowId xmlns:a16="http://schemas.microsoft.com/office/drawing/2014/main" xmlns="" val="4042017899"/>
                  </a:ext>
                </a:extLst>
              </a:tr>
              <a:tr h="195098">
                <a:tc>
                  <a:txBody>
                    <a:bodyPr/>
                    <a:lstStyle/>
                    <a:p>
                      <a:pPr algn="ctr" fontAlgn="ctr"/>
                      <a:r>
                        <a:rPr lang="es-MX" sz="900" b="0" i="0" u="none" strike="noStrike">
                          <a:solidFill>
                            <a:srgbClr val="000000"/>
                          </a:solidFill>
                          <a:effectLst/>
                          <a:latin typeface="Century Gothic" panose="020B0502020202020204" pitchFamily="34" charset="0"/>
                        </a:rPr>
                        <a:t>1B_MEXRISK_ISHRS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MSCI México Risk</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883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22.0</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22.9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4.2%</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3029094320"/>
                  </a:ext>
                </a:extLst>
              </a:tr>
              <a:tr h="195098">
                <a:tc>
                  <a:txBody>
                    <a:bodyPr/>
                    <a:lstStyle/>
                    <a:p>
                      <a:pPr algn="ctr" fontAlgn="ctr"/>
                      <a:r>
                        <a:rPr lang="es-MX" sz="900" b="0" i="0" u="none" strike="noStrike">
                          <a:solidFill>
                            <a:srgbClr val="000000"/>
                          </a:solidFill>
                          <a:effectLst/>
                          <a:latin typeface="Century Gothic" panose="020B0502020202020204" pitchFamily="34" charset="0"/>
                        </a:rPr>
                        <a:t>1B_ILCTRAC_ISHRS</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IPC "Large Cap" </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548</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52.7</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11.1%</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756771768"/>
                  </a:ext>
                </a:extLst>
              </a:tr>
              <a:tr h="1950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1,431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935091095"/>
                  </a:ext>
                </a:extLst>
              </a:tr>
              <a:tr h="1950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3658279855"/>
                  </a:ext>
                </a:extLst>
              </a:tr>
              <a:tr h="195098">
                <a:tc>
                  <a:txBody>
                    <a:bodyPr/>
                    <a:lstStyle/>
                    <a:p>
                      <a:pPr algn="ctr" fontAlgn="ctr"/>
                      <a:r>
                        <a:rPr lang="es-MX" sz="900" b="0" i="0" u="none" strike="noStrike">
                          <a:solidFill>
                            <a:srgbClr val="000000"/>
                          </a:solidFill>
                          <a:effectLst/>
                          <a:latin typeface="Century Gothic" panose="020B0502020202020204" pitchFamily="34" charset="0"/>
                        </a:rPr>
                        <a:t>2_CEMEX_09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Acción Cemex</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659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9,397.4</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9,315.2</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-0.9%</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365570053"/>
                  </a:ext>
                </a:extLst>
              </a:tr>
              <a:tr h="195098">
                <a:tc>
                  <a:txBody>
                    <a:bodyPr/>
                    <a:lstStyle/>
                    <a:p>
                      <a:pPr algn="ctr" fontAlgn="b"/>
                      <a:r>
                        <a:rPr lang="es-MX" sz="900" b="0" i="0" u="none" strike="noStrike">
                          <a:solidFill>
                            <a:srgbClr val="000000"/>
                          </a:solidFill>
                          <a:effectLst/>
                          <a:latin typeface="Century Gothic" panose="020B0502020202020204" pitchFamily="34" charset="0"/>
                        </a:rPr>
                        <a:t> </a:t>
                      </a:r>
                    </a:p>
                  </a:txBody>
                  <a:tcPr marL="8868" marR="8868" marT="8868"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659</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0.5%</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630010500"/>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3794790545"/>
                  </a:ext>
                </a:extLst>
              </a:tr>
              <a:tr h="186230">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2,090</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1.6%</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2042381462"/>
                  </a:ext>
                </a:extLst>
              </a:tr>
              <a:tr h="186230">
                <a:tc gridSpan="4">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Estados Unidos</a:t>
                      </a:r>
                    </a:p>
                  </a:txBody>
                  <a:tcPr marL="8868" marR="8868" marT="8868"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2976124336"/>
                  </a:ext>
                </a:extLst>
              </a:tr>
              <a:tr h="230571">
                <a:tc>
                  <a:txBody>
                    <a:bodyPr/>
                    <a:lstStyle/>
                    <a:p>
                      <a:pPr algn="ctr" fontAlgn="ctr"/>
                      <a:r>
                        <a:rPr lang="es-MX" sz="900" b="0" i="0" u="none" strike="noStrike">
                          <a:solidFill>
                            <a:srgbClr val="000000"/>
                          </a:solidFill>
                          <a:effectLst/>
                          <a:latin typeface="Century Gothic" panose="020B0502020202020204" pitchFamily="34" charset="0"/>
                        </a:rPr>
                        <a:t>1I_IVV_*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S&amp;P 500 Index</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1,821</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4,703.7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5,286.4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12.4%</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292360861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1I_QQQ_*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NASDAQ Index</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337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2,418.6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3,062.7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26.6%</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2321046950"/>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359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21.5%</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4190502297"/>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1I_USMV_*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Minima Volatilidad</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850</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0.7%</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977.0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1,037.8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6.2%</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166814685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1I_XLP_*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Consumo Básico</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271</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0.2%</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1,016.3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1,118.6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10.1%</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4109738292"/>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1I_XLU_*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Servicios Públicos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425</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0.3%</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1,031.8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1,035.8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0.4%</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1508710287"/>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1I_SHV_*</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"Treasury" 3-6 meses</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1,919</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2,093.8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2,167.6 </a:t>
                      </a:r>
                    </a:p>
                  </a:txBody>
                  <a:tcPr marL="8868" marR="8868" marT="8868"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3.5%</a:t>
                      </a:r>
                    </a:p>
                  </a:txBody>
                  <a:tcPr marL="8868" marR="8868" marT="8868" marB="0" anchor="ctr">
                    <a:lnL>
                      <a:noFill/>
                    </a:lnL>
                    <a:lnR>
                      <a:noFill/>
                    </a:lnR>
                    <a:lnT>
                      <a:noFill/>
                    </a:lnT>
                    <a:lnB>
                      <a:noFill/>
                    </a:lnB>
                    <a:solidFill>
                      <a:srgbClr val="F2F2F2"/>
                    </a:solidFill>
                  </a:tcPr>
                </a:tc>
                <a:extLst>
                  <a:ext uri="{0D108BD9-81ED-4DB2-BD59-A6C34878D82A}">
                    <a16:rowId xmlns:a16="http://schemas.microsoft.com/office/drawing/2014/main" xmlns="" val="981277139"/>
                  </a:ext>
                </a:extLst>
              </a:tr>
              <a:tr h="177362">
                <a:tc>
                  <a:txBody>
                    <a:bodyPr/>
                    <a:lstStyle/>
                    <a:p>
                      <a:pPr algn="ctr" fontAlgn="ctr"/>
                      <a:r>
                        <a:rPr lang="es-MX" sz="900" b="0" i="0" u="none" strike="noStrike">
                          <a:solidFill>
                            <a:srgbClr val="000000"/>
                          </a:solidFill>
                          <a:effectLst/>
                          <a:latin typeface="Century Gothic" panose="020B0502020202020204" pitchFamily="34" charset="0"/>
                        </a:rPr>
                        <a:t>1I_XLF_*</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Financiero</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70</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471.7</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548.8</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16.3%</a:t>
                      </a:r>
                    </a:p>
                  </a:txBody>
                  <a:tcPr marL="8868" marR="8868" marT="8868"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327447752"/>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6,051</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4.7%</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126767246"/>
                  </a:ext>
                </a:extLst>
              </a:tr>
              <a:tr h="177362">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2415838633"/>
                  </a:ext>
                </a:extLst>
              </a:tr>
              <a:tr h="177362">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6,051</a:t>
                      </a:r>
                    </a:p>
                  </a:txBody>
                  <a:tcPr marL="8868" marR="8868" marT="8868"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4.7%</a:t>
                      </a:r>
                    </a:p>
                  </a:txBody>
                  <a:tcPr marL="8868" marR="8868" marT="8868"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8868" marR="8868" marT="8868" marB="0" anchor="ctr">
                    <a:lnL>
                      <a:noFill/>
                    </a:lnL>
                    <a:lnR>
                      <a:noFill/>
                    </a:lnR>
                    <a:lnT>
                      <a:noFill/>
                    </a:lnT>
                    <a:lnB>
                      <a:noFill/>
                    </a:lnB>
                    <a:solidFill>
                      <a:srgbClr val="FFFFFF"/>
                    </a:solidFill>
                  </a:tcPr>
                </a:tc>
                <a:extLst>
                  <a:ext uri="{0D108BD9-81ED-4DB2-BD59-A6C34878D82A}">
                    <a16:rowId xmlns:a16="http://schemas.microsoft.com/office/drawing/2014/main" xmlns="" val="1129778333"/>
                  </a:ext>
                </a:extLst>
              </a:tr>
            </a:tbl>
          </a:graphicData>
        </a:graphic>
      </p:graphicFrame>
    </p:spTree>
    <p:extLst>
      <p:ext uri="{BB962C8B-B14F-4D97-AF65-F5344CB8AC3E}">
        <p14:creationId xmlns:p14="http://schemas.microsoft.com/office/powerpoint/2010/main" val="764575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36</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xmlns="" id="{7B2B80A3-D7C0-4FA3-884D-428AF93EF25B}"/>
              </a:ext>
            </a:extLst>
          </p:cNvPr>
          <p:cNvGraphicFramePr>
            <a:graphicFrameLocks noGrp="1"/>
          </p:cNvGraphicFramePr>
          <p:nvPr/>
        </p:nvGraphicFramePr>
        <p:xfrm>
          <a:off x="462320" y="1600204"/>
          <a:ext cx="8219360" cy="4525954"/>
        </p:xfrm>
        <a:graphic>
          <a:graphicData uri="http://schemas.openxmlformats.org/drawingml/2006/table">
            <a:tbl>
              <a:tblPr/>
              <a:tblGrid>
                <a:gridCol w="1792457">
                  <a:extLst>
                    <a:ext uri="{9D8B030D-6E8A-4147-A177-3AD203B41FA5}">
                      <a16:colId xmlns:a16="http://schemas.microsoft.com/office/drawing/2014/main" xmlns="" val="543632774"/>
                    </a:ext>
                  </a:extLst>
                </a:gridCol>
                <a:gridCol w="1415098">
                  <a:extLst>
                    <a:ext uri="{9D8B030D-6E8A-4147-A177-3AD203B41FA5}">
                      <a16:colId xmlns:a16="http://schemas.microsoft.com/office/drawing/2014/main" xmlns="" val="2467570105"/>
                    </a:ext>
                  </a:extLst>
                </a:gridCol>
                <a:gridCol w="804837">
                  <a:extLst>
                    <a:ext uri="{9D8B030D-6E8A-4147-A177-3AD203B41FA5}">
                      <a16:colId xmlns:a16="http://schemas.microsoft.com/office/drawing/2014/main" xmlns="" val="3726114917"/>
                    </a:ext>
                  </a:extLst>
                </a:gridCol>
                <a:gridCol w="981724">
                  <a:extLst>
                    <a:ext uri="{9D8B030D-6E8A-4147-A177-3AD203B41FA5}">
                      <a16:colId xmlns:a16="http://schemas.microsoft.com/office/drawing/2014/main" xmlns="" val="2569783790"/>
                    </a:ext>
                  </a:extLst>
                </a:gridCol>
                <a:gridCol w="200472">
                  <a:extLst>
                    <a:ext uri="{9D8B030D-6E8A-4147-A177-3AD203B41FA5}">
                      <a16:colId xmlns:a16="http://schemas.microsoft.com/office/drawing/2014/main" xmlns="" val="2100176552"/>
                    </a:ext>
                  </a:extLst>
                </a:gridCol>
                <a:gridCol w="981724">
                  <a:extLst>
                    <a:ext uri="{9D8B030D-6E8A-4147-A177-3AD203B41FA5}">
                      <a16:colId xmlns:a16="http://schemas.microsoft.com/office/drawing/2014/main" xmlns="" val="2322045480"/>
                    </a:ext>
                  </a:extLst>
                </a:gridCol>
                <a:gridCol w="1264744">
                  <a:extLst>
                    <a:ext uri="{9D8B030D-6E8A-4147-A177-3AD203B41FA5}">
                      <a16:colId xmlns:a16="http://schemas.microsoft.com/office/drawing/2014/main" xmlns="" val="1244363675"/>
                    </a:ext>
                  </a:extLst>
                </a:gridCol>
                <a:gridCol w="778304">
                  <a:extLst>
                    <a:ext uri="{9D8B030D-6E8A-4147-A177-3AD203B41FA5}">
                      <a16:colId xmlns:a16="http://schemas.microsoft.com/office/drawing/2014/main" xmlns="" val="2547246039"/>
                    </a:ext>
                  </a:extLst>
                </a:gridCol>
              </a:tblGrid>
              <a:tr h="301140">
                <a:tc>
                  <a:txBody>
                    <a:bodyPr/>
                    <a:lstStyle/>
                    <a:p>
                      <a:pPr algn="ctr" fontAlgn="ctr"/>
                      <a:r>
                        <a:rPr lang="es-MX" sz="900" b="1" i="0" u="none" strike="noStrike">
                          <a:solidFill>
                            <a:srgbClr val="FFFFFF"/>
                          </a:solidFill>
                          <a:effectLst/>
                          <a:latin typeface="Century Gothic" panose="020B0502020202020204" pitchFamily="34" charset="0"/>
                        </a:rPr>
                        <a:t>Instrumento</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Subyacente</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57" marR="8857" marT="8857" marB="0" anchor="ctr">
                    <a:lnL>
                      <a:noFill/>
                    </a:lnL>
                    <a:lnR>
                      <a:noFill/>
                    </a:lnR>
                    <a:lnT>
                      <a:noFill/>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Costo Prom Unit. Adq.</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Valor Actual</a:t>
                      </a:r>
                    </a:p>
                  </a:txBody>
                  <a:tcPr marL="8857" marR="8857" marT="8857" marB="0" anchor="ctr">
                    <a:lnL>
                      <a:noFill/>
                    </a:lnL>
                    <a:lnR>
                      <a:noFill/>
                    </a:lnR>
                    <a:lnT>
                      <a:noFill/>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Rendimiento</a:t>
                      </a:r>
                    </a:p>
                  </a:txBody>
                  <a:tcPr marL="8857" marR="8857" marT="8857" marB="0" anchor="ctr">
                    <a:lnL>
                      <a:noFill/>
                    </a:lnL>
                    <a:lnR>
                      <a:noFill/>
                    </a:lnR>
                    <a:lnT>
                      <a:noFill/>
                    </a:lnT>
                    <a:lnB>
                      <a:noFill/>
                    </a:lnB>
                    <a:solidFill>
                      <a:srgbClr val="C00000"/>
                    </a:solidFill>
                  </a:tcPr>
                </a:tc>
                <a:extLst>
                  <a:ext uri="{0D108BD9-81ED-4DB2-BD59-A6C34878D82A}">
                    <a16:rowId xmlns:a16="http://schemas.microsoft.com/office/drawing/2014/main" xmlns="" val="3529715996"/>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Europa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Europa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174873731"/>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1I_SX7EEX_N</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Sector Bancario Europa</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33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0.026%</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237.3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299.3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26.1%</a:t>
                      </a:r>
                    </a:p>
                  </a:txBody>
                  <a:tcPr marL="8857" marR="8857" marT="8857" marB="0" anchor="ctr">
                    <a:lnL>
                      <a:noFill/>
                    </a:lnL>
                    <a:lnR>
                      <a:noFill/>
                    </a:lnR>
                    <a:lnT>
                      <a:noFill/>
                    </a:lnT>
                    <a:lnB>
                      <a:noFill/>
                    </a:lnB>
                    <a:solidFill>
                      <a:srgbClr val="F2F2F2"/>
                    </a:solidFill>
                  </a:tcPr>
                </a:tc>
                <a:extLst>
                  <a:ext uri="{0D108BD9-81ED-4DB2-BD59-A6C34878D82A}">
                    <a16:rowId xmlns:a16="http://schemas.microsoft.com/office/drawing/2014/main" xmlns="" val="1203543911"/>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1I_HEZU_*</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Euro Stoxx 50</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1,712</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1.3%</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539.1</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586.2</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8.7%</a:t>
                      </a:r>
                    </a:p>
                  </a:txBody>
                  <a:tcPr marL="8857" marR="8857" marT="8857" marB="0" anchor="ctr">
                    <a:lnL>
                      <a:noFill/>
                    </a:lnL>
                    <a:lnR>
                      <a:noFill/>
                    </a:lnR>
                    <a:lnT>
                      <a:noFill/>
                    </a:lnT>
                    <a:lnB>
                      <a:noFill/>
                    </a:lnB>
                    <a:solidFill>
                      <a:srgbClr val="F2F2F2"/>
                    </a:solidFill>
                  </a:tcPr>
                </a:tc>
                <a:extLst>
                  <a:ext uri="{0D108BD9-81ED-4DB2-BD59-A6C34878D82A}">
                    <a16:rowId xmlns:a16="http://schemas.microsoft.com/office/drawing/2014/main" xmlns="" val="3796419878"/>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140</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21.5%</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60849283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1,884</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1.5%</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105739170"/>
                  </a:ext>
                </a:extLst>
              </a:tr>
              <a:tr h="185998">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extLst>
                  <a:ext uri="{0D108BD9-81ED-4DB2-BD59-A6C34878D82A}">
                    <a16:rowId xmlns:a16="http://schemas.microsoft.com/office/drawing/2014/main" xmlns="" val="553441236"/>
                  </a:ext>
                </a:extLst>
              </a:tr>
              <a:tr h="177141">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1,884</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1.5%</a:t>
                      </a:r>
                    </a:p>
                  </a:txBody>
                  <a:tcPr marL="8857" marR="8857" marT="885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extLst>
                  <a:ext uri="{0D108BD9-81ED-4DB2-BD59-A6C34878D82A}">
                    <a16:rowId xmlns:a16="http://schemas.microsoft.com/office/drawing/2014/main" xmlns="" val="1418002321"/>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Asía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Asia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3178830414"/>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1I_DXJ_*</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NIKKEI Index</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2,330</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1.8%</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996.9 </a:t>
                      </a:r>
                    </a:p>
                  </a:txBody>
                  <a:tcPr marL="8857" marR="8857" marT="8857" marB="0" anchor="ctr">
                    <a:lnL>
                      <a:noFill/>
                    </a:lnL>
                    <a:lnR>
                      <a:noFill/>
                    </a:lnR>
                    <a:lnT>
                      <a:noFill/>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1166.6</a:t>
                      </a:r>
                    </a:p>
                  </a:txBody>
                  <a:tcPr marL="8857" marR="8857" marT="8857" marB="0" anchor="ctr">
                    <a:lnL>
                      <a:noFill/>
                    </a:lnL>
                    <a:lnR>
                      <a:noFill/>
                    </a:lnR>
                    <a:lnT>
                      <a:noFill/>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17.0%</a:t>
                      </a:r>
                    </a:p>
                  </a:txBody>
                  <a:tcPr marL="8857" marR="8857" marT="8857" marB="0" anchor="b">
                    <a:lnL>
                      <a:noFill/>
                    </a:lnL>
                    <a:lnR>
                      <a:noFill/>
                    </a:lnR>
                    <a:lnT>
                      <a:noFill/>
                    </a:lnT>
                    <a:lnB>
                      <a:noFill/>
                    </a:lnB>
                    <a:solidFill>
                      <a:srgbClr val="F2F2F2"/>
                    </a:solidFill>
                  </a:tcPr>
                </a:tc>
                <a:extLst>
                  <a:ext uri="{0D108BD9-81ED-4DB2-BD59-A6C34878D82A}">
                    <a16:rowId xmlns:a16="http://schemas.microsoft.com/office/drawing/2014/main" xmlns="" val="4110408610"/>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113</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0.1%</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21.5%</a:t>
                      </a:r>
                    </a:p>
                  </a:txBody>
                  <a:tcPr marL="8857" marR="8857" marT="885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09721522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2,443</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1.9%</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46221532"/>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70866844"/>
                  </a:ext>
                </a:extLst>
              </a:tr>
              <a:tr h="177141">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2,443</a:t>
                      </a:r>
                    </a:p>
                  </a:txBody>
                  <a:tcPr marL="8857" marR="8857" marT="8857" marB="0" anchor="ctr">
                    <a:lnL>
                      <a:noFill/>
                    </a:lnL>
                    <a:lnR>
                      <a:noFill/>
                    </a:lnR>
                    <a:lnT>
                      <a:noFill/>
                    </a:lnT>
                    <a:lnB>
                      <a:noFill/>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1.9%</a:t>
                      </a:r>
                    </a:p>
                  </a:txBody>
                  <a:tcPr marL="8857" marR="8857" marT="8857" marB="0" anchor="ctr">
                    <a:lnL>
                      <a:noFill/>
                    </a:lnL>
                    <a:lnR>
                      <a:noFill/>
                    </a:lnR>
                    <a:lnT>
                      <a:noFill/>
                    </a:lnT>
                    <a:lnB>
                      <a:noFill/>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2327624820"/>
                  </a:ext>
                </a:extLst>
              </a:tr>
              <a:tr h="177141">
                <a:tc gridSpan="4">
                  <a:txBody>
                    <a:bodyPr/>
                    <a:lstStyle/>
                    <a:p>
                      <a:pPr algn="ctr" fontAlgn="ctr"/>
                      <a:r>
                        <a:rPr lang="es-MX" sz="900" b="1" i="0" u="none" strike="noStrike">
                          <a:solidFill>
                            <a:srgbClr val="FFFFFF"/>
                          </a:solidFill>
                          <a:effectLst/>
                          <a:latin typeface="Century Gothic" panose="020B0502020202020204" pitchFamily="34" charset="0"/>
                        </a:rPr>
                        <a:t>Otros (Canada, Brasil, Chile, Sudámerica)</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gridSpan="3">
                  <a:txBody>
                    <a:bodyPr/>
                    <a:lstStyle/>
                    <a:p>
                      <a:pPr algn="ctr" fontAlgn="ctr"/>
                      <a:r>
                        <a:rPr lang="es-MX" sz="900" b="1" i="0" u="none" strike="noStrike">
                          <a:solidFill>
                            <a:srgbClr val="FFFFFF"/>
                          </a:solidFill>
                          <a:effectLst/>
                          <a:latin typeface="Century Gothic" panose="020B0502020202020204" pitchFamily="34" charset="0"/>
                        </a:rPr>
                        <a:t>Otros (Canada, Brasil)</a:t>
                      </a:r>
                    </a:p>
                  </a:txBody>
                  <a:tcPr marL="8857" marR="8857" marT="8857"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310629808"/>
                  </a:ext>
                </a:extLst>
              </a:tr>
              <a:tr h="177141">
                <a:tc>
                  <a:txBody>
                    <a:bodyPr/>
                    <a:lstStyle/>
                    <a:p>
                      <a:pPr algn="ctr" fontAlgn="ctr"/>
                      <a:r>
                        <a:rPr lang="es-MX" sz="900" b="0" i="0" u="none" strike="noStrike">
                          <a:solidFill>
                            <a:srgbClr val="000000"/>
                          </a:solidFill>
                          <a:effectLst/>
                          <a:latin typeface="Century Gothic" panose="020B0502020202020204" pitchFamily="34" charset="0"/>
                        </a:rPr>
                        <a:t>1I_XMX_*</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Global Equity</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479.7 </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582.6</a:t>
                      </a:r>
                    </a:p>
                  </a:txBody>
                  <a:tcPr marL="8857" marR="8857" marT="8857"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21.5%</a:t>
                      </a:r>
                    </a:p>
                  </a:txBody>
                  <a:tcPr marL="8857" marR="8857" marT="8857"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603449197"/>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29</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0.0%</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726118909"/>
                  </a:ext>
                </a:extLst>
              </a:tr>
              <a:tr h="177141">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1661448476"/>
                  </a:ext>
                </a:extLst>
              </a:tr>
              <a:tr h="18599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29</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1" i="0" u="none" strike="noStrike">
                          <a:solidFill>
                            <a:srgbClr val="000000"/>
                          </a:solidFill>
                          <a:effectLst/>
                          <a:latin typeface="Century Gothic" panose="020B0502020202020204" pitchFamily="34" charset="0"/>
                        </a:rPr>
                        <a:t>0.0%</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ctr"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2318898234"/>
                  </a:ext>
                </a:extLst>
              </a:tr>
              <a:tr h="460568">
                <a:tc>
                  <a:txBody>
                    <a:bodyPr/>
                    <a:lstStyle/>
                    <a:p>
                      <a:pPr algn="ctr" fontAlgn="ctr"/>
                      <a:r>
                        <a:rPr lang="es-MX" sz="900" b="1" i="0" u="none" strike="noStrike">
                          <a:solidFill>
                            <a:srgbClr val="FFFFFF"/>
                          </a:solidFill>
                          <a:effectLst/>
                          <a:latin typeface="Century Gothic" panose="020B0502020202020204" pitchFamily="34" charset="0"/>
                        </a:rPr>
                        <a:t>Renta Variable FANVIT y Bonos Bancarios Estructurados</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l" fontAlgn="ctr"/>
                      <a:r>
                        <a:rPr lang="es-MX" sz="900" b="1" i="0" u="none" strike="noStrike">
                          <a:solidFill>
                            <a:srgbClr val="FFFFFF"/>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1" i="0" u="none" strike="noStrike">
                          <a:solidFill>
                            <a:srgbClr val="FFFFFF"/>
                          </a:solidFill>
                          <a:effectLst/>
                          <a:latin typeface="Century Gothic" panose="020B0502020202020204" pitchFamily="34" charset="0"/>
                        </a:rPr>
                        <a:t>% Portafolio</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FFFFFF"/>
                          </a:solidFill>
                          <a:effectLst/>
                          <a:latin typeface="Century Gothic" panose="020B0502020202020204" pitchFamily="34" charset="0"/>
                        </a:rPr>
                        <a:t>% Límite Riesgos</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3190219723"/>
                  </a:ext>
                </a:extLst>
              </a:tr>
              <a:tr h="185998">
                <a:tc>
                  <a:txBody>
                    <a:bodyPr/>
                    <a:lstStyle/>
                    <a:p>
                      <a:pPr algn="ctr" fontAlgn="ctr"/>
                      <a:r>
                        <a:rPr lang="es-MX" sz="900" b="1" i="0" u="none" strike="noStrike">
                          <a:solidFill>
                            <a:srgbClr val="000000"/>
                          </a:solidFill>
                          <a:effectLst/>
                          <a:latin typeface="Century Gothic" panose="020B0502020202020204" pitchFamily="34" charset="0"/>
                        </a:rPr>
                        <a:t>Bonos Bancarios Estructurados</a:t>
                      </a:r>
                    </a:p>
                  </a:txBody>
                  <a:tcPr marL="8857" marR="8857" marT="885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1,365</a:t>
                      </a:r>
                    </a:p>
                  </a:txBody>
                  <a:tcPr marL="8857" marR="8857" marT="8857" marB="0" anchor="ctr">
                    <a:lnL>
                      <a:noFill/>
                    </a:lnL>
                    <a:lnR>
                      <a:noFill/>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a:t>
                      </a:r>
                    </a:p>
                  </a:txBody>
                  <a:tcPr marL="8857" marR="8857" marT="885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2606143974"/>
                  </a:ext>
                </a:extLst>
              </a:tr>
              <a:tr h="185998">
                <a:tc>
                  <a:txBody>
                    <a:bodyPr/>
                    <a:lstStyle/>
                    <a:p>
                      <a:pPr algn="ctr" fontAlgn="ctr"/>
                      <a:r>
                        <a:rPr lang="es-MX" sz="900" b="1" i="0" u="none" strike="noStrike">
                          <a:solidFill>
                            <a:srgbClr val="000000"/>
                          </a:solidFill>
                          <a:effectLst/>
                          <a:latin typeface="Century Gothic" panose="020B0502020202020204" pitchFamily="34" charset="0"/>
                        </a:rPr>
                        <a:t>RV ETF´s</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12,497</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9.8%</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900" b="1" i="0" u="none" strike="noStrike">
                          <a:solidFill>
                            <a:srgbClr val="000000"/>
                          </a:solidFill>
                          <a:effectLst/>
                          <a:latin typeface="Century Gothic" panose="020B0502020202020204" pitchFamily="34" charset="0"/>
                        </a:rPr>
                        <a:t>81.5%</a:t>
                      </a:r>
                    </a:p>
                  </a:txBody>
                  <a:tcPr marL="8857" marR="8857" marT="88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900" b="0" i="0" u="none" strike="noStrike">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2319180426"/>
                  </a:ext>
                </a:extLst>
              </a:tr>
              <a:tr h="185998">
                <a:tc>
                  <a:txBody>
                    <a:bodyPr/>
                    <a:lstStyle/>
                    <a:p>
                      <a:pPr algn="ctr" fontAlgn="ctr"/>
                      <a:r>
                        <a:rPr lang="es-MX" sz="900" b="1" i="0" u="none" strike="noStrike">
                          <a:solidFill>
                            <a:srgbClr val="000000"/>
                          </a:solidFill>
                          <a:effectLst/>
                          <a:latin typeface="Century Gothic" panose="020B0502020202020204" pitchFamily="34" charset="0"/>
                        </a:rPr>
                        <a:t>Total</a:t>
                      </a:r>
                    </a:p>
                  </a:txBody>
                  <a:tcPr marL="8857" marR="8857" marT="885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13,862</a:t>
                      </a:r>
                    </a:p>
                  </a:txBody>
                  <a:tcPr marL="8857" marR="8857" marT="885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1" i="0" u="none" strike="noStrike">
                          <a:solidFill>
                            <a:srgbClr val="000000"/>
                          </a:solidFill>
                          <a:effectLst/>
                          <a:latin typeface="Century Gothic" panose="020B0502020202020204" pitchFamily="34" charset="0"/>
                        </a:rPr>
                        <a:t>11.0%</a:t>
                      </a:r>
                    </a:p>
                  </a:txBody>
                  <a:tcPr marL="8857" marR="8857" marT="885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900" b="0" i="0" u="none" strike="noStrike">
                          <a:solidFill>
                            <a:srgbClr val="000000"/>
                          </a:solidFill>
                          <a:effectLst/>
                          <a:latin typeface="Century Gothic" panose="020B0502020202020204" pitchFamily="34" charset="0"/>
                        </a:rPr>
                        <a:t> </a:t>
                      </a:r>
                    </a:p>
                  </a:txBody>
                  <a:tcPr marL="8857" marR="8857" marT="8857" marB="0" anchor="ctr">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8857" marR="8857" marT="8857" marB="0" anchor="b">
                    <a:lnL>
                      <a:noFill/>
                    </a:lnL>
                    <a:lnR>
                      <a:noFill/>
                    </a:lnR>
                    <a:lnT>
                      <a:noFill/>
                    </a:lnT>
                    <a:lnB>
                      <a:noFill/>
                    </a:lnB>
                    <a:solidFill>
                      <a:srgbClr val="FFFFFF"/>
                    </a:solidFill>
                  </a:tcPr>
                </a:tc>
                <a:extLst>
                  <a:ext uri="{0D108BD9-81ED-4DB2-BD59-A6C34878D82A}">
                    <a16:rowId xmlns:a16="http://schemas.microsoft.com/office/drawing/2014/main" xmlns="" val="1584653699"/>
                  </a:ext>
                </a:extLst>
              </a:tr>
            </a:tbl>
          </a:graphicData>
        </a:graphic>
      </p:graphicFrame>
    </p:spTree>
    <p:extLst>
      <p:ext uri="{BB962C8B-B14F-4D97-AF65-F5344CB8AC3E}">
        <p14:creationId xmlns:p14="http://schemas.microsoft.com/office/powerpoint/2010/main" val="3195143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p:spPr>
        <p:txBody>
          <a:bodyPr/>
          <a:lstStyle/>
          <a:p>
            <a:r>
              <a:rPr lang="es-MX" sz="2000" b="1" dirty="0">
                <a:latin typeface="Century Gothic" panose="020B0502020202020204" pitchFamily="34" charset="0"/>
              </a:rPr>
              <a:t>Bonos Bancarios Estructurados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37</a:t>
            </a:fld>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95E3B9C2-3EE8-4F05-B67A-550644F65633}"/>
              </a:ext>
            </a:extLst>
          </p:cNvPr>
          <p:cNvGraphicFramePr>
            <a:graphicFrameLocks noGrp="1"/>
          </p:cNvGraphicFramePr>
          <p:nvPr>
            <p:extLst>
              <p:ext uri="{D42A27DB-BD31-4B8C-83A1-F6EECF244321}">
                <p14:modId xmlns:p14="http://schemas.microsoft.com/office/powerpoint/2010/main" val="2215908788"/>
              </p:ext>
            </p:extLst>
          </p:nvPr>
        </p:nvGraphicFramePr>
        <p:xfrm>
          <a:off x="473291" y="1907091"/>
          <a:ext cx="8229602" cy="3535051"/>
        </p:xfrm>
        <a:graphic>
          <a:graphicData uri="http://schemas.openxmlformats.org/drawingml/2006/table">
            <a:tbl>
              <a:tblPr/>
              <a:tblGrid>
                <a:gridCol w="923298">
                  <a:extLst>
                    <a:ext uri="{9D8B030D-6E8A-4147-A177-3AD203B41FA5}">
                      <a16:colId xmlns:a16="http://schemas.microsoft.com/office/drawing/2014/main" xmlns="" val="3862179816"/>
                    </a:ext>
                  </a:extLst>
                </a:gridCol>
                <a:gridCol w="951562">
                  <a:extLst>
                    <a:ext uri="{9D8B030D-6E8A-4147-A177-3AD203B41FA5}">
                      <a16:colId xmlns:a16="http://schemas.microsoft.com/office/drawing/2014/main" xmlns="" val="4267587192"/>
                    </a:ext>
                  </a:extLst>
                </a:gridCol>
                <a:gridCol w="593549">
                  <a:extLst>
                    <a:ext uri="{9D8B030D-6E8A-4147-A177-3AD203B41FA5}">
                      <a16:colId xmlns:a16="http://schemas.microsoft.com/office/drawing/2014/main" xmlns="" val="333316043"/>
                    </a:ext>
                  </a:extLst>
                </a:gridCol>
                <a:gridCol w="659499">
                  <a:extLst>
                    <a:ext uri="{9D8B030D-6E8A-4147-A177-3AD203B41FA5}">
                      <a16:colId xmlns:a16="http://schemas.microsoft.com/office/drawing/2014/main" xmlns="" val="3692703580"/>
                    </a:ext>
                  </a:extLst>
                </a:gridCol>
                <a:gridCol w="508756">
                  <a:extLst>
                    <a:ext uri="{9D8B030D-6E8A-4147-A177-3AD203B41FA5}">
                      <a16:colId xmlns:a16="http://schemas.microsoft.com/office/drawing/2014/main" xmlns="" val="3951697044"/>
                    </a:ext>
                  </a:extLst>
                </a:gridCol>
                <a:gridCol w="659499">
                  <a:extLst>
                    <a:ext uri="{9D8B030D-6E8A-4147-A177-3AD203B41FA5}">
                      <a16:colId xmlns:a16="http://schemas.microsoft.com/office/drawing/2014/main" xmlns="" val="3830052633"/>
                    </a:ext>
                  </a:extLst>
                </a:gridCol>
                <a:gridCol w="621813">
                  <a:extLst>
                    <a:ext uri="{9D8B030D-6E8A-4147-A177-3AD203B41FA5}">
                      <a16:colId xmlns:a16="http://schemas.microsoft.com/office/drawing/2014/main" xmlns="" val="4017553804"/>
                    </a:ext>
                  </a:extLst>
                </a:gridCol>
                <a:gridCol w="480492">
                  <a:extLst>
                    <a:ext uri="{9D8B030D-6E8A-4147-A177-3AD203B41FA5}">
                      <a16:colId xmlns:a16="http://schemas.microsoft.com/office/drawing/2014/main" xmlns="" val="437101641"/>
                    </a:ext>
                  </a:extLst>
                </a:gridCol>
                <a:gridCol w="360369">
                  <a:extLst>
                    <a:ext uri="{9D8B030D-6E8A-4147-A177-3AD203B41FA5}">
                      <a16:colId xmlns:a16="http://schemas.microsoft.com/office/drawing/2014/main" xmlns="" val="3890347513"/>
                    </a:ext>
                  </a:extLst>
                </a:gridCol>
                <a:gridCol w="527599">
                  <a:extLst>
                    <a:ext uri="{9D8B030D-6E8A-4147-A177-3AD203B41FA5}">
                      <a16:colId xmlns:a16="http://schemas.microsoft.com/office/drawing/2014/main" xmlns="" val="3105106208"/>
                    </a:ext>
                  </a:extLst>
                </a:gridCol>
                <a:gridCol w="160164">
                  <a:extLst>
                    <a:ext uri="{9D8B030D-6E8A-4147-A177-3AD203B41FA5}">
                      <a16:colId xmlns:a16="http://schemas.microsoft.com/office/drawing/2014/main" xmlns="" val="875903314"/>
                    </a:ext>
                  </a:extLst>
                </a:gridCol>
                <a:gridCol w="687763">
                  <a:extLst>
                    <a:ext uri="{9D8B030D-6E8A-4147-A177-3AD203B41FA5}">
                      <a16:colId xmlns:a16="http://schemas.microsoft.com/office/drawing/2014/main" xmlns="" val="797114790"/>
                    </a:ext>
                  </a:extLst>
                </a:gridCol>
                <a:gridCol w="473426">
                  <a:extLst>
                    <a:ext uri="{9D8B030D-6E8A-4147-A177-3AD203B41FA5}">
                      <a16:colId xmlns:a16="http://schemas.microsoft.com/office/drawing/2014/main" xmlns="" val="230744564"/>
                    </a:ext>
                  </a:extLst>
                </a:gridCol>
                <a:gridCol w="621813">
                  <a:extLst>
                    <a:ext uri="{9D8B030D-6E8A-4147-A177-3AD203B41FA5}">
                      <a16:colId xmlns:a16="http://schemas.microsoft.com/office/drawing/2014/main" xmlns="" val="1327890028"/>
                    </a:ext>
                  </a:extLst>
                </a:gridCol>
              </a:tblGrid>
              <a:tr h="445417">
                <a:tc>
                  <a:txBody>
                    <a:bodyPr/>
                    <a:lstStyle/>
                    <a:p>
                      <a:pPr algn="ctr" fontAlgn="ctr"/>
                      <a:r>
                        <a:rPr lang="es-MX" sz="700" b="1" i="0" u="none" strike="noStrike">
                          <a:solidFill>
                            <a:srgbClr val="FFFFFF"/>
                          </a:solidFill>
                          <a:effectLst/>
                          <a:latin typeface="Century Gothic" panose="020B0502020202020204" pitchFamily="34" charset="0"/>
                        </a:rPr>
                        <a:t>Bono Estructurado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Emisión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Monto Cartera (mdp)</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Bonos Bancarios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Costo Prom Unit. Adq.</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Valor Actual</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Rendimiento</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3416519662"/>
                  </a:ext>
                </a:extLst>
              </a:tr>
              <a:tr h="113122">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593390534"/>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México</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1" i="0" u="none" strike="noStrike">
                          <a:solidFill>
                            <a:srgbClr val="FFFFFF"/>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561566644"/>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99_SCOTIAB_19-15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04/12/2015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7.7%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96.54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6.1%</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661511816"/>
                  </a:ext>
                </a:extLst>
              </a:tr>
              <a:tr h="148472">
                <a:tc>
                  <a:txBody>
                    <a:bodyPr/>
                    <a:lstStyle/>
                    <a:p>
                      <a:pPr algn="ctr" fontAlgn="ctr"/>
                      <a:r>
                        <a:rPr lang="es-MX" sz="700" b="0" i="0" u="none" strike="noStrike">
                          <a:solidFill>
                            <a:srgbClr val="000000"/>
                          </a:solidFill>
                          <a:effectLst/>
                          <a:latin typeface="Century Gothic" panose="020B0502020202020204" pitchFamily="34" charset="0"/>
                        </a:rPr>
                        <a:t>J_BACOMER_S5109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26/11/2015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91.15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96.70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366252952"/>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280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18.6%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2857565002"/>
                  </a:ext>
                </a:extLst>
              </a:tr>
              <a:tr h="148472">
                <a:tc gridSpan="10">
                  <a:txBody>
                    <a:bodyPr/>
                    <a:lstStyle/>
                    <a:p>
                      <a:pPr algn="ctr" fontAlgn="ctr"/>
                      <a:r>
                        <a:rPr lang="es-MX" sz="700" b="1" i="0" u="none" strike="noStrike">
                          <a:solidFill>
                            <a:srgbClr val="FFFFFF"/>
                          </a:solidFill>
                          <a:effectLst/>
                          <a:latin typeface="Century Gothic" panose="020B0502020202020204" pitchFamily="34" charset="0"/>
                        </a:rPr>
                        <a:t>Europa</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2674700565"/>
                  </a:ext>
                </a:extLst>
              </a:tr>
              <a:tr h="254524">
                <a:tc>
                  <a:txBody>
                    <a:bodyPr/>
                    <a:lstStyle/>
                    <a:p>
                      <a:pPr algn="ctr" fontAlgn="ctr"/>
                      <a:r>
                        <a:rPr lang="es-MX" sz="700" b="0" i="0" u="none" strike="noStrike">
                          <a:solidFill>
                            <a:srgbClr val="000000"/>
                          </a:solidFill>
                          <a:effectLst/>
                          <a:latin typeface="Century Gothic" panose="020B0502020202020204" pitchFamily="34" charset="0"/>
                        </a:rPr>
                        <a:t>J_BSAN_S00626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13/07/2015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91.63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101.34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10.6%</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540311008"/>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J_BSAN_S00727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Salud Europa</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14/11/2019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10.3%</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84.78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89.18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5.2%</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8553802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J_BACOMER_S5108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27/11/2015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0.9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93.00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98.20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5.6%</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22026159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J_BSAN_S00567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13/05/2015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148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94.81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98.91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661282519"/>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J_BSAN_S00654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28/08/2015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8.7%</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97.56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105.32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8.0%</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638606954"/>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18/09/2015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6.9%</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96.68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104.01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7.6%</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266796961"/>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J_BSAN_S00684</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25/09/2015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27/09/2018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135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9.0%</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99.11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108.32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9.3%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968685346"/>
                  </a:ext>
                </a:extLst>
              </a:tr>
              <a:tr h="14847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136209419"/>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1,012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0.8%</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67.1%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746248440"/>
                  </a:ext>
                </a:extLst>
              </a:tr>
              <a:tr h="141402">
                <a:tc gridSpan="10">
                  <a:txBody>
                    <a:bodyPr/>
                    <a:lstStyle/>
                    <a:p>
                      <a:pPr algn="ctr" fontAlgn="ctr"/>
                      <a:r>
                        <a:rPr lang="es-MX" sz="700" b="1" i="0" u="none" strike="noStrike">
                          <a:solidFill>
                            <a:srgbClr val="FFFFFF"/>
                          </a:solidFill>
                          <a:effectLst/>
                          <a:latin typeface="Century Gothic" panose="020B0502020202020204" pitchFamily="34" charset="0"/>
                        </a:rPr>
                        <a:t>Estados Unidos</a:t>
                      </a:r>
                    </a:p>
                  </a:txBody>
                  <a:tcPr marL="0" marR="0" marT="0"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C00000"/>
                    </a:solidFill>
                  </a:tcPr>
                </a:tc>
                <a:extLst>
                  <a:ext uri="{0D108BD9-81ED-4DB2-BD59-A6C34878D82A}">
                    <a16:rowId xmlns:a16="http://schemas.microsoft.com/office/drawing/2014/main" xmlns="" val="3978071438"/>
                  </a:ext>
                </a:extLst>
              </a:tr>
              <a:tr h="141402">
                <a:tc>
                  <a:txBody>
                    <a:bodyPr/>
                    <a:lstStyle/>
                    <a:p>
                      <a:pPr algn="ctr" fontAlgn="ctr"/>
                      <a:r>
                        <a:rPr lang="es-MX" sz="700" b="0" i="0" u="none" strike="noStrike">
                          <a:solidFill>
                            <a:srgbClr val="000000"/>
                          </a:solidFill>
                          <a:effectLst/>
                          <a:latin typeface="Century Gothic" panose="020B0502020202020204" pitchFamily="34" charset="0"/>
                        </a:rPr>
                        <a:t>J_BSAN_S00706</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Dow Jones</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20/10/2015</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19/10/2018</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0.8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150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173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11.4%</a:t>
                      </a:r>
                    </a:p>
                  </a:txBody>
                  <a:tcPr marL="0" marR="0" marT="0" marB="0" anchor="ctr">
                    <a:lnL>
                      <a:noFill/>
                    </a:lnL>
                    <a:lnR>
                      <a:noFill/>
                    </a:lnR>
                    <a:lnT>
                      <a:noFill/>
                    </a:lnT>
                    <a:lnB>
                      <a:noFill/>
                    </a:lnB>
                    <a:solidFill>
                      <a:srgbClr val="F2F2F2"/>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102.40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115.04 </a:t>
                      </a:r>
                    </a:p>
                  </a:txBody>
                  <a:tcPr marL="0" marR="0" marT="0" marB="0" anchor="ctr">
                    <a:lnL>
                      <a:noFill/>
                    </a:lnL>
                    <a:lnR>
                      <a:noFill/>
                    </a:lnR>
                    <a:lnT>
                      <a:noFill/>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12.3%</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207483930"/>
                  </a:ext>
                </a:extLst>
              </a:tr>
              <a:tr h="141402">
                <a:tc>
                  <a:txBody>
                    <a:bodyPr/>
                    <a:lstStyle/>
                    <a:p>
                      <a:pPr algn="ctr" fontAlgn="ctr"/>
                      <a:r>
                        <a:rPr lang="es-MX" sz="700" b="0" i="0" u="none" strike="noStrike">
                          <a:solidFill>
                            <a:srgbClr val="000000"/>
                          </a:solidFill>
                          <a:effectLst/>
                          <a:latin typeface="Century Gothic" panose="020B0502020202020204" pitchFamily="34" charset="0"/>
                        </a:rPr>
                        <a:t>99_SCOTIAB_7-15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06/05/2015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43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96.04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107.60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12.0%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61256060"/>
                  </a:ext>
                </a:extLst>
              </a:tr>
              <a:tr h="14140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216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0000"/>
                          </a:solidFill>
                          <a:effectLst/>
                          <a:latin typeface="Century Gothic" panose="020B0502020202020204" pitchFamily="34" charset="0"/>
                        </a:rPr>
                        <a:t>14.3%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4206522689"/>
                  </a:ext>
                </a:extLst>
              </a:tr>
              <a:tr h="148472">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706654896"/>
                  </a:ext>
                </a:extLst>
              </a:tr>
              <a:tr h="148472">
                <a:tc>
                  <a:txBody>
                    <a:bodyPr/>
                    <a:lstStyle/>
                    <a:p>
                      <a:pPr algn="ctr" fontAlgn="ctr"/>
                      <a:r>
                        <a:rPr lang="es-MX" sz="700" b="1" i="0" u="none" strike="noStrike">
                          <a:solidFill>
                            <a:srgbClr val="000000"/>
                          </a:solidFill>
                          <a:effectLst/>
                          <a:latin typeface="Century Gothic" panose="020B0502020202020204" pitchFamily="34" charset="0"/>
                        </a:rPr>
                        <a:t>Total</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1,508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1" i="0" u="none" strike="noStrike">
                          <a:solidFill>
                            <a:srgbClr val="000000"/>
                          </a:solidFill>
                          <a:effectLst/>
                          <a:latin typeface="Century Gothic" panose="020B0502020202020204" pitchFamily="34" charset="0"/>
                        </a:rPr>
                        <a:t>100.0%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2931386277"/>
                  </a:ext>
                </a:extLst>
              </a:tr>
            </a:tbl>
          </a:graphicData>
        </a:graphic>
      </p:graphicFrame>
    </p:spTree>
    <p:extLst>
      <p:ext uri="{BB962C8B-B14F-4D97-AF65-F5344CB8AC3E}">
        <p14:creationId xmlns:p14="http://schemas.microsoft.com/office/powerpoint/2010/main" val="1833304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401972"/>
            <a:ext cx="5562600" cy="631825"/>
          </a:xfrm>
        </p:spPr>
        <p:txBody>
          <a:bodyPr/>
          <a:lstStyle/>
          <a:p>
            <a:r>
              <a:rPr lang="es-MX" sz="2000" b="1" dirty="0">
                <a:latin typeface="Century Gothic" panose="020B0502020202020204" pitchFamily="34" charset="0"/>
              </a:rPr>
              <a:t>Renta Variable y Bonos Bancarios Estructurados (9.8%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38</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59858" y="1556792"/>
            <a:ext cx="8824284" cy="5724644"/>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 </a:t>
            </a:r>
            <a:r>
              <a:rPr lang="es-MX" sz="1200" dirty="0">
                <a:latin typeface="Century Gothic" panose="020B0502020202020204" pitchFamily="34" charset="0"/>
              </a:rPr>
              <a:t>del FANVIT es de </a:t>
            </a:r>
            <a:r>
              <a:rPr lang="es-MX" sz="1200" b="1" dirty="0">
                <a:latin typeface="Century Gothic" panose="020B0502020202020204" pitchFamily="34" charset="0"/>
              </a:rPr>
              <a:t>$12,497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9.8%</a:t>
            </a:r>
            <a:r>
              <a:rPr lang="es-MX" sz="1200" dirty="0">
                <a:latin typeface="Century Gothic" panose="020B0502020202020204" pitchFamily="34" charset="0"/>
              </a:rPr>
              <a:t> del total del Activo Neto), incluyendo Bonos Bancarios Estructurados el monto </a:t>
            </a:r>
            <a:r>
              <a:rPr lang="es-MX" sz="1200" b="1" dirty="0">
                <a:latin typeface="Century Gothic" panose="020B0502020202020204" pitchFamily="34" charset="0"/>
              </a:rPr>
              <a:t>$13,862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11.0% </a:t>
            </a:r>
            <a:r>
              <a:rPr lang="es-MX" sz="12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$2,090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a:t>
            </a:r>
            <a:r>
              <a:rPr lang="es-MX" sz="1200" b="1" dirty="0">
                <a:latin typeface="Century Gothic" panose="020B0502020202020204" pitchFamily="34" charset="0"/>
              </a:rPr>
              <a:t>1.6%</a:t>
            </a:r>
            <a:r>
              <a:rPr lang="es-MX" sz="1200" dirty="0">
                <a:latin typeface="Century Gothic" panose="020B0502020202020204" pitchFamily="34" charset="0"/>
              </a:rPr>
              <a:t> del total del Activo Neto), </a:t>
            </a:r>
            <a:r>
              <a:rPr lang="es-MX" sz="1200" b="1" dirty="0">
                <a:latin typeface="Century Gothic" panose="020B0502020202020204" pitchFamily="34" charset="0"/>
              </a:rPr>
              <a:t>$11,492 mdp </a:t>
            </a:r>
            <a:r>
              <a:rPr lang="es-MX" sz="1200" dirty="0">
                <a:latin typeface="Century Gothic" panose="020B0502020202020204" pitchFamily="34" charset="0"/>
              </a:rPr>
              <a:t>en </a:t>
            </a:r>
            <a:r>
              <a:rPr lang="es-MX" sz="1200" b="1" dirty="0">
                <a:latin typeface="Century Gothic" panose="020B0502020202020204" pitchFamily="34" charset="0"/>
              </a:rPr>
              <a:t>renta variable y Bonos Bancarios Estructurados  internacionales </a:t>
            </a:r>
            <a:r>
              <a:rPr lang="es-MX" sz="1200" dirty="0">
                <a:latin typeface="Century Gothic" panose="020B0502020202020204" pitchFamily="34" charset="0"/>
              </a:rPr>
              <a:t>(</a:t>
            </a:r>
            <a:r>
              <a:rPr lang="es-MX" sz="1200" b="1" dirty="0">
                <a:latin typeface="Century Gothic" panose="020B0502020202020204" pitchFamily="34" charset="0"/>
              </a:rPr>
              <a:t>9.0%</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$280 </a:t>
            </a:r>
            <a:r>
              <a:rPr lang="es-MX" sz="1200" b="1" dirty="0" err="1">
                <a:latin typeface="Century Gothic" panose="020B0502020202020204" pitchFamily="34" charset="0"/>
              </a:rPr>
              <a:t>mdp</a:t>
            </a:r>
            <a:r>
              <a:rPr lang="es-MX" sz="1200" dirty="0">
                <a:latin typeface="Century Gothic" panose="020B0502020202020204" pitchFamily="34" charset="0"/>
              </a:rPr>
              <a:t> a </a:t>
            </a:r>
            <a:r>
              <a:rPr lang="es-MX" sz="1200" b="1" dirty="0">
                <a:latin typeface="Century Gothic" panose="020B0502020202020204" pitchFamily="34" charset="0"/>
              </a:rPr>
              <a:t>Bonos Bancarios Estructurados referenciados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y Bonos Bancarios Estructurados esta compuesto por </a:t>
            </a:r>
            <a:r>
              <a:rPr lang="es-MX" sz="1200" b="1" dirty="0">
                <a:latin typeface="Century Gothic" panose="020B0502020202020204" pitchFamily="34" charset="0"/>
              </a:rPr>
              <a:t>$6,267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(4.9% del total de Activos Netos),</a:t>
            </a:r>
            <a:r>
              <a:rPr lang="es-MX" sz="1200" b="1" dirty="0">
                <a:latin typeface="Century Gothic" panose="020B0502020202020204" pitchFamily="34" charset="0"/>
              </a:rPr>
              <a:t> $2,895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(2.3% del total de Activos Netos), </a:t>
            </a:r>
            <a:r>
              <a:rPr lang="es-MX" sz="1200" b="1" dirty="0">
                <a:latin typeface="Century Gothic" panose="020B0502020202020204" pitchFamily="34" charset="0"/>
              </a:rPr>
              <a:t>$2,443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(1.9% del total de Activos Netos) y </a:t>
            </a:r>
            <a:r>
              <a:rPr lang="es-MX" sz="1200" b="1" dirty="0">
                <a:latin typeface="Century Gothic" panose="020B0502020202020204" pitchFamily="34" charset="0"/>
              </a:rPr>
              <a:t>$29 mdp </a:t>
            </a:r>
            <a:r>
              <a:rPr lang="es-MX" sz="1200" dirty="0">
                <a:latin typeface="Century Gothic" panose="020B0502020202020204" pitchFamily="34" charset="0"/>
              </a:rPr>
              <a:t>en </a:t>
            </a:r>
            <a:r>
              <a:rPr lang="es-MX" sz="1200" b="1" dirty="0">
                <a:latin typeface="Century Gothic" panose="020B0502020202020204" pitchFamily="34" charset="0"/>
              </a:rPr>
              <a:t>otras regiones </a:t>
            </a:r>
            <a:r>
              <a:rPr lang="es-MX" sz="1200" dirty="0">
                <a:latin typeface="Century Gothic" panose="020B0502020202020204" pitchFamily="34" charset="0"/>
              </a:rPr>
              <a:t>(0.02% del total de renta variable internacional)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a:t>
            </a:r>
            <a:r>
              <a:rPr lang="es-MX" sz="1200" dirty="0">
                <a:latin typeface="Century Gothic" panose="020B0502020202020204" pitchFamily="34" charset="0"/>
              </a:rPr>
              <a:t>representan un monto de </a:t>
            </a:r>
            <a:r>
              <a:rPr lang="es-MX" sz="1200" b="1" dirty="0">
                <a:latin typeface="Century Gothic" panose="020B0502020202020204" pitchFamily="34" charset="0"/>
              </a:rPr>
              <a:t>$1,508 mpd </a:t>
            </a:r>
            <a:r>
              <a:rPr lang="es-MX" sz="1200" dirty="0">
                <a:latin typeface="Century Gothic" panose="020B0502020202020204" pitchFamily="34" charset="0"/>
              </a:rPr>
              <a:t>del FANVIT (</a:t>
            </a:r>
            <a:r>
              <a:rPr lang="es-MX" sz="1200" b="1" dirty="0">
                <a:latin typeface="Century Gothic" panose="020B0502020202020204" pitchFamily="34" charset="0"/>
              </a:rPr>
              <a:t>1.2%</a:t>
            </a:r>
            <a:r>
              <a:rPr lang="es-MX" sz="12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subyacente de referencia de los Bonos Bancarios Estructurados son </a:t>
            </a:r>
            <a:r>
              <a:rPr lang="es-MX" sz="1200" b="1" dirty="0">
                <a:latin typeface="Century Gothic" panose="020B0502020202020204" pitchFamily="34" charset="0"/>
              </a:rPr>
              <a:t>Euro Stoxx 50 </a:t>
            </a:r>
            <a:r>
              <a:rPr lang="es-MX" sz="1200" dirty="0">
                <a:latin typeface="Century Gothic" panose="020B0502020202020204" pitchFamily="34" charset="0"/>
              </a:rPr>
              <a:t>con un monto de </a:t>
            </a:r>
            <a:r>
              <a:rPr lang="es-MX" sz="1200" b="1" dirty="0">
                <a:latin typeface="Century Gothic" panose="020B0502020202020204" pitchFamily="34" charset="0"/>
              </a:rPr>
              <a:t>$729 mdp </a:t>
            </a:r>
            <a:r>
              <a:rPr lang="es-MX" sz="1200" dirty="0">
                <a:latin typeface="Century Gothic" panose="020B0502020202020204" pitchFamily="34" charset="0"/>
              </a:rPr>
              <a:t>(</a:t>
            </a:r>
            <a:r>
              <a:rPr lang="es-MX" sz="1200" b="1" dirty="0">
                <a:latin typeface="Century Gothic" panose="020B0502020202020204" pitchFamily="34" charset="0"/>
              </a:rPr>
              <a:t>0.6%</a:t>
            </a:r>
            <a:r>
              <a:rPr lang="es-MX" sz="1200" dirty="0">
                <a:latin typeface="Century Gothic" panose="020B0502020202020204" pitchFamily="34" charset="0"/>
              </a:rPr>
              <a:t> del total del Activo Neto), </a:t>
            </a:r>
            <a:r>
              <a:rPr lang="es-MX" sz="1200" b="1" dirty="0">
                <a:latin typeface="Century Gothic" panose="020B0502020202020204" pitchFamily="34" charset="0"/>
              </a:rPr>
              <a:t>Dow Jones </a:t>
            </a:r>
            <a:r>
              <a:rPr lang="es-MX" sz="1200" dirty="0">
                <a:latin typeface="Century Gothic" panose="020B0502020202020204" pitchFamily="34" charset="0"/>
              </a:rPr>
              <a:t>con un monto de </a:t>
            </a:r>
            <a:r>
              <a:rPr lang="es-MX" sz="1200" b="1" dirty="0">
                <a:latin typeface="Century Gothic" panose="020B0502020202020204" pitchFamily="34" charset="0"/>
              </a:rPr>
              <a:t>$173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servicios públicos  Europa </a:t>
            </a:r>
            <a:r>
              <a:rPr lang="es-MX" sz="1200" dirty="0">
                <a:latin typeface="Century Gothic" panose="020B0502020202020204" pitchFamily="34" charset="0"/>
              </a:rPr>
              <a:t>con un monto de </a:t>
            </a:r>
            <a:r>
              <a:rPr lang="es-MX" sz="1200" b="1" dirty="0">
                <a:latin typeface="Century Gothic" panose="020B0502020202020204" pitchFamily="34" charset="0"/>
              </a:rPr>
              <a:t>$127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salud Europa </a:t>
            </a:r>
            <a:r>
              <a:rPr lang="es-MX" sz="1200" dirty="0">
                <a:latin typeface="Century Gothic" panose="020B0502020202020204" pitchFamily="34" charset="0"/>
              </a:rPr>
              <a:t>con un monto de </a:t>
            </a:r>
            <a:r>
              <a:rPr lang="es-MX" sz="1200" b="1" dirty="0">
                <a:latin typeface="Century Gothic" panose="020B0502020202020204" pitchFamily="34" charset="0"/>
              </a:rPr>
              <a:t>$156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a:t>
            </a:r>
            <a:r>
              <a:rPr lang="es-MX" sz="1200" b="1" dirty="0">
                <a:latin typeface="Century Gothic" panose="020B0502020202020204" pitchFamily="34" charset="0"/>
              </a:rPr>
              <a:t>Financieros Estados Unidos </a:t>
            </a:r>
            <a:r>
              <a:rPr lang="es-MX" sz="1200" dirty="0">
                <a:latin typeface="Century Gothic" panose="020B0502020202020204" pitchFamily="34" charset="0"/>
              </a:rPr>
              <a:t>con un monto de </a:t>
            </a:r>
            <a:r>
              <a:rPr lang="es-MX" sz="1200" b="1" dirty="0">
                <a:latin typeface="Century Gothic" panose="020B0502020202020204" pitchFamily="34" charset="0"/>
              </a:rPr>
              <a:t>$43 mdp  </a:t>
            </a:r>
            <a:r>
              <a:rPr lang="es-MX" sz="1200" dirty="0">
                <a:latin typeface="Century Gothic" panose="020B0502020202020204" pitchFamily="34" charset="0"/>
              </a:rPr>
              <a:t>(</a:t>
            </a:r>
            <a:r>
              <a:rPr lang="es-MX" sz="1200" b="1" dirty="0">
                <a:latin typeface="Century Gothic" panose="020B0502020202020204" pitchFamily="34" charset="0"/>
              </a:rPr>
              <a:t>0.1%</a:t>
            </a:r>
            <a:r>
              <a:rPr lang="es-MX" sz="1200" dirty="0">
                <a:latin typeface="Century Gothic" panose="020B0502020202020204" pitchFamily="34" charset="0"/>
              </a:rPr>
              <a:t> del total del Activo Neto) y </a:t>
            </a:r>
            <a:r>
              <a:rPr lang="es-MX" sz="1200" b="1" dirty="0">
                <a:latin typeface="Century Gothic" panose="020B0502020202020204" pitchFamily="34" charset="0"/>
              </a:rPr>
              <a:t>TIIE28 </a:t>
            </a:r>
            <a:r>
              <a:rPr lang="es-MX" sz="1200" dirty="0">
                <a:latin typeface="Century Gothic" panose="020B0502020202020204" pitchFamily="34" charset="0"/>
              </a:rPr>
              <a:t>con un monto de </a:t>
            </a:r>
            <a:r>
              <a:rPr lang="es-MX" sz="1200" b="1" dirty="0">
                <a:latin typeface="Century Gothic" panose="020B0502020202020204" pitchFamily="34" charset="0"/>
              </a:rPr>
              <a:t>$280 mdp</a:t>
            </a:r>
            <a:r>
              <a:rPr lang="es-MX" sz="1200" dirty="0">
                <a:latin typeface="Century Gothic" panose="020B0502020202020204" pitchFamily="34" charset="0"/>
              </a:rPr>
              <a:t>  (</a:t>
            </a:r>
            <a:r>
              <a:rPr lang="es-MX" sz="1200" b="1" dirty="0">
                <a:latin typeface="Century Gothic" panose="020B0502020202020204" pitchFamily="34" charset="0"/>
              </a:rPr>
              <a:t>0.2%</a:t>
            </a:r>
            <a:r>
              <a:rPr lang="es-MX" sz="1200" dirty="0">
                <a:latin typeface="Century Gothic" panose="020B0502020202020204" pitchFamily="34" charset="0"/>
              </a:rPr>
              <a:t> del total del Activo Neto).</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Tree>
    <p:extLst>
      <p:ext uri="{BB962C8B-B14F-4D97-AF65-F5344CB8AC3E}">
        <p14:creationId xmlns:p14="http://schemas.microsoft.com/office/powerpoint/2010/main" val="1291710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199" y="274638"/>
            <a:ext cx="7305675" cy="631825"/>
          </a:xfrm>
        </p:spPr>
        <p:txBody>
          <a:bodyPr/>
          <a:lstStyle/>
          <a:p>
            <a:r>
              <a:rPr lang="es-MX" sz="2000" b="1" dirty="0">
                <a:latin typeface="Century Gothic" panose="020B0502020202020204" pitchFamily="34" charset="0"/>
              </a:rPr>
              <a:t>Valuaciones Renta Variable</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39</a:t>
            </a:fld>
            <a:endParaRPr lang="es-ES" altLang="es-MX" dirty="0">
              <a:latin typeface="Century Gothic" panose="020B0502020202020204" pitchFamily="34" charset="0"/>
            </a:endParaRPr>
          </a:p>
        </p:txBody>
      </p:sp>
      <p:sp>
        <p:nvSpPr>
          <p:cNvPr id="7" name="1 Título"/>
          <p:cNvSpPr txBox="1">
            <a:spLocks/>
          </p:cNvSpPr>
          <p:nvPr/>
        </p:nvSpPr>
        <p:spPr bwMode="auto">
          <a:xfrm>
            <a:off x="260059" y="641206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16" name="1 Título">
            <a:extLst>
              <a:ext uri="{FF2B5EF4-FFF2-40B4-BE49-F238E27FC236}">
                <a16:creationId xmlns:a16="http://schemas.microsoft.com/office/drawing/2014/main" xmlns="" id="{0EEF4AAC-CF17-4F4C-9D0B-6605BCD3BC4C}"/>
              </a:ext>
            </a:extLst>
          </p:cNvPr>
          <p:cNvSpPr txBox="1">
            <a:spLocks/>
          </p:cNvSpPr>
          <p:nvPr/>
        </p:nvSpPr>
        <p:spPr bwMode="auto">
          <a:xfrm>
            <a:off x="260059" y="6170613"/>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1000" dirty="0">
                <a:solidFill>
                  <a:schemeClr val="tx1"/>
                </a:solidFill>
                <a:latin typeface="Century Gothic" panose="020B0502020202020204" pitchFamily="34" charset="0"/>
              </a:rPr>
              <a:t>Beneficios por Acción (BPA)</a:t>
            </a:r>
          </a:p>
        </p:txBody>
      </p:sp>
      <p:pic>
        <p:nvPicPr>
          <p:cNvPr id="3" name="Imagen 2">
            <a:extLst>
              <a:ext uri="{FF2B5EF4-FFF2-40B4-BE49-F238E27FC236}">
                <a16:creationId xmlns:a16="http://schemas.microsoft.com/office/drawing/2014/main" xmlns="" id="{BF4A1C26-0DB7-481E-9921-A3B4F719161A}"/>
              </a:ext>
            </a:extLst>
          </p:cNvPr>
          <p:cNvPicPr>
            <a:picLocks noChangeAspect="1"/>
          </p:cNvPicPr>
          <p:nvPr/>
        </p:nvPicPr>
        <p:blipFill>
          <a:blip r:embed="rId2"/>
          <a:stretch>
            <a:fillRect/>
          </a:stretch>
        </p:blipFill>
        <p:spPr>
          <a:xfrm>
            <a:off x="271462" y="1819334"/>
            <a:ext cx="8601076" cy="4328134"/>
          </a:xfrm>
          <a:prstGeom prst="rect">
            <a:avLst/>
          </a:prstGeom>
        </p:spPr>
      </p:pic>
    </p:spTree>
    <p:extLst>
      <p:ext uri="{BB962C8B-B14F-4D97-AF65-F5344CB8AC3E}">
        <p14:creationId xmlns:p14="http://schemas.microsoft.com/office/powerpoint/2010/main" val="3698883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Fibras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40</a:t>
            </a:fld>
            <a:endParaRPr lang="es-ES" altLang="es-MX" dirty="0"/>
          </a:p>
        </p:txBody>
      </p:sp>
    </p:spTree>
    <p:extLst>
      <p:ext uri="{BB962C8B-B14F-4D97-AF65-F5344CB8AC3E}">
        <p14:creationId xmlns:p14="http://schemas.microsoft.com/office/powerpoint/2010/main" val="1413393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(2.6%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41</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29 de diciembre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2.6% del Activo Neto, distribuido en seis instrumentos. La mayor concentración esta en Terra13 con un monto de $1,175 mdp (0.9% del Activo Neto y 35.4%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5" name="Tabla 4">
            <a:extLst>
              <a:ext uri="{FF2B5EF4-FFF2-40B4-BE49-F238E27FC236}">
                <a16:creationId xmlns:a16="http://schemas.microsoft.com/office/drawing/2014/main" xmlns="" id="{39BC73DF-432A-4CB2-830D-D8884C772F56}"/>
              </a:ext>
            </a:extLst>
          </p:cNvPr>
          <p:cNvGraphicFramePr>
            <a:graphicFrameLocks noGrp="1"/>
          </p:cNvGraphicFramePr>
          <p:nvPr>
            <p:extLst>
              <p:ext uri="{D42A27DB-BD31-4B8C-83A1-F6EECF244321}">
                <p14:modId xmlns:p14="http://schemas.microsoft.com/office/powerpoint/2010/main" val="3459265242"/>
              </p:ext>
            </p:extLst>
          </p:nvPr>
        </p:nvGraphicFramePr>
        <p:xfrm>
          <a:off x="1043608" y="1523232"/>
          <a:ext cx="7289800" cy="2552700"/>
        </p:xfrm>
        <a:graphic>
          <a:graphicData uri="http://schemas.openxmlformats.org/drawingml/2006/table">
            <a:tbl>
              <a:tblPr/>
              <a:tblGrid>
                <a:gridCol w="1435100">
                  <a:extLst>
                    <a:ext uri="{9D8B030D-6E8A-4147-A177-3AD203B41FA5}">
                      <a16:colId xmlns:a16="http://schemas.microsoft.com/office/drawing/2014/main" xmlns="" val="1188114653"/>
                    </a:ext>
                  </a:extLst>
                </a:gridCol>
                <a:gridCol w="1219200">
                  <a:extLst>
                    <a:ext uri="{9D8B030D-6E8A-4147-A177-3AD203B41FA5}">
                      <a16:colId xmlns:a16="http://schemas.microsoft.com/office/drawing/2014/main" xmlns="" val="2928261874"/>
                    </a:ext>
                  </a:extLst>
                </a:gridCol>
                <a:gridCol w="1130300">
                  <a:extLst>
                    <a:ext uri="{9D8B030D-6E8A-4147-A177-3AD203B41FA5}">
                      <a16:colId xmlns:a16="http://schemas.microsoft.com/office/drawing/2014/main" xmlns="" val="1337807711"/>
                    </a:ext>
                  </a:extLst>
                </a:gridCol>
                <a:gridCol w="838200">
                  <a:extLst>
                    <a:ext uri="{9D8B030D-6E8A-4147-A177-3AD203B41FA5}">
                      <a16:colId xmlns:a16="http://schemas.microsoft.com/office/drawing/2014/main" xmlns="" val="3033427592"/>
                    </a:ext>
                  </a:extLst>
                </a:gridCol>
                <a:gridCol w="152400">
                  <a:extLst>
                    <a:ext uri="{9D8B030D-6E8A-4147-A177-3AD203B41FA5}">
                      <a16:colId xmlns:a16="http://schemas.microsoft.com/office/drawing/2014/main" xmlns="" val="3482298109"/>
                    </a:ext>
                  </a:extLst>
                </a:gridCol>
                <a:gridCol w="838200">
                  <a:extLst>
                    <a:ext uri="{9D8B030D-6E8A-4147-A177-3AD203B41FA5}">
                      <a16:colId xmlns:a16="http://schemas.microsoft.com/office/drawing/2014/main" xmlns="" val="1082304659"/>
                    </a:ext>
                  </a:extLst>
                </a:gridCol>
                <a:gridCol w="838200">
                  <a:extLst>
                    <a:ext uri="{9D8B030D-6E8A-4147-A177-3AD203B41FA5}">
                      <a16:colId xmlns:a16="http://schemas.microsoft.com/office/drawing/2014/main" xmlns="" val="3095382178"/>
                    </a:ext>
                  </a:extLst>
                </a:gridCol>
                <a:gridCol w="838200">
                  <a:extLst>
                    <a:ext uri="{9D8B030D-6E8A-4147-A177-3AD203B41FA5}">
                      <a16:colId xmlns:a16="http://schemas.microsoft.com/office/drawing/2014/main" xmlns="" val="1216373337"/>
                    </a:ext>
                  </a:extLst>
                </a:gridCol>
              </a:tblGrid>
              <a:tr h="323850">
                <a:tc>
                  <a:txBody>
                    <a:bodyPr/>
                    <a:lstStyle/>
                    <a:p>
                      <a:pPr algn="ctr" fontAlgn="ctr"/>
                      <a:r>
                        <a:rPr lang="es-MX" sz="1000" b="1" i="0" u="none" strike="noStrike">
                          <a:solidFill>
                            <a:srgbClr val="FFFFFF"/>
                          </a:solidFill>
                          <a:effectLst/>
                          <a:latin typeface="Century Gothic" panose="020B0502020202020204" pitchFamily="34" charset="0"/>
                        </a:rPr>
                        <a:t>Instrumento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Subyacente</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Monto (mdp)</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Portafolio</a:t>
                      </a:r>
                    </a:p>
                  </a:txBody>
                  <a:tcPr marL="9525" marR="9525" marT="9525" marB="0" anchor="ctr">
                    <a:lnL>
                      <a:noFill/>
                    </a:lnL>
                    <a:lnR>
                      <a:noFill/>
                    </a:lnR>
                    <a:lnT>
                      <a:noFill/>
                    </a:lnT>
                    <a:lnB>
                      <a:noFill/>
                    </a:lnB>
                    <a:solidFill>
                      <a:srgbClr val="C00000"/>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Costo Prom Unit. Adq.</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Valor Actual</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Rendimiento</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xmlns="" val="3113088965"/>
                  </a:ext>
                </a:extLst>
              </a:tr>
              <a:tr h="190500">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934358024"/>
                  </a:ext>
                </a:extLst>
              </a:tr>
              <a:tr h="190500">
                <a:tc gridSpan="4">
                  <a:txBody>
                    <a:bodyPr/>
                    <a:lstStyle/>
                    <a:p>
                      <a:pPr algn="ctr" fontAlgn="ctr"/>
                      <a:r>
                        <a:rPr lang="es-MX" sz="1000" b="1" i="0" u="none" strike="noStrike">
                          <a:solidFill>
                            <a:srgbClr val="FFFFFF"/>
                          </a:solidFill>
                          <a:effectLst/>
                          <a:latin typeface="Century Gothic" panose="020B0502020202020204" pitchFamily="34" charset="0"/>
                        </a:rPr>
                        <a:t>Fibra</a:t>
                      </a:r>
                    </a:p>
                  </a:txBody>
                  <a:tcPr marL="9525" marR="9525" marT="9525" marB="0" anchor="ctr">
                    <a:lnL>
                      <a:noFill/>
                    </a:lnL>
                    <a:lnR>
                      <a:noFill/>
                    </a:lnR>
                    <a:lnT>
                      <a:noFill/>
                    </a:lnT>
                    <a:lnB>
                      <a:noFill/>
                    </a:lnB>
                    <a:solidFill>
                      <a:srgbClr val="C00000"/>
                    </a:solidFill>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México</a:t>
                      </a:r>
                    </a:p>
                  </a:txBody>
                  <a:tcPr marL="9525" marR="9525" marT="9525" marB="0" anchor="ctr">
                    <a:lnL>
                      <a:noFill/>
                    </a:lnL>
                    <a:lnR>
                      <a:noFill/>
                    </a:lnR>
                    <a:lnT>
                      <a:noFill/>
                    </a:lnT>
                    <a:lnB>
                      <a:noFill/>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a:t>
                      </a:r>
                    </a:p>
                  </a:txBody>
                  <a:tcPr marL="9525" marR="9525" marT="9525" marB="0" anchor="ctr">
                    <a:lnL>
                      <a:noFill/>
                    </a:lnL>
                    <a:lnR>
                      <a:noFill/>
                    </a:lnR>
                    <a:lnT>
                      <a:noFill/>
                    </a:lnT>
                    <a:lnB>
                      <a:noFill/>
                    </a:lnB>
                    <a:solidFill>
                      <a:srgbClr val="C00000"/>
                    </a:solidFill>
                  </a:tcPr>
                </a:tc>
                <a:extLst>
                  <a:ext uri="{0D108BD9-81ED-4DB2-BD59-A6C34878D82A}">
                    <a16:rowId xmlns:a16="http://schemas.microsoft.com/office/drawing/2014/main" xmlns="" val="2469257394"/>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CF_FIBRAMQ_12</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555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20.8</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4.1%</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4204461077"/>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CF_FIBRAPL_14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393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34.0</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17.4%</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3792230210"/>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CF_FUNO_11</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774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31.7</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29.1</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-8.2%</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3061551199"/>
                  </a:ext>
                </a:extLst>
              </a:tr>
              <a:tr h="209550">
                <a:tc>
                  <a:txBody>
                    <a:bodyPr/>
                    <a:lstStyle/>
                    <a:p>
                      <a:pPr algn="ctr" fontAlgn="b"/>
                      <a:r>
                        <a:rPr lang="es-MX" sz="1100" b="0" i="0" u="none" strike="noStrike">
                          <a:solidFill>
                            <a:srgbClr val="000000"/>
                          </a:solidFill>
                          <a:effectLst/>
                          <a:latin typeface="Century Gothic" panose="020B0502020202020204" pitchFamily="34" charset="0"/>
                        </a:rPr>
                        <a:t>CF_TERRA_13</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1,175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29.4</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29.9</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1.7%</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204888690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CF_FMTY_14</a:t>
                      </a:r>
                    </a:p>
                  </a:txBody>
                  <a:tcPr marL="9525" marR="9525" marT="9525" marB="0" anchor="b">
                    <a:lnL>
                      <a:noFill/>
                    </a:lnL>
                    <a:lnR>
                      <a:noFill/>
                    </a:lnR>
                    <a:lnT>
                      <a:noFill/>
                    </a:lnT>
                    <a:lnB>
                      <a:noFill/>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415</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0.3%</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12.2</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12.6</a:t>
                      </a:r>
                    </a:p>
                  </a:txBody>
                  <a:tcPr marL="9525" marR="9525" marT="9525" marB="0" anchor="ctr">
                    <a:lnL>
                      <a:noFill/>
                    </a:lnL>
                    <a:lnR>
                      <a:noFill/>
                    </a:lnR>
                    <a:lnT>
                      <a:noFill/>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3.6%</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xmlns="" val="3977249053"/>
                  </a:ext>
                </a:extLst>
              </a:tr>
              <a:tr h="209550">
                <a:tc>
                  <a:txBody>
                    <a:bodyPr/>
                    <a:lstStyle/>
                    <a:p>
                      <a:pPr algn="ctr" fontAlgn="b"/>
                      <a:r>
                        <a:rPr lang="es-MX" sz="1100" b="0" i="0" u="none" strike="noStrike">
                          <a:solidFill>
                            <a:srgbClr val="000000"/>
                          </a:solidFill>
                          <a:effectLst/>
                          <a:latin typeface="Century Gothic" panose="020B0502020202020204" pitchFamily="34" charset="0"/>
                        </a:rPr>
                        <a:t>CF_FIBRAHD_15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1100" b="0" i="0" u="none" strike="noStrike">
                          <a:solidFill>
                            <a:srgbClr val="000000"/>
                          </a:solidFill>
                          <a:effectLst/>
                          <a:latin typeface="Century Gothic" panose="020B0502020202020204" pitchFamily="34" charset="0"/>
                        </a:rPr>
                        <a:t>FIBRA</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9.5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94621906"/>
                  </a:ext>
                </a:extLst>
              </a:tr>
              <a:tr h="190500">
                <a:tc>
                  <a:txBody>
                    <a:bodyPr/>
                    <a:lstStyle/>
                    <a:p>
                      <a:pPr algn="ctr" fontAlgn="b"/>
                      <a:r>
                        <a:rPr lang="es-MX" sz="1000" b="0" i="0" u="none" strike="noStrike">
                          <a:solidFill>
                            <a:srgbClr val="000000"/>
                          </a:solidFill>
                          <a:effectLst/>
                          <a:latin typeface="Century Gothic" panose="020B0502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3,315</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2.6%</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576540591"/>
                  </a:ext>
                </a:extLst>
              </a:tr>
              <a:tr h="200025">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504206161"/>
                  </a:ext>
                </a:extLst>
              </a:tr>
              <a:tr h="200025">
                <a:tc>
                  <a:txBody>
                    <a:bodyPr/>
                    <a:lstStyle/>
                    <a:p>
                      <a:pPr algn="ctr" fontAlgn="ctr"/>
                      <a:r>
                        <a:rPr lang="es-MX" sz="1000" b="1" i="0" u="none" strike="noStrike">
                          <a:solidFill>
                            <a:srgbClr val="000000"/>
                          </a:solidFill>
                          <a:effectLst/>
                          <a:latin typeface="Century Gothic" panose="020B0502020202020204" pitchFamily="34" charset="0"/>
                        </a:rPr>
                        <a:t>RV ETF´s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3,315</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1" i="0" u="none" strike="noStrike">
                          <a:solidFill>
                            <a:srgbClr val="000000"/>
                          </a:solidFill>
                          <a:effectLst/>
                          <a:latin typeface="Century Gothic" panose="020B0502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417387088"/>
                  </a:ext>
                </a:extLst>
              </a:tr>
            </a:tbl>
          </a:graphicData>
        </a:graphic>
      </p:graphicFrame>
    </p:spTree>
    <p:extLst>
      <p:ext uri="{BB962C8B-B14F-4D97-AF65-F5344CB8AC3E}">
        <p14:creationId xmlns:p14="http://schemas.microsoft.com/office/powerpoint/2010/main" val="967153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23487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dividendo</a:t>
            </a:r>
            <a:endParaRPr lang="es-MX" sz="1400" dirty="0">
              <a:solidFill>
                <a:srgbClr val="CD0000"/>
              </a:solidFill>
              <a:latin typeface="Century Gothic" panose="020B0502020202020204" pitchFamily="34" charset="0"/>
              <a:ea typeface="+mj-ea"/>
              <a:cs typeface="Myriad Pro"/>
            </a:endParaRP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42</a:t>
            </a:fld>
            <a:endParaRPr lang="es-ES" altLang="es-MX" dirty="0">
              <a:latin typeface="Century Gothic" panose="020B0502020202020204" pitchFamily="34" charset="0"/>
            </a:endParaRPr>
          </a:p>
        </p:txBody>
      </p:sp>
      <p:sp>
        <p:nvSpPr>
          <p:cNvPr id="12" name="2 Rectángulo">
            <a:extLst>
              <a:ext uri="{FF2B5EF4-FFF2-40B4-BE49-F238E27FC236}">
                <a16:creationId xmlns:a16="http://schemas.microsoft.com/office/drawing/2014/main" xmlns="" id="{027F7BA9-60D4-47A2-B10F-4673715FF326}"/>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xmlns="" id="{5FC04B48-109F-4D7C-9B44-B45AD87E7AEC}"/>
              </a:ext>
            </a:extLst>
          </p:cNvPr>
          <p:cNvSpPr txBox="1"/>
          <p:nvPr/>
        </p:nvSpPr>
        <p:spPr>
          <a:xfrm>
            <a:off x="1084910" y="5292144"/>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pic>
        <p:nvPicPr>
          <p:cNvPr id="10" name="Imagen 9">
            <a:extLst>
              <a:ext uri="{FF2B5EF4-FFF2-40B4-BE49-F238E27FC236}">
                <a16:creationId xmlns:a16="http://schemas.microsoft.com/office/drawing/2014/main" xmlns="" id="{C0BC3B7F-CEAF-4E7F-B006-0D6BF781EFE3}"/>
              </a:ext>
            </a:extLst>
          </p:cNvPr>
          <p:cNvPicPr>
            <a:picLocks noChangeAspect="1"/>
          </p:cNvPicPr>
          <p:nvPr/>
        </p:nvPicPr>
        <p:blipFill>
          <a:blip r:embed="rId2"/>
          <a:stretch>
            <a:fillRect/>
          </a:stretch>
        </p:blipFill>
        <p:spPr>
          <a:xfrm>
            <a:off x="1322550" y="1706730"/>
            <a:ext cx="6498899" cy="3444539"/>
          </a:xfrm>
          <a:prstGeom prst="rect">
            <a:avLst/>
          </a:prstGeom>
        </p:spPr>
      </p:pic>
      <p:sp>
        <p:nvSpPr>
          <p:cNvPr id="13" name="Rectángulo 12">
            <a:extLst>
              <a:ext uri="{FF2B5EF4-FFF2-40B4-BE49-F238E27FC236}">
                <a16:creationId xmlns:a16="http://schemas.microsoft.com/office/drawing/2014/main" xmlns="" id="{86763AC8-D67A-47D9-8C69-BD25D162BC5B}"/>
              </a:ext>
            </a:extLst>
          </p:cNvPr>
          <p:cNvSpPr/>
          <p:nvPr/>
        </p:nvSpPr>
        <p:spPr>
          <a:xfrm>
            <a:off x="1322550" y="2134426"/>
            <a:ext cx="3969530" cy="3016843"/>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673285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2533066"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Margen NOI</a:t>
            </a:r>
            <a:endParaRPr lang="es-MX" sz="1400" dirty="0">
              <a:solidFill>
                <a:srgbClr val="CD0000"/>
              </a:solidFill>
              <a:latin typeface="Century Gothic" panose="020B0502020202020204" pitchFamily="34" charset="0"/>
              <a:ea typeface="+mj-ea"/>
              <a:cs typeface="Myriad Pro"/>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43</a:t>
            </a:fld>
            <a:endParaRPr lang="es-ES" altLang="es-MX" dirty="0">
              <a:latin typeface="Century Gothic" panose="020B0502020202020204" pitchFamily="34" charset="0"/>
            </a:endParaRPr>
          </a:p>
        </p:txBody>
      </p:sp>
      <p:sp>
        <p:nvSpPr>
          <p:cNvPr id="10" name="2 Rectángulo">
            <a:extLst>
              <a:ext uri="{FF2B5EF4-FFF2-40B4-BE49-F238E27FC236}">
                <a16:creationId xmlns:a16="http://schemas.microsoft.com/office/drawing/2014/main" xmlns="" id="{567FCC0E-78C7-4706-8C34-78A9556B7CF9}"/>
              </a:ext>
            </a:extLst>
          </p:cNvPr>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 name="1 Título">
            <a:extLst>
              <a:ext uri="{FF2B5EF4-FFF2-40B4-BE49-F238E27FC236}">
                <a16:creationId xmlns:a16="http://schemas.microsoft.com/office/drawing/2014/main" xmlns="" id="{341DF4D8-E2DE-442B-920E-076C9E95A7FB}"/>
              </a:ext>
            </a:extLst>
          </p:cNvPr>
          <p:cNvSpPr txBox="1">
            <a:spLocks/>
          </p:cNvSpPr>
          <p:nvPr/>
        </p:nvSpPr>
        <p:spPr bwMode="auto">
          <a:xfrm>
            <a:off x="180781" y="6166005"/>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400" dirty="0">
                <a:solidFill>
                  <a:schemeClr val="tx1"/>
                </a:solidFill>
                <a:latin typeface="Century Gothic" panose="020B0502020202020204" pitchFamily="34" charset="0"/>
              </a:rPr>
              <a:t>El Ingreso neto operativo o NOI por sus siglas en inglés, muestra una sana relación en las Fibras que tiene el FANVIT.</a:t>
            </a:r>
            <a:endParaRPr lang="es-MX" sz="1400" dirty="0">
              <a:solidFill>
                <a:schemeClr val="tx1"/>
              </a:solidFill>
              <a:latin typeface="Century Gothic" panose="020B0502020202020204" pitchFamily="34" charset="0"/>
            </a:endParaRPr>
          </a:p>
        </p:txBody>
      </p:sp>
      <p:pic>
        <p:nvPicPr>
          <p:cNvPr id="16" name="Imagen 15">
            <a:extLst>
              <a:ext uri="{FF2B5EF4-FFF2-40B4-BE49-F238E27FC236}">
                <a16:creationId xmlns:a16="http://schemas.microsoft.com/office/drawing/2014/main" xmlns="" id="{0CFF5757-FDCA-42E9-B444-8F75AB9AF41D}"/>
              </a:ext>
            </a:extLst>
          </p:cNvPr>
          <p:cNvPicPr>
            <a:picLocks noChangeAspect="1"/>
          </p:cNvPicPr>
          <p:nvPr/>
        </p:nvPicPr>
        <p:blipFill>
          <a:blip r:embed="rId2"/>
          <a:stretch>
            <a:fillRect/>
          </a:stretch>
        </p:blipFill>
        <p:spPr>
          <a:xfrm>
            <a:off x="654980" y="1846951"/>
            <a:ext cx="7834039" cy="3164098"/>
          </a:xfrm>
          <a:prstGeom prst="rect">
            <a:avLst/>
          </a:prstGeom>
        </p:spPr>
      </p:pic>
    </p:spTree>
    <p:extLst>
      <p:ext uri="{BB962C8B-B14F-4D97-AF65-F5344CB8AC3E}">
        <p14:creationId xmlns:p14="http://schemas.microsoft.com/office/powerpoint/2010/main" val="697633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FIBRAS</a:t>
            </a:r>
            <a:endParaRPr lang="es-MX" sz="2000" b="1" dirty="0">
              <a:latin typeface="Century Gothic" panose="020B0502020202020204" pitchFamily="34" charset="0"/>
            </a:endParaRPr>
          </a:p>
        </p:txBody>
      </p:sp>
      <p:sp>
        <p:nvSpPr>
          <p:cNvPr id="24" name="23 CuadroTexto"/>
          <p:cNvSpPr txBox="1"/>
          <p:nvPr/>
        </p:nvSpPr>
        <p:spPr>
          <a:xfrm>
            <a:off x="394666" y="908720"/>
            <a:ext cx="389241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cs typeface="Myriad Pro"/>
              </a:rPr>
              <a:t>Comparación Deuda Total/Activos Totales</a:t>
            </a:r>
            <a:endParaRPr lang="es-MX" sz="1400" dirty="0">
              <a:solidFill>
                <a:srgbClr val="CD0000"/>
              </a:solidFill>
              <a:latin typeface="Century Gothic" panose="020B0502020202020204" pitchFamily="34" charset="0"/>
              <a:ea typeface="+mj-ea"/>
              <a:cs typeface="Myriad Pro"/>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
        <p:nvSpPr>
          <p:cNvPr id="13" name="1 Título">
            <a:extLst>
              <a:ext uri="{FF2B5EF4-FFF2-40B4-BE49-F238E27FC236}">
                <a16:creationId xmlns:a16="http://schemas.microsoft.com/office/drawing/2014/main" xmlns="" id="{D30B5AEA-070B-4631-BB21-A3413DC499C7}"/>
              </a:ext>
            </a:extLst>
          </p:cNvPr>
          <p:cNvSpPr txBox="1">
            <a:spLocks/>
          </p:cNvSpPr>
          <p:nvPr/>
        </p:nvSpPr>
        <p:spPr bwMode="auto">
          <a:xfrm>
            <a:off x="180780" y="6166005"/>
            <a:ext cx="8506019"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600" dirty="0">
                <a:solidFill>
                  <a:schemeClr val="tx1"/>
                </a:solidFill>
                <a:latin typeface="Century Gothic" panose="020B0502020202020204" pitchFamily="34" charset="0"/>
              </a:rPr>
              <a:t>El endeudamiento de las Fibras se mantiene en niveles respetables</a:t>
            </a:r>
          </a:p>
        </p:txBody>
      </p:sp>
      <p:pic>
        <p:nvPicPr>
          <p:cNvPr id="16" name="Imagen 15">
            <a:extLst>
              <a:ext uri="{FF2B5EF4-FFF2-40B4-BE49-F238E27FC236}">
                <a16:creationId xmlns:a16="http://schemas.microsoft.com/office/drawing/2014/main" xmlns="" id="{ACBEA1F0-D559-4A68-B429-73A07B77F035}"/>
              </a:ext>
            </a:extLst>
          </p:cNvPr>
          <p:cNvPicPr>
            <a:picLocks noChangeAspect="1"/>
          </p:cNvPicPr>
          <p:nvPr/>
        </p:nvPicPr>
        <p:blipFill>
          <a:blip r:embed="rId2"/>
          <a:stretch>
            <a:fillRect/>
          </a:stretch>
        </p:blipFill>
        <p:spPr>
          <a:xfrm>
            <a:off x="658029" y="1846951"/>
            <a:ext cx="7827942" cy="3164098"/>
          </a:xfrm>
          <a:prstGeom prst="rect">
            <a:avLst/>
          </a:prstGeom>
        </p:spPr>
      </p:pic>
    </p:spTree>
    <p:extLst>
      <p:ext uri="{BB962C8B-B14F-4D97-AF65-F5344CB8AC3E}">
        <p14:creationId xmlns:p14="http://schemas.microsoft.com/office/powerpoint/2010/main" val="29141064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a:extLst>
              <a:ext uri="{FF2B5EF4-FFF2-40B4-BE49-F238E27FC236}">
                <a16:creationId xmlns:a16="http://schemas.microsoft.com/office/drawing/2014/main" xmlns="" id="{73F38C7E-A494-4AAA-A5DC-D0AFECFA9564}"/>
              </a:ext>
            </a:extLst>
          </p:cNvPr>
          <p:cNvGraphicFramePr>
            <a:graphicFrameLocks/>
          </p:cNvGraphicFramePr>
          <p:nvPr>
            <p:extLst>
              <p:ext uri="{D42A27DB-BD31-4B8C-83A1-F6EECF244321}">
                <p14:modId xmlns:p14="http://schemas.microsoft.com/office/powerpoint/2010/main" val="2761892131"/>
              </p:ext>
            </p:extLst>
          </p:nvPr>
        </p:nvGraphicFramePr>
        <p:xfrm>
          <a:off x="1038811" y="1916380"/>
          <a:ext cx="7205597" cy="3823662"/>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sector de Fibras cotiza a un descuento sobre su Valor Neto de Activos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Valen menos las acciones de las Fibras que los activos físicos en los que están invertidos.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BTG </a:t>
            </a:r>
            <a:r>
              <a:rPr lang="es-MX" sz="900" dirty="0" err="1">
                <a:latin typeface="Century Gothic" panose="020B0502020202020204" pitchFamily="34" charset="0"/>
              </a:rPr>
              <a:t>Pactual</a:t>
            </a:r>
            <a:endParaRPr lang="es-MX" sz="900" dirty="0">
              <a:latin typeface="Century Gothic" panose="020B0502020202020204" pitchFamily="34" charset="0"/>
            </a:endParaRPr>
          </a:p>
        </p:txBody>
      </p:sp>
      <p:sp>
        <p:nvSpPr>
          <p:cNvPr id="3" name="Rectángulo 2">
            <a:extLst>
              <a:ext uri="{FF2B5EF4-FFF2-40B4-BE49-F238E27FC236}">
                <a16:creationId xmlns:a16="http://schemas.microsoft.com/office/drawing/2014/main" xmlns="" id="{6881D0EE-11A3-4C5D-A473-66EBB4A4D02C}"/>
              </a:ext>
            </a:extLst>
          </p:cNvPr>
          <p:cNvSpPr/>
          <p:nvPr/>
        </p:nvSpPr>
        <p:spPr>
          <a:xfrm>
            <a:off x="1043608" y="2594686"/>
            <a:ext cx="4320480" cy="316816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xmlns="" id="{E1A8B99D-BD68-4625-9087-D977CA3E8BFB}"/>
              </a:ext>
            </a:extLst>
          </p:cNvPr>
          <p:cNvSpPr txBox="1"/>
          <p:nvPr/>
        </p:nvSpPr>
        <p:spPr>
          <a:xfrm>
            <a:off x="1907704" y="5810403"/>
            <a:ext cx="1821332" cy="307777"/>
          </a:xfrm>
          <a:prstGeom prst="rect">
            <a:avLst/>
          </a:prstGeom>
          <a:noFill/>
        </p:spPr>
        <p:txBody>
          <a:bodyPr wrap="none" rtlCol="0">
            <a:spAutoFit/>
          </a:bodyPr>
          <a:lstStyle/>
          <a:p>
            <a:r>
              <a:rPr lang="es-ES" sz="1400" b="1" dirty="0">
                <a:latin typeface="Century Gothic" panose="020B0502020202020204" pitchFamily="34" charset="0"/>
              </a:rPr>
              <a:t>Fibras en el FANVIT</a:t>
            </a:r>
            <a:endParaRPr lang="es-MX" sz="1400" b="1" dirty="0">
              <a:latin typeface="Century Gothic" panose="020B0502020202020204" pitchFamily="34" charset="0"/>
            </a:endParaRPr>
          </a:p>
        </p:txBody>
      </p:sp>
      <p:sp>
        <p:nvSpPr>
          <p:cNvPr id="5" name="4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22585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48850" y="908719"/>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77268" y="1216496"/>
            <a:ext cx="8352928" cy="4616648"/>
          </a:xfrm>
          <a:prstGeom prst="rect">
            <a:avLst/>
          </a:prstGeom>
          <a:noFill/>
        </p:spPr>
        <p:txBody>
          <a:bodyPr wrap="square" rtlCol="0">
            <a:spAutoFit/>
          </a:bodyPr>
          <a:lstStyle/>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 Campus Técnico Querétaro ubicado en Querétaro, Querétaro.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llevó a cabo una oferta por un monto de $1,199,999,950.76 pesos en Certificados Bursátiles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18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edificio de oficinas Bosque Real ubicado en el Estado de México.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monto a ser pagado respecto de la distribución en efectivo correspondiente al mes de septiembre de 2017, por un monto total de $20,191,781.63 pesos que, entre el total de CBFIs en circulación, equivale a 0.06246098141, por CBFI.</a:t>
            </a:r>
          </a:p>
        </p:txBody>
      </p:sp>
      <p:sp>
        <p:nvSpPr>
          <p:cNvPr id="4" name="3 Marcador de número de diapositiva"/>
          <p:cNvSpPr>
            <a:spLocks noGrp="1"/>
          </p:cNvSpPr>
          <p:nvPr>
            <p:ph type="sldNum" sz="quarter" idx="12"/>
          </p:nvPr>
        </p:nvSpPr>
        <p:spPr>
          <a:xfrm>
            <a:off x="6596596" y="6470471"/>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23043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57200" y="1484784"/>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Informe del asesor y administrador 3T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la contratación de coberturas para la emisión de los certificados bursátiles fiduciarios con clave de pizarra "FIBRAHD 17“.</a:t>
            </a:r>
          </a:p>
          <a:p>
            <a:pPr>
              <a:buClr>
                <a:srgbClr val="C00000"/>
              </a:buCl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FIBRAHD anuncia que concluyó la adquisición del segundo componente de Barrio Reforma por un precio de $15,000,000.00 pesos.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monto a ser pagado respecto de la distribución en efectivo correspondiente al mes de octubre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diciembre de 2017</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que concluyó la adquisición de 2 propiedades industriales conocidas como Industrial Villahermosa e Industrial Durango. </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26861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57200" y="1484784"/>
            <a:ext cx="8352928" cy="24622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05 de diciembre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Aclaración de nota periodística acerca de proyectos a futuro.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21 de diciembre de 2017.</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FIBRAHD anuncia monto a ser pagado respecto de la distribución en efectivo correspondiente al mes de noviembre de 2017. </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436677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185761"/>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anuncia conferencia telefónica para dar a conocer sus resultados al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octubre de 2017</a:t>
            </a: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atiende requerimiento de la Bolsa Mexicana de Valores Respecto al Volumen Operado hoy.</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reporta sus resultados del tercer trimestre de 2017.</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Tercer Trimestre 2017 Información Suplementaria.</a:t>
            </a: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781706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3539430"/>
          </a:xfrm>
          <a:prstGeom prst="rect">
            <a:avLst/>
          </a:prstGeom>
          <a:noFill/>
        </p:spPr>
        <p:txBody>
          <a:bodyPr wrap="square" rtlCol="0">
            <a:spAutoFit/>
          </a:bodyPr>
          <a:lstStyle/>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11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Macquarie México completa transición de servicios fiduciarios.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Macquarie México anuncia extensión de contrato de Formador de Mercado.</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Actualización de la inscripción en el Registro Nacional de Valores de los certificados bursátiles fiduciarios inmobiliarios con clave de pizarra FIBRAMQ 12.</a:t>
            </a: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56151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Prologis</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536751" y="1210832"/>
            <a:ext cx="8352928" cy="547842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aviso con fines informativos. Se realiza la actualización de inscripción de los CBFI’s con clave FIBRAPL 14.</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Prologis anuncia que el 25 de Octubre Llevará a cabo la Conferencia Telefónica donde Presentará los Resultados Financieros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24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reporta sus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Prologis Informa envío de Información Complementaria Trimestral en Evento Relevante del pasado 24 de Octubre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31 de octubre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declaró una distribución en efectivo de 366.1 millones de pesos o 0.5731 por certificado bursátil fiduciario inmobiliario, en relación a los resultados del trimestre terminado el 30 de septiembre. </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636277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Macquarie</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401205"/>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29 de noviembre de 2017. </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Aviso de Distribución a los Tenedores de Fibra </a:t>
            </a:r>
            <a:r>
              <a:rPr lang="es-MX" sz="1400" dirty="0" err="1">
                <a:latin typeface="Century Gothic" panose="020B0502020202020204" pitchFamily="34" charset="0"/>
              </a:rPr>
              <a:t>Prologis</a:t>
            </a:r>
            <a:r>
              <a:rPr lang="es-MX" sz="1400" dirty="0">
                <a:latin typeface="Century Gothic" panose="020B0502020202020204" pitchFamily="34" charset="0"/>
              </a:rPr>
              <a:t>, publicado el pasado 31 de octubre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01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adquiere 143,000 pies cuadrados de edificios clase-A</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15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anunció que ha contemplado la sustitución de fiduciario, como se aprobó por el Comité Técnico y por los tenedores de certificados a comienzos de este año. </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18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a:t>
            </a:r>
            <a:r>
              <a:rPr lang="es-MX" sz="1400" dirty="0" err="1">
                <a:latin typeface="Century Gothic" panose="020B0502020202020204" pitchFamily="34" charset="0"/>
              </a:rPr>
              <a:t>Prologis</a:t>
            </a:r>
            <a:r>
              <a:rPr lang="es-MX" sz="1400" dirty="0">
                <a:latin typeface="Century Gothic" panose="020B0502020202020204" pitchFamily="34" charset="0"/>
              </a:rPr>
              <a:t> adquiere edificio clase-A de 290,100 pies cuadrados. </a:t>
            </a:r>
          </a:p>
          <a:p>
            <a:pPr marL="285750" indent="-285750">
              <a:buClr>
                <a:srgbClr val="C00000"/>
              </a:buClr>
              <a:buFont typeface="Arial" panose="020B0604020202020204" pitchFamily="34" charset="0"/>
              <a:buChar char="•"/>
            </a:pPr>
            <a:endParaRPr lang="es-MX" sz="1400" b="1"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173181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Monterrey</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310854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25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aviso los resultados del tercer trimestre de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Monterrey anuncia la próxima adquisición del edificio “Patria” por un monto estimado de entre $308 y $332 millones de pesos.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20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Monterrey anuncia la disposición de una línea de crédito por $14.5 millones de dólares para futuras adquisiciones.</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46363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3948" y="1475934"/>
            <a:ext cx="8352928" cy="5047536"/>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04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exitosa oferta global de 365 millones de CBFIs.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el ejercicio de la opción de sobreasignación y fin del periodo de estabilización de su oferta global.</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anuncia que, en virtud de que ha finalizado el período de estabilización de su reciente oferta subsecuente de capital, Casa de Bolsa Santander reanudará sus actividades como Formador de Mercado a partir del 10 de octubre de 2017.</a:t>
            </a:r>
          </a:p>
          <a:p>
            <a:pPr algn="just">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19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 Presentación de Resultados Trimestrales 3T17.</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13 de noviembre de 2017</a:t>
            </a:r>
          </a:p>
          <a:p>
            <a:pPr algn="just">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Fibra Uno hace referencia que puso en circulación 7,482,635 certificados bursátiles emitidos</a:t>
            </a: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08634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453020" y="836712"/>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53020" y="1146511"/>
            <a:ext cx="8352928" cy="590931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16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acuerdo vinculante para adquirir el portafolio Apolo II.</a:t>
            </a:r>
          </a:p>
          <a:p>
            <a:pPr>
              <a:buClr>
                <a:srgbClr val="C00000"/>
              </a:buClr>
            </a:pPr>
            <a:r>
              <a:rPr lang="es-MX" sz="1400" dirty="0">
                <a:latin typeface="Century Gothic" panose="020B0502020202020204" pitchFamily="34" charset="0"/>
              </a:rPr>
              <a:t>FIBRA UNO anuncia la adquisición de un edificio de oficinas.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23 de noviembre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que su Comité Técnico ha adoptado nuevas resoluciones respecto al uso futuro de certificados bursátiles inmobiliarios.</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07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amortización anticipada total de los certificados bursátiles de deuda con clave de pizarra FUNO 13.</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08 de diciembre de 2017.</a:t>
            </a:r>
          </a:p>
          <a:p>
            <a:pPr>
              <a:buClr>
                <a:srgbClr val="C00000"/>
              </a:buClr>
            </a:pPr>
            <a:endParaRPr lang="es-MX" sz="1400" b="1" dirty="0">
              <a:latin typeface="Century Gothic" panose="020B0502020202020204" pitchFamily="34" charset="0"/>
            </a:endParaRPr>
          </a:p>
          <a:p>
            <a:pPr>
              <a:buClr>
                <a:srgbClr val="C00000"/>
              </a:buClr>
            </a:pPr>
            <a:r>
              <a:rPr lang="es-MX" sz="1400" dirty="0">
                <a:latin typeface="Century Gothic" panose="020B0502020202020204" pitchFamily="34" charset="0"/>
              </a:rPr>
              <a:t>FIBRA UNO anuncia que se realizó una emisión de deuda en el mercado local, por un total de 7,100 millones de pesos, en dos tramos. </a:t>
            </a:r>
          </a:p>
          <a:p>
            <a:pPr>
              <a:buClr>
                <a:srgbClr val="C00000"/>
              </a:buClr>
            </a:pPr>
            <a:r>
              <a:rPr lang="es-MX" sz="1400" dirty="0">
                <a:latin typeface="Century Gothic" panose="020B0502020202020204" pitchFamily="34" charset="0"/>
              </a:rPr>
              <a:t>FIBRA UNO anuncia la amortización anticipada total de los certificados bursátiles de deuda con clave de pizarra FUNO 13.</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19 de diciembre de 2017.</a:t>
            </a:r>
          </a:p>
          <a:p>
            <a:pPr>
              <a:buClr>
                <a:srgbClr val="C00000"/>
              </a:buClr>
            </a:pPr>
            <a:r>
              <a:rPr lang="es-MX" sz="1400" dirty="0">
                <a:latin typeface="Century Gothic" panose="020B0502020202020204" pitchFamily="34" charset="0"/>
              </a:rPr>
              <a:t>FIBRA UNO anuncia que fueron puestos en circulación 3,756,776,544 certificados bursátiles inmobiliarios. </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590023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4832092"/>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 </a:t>
            </a:r>
          </a:p>
          <a:p>
            <a:pPr>
              <a:buClr>
                <a:srgbClr val="C00000"/>
              </a:buClr>
            </a:pPr>
            <a:endParaRPr lang="es-MX" sz="1400" b="1"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firma contrato vinculante para la adquisición de portafolio de propiedades industriales por US $220 millones. El área rentable es de 3.4 millones de pies cuadrados y su ocupación es del 100%. Esta adquisición se espera integrar en los resultados del primer trimestre de 2018 generando un incremento en los Fondos de la Operación Ajustados (AFFO) anualizado entre 17% y 18%. El financiamiento de esta transacción se realizará con los recursos obtenidos del levantamiento de capital conforme a lo comunicado al mercado sobre la estrategia de crecimiento de Terrafina para el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26 de octubre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Reporte de resultados del tercer trimestre 2017.</a:t>
            </a:r>
          </a:p>
          <a:p>
            <a:pPr>
              <a:buClr>
                <a:srgbClr val="C00000"/>
              </a:buCl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400" b="1" dirty="0">
                <a:latin typeface="Century Gothic" panose="020B0502020202020204" pitchFamily="34" charset="0"/>
              </a:rPr>
              <a:t>02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concluye exitosamente la emisión de un crédito sin garantía por US $350 millones para el refinanciamiento de deuda. Esta línea será utilizada para la administración de pasivos en el pago total del crédito sin garantía por US$150 millones de BBVA/JPMorgan y su remanente para pago de la línea de crédito revolvente existente.</a:t>
            </a:r>
          </a:p>
          <a:p>
            <a:pPr algn="just">
              <a:buClr>
                <a:srgbClr val="C00000"/>
              </a:buClr>
            </a:pP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135421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2478564"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 4T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0279" y="1628800"/>
            <a:ext cx="8352928" cy="2246769"/>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400" b="1" dirty="0">
                <a:latin typeface="Century Gothic" panose="020B0502020202020204" pitchFamily="34" charset="0"/>
              </a:rPr>
              <a:t>03 de noviembre de 2017</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a:p>
            <a:pPr algn="just">
              <a:buClr>
                <a:srgbClr val="C00000"/>
              </a:buClr>
            </a:pPr>
            <a:r>
              <a:rPr lang="es-MX" sz="1400" dirty="0">
                <a:latin typeface="Century Gothic" panose="020B0502020202020204" pitchFamily="34" charset="0"/>
              </a:rPr>
              <a:t>Terrafina anuncia pago de distribuciones correspondiente al ejercicio del tercer trimestre de 2017 por la cantidad de Ps.0.518824 por Certificado Bursátil Fiduciario Inmobiliario ("CBFI"), por cada uno de los 791,014,635 CBFIs en circulación. Este es por un importe total de Ps. 410,397,520.66.  </a:t>
            </a:r>
          </a:p>
          <a:p>
            <a:pPr algn="just">
              <a:buClr>
                <a:srgbClr val="C00000"/>
              </a:buClr>
            </a:pPr>
            <a:endParaRPr lang="es-MX" sz="14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400" b="1" dirty="0">
                <a:latin typeface="Century Gothic" panose="020B0502020202020204" pitchFamily="34" charset="0"/>
              </a:rPr>
              <a:t>11 de diciembre de 2017.</a:t>
            </a:r>
          </a:p>
          <a:p>
            <a:pPr algn="just">
              <a:buClr>
                <a:srgbClr val="C00000"/>
              </a:buClr>
            </a:pPr>
            <a:r>
              <a:rPr lang="es-MX" sz="1400" dirty="0" err="1">
                <a:latin typeface="Century Gothic" panose="020B0502020202020204" pitchFamily="34" charset="0"/>
              </a:rPr>
              <a:t>Terrafina</a:t>
            </a:r>
            <a:r>
              <a:rPr lang="es-MX" sz="1400" dirty="0">
                <a:latin typeface="Century Gothic" panose="020B0502020202020204" pitchFamily="34" charset="0"/>
              </a:rPr>
              <a:t> anuncia adquisición de propiedades industriales por 180 millones </a:t>
            </a:r>
            <a:r>
              <a:rPr lang="es-MX" sz="1400">
                <a:latin typeface="Century Gothic" panose="020B0502020202020204" pitchFamily="34" charset="0"/>
              </a:rPr>
              <a:t>de dólares.</a:t>
            </a:r>
            <a:endParaRPr lang="es-MX" sz="1400" dirty="0">
              <a:latin typeface="Century Gothic" panose="020B0502020202020204" pitchFamily="34" charset="0"/>
            </a:endParaRPr>
          </a:p>
          <a:p>
            <a:pPr>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38757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Informe y estrategia del FANVIT</a:t>
            </a:r>
            <a:br>
              <a:rPr lang="es-MX" sz="2000" b="1" dirty="0">
                <a:latin typeface="Century Gothic" panose="020B0502020202020204" pitchFamily="34" charset="0"/>
              </a:rPr>
            </a:b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a:latin typeface="Century Gothic" panose="020B0502020202020204" pitchFamily="34" charset="0"/>
              </a:rPr>
              <a:t>CKD’s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58</a:t>
            </a:fld>
            <a:endParaRPr lang="es-ES" altLang="es-MX" dirty="0"/>
          </a:p>
        </p:txBody>
      </p:sp>
    </p:spTree>
    <p:extLst>
      <p:ext uri="{BB962C8B-B14F-4D97-AF65-F5344CB8AC3E}">
        <p14:creationId xmlns:p14="http://schemas.microsoft.com/office/powerpoint/2010/main" val="38461538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299511" y="6403506"/>
            <a:ext cx="468923"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59</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nvPr>
        </p:nvGraphicFramePr>
        <p:xfrm>
          <a:off x="810984" y="1078615"/>
          <a:ext cx="7865792" cy="5230705"/>
        </p:xfrm>
        <a:graphic>
          <a:graphicData uri="http://schemas.openxmlformats.org/drawingml/2006/table">
            <a:tbl>
              <a:tblPr/>
              <a:tblGrid>
                <a:gridCol w="1802577">
                  <a:extLst>
                    <a:ext uri="{9D8B030D-6E8A-4147-A177-3AD203B41FA5}">
                      <a16:colId xmlns="" xmlns:a16="http://schemas.microsoft.com/office/drawing/2014/main" val="20000"/>
                    </a:ext>
                  </a:extLst>
                </a:gridCol>
                <a:gridCol w="1109279">
                  <a:extLst>
                    <a:ext uri="{9D8B030D-6E8A-4147-A177-3AD203B41FA5}">
                      <a16:colId xmlns="" xmlns:a16="http://schemas.microsoft.com/office/drawing/2014/main" val="20001"/>
                    </a:ext>
                  </a:extLst>
                </a:gridCol>
                <a:gridCol w="1121884">
                  <a:extLst>
                    <a:ext uri="{9D8B030D-6E8A-4147-A177-3AD203B41FA5}">
                      <a16:colId xmlns="" xmlns:a16="http://schemas.microsoft.com/office/drawing/2014/main" val="20002"/>
                    </a:ext>
                  </a:extLst>
                </a:gridCol>
                <a:gridCol w="794142">
                  <a:extLst>
                    <a:ext uri="{9D8B030D-6E8A-4147-A177-3AD203B41FA5}">
                      <a16:colId xmlns="" xmlns:a16="http://schemas.microsoft.com/office/drawing/2014/main" val="20003"/>
                    </a:ext>
                  </a:extLst>
                </a:gridCol>
                <a:gridCol w="794142">
                  <a:extLst>
                    <a:ext uri="{9D8B030D-6E8A-4147-A177-3AD203B41FA5}">
                      <a16:colId xmlns="" xmlns:a16="http://schemas.microsoft.com/office/drawing/2014/main" val="20004"/>
                    </a:ext>
                  </a:extLst>
                </a:gridCol>
                <a:gridCol w="1121884">
                  <a:extLst>
                    <a:ext uri="{9D8B030D-6E8A-4147-A177-3AD203B41FA5}">
                      <a16:colId xmlns="" xmlns:a16="http://schemas.microsoft.com/office/drawing/2014/main" val="20005"/>
                    </a:ext>
                  </a:extLst>
                </a:gridCol>
                <a:gridCol w="1121884">
                  <a:extLst>
                    <a:ext uri="{9D8B030D-6E8A-4147-A177-3AD203B41FA5}">
                      <a16:colId xmlns="" xmlns:a16="http://schemas.microsoft.com/office/drawing/2014/main"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29</a:t>
                      </a:r>
                      <a:r>
                        <a:rPr lang="es-MX" sz="900" b="1" i="0" u="none" strike="noStrike" baseline="0" dirty="0">
                          <a:solidFill>
                            <a:srgbClr val="000000"/>
                          </a:solidFill>
                          <a:effectLst/>
                          <a:latin typeface="Century Gothic" panose="020B0502020202020204" pitchFamily="34" charset="0"/>
                        </a:rPr>
                        <a:t> de diciembre </a:t>
                      </a:r>
                      <a:r>
                        <a:rPr lang="es-MX" sz="900" b="1" i="0" u="none" strike="noStrike" dirty="0">
                          <a:solidFill>
                            <a:srgbClr val="000000"/>
                          </a:solidFill>
                          <a:effectLst/>
                          <a:latin typeface="Century Gothic" panose="020B0502020202020204" pitchFamily="34" charset="0"/>
                        </a:rPr>
                        <a:t>de 2017</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 xmlns:a16="http://schemas.microsoft.com/office/drawing/2014/main"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 xmlns:a16="http://schemas.microsoft.com/office/drawing/2014/main"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 xmlns:a16="http://schemas.microsoft.com/office/drawing/2014/main"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a:t>
                      </a:r>
                      <a:r>
                        <a:rPr lang="es-MX" sz="1000" b="0" i="0" u="none" strike="noStrike" dirty="0" smtClean="0">
                          <a:solidFill>
                            <a:schemeClr val="tx1"/>
                          </a:solidFill>
                          <a:effectLst/>
                          <a:latin typeface="Century Gothic" panose="020B0502020202020204" pitchFamily="34" charset="0"/>
                        </a:rPr>
                        <a:t>3.9%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-2.8%</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29%</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32.7%</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-3.2%</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3.7%</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1,850 </a:t>
                      </a:r>
                      <a:r>
                        <a:rPr lang="es-MX" sz="900" b="0" i="0" u="none" strike="noStrike" dirty="0">
                          <a:solidFill>
                            <a:srgbClr val="C00000"/>
                          </a:solidFill>
                          <a:effectLst/>
                          <a:latin typeface="Century Gothic" panose="020B0502020202020204" pitchFamily="34" charset="0"/>
                        </a:rPr>
                        <a:t>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459.7 </a:t>
                      </a:r>
                      <a:r>
                        <a:rPr lang="es-MX" sz="900" b="0" i="0" u="none" strike="noStrike" dirty="0">
                          <a:solidFill>
                            <a:srgbClr val="C00000"/>
                          </a:solidFill>
                          <a:effectLst/>
                          <a:latin typeface="Century Gothic" panose="020B0502020202020204" pitchFamily="34" charset="0"/>
                        </a:rPr>
                        <a:t>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smtClean="0">
                          <a:solidFill>
                            <a:srgbClr val="C00000"/>
                          </a:solidFill>
                          <a:effectLst/>
                          <a:latin typeface="Century Gothic" panose="020B0502020202020204" pitchFamily="34" charset="0"/>
                        </a:rPr>
                        <a:t>0.05%</a:t>
                      </a:r>
                      <a:endParaRPr lang="es-MX" sz="900" b="0" i="0" u="none" strike="noStrike" dirty="0">
                        <a:solidFill>
                          <a:srgbClr val="C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853309" y="1887588"/>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98343" y="2396578"/>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964861" y="2937100"/>
            <a:ext cx="1496230" cy="495452"/>
          </a:xfrm>
          <a:prstGeom prst="rect">
            <a:avLst/>
          </a:prstGeom>
        </p:spPr>
      </p:pic>
      <p:pic>
        <p:nvPicPr>
          <p:cNvPr id="10" name="Imagen 9"/>
          <p:cNvPicPr>
            <a:picLocks noChangeAspect="1"/>
          </p:cNvPicPr>
          <p:nvPr/>
        </p:nvPicPr>
        <p:blipFill rotWithShape="1">
          <a:blip r:embed="rId5"/>
          <a:srcRect l="-7750" t="9657" r="-1239" b="-374"/>
          <a:stretch/>
        </p:blipFill>
        <p:spPr>
          <a:xfrm>
            <a:off x="1389142" y="3501007"/>
            <a:ext cx="575796" cy="492849"/>
          </a:xfrm>
          <a:prstGeom prst="rect">
            <a:avLst/>
          </a:prstGeom>
        </p:spPr>
      </p:pic>
      <p:pic>
        <p:nvPicPr>
          <p:cNvPr id="11" name="Imagen 10"/>
          <p:cNvPicPr>
            <a:picLocks noChangeAspect="1"/>
          </p:cNvPicPr>
          <p:nvPr/>
        </p:nvPicPr>
        <p:blipFill rotWithShape="1">
          <a:blip r:embed="rId6"/>
          <a:srcRect l="7313" t="1594"/>
          <a:stretch/>
        </p:blipFill>
        <p:spPr>
          <a:xfrm>
            <a:off x="921884" y="4109500"/>
            <a:ext cx="1510312" cy="363748"/>
          </a:xfrm>
          <a:prstGeom prst="rect">
            <a:avLst/>
          </a:prstGeom>
        </p:spPr>
      </p:pic>
      <p:pic>
        <p:nvPicPr>
          <p:cNvPr id="12" name="Imagen 11"/>
          <p:cNvPicPr>
            <a:picLocks noChangeAspect="1"/>
          </p:cNvPicPr>
          <p:nvPr/>
        </p:nvPicPr>
        <p:blipFill rotWithShape="1">
          <a:blip r:embed="rId7"/>
          <a:srcRect r="56743"/>
          <a:stretch/>
        </p:blipFill>
        <p:spPr>
          <a:xfrm>
            <a:off x="817372" y="5120320"/>
            <a:ext cx="1719335" cy="584063"/>
          </a:xfrm>
          <a:prstGeom prst="rect">
            <a:avLst/>
          </a:prstGeom>
        </p:spPr>
      </p:pic>
      <p:pic>
        <p:nvPicPr>
          <p:cNvPr id="13" name="Imagen 12"/>
          <p:cNvPicPr>
            <a:picLocks noChangeAspect="1"/>
          </p:cNvPicPr>
          <p:nvPr/>
        </p:nvPicPr>
        <p:blipFill rotWithShape="1">
          <a:blip r:embed="rId8"/>
          <a:srcRect l="4981"/>
          <a:stretch/>
        </p:blipFill>
        <p:spPr>
          <a:xfrm>
            <a:off x="1175110" y="4603797"/>
            <a:ext cx="991082" cy="436223"/>
          </a:xfrm>
          <a:prstGeom prst="rect">
            <a:avLst/>
          </a:prstGeom>
        </p:spPr>
      </p:pic>
    </p:spTree>
    <p:extLst>
      <p:ext uri="{BB962C8B-B14F-4D97-AF65-F5344CB8AC3E}">
        <p14:creationId xmlns:p14="http://schemas.microsoft.com/office/powerpoint/2010/main" val="42849711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Tercer Trimestre 2017</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xmlns="" id="{D803885B-7A12-401F-81B4-47182262C138}"/>
              </a:ext>
            </a:extLst>
          </p:cNvPr>
          <p:cNvPicPr>
            <a:picLocks noChangeAspect="1"/>
          </p:cNvPicPr>
          <p:nvPr/>
        </p:nvPicPr>
        <p:blipFill>
          <a:blip r:embed="rId2"/>
          <a:stretch>
            <a:fillRect/>
          </a:stretch>
        </p:blipFill>
        <p:spPr>
          <a:xfrm>
            <a:off x="575069" y="1772816"/>
            <a:ext cx="8248603" cy="3590855"/>
          </a:xfrm>
          <a:prstGeom prst="rect">
            <a:avLst/>
          </a:prstGeom>
        </p:spPr>
      </p:pic>
      <p:sp>
        <p:nvSpPr>
          <p:cNvPr id="5" name="4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814907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smtClean="0">
                <a:latin typeface="Century Gothic" panose="020B0502020202020204" pitchFamily="34" charset="0"/>
              </a:rPr>
              <a:t>1.45% </a:t>
            </a:r>
            <a:r>
              <a:rPr lang="es-MX" sz="1400" b="1" dirty="0">
                <a:latin typeface="Century Gothic" panose="020B0502020202020204" pitchFamily="34" charset="0"/>
              </a:rPr>
              <a:t>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a:t>
            </a:r>
            <a:r>
              <a:rPr lang="es-MX" sz="1400" b="1" dirty="0" smtClean="0">
                <a:latin typeface="Century Gothic" panose="020B0502020202020204" pitchFamily="34" charset="0"/>
              </a:rPr>
              <a:t>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smtClean="0">
                <a:solidFill>
                  <a:prstClr val="black"/>
                </a:solidFill>
                <a:latin typeface="Century Gothic" panose="020B0502020202020204" pitchFamily="34" charset="0"/>
              </a:rPr>
              <a:t>3,821 </a:t>
            </a:r>
            <a:r>
              <a:rPr lang="es-MX" sz="900" b="1" dirty="0">
                <a:solidFill>
                  <a:prstClr val="black"/>
                </a:solidFill>
                <a:latin typeface="Century Gothic" panose="020B0502020202020204" pitchFamily="34" charset="0"/>
              </a:rPr>
              <a:t>mdp </a:t>
            </a:r>
            <a:r>
              <a:rPr lang="es-MX" sz="900" dirty="0">
                <a:solidFill>
                  <a:prstClr val="black"/>
                </a:solidFill>
                <a:latin typeface="Century Gothic" panose="020B0502020202020204" pitchFamily="34" charset="0"/>
              </a:rPr>
              <a:t>al 29 de diciembre de 2017. </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52602"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6879"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61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08452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Pendiente de inversión un CKD aprobado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91827" y="1216651"/>
            <a:ext cx="8430304" cy="1993675"/>
          </a:xfrm>
          <a:noFill/>
        </p:spPr>
        <p:txBody>
          <a:bodyPr>
            <a:noAutofit/>
          </a:bodyPr>
          <a:lstStyle/>
          <a:p>
            <a:pPr marL="57150" indent="0" algn="just">
              <a:spcBef>
                <a:spcPts val="0"/>
              </a:spcBef>
              <a:spcAft>
                <a:spcPts val="600"/>
              </a:spcAft>
              <a:buClr>
                <a:srgbClr val="CD0000"/>
              </a:buClr>
              <a:buSzPct val="110000"/>
              <a:buNone/>
            </a:pPr>
            <a:r>
              <a:rPr lang="es-MX" sz="1400" dirty="0"/>
              <a:t>Se estima que Ainda emita a finales de enero, mes en el que se vence su </a:t>
            </a:r>
            <a:r>
              <a:rPr lang="es-MX" sz="1400" dirty="0" smtClean="0"/>
              <a:t>aprobación*.</a:t>
            </a:r>
            <a:endParaRPr lang="es-MX" sz="1400" dirty="0"/>
          </a:p>
          <a:p>
            <a:pPr marL="57150" indent="0" algn="just">
              <a:spcBef>
                <a:spcPts val="0"/>
              </a:spcBef>
              <a:spcAft>
                <a:spcPts val="600"/>
              </a:spcAft>
              <a:buClr>
                <a:srgbClr val="CD0000"/>
              </a:buClr>
              <a:buSzPct val="110000"/>
              <a:buNone/>
            </a:pPr>
            <a:r>
              <a:rPr lang="es-MX" sz="1400" dirty="0"/>
              <a:t>Con esta inversión: </a:t>
            </a:r>
          </a:p>
          <a:p>
            <a:pPr lvl="1" algn="just">
              <a:spcBef>
                <a:spcPts val="0"/>
              </a:spcBef>
              <a:spcAft>
                <a:spcPts val="600"/>
              </a:spcAft>
              <a:buClr>
                <a:srgbClr val="CD0000"/>
              </a:buClr>
              <a:buSzPct val="110000"/>
            </a:pPr>
            <a:r>
              <a:rPr lang="es-MX" sz="1400" dirty="0"/>
              <a:t>El monto total comprometido ascendería a 2,150 mdp</a:t>
            </a:r>
          </a:p>
          <a:p>
            <a:pPr lvl="1" algn="just">
              <a:spcBef>
                <a:spcPts val="0"/>
              </a:spcBef>
              <a:spcAft>
                <a:spcPts val="600"/>
              </a:spcAft>
              <a:buClr>
                <a:srgbClr val="CD0000"/>
              </a:buClr>
              <a:buSzPct val="110000"/>
            </a:pPr>
            <a:r>
              <a:rPr lang="es-MX" sz="1400" dirty="0"/>
              <a:t>El porcentaje total invertido en CKD’s sería el 1.70% del Fanvit</a:t>
            </a:r>
          </a:p>
          <a:p>
            <a:pPr lvl="1" algn="just">
              <a:spcBef>
                <a:spcPts val="0"/>
              </a:spcBef>
              <a:spcAft>
                <a:spcPts val="600"/>
              </a:spcAft>
              <a:buClr>
                <a:srgbClr val="CD0000"/>
              </a:buClr>
              <a:buSzPct val="110000"/>
            </a:pPr>
            <a:r>
              <a:rPr lang="es-MX" sz="1400" dirty="0"/>
              <a:t>El consumo del monto asignado para CKD’s sería de </a:t>
            </a:r>
            <a:r>
              <a:rPr lang="es-MX" sz="1400" dirty="0" smtClean="0"/>
              <a:t>56%**</a:t>
            </a:r>
            <a:endParaRPr lang="es-MX" sz="1400" dirty="0"/>
          </a:p>
          <a:p>
            <a:pPr lvl="1" algn="just">
              <a:spcBef>
                <a:spcPts val="0"/>
              </a:spcBef>
              <a:spcAft>
                <a:spcPts val="600"/>
              </a:spcAft>
              <a:buClr>
                <a:srgbClr val="CD0000"/>
              </a:buClr>
              <a:buSzPct val="110000"/>
            </a:pPr>
            <a:r>
              <a:rPr lang="es-MX" sz="1400" dirty="0"/>
              <a:t>Aún no se tiene fecha de cierre de libro de Ainda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4" name="Rectángulo 3"/>
          <p:cNvSpPr/>
          <p:nvPr/>
        </p:nvSpPr>
        <p:spPr>
          <a:xfrm>
            <a:off x="979305"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481799" y="3218209"/>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069145" y="5832388"/>
            <a:ext cx="1080745"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686443"/>
            <a:ext cx="644728" cy="507831"/>
          </a:xfrm>
          <a:prstGeom prst="rect">
            <a:avLst/>
          </a:prstGeom>
        </p:spPr>
        <p:txBody>
          <a:bodyPr wrap="none">
            <a:spAutoFit/>
          </a:bodyPr>
          <a:lstStyle/>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fontAlgn="base">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4" name="Rectángulo 33"/>
          <p:cNvSpPr/>
          <p:nvPr/>
        </p:nvSpPr>
        <p:spPr>
          <a:xfrm>
            <a:off x="5478068" y="321032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42" name="Rectángulo 41"/>
          <p:cNvSpPr/>
          <p:nvPr/>
        </p:nvSpPr>
        <p:spPr>
          <a:xfrm>
            <a:off x="5523545" y="5803846"/>
            <a:ext cx="1165704"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21717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3969430" y="5832388"/>
            <a:ext cx="1249060"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21626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239594" y="5832388"/>
            <a:ext cx="697627" cy="261610"/>
          </a:xfrm>
          <a:prstGeom prst="rect">
            <a:avLst/>
          </a:prstGeom>
        </p:spPr>
        <p:txBody>
          <a:bodyPr wrap="none">
            <a:spAutoFit/>
          </a:bodyPr>
          <a:lstStyle/>
          <a:p>
            <a:pPr algn="just" defTabSz="457200" fontAlgn="base">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934995"/>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934995"/>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srgbClr val="00B050"/>
                </a:solidFill>
                <a:latin typeface="Century Gothic" panose="020B0502020202020204" pitchFamily="34" charset="0"/>
              </a:rPr>
              <a:t>Ainda: 300</a:t>
            </a:r>
          </a:p>
        </p:txBody>
      </p:sp>
      <p:sp>
        <p:nvSpPr>
          <p:cNvPr id="21" name="Rectángulo 20"/>
          <p:cNvSpPr/>
          <p:nvPr/>
        </p:nvSpPr>
        <p:spPr>
          <a:xfrm>
            <a:off x="134076" y="6240911"/>
            <a:ext cx="8790122" cy="584775"/>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*La actualización del análisis se presentó en el Comité de Inversiones sesionado en octubre y la orden aprobada prevalece 3 meses. </a:t>
            </a:r>
          </a:p>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a:t>
            </a:r>
            <a:r>
              <a:rPr lang="es-MX" sz="900" dirty="0">
                <a:latin typeface="Century Gothic" panose="020B0502020202020204" pitchFamily="34" charset="0"/>
              </a:rPr>
              <a:t>equivalente a </a:t>
            </a:r>
            <a:r>
              <a:rPr lang="es-MX" sz="900" dirty="0" smtClean="0">
                <a:latin typeface="Century Gothic" panose="020B0502020202020204" pitchFamily="34" charset="0"/>
              </a:rPr>
              <a:t>3,821 </a:t>
            </a:r>
            <a:r>
              <a:rPr lang="es-MX" sz="900" dirty="0" err="1">
                <a:latin typeface="Century Gothic" panose="020B0502020202020204" pitchFamily="34" charset="0"/>
              </a:rPr>
              <a:t>mdp</a:t>
            </a:r>
            <a:r>
              <a:rPr lang="es-MX" sz="900" dirty="0">
                <a:latin typeface="Century Gothic" panose="020B0502020202020204" pitchFamily="34" charset="0"/>
              </a:rPr>
              <a:t> al 29 de diciembre de 2017. </a:t>
            </a:r>
          </a:p>
        </p:txBody>
      </p:sp>
      <p:sp>
        <p:nvSpPr>
          <p:cNvPr id="20" name="3 Marcador de número de diapositiva"/>
          <p:cNvSpPr>
            <a:spLocks noGrp="1"/>
          </p:cNvSpPr>
          <p:nvPr>
            <p:ph type="sldNum" sz="quarter" idx="12"/>
          </p:nvPr>
        </p:nvSpPr>
        <p:spPr>
          <a:xfrm>
            <a:off x="8591702" y="6501206"/>
            <a:ext cx="552298" cy="365125"/>
          </a:xfrm>
        </p:spPr>
        <p:txBody>
          <a:bodyPr/>
          <a:lstStyle/>
          <a:p>
            <a:pPr algn="ctr"/>
            <a:fld id="{05E83AA4-A00D-4AA0-8FE8-B93C9F3EC141}" type="slidenum">
              <a:rPr lang="es-ES" altLang="es-MX" smtClean="0">
                <a:latin typeface="Century Gothic" panose="020B0502020202020204" pitchFamily="34" charset="0"/>
              </a:rPr>
              <a:pPr algn="ctr"/>
              <a:t>62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9940976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63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726267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deuda en análisis </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a:t>
            </a:r>
            <a:r>
              <a:rPr lang="es-MX" altLang="es-MX" sz="1000" kern="0" dirty="0" smtClean="0">
                <a:latin typeface="Century Gothic" panose="020B0502020202020204" pitchFamily="34" charset="0"/>
                <a:cs typeface="Arial" pitchFamily="34" charset="0"/>
              </a:rPr>
              <a:t>pase.plataformainfonavit.com/login.</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64</a:t>
            </a:fld>
            <a:endParaRPr lang="es-ES" altLang="es-MX" dirty="0">
              <a:latin typeface="Century Gothic" panose="020B0502020202020204" pitchFamily="34" charset="0"/>
            </a:endParaRPr>
          </a:p>
        </p:txBody>
      </p:sp>
      <p:sp>
        <p:nvSpPr>
          <p:cNvPr id="10" name="CuadroTexto 9"/>
          <p:cNvSpPr txBox="1"/>
          <p:nvPr/>
        </p:nvSpPr>
        <p:spPr>
          <a:xfrm>
            <a:off x="251520" y="828895"/>
            <a:ext cx="7345281" cy="646331"/>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Estamos analizando 3 </a:t>
            </a:r>
            <a:r>
              <a:rPr lang="es-MX" sz="1200" dirty="0" err="1">
                <a:latin typeface="Century Gothic" panose="020B0502020202020204" pitchFamily="34" charset="0"/>
              </a:rPr>
              <a:t>CKD’s</a:t>
            </a:r>
            <a:r>
              <a:rPr lang="es-MX" sz="1200" dirty="0">
                <a:latin typeface="Century Gothic" panose="020B0502020202020204" pitchFamily="34" charset="0"/>
              </a:rPr>
              <a:t> de deuda para diversificar el portafolio. En la siguiente tabla se</a:t>
            </a:r>
          </a:p>
          <a:p>
            <a:r>
              <a:rPr lang="es-MX" sz="1200" dirty="0">
                <a:latin typeface="Century Gothic" panose="020B0502020202020204" pitchFamily="34" charset="0"/>
              </a:rPr>
              <a:t>comparan las características de estos 3 </a:t>
            </a:r>
            <a:r>
              <a:rPr lang="es-MX" sz="1200" dirty="0" err="1">
                <a:latin typeface="Century Gothic" panose="020B0502020202020204" pitchFamily="34" charset="0"/>
              </a:rPr>
              <a:t>CKD’s</a:t>
            </a:r>
            <a:r>
              <a:rPr lang="es-MX" sz="1200" dirty="0">
                <a:latin typeface="Century Gothic" panose="020B0502020202020204" pitchFamily="34" charset="0"/>
              </a:rPr>
              <a:t> y uno analizado previamente:</a:t>
            </a:r>
          </a:p>
        </p:txBody>
      </p:sp>
      <p:graphicFrame>
        <p:nvGraphicFramePr>
          <p:cNvPr id="3" name="Tabla 2"/>
          <p:cNvGraphicFramePr>
            <a:graphicFrameLocks noGrp="1"/>
          </p:cNvGraphicFramePr>
          <p:nvPr>
            <p:extLst/>
          </p:nvPr>
        </p:nvGraphicFramePr>
        <p:xfrm>
          <a:off x="437687" y="1844824"/>
          <a:ext cx="8229599" cy="4099448"/>
        </p:xfrm>
        <a:graphic>
          <a:graphicData uri="http://schemas.openxmlformats.org/drawingml/2006/table">
            <a:tbl>
              <a:tblPr/>
              <a:tblGrid>
                <a:gridCol w="1758049">
                  <a:extLst>
                    <a:ext uri="{9D8B030D-6E8A-4147-A177-3AD203B41FA5}">
                      <a16:colId xmlns:a16="http://schemas.microsoft.com/office/drawing/2014/main" xmlns="" val="20000"/>
                    </a:ext>
                  </a:extLst>
                </a:gridCol>
                <a:gridCol w="572878">
                  <a:extLst>
                    <a:ext uri="{9D8B030D-6E8A-4147-A177-3AD203B41FA5}">
                      <a16:colId xmlns:a16="http://schemas.microsoft.com/office/drawing/2014/main" xmlns="" val="20001"/>
                    </a:ext>
                  </a:extLst>
                </a:gridCol>
                <a:gridCol w="1474668">
                  <a:extLst>
                    <a:ext uri="{9D8B030D-6E8A-4147-A177-3AD203B41FA5}">
                      <a16:colId xmlns:a16="http://schemas.microsoft.com/office/drawing/2014/main" xmlns="" val="20002"/>
                    </a:ext>
                  </a:extLst>
                </a:gridCol>
                <a:gridCol w="1474668">
                  <a:extLst>
                    <a:ext uri="{9D8B030D-6E8A-4147-A177-3AD203B41FA5}">
                      <a16:colId xmlns:a16="http://schemas.microsoft.com/office/drawing/2014/main" xmlns="" val="20003"/>
                    </a:ext>
                  </a:extLst>
                </a:gridCol>
                <a:gridCol w="1474668">
                  <a:extLst>
                    <a:ext uri="{9D8B030D-6E8A-4147-A177-3AD203B41FA5}">
                      <a16:colId xmlns:a16="http://schemas.microsoft.com/office/drawing/2014/main" xmlns="" val="20004"/>
                    </a:ext>
                  </a:extLst>
                </a:gridCol>
                <a:gridCol w="1474668">
                  <a:extLst>
                    <a:ext uri="{9D8B030D-6E8A-4147-A177-3AD203B41FA5}">
                      <a16:colId xmlns:a16="http://schemas.microsoft.com/office/drawing/2014/main" xmlns="" val="20005"/>
                    </a:ext>
                  </a:extLst>
                </a:gridCol>
              </a:tblGrid>
              <a:tr h="256878">
                <a:tc>
                  <a:txBody>
                    <a:bodyPr/>
                    <a:lstStyle/>
                    <a:p>
                      <a:pPr algn="l" rtl="0" fontAlgn="b"/>
                      <a:r>
                        <a:rPr lang="es-MX" sz="1050" b="0" i="0" u="none" strike="noStrike" dirty="0">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50" b="1" i="0" u="none" strike="noStrike" dirty="0" err="1">
                          <a:solidFill>
                            <a:srgbClr val="000000"/>
                          </a:solidFill>
                          <a:effectLst/>
                          <a:latin typeface="Century Gothic" panose="020B0502020202020204" pitchFamily="34" charset="0"/>
                        </a:rPr>
                        <a:t>Credit</a:t>
                      </a:r>
                      <a:r>
                        <a:rPr lang="es-MX" sz="1050" b="1" i="0" u="none" strike="noStrike" dirty="0">
                          <a:solidFill>
                            <a:srgbClr val="000000"/>
                          </a:solidFill>
                          <a:effectLst/>
                          <a:latin typeface="Century Gothic" panose="020B0502020202020204" pitchFamily="34" charset="0"/>
                        </a:rPr>
                        <a:t> </a:t>
                      </a:r>
                      <a:r>
                        <a:rPr lang="es-MX" sz="1050" b="1" i="0" u="none" strike="noStrike" dirty="0" err="1">
                          <a:solidFill>
                            <a:srgbClr val="000000"/>
                          </a:solidFill>
                          <a:effectLst/>
                          <a:latin typeface="Century Gothic" panose="020B0502020202020204" pitchFamily="34" charset="0"/>
                        </a:rPr>
                        <a:t>Suisse</a:t>
                      </a:r>
                      <a:r>
                        <a:rPr lang="es-MX" sz="1050" b="0" i="0" u="none" strike="noStrike" dirty="0">
                          <a:solidFill>
                            <a:srgbClr val="000000"/>
                          </a:solidFill>
                          <a:effectLst/>
                          <a:latin typeface="Century Gothic" panose="020B0502020202020204" pitchFamily="34" charset="0"/>
                        </a:rPr>
                        <a:t/>
                      </a:r>
                      <a:br>
                        <a:rPr lang="es-MX" sz="1050" b="0" i="0" u="none" strike="noStrike" dirty="0">
                          <a:solidFill>
                            <a:srgbClr val="000000"/>
                          </a:solidFill>
                          <a:effectLst/>
                          <a:latin typeface="Century Gothic" panose="020B0502020202020204" pitchFamily="34" charset="0"/>
                        </a:rPr>
                      </a:br>
                      <a:r>
                        <a:rPr lang="es-MX" sz="1050" b="0" i="0" u="none" strike="noStrike" dirty="0">
                          <a:solidFill>
                            <a:srgbClr val="000000"/>
                          </a:solidFill>
                          <a:effectLst/>
                          <a:latin typeface="Century Gothic" panose="020B0502020202020204" pitchFamily="34" charset="0"/>
                        </a:rPr>
                        <a:t>(emitido)</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Altum</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50" b="1" i="0" u="none" strike="noStrike">
                          <a:solidFill>
                            <a:srgbClr val="000000"/>
                          </a:solidFill>
                          <a:effectLst/>
                          <a:latin typeface="Century Gothic" panose="020B0502020202020204" pitchFamily="34" charset="0"/>
                        </a:rPr>
                        <a:t>Indigo </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Nexxus Capital</a:t>
                      </a:r>
                      <a:r>
                        <a:rPr lang="es-MX" sz="1050" b="0" i="0" u="none" strike="noStrike">
                          <a:solidFill>
                            <a:srgbClr val="000000"/>
                          </a:solidFill>
                          <a:effectLst/>
                          <a:latin typeface="Century Gothic" panose="020B0502020202020204" pitchFamily="34" charset="0"/>
                        </a:rPr>
                        <a:t/>
                      </a:r>
                      <a:br>
                        <a:rPr lang="es-MX" sz="1050" b="0" i="0" u="none" strike="noStrike">
                          <a:solidFill>
                            <a:srgbClr val="000000"/>
                          </a:solidFill>
                          <a:effectLst/>
                          <a:latin typeface="Century Gothic" panose="020B0502020202020204" pitchFamily="34" charset="0"/>
                        </a:rPr>
                      </a:br>
                      <a:r>
                        <a:rPr lang="es-MX" sz="1050" b="0" i="0" u="none" strike="noStrike">
                          <a:solidFill>
                            <a:srgbClr val="000000"/>
                          </a:solidFill>
                          <a:effectLst/>
                          <a:latin typeface="Century Gothic" panose="020B0502020202020204" pitchFamily="34" charset="0"/>
                        </a:rPr>
                        <a:t>(por colocar)</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0"/>
                  </a:ext>
                </a:extLst>
              </a:tr>
              <a:tr h="142710">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1"/>
                  </a:ext>
                </a:extLst>
              </a:tr>
              <a:tr h="793467">
                <a:tc>
                  <a:txBody>
                    <a:bodyPr/>
                    <a:lstStyle/>
                    <a:p>
                      <a:pPr algn="l" rtl="0" fontAlgn="ctr"/>
                      <a:r>
                        <a:rPr lang="es-MX" sz="1050" b="1" i="0" u="none" strike="noStrike">
                          <a:solidFill>
                            <a:srgbClr val="000000"/>
                          </a:solidFill>
                          <a:effectLst/>
                          <a:latin typeface="Century Gothic" panose="020B0502020202020204" pitchFamily="34" charset="0"/>
                        </a:rPr>
                        <a:t>Hipótesis de 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Inversión en hipotecas comerciales con deuda senior </a:t>
                      </a:r>
                      <a:r>
                        <a:rPr lang="es-MX" sz="1050" b="0" i="0" u="none" strike="noStrike" dirty="0" err="1">
                          <a:solidFill>
                            <a:srgbClr val="000000"/>
                          </a:solidFill>
                          <a:effectLst/>
                          <a:latin typeface="Century Gothic" panose="020B0502020202020204" pitchFamily="34" charset="0"/>
                        </a:rPr>
                        <a:t>colateralizada</a:t>
                      </a:r>
                      <a:endParaRPr lang="es-MX" sz="1050" b="0" i="0"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Otorgamiento de créditos senior garantizados por activos financieros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Financiamiento a empresas medianas con deuda senior, </a:t>
                      </a:r>
                      <a:r>
                        <a:rPr lang="es-MX" sz="1050" b="0" i="1" u="none" strike="noStrike" dirty="0" err="1">
                          <a:solidFill>
                            <a:srgbClr val="000000"/>
                          </a:solidFill>
                          <a:effectLst/>
                          <a:latin typeface="Century Gothic" panose="020B0502020202020204" pitchFamily="34" charset="0"/>
                        </a:rPr>
                        <a:t>mezzanine</a:t>
                      </a:r>
                      <a:r>
                        <a:rPr lang="es-MX" sz="1050" b="0" i="0" u="none" strike="noStrike" dirty="0">
                          <a:solidFill>
                            <a:srgbClr val="000000"/>
                          </a:solidFill>
                          <a:effectLst/>
                          <a:latin typeface="Century Gothic" panose="020B0502020202020204" pitchFamily="34" charset="0"/>
                        </a:rPr>
                        <a:t>, financiamientos estructurados o respaldados por activos.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Inversión en empresas medianas en etapa de crecimiento y/o con necesidades de liquidez</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2"/>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Tipo de deuda</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1" u="none" strike="noStrike" dirty="0">
                          <a:solidFill>
                            <a:srgbClr val="000000"/>
                          </a:solidFill>
                          <a:effectLst/>
                          <a:latin typeface="Century Gothic" panose="020B0502020202020204" pitchFamily="34" charset="0"/>
                        </a:rPr>
                        <a:t>   Senior</a:t>
                      </a:r>
                      <a:r>
                        <a:rPr lang="es-MX" sz="1050" b="0" i="0" u="none" strike="noStrike" dirty="0">
                          <a:solidFill>
                            <a:srgbClr val="000000"/>
                          </a:solidFill>
                          <a:effectLst/>
                          <a:latin typeface="Century Gothic" panose="020B0502020202020204" pitchFamily="34" charset="0"/>
                        </a:rPr>
                        <a:t> </a:t>
                      </a:r>
                      <a:r>
                        <a:rPr lang="es-MX" sz="1050" b="0" i="0" u="none" strike="noStrike" dirty="0" err="1">
                          <a:solidFill>
                            <a:srgbClr val="000000"/>
                          </a:solidFill>
                          <a:effectLst/>
                          <a:latin typeface="Century Gothic" panose="020B0502020202020204" pitchFamily="34" charset="0"/>
                        </a:rPr>
                        <a:t>colaterizada</a:t>
                      </a:r>
                      <a:r>
                        <a:rPr lang="es-MX" sz="1050" b="0" i="0" u="none" strike="noStrike" dirty="0">
                          <a:solidFill>
                            <a:srgbClr val="000000"/>
                          </a:solidFill>
                          <a:effectLst/>
                          <a:latin typeface="Century Gothic" panose="020B0502020202020204" pitchFamily="34" charset="0"/>
                        </a:rPr>
                        <a:t>  </a:t>
                      </a:r>
                      <a:r>
                        <a:rPr lang="es-MX" sz="1050" b="1" i="0" u="none" strike="noStrike" dirty="0">
                          <a:solidFill>
                            <a:srgbClr val="00B050"/>
                          </a:solidFill>
                          <a:effectLst/>
                          <a:latin typeface="Wingdings" panose="05000000000000000000" pitchFamily="2" charset="2"/>
                        </a:rPr>
                        <a:t>ü</a:t>
                      </a:r>
                      <a:endParaRPr lang="es-MX" sz="1050" b="0" i="1"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1" u="none" strike="noStrike">
                          <a:solidFill>
                            <a:srgbClr val="000000"/>
                          </a:solidFill>
                          <a:effectLst/>
                          <a:latin typeface="Century Gothic" panose="020B0502020202020204" pitchFamily="34" charset="0"/>
                        </a:rPr>
                        <a:t>  Senior </a:t>
                      </a:r>
                      <a:r>
                        <a:rPr lang="es-MX" sz="1050" b="0" i="0" u="none" strike="noStrike">
                          <a:solidFill>
                            <a:srgbClr val="000000"/>
                          </a:solidFill>
                          <a:effectLst/>
                          <a:latin typeface="Century Gothic" panose="020B0502020202020204" pitchFamily="34" charset="0"/>
                        </a:rPr>
                        <a:t>colaterizada   </a:t>
                      </a:r>
                      <a:r>
                        <a:rPr lang="es-MX" sz="1050" b="1" i="0" u="none" strike="noStrike">
                          <a:solidFill>
                            <a:srgbClr val="00B050"/>
                          </a:solidFill>
                          <a:effectLst/>
                          <a:latin typeface="Wingdings" panose="05000000000000000000" pitchFamily="2" charset="2"/>
                        </a:rPr>
                        <a:t>ü</a:t>
                      </a:r>
                      <a:endParaRPr lang="es-MX" sz="1050" b="0" i="1"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1" u="none" strike="noStrike" dirty="0">
                          <a:solidFill>
                            <a:srgbClr val="000000"/>
                          </a:solidFill>
                          <a:effectLst/>
                          <a:latin typeface="Century Gothic" panose="020B0502020202020204" pitchFamily="34" charset="0"/>
                        </a:rPr>
                        <a:t>       Senior </a:t>
                      </a:r>
                      <a:r>
                        <a:rPr lang="es-MX" sz="1050" b="0" i="0" u="none" strike="noStrike" dirty="0">
                          <a:solidFill>
                            <a:srgbClr val="000000"/>
                          </a:solidFill>
                          <a:effectLst/>
                          <a:latin typeface="Century Gothic" panose="020B0502020202020204" pitchFamily="34" charset="0"/>
                        </a:rPr>
                        <a:t>   </a:t>
                      </a:r>
                      <a:r>
                        <a:rPr lang="es-MX" sz="1050" b="1" i="0" u="none" strike="noStrike" dirty="0">
                          <a:solidFill>
                            <a:srgbClr val="00B050"/>
                          </a:solidFill>
                          <a:effectLst/>
                          <a:latin typeface="Wingdings" panose="05000000000000000000" pitchFamily="2" charset="2"/>
                        </a:rPr>
                        <a:t>ü</a:t>
                      </a:r>
                      <a:endParaRPr lang="es-MX" sz="1050" b="0" i="1"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1" u="none" strike="noStrike">
                          <a:solidFill>
                            <a:srgbClr val="000000"/>
                          </a:solidFill>
                          <a:effectLst/>
                          <a:latin typeface="Century Gothic" panose="020B0502020202020204" pitchFamily="34" charset="0"/>
                        </a:rPr>
                        <a:t>Mezzanine</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137001">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4"/>
                  </a:ext>
                </a:extLst>
              </a:tr>
              <a:tr h="142710">
                <a:tc>
                  <a:txBody>
                    <a:bodyPr/>
                    <a:lstStyle/>
                    <a:p>
                      <a:pPr algn="l" rtl="0" fontAlgn="ctr"/>
                      <a:r>
                        <a:rPr lang="es-MX" sz="1050" b="1" i="0" u="none" strike="noStrike">
                          <a:solidFill>
                            <a:srgbClr val="305496"/>
                          </a:solidFill>
                          <a:effectLst/>
                          <a:latin typeface="Century Gothic" panose="020B0502020202020204" pitchFamily="34" charset="0"/>
                        </a:rPr>
                        <a:t>Características</a:t>
                      </a:r>
                    </a:p>
                  </a:txBody>
                  <a:tcPr marL="5708" marR="5708" marT="5708"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50" b="1" i="0" u="none" strike="noStrike">
                          <a:solidFill>
                            <a:srgbClr val="305496"/>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extLst>
                  <a:ext uri="{0D108BD9-81ED-4DB2-BD59-A6C34878D82A}">
                    <a16:rowId xmlns:a16="http://schemas.microsoft.com/office/drawing/2014/main" xmlns="" val="10005"/>
                  </a:ext>
                </a:extLst>
              </a:tr>
              <a:tr h="148418">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s-MX" sz="105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Retorno preferente</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Comisión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1.46%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1.80%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8"/>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Tamaño (mdp)</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6,000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3,000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4,000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9"/>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Coinversión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30%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0"/>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Tasa neta esperada</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15.5%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            17%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1"/>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Periodo inversión (años)</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3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4          </a:t>
                      </a:r>
                      <a:r>
                        <a:rPr lang="es-MX" sz="1050" b="1" i="0" u="none" strike="noStrike">
                          <a:solidFill>
                            <a:srgbClr val="00B050"/>
                          </a:solidFill>
                          <a:effectLst/>
                          <a:latin typeface="Wingdings" panose="05000000000000000000" pitchFamily="2" charset="2"/>
                        </a:rPr>
                        <a:t>ü</a:t>
                      </a:r>
                      <a:r>
                        <a:rPr lang="es-MX" sz="1050" b="0" i="0" u="none" strike="noStrike">
                          <a:solidFill>
                            <a:srgbClr val="000000"/>
                          </a:solidFill>
                          <a:effectLst/>
                          <a:latin typeface="Century Gothic" panose="020B0502020202020204" pitchFamily="34" charset="0"/>
                        </a:rPr>
                        <a:t>       </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              4           </a:t>
                      </a:r>
                      <a:r>
                        <a:rPr lang="es-MX" sz="105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5+2</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2"/>
                  </a:ext>
                </a:extLst>
              </a:tr>
              <a:tr h="148418">
                <a:tc>
                  <a:txBody>
                    <a:bodyPr/>
                    <a:lstStyle/>
                    <a:p>
                      <a:pPr algn="l" rtl="0" fontAlgn="ctr"/>
                      <a:r>
                        <a:rPr lang="es-MX" sz="1050" b="1" i="0" u="none" strike="noStrike">
                          <a:solidFill>
                            <a:srgbClr val="000000"/>
                          </a:solidFill>
                          <a:effectLst/>
                          <a:latin typeface="Century Gothic" panose="020B0502020202020204" pitchFamily="34" charset="0"/>
                        </a:rPr>
                        <a:t>Plazo total (años)</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              6          </a:t>
                      </a:r>
                      <a:r>
                        <a:rPr lang="es-MX" sz="1100" b="1" i="0" u="none" strike="noStrike">
                          <a:solidFill>
                            <a:srgbClr val="00B050"/>
                          </a:solidFill>
                          <a:effectLst/>
                          <a:latin typeface="Wingdings" panose="05000000000000000000" pitchFamily="2" charset="2"/>
                        </a:rPr>
                        <a:t>ü</a:t>
                      </a:r>
                      <a:endParaRPr lang="es-MX" sz="1050" b="0" i="0" u="none" strike="noStrike">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dirty="0">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3"/>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Apalancamiento</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0" i="0" u="none" strike="noStrike">
                          <a:solidFill>
                            <a:srgbClr val="000000"/>
                          </a:solidFill>
                          <a:effectLst/>
                          <a:latin typeface="Century Gothic" panose="020B0502020202020204" pitchFamily="34" charset="0"/>
                        </a:rPr>
                        <a:t>30%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0" i="0" u="none" strike="noStrike">
                          <a:solidFill>
                            <a:srgbClr val="000000"/>
                          </a:solidFill>
                          <a:effectLst/>
                          <a:latin typeface="Century Gothic" panose="020B0502020202020204" pitchFamily="34" charset="0"/>
                        </a:rPr>
                        <a:t>25%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ctr"/>
                      <a:r>
                        <a:rPr lang="es-MX" sz="1050" b="0" i="0" u="none" strike="noStrike" dirty="0">
                          <a:solidFill>
                            <a:srgbClr val="000000"/>
                          </a:solidFill>
                          <a:effectLst/>
                          <a:latin typeface="Century Gothic" panose="020B0502020202020204" pitchFamily="34" charset="0"/>
                        </a:rPr>
                        <a:t>                   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4"/>
                  </a:ext>
                </a:extLst>
              </a:tr>
              <a:tr h="142710">
                <a:tc>
                  <a:txBody>
                    <a:bodyPr/>
                    <a:lstStyle/>
                    <a:p>
                      <a:pPr algn="l" rtl="0" fontAlgn="ctr"/>
                      <a:r>
                        <a:rPr lang="es-MX" sz="1050" b="1" i="0" u="none" strike="noStrike">
                          <a:solidFill>
                            <a:srgbClr val="000000"/>
                          </a:solidFill>
                          <a:effectLst/>
                          <a:latin typeface="Century Gothic" panose="020B0502020202020204" pitchFamily="34" charset="0"/>
                        </a:rPr>
                        <a:t>Precalificación</a:t>
                      </a:r>
                    </a:p>
                  </a:txBody>
                  <a:tcPr marL="5708" marR="5708" marT="5708" marB="0" anchor="ctr">
                    <a:lnL>
                      <a:noFill/>
                    </a:lnL>
                    <a:lnR>
                      <a:noFill/>
                    </a:lnR>
                    <a:lnT>
                      <a:noFill/>
                    </a:lnT>
                    <a:lnB>
                      <a:noFill/>
                    </a:lnB>
                    <a:solidFill>
                      <a:srgbClr val="FFFFFF"/>
                    </a:solidFill>
                  </a:tcPr>
                </a:tc>
                <a:tc>
                  <a:txBody>
                    <a:bodyPr/>
                    <a:lstStyle/>
                    <a:p>
                      <a:pPr algn="l" rtl="0" fontAlgn="ctr"/>
                      <a:r>
                        <a:rPr lang="es-MX" sz="105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8.6</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1" i="0" u="none" strike="noStrike">
                          <a:solidFill>
                            <a:srgbClr val="000000"/>
                          </a:solidFill>
                          <a:effectLst/>
                          <a:latin typeface="Century Gothic" panose="020B0502020202020204" pitchFamily="34" charset="0"/>
                        </a:rPr>
                        <a:t>6.7</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50" b="1"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50" b="1" i="0" u="none" strike="noStrike" dirty="0">
                          <a:solidFill>
                            <a:srgbClr val="000000"/>
                          </a:solidFill>
                          <a:effectLst/>
                          <a:latin typeface="Century Gothic" panose="020B0502020202020204" pitchFamily="34" charset="0"/>
                        </a:rPr>
                        <a:t>6.6</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11881231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16232"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bienes raíces en análisis </a:t>
            </a:r>
            <a:r>
              <a:rPr lang="es-MX" sz="2000" b="1" dirty="0" smtClean="0">
                <a:latin typeface="Century Gothic" panose="020B0502020202020204" pitchFamily="34" charset="0"/>
              </a:rPr>
              <a:t>(</a:t>
            </a:r>
            <a:r>
              <a:rPr lang="es-MX" sz="2000" b="1" dirty="0">
                <a:latin typeface="Century Gothic" panose="020B0502020202020204" pitchFamily="34" charset="0"/>
              </a:rPr>
              <a:t>1)</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65</a:t>
            </a:fld>
            <a:endParaRPr lang="es-ES" altLang="es-MX" dirty="0">
              <a:latin typeface="Century Gothic" panose="020B0502020202020204" pitchFamily="34" charset="0"/>
            </a:endParaRPr>
          </a:p>
        </p:txBody>
      </p:sp>
      <p:sp>
        <p:nvSpPr>
          <p:cNvPr id="9" name="CuadroTexto 8"/>
          <p:cNvSpPr txBox="1"/>
          <p:nvPr/>
        </p:nvSpPr>
        <p:spPr>
          <a:xfrm>
            <a:off x="251520" y="828895"/>
            <a:ext cx="6086923" cy="461665"/>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han tenido reuniones con 7 administradores de </a:t>
            </a:r>
            <a:r>
              <a:rPr lang="es-MX" sz="1200" dirty="0" err="1">
                <a:latin typeface="Century Gothic" panose="020B0502020202020204" pitchFamily="34" charset="0"/>
              </a:rPr>
              <a:t>CKD’s</a:t>
            </a:r>
            <a:r>
              <a:rPr lang="es-MX" sz="1200" dirty="0">
                <a:latin typeface="Century Gothic" panose="020B0502020202020204" pitchFamily="34" charset="0"/>
              </a:rPr>
              <a:t> de bienes raíces:</a:t>
            </a:r>
          </a:p>
        </p:txBody>
      </p:sp>
      <p:graphicFrame>
        <p:nvGraphicFramePr>
          <p:cNvPr id="5" name="Tabla 4">
            <a:extLst>
              <a:ext uri="{FF2B5EF4-FFF2-40B4-BE49-F238E27FC236}">
                <a16:creationId xmlns:a16="http://schemas.microsoft.com/office/drawing/2014/main" xmlns="" id="{C2D491C1-800C-44C1-A9F3-12085E4B6AD3}"/>
              </a:ext>
            </a:extLst>
          </p:cNvPr>
          <p:cNvGraphicFramePr>
            <a:graphicFrameLocks noGrp="1"/>
          </p:cNvGraphicFramePr>
          <p:nvPr>
            <p:extLst/>
          </p:nvPr>
        </p:nvGraphicFramePr>
        <p:xfrm>
          <a:off x="426428" y="1579142"/>
          <a:ext cx="8229599" cy="4657620"/>
        </p:xfrm>
        <a:graphic>
          <a:graphicData uri="http://schemas.openxmlformats.org/drawingml/2006/table">
            <a:tbl>
              <a:tblPr/>
              <a:tblGrid>
                <a:gridCol w="2055021">
                  <a:extLst>
                    <a:ext uri="{9D8B030D-6E8A-4147-A177-3AD203B41FA5}">
                      <a16:colId xmlns:a16="http://schemas.microsoft.com/office/drawing/2014/main" xmlns="" val="21192123"/>
                    </a:ext>
                  </a:extLst>
                </a:gridCol>
                <a:gridCol w="275906">
                  <a:extLst>
                    <a:ext uri="{9D8B030D-6E8A-4147-A177-3AD203B41FA5}">
                      <a16:colId xmlns:a16="http://schemas.microsoft.com/office/drawing/2014/main" xmlns="" val="84884560"/>
                    </a:ext>
                  </a:extLst>
                </a:gridCol>
                <a:gridCol w="1474668">
                  <a:extLst>
                    <a:ext uri="{9D8B030D-6E8A-4147-A177-3AD203B41FA5}">
                      <a16:colId xmlns:a16="http://schemas.microsoft.com/office/drawing/2014/main" xmlns="" val="1426163072"/>
                    </a:ext>
                  </a:extLst>
                </a:gridCol>
                <a:gridCol w="1474668">
                  <a:extLst>
                    <a:ext uri="{9D8B030D-6E8A-4147-A177-3AD203B41FA5}">
                      <a16:colId xmlns:a16="http://schemas.microsoft.com/office/drawing/2014/main" xmlns="" val="3093740015"/>
                    </a:ext>
                  </a:extLst>
                </a:gridCol>
                <a:gridCol w="1474668">
                  <a:extLst>
                    <a:ext uri="{9D8B030D-6E8A-4147-A177-3AD203B41FA5}">
                      <a16:colId xmlns:a16="http://schemas.microsoft.com/office/drawing/2014/main" xmlns="" val="2921494386"/>
                    </a:ext>
                  </a:extLst>
                </a:gridCol>
                <a:gridCol w="1474668">
                  <a:extLst>
                    <a:ext uri="{9D8B030D-6E8A-4147-A177-3AD203B41FA5}">
                      <a16:colId xmlns:a16="http://schemas.microsoft.com/office/drawing/2014/main" xmlns="" val="3129231483"/>
                    </a:ext>
                  </a:extLst>
                </a:gridCol>
              </a:tblGrid>
              <a:tr h="131293">
                <a:tc>
                  <a:txBody>
                    <a:bodyPr/>
                    <a:lstStyle/>
                    <a:p>
                      <a:pPr algn="l" rtl="0" fontAlgn="b"/>
                      <a:r>
                        <a:rPr lang="es-MX" sz="1000" b="0" i="0" u="none" strike="noStrike" dirty="0">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dirty="0">
                          <a:solidFill>
                            <a:srgbClr val="000000"/>
                          </a:solidFill>
                          <a:effectLst/>
                          <a:latin typeface="Century Gothic" panose="020B0502020202020204" pitchFamily="34" charset="0"/>
                        </a:rPr>
                        <a:t> </a:t>
                      </a:r>
                    </a:p>
                  </a:txBody>
                  <a:tcPr marL="5708" marR="5708" marT="5708"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Orange</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Be Grand</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00" b="1" i="0" u="none" strike="noStrike">
                          <a:solidFill>
                            <a:srgbClr val="000000"/>
                          </a:solidFill>
                          <a:effectLst/>
                          <a:latin typeface="Century Gothic" panose="020B0502020202020204" pitchFamily="34" charset="0"/>
                        </a:rPr>
                        <a:t>O'Donell</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Thor Urbana</a:t>
                      </a:r>
                    </a:p>
                  </a:txBody>
                  <a:tcPr marL="5708" marR="5708" marT="57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64388635"/>
                  </a:ext>
                </a:extLst>
              </a:tr>
              <a:tr h="142710">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2336757280"/>
                  </a:ext>
                </a:extLst>
              </a:tr>
              <a:tr h="1187346">
                <a:tc>
                  <a:txBody>
                    <a:bodyPr/>
                    <a:lstStyle/>
                    <a:p>
                      <a:pPr algn="l" rtl="0" fontAlgn="ctr"/>
                      <a:r>
                        <a:rPr lang="es-MX" sz="1000" b="1" i="0" u="none" strike="noStrike">
                          <a:solidFill>
                            <a:srgbClr val="000000"/>
                          </a:solidFill>
                          <a:effectLst/>
                          <a:latin typeface="Century Gothic" panose="020B0502020202020204" pitchFamily="34" charset="0"/>
                        </a:rPr>
                        <a:t>Hipótesis de 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Desarrollo y asesoría de proyectos inmobiliarios de usos mixtos, comerciales, comunidades planeadas y usos mixtos.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Desarrollos verticales en la CDMX para nivel socioeconómico medio-alto en tres marcas: </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Al menos 60% del CKD en "Be Grand" (3.5-10 mdp)  y el resto en "Be by Be Grand" (1.5-3.5 mdp) y "Be Grand Park"(12 mdp) </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 y adquisición de activos productivos </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(inmobiliario industrial)</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Desarrollos comerciales de tipo lifestyle  y desarrollos de usos mixtos</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172731370"/>
                  </a:ext>
                </a:extLst>
              </a:tr>
              <a:tr h="137001">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619284683"/>
                  </a:ext>
                </a:extLst>
              </a:tr>
              <a:tr h="142710">
                <a:tc>
                  <a:txBody>
                    <a:bodyPr/>
                    <a:lstStyle/>
                    <a:p>
                      <a:pPr algn="l" rtl="0" fontAlgn="ctr"/>
                      <a:r>
                        <a:rPr lang="es-MX" sz="1000" b="1" i="0" u="none" strike="noStrike">
                          <a:solidFill>
                            <a:srgbClr val="305496"/>
                          </a:solidFill>
                          <a:effectLst/>
                          <a:latin typeface="Century Gothic" panose="020B0502020202020204" pitchFamily="34" charset="0"/>
                        </a:rPr>
                        <a:t>Características</a:t>
                      </a:r>
                    </a:p>
                  </a:txBody>
                  <a:tcPr marL="5708" marR="5708" marT="5708"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00" b="1" i="0" u="none" strike="noStrike">
                          <a:solidFill>
                            <a:srgbClr val="305496"/>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a:noFill/>
                    </a:lnB>
                    <a:solidFill>
                      <a:srgbClr val="FFFFFF"/>
                    </a:solidFill>
                  </a:tcPr>
                </a:tc>
                <a:extLst>
                  <a:ext uri="{0D108BD9-81ED-4DB2-BD59-A6C34878D82A}">
                    <a16:rowId xmlns:a16="http://schemas.microsoft.com/office/drawing/2014/main" xmlns="" val="45228592"/>
                  </a:ext>
                </a:extLst>
              </a:tr>
              <a:tr h="148418">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5708" marR="5708" marT="5708" marB="0" anchor="b">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5708" marR="5708" marT="5708"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905306374"/>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Retorno preferente</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11%</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11%</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3633333832"/>
                  </a:ext>
                </a:extLst>
              </a:tr>
              <a:tr h="268294">
                <a:tc>
                  <a:txBody>
                    <a:bodyPr/>
                    <a:lstStyle/>
                    <a:p>
                      <a:pPr algn="l" rtl="0" fontAlgn="ctr"/>
                      <a:r>
                        <a:rPr lang="es-MX" sz="1000" b="1" i="0" u="none" strike="noStrike">
                          <a:solidFill>
                            <a:srgbClr val="000000"/>
                          </a:solidFill>
                          <a:effectLst/>
                          <a:latin typeface="Century Gothic" panose="020B0502020202020204" pitchFamily="34" charset="0"/>
                        </a:rPr>
                        <a:t>Comisión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1.75% llamado + 1.25% no llamado</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máx{1% (total),1.5% (invertido)}</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1.85%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1.85%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351614237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Tamaño (mdp)</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4,000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2691442259"/>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Coinversión</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959768889"/>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Tasa neta esperada</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19.5%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20.0%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13.5%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15.5%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275500617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Periodo inversión (años)</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2161878220"/>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Plazo total (años)</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30</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4110040532"/>
                  </a:ext>
                </a:extLst>
              </a:tr>
              <a:tr h="142710">
                <a:tc>
                  <a:txBody>
                    <a:bodyPr/>
                    <a:lstStyle/>
                    <a:p>
                      <a:pPr algn="l" rtl="0" fontAlgn="ctr"/>
                      <a:r>
                        <a:rPr lang="es-MX" sz="1000" b="1" i="0" u="none" strike="noStrike">
                          <a:solidFill>
                            <a:srgbClr val="000000"/>
                          </a:solidFill>
                          <a:effectLst/>
                          <a:latin typeface="Century Gothic" panose="020B0502020202020204" pitchFamily="34" charset="0"/>
                        </a:rPr>
                        <a:t>Apalancamiento</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3411520915"/>
                  </a:ext>
                </a:extLst>
              </a:tr>
              <a:tr h="530881">
                <a:tc>
                  <a:txBody>
                    <a:bodyPr/>
                    <a:lstStyle/>
                    <a:p>
                      <a:pPr algn="l" rtl="0" fontAlgn="ctr"/>
                      <a:r>
                        <a:rPr lang="es-MX" sz="1000" b="1" i="0" u="none" strike="noStrike">
                          <a:solidFill>
                            <a:srgbClr val="000000"/>
                          </a:solidFill>
                          <a:effectLst/>
                          <a:latin typeface="Century Gothic" panose="020B0502020202020204" pitchFamily="34" charset="0"/>
                        </a:rPr>
                        <a:t>Miembros clave</a:t>
                      </a:r>
                    </a:p>
                  </a:txBody>
                  <a:tcPr marL="5708" marR="5708" marT="5708"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5708" marR="5708" marT="5708"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Carlos Rosseau</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José Villarreal</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René Hinojosa</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Nicolás Carrancedo Ocejo</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Santiago Carrancedo Abad</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Eduardo Sierra Roffe</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David O'Donell</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Javier Luna</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Rafael Terán</a:t>
                      </a: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Jaime </a:t>
                      </a:r>
                      <a:r>
                        <a:rPr lang="es-MX" sz="1000" b="0" i="0" u="none" strike="noStrike" dirty="0" err="1">
                          <a:solidFill>
                            <a:srgbClr val="000000"/>
                          </a:solidFill>
                          <a:effectLst/>
                          <a:latin typeface="Century Gothic" panose="020B0502020202020204" pitchFamily="34" charset="0"/>
                        </a:rPr>
                        <a:t>Fasja</a:t>
                      </a:r>
                      <a:r>
                        <a:rPr lang="es-MX" sz="1000" b="0" i="0" u="none" strike="noStrike" dirty="0">
                          <a:solidFill>
                            <a:srgbClr val="000000"/>
                          </a:solidFill>
                          <a:effectLst/>
                          <a:latin typeface="Century Gothic" panose="020B0502020202020204" pitchFamily="34" charset="0"/>
                        </a:rPr>
                        <a:t> </a:t>
                      </a:r>
                      <a:r>
                        <a:rPr lang="es-MX" sz="1000" b="0" i="0" u="none" strike="noStrike" dirty="0" err="1">
                          <a:solidFill>
                            <a:srgbClr val="000000"/>
                          </a:solidFill>
                          <a:effectLst/>
                          <a:latin typeface="Century Gothic" panose="020B0502020202020204" pitchFamily="34" charset="0"/>
                        </a:rPr>
                        <a:t>Amkie</a:t>
                      </a:r>
                      <a:r>
                        <a:rPr lang="es-MX" sz="1000" b="0" i="0" u="none" strike="noStrike" dirty="0">
                          <a:solidFill>
                            <a:srgbClr val="000000"/>
                          </a:solidFill>
                          <a:effectLst/>
                          <a:latin typeface="Century Gothic" panose="020B0502020202020204" pitchFamily="34" charset="0"/>
                        </a:rPr>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Jimmy </a:t>
                      </a:r>
                      <a:r>
                        <a:rPr lang="es-MX" sz="1000" b="0" i="0" u="none" strike="noStrike" dirty="0" err="1">
                          <a:solidFill>
                            <a:srgbClr val="000000"/>
                          </a:solidFill>
                          <a:effectLst/>
                          <a:latin typeface="Century Gothic" panose="020B0502020202020204" pitchFamily="34" charset="0"/>
                        </a:rPr>
                        <a:t>Arakanji</a:t>
                      </a:r>
                      <a:r>
                        <a:rPr lang="es-MX" sz="1000" b="0" i="0" u="none" strike="noStrike" dirty="0">
                          <a:solidFill>
                            <a:srgbClr val="000000"/>
                          </a:solidFill>
                          <a:effectLst/>
                          <a:latin typeface="Century Gothic" panose="020B0502020202020204" pitchFamily="34" charset="0"/>
                        </a:rPr>
                        <a:t> </a:t>
                      </a:r>
                      <a:r>
                        <a:rPr lang="es-MX" sz="1000" b="0" i="0" u="none" strike="noStrike" dirty="0" err="1">
                          <a:solidFill>
                            <a:srgbClr val="000000"/>
                          </a:solidFill>
                          <a:effectLst/>
                          <a:latin typeface="Century Gothic" panose="020B0502020202020204" pitchFamily="34" charset="0"/>
                        </a:rPr>
                        <a:t>Charabati</a:t>
                      </a:r>
                      <a:r>
                        <a:rPr lang="es-MX" sz="1000" b="0" i="0" u="none" strike="noStrike" dirty="0">
                          <a:solidFill>
                            <a:srgbClr val="000000"/>
                          </a:solidFill>
                          <a:effectLst/>
                          <a:latin typeface="Century Gothic" panose="020B0502020202020204" pitchFamily="34" charset="0"/>
                        </a:rPr>
                        <a:t> </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Joseph J. </a:t>
                      </a:r>
                      <a:r>
                        <a:rPr lang="es-MX" sz="1000" b="0" i="0" u="none" strike="noStrike" dirty="0" err="1">
                          <a:solidFill>
                            <a:srgbClr val="000000"/>
                          </a:solidFill>
                          <a:effectLst/>
                          <a:latin typeface="Century Gothic" panose="020B0502020202020204" pitchFamily="34" charset="0"/>
                        </a:rPr>
                        <a:t>Sitt</a:t>
                      </a:r>
                      <a:endParaRPr lang="es-MX" sz="1000" b="0" i="0" u="none" strike="noStrike" dirty="0">
                        <a:solidFill>
                          <a:srgbClr val="000000"/>
                        </a:solidFill>
                        <a:effectLst/>
                        <a:latin typeface="Century Gothic" panose="020B0502020202020204" pitchFamily="34" charset="0"/>
                      </a:endParaRPr>
                    </a:p>
                  </a:txBody>
                  <a:tcPr marL="5708" marR="5708" marT="5708"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455349139"/>
                  </a:ext>
                </a:extLst>
              </a:tr>
            </a:tbl>
          </a:graphicData>
        </a:graphic>
      </p:graphicFrame>
    </p:spTree>
    <p:extLst>
      <p:ext uri="{BB962C8B-B14F-4D97-AF65-F5344CB8AC3E}">
        <p14:creationId xmlns:p14="http://schemas.microsoft.com/office/powerpoint/2010/main" val="4247113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16232" cy="631524"/>
          </a:xfrm>
        </p:spPr>
        <p:txBody>
          <a:bodyPr>
            <a:normAutofit/>
          </a:bodyPr>
          <a:lstStyle/>
          <a:p>
            <a:r>
              <a:rPr lang="es-MX" sz="2000" b="1" dirty="0">
                <a:latin typeface="Century Gothic" panose="020B0502020202020204" pitchFamily="34" charset="0"/>
              </a:rPr>
              <a:t>Comparativo </a:t>
            </a:r>
            <a:r>
              <a:rPr lang="es-MX" sz="2000" b="1" dirty="0" err="1">
                <a:latin typeface="Century Gothic" panose="020B0502020202020204" pitchFamily="34" charset="0"/>
              </a:rPr>
              <a:t>CKD’s</a:t>
            </a:r>
            <a:r>
              <a:rPr lang="es-MX" sz="2000" b="1" dirty="0">
                <a:latin typeface="Century Gothic" panose="020B0502020202020204" pitchFamily="34" charset="0"/>
              </a:rPr>
              <a:t> de bienes raíces en análisis </a:t>
            </a:r>
            <a:r>
              <a:rPr lang="es-MX" sz="2000" b="1" dirty="0" smtClean="0">
                <a:latin typeface="Century Gothic" panose="020B0502020202020204" pitchFamily="34" charset="0"/>
              </a:rPr>
              <a:t>(</a:t>
            </a:r>
            <a:r>
              <a:rPr lang="es-MX" sz="2000" b="1" dirty="0">
                <a:latin typeface="Century Gothic" panose="020B0502020202020204" pitchFamily="34" charset="0"/>
              </a:rPr>
              <a:t>2)</a:t>
            </a:r>
          </a:p>
        </p:txBody>
      </p:sp>
      <p:sp>
        <p:nvSpPr>
          <p:cNvPr id="8" name="Rectángulo 7"/>
          <p:cNvSpPr/>
          <p:nvPr/>
        </p:nvSpPr>
        <p:spPr>
          <a:xfrm>
            <a:off x="0" y="6525344"/>
            <a:ext cx="8028384" cy="246221"/>
          </a:xfrm>
          <a:prstGeom prst="rect">
            <a:avLst/>
          </a:prstGeom>
        </p:spPr>
        <p:txBody>
          <a:bodyPr wrap="square">
            <a:spAutoFit/>
          </a:bodyPr>
          <a:lstStyle/>
          <a:p>
            <a:pPr defTabSz="457200" eaLnBrk="0" fontAlgn="base" hangingPunct="0">
              <a:spcAft>
                <a:spcPts val="600"/>
              </a:spcAft>
              <a:buClr>
                <a:srgbClr val="CD0000"/>
              </a:buClr>
              <a:buSzPct val="110000"/>
            </a:pPr>
            <a:r>
              <a:rPr lang="es-MX" altLang="es-MX" sz="1000" kern="0" dirty="0">
                <a:latin typeface="Century Gothic" panose="020B0502020202020204" pitchFamily="34" charset="0"/>
                <a:cs typeface="Arial" pitchFamily="34" charset="0"/>
              </a:rPr>
              <a:t>Fuente: http://pase.plataformainfonavit.com/login.    </a:t>
            </a:r>
            <a:endParaRPr lang="es-MX" altLang="es-MX" sz="1000" kern="0" dirty="0">
              <a:solidFill>
                <a:prstClr val="black"/>
              </a:solidFill>
              <a:latin typeface="Century Gothic" panose="020B0502020202020204" pitchFamily="34" charset="0"/>
              <a:cs typeface="Arial" pitchFamily="34" charset="0"/>
            </a:endParaRPr>
          </a:p>
        </p:txBody>
      </p:sp>
      <p:sp>
        <p:nvSpPr>
          <p:cNvPr id="7" name="3 Marcador de número de diapositiva"/>
          <p:cNvSpPr>
            <a:spLocks noGrp="1"/>
          </p:cNvSpPr>
          <p:nvPr>
            <p:ph type="sldNum" sz="quarter" idx="12"/>
          </p:nvPr>
        </p:nvSpPr>
        <p:spPr>
          <a:xfrm>
            <a:off x="8656027" y="6473581"/>
            <a:ext cx="468923" cy="365125"/>
          </a:xfrm>
        </p:spPr>
        <p:txBody>
          <a:bodyPr/>
          <a:lstStyle/>
          <a:p>
            <a:pPr algn="ctr"/>
            <a:fld id="{05E83AA4-A00D-4AA0-8FE8-B93C9F3EC141}" type="slidenum">
              <a:rPr lang="es-ES" altLang="es-MX" smtClean="0">
                <a:latin typeface="Century Gothic" panose="020B0502020202020204" pitchFamily="34" charset="0"/>
              </a:rPr>
              <a:pPr algn="ctr"/>
              <a:t>66</a:t>
            </a:fld>
            <a:endParaRPr lang="es-ES" altLang="es-MX" dirty="0">
              <a:latin typeface="Century Gothic" panose="020B0502020202020204" pitchFamily="34" charset="0"/>
            </a:endParaRPr>
          </a:p>
        </p:txBody>
      </p:sp>
      <p:graphicFrame>
        <p:nvGraphicFramePr>
          <p:cNvPr id="4" name="Tabla 3">
            <a:extLst>
              <a:ext uri="{FF2B5EF4-FFF2-40B4-BE49-F238E27FC236}">
                <a16:creationId xmlns:a16="http://schemas.microsoft.com/office/drawing/2014/main" xmlns="" id="{C30FB71C-B48C-4BC2-8D61-6F46FAC8277B}"/>
              </a:ext>
            </a:extLst>
          </p:cNvPr>
          <p:cNvGraphicFramePr>
            <a:graphicFrameLocks noGrp="1"/>
          </p:cNvGraphicFramePr>
          <p:nvPr/>
        </p:nvGraphicFramePr>
        <p:xfrm>
          <a:off x="457200" y="1616847"/>
          <a:ext cx="8229601" cy="4492668"/>
        </p:xfrm>
        <a:graphic>
          <a:graphicData uri="http://schemas.openxmlformats.org/drawingml/2006/table">
            <a:tbl>
              <a:tblPr/>
              <a:tblGrid>
                <a:gridCol w="2503653">
                  <a:extLst>
                    <a:ext uri="{9D8B030D-6E8A-4147-A177-3AD203B41FA5}">
                      <a16:colId xmlns:a16="http://schemas.microsoft.com/office/drawing/2014/main" xmlns="" val="3946723493"/>
                    </a:ext>
                  </a:extLst>
                </a:gridCol>
                <a:gridCol w="336139">
                  <a:extLst>
                    <a:ext uri="{9D8B030D-6E8A-4147-A177-3AD203B41FA5}">
                      <a16:colId xmlns:a16="http://schemas.microsoft.com/office/drawing/2014/main" xmlns="" val="2244564138"/>
                    </a:ext>
                  </a:extLst>
                </a:gridCol>
                <a:gridCol w="1796603">
                  <a:extLst>
                    <a:ext uri="{9D8B030D-6E8A-4147-A177-3AD203B41FA5}">
                      <a16:colId xmlns:a16="http://schemas.microsoft.com/office/drawing/2014/main" xmlns="" val="1012659390"/>
                    </a:ext>
                  </a:extLst>
                </a:gridCol>
                <a:gridCol w="1796603">
                  <a:extLst>
                    <a:ext uri="{9D8B030D-6E8A-4147-A177-3AD203B41FA5}">
                      <a16:colId xmlns:a16="http://schemas.microsoft.com/office/drawing/2014/main" xmlns="" val="4041172893"/>
                    </a:ext>
                  </a:extLst>
                </a:gridCol>
                <a:gridCol w="1796603">
                  <a:extLst>
                    <a:ext uri="{9D8B030D-6E8A-4147-A177-3AD203B41FA5}">
                      <a16:colId xmlns:a16="http://schemas.microsoft.com/office/drawing/2014/main" xmlns="" val="1472156756"/>
                    </a:ext>
                  </a:extLst>
                </a:gridCol>
              </a:tblGrid>
              <a:tr h="159956">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Artha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000" b="1" i="0" u="none" strike="noStrike">
                          <a:solidFill>
                            <a:srgbClr val="000000"/>
                          </a:solidFill>
                          <a:effectLst/>
                          <a:latin typeface="Century Gothic" panose="020B0502020202020204" pitchFamily="34" charset="0"/>
                        </a:rPr>
                        <a:t>Inmobilia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s-MX" sz="1000" b="1" i="0" u="none" strike="noStrike">
                          <a:solidFill>
                            <a:srgbClr val="000000"/>
                          </a:solidFill>
                          <a:effectLst/>
                          <a:latin typeface="Century Gothic" panose="020B0502020202020204" pitchFamily="34" charset="0"/>
                        </a:rPr>
                        <a:t>Delta</a:t>
                      </a:r>
                    </a:p>
                  </a:txBody>
                  <a:tcPr marL="6955" marR="6955" marT="69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978122943"/>
                  </a:ext>
                </a:extLst>
              </a:tr>
              <a:tr h="173865">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35589157"/>
                  </a:ext>
                </a:extLst>
              </a:tr>
              <a:tr h="1446555">
                <a:tc>
                  <a:txBody>
                    <a:bodyPr/>
                    <a:lstStyle/>
                    <a:p>
                      <a:pPr algn="l" rtl="0" fontAlgn="ctr"/>
                      <a:r>
                        <a:rPr lang="es-MX" sz="1000" b="1" i="0" u="none" strike="noStrike" dirty="0">
                          <a:solidFill>
                            <a:srgbClr val="000000"/>
                          </a:solidFill>
                          <a:effectLst/>
                          <a:latin typeface="Century Gothic" panose="020B0502020202020204" pitchFamily="34" charset="0"/>
                        </a:rPr>
                        <a:t>Hipótesis de inversión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Desarrollo para arrendamiento o venta de inmuebles comerciales, de uso mixto , oficinas, residenciales y principalmente hoteleros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Proyectos inmobiliarios residenciales, comerciales, industriales, oficinas, usos mixtos y hoteles.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Proyectos de tipo comercial, vivienda vertical y horizontal en venta, oficinas, hoteles, industrial entre otros.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292647518"/>
                  </a:ext>
                </a:extLst>
              </a:tr>
              <a:tr h="166910">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w="1270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3428475464"/>
                  </a:ext>
                </a:extLst>
              </a:tr>
              <a:tr h="173865">
                <a:tc>
                  <a:txBody>
                    <a:bodyPr/>
                    <a:lstStyle/>
                    <a:p>
                      <a:pPr algn="l" rtl="0" fontAlgn="ctr"/>
                      <a:r>
                        <a:rPr lang="es-MX" sz="1000" b="1" i="0" u="none" strike="noStrike">
                          <a:solidFill>
                            <a:srgbClr val="305496"/>
                          </a:solidFill>
                          <a:effectLst/>
                          <a:latin typeface="Century Gothic" panose="020B0502020202020204" pitchFamily="34" charset="0"/>
                        </a:rPr>
                        <a:t>Características</a:t>
                      </a:r>
                    </a:p>
                  </a:txBody>
                  <a:tcPr marL="6955" marR="6955" marT="6955"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l" rtl="0" fontAlgn="ctr"/>
                      <a:r>
                        <a:rPr lang="es-MX" sz="1000" b="1" i="0" u="none" strike="noStrike">
                          <a:solidFill>
                            <a:srgbClr val="305496"/>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a:noFill/>
                    </a:lnB>
                    <a:solidFill>
                      <a:srgbClr val="FFFFFF"/>
                    </a:solidFill>
                  </a:tcPr>
                </a:tc>
                <a:extLst>
                  <a:ext uri="{0D108BD9-81ED-4DB2-BD59-A6C34878D82A}">
                    <a16:rowId xmlns:a16="http://schemas.microsoft.com/office/drawing/2014/main" xmlns="" val="3051383191"/>
                  </a:ext>
                </a:extLst>
              </a:tr>
              <a:tr h="180819">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l" rtl="0" fontAlgn="b"/>
                      <a:r>
                        <a:rPr lang="es-MX" sz="1000" b="0" i="0" u="none" strike="noStrike">
                          <a:solidFill>
                            <a:srgbClr val="000000"/>
                          </a:solidFill>
                          <a:effectLst/>
                          <a:latin typeface="Century Gothic" panose="020B0502020202020204" pitchFamily="34" charset="0"/>
                        </a:rPr>
                        <a:t> </a:t>
                      </a:r>
                    </a:p>
                  </a:txBody>
                  <a:tcPr marL="6955" marR="6955" marT="6955" marB="0" anchor="b">
                    <a:lnL>
                      <a:noFill/>
                    </a:lnL>
                    <a:lnR>
                      <a:noFill/>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 </a:t>
                      </a:r>
                    </a:p>
                  </a:txBody>
                  <a:tcPr marL="6955" marR="6955" marT="6955" marB="0" anchor="ctr">
                    <a:lnL>
                      <a:noFill/>
                    </a:lnL>
                    <a:lnR>
                      <a:noFill/>
                    </a:lnR>
                    <a:lnT>
                      <a:noFill/>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366886217"/>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Retorno preferente</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9%</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9.00%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814597859"/>
                  </a:ext>
                </a:extLst>
              </a:tr>
              <a:tr h="326866">
                <a:tc>
                  <a:txBody>
                    <a:bodyPr/>
                    <a:lstStyle/>
                    <a:p>
                      <a:pPr algn="l" rtl="0" fontAlgn="ctr"/>
                      <a:r>
                        <a:rPr lang="es-MX" sz="1000" b="1" i="0" u="none" strike="noStrike">
                          <a:solidFill>
                            <a:srgbClr val="000000"/>
                          </a:solidFill>
                          <a:effectLst/>
                          <a:latin typeface="Century Gothic" panose="020B0502020202020204" pitchFamily="34" charset="0"/>
                        </a:rPr>
                        <a:t>Comisión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1.75% llamado + 1.25% no llamado</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1.75% comprometido</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889037875"/>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Tamaño (mdp)</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4,000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58504840"/>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Coinversión</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859419598"/>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Tasa neta esperada</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17.1%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16.5%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16.0%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927394217"/>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Periodo inversión (años)</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3+1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4+1</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892670179"/>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Plazo total (años)</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10 años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10</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894906400"/>
                  </a:ext>
                </a:extLst>
              </a:tr>
              <a:tr h="173865">
                <a:tc>
                  <a:txBody>
                    <a:bodyPr/>
                    <a:lstStyle/>
                    <a:p>
                      <a:pPr algn="l" rtl="0" fontAlgn="ctr"/>
                      <a:r>
                        <a:rPr lang="es-MX" sz="1000" b="1" i="0" u="none" strike="noStrike">
                          <a:solidFill>
                            <a:srgbClr val="000000"/>
                          </a:solidFill>
                          <a:effectLst/>
                          <a:latin typeface="Century Gothic" panose="020B0502020202020204" pitchFamily="34" charset="0"/>
                        </a:rPr>
                        <a:t>Apalancamiento</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65% años</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a:solidFill>
                            <a:srgbClr val="000000"/>
                          </a:solidFill>
                          <a:effectLst/>
                          <a:latin typeface="Century Gothic" panose="020B0502020202020204" pitchFamily="34" charset="0"/>
                        </a:rPr>
                        <a:t>Por definir</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2800488783"/>
                  </a:ext>
                </a:extLst>
              </a:tr>
              <a:tr h="646777">
                <a:tc>
                  <a:txBody>
                    <a:bodyPr/>
                    <a:lstStyle/>
                    <a:p>
                      <a:pPr algn="l" rtl="0" fontAlgn="ctr"/>
                      <a:r>
                        <a:rPr lang="es-MX" sz="1000" b="1" i="0" u="none" strike="noStrike">
                          <a:solidFill>
                            <a:srgbClr val="000000"/>
                          </a:solidFill>
                          <a:effectLst/>
                          <a:latin typeface="Century Gothic" panose="020B0502020202020204" pitchFamily="34" charset="0"/>
                        </a:rPr>
                        <a:t>Miembros clave</a:t>
                      </a:r>
                    </a:p>
                  </a:txBody>
                  <a:tcPr marL="6955" marR="6955" marT="6955" marB="0" anchor="ctr">
                    <a:lnL>
                      <a:noFill/>
                    </a:lnL>
                    <a:lnR>
                      <a:noFill/>
                    </a:lnR>
                    <a:lnT>
                      <a:noFill/>
                    </a:lnT>
                    <a:lnB>
                      <a:noFill/>
                    </a:lnB>
                    <a:solidFill>
                      <a:srgbClr val="FFFFFF"/>
                    </a:solidFill>
                  </a:tcPr>
                </a:tc>
                <a:tc>
                  <a:txBody>
                    <a:bodyPr/>
                    <a:lstStyle/>
                    <a:p>
                      <a:pPr algn="l" rtl="0" fontAlgn="ctr"/>
                      <a:r>
                        <a:rPr lang="es-MX" sz="1000" b="1" i="0" u="none" strike="noStrike">
                          <a:solidFill>
                            <a:srgbClr val="000000"/>
                          </a:solidFill>
                          <a:effectLst/>
                          <a:latin typeface="Century Gothic" panose="020B0502020202020204" pitchFamily="34" charset="0"/>
                        </a:rPr>
                        <a:t> </a:t>
                      </a:r>
                    </a:p>
                  </a:txBody>
                  <a:tcPr marL="6955" marR="6955" marT="6955" marB="0" anchor="ctr">
                    <a:lnL>
                      <a:noFill/>
                    </a:lnL>
                    <a:lnR w="12700" cap="flat" cmpd="sng" algn="ctr">
                      <a:solidFill>
                        <a:srgbClr val="A6A6A6"/>
                      </a:solidFill>
                      <a:prstDash val="solid"/>
                      <a:round/>
                      <a:headEnd type="none" w="med" len="med"/>
                      <a:tailEnd type="none" w="med" len="med"/>
                    </a:lnR>
                    <a:lnT>
                      <a:noFill/>
                    </a:lnT>
                    <a:lnB>
                      <a:noFill/>
                    </a:lnB>
                    <a:solidFill>
                      <a:srgbClr val="FFFFFF"/>
                    </a:solidFill>
                  </a:tcPr>
                </a:tc>
                <a:tc>
                  <a:txBody>
                    <a:bodyPr/>
                    <a:lstStyle/>
                    <a:p>
                      <a:pPr algn="ctr" rtl="0" fontAlgn="ctr"/>
                      <a:r>
                        <a:rPr lang="es-MX" sz="1000" b="0" i="0" u="none" strike="noStrike">
                          <a:solidFill>
                            <a:srgbClr val="000000"/>
                          </a:solidFill>
                          <a:effectLst/>
                          <a:latin typeface="Century Gothic" panose="020B0502020202020204" pitchFamily="34" charset="0"/>
                        </a:rPr>
                        <a:t>Carlos Gutiérrez</a:t>
                      </a:r>
                      <a:br>
                        <a:rPr lang="es-MX" sz="1000" b="0" i="0" u="none" strike="noStrike">
                          <a:solidFill>
                            <a:srgbClr val="000000"/>
                          </a:solidFill>
                          <a:effectLst/>
                          <a:latin typeface="Century Gothic" panose="020B0502020202020204" pitchFamily="34" charset="0"/>
                        </a:rPr>
                      </a:br>
                      <a:r>
                        <a:rPr lang="es-MX" sz="1000" b="0" i="0" u="none" strike="noStrike">
                          <a:solidFill>
                            <a:srgbClr val="000000"/>
                          </a:solidFill>
                          <a:effectLst/>
                          <a:latin typeface="Century Gothic" panose="020B0502020202020204" pitchFamily="34" charset="0"/>
                        </a:rPr>
                        <a:t>Germán Ahumada </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tc>
                  <a:txBody>
                    <a:bodyPr/>
                    <a:lstStyle/>
                    <a:p>
                      <a:pPr algn="ctr" rtl="0" fontAlgn="ctr"/>
                      <a:r>
                        <a:rPr lang="pt-BR" sz="1000" b="0" i="0" u="none" strike="noStrike">
                          <a:solidFill>
                            <a:srgbClr val="000000"/>
                          </a:solidFill>
                          <a:effectLst/>
                          <a:latin typeface="Century Gothic" panose="020B0502020202020204" pitchFamily="34" charset="0"/>
                        </a:rPr>
                        <a:t>Roberto Kelleher Vales</a:t>
                      </a:r>
                      <a:br>
                        <a:rPr lang="pt-BR" sz="1000" b="0" i="0" u="none" strike="noStrike">
                          <a:solidFill>
                            <a:srgbClr val="000000"/>
                          </a:solidFill>
                          <a:effectLst/>
                          <a:latin typeface="Century Gothic" panose="020B0502020202020204" pitchFamily="34" charset="0"/>
                        </a:rPr>
                      </a:br>
                      <a:r>
                        <a:rPr lang="pt-BR" sz="1000" b="0" i="0" u="none" strike="noStrike">
                          <a:solidFill>
                            <a:srgbClr val="000000"/>
                          </a:solidFill>
                          <a:effectLst/>
                          <a:latin typeface="Century Gothic" panose="020B0502020202020204" pitchFamily="34" charset="0"/>
                        </a:rPr>
                        <a:t>Mauricio López Rivera</a:t>
                      </a:r>
                      <a:br>
                        <a:rPr lang="pt-BR" sz="1000" b="0" i="0" u="none" strike="noStrike">
                          <a:solidFill>
                            <a:srgbClr val="000000"/>
                          </a:solidFill>
                          <a:effectLst/>
                          <a:latin typeface="Century Gothic" panose="020B0502020202020204" pitchFamily="34" charset="0"/>
                        </a:rPr>
                      </a:br>
                      <a:r>
                        <a:rPr lang="pt-BR" sz="1000" b="0" i="0" u="none" strike="noStrike">
                          <a:solidFill>
                            <a:srgbClr val="000000"/>
                          </a:solidFill>
                          <a:effectLst/>
                          <a:latin typeface="Century Gothic" panose="020B0502020202020204" pitchFamily="34" charset="0"/>
                        </a:rPr>
                        <a:t>Abelardo Navarro Bernáldez</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EDF1F9"/>
                    </a:solidFill>
                  </a:tcPr>
                </a:tc>
                <a:tc>
                  <a:txBody>
                    <a:bodyPr/>
                    <a:lstStyle/>
                    <a:p>
                      <a:pPr algn="ctr" rtl="0" fontAlgn="ctr"/>
                      <a:r>
                        <a:rPr lang="es-MX" sz="1000" b="0" i="0" u="none" strike="noStrike" dirty="0">
                          <a:solidFill>
                            <a:srgbClr val="000000"/>
                          </a:solidFill>
                          <a:effectLst/>
                          <a:latin typeface="Century Gothic" panose="020B0502020202020204" pitchFamily="34" charset="0"/>
                        </a:rPr>
                        <a:t>Federico Garza Santos</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Marisol Chávez</a:t>
                      </a:r>
                      <a:br>
                        <a:rPr lang="es-MX" sz="1000" b="0" i="0" u="none" strike="noStrike" dirty="0">
                          <a:solidFill>
                            <a:srgbClr val="000000"/>
                          </a:solidFill>
                          <a:effectLst/>
                          <a:latin typeface="Century Gothic" panose="020B0502020202020204" pitchFamily="34" charset="0"/>
                        </a:rPr>
                      </a:br>
                      <a:r>
                        <a:rPr lang="es-MX" sz="1000" b="0" i="0" u="none" strike="noStrike" dirty="0">
                          <a:solidFill>
                            <a:srgbClr val="000000"/>
                          </a:solidFill>
                          <a:effectLst/>
                          <a:latin typeface="Century Gothic" panose="020B0502020202020204" pitchFamily="34" charset="0"/>
                        </a:rPr>
                        <a:t>Mario García Garza</a:t>
                      </a:r>
                    </a:p>
                  </a:txBody>
                  <a:tcPr marL="6955" marR="6955" marT="695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888557390"/>
                  </a:ext>
                </a:extLst>
              </a:tr>
            </a:tbl>
          </a:graphicData>
        </a:graphic>
      </p:graphicFrame>
      <p:sp>
        <p:nvSpPr>
          <p:cNvPr id="10" name="CuadroTexto 9">
            <a:extLst>
              <a:ext uri="{FF2B5EF4-FFF2-40B4-BE49-F238E27FC236}">
                <a16:creationId xmlns:a16="http://schemas.microsoft.com/office/drawing/2014/main" xmlns="" id="{45DB0F89-9671-40F7-9168-718916834829}"/>
              </a:ext>
            </a:extLst>
          </p:cNvPr>
          <p:cNvSpPr txBox="1"/>
          <p:nvPr/>
        </p:nvSpPr>
        <p:spPr>
          <a:xfrm>
            <a:off x="251520" y="828895"/>
            <a:ext cx="6086923" cy="461665"/>
          </a:xfrm>
          <a:prstGeom prst="rect">
            <a:avLst/>
          </a:prstGeom>
          <a:noFill/>
        </p:spPr>
        <p:txBody>
          <a:bodyPr wrap="none" rtlCol="0">
            <a:spAutoFit/>
          </a:bodyPr>
          <a:lstStyle/>
          <a:p>
            <a:endParaRPr lang="es-MX" sz="1200" dirty="0">
              <a:latin typeface="Century Gothic" panose="020B0502020202020204" pitchFamily="34" charset="0"/>
            </a:endParaRPr>
          </a:p>
          <a:p>
            <a:pPr marL="285750" indent="-285750">
              <a:buFont typeface="Arial" panose="020B0604020202020204" pitchFamily="34" charset="0"/>
              <a:buChar char="•"/>
            </a:pPr>
            <a:r>
              <a:rPr lang="es-MX" sz="1200" dirty="0">
                <a:latin typeface="Century Gothic" panose="020B0502020202020204" pitchFamily="34" charset="0"/>
              </a:rPr>
              <a:t>Se han tenido reuniones con 7 administradores de </a:t>
            </a:r>
            <a:r>
              <a:rPr lang="es-MX" sz="1200" dirty="0" err="1">
                <a:latin typeface="Century Gothic" panose="020B0502020202020204" pitchFamily="34" charset="0"/>
              </a:rPr>
              <a:t>CKD’s</a:t>
            </a:r>
            <a:r>
              <a:rPr lang="es-MX" sz="1200" dirty="0">
                <a:latin typeface="Century Gothic" panose="020B0502020202020204" pitchFamily="34" charset="0"/>
              </a:rPr>
              <a:t> de bienes raíces:</a:t>
            </a:r>
          </a:p>
        </p:txBody>
      </p:sp>
    </p:spTree>
    <p:extLst>
      <p:ext uri="{BB962C8B-B14F-4D97-AF65-F5344CB8AC3E}">
        <p14:creationId xmlns:p14="http://schemas.microsoft.com/office/powerpoint/2010/main" val="2035060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235378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67</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1115056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2282" cy="910424"/>
          </a:xfrm>
        </p:spPr>
        <p:txBody>
          <a:bodyPr/>
          <a:lstStyle/>
          <a:p>
            <a:r>
              <a:rPr lang="es-MX" sz="2000" b="1" dirty="0" smtClean="0">
                <a:latin typeface="Century Gothic" panose="020B0502020202020204" pitchFamily="34" charset="0"/>
              </a:rPr>
              <a:t>Resultado </a:t>
            </a:r>
            <a:r>
              <a:rPr lang="es-MX" sz="2000" b="1" dirty="0">
                <a:latin typeface="Century Gothic" panose="020B0502020202020204" pitchFamily="34" charset="0"/>
              </a:rPr>
              <a:t>contable de inversión diciembre </a:t>
            </a:r>
            <a:r>
              <a:rPr lang="es-MX" sz="2000" b="1" dirty="0" smtClean="0">
                <a:latin typeface="Century Gothic" panose="020B0502020202020204" pitchFamily="34" charset="0"/>
              </a:rPr>
              <a:t>2017</a:t>
            </a:r>
            <a:endParaRPr lang="es-MX" sz="2000" b="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68</a:t>
            </a:fld>
            <a:endParaRPr lang="es-ES" altLang="es-MX"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7513" y="1933574"/>
            <a:ext cx="7098004" cy="3810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050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82282" cy="910424"/>
          </a:xfrm>
        </p:spPr>
        <p:txBody>
          <a:bodyPr/>
          <a:lstStyle/>
          <a:p>
            <a:r>
              <a:rPr lang="es-MX" sz="2000" b="1" dirty="0" smtClean="0">
                <a:latin typeface="Century Gothic" panose="020B0502020202020204" pitchFamily="34" charset="0"/>
              </a:rPr>
              <a:t>Resultado </a:t>
            </a:r>
            <a:r>
              <a:rPr lang="es-MX" sz="2000" b="1" dirty="0">
                <a:latin typeface="Century Gothic" panose="020B0502020202020204" pitchFamily="34" charset="0"/>
              </a:rPr>
              <a:t>contable de </a:t>
            </a:r>
            <a:r>
              <a:rPr lang="es-MX" sz="2000" b="1" dirty="0" smtClean="0">
                <a:latin typeface="Century Gothic" panose="020B0502020202020204" pitchFamily="34" charset="0"/>
              </a:rPr>
              <a:t>inversión 2017</a:t>
            </a:r>
            <a:endParaRPr lang="es-MX" sz="2000" b="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69</a:t>
            </a:fld>
            <a:endParaRPr lang="es-ES" altLang="es-MX" dirty="0">
              <a:latin typeface="Century Gothic" panose="020B0502020202020204"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3743113458"/>
              </p:ext>
            </p:extLst>
          </p:nvPr>
        </p:nvGraphicFramePr>
        <p:xfrm>
          <a:off x="1195753" y="1488831"/>
          <a:ext cx="6529756" cy="4384432"/>
        </p:xfrm>
        <a:graphic>
          <a:graphicData uri="http://schemas.openxmlformats.org/drawingml/2006/table">
            <a:tbl>
              <a:tblPr firstRow="1" firstCol="1" bandRow="1"/>
              <a:tblGrid>
                <a:gridCol w="266159"/>
                <a:gridCol w="266159"/>
                <a:gridCol w="2697072"/>
                <a:gridCol w="1100122"/>
                <a:gridCol w="1100122"/>
                <a:gridCol w="1100122"/>
              </a:tblGrid>
              <a:tr h="548054">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ctr">
                        <a:spcAft>
                          <a:spcPts val="0"/>
                        </a:spcAft>
                      </a:pPr>
                      <a:r>
                        <a:rPr lang="es-MX" sz="1100" b="1">
                          <a:solidFill>
                            <a:srgbClr val="000000"/>
                          </a:solidFill>
                          <a:effectLst/>
                          <a:latin typeface="Calibri"/>
                          <a:ea typeface="Calibri"/>
                          <a:cs typeface="Times New Roman"/>
                        </a:rPr>
                        <a:t>FANVIT</a:t>
                      </a:r>
                      <a:endParaRPr lang="es-MX" sz="1100">
                        <a:effectLst/>
                        <a:latin typeface="Calibri"/>
                        <a:ea typeface="Calibri"/>
                        <a:cs typeface="Times New Roman"/>
                      </a:endParaRPr>
                    </a:p>
                  </a:txBody>
                  <a:tcPr marL="68580" marR="68580" marT="0" marB="0" anchor="ctr">
                    <a:lnL>
                      <a:noFill/>
                    </a:lnL>
                    <a:lnR>
                      <a:noFill/>
                    </a:lnR>
                    <a:lnT>
                      <a:noFill/>
                    </a:lnT>
                    <a:lnB>
                      <a:noFill/>
                    </a:lnB>
                    <a:solidFill>
                      <a:srgbClr val="A6A6A6"/>
                    </a:solidFill>
                  </a:tcPr>
                </a:tc>
                <a:tc>
                  <a:txBody>
                    <a:bodyPr/>
                    <a:lstStyle/>
                    <a:p>
                      <a:pPr algn="ctr">
                        <a:spcAft>
                          <a:spcPts val="0"/>
                        </a:spcAft>
                      </a:pPr>
                      <a:r>
                        <a:rPr lang="es-MX" sz="1100" b="1">
                          <a:solidFill>
                            <a:srgbClr val="000000"/>
                          </a:solidFill>
                          <a:effectLst/>
                          <a:latin typeface="Calibri"/>
                          <a:ea typeface="Calibri"/>
                          <a:cs typeface="Times New Roman"/>
                        </a:rPr>
                        <a:t>Tesorería</a:t>
                      </a:r>
                      <a:endParaRPr lang="es-MX" sz="1100">
                        <a:effectLst/>
                        <a:latin typeface="Calibri"/>
                        <a:ea typeface="Calibri"/>
                        <a:cs typeface="Times New Roman"/>
                      </a:endParaRPr>
                    </a:p>
                  </a:txBody>
                  <a:tcPr marL="68580" marR="68580" marT="0" marB="0" anchor="ctr">
                    <a:lnL>
                      <a:noFill/>
                    </a:lnL>
                    <a:lnR>
                      <a:noFill/>
                    </a:lnR>
                    <a:lnT>
                      <a:noFill/>
                    </a:lnT>
                    <a:lnB>
                      <a:noFill/>
                    </a:lnB>
                    <a:solidFill>
                      <a:srgbClr val="A6A6A6"/>
                    </a:solidFill>
                  </a:tcPr>
                </a:tc>
                <a:tc>
                  <a:txBody>
                    <a:bodyPr/>
                    <a:lstStyle/>
                    <a:p>
                      <a:pPr algn="ctr">
                        <a:spcAft>
                          <a:spcPts val="0"/>
                        </a:spcAft>
                      </a:pPr>
                      <a:r>
                        <a:rPr lang="es-MX" sz="1100" b="1">
                          <a:solidFill>
                            <a:srgbClr val="000000"/>
                          </a:solidFill>
                          <a:effectLst/>
                          <a:latin typeface="Calibri"/>
                          <a:ea typeface="Calibri"/>
                          <a:cs typeface="Times New Roman"/>
                        </a:rPr>
                        <a:t>Total</a:t>
                      </a:r>
                      <a:endParaRPr lang="es-MX" sz="1100">
                        <a:effectLst/>
                        <a:latin typeface="Calibri"/>
                        <a:ea typeface="Calibri"/>
                        <a:cs typeface="Times New Roman"/>
                      </a:endParaRPr>
                    </a:p>
                  </a:txBody>
                  <a:tcPr marL="68580" marR="68580" marT="0" marB="0" anchor="ctr">
                    <a:lnL>
                      <a:noFill/>
                    </a:lnL>
                    <a:lnR>
                      <a:noFill/>
                    </a:lnR>
                    <a:lnT>
                      <a:noFill/>
                    </a:lnT>
                    <a:lnB>
                      <a:noFill/>
                    </a:lnB>
                    <a:solidFill>
                      <a:srgbClr val="A6A6A6"/>
                    </a:solidFill>
                  </a:tcPr>
                </a:tc>
              </a:tr>
              <a:tr h="274027">
                <a:tc gridSpan="3">
                  <a:txBody>
                    <a:bodyPr/>
                    <a:lstStyle/>
                    <a:p>
                      <a:pPr>
                        <a:spcAft>
                          <a:spcPts val="0"/>
                        </a:spcAft>
                      </a:pPr>
                      <a:r>
                        <a:rPr lang="es-MX" sz="1100" b="1" i="1">
                          <a:solidFill>
                            <a:srgbClr val="000000"/>
                          </a:solidFill>
                          <a:effectLst/>
                          <a:latin typeface="Calibri"/>
                          <a:ea typeface="Calibri"/>
                          <a:cs typeface="Times New Roman"/>
                        </a:rPr>
                        <a:t>Ingresos por intereses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a:solidFill>
                            <a:srgbClr val="000000"/>
                          </a:solidFill>
                          <a:effectLst/>
                          <a:latin typeface="Calibri"/>
                          <a:ea typeface="Calibri"/>
                          <a:cs typeface="Times New Roman"/>
                        </a:rPr>
                        <a:t>6,618</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2,054</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8,672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Ingresos por intereses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a:solidFill>
                            <a:srgbClr val="000000"/>
                          </a:solidFill>
                          <a:effectLst/>
                          <a:latin typeface="Calibri"/>
                          <a:ea typeface="Calibri"/>
                          <a:cs typeface="Times New Roman"/>
                        </a:rPr>
                        <a:t>6,602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2,054</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8,656</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Utilidad en cambios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a:solidFill>
                            <a:srgbClr val="000000"/>
                          </a:solidFill>
                          <a:effectLst/>
                          <a:latin typeface="Calibri"/>
                          <a:ea typeface="Calibri"/>
                          <a:cs typeface="Times New Roman"/>
                        </a:rPr>
                        <a:t>15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0</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15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dirty="0">
                          <a:solidFill>
                            <a:srgbClr val="000000"/>
                          </a:solidFill>
                          <a:effectLst/>
                          <a:latin typeface="Calibri"/>
                          <a:ea typeface="Calibri"/>
                          <a:cs typeface="Times New Roman"/>
                        </a:rPr>
                        <a:t> </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gridSpan="3">
                  <a:txBody>
                    <a:bodyPr/>
                    <a:lstStyle/>
                    <a:p>
                      <a:pPr>
                        <a:spcAft>
                          <a:spcPts val="0"/>
                        </a:spcAft>
                      </a:pPr>
                      <a:r>
                        <a:rPr lang="es-MX" sz="1100" b="1" i="1">
                          <a:solidFill>
                            <a:srgbClr val="000000"/>
                          </a:solidFill>
                          <a:effectLst/>
                          <a:latin typeface="Calibri"/>
                          <a:ea typeface="Calibri"/>
                          <a:cs typeface="Times New Roman"/>
                        </a:rPr>
                        <a:t>(-) Gastos por intereses</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a:solidFill>
                            <a:srgbClr val="000000"/>
                          </a:solidFill>
                          <a:effectLst/>
                          <a:latin typeface="Calibri"/>
                          <a:ea typeface="Calibri"/>
                          <a:cs typeface="Times New Roman"/>
                        </a:rPr>
                        <a:t>3</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12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15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dirty="0">
                          <a:solidFill>
                            <a:srgbClr val="000000"/>
                          </a:solidFill>
                          <a:effectLst/>
                          <a:latin typeface="Calibri"/>
                          <a:ea typeface="Calibri"/>
                          <a:cs typeface="Times New Roman"/>
                        </a:rPr>
                        <a:t>Pérdida en cambios</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a:solidFill>
                            <a:srgbClr val="000000"/>
                          </a:solidFill>
                          <a:effectLst/>
                          <a:latin typeface="Calibri"/>
                          <a:ea typeface="Calibri"/>
                          <a:cs typeface="Times New Roman"/>
                        </a:rPr>
                        <a:t>3</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12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15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b="1">
                          <a:solidFill>
                            <a:srgbClr val="000000"/>
                          </a:solidFill>
                          <a:effectLst/>
                          <a:latin typeface="Calibri"/>
                          <a:ea typeface="Calibri"/>
                          <a:cs typeface="Times New Roman"/>
                        </a:rPr>
                        <a:t>(=) Margen Financiero</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a:solidFill>
                            <a:srgbClr val="000000"/>
                          </a:solidFill>
                          <a:effectLst/>
                          <a:latin typeface="Calibri"/>
                          <a:ea typeface="Calibri"/>
                          <a:cs typeface="Times New Roman"/>
                        </a:rPr>
                        <a:t>6,615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a:solidFill>
                            <a:srgbClr val="000000"/>
                          </a:solidFill>
                          <a:effectLst/>
                          <a:latin typeface="Calibri"/>
                          <a:ea typeface="Calibri"/>
                          <a:cs typeface="Times New Roman"/>
                        </a:rPr>
                        <a:t>2,042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BFBFBF"/>
                    </a:solidFill>
                  </a:tcPr>
                </a:tc>
                <a:tc>
                  <a:txBody>
                    <a:bodyPr/>
                    <a:lstStyle/>
                    <a:p>
                      <a:pPr algn="r">
                        <a:spcAft>
                          <a:spcPts val="0"/>
                        </a:spcAft>
                      </a:pPr>
                      <a:r>
                        <a:rPr lang="es-MX" sz="1100" b="1">
                          <a:solidFill>
                            <a:srgbClr val="000000"/>
                          </a:solidFill>
                          <a:effectLst/>
                          <a:latin typeface="Calibri"/>
                          <a:ea typeface="Calibri"/>
                          <a:cs typeface="Times New Roman"/>
                        </a:rPr>
                        <a:t>8,657</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BFBFB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gridSpan="3">
                  <a:txBody>
                    <a:bodyPr/>
                    <a:lstStyle/>
                    <a:p>
                      <a:pPr>
                        <a:spcAft>
                          <a:spcPts val="0"/>
                        </a:spcAft>
                      </a:pPr>
                      <a:r>
                        <a:rPr lang="es-MX" sz="1100" b="1" i="1">
                          <a:solidFill>
                            <a:srgbClr val="000000"/>
                          </a:solidFill>
                          <a:effectLst/>
                          <a:latin typeface="Calibri"/>
                          <a:ea typeface="Calibri"/>
                          <a:cs typeface="Times New Roman"/>
                        </a:rPr>
                        <a:t>(-) Resultado por intermediación</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hMerge="1">
                  <a:txBody>
                    <a:bodyPr/>
                    <a:lstStyle/>
                    <a:p>
                      <a:endParaRPr lang="es-MX"/>
                    </a:p>
                  </a:txBody>
                  <a:tcPr/>
                </a:tc>
                <a:tc hMerge="1">
                  <a:txBody>
                    <a:bodyPr/>
                    <a:lstStyle/>
                    <a:p>
                      <a:endParaRPr lang="es-MX"/>
                    </a:p>
                  </a:txBody>
                  <a:tcPr/>
                </a:tc>
                <a:tc>
                  <a:txBody>
                    <a:bodyPr/>
                    <a:lstStyle/>
                    <a:p>
                      <a:pPr algn="r">
                        <a:spcAft>
                          <a:spcPts val="0"/>
                        </a:spcAft>
                      </a:pPr>
                      <a:r>
                        <a:rPr lang="es-MX" sz="1100" b="1" i="1">
                          <a:solidFill>
                            <a:srgbClr val="000000"/>
                          </a:solidFill>
                          <a:effectLst/>
                          <a:latin typeface="Calibri"/>
                          <a:ea typeface="Calibri"/>
                          <a:cs typeface="Times New Roman"/>
                        </a:rPr>
                        <a:t>2,370</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c>
                  <a:txBody>
                    <a:bodyPr/>
                    <a:lstStyle/>
                    <a:p>
                      <a:pPr algn="r">
                        <a:spcAft>
                          <a:spcPts val="0"/>
                        </a:spcAft>
                      </a:pPr>
                      <a:r>
                        <a:rPr lang="es-MX" sz="1100" b="1" i="1">
                          <a:solidFill>
                            <a:srgbClr val="000000"/>
                          </a:solidFill>
                          <a:effectLst/>
                          <a:latin typeface="Calibri"/>
                          <a:ea typeface="Calibri"/>
                          <a:cs typeface="Times New Roman"/>
                        </a:rPr>
                        <a:t>2,365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D9D9D9"/>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Valuación a valor razonable</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a:solidFill>
                            <a:srgbClr val="000000"/>
                          </a:solidFill>
                          <a:effectLst/>
                          <a:latin typeface="Calibri"/>
                          <a:ea typeface="Calibri"/>
                          <a:cs typeface="Times New Roman"/>
                        </a:rPr>
                        <a:t>1,992</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1,987</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gridSpan="2">
                  <a:txBody>
                    <a:bodyPr/>
                    <a:lstStyle/>
                    <a:p>
                      <a:pPr>
                        <a:spcAft>
                          <a:spcPts val="0"/>
                        </a:spcAft>
                      </a:pPr>
                      <a:r>
                        <a:rPr lang="es-MX" sz="1100">
                          <a:solidFill>
                            <a:srgbClr val="000000"/>
                          </a:solidFill>
                          <a:effectLst/>
                          <a:latin typeface="Calibri"/>
                          <a:ea typeface="Calibri"/>
                          <a:cs typeface="Times New Roman"/>
                        </a:rPr>
                        <a:t>Resultado por compraventa</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hMerge="1">
                  <a:txBody>
                    <a:bodyPr/>
                    <a:lstStyle/>
                    <a:p>
                      <a:endParaRPr lang="es-MX"/>
                    </a:p>
                  </a:txBody>
                  <a:tcPr/>
                </a:tc>
                <a:tc>
                  <a:txBody>
                    <a:bodyPr/>
                    <a:lstStyle/>
                    <a:p>
                      <a:pPr algn="r">
                        <a:spcAft>
                          <a:spcPts val="0"/>
                        </a:spcAft>
                      </a:pPr>
                      <a:r>
                        <a:rPr lang="es-MX" sz="1100">
                          <a:solidFill>
                            <a:srgbClr val="000000"/>
                          </a:solidFill>
                          <a:effectLst/>
                          <a:latin typeface="Calibri"/>
                          <a:ea typeface="Calibri"/>
                          <a:cs typeface="Times New Roman"/>
                        </a:rPr>
                        <a:t>378</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0</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lgn="r">
                        <a:spcAft>
                          <a:spcPts val="0"/>
                        </a:spcAft>
                      </a:pPr>
                      <a:r>
                        <a:rPr lang="es-MX" sz="1100">
                          <a:solidFill>
                            <a:srgbClr val="000000"/>
                          </a:solidFill>
                          <a:effectLst/>
                          <a:latin typeface="Calibri"/>
                          <a:ea typeface="Calibri"/>
                          <a:cs typeface="Times New Roman"/>
                        </a:rPr>
                        <a:t>378</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r>
              <a:tr h="274027">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a:solidFill>
                            <a:srgbClr val="000000"/>
                          </a:solidFill>
                          <a:effectLst/>
                          <a:latin typeface="Calibri"/>
                          <a:ea typeface="Calibri"/>
                          <a:cs typeface="Times New Roman"/>
                        </a:rPr>
                        <a:t> </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a:spcAft>
                          <a:spcPts val="0"/>
                        </a:spcAft>
                      </a:pPr>
                      <a:r>
                        <a:rPr lang="es-MX" sz="1100" b="1" i="1">
                          <a:solidFill>
                            <a:srgbClr val="000000"/>
                          </a:solidFill>
                          <a:effectLst/>
                          <a:latin typeface="Calibri"/>
                          <a:ea typeface="Calibri"/>
                          <a:cs typeface="Times New Roman"/>
                        </a:rPr>
                        <a:t>(=) Resultado financiero</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a:solidFill>
                            <a:srgbClr val="000000"/>
                          </a:solidFill>
                          <a:effectLst/>
                          <a:latin typeface="Calibri"/>
                          <a:ea typeface="Calibri"/>
                          <a:cs typeface="Times New Roman"/>
                        </a:rPr>
                        <a:t>8,985</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a:solidFill>
                            <a:srgbClr val="000000"/>
                          </a:solidFill>
                          <a:effectLst/>
                          <a:latin typeface="Calibri"/>
                          <a:ea typeface="Calibri"/>
                          <a:cs typeface="Times New Roman"/>
                        </a:rPr>
                        <a:t>2,037</a:t>
                      </a:r>
                      <a:endParaRPr lang="es-MX" sz="1100">
                        <a:effectLst/>
                        <a:latin typeface="Calibri"/>
                        <a:ea typeface="Calibri"/>
                        <a:cs typeface="Times New Roman"/>
                      </a:endParaRPr>
                    </a:p>
                  </a:txBody>
                  <a:tcPr marL="68580" marR="68580" marT="0" marB="0" anchor="b">
                    <a:lnL>
                      <a:noFill/>
                    </a:lnL>
                    <a:lnR>
                      <a:noFill/>
                    </a:lnR>
                    <a:lnT>
                      <a:noFill/>
                    </a:lnT>
                    <a:lnB>
                      <a:noFill/>
                    </a:lnB>
                    <a:solidFill>
                      <a:srgbClr val="A6A6A6"/>
                    </a:solidFill>
                  </a:tcPr>
                </a:tc>
                <a:tc>
                  <a:txBody>
                    <a:bodyPr/>
                    <a:lstStyle/>
                    <a:p>
                      <a:pPr algn="r">
                        <a:spcAft>
                          <a:spcPts val="0"/>
                        </a:spcAft>
                      </a:pPr>
                      <a:r>
                        <a:rPr lang="es-MX" sz="1100" b="1" i="1" dirty="0">
                          <a:solidFill>
                            <a:srgbClr val="000000"/>
                          </a:solidFill>
                          <a:effectLst/>
                          <a:latin typeface="Calibri"/>
                          <a:ea typeface="Calibri"/>
                          <a:cs typeface="Times New Roman"/>
                        </a:rPr>
                        <a:t>11,022</a:t>
                      </a:r>
                      <a:endParaRPr lang="es-MX" sz="1100" dirty="0">
                        <a:effectLst/>
                        <a:latin typeface="Calibri"/>
                        <a:ea typeface="Calibri"/>
                        <a:cs typeface="Times New Roman"/>
                      </a:endParaRPr>
                    </a:p>
                  </a:txBody>
                  <a:tcPr marL="68580" marR="68580" marT="0" marB="0" anchor="b">
                    <a:lnL>
                      <a:noFill/>
                    </a:lnL>
                    <a:lnR>
                      <a:noFill/>
                    </a:lnR>
                    <a:lnT>
                      <a:noFill/>
                    </a:lnT>
                    <a:lnB>
                      <a:noFill/>
                    </a:lnB>
                    <a:solidFill>
                      <a:srgbClr val="A6A6A6"/>
                    </a:solidFill>
                  </a:tcPr>
                </a:tc>
              </a:tr>
            </a:tbl>
          </a:graphicData>
        </a:graphic>
      </p:graphicFrame>
      <p:sp>
        <p:nvSpPr>
          <p:cNvPr id="10" name="Rectangle 3"/>
          <p:cNvSpPr>
            <a:spLocks noChangeArrowheads="1"/>
          </p:cNvSpPr>
          <p:nvPr/>
        </p:nvSpPr>
        <p:spPr bwMode="auto">
          <a:xfrm>
            <a:off x="2235200" y="2400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MX" altLang="es-MX"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065268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55702" y="276342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26576127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283152" cy="994122"/>
          </a:xfrm>
        </p:spPr>
        <p:txBody>
          <a:bodyPr/>
          <a:lstStyle/>
          <a:p>
            <a:r>
              <a:rPr lang="x-none" sz="2000" b="1">
                <a:latin typeface="Century Gothic" panose="020B0502020202020204" pitchFamily="34" charset="0"/>
              </a:rPr>
              <a:t>Personas Autorizadas</a:t>
            </a:r>
            <a:r>
              <a:rPr lang="es-MX" sz="2000" b="1" dirty="0">
                <a:latin typeface="Century Gothic" panose="020B0502020202020204" pitchFamily="34" charset="0"/>
              </a:rPr>
              <a:t> para cerrar operaciones con Intermediarios</a:t>
            </a:r>
          </a:p>
        </p:txBody>
      </p:sp>
      <p:sp>
        <p:nvSpPr>
          <p:cNvPr id="3" name="Marcador de contenido 2"/>
          <p:cNvSpPr>
            <a:spLocks noGrp="1"/>
          </p:cNvSpPr>
          <p:nvPr>
            <p:ph idx="1"/>
          </p:nvPr>
        </p:nvSpPr>
        <p:spPr/>
        <p:txBody>
          <a:bodyPr/>
          <a:lstStyle/>
          <a:p>
            <a:pPr>
              <a:buClr>
                <a:srgbClr val="C00000"/>
              </a:buClr>
            </a:pPr>
            <a:r>
              <a:rPr lang="x-none" sz="1800" dirty="0"/>
              <a:t>Jacobo Arturo Hanono Castañeda</a:t>
            </a:r>
          </a:p>
          <a:p>
            <a:pPr>
              <a:buClr>
                <a:srgbClr val="C00000"/>
              </a:buClr>
            </a:pPr>
            <a:r>
              <a:rPr lang="x-none" sz="1800" dirty="0"/>
              <a:t>Gerardo Perez Zárate </a:t>
            </a:r>
          </a:p>
          <a:p>
            <a:pPr>
              <a:buClr>
                <a:srgbClr val="C00000"/>
              </a:buClr>
            </a:pPr>
            <a:r>
              <a:rPr lang="x-none" sz="1800" dirty="0"/>
              <a:t>Eric Arteaga Sanchez </a:t>
            </a:r>
          </a:p>
          <a:p>
            <a:pPr>
              <a:buClr>
                <a:srgbClr val="C00000"/>
              </a:buClr>
            </a:pPr>
            <a:r>
              <a:rPr lang="x-none" sz="1800" dirty="0"/>
              <a:t>Luis Arturo Serdio Casas</a:t>
            </a:r>
          </a:p>
          <a:p>
            <a:pPr>
              <a:buClr>
                <a:srgbClr val="C00000"/>
              </a:buClr>
            </a:pPr>
            <a:r>
              <a:rPr lang="x-none" sz="1800" dirty="0"/>
              <a:t>Cesar Vicente Villanueva Rodriguez</a:t>
            </a:r>
          </a:p>
          <a:p>
            <a:pPr>
              <a:buClr>
                <a:srgbClr val="C00000"/>
              </a:buClr>
            </a:pPr>
            <a:r>
              <a:rPr lang="x-none" sz="1800" dirty="0"/>
              <a:t>Juan Enrique Trueba Calleja (en tramite)</a:t>
            </a:r>
          </a:p>
          <a:p>
            <a:pPr>
              <a:buClr>
                <a:srgbClr val="C00000"/>
              </a:buClr>
            </a:pPr>
            <a:endParaRPr lang="es-MX" sz="1800" dirty="0"/>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316631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55702" y="312917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72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2590507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74688"/>
            <a:ext cx="5562600" cy="631825"/>
          </a:xfrm>
        </p:spPr>
        <p:txBody>
          <a:bodyPr/>
          <a:lstStyle/>
          <a:p>
            <a:r>
              <a:rPr lang="es-MX" altLang="es-MX" sz="2000" b="1" dirty="0" smtClean="0">
                <a:latin typeface="Century Gothic" panose="020B0502020202020204" pitchFamily="34" charset="0"/>
              </a:rPr>
              <a:t>Agenda: </a:t>
            </a:r>
            <a:endParaRPr lang="es-MX" sz="2000" dirty="0"/>
          </a:p>
        </p:txBody>
      </p:sp>
      <p:sp>
        <p:nvSpPr>
          <p:cNvPr id="5" name="2 Marcador de contenido"/>
          <p:cNvSpPr>
            <a:spLocks noGrp="1"/>
          </p:cNvSpPr>
          <p:nvPr>
            <p:ph idx="1"/>
          </p:nvPr>
        </p:nvSpPr>
        <p:spPr>
          <a:xfrm>
            <a:off x="511791" y="1598803"/>
            <a:ext cx="8229600" cy="4842943"/>
          </a:xfrm>
        </p:spPr>
        <p:txBody>
          <a:bodyPr>
            <a:noAutofit/>
          </a:bodyPr>
          <a:lstStyle/>
          <a:p>
            <a:pPr>
              <a:buFont typeface="Wingdings" panose="05000000000000000000" pitchFamily="2" charset="2"/>
              <a:buChar char="§"/>
              <a:defRPr/>
            </a:pPr>
            <a:r>
              <a:rPr lang="es-MX" sz="2000" dirty="0" smtClean="0">
                <a:latin typeface="Century Gothic" panose="020B0502020202020204" pitchFamily="34" charset="0"/>
              </a:rPr>
              <a:t>Antecedentes</a:t>
            </a:r>
          </a:p>
          <a:p>
            <a:pPr>
              <a:buFont typeface="Wingdings" panose="05000000000000000000" pitchFamily="2" charset="2"/>
              <a:buChar char="§"/>
              <a:defRPr/>
            </a:pPr>
            <a:endParaRPr lang="es-MX" sz="800" dirty="0" smtClean="0">
              <a:latin typeface="Century Gothic" panose="020B0502020202020204" pitchFamily="34" charset="0"/>
            </a:endParaRPr>
          </a:p>
          <a:p>
            <a:pPr>
              <a:buFont typeface="Wingdings" panose="05000000000000000000" pitchFamily="2" charset="2"/>
              <a:buChar char="§"/>
              <a:defRPr/>
            </a:pPr>
            <a:r>
              <a:rPr lang="es-MX" altLang="es-MX" sz="2000" dirty="0" smtClean="0">
                <a:latin typeface="Century Gothic" panose="020B0502020202020204" pitchFamily="34" charset="0"/>
              </a:rPr>
              <a:t>Representación </a:t>
            </a:r>
            <a:r>
              <a:rPr lang="es-MX" altLang="es-MX" sz="2000" dirty="0">
                <a:latin typeface="Century Gothic" panose="020B0502020202020204" pitchFamily="34" charset="0"/>
              </a:rPr>
              <a:t>gráfica de la </a:t>
            </a:r>
            <a:endParaRPr lang="es-MX" altLang="es-MX" sz="2000" dirty="0" smtClean="0">
              <a:latin typeface="Century Gothic" panose="020B0502020202020204" pitchFamily="34" charset="0"/>
            </a:endParaRPr>
          </a:p>
          <a:p>
            <a:pPr marL="0" indent="0">
              <a:buNone/>
              <a:defRPr/>
            </a:pPr>
            <a:r>
              <a:rPr lang="es-MX" altLang="es-MX" sz="2000" dirty="0">
                <a:latin typeface="Century Gothic" panose="020B0502020202020204" pitchFamily="34" charset="0"/>
              </a:rPr>
              <a:t> </a:t>
            </a:r>
            <a:r>
              <a:rPr lang="es-MX" altLang="es-MX" sz="2000" dirty="0" smtClean="0">
                <a:latin typeface="Century Gothic" panose="020B0502020202020204" pitchFamily="34" charset="0"/>
              </a:rPr>
              <a:t>    “</a:t>
            </a:r>
            <a:r>
              <a:rPr lang="es-MX" altLang="es-MX" sz="2000" dirty="0">
                <a:latin typeface="Century Gothic" panose="020B0502020202020204" pitchFamily="34" charset="0"/>
              </a:rPr>
              <a:t>Política de traspasos </a:t>
            </a:r>
            <a:r>
              <a:rPr lang="es-MX" altLang="es-MX" sz="2000" dirty="0" smtClean="0">
                <a:latin typeface="Century Gothic" panose="020B0502020202020204" pitchFamily="34" charset="0"/>
              </a:rPr>
              <a:t>Tesorería </a:t>
            </a:r>
            <a:r>
              <a:rPr lang="es-MX" altLang="es-MX" sz="2000" dirty="0">
                <a:latin typeface="Century Gothic" panose="020B0502020202020204" pitchFamily="34" charset="0"/>
              </a:rPr>
              <a:t>– </a:t>
            </a:r>
            <a:r>
              <a:rPr lang="es-MX" altLang="es-MX" sz="2000" dirty="0" err="1">
                <a:latin typeface="Century Gothic" panose="020B0502020202020204" pitchFamily="34" charset="0"/>
              </a:rPr>
              <a:t>Fanvit</a:t>
            </a:r>
            <a:r>
              <a:rPr lang="es-MX" altLang="es-MX" sz="2000" dirty="0">
                <a:latin typeface="Century Gothic" panose="020B0502020202020204" pitchFamily="34" charset="0"/>
              </a:rPr>
              <a:t>”  en </a:t>
            </a:r>
            <a:r>
              <a:rPr lang="es-MX" altLang="es-MX" sz="2000" dirty="0" smtClean="0">
                <a:latin typeface="Century Gothic" panose="020B0502020202020204" pitchFamily="34" charset="0"/>
              </a:rPr>
              <a:t>2017</a:t>
            </a:r>
          </a:p>
          <a:p>
            <a:pPr marL="0" indent="0">
              <a:buNone/>
              <a:defRPr/>
            </a:pPr>
            <a:endParaRPr lang="es-MX" altLang="es-MX" sz="800" dirty="0" smtClean="0">
              <a:latin typeface="Century Gothic" panose="020B0502020202020204" pitchFamily="34" charset="0"/>
            </a:endParaRPr>
          </a:p>
          <a:p>
            <a:pPr>
              <a:buFont typeface="Wingdings" panose="05000000000000000000" pitchFamily="2" charset="2"/>
              <a:buChar char="§"/>
              <a:defRPr/>
            </a:pPr>
            <a:r>
              <a:rPr lang="es-MX" altLang="es-MX" sz="2000" dirty="0">
                <a:latin typeface="Century Gothic" panose="020B0502020202020204" pitchFamily="34" charset="0"/>
              </a:rPr>
              <a:t>Consideraciones para la aplicación de la </a:t>
            </a:r>
            <a:endParaRPr lang="es-MX" altLang="es-MX" sz="2000" dirty="0" smtClean="0">
              <a:latin typeface="Century Gothic" panose="020B0502020202020204" pitchFamily="34" charset="0"/>
            </a:endParaRPr>
          </a:p>
          <a:p>
            <a:pPr marL="0" indent="0">
              <a:buNone/>
              <a:defRPr/>
            </a:pPr>
            <a:r>
              <a:rPr lang="es-MX" altLang="es-MX" sz="2000" dirty="0">
                <a:latin typeface="Century Gothic" panose="020B0502020202020204" pitchFamily="34" charset="0"/>
              </a:rPr>
              <a:t> </a:t>
            </a:r>
            <a:r>
              <a:rPr lang="es-MX" altLang="es-MX" sz="2000" dirty="0" smtClean="0">
                <a:latin typeface="Century Gothic" panose="020B0502020202020204" pitchFamily="34" charset="0"/>
              </a:rPr>
              <a:t>     “</a:t>
            </a:r>
            <a:r>
              <a:rPr lang="es-MX" altLang="es-MX" sz="2000" dirty="0">
                <a:latin typeface="Century Gothic" panose="020B0502020202020204" pitchFamily="34" charset="0"/>
              </a:rPr>
              <a:t>Política de traspasos Tesorería – </a:t>
            </a:r>
            <a:r>
              <a:rPr lang="es-MX" altLang="es-MX" sz="2000" dirty="0" err="1">
                <a:latin typeface="Century Gothic" panose="020B0502020202020204" pitchFamily="34" charset="0"/>
              </a:rPr>
              <a:t>Fanvit</a:t>
            </a:r>
            <a:r>
              <a:rPr lang="es-MX" altLang="es-MX" sz="2000" dirty="0">
                <a:latin typeface="Century Gothic" panose="020B0502020202020204" pitchFamily="34" charset="0"/>
              </a:rPr>
              <a:t>”  en </a:t>
            </a:r>
            <a:r>
              <a:rPr lang="es-MX" altLang="es-MX" sz="2000" dirty="0" smtClean="0">
                <a:latin typeface="Century Gothic" panose="020B0502020202020204" pitchFamily="34" charset="0"/>
              </a:rPr>
              <a:t>2017</a:t>
            </a:r>
          </a:p>
          <a:p>
            <a:pPr marL="0" indent="0">
              <a:buNone/>
              <a:defRPr/>
            </a:pPr>
            <a:endParaRPr lang="es-MX" altLang="es-MX" sz="800" dirty="0" smtClean="0">
              <a:latin typeface="Century Gothic" panose="020B0502020202020204" pitchFamily="34" charset="0"/>
            </a:endParaRPr>
          </a:p>
          <a:p>
            <a:pPr>
              <a:buFont typeface="Wingdings" panose="05000000000000000000" pitchFamily="2" charset="2"/>
              <a:buChar char="§"/>
              <a:defRPr/>
            </a:pPr>
            <a:r>
              <a:rPr lang="es-MX" altLang="es-MX" sz="2000" dirty="0">
                <a:latin typeface="Century Gothic" panose="020B0502020202020204" pitchFamily="34" charset="0"/>
              </a:rPr>
              <a:t>Conclusiones de la aplicación de la</a:t>
            </a:r>
            <a:br>
              <a:rPr lang="es-MX" altLang="es-MX" sz="2000" dirty="0">
                <a:latin typeface="Century Gothic" panose="020B0502020202020204" pitchFamily="34" charset="0"/>
              </a:rPr>
            </a:br>
            <a:r>
              <a:rPr lang="es-MX" altLang="es-MX" sz="2000" dirty="0">
                <a:latin typeface="Century Gothic" panose="020B0502020202020204" pitchFamily="34" charset="0"/>
              </a:rPr>
              <a:t>“Política de traspasos Tesorería – </a:t>
            </a:r>
            <a:r>
              <a:rPr lang="es-MX" altLang="es-MX" sz="2000" dirty="0" err="1">
                <a:latin typeface="Century Gothic" panose="020B0502020202020204" pitchFamily="34" charset="0"/>
              </a:rPr>
              <a:t>Fanvit</a:t>
            </a:r>
            <a:r>
              <a:rPr lang="es-MX" altLang="es-MX" sz="2000" dirty="0">
                <a:latin typeface="Century Gothic" panose="020B0502020202020204" pitchFamily="34" charset="0"/>
              </a:rPr>
              <a:t>”  en </a:t>
            </a:r>
            <a:r>
              <a:rPr lang="es-MX" altLang="es-MX" sz="2000" dirty="0" smtClean="0">
                <a:latin typeface="Century Gothic" panose="020B0502020202020204" pitchFamily="34" charset="0"/>
              </a:rPr>
              <a:t>2017</a:t>
            </a:r>
          </a:p>
          <a:p>
            <a:pPr>
              <a:buFont typeface="Wingdings" panose="05000000000000000000" pitchFamily="2" charset="2"/>
              <a:buChar char="§"/>
              <a:defRPr/>
            </a:pPr>
            <a:endParaRPr lang="es-MX" altLang="es-MX" sz="800" dirty="0" smtClean="0">
              <a:latin typeface="Century Gothic" panose="020B0502020202020204" pitchFamily="34" charset="0"/>
            </a:endParaRPr>
          </a:p>
          <a:p>
            <a:pPr marL="0" indent="0" algn="just">
              <a:buFont typeface="Arial" pitchFamily="34" charset="0"/>
              <a:buNone/>
              <a:defRPr/>
            </a:pPr>
            <a:endParaRPr lang="es-MX" sz="2000" b="1" dirty="0" smtClean="0">
              <a:latin typeface="Century Gothic" panose="020B0502020202020204" pitchFamily="34" charset="0"/>
            </a:endParaRPr>
          </a:p>
          <a:p>
            <a:pPr marL="0" indent="0" algn="just">
              <a:buFont typeface="Arial" pitchFamily="34" charset="0"/>
              <a:buNone/>
              <a:defRPr/>
            </a:pPr>
            <a:endParaRPr lang="es-MX" sz="800" b="1" dirty="0" smtClean="0">
              <a:latin typeface="Century Gothic" panose="020B0502020202020204" pitchFamily="34" charset="0"/>
            </a:endParaRPr>
          </a:p>
          <a:p>
            <a:pPr marL="0" indent="0" algn="just">
              <a:buFont typeface="Arial" pitchFamily="34" charset="0"/>
              <a:buNone/>
              <a:defRPr/>
            </a:pPr>
            <a:r>
              <a:rPr lang="es-MX" sz="2000" dirty="0" smtClean="0">
                <a:latin typeface="Century Gothic" panose="020B0502020202020204" pitchFamily="34" charset="0"/>
              </a:rPr>
              <a:t>Anexo 1 (POA)</a:t>
            </a:r>
            <a:endParaRPr lang="es-MX" sz="2000" dirty="0">
              <a:latin typeface="Century Gothic" panose="020B0502020202020204" pitchFamily="34" charset="0"/>
            </a:endParaRPr>
          </a:p>
          <a:p>
            <a:pPr marL="0" indent="0" algn="just">
              <a:buNone/>
              <a:defRPr/>
            </a:pPr>
            <a:endParaRPr lang="es-MX" sz="1800" dirty="0" smtClean="0">
              <a:solidFill>
                <a:srgbClr val="FF0000"/>
              </a:solidFill>
              <a:latin typeface="Myriad Pro"/>
            </a:endParaRPr>
          </a:p>
        </p:txBody>
      </p:sp>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983623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74688"/>
            <a:ext cx="5562600" cy="631825"/>
          </a:xfrm>
        </p:spPr>
        <p:txBody>
          <a:bodyPr/>
          <a:lstStyle/>
          <a:p>
            <a:r>
              <a:rPr lang="es-MX" altLang="es-MX" sz="2800" b="1" dirty="0" smtClean="0">
                <a:latin typeface="Century Gothic" panose="020B0502020202020204" pitchFamily="34" charset="0"/>
              </a:rPr>
              <a:t>Antecedentes</a:t>
            </a:r>
            <a:r>
              <a:rPr lang="es-MX" altLang="es-MX" b="1" dirty="0" smtClean="0">
                <a:latin typeface="Century Gothic" panose="020B0502020202020204" pitchFamily="34" charset="0"/>
              </a:rPr>
              <a:t>: </a:t>
            </a:r>
            <a:endParaRPr lang="es-MX" dirty="0"/>
          </a:p>
        </p:txBody>
      </p:sp>
      <p:sp>
        <p:nvSpPr>
          <p:cNvPr id="3" name="2 Marcador de contenido"/>
          <p:cNvSpPr>
            <a:spLocks noGrp="1"/>
          </p:cNvSpPr>
          <p:nvPr>
            <p:ph idx="1"/>
          </p:nvPr>
        </p:nvSpPr>
        <p:spPr>
          <a:xfrm>
            <a:off x="416255" y="1551303"/>
            <a:ext cx="8386549" cy="4985977"/>
          </a:xfrm>
        </p:spPr>
        <p:txBody>
          <a:bodyPr/>
          <a:lstStyle/>
          <a:p>
            <a:pPr marL="0" indent="0" algn="just">
              <a:buNone/>
            </a:pPr>
            <a:r>
              <a:rPr lang="es-MX" sz="1600" dirty="0" smtClean="0">
                <a:latin typeface="Century Gothic" pitchFamily="34" charset="0"/>
              </a:rPr>
              <a:t>En marzo de 2017 se hizo del conocimiento del Comité de Inversiones la “ </a:t>
            </a:r>
            <a:r>
              <a:rPr lang="es-MX" sz="1600" i="1" dirty="0" smtClean="0">
                <a:latin typeface="Century Gothic" pitchFamily="34" charset="0"/>
              </a:rPr>
              <a:t>Política de traspasos Tesorería - FANVIT</a:t>
            </a:r>
            <a:r>
              <a:rPr lang="es-MX" sz="1600" dirty="0" smtClean="0">
                <a:latin typeface="Century Gothic" pitchFamily="34" charset="0"/>
              </a:rPr>
              <a:t>”.</a:t>
            </a:r>
          </a:p>
          <a:p>
            <a:pPr marL="0" indent="0" algn="just">
              <a:buNone/>
            </a:pPr>
            <a:endParaRPr lang="es-MX" sz="1600" dirty="0">
              <a:latin typeface="Century Gothic" pitchFamily="34" charset="0"/>
            </a:endParaRPr>
          </a:p>
          <a:p>
            <a:pPr marL="0" indent="0" algn="just">
              <a:buNone/>
            </a:pPr>
            <a:r>
              <a:rPr lang="es-MX" sz="1600" dirty="0" smtClean="0">
                <a:latin typeface="Century Gothic" pitchFamily="34" charset="0"/>
              </a:rPr>
              <a:t>Los recursos dentro de la Tesorería han sido transferidos adecuadamente durante el periodo previo a </a:t>
            </a:r>
            <a:r>
              <a:rPr lang="es-MX" sz="1600" dirty="0">
                <a:latin typeface="Century Gothic" pitchFamily="34" charset="0"/>
              </a:rPr>
              <a:t> </a:t>
            </a:r>
            <a:r>
              <a:rPr lang="es-MX" sz="1600" dirty="0" smtClean="0">
                <a:latin typeface="Century Gothic" pitchFamily="34" charset="0"/>
              </a:rPr>
              <a:t>la “Política de traspasos Tesorería - </a:t>
            </a:r>
            <a:r>
              <a:rPr lang="es-MX" sz="1600" dirty="0" err="1" smtClean="0">
                <a:latin typeface="Century Gothic" pitchFamily="34" charset="0"/>
              </a:rPr>
              <a:t>Fanvit</a:t>
            </a:r>
            <a:r>
              <a:rPr lang="es-MX" sz="1600" dirty="0" smtClean="0">
                <a:latin typeface="Century Gothic" pitchFamily="34" charset="0"/>
              </a:rPr>
              <a:t>”, sin embargo, dicha política agrega transparencia en el monto y periodicidad con que se generan las transferencias de la Tesorería al </a:t>
            </a:r>
            <a:r>
              <a:rPr lang="es-MX" sz="1600" dirty="0" err="1" smtClean="0">
                <a:latin typeface="Century Gothic" pitchFamily="34" charset="0"/>
              </a:rPr>
              <a:t>Fanvit</a:t>
            </a:r>
            <a:r>
              <a:rPr lang="es-MX" sz="1600" dirty="0" smtClean="0">
                <a:latin typeface="Century Gothic" pitchFamily="34" charset="0"/>
              </a:rPr>
              <a:t>, optimizando al mismo tiempo la inversión de los mismos.</a:t>
            </a:r>
          </a:p>
          <a:p>
            <a:pPr marL="0" indent="0" algn="just">
              <a:buNone/>
            </a:pPr>
            <a:endParaRPr lang="es-MX" sz="1600" dirty="0">
              <a:latin typeface="Century Gothic" pitchFamily="34" charset="0"/>
            </a:endParaRPr>
          </a:p>
          <a:p>
            <a:pPr marL="0" indent="0" algn="just">
              <a:buNone/>
            </a:pPr>
            <a:r>
              <a:rPr lang="es-MX" sz="1600" dirty="0" smtClean="0">
                <a:latin typeface="Century Gothic" pitchFamily="34" charset="0"/>
              </a:rPr>
              <a:t>Esta política se aplicó por primera vez al cierre de </a:t>
            </a:r>
            <a:r>
              <a:rPr lang="es-MX" sz="1600" b="1" dirty="0" smtClean="0">
                <a:latin typeface="Century Gothic" pitchFamily="34" charset="0"/>
              </a:rPr>
              <a:t>mayo 2017.</a:t>
            </a:r>
          </a:p>
          <a:p>
            <a:pPr marL="0" indent="0" algn="just">
              <a:buNone/>
            </a:pPr>
            <a:endParaRPr lang="es-MX" sz="1600" dirty="0" smtClean="0">
              <a:latin typeface="Century Gothic" pitchFamily="34" charset="0"/>
            </a:endParaRPr>
          </a:p>
          <a:p>
            <a:pPr marL="0" indent="0" algn="just">
              <a:buNone/>
            </a:pPr>
            <a:r>
              <a:rPr lang="es-MX" sz="1600" dirty="0" smtClean="0">
                <a:latin typeface="Century Gothic" pitchFamily="34" charset="0"/>
              </a:rPr>
              <a:t>Respecto a la determinación del monto a transferir, se deben de observar y cumplir 2 puntos importantes:</a:t>
            </a:r>
          </a:p>
          <a:p>
            <a:pPr marL="0" indent="0" algn="just">
              <a:buNone/>
            </a:pPr>
            <a:endParaRPr lang="es-MX" sz="1600" dirty="0" smtClean="0">
              <a:latin typeface="Century Gothic" pitchFamily="34" charset="0"/>
            </a:endParaRPr>
          </a:p>
          <a:p>
            <a:pPr algn="just"/>
            <a:r>
              <a:rPr lang="es-MX" sz="1600" dirty="0" smtClean="0">
                <a:latin typeface="Century Gothic" pitchFamily="34" charset="0"/>
              </a:rPr>
              <a:t>El </a:t>
            </a:r>
            <a:r>
              <a:rPr lang="es-MX" sz="1600" b="1" dirty="0" smtClean="0">
                <a:latin typeface="Century Gothic" pitchFamily="34" charset="0"/>
              </a:rPr>
              <a:t>“Monto máximo de recursos”</a:t>
            </a:r>
            <a:r>
              <a:rPr lang="es-MX" sz="1600" dirty="0" smtClean="0">
                <a:latin typeface="Century Gothic" pitchFamily="34" charset="0"/>
              </a:rPr>
              <a:t> que debe tener la TG:      	</a:t>
            </a:r>
            <a:r>
              <a:rPr lang="es-MX" sz="1600" b="1" dirty="0" smtClean="0">
                <a:latin typeface="Century Gothic" pitchFamily="34" charset="0"/>
              </a:rPr>
              <a:t>$ 33,687 </a:t>
            </a:r>
            <a:r>
              <a:rPr lang="es-MX" sz="1600" b="1" dirty="0" err="1" smtClean="0">
                <a:latin typeface="Century Gothic" pitchFamily="34" charset="0"/>
              </a:rPr>
              <a:t>mdp</a:t>
            </a:r>
            <a:r>
              <a:rPr lang="es-MX" sz="1600" dirty="0" smtClean="0">
                <a:latin typeface="Century Gothic" pitchFamily="34" charset="0"/>
              </a:rPr>
              <a:t>   </a:t>
            </a:r>
          </a:p>
          <a:p>
            <a:pPr algn="just"/>
            <a:r>
              <a:rPr lang="es-MX" sz="1600" dirty="0" smtClean="0">
                <a:latin typeface="Century Gothic" pitchFamily="34" charset="0"/>
              </a:rPr>
              <a:t>El </a:t>
            </a:r>
            <a:r>
              <a:rPr lang="es-MX" sz="1600" b="1" dirty="0" smtClean="0">
                <a:latin typeface="Century Gothic" pitchFamily="34" charset="0"/>
              </a:rPr>
              <a:t>“Saldo mínimo de Liquidez”</a:t>
            </a:r>
            <a:r>
              <a:rPr lang="es-MX" sz="1600" dirty="0" smtClean="0">
                <a:latin typeface="Century Gothic" pitchFamily="34" charset="0"/>
              </a:rPr>
              <a:t> para la operación de la TG:	</a:t>
            </a:r>
            <a:r>
              <a:rPr lang="es-MX" sz="1600" b="1" dirty="0" smtClean="0">
                <a:latin typeface="Century Gothic" pitchFamily="34" charset="0"/>
              </a:rPr>
              <a:t>$ 10,475 </a:t>
            </a:r>
            <a:r>
              <a:rPr lang="es-MX" sz="1600" b="1" dirty="0" err="1" smtClean="0">
                <a:latin typeface="Century Gothic" pitchFamily="34" charset="0"/>
              </a:rPr>
              <a:t>mdp</a:t>
            </a:r>
            <a:r>
              <a:rPr lang="es-MX" sz="1600" b="1" dirty="0" smtClean="0">
                <a:latin typeface="Century Gothic" pitchFamily="34" charset="0"/>
              </a:rPr>
              <a:t>	</a:t>
            </a:r>
            <a:r>
              <a:rPr lang="es-MX" sz="1600" dirty="0" smtClean="0">
                <a:latin typeface="Century Gothic" pitchFamily="34" charset="0"/>
              </a:rPr>
              <a:t> </a:t>
            </a:r>
          </a:p>
          <a:p>
            <a:pPr marL="0" indent="0" algn="just">
              <a:buNone/>
            </a:pPr>
            <a:endParaRPr lang="es-MX" sz="1600" dirty="0">
              <a:latin typeface="Century Gothic" pitchFamily="34" charset="0"/>
            </a:endParaRPr>
          </a:p>
          <a:p>
            <a:pPr marL="0" indent="0">
              <a:buNone/>
            </a:pPr>
            <a:endParaRPr lang="es-MX" sz="1600" dirty="0">
              <a:latin typeface="Century Gothic" pitchFamily="34" charset="0"/>
            </a:endParaRPr>
          </a:p>
        </p:txBody>
      </p:sp>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91942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457200" y="274638"/>
            <a:ext cx="5867400" cy="631825"/>
          </a:xfrm>
        </p:spPr>
        <p:txBody>
          <a:bodyPr/>
          <a:lstStyle/>
          <a:p>
            <a:r>
              <a:rPr lang="es-MX" altLang="es-MX" sz="2000" b="1" dirty="0" smtClean="0">
                <a:latin typeface="Century Gothic" panose="020B0502020202020204" pitchFamily="34" charset="0"/>
              </a:rPr>
              <a:t>Representación gráfica de la </a:t>
            </a:r>
            <a:r>
              <a:rPr lang="es-MX" altLang="es-MX" sz="2000" b="1" dirty="0">
                <a:latin typeface="Century Gothic" panose="020B0502020202020204" pitchFamily="34" charset="0"/>
              </a:rPr>
              <a:t>“Política de traspasos Tesorería – </a:t>
            </a:r>
            <a:r>
              <a:rPr lang="es-MX" altLang="es-MX" sz="2000" b="1" dirty="0" err="1">
                <a:latin typeface="Century Gothic" panose="020B0502020202020204" pitchFamily="34" charset="0"/>
              </a:rPr>
              <a:t>Fanvit</a:t>
            </a:r>
            <a:r>
              <a:rPr lang="es-MX" altLang="es-MX" sz="2000" b="1" dirty="0">
                <a:latin typeface="Century Gothic" panose="020B0502020202020204" pitchFamily="34" charset="0"/>
              </a:rPr>
              <a:t>”  </a:t>
            </a:r>
            <a:r>
              <a:rPr lang="es-MX" altLang="es-MX" sz="2000" b="1" dirty="0" smtClean="0">
                <a:latin typeface="Century Gothic" panose="020B0502020202020204" pitchFamily="34" charset="0"/>
              </a:rPr>
              <a:t>en 2017</a:t>
            </a:r>
            <a:endParaRPr lang="es-MX"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8" y="1248987"/>
            <a:ext cx="9088437" cy="471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4261282" y="2473622"/>
            <a:ext cx="1627617"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junio </a:t>
            </a:r>
            <a:r>
              <a:rPr lang="es-MX" sz="1050" b="1" dirty="0" smtClean="0">
                <a:latin typeface="Century Gothic" panose="020B0502020202020204" pitchFamily="34" charset="0"/>
              </a:rPr>
              <a:t>$17,500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sp>
        <p:nvSpPr>
          <p:cNvPr id="9" name="8 CuadroTexto"/>
          <p:cNvSpPr txBox="1"/>
          <p:nvPr/>
        </p:nvSpPr>
        <p:spPr>
          <a:xfrm>
            <a:off x="986042" y="3667761"/>
            <a:ext cx="1615808"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enero </a:t>
            </a:r>
            <a:r>
              <a:rPr lang="es-MX" sz="1050" b="1" dirty="0" smtClean="0">
                <a:latin typeface="Century Gothic" panose="020B0502020202020204" pitchFamily="34" charset="0"/>
              </a:rPr>
              <a:t>$6,000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sp>
        <p:nvSpPr>
          <p:cNvPr id="10" name="9 CuadroTexto"/>
          <p:cNvSpPr txBox="1"/>
          <p:nvPr/>
        </p:nvSpPr>
        <p:spPr>
          <a:xfrm>
            <a:off x="2500427" y="1676436"/>
            <a:ext cx="1615808" cy="415498"/>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transferido </a:t>
            </a:r>
          </a:p>
          <a:p>
            <a:r>
              <a:rPr lang="es-MX" sz="1050" dirty="0" smtClean="0">
                <a:latin typeface="Century Gothic" panose="020B0502020202020204" pitchFamily="34" charset="0"/>
              </a:rPr>
              <a:t>en abril </a:t>
            </a:r>
            <a:r>
              <a:rPr lang="es-MX" sz="1050" b="1" dirty="0" smtClean="0">
                <a:latin typeface="Century Gothic" panose="020B0502020202020204" pitchFamily="34" charset="0"/>
              </a:rPr>
              <a:t>$</a:t>
            </a:r>
            <a:r>
              <a:rPr lang="es-MX" sz="1050" b="1" dirty="0">
                <a:latin typeface="Century Gothic" panose="020B0502020202020204" pitchFamily="34" charset="0"/>
              </a:rPr>
              <a:t>5</a:t>
            </a:r>
            <a:r>
              <a:rPr lang="es-MX" sz="1050" b="1" dirty="0" smtClean="0">
                <a:latin typeface="Century Gothic" panose="020B0502020202020204" pitchFamily="34" charset="0"/>
              </a:rPr>
              <a:t>,000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cxnSp>
        <p:nvCxnSpPr>
          <p:cNvPr id="11" name="10 Conector recto de flecha"/>
          <p:cNvCxnSpPr/>
          <p:nvPr/>
        </p:nvCxnSpPr>
        <p:spPr>
          <a:xfrm flipV="1">
            <a:off x="1094061" y="2571157"/>
            <a:ext cx="4999" cy="653974"/>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2" name="11 Conector recto de flecha"/>
          <p:cNvCxnSpPr/>
          <p:nvPr/>
        </p:nvCxnSpPr>
        <p:spPr>
          <a:xfrm>
            <a:off x="1447990" y="2920038"/>
            <a:ext cx="3496" cy="747723"/>
          </a:xfrm>
          <a:prstGeom prst="straightConnector1">
            <a:avLst/>
          </a:prstGeom>
          <a:ln w="3175">
            <a:solidFill>
              <a:schemeClr val="accent2"/>
            </a:solidFill>
            <a:headEnd type="none" w="sm" len="sm"/>
            <a:tailEnd type="triangle"/>
          </a:ln>
          <a:effectLst/>
        </p:spPr>
        <p:style>
          <a:lnRef idx="2">
            <a:schemeClr val="accent1"/>
          </a:lnRef>
          <a:fillRef idx="0">
            <a:schemeClr val="accent1"/>
          </a:fillRef>
          <a:effectRef idx="1">
            <a:schemeClr val="accent1"/>
          </a:effectRef>
          <a:fontRef idx="minor">
            <a:schemeClr val="tx1"/>
          </a:fontRef>
        </p:style>
      </p:cxnSp>
      <p:cxnSp>
        <p:nvCxnSpPr>
          <p:cNvPr id="13" name="12 Conector recto de flecha"/>
          <p:cNvCxnSpPr/>
          <p:nvPr/>
        </p:nvCxnSpPr>
        <p:spPr>
          <a:xfrm>
            <a:off x="1105090" y="2920374"/>
            <a:ext cx="346396" cy="0"/>
          </a:xfrm>
          <a:prstGeom prst="straightConnector1">
            <a:avLst/>
          </a:prstGeom>
          <a:ln w="3175">
            <a:solidFill>
              <a:schemeClr val="accent2"/>
            </a:solidFill>
            <a:headEnd type="oval" w="sm" len="sm"/>
            <a:tailEnd type="none"/>
          </a:ln>
          <a:effectLst/>
        </p:spPr>
        <p:style>
          <a:lnRef idx="2">
            <a:schemeClr val="accent1"/>
          </a:lnRef>
          <a:fillRef idx="0">
            <a:schemeClr val="accent1"/>
          </a:fillRef>
          <a:effectRef idx="1">
            <a:schemeClr val="accent1"/>
          </a:effectRef>
          <a:fontRef idx="minor">
            <a:schemeClr val="tx1"/>
          </a:fontRef>
        </p:style>
      </p:cxnSp>
      <p:cxnSp>
        <p:nvCxnSpPr>
          <p:cNvPr id="14" name="13 Conector recto de flecha"/>
          <p:cNvCxnSpPr/>
          <p:nvPr/>
        </p:nvCxnSpPr>
        <p:spPr>
          <a:xfrm flipV="1">
            <a:off x="2597464" y="2709909"/>
            <a:ext cx="0" cy="446919"/>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14 Conector recto de flecha"/>
          <p:cNvCxnSpPr/>
          <p:nvPr/>
        </p:nvCxnSpPr>
        <p:spPr>
          <a:xfrm flipH="1" flipV="1">
            <a:off x="2790799" y="2091934"/>
            <a:ext cx="12720" cy="850048"/>
          </a:xfrm>
          <a:prstGeom prst="straightConnector1">
            <a:avLst/>
          </a:prstGeom>
          <a:ln w="3175">
            <a:solidFill>
              <a:schemeClr val="accent2"/>
            </a:solidFill>
            <a:headEnd type="none" w="sm" len="sm"/>
            <a:tailEnd type="triangle"/>
          </a:ln>
          <a:effectLst/>
        </p:spPr>
        <p:style>
          <a:lnRef idx="2">
            <a:schemeClr val="accent1"/>
          </a:lnRef>
          <a:fillRef idx="0">
            <a:schemeClr val="accent1"/>
          </a:fillRef>
          <a:effectRef idx="1">
            <a:schemeClr val="accent1"/>
          </a:effectRef>
          <a:fontRef idx="minor">
            <a:schemeClr val="tx1"/>
          </a:fontRef>
        </p:style>
      </p:cxnSp>
      <p:cxnSp>
        <p:nvCxnSpPr>
          <p:cNvPr id="16" name="15 Conector recto de flecha"/>
          <p:cNvCxnSpPr/>
          <p:nvPr/>
        </p:nvCxnSpPr>
        <p:spPr>
          <a:xfrm flipV="1">
            <a:off x="3767065" y="2349760"/>
            <a:ext cx="0" cy="810926"/>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 name="16 Conector recto de flecha"/>
          <p:cNvCxnSpPr/>
          <p:nvPr/>
        </p:nvCxnSpPr>
        <p:spPr>
          <a:xfrm>
            <a:off x="3797144" y="2736513"/>
            <a:ext cx="464138" cy="0"/>
          </a:xfrm>
          <a:prstGeom prst="straightConnector1">
            <a:avLst/>
          </a:prstGeom>
          <a:ln w="3175">
            <a:solidFill>
              <a:schemeClr val="accent2"/>
            </a:solidFill>
            <a:headEnd type="oval" w="sm" len="sm"/>
            <a:tailEnd type="triangle"/>
          </a:ln>
          <a:effectLst/>
        </p:spPr>
        <p:style>
          <a:lnRef idx="2">
            <a:schemeClr val="accent1"/>
          </a:lnRef>
          <a:fillRef idx="0">
            <a:schemeClr val="accent1"/>
          </a:fillRef>
          <a:effectRef idx="1">
            <a:schemeClr val="accent1"/>
          </a:effectRef>
          <a:fontRef idx="minor">
            <a:schemeClr val="tx1"/>
          </a:fontRef>
        </p:style>
      </p:cxnSp>
      <p:sp>
        <p:nvSpPr>
          <p:cNvPr id="18" name="CuadroTexto 17"/>
          <p:cNvSpPr txBox="1"/>
          <p:nvPr/>
        </p:nvSpPr>
        <p:spPr>
          <a:xfrm>
            <a:off x="7349341" y="2843020"/>
            <a:ext cx="1339731" cy="276999"/>
          </a:xfrm>
          <a:prstGeom prst="rect">
            <a:avLst/>
          </a:prstGeom>
          <a:noFill/>
        </p:spPr>
        <p:txBody>
          <a:bodyPr wrap="square" rtlCol="0">
            <a:spAutoFit/>
          </a:bodyPr>
          <a:lstStyle/>
          <a:p>
            <a:r>
              <a:rPr lang="es-MX" sz="1200" b="1" dirty="0" smtClean="0">
                <a:latin typeface="Century Gothic" panose="020B0502020202020204" pitchFamily="34" charset="0"/>
              </a:rPr>
              <a:t>$33,687 </a:t>
            </a:r>
            <a:r>
              <a:rPr lang="es-MX" sz="1200" b="1" dirty="0" err="1" smtClean="0">
                <a:latin typeface="Century Gothic" panose="020B0502020202020204" pitchFamily="34" charset="0"/>
              </a:rPr>
              <a:t>mdp</a:t>
            </a:r>
            <a:endParaRPr lang="es-MX" sz="1200" b="1" dirty="0">
              <a:latin typeface="Century Gothic" panose="020B0502020202020204" pitchFamily="34" charset="0"/>
            </a:endParaRPr>
          </a:p>
        </p:txBody>
      </p:sp>
      <p:sp>
        <p:nvSpPr>
          <p:cNvPr id="19" name="CuadroTexto 8"/>
          <p:cNvSpPr txBox="1"/>
          <p:nvPr/>
        </p:nvSpPr>
        <p:spPr>
          <a:xfrm>
            <a:off x="7294751" y="4408256"/>
            <a:ext cx="1339729" cy="276999"/>
          </a:xfrm>
          <a:prstGeom prst="rect">
            <a:avLst/>
          </a:prstGeom>
          <a:noFill/>
        </p:spPr>
        <p:txBody>
          <a:bodyPr wrap="square" rtlCol="0">
            <a:spAutoFit/>
          </a:bodyPr>
          <a:lstStyle/>
          <a:p>
            <a:r>
              <a:rPr lang="es-MX" sz="1200" b="1" dirty="0" smtClean="0">
                <a:latin typeface="Century Gothic" panose="020B0502020202020204" pitchFamily="34" charset="0"/>
              </a:rPr>
              <a:t>$10,475 </a:t>
            </a:r>
            <a:r>
              <a:rPr lang="es-MX" sz="1200" b="1" dirty="0" err="1" smtClean="0">
                <a:latin typeface="Century Gothic" panose="020B0502020202020204" pitchFamily="34" charset="0"/>
              </a:rPr>
              <a:t>mdp</a:t>
            </a:r>
            <a:r>
              <a:rPr lang="es-MX" sz="1200" b="1" dirty="0" smtClean="0">
                <a:latin typeface="Century Gothic" panose="020B0502020202020204" pitchFamily="34" charset="0"/>
              </a:rPr>
              <a:t> </a:t>
            </a:r>
            <a:endParaRPr lang="es-MX" sz="1200" b="1" dirty="0">
              <a:latin typeface="Century Gothic" panose="020B0502020202020204" pitchFamily="34" charset="0"/>
            </a:endParaRPr>
          </a:p>
        </p:txBody>
      </p:sp>
      <p:sp>
        <p:nvSpPr>
          <p:cNvPr id="20" name="19 CuadroTexto"/>
          <p:cNvSpPr txBox="1"/>
          <p:nvPr/>
        </p:nvSpPr>
        <p:spPr>
          <a:xfrm>
            <a:off x="646499" y="2974510"/>
            <a:ext cx="507153" cy="230832"/>
          </a:xfrm>
          <a:prstGeom prst="rect">
            <a:avLst/>
          </a:prstGeom>
          <a:noFill/>
        </p:spPr>
        <p:txBody>
          <a:bodyPr wrap="square" rtlCol="0">
            <a:spAutoFit/>
          </a:bodyPr>
          <a:lstStyle/>
          <a:p>
            <a:r>
              <a:rPr lang="es-MX" sz="900" b="1" dirty="0" smtClean="0">
                <a:latin typeface="Century Gothic" panose="020B0502020202020204" pitchFamily="34" charset="0"/>
              </a:rPr>
              <a:t>MMR</a:t>
            </a:r>
            <a:endParaRPr lang="es-MX" sz="900" b="1" dirty="0">
              <a:latin typeface="Century Gothic" panose="020B0502020202020204" pitchFamily="34" charset="0"/>
            </a:endParaRPr>
          </a:p>
        </p:txBody>
      </p:sp>
      <p:sp>
        <p:nvSpPr>
          <p:cNvPr id="21" name="20 CuadroTexto"/>
          <p:cNvSpPr txBox="1"/>
          <p:nvPr/>
        </p:nvSpPr>
        <p:spPr>
          <a:xfrm>
            <a:off x="656497" y="4083259"/>
            <a:ext cx="411432" cy="230832"/>
          </a:xfrm>
          <a:prstGeom prst="rect">
            <a:avLst/>
          </a:prstGeom>
          <a:noFill/>
        </p:spPr>
        <p:txBody>
          <a:bodyPr wrap="square" rtlCol="0">
            <a:spAutoFit/>
          </a:bodyPr>
          <a:lstStyle/>
          <a:p>
            <a:r>
              <a:rPr lang="es-MX" sz="900" b="1" dirty="0" smtClean="0">
                <a:latin typeface="Century Gothic" panose="020B0502020202020204" pitchFamily="34" charset="0"/>
              </a:rPr>
              <a:t>SML</a:t>
            </a:r>
            <a:endParaRPr lang="es-MX" sz="900" b="1" dirty="0">
              <a:latin typeface="Century Gothic" panose="020B0502020202020204" pitchFamily="34" charset="0"/>
            </a:endParaRPr>
          </a:p>
        </p:txBody>
      </p:sp>
      <p:sp>
        <p:nvSpPr>
          <p:cNvPr id="22" name="21 CuadroTexto"/>
          <p:cNvSpPr txBox="1"/>
          <p:nvPr/>
        </p:nvSpPr>
        <p:spPr>
          <a:xfrm>
            <a:off x="793973" y="4885895"/>
            <a:ext cx="7122206" cy="307777"/>
          </a:xfrm>
          <a:prstGeom prst="rect">
            <a:avLst/>
          </a:prstGeom>
          <a:noFill/>
        </p:spPr>
        <p:txBody>
          <a:bodyPr wrap="none" rtlCol="0">
            <a:spAutoFit/>
          </a:bodyPr>
          <a:lstStyle/>
          <a:p>
            <a:r>
              <a:rPr lang="es-MX" sz="1400" dirty="0" smtClean="0"/>
              <a:t>ENE        FEB        MZO       ABR       MAY      JUN         JUL         AGO        SEP         OCT      NOV       DIC</a:t>
            </a:r>
            <a:endParaRPr lang="es-MX" sz="1400" dirty="0"/>
          </a:p>
        </p:txBody>
      </p:sp>
      <p:sp>
        <p:nvSpPr>
          <p:cNvPr id="23" name="22 Rectángulo"/>
          <p:cNvSpPr/>
          <p:nvPr/>
        </p:nvSpPr>
        <p:spPr>
          <a:xfrm>
            <a:off x="1633026" y="5962718"/>
            <a:ext cx="6514685" cy="492443"/>
          </a:xfrm>
          <a:prstGeom prst="rect">
            <a:avLst/>
          </a:prstGeom>
        </p:spPr>
        <p:txBody>
          <a:bodyPr wrap="square">
            <a:spAutoFit/>
          </a:bodyPr>
          <a:lstStyle/>
          <a:p>
            <a:pPr marL="171450" indent="-171450" algn="just">
              <a:buFont typeface="Wingdings" panose="05000000000000000000" pitchFamily="2" charset="2"/>
              <a:buChar char="§"/>
            </a:pPr>
            <a:r>
              <a:rPr lang="es-MX" sz="1300" dirty="0" smtClean="0"/>
              <a:t>Saldos observados en la Tesorería en el periodo del  01-01-2017 al </a:t>
            </a:r>
            <a:r>
              <a:rPr lang="es-MX" sz="1300" dirty="0"/>
              <a:t> </a:t>
            </a:r>
            <a:r>
              <a:rPr lang="es-MX" sz="1300" dirty="0" smtClean="0"/>
              <a:t>29-12-2017</a:t>
            </a:r>
          </a:p>
          <a:p>
            <a:pPr marL="171450" indent="-171450" algn="just">
              <a:buFont typeface="Wingdings" panose="05000000000000000000" pitchFamily="2" charset="2"/>
              <a:buChar char="§"/>
            </a:pPr>
            <a:r>
              <a:rPr lang="es-MX" sz="1300" dirty="0" smtClean="0"/>
              <a:t>Monto total traspasado al </a:t>
            </a:r>
            <a:r>
              <a:rPr lang="es-MX" sz="1300" dirty="0" err="1" smtClean="0"/>
              <a:t>Fanvit</a:t>
            </a:r>
            <a:r>
              <a:rPr lang="es-MX" sz="1300" dirty="0" smtClean="0"/>
              <a:t> durante 2017: $ 28,500 </a:t>
            </a:r>
            <a:r>
              <a:rPr lang="es-MX" sz="1300" dirty="0" err="1" smtClean="0"/>
              <a:t>mdp</a:t>
            </a:r>
            <a:endParaRPr lang="es-MX" sz="1300" dirty="0"/>
          </a:p>
        </p:txBody>
      </p:sp>
      <p:sp>
        <p:nvSpPr>
          <p:cNvPr id="24" name="23 CuadroTexto"/>
          <p:cNvSpPr txBox="1"/>
          <p:nvPr/>
        </p:nvSpPr>
        <p:spPr>
          <a:xfrm>
            <a:off x="2412317" y="6533708"/>
            <a:ext cx="2208900" cy="230832"/>
          </a:xfrm>
          <a:prstGeom prst="rect">
            <a:avLst/>
          </a:prstGeom>
          <a:noFill/>
        </p:spPr>
        <p:txBody>
          <a:bodyPr wrap="square" rtlCol="0">
            <a:spAutoFit/>
          </a:bodyPr>
          <a:lstStyle/>
          <a:p>
            <a:r>
              <a:rPr lang="es-MX" sz="900" b="1" dirty="0" smtClean="0">
                <a:latin typeface="Century Gothic" panose="020B0502020202020204" pitchFamily="34" charset="0"/>
              </a:rPr>
              <a:t>MMR= Monto Máximo de Recursos.</a:t>
            </a:r>
            <a:endParaRPr lang="es-MX" sz="900" b="1" dirty="0">
              <a:latin typeface="Century Gothic" panose="020B0502020202020204" pitchFamily="34" charset="0"/>
            </a:endParaRPr>
          </a:p>
        </p:txBody>
      </p:sp>
      <p:sp>
        <p:nvSpPr>
          <p:cNvPr id="25" name="24 CuadroTexto"/>
          <p:cNvSpPr txBox="1"/>
          <p:nvPr/>
        </p:nvSpPr>
        <p:spPr>
          <a:xfrm>
            <a:off x="4988127" y="6545191"/>
            <a:ext cx="2340742" cy="230832"/>
          </a:xfrm>
          <a:prstGeom prst="rect">
            <a:avLst/>
          </a:prstGeom>
          <a:noFill/>
        </p:spPr>
        <p:txBody>
          <a:bodyPr wrap="square" rtlCol="0">
            <a:spAutoFit/>
          </a:bodyPr>
          <a:lstStyle/>
          <a:p>
            <a:r>
              <a:rPr lang="es-MX" sz="900" b="1" dirty="0" smtClean="0">
                <a:latin typeface="Century Gothic" panose="020B0502020202020204" pitchFamily="34" charset="0"/>
              </a:rPr>
              <a:t>SML= Saldo Mínimo de </a:t>
            </a:r>
            <a:r>
              <a:rPr lang="es-MX" sz="900" b="1" dirty="0">
                <a:latin typeface="Century Gothic" panose="020B0502020202020204" pitchFamily="34" charset="0"/>
              </a:rPr>
              <a:t>L</a:t>
            </a:r>
            <a:r>
              <a:rPr lang="es-MX" sz="900" b="1" dirty="0" smtClean="0">
                <a:latin typeface="Century Gothic" panose="020B0502020202020204" pitchFamily="34" charset="0"/>
              </a:rPr>
              <a:t>iquidez.</a:t>
            </a:r>
            <a:endParaRPr lang="es-MX" sz="900" b="1" dirty="0">
              <a:latin typeface="Century Gothic" panose="020B0502020202020204" pitchFamily="34" charset="0"/>
            </a:endParaRPr>
          </a:p>
        </p:txBody>
      </p:sp>
      <p:cxnSp>
        <p:nvCxnSpPr>
          <p:cNvPr id="26" name="25 Conector recto"/>
          <p:cNvCxnSpPr/>
          <p:nvPr/>
        </p:nvCxnSpPr>
        <p:spPr>
          <a:xfrm>
            <a:off x="697441" y="4858599"/>
            <a:ext cx="7308118" cy="0"/>
          </a:xfrm>
          <a:prstGeom prst="line">
            <a:avLst/>
          </a:prstGeom>
          <a:ln>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sp>
        <p:nvSpPr>
          <p:cNvPr id="2" name="1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2417343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76</a:t>
            </a:fld>
            <a:endParaRPr lang="es-ES" altLang="es-MX" dirty="0">
              <a:latin typeface="Century Gothic" panose="020B0502020202020204" pitchFamily="34" charset="0"/>
            </a:endParaRPr>
          </a:p>
        </p:txBody>
      </p:sp>
      <p:sp>
        <p:nvSpPr>
          <p:cNvPr id="18" name="1 Título"/>
          <p:cNvSpPr>
            <a:spLocks noGrp="1"/>
          </p:cNvSpPr>
          <p:nvPr>
            <p:ph type="title"/>
          </p:nvPr>
        </p:nvSpPr>
        <p:spPr>
          <a:xfrm>
            <a:off x="457200" y="274638"/>
            <a:ext cx="6393976" cy="631825"/>
          </a:xfrm>
        </p:spPr>
        <p:txBody>
          <a:bodyPr/>
          <a:lstStyle/>
          <a:p>
            <a:r>
              <a:rPr lang="es-MX" altLang="es-MX" sz="2000" b="1" dirty="0" smtClean="0">
                <a:latin typeface="Century Gothic" panose="020B0502020202020204" pitchFamily="34" charset="0"/>
              </a:rPr>
              <a:t>Consideraciones para la aplicación de la </a:t>
            </a:r>
            <a:r>
              <a:rPr lang="es-MX" altLang="es-MX" sz="2000" b="1" dirty="0">
                <a:latin typeface="Century Gothic" panose="020B0502020202020204" pitchFamily="34" charset="0"/>
              </a:rPr>
              <a:t>“Política de traspasos Tesorería – </a:t>
            </a:r>
            <a:r>
              <a:rPr lang="es-MX" altLang="es-MX" sz="2000" b="1" dirty="0" err="1">
                <a:latin typeface="Century Gothic" panose="020B0502020202020204" pitchFamily="34" charset="0"/>
              </a:rPr>
              <a:t>Fanvit</a:t>
            </a:r>
            <a:r>
              <a:rPr lang="es-MX" altLang="es-MX" sz="2000" b="1" dirty="0">
                <a:latin typeface="Century Gothic" panose="020B0502020202020204" pitchFamily="34" charset="0"/>
              </a:rPr>
              <a:t>”  </a:t>
            </a:r>
            <a:r>
              <a:rPr lang="es-MX" altLang="es-MX" sz="2000" b="1" dirty="0" smtClean="0">
                <a:latin typeface="Century Gothic" panose="020B0502020202020204" pitchFamily="34" charset="0"/>
              </a:rPr>
              <a:t>en 2017</a:t>
            </a:r>
            <a:endParaRPr lang="es-MX" sz="2000" dirty="0"/>
          </a:p>
        </p:txBody>
      </p:sp>
      <p:sp>
        <p:nvSpPr>
          <p:cNvPr id="19" name="2 Marcador de contenido"/>
          <p:cNvSpPr>
            <a:spLocks noGrp="1"/>
          </p:cNvSpPr>
          <p:nvPr>
            <p:ph idx="1"/>
          </p:nvPr>
        </p:nvSpPr>
        <p:spPr>
          <a:xfrm>
            <a:off x="416255" y="1414820"/>
            <a:ext cx="8352433" cy="5675192"/>
          </a:xfrm>
        </p:spPr>
        <p:txBody>
          <a:bodyPr/>
          <a:lstStyle/>
          <a:p>
            <a:pPr marL="0" indent="0" algn="just">
              <a:buNone/>
            </a:pPr>
            <a:r>
              <a:rPr lang="es-MX" sz="1600" dirty="0" smtClean="0">
                <a:latin typeface="Century Gothic" pitchFamily="34" charset="0"/>
              </a:rPr>
              <a:t>De acuerdo a la “Política de traspasos Tesorería-</a:t>
            </a:r>
            <a:r>
              <a:rPr lang="es-MX" sz="1600" dirty="0" err="1" smtClean="0">
                <a:latin typeface="Century Gothic" pitchFamily="34" charset="0"/>
              </a:rPr>
              <a:t>Fanvit</a:t>
            </a:r>
            <a:r>
              <a:rPr lang="es-MX" sz="1600" dirty="0" smtClean="0">
                <a:latin typeface="Century Gothic" pitchFamily="34" charset="0"/>
              </a:rPr>
              <a:t>” se deben realizar traspasos en la primera quincena de los meses pares; sin embargo, durante el 2º. semestre del ejercicio 2017 se tuvieron algunas variantes:</a:t>
            </a:r>
          </a:p>
          <a:p>
            <a:pPr marL="0" indent="0" algn="just">
              <a:buNone/>
            </a:pPr>
            <a:endParaRPr lang="es-MX" sz="1600" dirty="0" smtClean="0">
              <a:latin typeface="Century Gothic" pitchFamily="34" charset="0"/>
            </a:endParaRPr>
          </a:p>
          <a:p>
            <a:pPr algn="just">
              <a:buFont typeface="Wingdings" panose="05000000000000000000" pitchFamily="2" charset="2"/>
              <a:buChar char="Ø"/>
            </a:pPr>
            <a:r>
              <a:rPr lang="es-MX" sz="1600" b="1" dirty="0" smtClean="0">
                <a:latin typeface="Century Gothic" pitchFamily="34" charset="0"/>
              </a:rPr>
              <a:t>Salidas extraordinarias no contempladas en el presupuesto con monto de               $ 5,665 </a:t>
            </a:r>
            <a:r>
              <a:rPr lang="es-MX" sz="1600" b="1" dirty="0" err="1" smtClean="0">
                <a:latin typeface="Century Gothic" pitchFamily="34" charset="0"/>
              </a:rPr>
              <a:t>mdp</a:t>
            </a:r>
            <a:r>
              <a:rPr lang="es-MX" sz="1600" b="1" dirty="0" smtClean="0">
                <a:latin typeface="Century Gothic" pitchFamily="34" charset="0"/>
              </a:rPr>
              <a:t>:</a:t>
            </a:r>
          </a:p>
          <a:p>
            <a:pPr lvl="2" algn="just">
              <a:buFont typeface="Wingdings" panose="05000000000000000000" pitchFamily="2" charset="2"/>
              <a:buChar char="Ø"/>
            </a:pPr>
            <a:r>
              <a:rPr lang="es-MX" sz="1600" dirty="0" smtClean="0">
                <a:latin typeface="Century Gothic" pitchFamily="34" charset="0"/>
              </a:rPr>
              <a:t>Traspasos </a:t>
            </a:r>
            <a:r>
              <a:rPr lang="es-MX" sz="1600" dirty="0">
                <a:latin typeface="Century Gothic" pitchFamily="34" charset="0"/>
              </a:rPr>
              <a:t>para Movilidad Hipotecaria </a:t>
            </a:r>
            <a:r>
              <a:rPr lang="es-MX" sz="1600" dirty="0" smtClean="0">
                <a:latin typeface="Century Gothic" pitchFamily="34" charset="0"/>
              </a:rPr>
              <a:t>de octubre a diciembre por </a:t>
            </a:r>
            <a:r>
              <a:rPr lang="es-MX" sz="1600" dirty="0">
                <a:latin typeface="Century Gothic" pitchFamily="34" charset="0"/>
              </a:rPr>
              <a:t>3,000 </a:t>
            </a:r>
            <a:r>
              <a:rPr lang="es-MX" sz="1600" dirty="0" err="1">
                <a:latin typeface="Century Gothic" pitchFamily="34" charset="0"/>
              </a:rPr>
              <a:t>mdp</a:t>
            </a:r>
            <a:r>
              <a:rPr lang="es-MX" sz="1600" dirty="0" smtClean="0">
                <a:latin typeface="Century Gothic" pitchFamily="34" charset="0"/>
              </a:rPr>
              <a:t>.</a:t>
            </a:r>
          </a:p>
          <a:p>
            <a:pPr lvl="2" algn="just">
              <a:buFont typeface="Wingdings" panose="05000000000000000000" pitchFamily="2" charset="2"/>
              <a:buChar char="Ø"/>
            </a:pPr>
            <a:r>
              <a:rPr lang="es-MX" sz="1600" dirty="0" smtClean="0">
                <a:latin typeface="Century Gothic" pitchFamily="34" charset="0"/>
              </a:rPr>
              <a:t>Traspasos para el seguro de daños con monto de $ 2,665 </a:t>
            </a:r>
            <a:r>
              <a:rPr lang="es-MX" sz="1600" dirty="0" err="1" smtClean="0">
                <a:latin typeface="Century Gothic" pitchFamily="34" charset="0"/>
              </a:rPr>
              <a:t>mdp</a:t>
            </a:r>
            <a:r>
              <a:rPr lang="es-MX" sz="1600" dirty="0" smtClean="0">
                <a:latin typeface="Century Gothic" pitchFamily="34" charset="0"/>
              </a:rPr>
              <a:t> en noviembre.</a:t>
            </a:r>
          </a:p>
          <a:p>
            <a:pPr algn="just">
              <a:buFont typeface="Wingdings" panose="05000000000000000000" pitchFamily="2" charset="2"/>
              <a:buChar char="Ø"/>
            </a:pPr>
            <a:r>
              <a:rPr lang="es-MX" sz="1600" dirty="0" smtClean="0">
                <a:latin typeface="Century Gothic" pitchFamily="34" charset="0"/>
              </a:rPr>
              <a:t>No se tuvo la emisión de </a:t>
            </a:r>
            <a:r>
              <a:rPr lang="es-MX" sz="1600" dirty="0" err="1" smtClean="0">
                <a:latin typeface="Century Gothic" pitchFamily="34" charset="0"/>
              </a:rPr>
              <a:t>Cedevis</a:t>
            </a:r>
            <a:r>
              <a:rPr lang="es-MX" sz="1600" dirty="0" smtClean="0">
                <a:latin typeface="Century Gothic" pitchFamily="34" charset="0"/>
              </a:rPr>
              <a:t> programada en agosto por $ 1,000 </a:t>
            </a:r>
            <a:r>
              <a:rPr lang="es-MX" sz="1600" dirty="0" err="1" smtClean="0">
                <a:latin typeface="Century Gothic" pitchFamily="34" charset="0"/>
              </a:rPr>
              <a:t>mdp</a:t>
            </a:r>
            <a:r>
              <a:rPr lang="es-MX" sz="1600" dirty="0" smtClean="0">
                <a:latin typeface="Century Gothic" pitchFamily="34" charset="0"/>
              </a:rPr>
              <a:t>.</a:t>
            </a:r>
          </a:p>
          <a:p>
            <a:pPr algn="just">
              <a:buFont typeface="Wingdings" panose="05000000000000000000" pitchFamily="2" charset="2"/>
              <a:buChar char="Ø"/>
            </a:pPr>
            <a:r>
              <a:rPr lang="es-MX" sz="1600" dirty="0" smtClean="0">
                <a:latin typeface="Century Gothic" pitchFamily="34" charset="0"/>
              </a:rPr>
              <a:t>Definición del proyecto de Movilidad habitacional para entrega de la SSV con monto inicial de $ 1,000 </a:t>
            </a:r>
            <a:r>
              <a:rPr lang="es-MX" sz="1600" dirty="0" err="1" smtClean="0">
                <a:latin typeface="Century Gothic" pitchFamily="34" charset="0"/>
              </a:rPr>
              <a:t>mdp</a:t>
            </a:r>
            <a:r>
              <a:rPr lang="es-MX" sz="1600" dirty="0">
                <a:latin typeface="Century Gothic" pitchFamily="34" charset="0"/>
              </a:rPr>
              <a:t> </a:t>
            </a:r>
            <a:r>
              <a:rPr lang="es-MX" sz="1600" dirty="0" smtClean="0">
                <a:latin typeface="Century Gothic" pitchFamily="34" charset="0"/>
              </a:rPr>
              <a:t>a partir de octubre.</a:t>
            </a:r>
          </a:p>
          <a:p>
            <a:pPr algn="just">
              <a:buFont typeface="Wingdings" panose="05000000000000000000" pitchFamily="2" charset="2"/>
              <a:buChar char="Ø"/>
            </a:pPr>
            <a:r>
              <a:rPr lang="es-MX" sz="1600" dirty="0">
                <a:latin typeface="Century Gothic" pitchFamily="34" charset="0"/>
              </a:rPr>
              <a:t>C</a:t>
            </a:r>
            <a:r>
              <a:rPr lang="es-MX" sz="1600" dirty="0" smtClean="0">
                <a:latin typeface="Century Gothic" pitchFamily="34" charset="0"/>
              </a:rPr>
              <a:t>ambios a la meta del Programa de Crédito de acuerdo a las estrategias definidas por la Subdirección General de Crédito. </a:t>
            </a:r>
            <a:r>
              <a:rPr lang="es-MX" sz="1600" dirty="0" smtClean="0">
                <a:latin typeface="Century Gothic" pitchFamily="34" charset="0"/>
                <a:hlinkClick r:id="rId3" action="ppaction://hlinksldjump"/>
              </a:rPr>
              <a:t>(Anexo 1</a:t>
            </a:r>
            <a:r>
              <a:rPr lang="es-MX" sz="1600" dirty="0" smtClean="0">
                <a:latin typeface="Century Gothic" pitchFamily="34" charset="0"/>
              </a:rPr>
              <a:t>).</a:t>
            </a:r>
          </a:p>
          <a:p>
            <a:pPr algn="just">
              <a:buFont typeface="Wingdings" panose="05000000000000000000" pitchFamily="2" charset="2"/>
              <a:buChar char="Ø"/>
            </a:pPr>
            <a:r>
              <a:rPr lang="es-MX" sz="1600" dirty="0" smtClean="0">
                <a:latin typeface="Century Gothic" pitchFamily="34" charset="0"/>
              </a:rPr>
              <a:t> Incremento en el monto de los cheques promedio por producto teniendo una variación del 12.55% hasta noviembre.</a:t>
            </a:r>
          </a:p>
          <a:p>
            <a:pPr algn="just">
              <a:buFont typeface="Wingdings" panose="05000000000000000000" pitchFamily="2" charset="2"/>
              <a:buChar char="Ø"/>
            </a:pPr>
            <a:r>
              <a:rPr lang="es-MX" sz="1600" dirty="0" smtClean="0">
                <a:latin typeface="Century Gothic" pitchFamily="34" charset="0"/>
              </a:rPr>
              <a:t>Incremento en la formalización de créditos de altos ingresos.</a:t>
            </a:r>
          </a:p>
          <a:p>
            <a:pPr marL="0" indent="0" algn="just">
              <a:buNone/>
            </a:pPr>
            <a:endParaRPr lang="es-MX" sz="800" dirty="0" smtClean="0">
              <a:latin typeface="Century Gothic" pitchFamily="34" charset="0"/>
            </a:endParaRPr>
          </a:p>
          <a:p>
            <a:pPr marL="0" indent="0" algn="just">
              <a:buNone/>
            </a:pPr>
            <a:endParaRPr lang="es-MX" sz="1600" dirty="0">
              <a:latin typeface="Century Gothic" pitchFamily="34" charset="0"/>
            </a:endParaRPr>
          </a:p>
          <a:p>
            <a:pPr marL="0" indent="0">
              <a:buNone/>
            </a:pPr>
            <a:endParaRPr lang="es-MX" sz="1600" dirty="0">
              <a:latin typeface="Century Gothic" pitchFamily="34" charset="0"/>
            </a:endParaRPr>
          </a:p>
        </p:txBody>
      </p:sp>
    </p:spTree>
    <p:extLst>
      <p:ext uri="{BB962C8B-B14F-4D97-AF65-F5344CB8AC3E}">
        <p14:creationId xmlns:p14="http://schemas.microsoft.com/office/powerpoint/2010/main" val="26129455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77</a:t>
            </a:fld>
            <a:endParaRPr lang="es-ES" altLang="es-MX" dirty="0">
              <a:latin typeface="Century Gothic" panose="020B0502020202020204" pitchFamily="34" charset="0"/>
            </a:endParaRPr>
          </a:p>
        </p:txBody>
      </p:sp>
      <p:sp>
        <p:nvSpPr>
          <p:cNvPr id="18" name="1 Título"/>
          <p:cNvSpPr>
            <a:spLocks noGrp="1"/>
          </p:cNvSpPr>
          <p:nvPr>
            <p:ph type="title"/>
          </p:nvPr>
        </p:nvSpPr>
        <p:spPr>
          <a:xfrm>
            <a:off x="457200" y="274638"/>
            <a:ext cx="6393976" cy="631825"/>
          </a:xfrm>
        </p:spPr>
        <p:txBody>
          <a:bodyPr/>
          <a:lstStyle/>
          <a:p>
            <a:r>
              <a:rPr lang="es-MX" altLang="es-MX" sz="2000" b="1" dirty="0" smtClean="0">
                <a:latin typeface="Century Gothic" panose="020B0502020202020204" pitchFamily="34" charset="0"/>
              </a:rPr>
              <a:t>Consideraciones para la aplicación de la </a:t>
            </a:r>
            <a:r>
              <a:rPr lang="es-MX" altLang="es-MX" sz="2000" b="1" dirty="0">
                <a:latin typeface="Century Gothic" panose="020B0502020202020204" pitchFamily="34" charset="0"/>
              </a:rPr>
              <a:t>“Política de traspasos Tesorería – </a:t>
            </a:r>
            <a:r>
              <a:rPr lang="es-MX" altLang="es-MX" sz="2000" b="1" dirty="0" err="1">
                <a:latin typeface="Century Gothic" panose="020B0502020202020204" pitchFamily="34" charset="0"/>
              </a:rPr>
              <a:t>Fanvit</a:t>
            </a:r>
            <a:r>
              <a:rPr lang="es-MX" altLang="es-MX" sz="2000" b="1" dirty="0">
                <a:latin typeface="Century Gothic" panose="020B0502020202020204" pitchFamily="34" charset="0"/>
              </a:rPr>
              <a:t>”  </a:t>
            </a:r>
            <a:r>
              <a:rPr lang="es-MX" altLang="es-MX" sz="2000" b="1" dirty="0" smtClean="0">
                <a:latin typeface="Century Gothic" panose="020B0502020202020204" pitchFamily="34" charset="0"/>
              </a:rPr>
              <a:t>en 2017</a:t>
            </a:r>
            <a:endParaRPr lang="es-MX" sz="2000" dirty="0"/>
          </a:p>
        </p:txBody>
      </p:sp>
      <p:sp>
        <p:nvSpPr>
          <p:cNvPr id="7" name="6 Rectángulo"/>
          <p:cNvSpPr/>
          <p:nvPr/>
        </p:nvSpPr>
        <p:spPr>
          <a:xfrm>
            <a:off x="1446987" y="5430454"/>
            <a:ext cx="6514685" cy="1292662"/>
          </a:xfrm>
          <a:prstGeom prst="rect">
            <a:avLst/>
          </a:prstGeom>
        </p:spPr>
        <p:txBody>
          <a:bodyPr wrap="square">
            <a:spAutoFit/>
          </a:bodyPr>
          <a:lstStyle/>
          <a:p>
            <a:pPr algn="just"/>
            <a:r>
              <a:rPr lang="es-MX" sz="1300" b="1" dirty="0" smtClean="0"/>
              <a:t>NOTAS:</a:t>
            </a:r>
          </a:p>
          <a:p>
            <a:pPr marL="171450" indent="-171450" algn="just">
              <a:buFont typeface="Wingdings" panose="05000000000000000000" pitchFamily="2" charset="2"/>
              <a:buChar char="§"/>
            </a:pPr>
            <a:r>
              <a:rPr lang="es-MX" sz="1300" dirty="0" smtClean="0"/>
              <a:t>Durante noviembre se rompió 2 días el SML debido a los pagos extraordinarios.</a:t>
            </a:r>
          </a:p>
          <a:p>
            <a:pPr marL="171450" indent="-171450" algn="just">
              <a:buFont typeface="Wingdings" panose="05000000000000000000" pitchFamily="2" charset="2"/>
              <a:buChar char="§"/>
            </a:pPr>
            <a:r>
              <a:rPr lang="es-MX" sz="1300" dirty="0" smtClean="0"/>
              <a:t>El saldo final </a:t>
            </a:r>
            <a:r>
              <a:rPr lang="es-MX" sz="1300" dirty="0"/>
              <a:t> </a:t>
            </a:r>
            <a:r>
              <a:rPr lang="es-MX" sz="1300" dirty="0" smtClean="0"/>
              <a:t>al cierre de diciembre 2017 fue de </a:t>
            </a:r>
            <a:r>
              <a:rPr lang="es-MX" sz="1300" b="1" dirty="0" smtClean="0"/>
              <a:t>$11,586 </a:t>
            </a:r>
            <a:r>
              <a:rPr lang="es-MX" sz="1300" b="1" dirty="0" err="1" smtClean="0"/>
              <a:t>mdp</a:t>
            </a:r>
            <a:r>
              <a:rPr lang="es-MX" sz="1300" b="1" dirty="0" smtClean="0"/>
              <a:t>.</a:t>
            </a:r>
          </a:p>
          <a:p>
            <a:pPr marL="171450" indent="-171450" algn="just">
              <a:buFont typeface="Wingdings" panose="05000000000000000000" pitchFamily="2" charset="2"/>
              <a:buChar char="§"/>
            </a:pPr>
            <a:r>
              <a:rPr lang="es-MX" sz="1300" dirty="0" smtClean="0"/>
              <a:t>El saldo mínimo de caja antes  de la “Política de Traspasos” era de  </a:t>
            </a:r>
            <a:r>
              <a:rPr lang="es-MX" sz="1300" b="1" dirty="0" smtClean="0"/>
              <a:t>$25,398 </a:t>
            </a:r>
            <a:r>
              <a:rPr lang="es-MX" sz="1300" b="1" dirty="0" err="1" smtClean="0"/>
              <a:t>mdp</a:t>
            </a:r>
            <a:r>
              <a:rPr lang="es-MX" sz="1300" b="1" dirty="0" smtClean="0"/>
              <a:t>.</a:t>
            </a:r>
          </a:p>
          <a:p>
            <a:pPr algn="just"/>
            <a:endParaRPr lang="es-MX" sz="1300" dirty="0" smtClean="0"/>
          </a:p>
          <a:p>
            <a:pPr algn="just"/>
            <a:endParaRPr lang="es-MX" sz="13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481" y="1325517"/>
            <a:ext cx="7799696" cy="4082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1231592" y="4249420"/>
            <a:ext cx="7127977" cy="276999"/>
          </a:xfrm>
          <a:prstGeom prst="rect">
            <a:avLst/>
          </a:prstGeom>
          <a:noFill/>
        </p:spPr>
        <p:txBody>
          <a:bodyPr wrap="none" rtlCol="0">
            <a:spAutoFit/>
          </a:bodyPr>
          <a:lstStyle/>
          <a:p>
            <a:r>
              <a:rPr lang="es-MX" sz="1200" dirty="0" smtClean="0"/>
              <a:t>ENE           FEB         MZO          ABR         MAY         JUN           JUL          AGO          SEP          OCT          NOV         DIC</a:t>
            </a:r>
            <a:endParaRPr lang="es-MX" sz="1200" dirty="0"/>
          </a:p>
        </p:txBody>
      </p:sp>
      <p:cxnSp>
        <p:nvCxnSpPr>
          <p:cNvPr id="9" name="8 Conector recto"/>
          <p:cNvCxnSpPr/>
          <p:nvPr/>
        </p:nvCxnSpPr>
        <p:spPr>
          <a:xfrm>
            <a:off x="1427744" y="4258091"/>
            <a:ext cx="6595122" cy="10236"/>
          </a:xfrm>
          <a:prstGeom prst="line">
            <a:avLst/>
          </a:prstGeom>
          <a:ln>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1456361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78</a:t>
            </a:fld>
            <a:endParaRPr lang="es-ES" altLang="es-MX" dirty="0">
              <a:latin typeface="Century Gothic" panose="020B0502020202020204" pitchFamily="34" charset="0"/>
            </a:endParaRPr>
          </a:p>
        </p:txBody>
      </p:sp>
      <p:sp>
        <p:nvSpPr>
          <p:cNvPr id="18" name="1 Título"/>
          <p:cNvSpPr>
            <a:spLocks noGrp="1"/>
          </p:cNvSpPr>
          <p:nvPr>
            <p:ph type="title"/>
          </p:nvPr>
        </p:nvSpPr>
        <p:spPr>
          <a:xfrm>
            <a:off x="457200" y="274638"/>
            <a:ext cx="6393976" cy="631825"/>
          </a:xfrm>
        </p:spPr>
        <p:txBody>
          <a:bodyPr/>
          <a:lstStyle/>
          <a:p>
            <a:r>
              <a:rPr lang="es-MX" altLang="es-MX" sz="2000" b="1" dirty="0" smtClean="0">
                <a:latin typeface="Century Gothic" panose="020B0502020202020204" pitchFamily="34" charset="0"/>
              </a:rPr>
              <a:t>Conclusiones de la aplicación de la</a:t>
            </a:r>
            <a:br>
              <a:rPr lang="es-MX" altLang="es-MX" sz="2000" b="1" dirty="0" smtClean="0">
                <a:latin typeface="Century Gothic" panose="020B0502020202020204" pitchFamily="34" charset="0"/>
              </a:rPr>
            </a:br>
            <a:r>
              <a:rPr lang="es-MX" altLang="es-MX" sz="2000" b="1" dirty="0">
                <a:latin typeface="Century Gothic" panose="020B0502020202020204" pitchFamily="34" charset="0"/>
              </a:rPr>
              <a:t>“Política de traspasos Tesorería – </a:t>
            </a:r>
            <a:r>
              <a:rPr lang="es-MX" altLang="es-MX" sz="2000" b="1" dirty="0" err="1">
                <a:latin typeface="Century Gothic" panose="020B0502020202020204" pitchFamily="34" charset="0"/>
              </a:rPr>
              <a:t>Fanvit</a:t>
            </a:r>
            <a:r>
              <a:rPr lang="es-MX" altLang="es-MX" sz="2000" b="1" dirty="0">
                <a:latin typeface="Century Gothic" panose="020B0502020202020204" pitchFamily="34" charset="0"/>
              </a:rPr>
              <a:t>”  en </a:t>
            </a:r>
            <a:r>
              <a:rPr lang="es-MX" altLang="es-MX" sz="2000" b="1" dirty="0" smtClean="0">
                <a:latin typeface="Century Gothic" panose="020B0502020202020204" pitchFamily="34" charset="0"/>
              </a:rPr>
              <a:t>2017</a:t>
            </a:r>
            <a:endParaRPr lang="es-MX" sz="2000" dirty="0"/>
          </a:p>
        </p:txBody>
      </p:sp>
      <p:sp>
        <p:nvSpPr>
          <p:cNvPr id="5" name="2 Marcador de contenido"/>
          <p:cNvSpPr>
            <a:spLocks noGrp="1"/>
          </p:cNvSpPr>
          <p:nvPr>
            <p:ph idx="1"/>
          </p:nvPr>
        </p:nvSpPr>
        <p:spPr>
          <a:xfrm>
            <a:off x="334367" y="1387528"/>
            <a:ext cx="8536678" cy="4866623"/>
          </a:xfrm>
        </p:spPr>
        <p:txBody>
          <a:bodyPr/>
          <a:lstStyle/>
          <a:p>
            <a:pPr marL="0" indent="0" algn="just">
              <a:buNone/>
            </a:pPr>
            <a:r>
              <a:rPr lang="es-MX" sz="1600" b="1" dirty="0" smtClean="0">
                <a:latin typeface="Century Gothic" pitchFamily="34" charset="0"/>
              </a:rPr>
              <a:t>La Tesorería General tiene como objetivo </a:t>
            </a:r>
            <a:r>
              <a:rPr lang="es-MX" sz="1600" b="1" dirty="0">
                <a:latin typeface="Century Gothic" panose="020B0502020202020204" pitchFamily="34" charset="0"/>
              </a:rPr>
              <a:t>fundamental la administración de los recursos líquidos del Instituto, cumpliendo con cuatro importantes funciones</a:t>
            </a:r>
            <a:r>
              <a:rPr lang="es-MX" sz="1600" b="1" dirty="0" smtClean="0">
                <a:latin typeface="Century Gothic" panose="020B0502020202020204" pitchFamily="34" charset="0"/>
              </a:rPr>
              <a:t>:</a:t>
            </a:r>
          </a:p>
          <a:p>
            <a:pPr marL="0" indent="0" algn="just">
              <a:buNone/>
            </a:pPr>
            <a:endParaRPr lang="es-MX" sz="1600" b="1" dirty="0">
              <a:latin typeface="Century Gothic" panose="020B0502020202020204" pitchFamily="34" charset="0"/>
            </a:endParaRPr>
          </a:p>
          <a:p>
            <a:pPr algn="just">
              <a:buFont typeface="Wingdings" panose="05000000000000000000" pitchFamily="2" charset="2"/>
              <a:buChar char="Ø"/>
            </a:pPr>
            <a:r>
              <a:rPr lang="es-MX" sz="1600" dirty="0" smtClean="0">
                <a:latin typeface="Century Gothic" panose="020B0502020202020204" pitchFamily="34" charset="0"/>
              </a:rPr>
              <a:t>Captación eficiente de ingresos del Instituto.</a:t>
            </a:r>
          </a:p>
          <a:p>
            <a:pPr algn="just">
              <a:buFont typeface="Wingdings" panose="05000000000000000000" pitchFamily="2" charset="2"/>
              <a:buChar char="Ø"/>
            </a:pPr>
            <a:r>
              <a:rPr lang="es-MX" sz="1600" dirty="0" smtClean="0">
                <a:latin typeface="Century Gothic" panose="020B0502020202020204" pitchFamily="34" charset="0"/>
              </a:rPr>
              <a:t>Cumplimiento de obligaciones de pago Institucionales.</a:t>
            </a:r>
          </a:p>
          <a:p>
            <a:pPr algn="just">
              <a:buFont typeface="Wingdings" panose="05000000000000000000" pitchFamily="2" charset="2"/>
              <a:buChar char="Ø"/>
            </a:pPr>
            <a:r>
              <a:rPr lang="es-MX" sz="1600" dirty="0" smtClean="0">
                <a:latin typeface="Century Gothic" panose="020B0502020202020204" pitchFamily="34" charset="0"/>
              </a:rPr>
              <a:t>Inversión temporal de recursos líquidos a corto plazo.</a:t>
            </a:r>
          </a:p>
          <a:p>
            <a:pPr algn="just">
              <a:buFont typeface="Wingdings" panose="05000000000000000000" pitchFamily="2" charset="2"/>
              <a:buChar char="Ø"/>
            </a:pPr>
            <a:r>
              <a:rPr lang="es-MX" sz="1600" dirty="0" smtClean="0">
                <a:latin typeface="Century Gothic" panose="020B0502020202020204" pitchFamily="34" charset="0"/>
              </a:rPr>
              <a:t>Análisis de flujo de efectivo, cumplimiento del SML, traspasos al </a:t>
            </a:r>
            <a:r>
              <a:rPr lang="es-MX" sz="1600" dirty="0" err="1" smtClean="0">
                <a:latin typeface="Century Gothic" panose="020B0502020202020204" pitchFamily="34" charset="0"/>
              </a:rPr>
              <a:t>Fanvit</a:t>
            </a:r>
            <a:r>
              <a:rPr lang="es-MX" sz="1600" dirty="0" smtClean="0">
                <a:latin typeface="Century Gothic" panose="020B0502020202020204" pitchFamily="34" charset="0"/>
              </a:rPr>
              <a:t>.</a:t>
            </a:r>
          </a:p>
          <a:p>
            <a:pPr algn="just"/>
            <a:endParaRPr lang="es-MX" sz="1600" dirty="0">
              <a:latin typeface="Century Gothic" panose="020B0502020202020204" pitchFamily="34" charset="0"/>
            </a:endParaRPr>
          </a:p>
          <a:p>
            <a:pPr marL="0" indent="0" algn="just">
              <a:buNone/>
            </a:pPr>
            <a:r>
              <a:rPr lang="es-MX" sz="1600" dirty="0">
                <a:latin typeface="Century Gothic" panose="020B0502020202020204" pitchFamily="34" charset="0"/>
              </a:rPr>
              <a:t>La política indica que el monto máximo deberá resultar suficiente para que la Tesorería haga frente a toda su operación de los siguientes dos meses; y si bien la regla básica para la determinación del monto a transferir es la diferencia del excedente que se tiene en la caja de la TG vs el MMR; </a:t>
            </a:r>
            <a:r>
              <a:rPr lang="es-MX" sz="1600" b="1" dirty="0">
                <a:latin typeface="Century Gothic" pitchFamily="34" charset="0"/>
              </a:rPr>
              <a:t>siempre y en todo momento se debe cumplir el no romper el SML (saldo mínimo de liquidez) de $ 10,475 </a:t>
            </a:r>
            <a:r>
              <a:rPr lang="es-MX" sz="1600" b="1" dirty="0" err="1">
                <a:latin typeface="Century Gothic" pitchFamily="34" charset="0"/>
              </a:rPr>
              <a:t>mdp</a:t>
            </a:r>
            <a:r>
              <a:rPr lang="es-MX" sz="1600" b="1" dirty="0">
                <a:latin typeface="Century Gothic" pitchFamily="34" charset="0"/>
              </a:rPr>
              <a:t>, cuyo monitoreo lo realiza el área de Riesgos diariamente.</a:t>
            </a:r>
          </a:p>
          <a:p>
            <a:pPr marL="0" indent="0" algn="just">
              <a:buNone/>
            </a:pPr>
            <a:endParaRPr lang="es-MX" sz="1600" b="1" dirty="0">
              <a:latin typeface="Century Gothic" pitchFamily="34" charset="0"/>
            </a:endParaRPr>
          </a:p>
          <a:p>
            <a:pPr marL="0" indent="0" algn="just">
              <a:buNone/>
            </a:pPr>
            <a:r>
              <a:rPr lang="es-MX" sz="1600" dirty="0" smtClean="0">
                <a:latin typeface="Century Gothic" pitchFamily="34" charset="0"/>
              </a:rPr>
              <a:t>Durante </a:t>
            </a:r>
            <a:r>
              <a:rPr lang="es-MX" sz="1600" dirty="0">
                <a:latin typeface="Century Gothic" pitchFamily="34" charset="0"/>
              </a:rPr>
              <a:t>el 2º. semestre de 2017 no se pudieron realizar traspasos al </a:t>
            </a:r>
            <a:r>
              <a:rPr lang="es-MX" sz="1600" dirty="0" smtClean="0">
                <a:latin typeface="Century Gothic" pitchFamily="34" charset="0"/>
              </a:rPr>
              <a:t>Fanvit a fin de cubrir las contingencias de pago extraordinarias y no romper el SML definido para la operación de la TG</a:t>
            </a:r>
            <a:r>
              <a:rPr lang="es-MX" sz="1600" dirty="0" smtClean="0">
                <a:latin typeface="Century Gothic" pitchFamily="34" charset="0"/>
              </a:rPr>
              <a:t>.</a:t>
            </a:r>
            <a:endParaRPr lang="es-MX" sz="1600" b="1" dirty="0">
              <a:latin typeface="Century Gothic" pitchFamily="34" charset="0"/>
            </a:endParaRPr>
          </a:p>
        </p:txBody>
      </p:sp>
    </p:spTree>
    <p:extLst>
      <p:ext uri="{BB962C8B-B14F-4D97-AF65-F5344CB8AC3E}">
        <p14:creationId xmlns:p14="http://schemas.microsoft.com/office/powerpoint/2010/main" val="41368201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79</a:t>
            </a:fld>
            <a:endParaRPr lang="es-ES" altLang="es-MX" dirty="0">
              <a:latin typeface="Century Gothic" panose="020B0502020202020204" pitchFamily="34" charset="0"/>
            </a:endParaRPr>
          </a:p>
        </p:txBody>
      </p:sp>
      <p:sp>
        <p:nvSpPr>
          <p:cNvPr id="18" name="1 Título"/>
          <p:cNvSpPr>
            <a:spLocks noGrp="1"/>
          </p:cNvSpPr>
          <p:nvPr>
            <p:ph type="title"/>
          </p:nvPr>
        </p:nvSpPr>
        <p:spPr>
          <a:xfrm>
            <a:off x="484496" y="902447"/>
            <a:ext cx="6393976" cy="380446"/>
          </a:xfrm>
        </p:spPr>
        <p:txBody>
          <a:bodyPr/>
          <a:lstStyle/>
          <a:p>
            <a:r>
              <a:rPr lang="es-MX" altLang="es-MX" sz="1600" b="1" dirty="0" smtClean="0">
                <a:latin typeface="Century Gothic" panose="020B0502020202020204" pitchFamily="34" charset="0"/>
              </a:rPr>
              <a:t>Modificaciones al POA 2017</a:t>
            </a:r>
            <a:endParaRPr lang="es-MX" sz="1600" dirty="0"/>
          </a:p>
        </p:txBody>
      </p:sp>
      <p:sp>
        <p:nvSpPr>
          <p:cNvPr id="5" name="2 Marcador de contenido"/>
          <p:cNvSpPr>
            <a:spLocks noGrp="1"/>
          </p:cNvSpPr>
          <p:nvPr>
            <p:ph idx="1"/>
          </p:nvPr>
        </p:nvSpPr>
        <p:spPr>
          <a:xfrm>
            <a:off x="457199" y="1455768"/>
            <a:ext cx="8386549" cy="2487020"/>
          </a:xfrm>
        </p:spPr>
        <p:txBody>
          <a:bodyPr/>
          <a:lstStyle/>
          <a:p>
            <a:pPr marL="0" indent="0" algn="just">
              <a:buNone/>
            </a:pPr>
            <a:r>
              <a:rPr lang="es-MX" sz="1600" dirty="0" smtClean="0">
                <a:latin typeface="Century Gothic" pitchFamily="34" charset="0"/>
              </a:rPr>
              <a:t>El gasto más fuerte que realiza el Instituto, es el pago por concepto de otorgamiento de créditos hipotecarios.</a:t>
            </a:r>
          </a:p>
          <a:p>
            <a:pPr marL="0" indent="0" algn="just">
              <a:buNone/>
            </a:pPr>
            <a:r>
              <a:rPr lang="es-MX" sz="1600" dirty="0" smtClean="0">
                <a:latin typeface="Century Gothic" pitchFamily="34" charset="0"/>
              </a:rPr>
              <a:t>A partir del 2º. Semestre de 2017, el POA (Programa Operativo Anual) se fue modificando de acuerdo a estrategias definidas por la Subdirección General de Crédito, así como montos otorgados por la CONAVI para el otorgamiento de créditos con subsidio.</a:t>
            </a:r>
          </a:p>
          <a:p>
            <a:pPr marL="0" indent="0" algn="just">
              <a:buNone/>
            </a:pPr>
            <a:r>
              <a:rPr lang="es-MX" sz="1600" dirty="0" smtClean="0">
                <a:latin typeface="Century Gothic" pitchFamily="34" charset="0"/>
              </a:rPr>
              <a:t>La meta original del POA fue de 365,000 créditos hipotecarios, llegando al final del ejercicio a una meta estimada por parte del </a:t>
            </a:r>
            <a:r>
              <a:rPr lang="es-MX" sz="1600" dirty="0">
                <a:latin typeface="Century Gothic" pitchFamily="34" charset="0"/>
              </a:rPr>
              <a:t>Á</a:t>
            </a:r>
            <a:r>
              <a:rPr lang="es-MX" sz="1600" dirty="0" smtClean="0">
                <a:latin typeface="Century Gothic" pitchFamily="34" charset="0"/>
              </a:rPr>
              <a:t>rea de Crédito de 381,088 créditos, lo cual implica un gasto mayor al considerado en el presupuesto original. </a:t>
            </a:r>
            <a:r>
              <a:rPr lang="es-MX" sz="1100" dirty="0" smtClean="0">
                <a:latin typeface="Century Gothic" pitchFamily="34" charset="0"/>
              </a:rPr>
              <a:t>(1)</a:t>
            </a:r>
            <a:endParaRPr lang="es-MX" sz="1600" dirty="0" smtClean="0">
              <a:latin typeface="Century Gothic" pitchFamily="34" charset="0"/>
            </a:endParaRPr>
          </a:p>
          <a:p>
            <a:pPr marL="0" indent="0" algn="just">
              <a:buNone/>
            </a:pPr>
            <a:endParaRPr lang="es-MX" sz="1600" dirty="0">
              <a:latin typeface="Century Gothic" pitchFamily="34" charset="0"/>
            </a:endParaRPr>
          </a:p>
          <a:p>
            <a:pPr marL="0" indent="0" algn="just">
              <a:buNone/>
            </a:pPr>
            <a:endParaRPr lang="es-MX" sz="1600" dirty="0">
              <a:latin typeface="Century Gothic" pitchFamily="34" charset="0"/>
            </a:endParaRPr>
          </a:p>
          <a:p>
            <a:pPr marL="0" indent="0">
              <a:buNone/>
            </a:pPr>
            <a:endParaRPr lang="es-MX" sz="1600" dirty="0">
              <a:latin typeface="Century Gothic" pitchFamily="34" charset="0"/>
            </a:endParaRPr>
          </a:p>
        </p:txBody>
      </p:sp>
      <p:sp>
        <p:nvSpPr>
          <p:cNvPr id="6" name="1 Título"/>
          <p:cNvSpPr txBox="1">
            <a:spLocks/>
          </p:cNvSpPr>
          <p:nvPr/>
        </p:nvSpPr>
        <p:spPr bwMode="auto">
          <a:xfrm>
            <a:off x="457200" y="274638"/>
            <a:ext cx="6393976"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altLang="es-MX" sz="2000" b="1" dirty="0" smtClean="0">
                <a:latin typeface="Century Gothic" panose="020B0502020202020204" pitchFamily="34" charset="0"/>
              </a:rPr>
              <a:t>Anexo 1</a:t>
            </a:r>
            <a:endParaRPr lang="es-MX" sz="20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363" y="3970084"/>
            <a:ext cx="5762553" cy="2447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Flecha derecha">
            <a:hlinkClick r:id="rId4" action="ppaction://hlinksldjump"/>
          </p:cNvPr>
          <p:cNvSpPr/>
          <p:nvPr/>
        </p:nvSpPr>
        <p:spPr>
          <a:xfrm rot="10800000">
            <a:off x="593680" y="6248375"/>
            <a:ext cx="579437" cy="533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MX"/>
          </a:p>
        </p:txBody>
      </p:sp>
      <p:sp>
        <p:nvSpPr>
          <p:cNvPr id="2" name="1 CuadroTexto"/>
          <p:cNvSpPr txBox="1"/>
          <p:nvPr/>
        </p:nvSpPr>
        <p:spPr>
          <a:xfrm>
            <a:off x="1624088" y="6405891"/>
            <a:ext cx="6455391" cy="430887"/>
          </a:xfrm>
          <a:prstGeom prst="rect">
            <a:avLst/>
          </a:prstGeom>
          <a:noFill/>
        </p:spPr>
        <p:txBody>
          <a:bodyPr wrap="square" rtlCol="0">
            <a:spAutoFit/>
          </a:bodyPr>
          <a:lstStyle/>
          <a:p>
            <a:r>
              <a:rPr lang="es-MX" sz="1100" b="1" dirty="0">
                <a:latin typeface="Century Gothic" pitchFamily="34" charset="0"/>
              </a:rPr>
              <a:t>(</a:t>
            </a:r>
            <a:r>
              <a:rPr lang="es-MX" sz="1100" b="1" dirty="0" smtClean="0">
                <a:latin typeface="Century Gothic" pitchFamily="34" charset="0"/>
              </a:rPr>
              <a:t>1) El no. de créditos otorgados al cierre del ejercicio fue de  388,761 créditos hipotecarios, superior  en un 2% a la última meta estimada por el área de Crédito</a:t>
            </a:r>
            <a:r>
              <a:rPr lang="es-MX" sz="1100" dirty="0" smtClean="0">
                <a:latin typeface="Century Gothic" pitchFamily="34" charset="0"/>
              </a:rPr>
              <a:t>.</a:t>
            </a:r>
            <a:endParaRPr lang="es-MX" sz="1100" dirty="0"/>
          </a:p>
        </p:txBody>
      </p:sp>
    </p:spTree>
    <p:extLst>
      <p:ext uri="{BB962C8B-B14F-4D97-AF65-F5344CB8AC3E}">
        <p14:creationId xmlns:p14="http://schemas.microsoft.com/office/powerpoint/2010/main" val="77821161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84962" y="348029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35858054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a:xfrm>
            <a:off x="6621079" y="6466561"/>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81</a:t>
            </a:fld>
            <a:endParaRPr lang="es-ES" altLang="es-MX" dirty="0">
              <a:latin typeface="Century Gothic" panose="020B0502020202020204" pitchFamily="34" charset="0"/>
            </a:endParaRPr>
          </a:p>
        </p:txBody>
      </p:sp>
      <p:sp>
        <p:nvSpPr>
          <p:cNvPr id="18" name="1 Título"/>
          <p:cNvSpPr>
            <a:spLocks noGrp="1"/>
          </p:cNvSpPr>
          <p:nvPr>
            <p:ph type="title"/>
          </p:nvPr>
        </p:nvSpPr>
        <p:spPr>
          <a:xfrm>
            <a:off x="457200" y="274638"/>
            <a:ext cx="6393976" cy="631825"/>
          </a:xfrm>
        </p:spPr>
        <p:txBody>
          <a:bodyPr/>
          <a:lstStyle/>
          <a:p>
            <a:r>
              <a:rPr lang="es-MX" altLang="es-MX" sz="2000" b="1" dirty="0" smtClean="0">
                <a:latin typeface="Century Gothic" panose="020B0502020202020204" pitchFamily="34" charset="0"/>
              </a:rPr>
              <a:t>Propuesta de traspasos al </a:t>
            </a:r>
            <a:r>
              <a:rPr lang="es-MX" altLang="es-MX" sz="2000" b="1" dirty="0" err="1" smtClean="0">
                <a:latin typeface="Century Gothic" panose="020B0502020202020204" pitchFamily="34" charset="0"/>
              </a:rPr>
              <a:t>Fanvit</a:t>
            </a:r>
            <a:r>
              <a:rPr lang="es-MX" altLang="es-MX" sz="2000" b="1" dirty="0" smtClean="0">
                <a:latin typeface="Century Gothic" panose="020B0502020202020204" pitchFamily="34" charset="0"/>
              </a:rPr>
              <a:t> 2018</a:t>
            </a:r>
            <a:br>
              <a:rPr lang="es-MX" altLang="es-MX" sz="2000" b="1" dirty="0" smtClean="0">
                <a:latin typeface="Century Gothic" panose="020B0502020202020204" pitchFamily="34" charset="0"/>
              </a:rPr>
            </a:br>
            <a:r>
              <a:rPr lang="es-MX" altLang="es-MX" sz="1600" b="1" dirty="0" smtClean="0">
                <a:latin typeface="Century Gothic" panose="020B0502020202020204" pitchFamily="34" charset="0"/>
              </a:rPr>
              <a:t>Durante el 1er semestre.</a:t>
            </a:r>
            <a:endParaRPr lang="es-MX" sz="1600" dirty="0"/>
          </a:p>
        </p:txBody>
      </p:sp>
      <p:sp>
        <p:nvSpPr>
          <p:cNvPr id="6" name="5 Rectángulo"/>
          <p:cNvSpPr/>
          <p:nvPr/>
        </p:nvSpPr>
        <p:spPr>
          <a:xfrm>
            <a:off x="6170" y="5787762"/>
            <a:ext cx="4718669" cy="692497"/>
          </a:xfrm>
          <a:prstGeom prst="rect">
            <a:avLst/>
          </a:prstGeom>
        </p:spPr>
        <p:txBody>
          <a:bodyPr wrap="square">
            <a:spAutoFit/>
          </a:bodyPr>
          <a:lstStyle/>
          <a:p>
            <a:pPr marL="171450" indent="-171450" algn="just">
              <a:buFont typeface="Wingdings" panose="05000000000000000000" pitchFamily="2" charset="2"/>
              <a:buChar char="§"/>
            </a:pPr>
            <a:r>
              <a:rPr lang="es-MX" sz="1300" dirty="0" smtClean="0"/>
              <a:t>Con base  a Entradas y salidas del presupuesto preliminar 2018.</a:t>
            </a:r>
          </a:p>
          <a:p>
            <a:pPr marL="171450" indent="-171450" algn="just">
              <a:buFont typeface="Wingdings" panose="05000000000000000000" pitchFamily="2" charset="2"/>
              <a:buChar char="§"/>
            </a:pPr>
            <a:r>
              <a:rPr lang="es-MX" sz="1300" b="1" dirty="0" smtClean="0"/>
              <a:t>Montos estimados sin romper el SML</a:t>
            </a:r>
            <a:r>
              <a:rPr lang="es-MX" sz="1300" dirty="0" smtClean="0"/>
              <a:t> durante el bimestre y hasta antes de las siguiente recaudación bimestral.</a:t>
            </a:r>
            <a:endParaRPr lang="es-MX" sz="1300" dirty="0"/>
          </a:p>
        </p:txBody>
      </p:sp>
      <p:sp>
        <p:nvSpPr>
          <p:cNvPr id="7" name="6 CuadroTexto"/>
          <p:cNvSpPr txBox="1"/>
          <p:nvPr/>
        </p:nvSpPr>
        <p:spPr>
          <a:xfrm>
            <a:off x="2412317" y="6533708"/>
            <a:ext cx="2208900" cy="230832"/>
          </a:xfrm>
          <a:prstGeom prst="rect">
            <a:avLst/>
          </a:prstGeom>
          <a:noFill/>
        </p:spPr>
        <p:txBody>
          <a:bodyPr wrap="square" rtlCol="0">
            <a:spAutoFit/>
          </a:bodyPr>
          <a:lstStyle/>
          <a:p>
            <a:r>
              <a:rPr lang="es-MX" sz="900" b="1" dirty="0" smtClean="0">
                <a:latin typeface="Century Gothic" panose="020B0502020202020204" pitchFamily="34" charset="0"/>
              </a:rPr>
              <a:t>MMR= Monto Máximo de Recursos.</a:t>
            </a:r>
            <a:endParaRPr lang="es-MX" sz="900" b="1" dirty="0">
              <a:latin typeface="Century Gothic" panose="020B0502020202020204" pitchFamily="34" charset="0"/>
            </a:endParaRPr>
          </a:p>
        </p:txBody>
      </p:sp>
      <p:sp>
        <p:nvSpPr>
          <p:cNvPr id="8" name="7 CuadroTexto"/>
          <p:cNvSpPr txBox="1"/>
          <p:nvPr/>
        </p:nvSpPr>
        <p:spPr>
          <a:xfrm>
            <a:off x="4988127" y="6545191"/>
            <a:ext cx="2340742" cy="230832"/>
          </a:xfrm>
          <a:prstGeom prst="rect">
            <a:avLst/>
          </a:prstGeom>
          <a:noFill/>
        </p:spPr>
        <p:txBody>
          <a:bodyPr wrap="square" rtlCol="0">
            <a:spAutoFit/>
          </a:bodyPr>
          <a:lstStyle/>
          <a:p>
            <a:r>
              <a:rPr lang="es-MX" sz="900" b="1" dirty="0" smtClean="0">
                <a:latin typeface="Century Gothic" panose="020B0502020202020204" pitchFamily="34" charset="0"/>
              </a:rPr>
              <a:t>SML= Saldo Mínimo de </a:t>
            </a:r>
            <a:r>
              <a:rPr lang="es-MX" sz="900" b="1" dirty="0">
                <a:latin typeface="Century Gothic" panose="020B0502020202020204" pitchFamily="34" charset="0"/>
              </a:rPr>
              <a:t>L</a:t>
            </a:r>
            <a:r>
              <a:rPr lang="es-MX" sz="900" b="1" dirty="0" smtClean="0">
                <a:latin typeface="Century Gothic" panose="020B0502020202020204" pitchFamily="34" charset="0"/>
              </a:rPr>
              <a:t>iquidez.</a:t>
            </a:r>
            <a:endParaRPr lang="es-MX" sz="900" b="1" dirty="0">
              <a:latin typeface="Century Gothic" panose="020B0502020202020204"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672" y="5698100"/>
            <a:ext cx="4132557" cy="7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4"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24" y="1463674"/>
            <a:ext cx="8944630" cy="422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43 CuadroTexto"/>
          <p:cNvSpPr txBox="1"/>
          <p:nvPr/>
        </p:nvSpPr>
        <p:spPr>
          <a:xfrm>
            <a:off x="1192037" y="4738020"/>
            <a:ext cx="6716069" cy="307777"/>
          </a:xfrm>
          <a:prstGeom prst="rect">
            <a:avLst/>
          </a:prstGeom>
          <a:noFill/>
        </p:spPr>
        <p:txBody>
          <a:bodyPr wrap="none" rtlCol="0">
            <a:spAutoFit/>
          </a:bodyPr>
          <a:lstStyle/>
          <a:p>
            <a:r>
              <a:rPr lang="es-MX" sz="1400" dirty="0" smtClean="0"/>
              <a:t>ENE                   FEB                   MZO                     ABR                  MAY                     JUN              JUL</a:t>
            </a:r>
            <a:endParaRPr lang="es-MX" sz="1400" dirty="0"/>
          </a:p>
        </p:txBody>
      </p:sp>
      <p:cxnSp>
        <p:nvCxnSpPr>
          <p:cNvPr id="45" name="44 Conector recto"/>
          <p:cNvCxnSpPr/>
          <p:nvPr/>
        </p:nvCxnSpPr>
        <p:spPr>
          <a:xfrm>
            <a:off x="795295" y="4684539"/>
            <a:ext cx="7115129" cy="0"/>
          </a:xfrm>
          <a:prstGeom prst="line">
            <a:avLst/>
          </a:prstGeom>
          <a:ln>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sp>
        <p:nvSpPr>
          <p:cNvPr id="46" name="45 CuadroTexto"/>
          <p:cNvSpPr txBox="1"/>
          <p:nvPr/>
        </p:nvSpPr>
        <p:spPr>
          <a:xfrm>
            <a:off x="1969200" y="2152860"/>
            <a:ext cx="883184" cy="738664"/>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a:t>
            </a:r>
            <a:r>
              <a:rPr lang="es-MX" sz="1050" dirty="0">
                <a:latin typeface="Century Gothic" panose="020B0502020202020204" pitchFamily="34" charset="0"/>
              </a:rPr>
              <a:t> </a:t>
            </a:r>
            <a:r>
              <a:rPr lang="es-MX" sz="1050" dirty="0" smtClean="0">
                <a:latin typeface="Century Gothic" panose="020B0502020202020204" pitchFamily="34" charset="0"/>
              </a:rPr>
              <a:t>estimado </a:t>
            </a:r>
          </a:p>
          <a:p>
            <a:r>
              <a:rPr lang="es-MX" sz="1050" dirty="0" smtClean="0">
                <a:latin typeface="Century Gothic" panose="020B0502020202020204" pitchFamily="34" charset="0"/>
              </a:rPr>
              <a:t>en febrero </a:t>
            </a:r>
            <a:r>
              <a:rPr lang="es-MX" sz="1050" b="1" dirty="0" smtClean="0">
                <a:latin typeface="Century Gothic" panose="020B0502020202020204" pitchFamily="34" charset="0"/>
              </a:rPr>
              <a:t>$</a:t>
            </a:r>
            <a:r>
              <a:rPr lang="es-MX" sz="1050" b="1" dirty="0">
                <a:latin typeface="Century Gothic" panose="020B0502020202020204" pitchFamily="34" charset="0"/>
              </a:rPr>
              <a:t>5</a:t>
            </a:r>
            <a:r>
              <a:rPr lang="es-MX" sz="1050" b="1" dirty="0" smtClean="0">
                <a:latin typeface="Century Gothic" panose="020B0502020202020204" pitchFamily="34" charset="0"/>
              </a:rPr>
              <a:t>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sp>
        <p:nvSpPr>
          <p:cNvPr id="47" name="46 CuadroTexto"/>
          <p:cNvSpPr txBox="1"/>
          <p:nvPr/>
        </p:nvSpPr>
        <p:spPr>
          <a:xfrm>
            <a:off x="4448775" y="2151648"/>
            <a:ext cx="996681" cy="738664"/>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a:t>
            </a:r>
            <a:r>
              <a:rPr lang="es-MX" sz="1050" dirty="0">
                <a:latin typeface="Century Gothic" panose="020B0502020202020204" pitchFamily="34" charset="0"/>
              </a:rPr>
              <a:t> </a:t>
            </a:r>
            <a:r>
              <a:rPr lang="es-MX" sz="1050" dirty="0" smtClean="0">
                <a:latin typeface="Century Gothic" panose="020B0502020202020204" pitchFamily="34" charset="0"/>
              </a:rPr>
              <a:t>estimado </a:t>
            </a:r>
          </a:p>
          <a:p>
            <a:r>
              <a:rPr lang="es-MX" sz="1050" dirty="0" smtClean="0">
                <a:latin typeface="Century Gothic" panose="020B0502020202020204" pitchFamily="34" charset="0"/>
              </a:rPr>
              <a:t>en abril </a:t>
            </a:r>
            <a:r>
              <a:rPr lang="es-MX" sz="1050" b="1" dirty="0" smtClean="0">
                <a:latin typeface="Century Gothic" panose="020B0502020202020204" pitchFamily="34" charset="0"/>
              </a:rPr>
              <a:t>$6,500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cxnSp>
        <p:nvCxnSpPr>
          <p:cNvPr id="48" name="47 Conector recto de flecha"/>
          <p:cNvCxnSpPr/>
          <p:nvPr/>
        </p:nvCxnSpPr>
        <p:spPr>
          <a:xfrm flipV="1">
            <a:off x="4153308" y="2625010"/>
            <a:ext cx="0" cy="266514"/>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9" name="48 Conector recto de flecha"/>
          <p:cNvCxnSpPr/>
          <p:nvPr/>
        </p:nvCxnSpPr>
        <p:spPr>
          <a:xfrm>
            <a:off x="4153308" y="2695569"/>
            <a:ext cx="299046" cy="0"/>
          </a:xfrm>
          <a:prstGeom prst="straightConnector1">
            <a:avLst/>
          </a:prstGeom>
          <a:ln w="3175">
            <a:solidFill>
              <a:schemeClr val="accent2"/>
            </a:solidFill>
            <a:headEnd type="oval" w="sm" len="sm"/>
            <a:tailEnd type="triangle"/>
          </a:ln>
          <a:effectLst/>
        </p:spPr>
        <p:style>
          <a:lnRef idx="2">
            <a:schemeClr val="accent1"/>
          </a:lnRef>
          <a:fillRef idx="0">
            <a:schemeClr val="accent1"/>
          </a:fillRef>
          <a:effectRef idx="1">
            <a:schemeClr val="accent1"/>
          </a:effectRef>
          <a:fontRef idx="minor">
            <a:schemeClr val="tx1"/>
          </a:fontRef>
        </p:style>
      </p:cxnSp>
      <p:sp>
        <p:nvSpPr>
          <p:cNvPr id="50" name="49 CuadroTexto"/>
          <p:cNvSpPr txBox="1"/>
          <p:nvPr/>
        </p:nvSpPr>
        <p:spPr>
          <a:xfrm>
            <a:off x="6621079" y="2208512"/>
            <a:ext cx="996681" cy="738664"/>
          </a:xfrm>
          <a:prstGeom prst="rect">
            <a:avLst/>
          </a:prstGeom>
          <a:solidFill>
            <a:schemeClr val="bg1">
              <a:lumMod val="95000"/>
              <a:alpha val="25000"/>
            </a:schemeClr>
          </a:solidFill>
          <a:ln w="3175">
            <a:solidFill>
              <a:schemeClr val="bg1">
                <a:lumMod val="50000"/>
              </a:schemeClr>
            </a:solidFill>
            <a:prstDash val="dash"/>
          </a:ln>
        </p:spPr>
        <p:txBody>
          <a:bodyPr wrap="square" rtlCol="0">
            <a:spAutoFit/>
          </a:bodyPr>
          <a:lstStyle/>
          <a:p>
            <a:r>
              <a:rPr lang="es-MX" sz="1050" dirty="0">
                <a:latin typeface="Century Gothic" panose="020B0502020202020204" pitchFamily="34" charset="0"/>
              </a:rPr>
              <a:t>M</a:t>
            </a:r>
            <a:r>
              <a:rPr lang="es-MX" sz="1050" dirty="0" smtClean="0">
                <a:latin typeface="Century Gothic" panose="020B0502020202020204" pitchFamily="34" charset="0"/>
              </a:rPr>
              <a:t>onto </a:t>
            </a:r>
            <a:r>
              <a:rPr lang="es-MX" sz="1050" dirty="0">
                <a:latin typeface="Century Gothic" panose="020B0502020202020204" pitchFamily="34" charset="0"/>
              </a:rPr>
              <a:t> </a:t>
            </a:r>
            <a:r>
              <a:rPr lang="es-MX" sz="1050" dirty="0" smtClean="0">
                <a:latin typeface="Century Gothic" panose="020B0502020202020204" pitchFamily="34" charset="0"/>
              </a:rPr>
              <a:t>estimado </a:t>
            </a:r>
          </a:p>
          <a:p>
            <a:r>
              <a:rPr lang="es-MX" sz="1050" dirty="0" smtClean="0">
                <a:latin typeface="Century Gothic" panose="020B0502020202020204" pitchFamily="34" charset="0"/>
              </a:rPr>
              <a:t>en junio </a:t>
            </a:r>
            <a:r>
              <a:rPr lang="es-MX" sz="1050" b="1" dirty="0" smtClean="0">
                <a:latin typeface="Century Gothic" panose="020B0502020202020204" pitchFamily="34" charset="0"/>
              </a:rPr>
              <a:t>$3,500 </a:t>
            </a:r>
            <a:r>
              <a:rPr lang="es-MX" sz="1050" b="1" dirty="0" err="1" smtClean="0">
                <a:latin typeface="Century Gothic" panose="020B0502020202020204" pitchFamily="34" charset="0"/>
              </a:rPr>
              <a:t>mdp</a:t>
            </a:r>
            <a:endParaRPr lang="es-MX" sz="1050" b="1" dirty="0">
              <a:latin typeface="Century Gothic" panose="020B0502020202020204" pitchFamily="34" charset="0"/>
            </a:endParaRPr>
          </a:p>
        </p:txBody>
      </p:sp>
      <p:cxnSp>
        <p:nvCxnSpPr>
          <p:cNvPr id="51" name="50 Conector recto de flecha"/>
          <p:cNvCxnSpPr/>
          <p:nvPr/>
        </p:nvCxnSpPr>
        <p:spPr>
          <a:xfrm flipV="1">
            <a:off x="6325612" y="2681874"/>
            <a:ext cx="0" cy="266514"/>
          </a:xfrm>
          <a:prstGeom prst="straightConnector1">
            <a:avLst/>
          </a:prstGeom>
          <a:ln w="635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2" name="51 Conector recto de flecha"/>
          <p:cNvCxnSpPr/>
          <p:nvPr/>
        </p:nvCxnSpPr>
        <p:spPr>
          <a:xfrm>
            <a:off x="6325612" y="2752433"/>
            <a:ext cx="299046" cy="0"/>
          </a:xfrm>
          <a:prstGeom prst="straightConnector1">
            <a:avLst/>
          </a:prstGeom>
          <a:ln w="3175">
            <a:solidFill>
              <a:schemeClr val="accent2"/>
            </a:solidFill>
            <a:headEnd type="oval" w="sm" len="sm"/>
            <a:tailEnd type="triangle"/>
          </a:ln>
          <a:effectLst/>
        </p:spPr>
        <p:style>
          <a:lnRef idx="2">
            <a:schemeClr val="accent1"/>
          </a:lnRef>
          <a:fillRef idx="0">
            <a:schemeClr val="accent1"/>
          </a:fillRef>
          <a:effectRef idx="1">
            <a:schemeClr val="accent1"/>
          </a:effectRef>
          <a:fontRef idx="minor">
            <a:schemeClr val="tx1"/>
          </a:fontRef>
        </p:style>
      </p:cxnSp>
      <p:sp>
        <p:nvSpPr>
          <p:cNvPr id="2" name="1 CuadroTexto"/>
          <p:cNvSpPr txBox="1"/>
          <p:nvPr/>
        </p:nvSpPr>
        <p:spPr>
          <a:xfrm>
            <a:off x="6027724" y="5942029"/>
            <a:ext cx="130774" cy="276999"/>
          </a:xfrm>
          <a:prstGeom prst="rect">
            <a:avLst/>
          </a:prstGeom>
          <a:noFill/>
        </p:spPr>
        <p:txBody>
          <a:bodyPr wrap="square" rtlCol="0">
            <a:spAutoFit/>
          </a:bodyPr>
          <a:lstStyle/>
          <a:p>
            <a:pPr algn="ctr"/>
            <a:r>
              <a:rPr lang="es-MX" sz="1200" b="1" dirty="0" smtClean="0">
                <a:solidFill>
                  <a:schemeClr val="bg1"/>
                </a:solidFill>
                <a:latin typeface="Arial Black" panose="020B0A04020102020204" pitchFamily="34" charset="0"/>
              </a:rPr>
              <a:t>1</a:t>
            </a:r>
            <a:endParaRPr lang="es-MX" sz="12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26535629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55702" y="387530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82</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2165949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b="1" dirty="0">
                <a:latin typeface="Arial" panose="020B0604020202020204" pitchFamily="34" charset="0"/>
                <a:cs typeface="Arial" panose="020B0604020202020204" pitchFamily="34"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Arial" panose="020B0604020202020204" pitchFamily="34" charset="0"/>
                <a:ea typeface="+mn-ea"/>
                <a:cs typeface="Arial" panose="020B0604020202020204" pitchFamily="34" charset="0"/>
              </a:rPr>
              <a:t>Subdirección de Planeación y Finanzas</a:t>
            </a:r>
          </a:p>
          <a:p>
            <a:pPr algn="r" eaLnBrk="1" fontAlgn="auto" hangingPunct="1">
              <a:spcAft>
                <a:spcPts val="0"/>
              </a:spcAft>
              <a:buFont typeface="Arial"/>
              <a:buNone/>
              <a:defRPr/>
            </a:pPr>
            <a:r>
              <a:rPr lang="es-ES" sz="1400" dirty="0">
                <a:solidFill>
                  <a:srgbClr val="FF0000"/>
                </a:solidFill>
                <a:latin typeface="Arial" panose="020B0604020202020204" pitchFamily="34" charset="0"/>
                <a:ea typeface="+mn-ea"/>
                <a:cs typeface="Arial" panose="020B0604020202020204" pitchFamily="34" charset="0"/>
              </a:rPr>
              <a:t>Gerencia de Estudios Económicos</a:t>
            </a:r>
          </a:p>
          <a:p>
            <a:pPr algn="r" eaLnBrk="1" fontAlgn="auto" hangingPunct="1">
              <a:spcAft>
                <a:spcPts val="0"/>
              </a:spcAft>
              <a:buFont typeface="Arial"/>
              <a:buNone/>
              <a:defRPr/>
            </a:pPr>
            <a:r>
              <a:rPr lang="es-ES" sz="1400" dirty="0">
                <a:solidFill>
                  <a:srgbClr val="FF0000"/>
                </a:solidFill>
                <a:latin typeface="Arial" panose="020B0604020202020204" pitchFamily="34" charset="0"/>
                <a:ea typeface="+mn-ea"/>
                <a:cs typeface="Arial" panose="020B0604020202020204" pitchFamily="34" charset="0"/>
              </a:rPr>
              <a:t>INFONAVIT</a:t>
            </a:r>
          </a:p>
          <a:p>
            <a:pPr algn="r" eaLnBrk="1" fontAlgn="auto" hangingPunct="1">
              <a:spcAft>
                <a:spcPts val="0"/>
              </a:spcAft>
              <a:buFont typeface="Arial"/>
              <a:buNone/>
              <a:defRPr/>
            </a:pPr>
            <a:r>
              <a:rPr lang="es-ES" sz="1400" dirty="0">
                <a:solidFill>
                  <a:srgbClr val="FF0000"/>
                </a:solidFill>
                <a:latin typeface="Arial" panose="020B0604020202020204" pitchFamily="34" charset="0"/>
                <a:ea typeface="+mn-ea"/>
                <a:cs typeface="Arial" panose="020B0604020202020204" pitchFamily="34" charset="0"/>
              </a:rPr>
              <a:t>15 de enero de 2018</a:t>
            </a:r>
          </a:p>
          <a:p>
            <a:pPr algn="r" eaLnBrk="1" fontAlgn="auto" hangingPunct="1">
              <a:spcAft>
                <a:spcPts val="0"/>
              </a:spcAft>
              <a:buFont typeface="Arial"/>
              <a:buNone/>
              <a:defRPr/>
            </a:pPr>
            <a:endParaRPr lang="es-ES" sz="1800" dirty="0">
              <a:solidFill>
                <a:srgbClr val="FF0000"/>
              </a:solidFill>
              <a:latin typeface="Arial" panose="020B0604020202020204" pitchFamily="34" charset="0"/>
              <a:ea typeface="+mn-ea"/>
              <a:cs typeface="Arial" panose="020B0604020202020204" pitchFamily="34" charset="0"/>
            </a:endParaRPr>
          </a:p>
        </p:txBody>
      </p:sp>
      <p:sp>
        <p:nvSpPr>
          <p:cNvPr id="4" name="3 Marcador de número de diapositiva"/>
          <p:cNvSpPr txBox="1">
            <a:spLocks/>
          </p:cNvSpPr>
          <p:nvPr/>
        </p:nvSpPr>
        <p:spPr>
          <a:xfrm>
            <a:off x="8134502" y="6383127"/>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83</a:t>
            </a:fld>
            <a:endParaRPr lang="es-ES" altLang="es-MX" dirty="0"/>
          </a:p>
        </p:txBody>
      </p:sp>
    </p:spTree>
    <p:extLst>
      <p:ext uri="{BB962C8B-B14F-4D97-AF65-F5344CB8AC3E}">
        <p14:creationId xmlns:p14="http://schemas.microsoft.com/office/powerpoint/2010/main" val="4202253624"/>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185632" y="1120463"/>
            <a:ext cx="4752306" cy="2916448"/>
          </a:xfrm>
        </p:spPr>
        <p:txBody>
          <a:bodyPr/>
          <a:lstStyle/>
          <a:p>
            <a:pPr marL="177800" indent="-177800" algn="just">
              <a:spcBef>
                <a:spcPts val="0"/>
              </a:spcBef>
              <a:spcAft>
                <a:spcPts val="600"/>
              </a:spcAft>
              <a:buSzPct val="110000"/>
            </a:pPr>
            <a:r>
              <a:rPr lang="es-MX" sz="2000" dirty="0">
                <a:latin typeface="Arial" panose="020B0604020202020204" pitchFamily="34" charset="0"/>
                <a:ea typeface="Myriad Pro Light" charset="0"/>
                <a:cs typeface="Arial" panose="020B0604020202020204" pitchFamily="34" charset="0"/>
              </a:rPr>
              <a:t>Baja volatilidad e incertidumbre en los mercados internacionales</a:t>
            </a:r>
          </a:p>
          <a:p>
            <a:pPr marL="177800" indent="-177800" algn="just">
              <a:spcBef>
                <a:spcPts val="0"/>
              </a:spcBef>
              <a:spcAft>
                <a:spcPts val="600"/>
              </a:spcAft>
              <a:buSzPct val="110000"/>
            </a:pPr>
            <a:r>
              <a:rPr lang="es-MX" sz="2000" dirty="0">
                <a:latin typeface="Arial" panose="020B0604020202020204" pitchFamily="34" charset="0"/>
                <a:ea typeface="Myriad Pro Light" charset="0"/>
                <a:cs typeface="Arial" panose="020B0604020202020204" pitchFamily="34" charset="0"/>
              </a:rPr>
              <a:t>Las bolsas y los precios de los </a:t>
            </a:r>
            <a:r>
              <a:rPr lang="es-MX" sz="2000" i="1" dirty="0" err="1">
                <a:latin typeface="Arial" panose="020B0604020202020204" pitchFamily="34" charset="0"/>
                <a:ea typeface="Myriad Pro Light" charset="0"/>
                <a:cs typeface="Arial" panose="020B0604020202020204" pitchFamily="34" charset="0"/>
              </a:rPr>
              <a:t>commodities</a:t>
            </a:r>
            <a:r>
              <a:rPr lang="es-MX" sz="2000" dirty="0">
                <a:latin typeface="Arial" panose="020B0604020202020204" pitchFamily="34" charset="0"/>
                <a:ea typeface="Myriad Pro Light" charset="0"/>
                <a:cs typeface="Arial" panose="020B0604020202020204" pitchFamily="34" charset="0"/>
              </a:rPr>
              <a:t> continúan al alza, en particular el petróleo</a:t>
            </a:r>
          </a:p>
          <a:p>
            <a:pPr marL="177800" indent="-177800" algn="just">
              <a:spcBef>
                <a:spcPts val="0"/>
              </a:spcBef>
              <a:spcAft>
                <a:spcPts val="600"/>
              </a:spcAft>
              <a:buSzPct val="110000"/>
            </a:pPr>
            <a:r>
              <a:rPr lang="es-MX" sz="2000" dirty="0">
                <a:latin typeface="Arial" panose="020B0604020202020204" pitchFamily="34" charset="0"/>
                <a:ea typeface="Myriad Pro Light" charset="0"/>
                <a:cs typeface="Arial" panose="020B0604020202020204" pitchFamily="34" charset="0"/>
              </a:rPr>
              <a:t>Se espera en el 2018 un mejor crecimiento económico mundial, principalmente en la Zona Euro</a:t>
            </a:r>
          </a:p>
          <a:p>
            <a:endParaRPr lang="es-MX" sz="1800" dirty="0"/>
          </a:p>
        </p:txBody>
      </p:sp>
      <p:sp>
        <p:nvSpPr>
          <p:cNvPr id="6" name="Marcador de contenido 4"/>
          <p:cNvSpPr txBox="1">
            <a:spLocks/>
          </p:cNvSpPr>
          <p:nvPr/>
        </p:nvSpPr>
        <p:spPr bwMode="auto">
          <a:xfrm>
            <a:off x="409888" y="114369"/>
            <a:ext cx="8528050"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b="1" dirty="0">
                <a:solidFill>
                  <a:srgbClr val="C00000"/>
                </a:solidFill>
                <a:latin typeface="Arial" panose="020B0604020202020204" pitchFamily="34" charset="0"/>
                <a:cs typeface="Arial" panose="020B0604020202020204" pitchFamily="34" charset="0"/>
              </a:rPr>
              <a:t>Un entorno externo favorable</a:t>
            </a:r>
            <a:endParaRPr lang="es-MX" altLang="es-MX" sz="105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2"/>
          <a:stretch>
            <a:fillRect/>
          </a:stretch>
        </p:blipFill>
        <p:spPr>
          <a:xfrm>
            <a:off x="143634" y="1099600"/>
            <a:ext cx="4035902" cy="2792210"/>
          </a:xfrm>
          <a:prstGeom prst="rect">
            <a:avLst/>
          </a:prstGeom>
        </p:spPr>
      </p:pic>
      <p:pic>
        <p:nvPicPr>
          <p:cNvPr id="4" name="Imagen 3"/>
          <p:cNvPicPr>
            <a:picLocks noChangeAspect="1"/>
          </p:cNvPicPr>
          <p:nvPr/>
        </p:nvPicPr>
        <p:blipFill>
          <a:blip r:embed="rId3"/>
          <a:stretch>
            <a:fillRect/>
          </a:stretch>
        </p:blipFill>
        <p:spPr>
          <a:xfrm>
            <a:off x="137538" y="3891810"/>
            <a:ext cx="4041998" cy="2932430"/>
          </a:xfrm>
          <a:prstGeom prst="rect">
            <a:avLst/>
          </a:prstGeom>
        </p:spPr>
      </p:pic>
      <p:pic>
        <p:nvPicPr>
          <p:cNvPr id="9" name="Imagen 8"/>
          <p:cNvPicPr>
            <a:picLocks noChangeAspect="1"/>
          </p:cNvPicPr>
          <p:nvPr/>
        </p:nvPicPr>
        <p:blipFill>
          <a:blip r:embed="rId4"/>
          <a:stretch>
            <a:fillRect/>
          </a:stretch>
        </p:blipFill>
        <p:spPr>
          <a:xfrm>
            <a:off x="4293876" y="3897339"/>
            <a:ext cx="4535817" cy="2859272"/>
          </a:xfrm>
          <a:prstGeom prst="rect">
            <a:avLst/>
          </a:prstGeom>
        </p:spPr>
      </p:pic>
      <p:sp>
        <p:nvSpPr>
          <p:cNvPr id="7" name="3 Marcador de número de diapositiva"/>
          <p:cNvSpPr txBox="1">
            <a:spLocks/>
          </p:cNvSpPr>
          <p:nvPr/>
        </p:nvSpPr>
        <p:spPr>
          <a:xfrm>
            <a:off x="8488185" y="6470138"/>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84</a:t>
            </a:fld>
            <a:endParaRPr lang="es-ES" altLang="es-MX" dirty="0"/>
          </a:p>
        </p:txBody>
      </p:sp>
    </p:spTree>
    <p:extLst>
      <p:ext uri="{BB962C8B-B14F-4D97-AF65-F5344CB8AC3E}">
        <p14:creationId xmlns:p14="http://schemas.microsoft.com/office/powerpoint/2010/main" val="42838245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610637" y="1070640"/>
            <a:ext cx="4533363" cy="2369712"/>
          </a:xfrm>
        </p:spPr>
        <p:txBody>
          <a:bodyPr/>
          <a:lstStyle/>
          <a:p>
            <a:r>
              <a:rPr lang="es-MX" altLang="es-MX" sz="2000" dirty="0">
                <a:latin typeface="Arial" panose="020B0604020202020204" pitchFamily="34" charset="0"/>
                <a:cs typeface="Arial" panose="020B0604020202020204" pitchFamily="34" charset="0"/>
              </a:rPr>
              <a:t>Durante el 3er trimestre se registró menor crecimiento</a:t>
            </a:r>
          </a:p>
          <a:p>
            <a:pPr marL="0" indent="0">
              <a:buNone/>
            </a:pPr>
            <a:endParaRPr lang="es-MX" altLang="es-MX" sz="2000" dirty="0">
              <a:latin typeface="Arial" panose="020B0604020202020204" pitchFamily="34" charset="0"/>
              <a:cs typeface="Arial" panose="020B0604020202020204" pitchFamily="34" charset="0"/>
            </a:endParaRPr>
          </a:p>
          <a:p>
            <a:r>
              <a:rPr lang="es-MX" altLang="es-MX" sz="2000" dirty="0">
                <a:latin typeface="Arial" panose="020B0604020202020204" pitchFamily="34" charset="0"/>
                <a:cs typeface="Arial" panose="020B0604020202020204" pitchFamily="34" charset="0"/>
              </a:rPr>
              <a:t>La inversión mantiene su debilidad, principalmente la pública</a:t>
            </a:r>
          </a:p>
          <a:p>
            <a:pPr marL="0" indent="0">
              <a:buNone/>
            </a:pPr>
            <a:endParaRPr lang="es-MX" altLang="es-MX" sz="2000" dirty="0">
              <a:latin typeface="Arial" panose="020B0604020202020204" pitchFamily="34" charset="0"/>
              <a:cs typeface="Arial" panose="020B0604020202020204" pitchFamily="34" charset="0"/>
            </a:endParaRPr>
          </a:p>
          <a:p>
            <a:r>
              <a:rPr lang="es-MX" sz="2000" dirty="0">
                <a:latin typeface="Arial" panose="020B0604020202020204" pitchFamily="34" charset="0"/>
                <a:cs typeface="Arial" panose="020B0604020202020204" pitchFamily="34" charset="0"/>
              </a:rPr>
              <a:t>El consumo privado está perdiendo dinamismo</a:t>
            </a:r>
          </a:p>
        </p:txBody>
      </p:sp>
      <p:sp>
        <p:nvSpPr>
          <p:cNvPr id="6" name="Marcador de contenido 4"/>
          <p:cNvSpPr txBox="1">
            <a:spLocks/>
          </p:cNvSpPr>
          <p:nvPr/>
        </p:nvSpPr>
        <p:spPr bwMode="auto">
          <a:xfrm>
            <a:off x="409888" y="133205"/>
            <a:ext cx="8528050" cy="59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None/>
              <a:defRPr/>
            </a:pPr>
            <a:r>
              <a:rPr lang="es-MX" altLang="es-MX" b="1" dirty="0">
                <a:solidFill>
                  <a:srgbClr val="C00000"/>
                </a:solidFill>
                <a:latin typeface="Arial" panose="020B0604020202020204" pitchFamily="34" charset="0"/>
                <a:cs typeface="Arial" panose="020B0604020202020204" pitchFamily="34" charset="0"/>
              </a:rPr>
              <a:t>2018 puede ser un año complicado para la economía mexicana, que muestra signos de desaceleración </a:t>
            </a:r>
          </a:p>
          <a:p>
            <a:pPr marL="0" indent="0" eaLnBrk="1" hangingPunct="1">
              <a:buFont typeface="Arial" panose="020B0604020202020204" pitchFamily="34" charset="0"/>
              <a:buNone/>
              <a:defRPr/>
            </a:pPr>
            <a:endParaRPr lang="es-MX" altLang="es-MX" sz="105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37563" y="1443935"/>
            <a:ext cx="4499238" cy="1713124"/>
          </a:xfrm>
          <a:prstGeom prst="rect">
            <a:avLst/>
          </a:prstGeom>
        </p:spPr>
      </p:pic>
      <p:pic>
        <p:nvPicPr>
          <p:cNvPr id="3" name="Imagen 2"/>
          <p:cNvPicPr>
            <a:picLocks noChangeAspect="1"/>
          </p:cNvPicPr>
          <p:nvPr/>
        </p:nvPicPr>
        <p:blipFill>
          <a:blip r:embed="rId3"/>
          <a:stretch>
            <a:fillRect/>
          </a:stretch>
        </p:blipFill>
        <p:spPr>
          <a:xfrm>
            <a:off x="366183" y="3608978"/>
            <a:ext cx="4041998" cy="3005588"/>
          </a:xfrm>
          <a:prstGeom prst="rect">
            <a:avLst/>
          </a:prstGeom>
        </p:spPr>
      </p:pic>
      <p:pic>
        <p:nvPicPr>
          <p:cNvPr id="5" name="Imagen 4"/>
          <p:cNvPicPr>
            <a:picLocks noChangeAspect="1"/>
          </p:cNvPicPr>
          <p:nvPr/>
        </p:nvPicPr>
        <p:blipFill>
          <a:blip r:embed="rId4"/>
          <a:stretch>
            <a:fillRect/>
          </a:stretch>
        </p:blipFill>
        <p:spPr>
          <a:xfrm>
            <a:off x="4408181" y="3613130"/>
            <a:ext cx="4480948" cy="3103133"/>
          </a:xfrm>
          <a:prstGeom prst="rect">
            <a:avLst/>
          </a:prstGeom>
        </p:spPr>
      </p:pic>
      <p:sp>
        <p:nvSpPr>
          <p:cNvPr id="7" name="3 Marcador de número de diapositiva"/>
          <p:cNvSpPr txBox="1">
            <a:spLocks/>
          </p:cNvSpPr>
          <p:nvPr/>
        </p:nvSpPr>
        <p:spPr>
          <a:xfrm>
            <a:off x="8488185" y="6489161"/>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85</a:t>
            </a:fld>
            <a:endParaRPr lang="es-ES" altLang="es-MX" dirty="0"/>
          </a:p>
        </p:txBody>
      </p:sp>
    </p:spTree>
    <p:extLst>
      <p:ext uri="{BB962C8B-B14F-4D97-AF65-F5344CB8AC3E}">
        <p14:creationId xmlns:p14="http://schemas.microsoft.com/office/powerpoint/2010/main" val="776178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170645" y="141668"/>
            <a:ext cx="7635874" cy="581710"/>
          </a:xfrm>
          <a:prstGeom prst="rect">
            <a:avLst/>
          </a:prstGeom>
        </p:spPr>
        <p:txBody>
          <a:bodyPr anchor="t"/>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altLang="es-MX" b="1" dirty="0" smtClean="0">
                <a:solidFill>
                  <a:srgbClr val="C00000"/>
                </a:solidFill>
                <a:latin typeface="Arial" panose="020B0604020202020204" pitchFamily="34" charset="0"/>
                <a:cs typeface="Arial" panose="020B0604020202020204" pitchFamily="34" charset="0"/>
              </a:rPr>
              <a:t>Un mercado laboral dinámico</a:t>
            </a:r>
            <a:br>
              <a:rPr lang="es-MX" altLang="es-MX" b="1" dirty="0" smtClean="0">
                <a:solidFill>
                  <a:srgbClr val="C00000"/>
                </a:solidFill>
                <a:latin typeface="Arial" panose="020B0604020202020204" pitchFamily="34" charset="0"/>
                <a:cs typeface="Arial" panose="020B0604020202020204" pitchFamily="34" charset="0"/>
              </a:rPr>
            </a:br>
            <a:endParaRPr lang="es-MX" dirty="0"/>
          </a:p>
        </p:txBody>
      </p:sp>
      <p:sp>
        <p:nvSpPr>
          <p:cNvPr id="4" name="Marcador de número de diapositiva 3"/>
          <p:cNvSpPr txBox="1">
            <a:spLocks/>
          </p:cNvSpPr>
          <p:nvPr/>
        </p:nvSpPr>
        <p:spPr>
          <a:xfrm>
            <a:off x="6960355" y="6477699"/>
            <a:ext cx="2133600"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B04E0E10-56FE-4715-A325-4E6981A0847B}" type="slidenum">
              <a:rPr lang="es-ES" altLang="es-MX"/>
              <a:pPr/>
              <a:t>86</a:t>
            </a:fld>
            <a:endParaRPr lang="es-ES" altLang="es-MX" dirty="0"/>
          </a:p>
        </p:txBody>
      </p:sp>
      <p:sp>
        <p:nvSpPr>
          <p:cNvPr id="5" name="CuadroTexto 4"/>
          <p:cNvSpPr txBox="1"/>
          <p:nvPr/>
        </p:nvSpPr>
        <p:spPr>
          <a:xfrm>
            <a:off x="4303015" y="1615841"/>
            <a:ext cx="4790940" cy="1569660"/>
          </a:xfrm>
          <a:prstGeom prst="rect">
            <a:avLst/>
          </a:prstGeom>
          <a:noFill/>
        </p:spPr>
        <p:txBody>
          <a:bodyPr wrap="square" rtlCol="0">
            <a:spAutoFit/>
          </a:bodyPr>
          <a:lstStyle/>
          <a:p>
            <a:pPr marL="285750" indent="-285750" eaLnBrk="1" hangingPunct="1">
              <a:buFont typeface="Arial" panose="020B0604020202020204" pitchFamily="34" charset="0"/>
              <a:buChar char="•"/>
              <a:defRPr/>
            </a:pPr>
            <a:r>
              <a:rPr lang="es-MX" altLang="es-MX" sz="1600" dirty="0">
                <a:latin typeface="Arial" panose="020B0604020202020204" pitchFamily="34" charset="0"/>
                <a:cs typeface="Arial" panose="020B0604020202020204" pitchFamily="34" charset="0"/>
              </a:rPr>
              <a:t>En  </a:t>
            </a:r>
            <a:r>
              <a:rPr lang="es-MX" altLang="es-MX" sz="1600" dirty="0" smtClean="0">
                <a:latin typeface="Arial" panose="020B0604020202020204" pitchFamily="34" charset="0"/>
                <a:cs typeface="Arial" panose="020B0604020202020204" pitchFamily="34" charset="0"/>
              </a:rPr>
              <a:t>diciembre </a:t>
            </a:r>
            <a:r>
              <a:rPr lang="es-MX" altLang="es-MX" sz="1600" dirty="0">
                <a:latin typeface="Arial" panose="020B0604020202020204" pitchFamily="34" charset="0"/>
                <a:cs typeface="Arial" panose="020B0604020202020204" pitchFamily="34" charset="0"/>
              </a:rPr>
              <a:t>se registraron </a:t>
            </a:r>
            <a:r>
              <a:rPr lang="es-MX" altLang="es-MX" sz="1600" dirty="0" smtClean="0">
                <a:latin typeface="Arial" panose="020B0604020202020204" pitchFamily="34" charset="0"/>
                <a:cs typeface="Arial" panose="020B0604020202020204" pitchFamily="34" charset="0"/>
              </a:rPr>
              <a:t>801 </a:t>
            </a:r>
            <a:r>
              <a:rPr lang="es-MX" altLang="es-MX" sz="1600" dirty="0">
                <a:latin typeface="Arial" panose="020B0604020202020204" pitchFamily="34" charset="0"/>
                <a:cs typeface="Arial" panose="020B0604020202020204" pitchFamily="34" charset="0"/>
              </a:rPr>
              <a:t>mil nuevos puestos laborales (12 meses) en el IMSS. </a:t>
            </a:r>
          </a:p>
          <a:p>
            <a:pPr marL="285750" indent="-285750" eaLnBrk="1" hangingPunct="1">
              <a:buFont typeface="Arial" panose="020B0604020202020204" pitchFamily="34" charset="0"/>
              <a:buChar char="•"/>
              <a:defRPr/>
            </a:pPr>
            <a:r>
              <a:rPr lang="es-MX" altLang="es-MX" sz="1600" dirty="0">
                <a:latin typeface="Arial" panose="020B0604020202020204" pitchFamily="34" charset="0"/>
                <a:cs typeface="Arial" panose="020B0604020202020204" pitchFamily="34" charset="0"/>
              </a:rPr>
              <a:t>La inflación (</a:t>
            </a:r>
            <a:r>
              <a:rPr lang="es-MX" altLang="es-MX" sz="1600" dirty="0" smtClean="0">
                <a:latin typeface="Arial" panose="020B0604020202020204" pitchFamily="34" charset="0"/>
                <a:cs typeface="Arial" panose="020B0604020202020204" pitchFamily="34" charset="0"/>
              </a:rPr>
              <a:t>6.77</a:t>
            </a:r>
            <a:r>
              <a:rPr lang="es-MX" altLang="es-MX" sz="1600" dirty="0">
                <a:latin typeface="Arial" panose="020B0604020202020204" pitchFamily="34" charset="0"/>
                <a:cs typeface="Arial" panose="020B0604020202020204" pitchFamily="34" charset="0"/>
              </a:rPr>
              <a:t>% </a:t>
            </a:r>
            <a:r>
              <a:rPr lang="es-MX" altLang="es-MX" sz="1600" dirty="0" smtClean="0">
                <a:latin typeface="Arial" panose="020B0604020202020204" pitchFamily="34" charset="0"/>
                <a:cs typeface="Arial" panose="020B0604020202020204" pitchFamily="34" charset="0"/>
              </a:rPr>
              <a:t>dic</a:t>
            </a:r>
            <a:r>
              <a:rPr lang="es-MX" altLang="es-MX" sz="1600" dirty="0">
                <a:latin typeface="Arial" panose="020B0604020202020204" pitchFamily="34" charset="0"/>
                <a:cs typeface="Arial" panose="020B0604020202020204" pitchFamily="34" charset="0"/>
              </a:rPr>
              <a:t>) sigue preocupando</a:t>
            </a:r>
          </a:p>
          <a:p>
            <a:pPr marL="285750" indent="-285750" eaLnBrk="1" hangingPunct="1">
              <a:buFont typeface="Arial" panose="020B0604020202020204" pitchFamily="34" charset="0"/>
              <a:buChar char="•"/>
              <a:defRPr/>
            </a:pPr>
            <a:r>
              <a:rPr lang="es-MX" altLang="es-MX" sz="1600" dirty="0">
                <a:latin typeface="Arial" panose="020B0604020202020204" pitchFamily="34" charset="0"/>
                <a:cs typeface="Arial" panose="020B0604020202020204" pitchFamily="34" charset="0"/>
              </a:rPr>
              <a:t>El peso se depreció en diciembre cerrando el 2017 en 19.66 p/d, pero se ha apreciado al iniciar el 2018.</a:t>
            </a:r>
            <a:endParaRPr lang="es-MX" sz="1400" dirty="0"/>
          </a:p>
        </p:txBody>
      </p:sp>
      <p:pic>
        <p:nvPicPr>
          <p:cNvPr id="6" name="Imagen 2"/>
          <p:cNvPicPr>
            <a:picLocks noChangeAspect="1"/>
          </p:cNvPicPr>
          <p:nvPr/>
        </p:nvPicPr>
        <p:blipFill>
          <a:blip r:embed="rId2"/>
          <a:stretch>
            <a:fillRect/>
          </a:stretch>
        </p:blipFill>
        <p:spPr>
          <a:xfrm>
            <a:off x="169950" y="4026562"/>
            <a:ext cx="4035902" cy="2633700"/>
          </a:xfrm>
          <a:prstGeom prst="rect">
            <a:avLst/>
          </a:prstGeom>
        </p:spPr>
      </p:pic>
      <p:pic>
        <p:nvPicPr>
          <p:cNvPr id="7" name="Imagen 2"/>
          <p:cNvPicPr>
            <a:picLocks noChangeAspect="1"/>
          </p:cNvPicPr>
          <p:nvPr/>
        </p:nvPicPr>
        <p:blipFill>
          <a:blip r:embed="rId3"/>
          <a:stretch>
            <a:fillRect/>
          </a:stretch>
        </p:blipFill>
        <p:spPr>
          <a:xfrm>
            <a:off x="273591" y="1100228"/>
            <a:ext cx="3932261" cy="2926334"/>
          </a:xfrm>
          <a:prstGeom prst="rect">
            <a:avLst/>
          </a:prstGeom>
        </p:spPr>
      </p:pic>
      <p:pic>
        <p:nvPicPr>
          <p:cNvPr id="8" name="Imagen 9"/>
          <p:cNvPicPr>
            <a:picLocks noChangeAspect="1"/>
          </p:cNvPicPr>
          <p:nvPr/>
        </p:nvPicPr>
        <p:blipFill>
          <a:blip r:embed="rId4"/>
          <a:stretch>
            <a:fillRect/>
          </a:stretch>
        </p:blipFill>
        <p:spPr>
          <a:xfrm>
            <a:off x="4312726" y="3295219"/>
            <a:ext cx="4480948" cy="3353091"/>
          </a:xfrm>
          <a:prstGeom prst="rect">
            <a:avLst/>
          </a:prstGeom>
        </p:spPr>
      </p:pic>
    </p:spTree>
    <p:extLst>
      <p:ext uri="{BB962C8B-B14F-4D97-AF65-F5344CB8AC3E}">
        <p14:creationId xmlns:p14="http://schemas.microsoft.com/office/powerpoint/2010/main" val="3886584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400" b="1" dirty="0">
                <a:latin typeface="Century Gothic" panose="020B0502020202020204" pitchFamily="34" charset="0"/>
              </a:rPr>
              <a:t>México ha perdido su atractivo para inversionistas con estrategias de largo plazo en dólares</a:t>
            </a:r>
            <a:endParaRPr lang="es-MX" sz="2400" b="1" dirty="0">
              <a:latin typeface="Century Gothic" panose="020B0502020202020204" pitchFamily="34" charset="0"/>
            </a:endParaRPr>
          </a:p>
        </p:txBody>
      </p:sp>
      <p:sp>
        <p:nvSpPr>
          <p:cNvPr id="7" name="2 Marcador de contenido"/>
          <p:cNvSpPr>
            <a:spLocks noGrp="1"/>
          </p:cNvSpPr>
          <p:nvPr>
            <p:ph idx="1"/>
          </p:nvPr>
        </p:nvSpPr>
        <p:spPr>
          <a:xfrm>
            <a:off x="144000" y="1149133"/>
            <a:ext cx="8747499" cy="1210019"/>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Durante el periodo de tasas bajas en EUA tras la crisis financiera, México había pagado tasas atractivas para inversionistas que compraban bonos M y hacían su cobertura para recibir tasas en USD.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En 2017 y 2018 ha menguado el atractivo de bonos mexicanos y eso se ha reflejado en menores entradas de extranjeros hacia bonos M.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Cálculos del Infonavit con información de Bloomberg</a:t>
            </a:r>
            <a:endParaRPr lang="es-MX" sz="900" dirty="0">
              <a:latin typeface="Century Gothic" pitchFamily="34" charset="0"/>
            </a:endParaRPr>
          </a:p>
        </p:txBody>
      </p:sp>
      <p:graphicFrame>
        <p:nvGraphicFramePr>
          <p:cNvPr id="13" name="Gráfico 12">
            <a:extLst>
              <a:ext uri="{FF2B5EF4-FFF2-40B4-BE49-F238E27FC236}">
                <a16:creationId xmlns="" xmlns:a16="http://schemas.microsoft.com/office/drawing/2014/main" id="{7F09328A-9922-4EB2-B57A-3064D5B2DF57}"/>
              </a:ext>
            </a:extLst>
          </p:cNvPr>
          <p:cNvGraphicFramePr>
            <a:graphicFrameLocks/>
          </p:cNvGraphicFramePr>
          <p:nvPr>
            <p:extLst>
              <p:ext uri="{D42A27DB-BD31-4B8C-83A1-F6EECF244321}">
                <p14:modId xmlns:p14="http://schemas.microsoft.com/office/powerpoint/2010/main" val="1991854603"/>
              </p:ext>
            </p:extLst>
          </p:nvPr>
        </p:nvGraphicFramePr>
        <p:xfrm>
          <a:off x="26255" y="2659389"/>
          <a:ext cx="2381250" cy="39147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áfico 13">
            <a:extLst>
              <a:ext uri="{FF2B5EF4-FFF2-40B4-BE49-F238E27FC236}">
                <a16:creationId xmlns="" xmlns:a16="http://schemas.microsoft.com/office/drawing/2014/main" id="{722BEEC1-2603-4AD5-A2FA-2A968E468171}"/>
              </a:ext>
            </a:extLst>
          </p:cNvPr>
          <p:cNvGraphicFramePr>
            <a:graphicFrameLocks/>
          </p:cNvGraphicFramePr>
          <p:nvPr>
            <p:extLst>
              <p:ext uri="{D42A27DB-BD31-4B8C-83A1-F6EECF244321}">
                <p14:modId xmlns:p14="http://schemas.microsoft.com/office/powerpoint/2010/main" val="3012934729"/>
              </p:ext>
            </p:extLst>
          </p:nvPr>
        </p:nvGraphicFramePr>
        <p:xfrm>
          <a:off x="2286603" y="2659389"/>
          <a:ext cx="2381250" cy="3914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 xmlns:a16="http://schemas.microsoft.com/office/drawing/2014/main" id="{44A5C110-D522-400F-A639-0A26727DFDC9}"/>
              </a:ext>
            </a:extLst>
          </p:cNvPr>
          <p:cNvGraphicFramePr>
            <a:graphicFrameLocks/>
          </p:cNvGraphicFramePr>
          <p:nvPr>
            <p:extLst>
              <p:ext uri="{D42A27DB-BD31-4B8C-83A1-F6EECF244321}">
                <p14:modId xmlns:p14="http://schemas.microsoft.com/office/powerpoint/2010/main" val="110911690"/>
              </p:ext>
            </p:extLst>
          </p:nvPr>
        </p:nvGraphicFramePr>
        <p:xfrm>
          <a:off x="4554729" y="2656414"/>
          <a:ext cx="2381250" cy="3914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áfico 15">
            <a:extLst>
              <a:ext uri="{FF2B5EF4-FFF2-40B4-BE49-F238E27FC236}">
                <a16:creationId xmlns="" xmlns:a16="http://schemas.microsoft.com/office/drawing/2014/main" id="{95B299B8-BBDD-4960-A9D6-84D756D25FA9}"/>
              </a:ext>
            </a:extLst>
          </p:cNvPr>
          <p:cNvGraphicFramePr>
            <a:graphicFrameLocks/>
          </p:cNvGraphicFramePr>
          <p:nvPr>
            <p:extLst>
              <p:ext uri="{D42A27DB-BD31-4B8C-83A1-F6EECF244321}">
                <p14:modId xmlns:p14="http://schemas.microsoft.com/office/powerpoint/2010/main" val="3109124500"/>
              </p:ext>
            </p:extLst>
          </p:nvPr>
        </p:nvGraphicFramePr>
        <p:xfrm>
          <a:off x="6725613" y="2659389"/>
          <a:ext cx="2381250" cy="3914777"/>
        </p:xfrm>
        <a:graphic>
          <a:graphicData uri="http://schemas.openxmlformats.org/drawingml/2006/chart">
            <c:chart xmlns:c="http://schemas.openxmlformats.org/drawingml/2006/chart" xmlns:r="http://schemas.openxmlformats.org/officeDocument/2006/relationships" r:id="rId5"/>
          </a:graphicData>
        </a:graphic>
      </p:graphicFrame>
      <p:sp>
        <p:nvSpPr>
          <p:cNvPr id="3" name="CuadroTexto 2">
            <a:extLst>
              <a:ext uri="{FF2B5EF4-FFF2-40B4-BE49-F238E27FC236}">
                <a16:creationId xmlns="" xmlns:a16="http://schemas.microsoft.com/office/drawing/2014/main" id="{C5DB6E1B-B1EC-4052-994D-E2986255AC10}"/>
              </a:ext>
            </a:extLst>
          </p:cNvPr>
          <p:cNvSpPr txBox="1"/>
          <p:nvPr/>
        </p:nvSpPr>
        <p:spPr>
          <a:xfrm>
            <a:off x="899105" y="4242061"/>
            <a:ext cx="506870" cy="276999"/>
          </a:xfrm>
          <a:prstGeom prst="rect">
            <a:avLst/>
          </a:prstGeom>
          <a:noFill/>
        </p:spPr>
        <p:txBody>
          <a:bodyPr wrap="none" rtlCol="0">
            <a:spAutoFit/>
          </a:bodyPr>
          <a:lstStyle/>
          <a:p>
            <a:r>
              <a:rPr lang="es-ES" sz="1200" b="1">
                <a:solidFill>
                  <a:srgbClr val="FF0000"/>
                </a:solidFill>
                <a:latin typeface="Century Gothic" panose="020B0502020202020204" pitchFamily="34" charset="0"/>
              </a:rPr>
              <a:t>MEX</a:t>
            </a:r>
            <a:endParaRPr lang="es-MX" sz="1200" b="1">
              <a:solidFill>
                <a:srgbClr val="FF0000"/>
              </a:solidFill>
              <a:latin typeface="Century Gothic" panose="020B0502020202020204" pitchFamily="34" charset="0"/>
            </a:endParaRPr>
          </a:p>
        </p:txBody>
      </p:sp>
      <p:sp>
        <p:nvSpPr>
          <p:cNvPr id="17" name="CuadroTexto 16">
            <a:extLst>
              <a:ext uri="{FF2B5EF4-FFF2-40B4-BE49-F238E27FC236}">
                <a16:creationId xmlns="" xmlns:a16="http://schemas.microsoft.com/office/drawing/2014/main" id="{41098554-2C9E-444D-BD79-C014F2549519}"/>
              </a:ext>
            </a:extLst>
          </p:cNvPr>
          <p:cNvSpPr txBox="1"/>
          <p:nvPr/>
        </p:nvSpPr>
        <p:spPr>
          <a:xfrm>
            <a:off x="3814668" y="4279769"/>
            <a:ext cx="506870" cy="276999"/>
          </a:xfrm>
          <a:prstGeom prst="rect">
            <a:avLst/>
          </a:prstGeom>
          <a:noFill/>
        </p:spPr>
        <p:txBody>
          <a:bodyPr wrap="none" rtlCol="0">
            <a:spAutoFit/>
          </a:bodyPr>
          <a:lstStyle/>
          <a:p>
            <a:r>
              <a:rPr lang="es-ES" sz="1200" b="1">
                <a:solidFill>
                  <a:srgbClr val="FF0000"/>
                </a:solidFill>
                <a:latin typeface="Century Gothic" panose="020B0502020202020204" pitchFamily="34" charset="0"/>
              </a:rPr>
              <a:t>MEX</a:t>
            </a:r>
            <a:endParaRPr lang="es-MX" sz="1200" b="1">
              <a:solidFill>
                <a:srgbClr val="FF0000"/>
              </a:solidFill>
              <a:latin typeface="Century Gothic" panose="020B0502020202020204" pitchFamily="34" charset="0"/>
            </a:endParaRPr>
          </a:p>
        </p:txBody>
      </p:sp>
      <p:sp>
        <p:nvSpPr>
          <p:cNvPr id="18" name="CuadroTexto 17">
            <a:extLst>
              <a:ext uri="{FF2B5EF4-FFF2-40B4-BE49-F238E27FC236}">
                <a16:creationId xmlns="" xmlns:a16="http://schemas.microsoft.com/office/drawing/2014/main" id="{F8238F1E-01EE-417D-AF66-9A91E73630FD}"/>
              </a:ext>
            </a:extLst>
          </p:cNvPr>
          <p:cNvSpPr txBox="1"/>
          <p:nvPr/>
        </p:nvSpPr>
        <p:spPr>
          <a:xfrm>
            <a:off x="5040809" y="4289197"/>
            <a:ext cx="506870" cy="276999"/>
          </a:xfrm>
          <a:prstGeom prst="rect">
            <a:avLst/>
          </a:prstGeom>
          <a:noFill/>
        </p:spPr>
        <p:txBody>
          <a:bodyPr wrap="none" rtlCol="0">
            <a:spAutoFit/>
          </a:bodyPr>
          <a:lstStyle/>
          <a:p>
            <a:r>
              <a:rPr lang="es-ES" sz="1200" b="1">
                <a:solidFill>
                  <a:srgbClr val="FF0000"/>
                </a:solidFill>
                <a:latin typeface="Century Gothic" panose="020B0502020202020204" pitchFamily="34" charset="0"/>
              </a:rPr>
              <a:t>MEX</a:t>
            </a:r>
            <a:endParaRPr lang="es-MX" sz="1200" b="1">
              <a:solidFill>
                <a:srgbClr val="FF0000"/>
              </a:solidFill>
              <a:latin typeface="Century Gothic" panose="020B0502020202020204" pitchFamily="34" charset="0"/>
            </a:endParaRPr>
          </a:p>
        </p:txBody>
      </p:sp>
      <p:sp>
        <p:nvSpPr>
          <p:cNvPr id="19" name="CuadroTexto 18">
            <a:extLst>
              <a:ext uri="{FF2B5EF4-FFF2-40B4-BE49-F238E27FC236}">
                <a16:creationId xmlns="" xmlns:a16="http://schemas.microsoft.com/office/drawing/2014/main" id="{35FDCBF3-4471-4DCA-B618-6604BFC9743F}"/>
              </a:ext>
            </a:extLst>
          </p:cNvPr>
          <p:cNvSpPr txBox="1"/>
          <p:nvPr/>
        </p:nvSpPr>
        <p:spPr>
          <a:xfrm>
            <a:off x="8381636" y="4103562"/>
            <a:ext cx="506870" cy="276999"/>
          </a:xfrm>
          <a:prstGeom prst="rect">
            <a:avLst/>
          </a:prstGeom>
          <a:noFill/>
        </p:spPr>
        <p:txBody>
          <a:bodyPr wrap="none" rtlCol="0">
            <a:spAutoFit/>
          </a:bodyPr>
          <a:lstStyle/>
          <a:p>
            <a:r>
              <a:rPr lang="es-ES" sz="1200" b="1">
                <a:solidFill>
                  <a:srgbClr val="FF0000"/>
                </a:solidFill>
                <a:latin typeface="Century Gothic" panose="020B0502020202020204" pitchFamily="34" charset="0"/>
              </a:rPr>
              <a:t>MEX</a:t>
            </a:r>
            <a:endParaRPr lang="es-MX" sz="1200" b="1">
              <a:solidFill>
                <a:srgbClr val="FF0000"/>
              </a:solidFill>
              <a:latin typeface="Century Gothic" panose="020B0502020202020204" pitchFamily="34" charset="0"/>
            </a:endParaRPr>
          </a:p>
        </p:txBody>
      </p:sp>
      <p:sp>
        <p:nvSpPr>
          <p:cNvPr id="20" name="CuadroTexto 19">
            <a:extLst>
              <a:ext uri="{FF2B5EF4-FFF2-40B4-BE49-F238E27FC236}">
                <a16:creationId xmlns="" xmlns:a16="http://schemas.microsoft.com/office/drawing/2014/main" id="{3FADB76C-5B83-4AB8-ABA6-981FE6B95F56}"/>
              </a:ext>
            </a:extLst>
          </p:cNvPr>
          <p:cNvSpPr txBox="1"/>
          <p:nvPr/>
        </p:nvSpPr>
        <p:spPr>
          <a:xfrm>
            <a:off x="1221224" y="4778844"/>
            <a:ext cx="476412" cy="276999"/>
          </a:xfrm>
          <a:prstGeom prst="rect">
            <a:avLst/>
          </a:prstGeom>
          <a:noFill/>
        </p:spPr>
        <p:txBody>
          <a:bodyPr wrap="none" rtlCol="0">
            <a:spAutoFit/>
          </a:bodyPr>
          <a:lstStyle/>
          <a:p>
            <a:r>
              <a:rPr lang="es-ES" sz="1200" b="1">
                <a:solidFill>
                  <a:srgbClr val="0070C0"/>
                </a:solidFill>
                <a:latin typeface="Century Gothic" panose="020B0502020202020204" pitchFamily="34" charset="0"/>
              </a:rPr>
              <a:t>EUA</a:t>
            </a:r>
            <a:endParaRPr lang="es-MX" sz="1200" b="1">
              <a:solidFill>
                <a:srgbClr val="0070C0"/>
              </a:solidFill>
              <a:latin typeface="Century Gothic" panose="020B0502020202020204" pitchFamily="34" charset="0"/>
            </a:endParaRPr>
          </a:p>
        </p:txBody>
      </p:sp>
      <p:sp>
        <p:nvSpPr>
          <p:cNvPr id="21" name="CuadroTexto 20">
            <a:extLst>
              <a:ext uri="{FF2B5EF4-FFF2-40B4-BE49-F238E27FC236}">
                <a16:creationId xmlns="" xmlns:a16="http://schemas.microsoft.com/office/drawing/2014/main" id="{5B422B25-518F-4DC8-A671-A0388F540914}"/>
              </a:ext>
            </a:extLst>
          </p:cNvPr>
          <p:cNvSpPr txBox="1"/>
          <p:nvPr/>
        </p:nvSpPr>
        <p:spPr>
          <a:xfrm>
            <a:off x="3700942" y="3702376"/>
            <a:ext cx="476412" cy="276999"/>
          </a:xfrm>
          <a:prstGeom prst="rect">
            <a:avLst/>
          </a:prstGeom>
          <a:noFill/>
        </p:spPr>
        <p:txBody>
          <a:bodyPr wrap="none" rtlCol="0">
            <a:spAutoFit/>
          </a:bodyPr>
          <a:lstStyle/>
          <a:p>
            <a:r>
              <a:rPr lang="es-ES" sz="1200" b="1">
                <a:solidFill>
                  <a:srgbClr val="0070C0"/>
                </a:solidFill>
                <a:latin typeface="Century Gothic" panose="020B0502020202020204" pitchFamily="34" charset="0"/>
              </a:rPr>
              <a:t>EUA</a:t>
            </a:r>
            <a:endParaRPr lang="es-MX" sz="1200" b="1">
              <a:solidFill>
                <a:srgbClr val="0070C0"/>
              </a:solidFill>
              <a:latin typeface="Century Gothic" panose="020B0502020202020204" pitchFamily="34" charset="0"/>
            </a:endParaRPr>
          </a:p>
        </p:txBody>
      </p:sp>
      <p:sp>
        <p:nvSpPr>
          <p:cNvPr id="22" name="CuadroTexto 21">
            <a:extLst>
              <a:ext uri="{FF2B5EF4-FFF2-40B4-BE49-F238E27FC236}">
                <a16:creationId xmlns="" xmlns:a16="http://schemas.microsoft.com/office/drawing/2014/main" id="{9632E380-6DC4-4C1E-9878-4D016BB8D16E}"/>
              </a:ext>
            </a:extLst>
          </p:cNvPr>
          <p:cNvSpPr txBox="1"/>
          <p:nvPr/>
        </p:nvSpPr>
        <p:spPr>
          <a:xfrm>
            <a:off x="5276883" y="4778844"/>
            <a:ext cx="476412" cy="276999"/>
          </a:xfrm>
          <a:prstGeom prst="rect">
            <a:avLst/>
          </a:prstGeom>
          <a:noFill/>
        </p:spPr>
        <p:txBody>
          <a:bodyPr wrap="none" rtlCol="0">
            <a:spAutoFit/>
          </a:bodyPr>
          <a:lstStyle/>
          <a:p>
            <a:r>
              <a:rPr lang="es-ES" sz="1200" b="1">
                <a:solidFill>
                  <a:srgbClr val="0070C0"/>
                </a:solidFill>
                <a:latin typeface="Century Gothic" panose="020B0502020202020204" pitchFamily="34" charset="0"/>
              </a:rPr>
              <a:t>EUA</a:t>
            </a:r>
            <a:endParaRPr lang="es-MX" sz="1200" b="1">
              <a:solidFill>
                <a:srgbClr val="0070C0"/>
              </a:solidFill>
              <a:latin typeface="Century Gothic" panose="020B0502020202020204" pitchFamily="34" charset="0"/>
            </a:endParaRPr>
          </a:p>
        </p:txBody>
      </p:sp>
      <p:sp>
        <p:nvSpPr>
          <p:cNvPr id="23" name="CuadroTexto 22">
            <a:extLst>
              <a:ext uri="{FF2B5EF4-FFF2-40B4-BE49-F238E27FC236}">
                <a16:creationId xmlns="" xmlns:a16="http://schemas.microsoft.com/office/drawing/2014/main" id="{43BC1429-ED4F-425D-9C62-568420AE8F7D}"/>
              </a:ext>
            </a:extLst>
          </p:cNvPr>
          <p:cNvSpPr txBox="1"/>
          <p:nvPr/>
        </p:nvSpPr>
        <p:spPr>
          <a:xfrm>
            <a:off x="8189882" y="3562006"/>
            <a:ext cx="476412" cy="276999"/>
          </a:xfrm>
          <a:prstGeom prst="rect">
            <a:avLst/>
          </a:prstGeom>
          <a:noFill/>
        </p:spPr>
        <p:txBody>
          <a:bodyPr wrap="none" rtlCol="0">
            <a:spAutoFit/>
          </a:bodyPr>
          <a:lstStyle/>
          <a:p>
            <a:r>
              <a:rPr lang="es-ES" sz="1200" b="1">
                <a:solidFill>
                  <a:srgbClr val="0070C0"/>
                </a:solidFill>
                <a:latin typeface="Century Gothic" panose="020B0502020202020204" pitchFamily="34" charset="0"/>
              </a:rPr>
              <a:t>EUA</a:t>
            </a:r>
            <a:endParaRPr lang="es-MX" sz="1200" b="1">
              <a:solidFill>
                <a:srgbClr val="0070C0"/>
              </a:solidFill>
              <a:latin typeface="Century Gothic" panose="020B0502020202020204" pitchFamily="34" charset="0"/>
            </a:endParaRPr>
          </a:p>
        </p:txBody>
      </p:sp>
      <p:sp>
        <p:nvSpPr>
          <p:cNvPr id="24" name="CuadroTexto 23">
            <a:extLst>
              <a:ext uri="{FF2B5EF4-FFF2-40B4-BE49-F238E27FC236}">
                <a16:creationId xmlns="" xmlns:a16="http://schemas.microsoft.com/office/drawing/2014/main" id="{BB67B799-657E-4DF3-8598-927E3A557BB7}"/>
              </a:ext>
            </a:extLst>
          </p:cNvPr>
          <p:cNvSpPr txBox="1"/>
          <p:nvPr/>
        </p:nvSpPr>
        <p:spPr>
          <a:xfrm>
            <a:off x="955370" y="5676505"/>
            <a:ext cx="901209" cy="276999"/>
          </a:xfrm>
          <a:prstGeom prst="rect">
            <a:avLst/>
          </a:prstGeom>
          <a:solidFill>
            <a:schemeClr val="bg1">
              <a:lumMod val="85000"/>
            </a:schemeClr>
          </a:solidFill>
        </p:spPr>
        <p:txBody>
          <a:bodyPr wrap="none" rtlCol="0">
            <a:spAutoFit/>
          </a:bodyPr>
          <a:lstStyle/>
          <a:p>
            <a:r>
              <a:rPr lang="es-ES" sz="1200" b="1">
                <a:latin typeface="Century Gothic" panose="020B0502020202020204" pitchFamily="34" charset="0"/>
              </a:rPr>
              <a:t>31-oct-16</a:t>
            </a:r>
            <a:endParaRPr lang="es-MX" sz="1200" b="1">
              <a:latin typeface="Century Gothic" panose="020B0502020202020204" pitchFamily="34" charset="0"/>
            </a:endParaRPr>
          </a:p>
        </p:txBody>
      </p:sp>
      <p:sp>
        <p:nvSpPr>
          <p:cNvPr id="25" name="CuadroTexto 24">
            <a:extLst>
              <a:ext uri="{FF2B5EF4-FFF2-40B4-BE49-F238E27FC236}">
                <a16:creationId xmlns="" xmlns:a16="http://schemas.microsoft.com/office/drawing/2014/main" id="{1346F67F-8194-421A-A1EB-F8ACFE293BD0}"/>
              </a:ext>
            </a:extLst>
          </p:cNvPr>
          <p:cNvSpPr txBox="1"/>
          <p:nvPr/>
        </p:nvSpPr>
        <p:spPr>
          <a:xfrm>
            <a:off x="3215718" y="5676504"/>
            <a:ext cx="861133" cy="276999"/>
          </a:xfrm>
          <a:prstGeom prst="rect">
            <a:avLst/>
          </a:prstGeom>
          <a:solidFill>
            <a:schemeClr val="bg1">
              <a:lumMod val="85000"/>
            </a:schemeClr>
          </a:solidFill>
        </p:spPr>
        <p:txBody>
          <a:bodyPr wrap="none" rtlCol="0">
            <a:spAutoFit/>
          </a:bodyPr>
          <a:lstStyle>
            <a:defPPr>
              <a:defRPr lang="en-US"/>
            </a:defPPr>
            <a:lvl1pPr>
              <a:defRPr sz="1200" b="1">
                <a:latin typeface="Century Gothic" panose="020B0502020202020204" pitchFamily="34" charset="0"/>
              </a:defRPr>
            </a:lvl1pPr>
          </a:lstStyle>
          <a:p>
            <a:r>
              <a:rPr lang="es-ES"/>
              <a:t>5-ene-17</a:t>
            </a:r>
            <a:endParaRPr lang="es-MX"/>
          </a:p>
        </p:txBody>
      </p:sp>
      <p:sp>
        <p:nvSpPr>
          <p:cNvPr id="26" name="CuadroTexto 25">
            <a:extLst>
              <a:ext uri="{FF2B5EF4-FFF2-40B4-BE49-F238E27FC236}">
                <a16:creationId xmlns="" xmlns:a16="http://schemas.microsoft.com/office/drawing/2014/main" id="{3DEBBD0E-E2E5-4ABB-8DCC-B46232CF8083}"/>
              </a:ext>
            </a:extLst>
          </p:cNvPr>
          <p:cNvSpPr txBox="1"/>
          <p:nvPr/>
        </p:nvSpPr>
        <p:spPr>
          <a:xfrm>
            <a:off x="5471710" y="5670067"/>
            <a:ext cx="829073" cy="276999"/>
          </a:xfrm>
          <a:prstGeom prst="rect">
            <a:avLst/>
          </a:prstGeom>
          <a:solidFill>
            <a:schemeClr val="bg1">
              <a:lumMod val="85000"/>
            </a:schemeClr>
          </a:solidFill>
        </p:spPr>
        <p:txBody>
          <a:bodyPr wrap="none" rtlCol="0">
            <a:spAutoFit/>
          </a:bodyPr>
          <a:lstStyle>
            <a:defPPr>
              <a:defRPr lang="en-US"/>
            </a:defPPr>
            <a:lvl1pPr>
              <a:defRPr sz="1200" b="1">
                <a:latin typeface="Century Gothic" panose="020B0502020202020204" pitchFamily="34" charset="0"/>
              </a:defRPr>
            </a:lvl1pPr>
          </a:lstStyle>
          <a:p>
            <a:r>
              <a:rPr lang="es-ES"/>
              <a:t>18-jul-17</a:t>
            </a:r>
            <a:endParaRPr lang="es-MX"/>
          </a:p>
        </p:txBody>
      </p:sp>
      <p:sp>
        <p:nvSpPr>
          <p:cNvPr id="27" name="CuadroTexto 26">
            <a:extLst>
              <a:ext uri="{FF2B5EF4-FFF2-40B4-BE49-F238E27FC236}">
                <a16:creationId xmlns="" xmlns:a16="http://schemas.microsoft.com/office/drawing/2014/main" id="{A86DCDF1-706A-4E62-9759-E0B41DE28E13}"/>
              </a:ext>
            </a:extLst>
          </p:cNvPr>
          <p:cNvSpPr txBox="1"/>
          <p:nvPr/>
        </p:nvSpPr>
        <p:spPr>
          <a:xfrm>
            <a:off x="7775345" y="5670066"/>
            <a:ext cx="861133" cy="276999"/>
          </a:xfrm>
          <a:prstGeom prst="rect">
            <a:avLst/>
          </a:prstGeom>
          <a:solidFill>
            <a:schemeClr val="bg1">
              <a:lumMod val="85000"/>
            </a:schemeClr>
          </a:solidFill>
        </p:spPr>
        <p:txBody>
          <a:bodyPr wrap="none" rtlCol="0">
            <a:spAutoFit/>
          </a:bodyPr>
          <a:lstStyle>
            <a:defPPr>
              <a:defRPr lang="en-US"/>
            </a:defPPr>
            <a:lvl1pPr>
              <a:defRPr sz="1200" b="1">
                <a:latin typeface="Century Gothic" panose="020B0502020202020204" pitchFamily="34" charset="0"/>
              </a:defRPr>
            </a:lvl1pPr>
          </a:lstStyle>
          <a:p>
            <a:r>
              <a:rPr lang="es-ES"/>
              <a:t>5-ene-18</a:t>
            </a:r>
            <a:endParaRPr lang="es-MX"/>
          </a:p>
        </p:txBody>
      </p:sp>
      <p:sp>
        <p:nvSpPr>
          <p:cNvPr id="4" name="3 Marcador de número de diapositiva"/>
          <p:cNvSpPr>
            <a:spLocks noGrp="1"/>
          </p:cNvSpPr>
          <p:nvPr>
            <p:ph type="sldNum" sz="quarter" idx="12"/>
          </p:nvPr>
        </p:nvSpPr>
        <p:spPr>
          <a:xfrm>
            <a:off x="6553200" y="6474889"/>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87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51538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Gráfico 31">
            <a:extLst>
              <a:ext uri="{FF2B5EF4-FFF2-40B4-BE49-F238E27FC236}">
                <a16:creationId xmlns="" xmlns:a16="http://schemas.microsoft.com/office/drawing/2014/main" id="{33CF2361-B17D-494D-BB22-C6FCF0D8F88D}"/>
              </a:ext>
            </a:extLst>
          </p:cNvPr>
          <p:cNvGraphicFramePr>
            <a:graphicFrameLocks/>
          </p:cNvGraphicFramePr>
          <p:nvPr/>
        </p:nvGraphicFramePr>
        <p:xfrm>
          <a:off x="641765" y="1888142"/>
          <a:ext cx="7956329" cy="4681858"/>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8" y="288000"/>
            <a:ext cx="7608971" cy="631524"/>
          </a:xfrm>
        </p:spPr>
        <p:txBody>
          <a:bodyPr>
            <a:noAutofit/>
          </a:bodyPr>
          <a:lstStyle/>
          <a:p>
            <a:pPr>
              <a:tabLst>
                <a:tab pos="1797050" algn="l"/>
              </a:tabLst>
            </a:pPr>
            <a:r>
              <a:rPr lang="es-ES" sz="2000" b="1" dirty="0">
                <a:latin typeface="Century Gothic" panose="020B0502020202020204" pitchFamily="34" charset="0"/>
              </a:rPr>
              <a:t>En 2017 entraron 70 </a:t>
            </a:r>
            <a:r>
              <a:rPr lang="es-ES" sz="2000" b="1" dirty="0" err="1">
                <a:latin typeface="Century Gothic" panose="020B0502020202020204" pitchFamily="34" charset="0"/>
              </a:rPr>
              <a:t>mmdp</a:t>
            </a:r>
            <a:r>
              <a:rPr lang="es-ES" sz="2000" b="1" dirty="0">
                <a:latin typeface="Century Gothic" panose="020B0502020202020204" pitchFamily="34" charset="0"/>
              </a:rPr>
              <a:t> por parte de inversionistas extranjeros hacia bonos M; bajó respecto a años previos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4000" y="1034833"/>
            <a:ext cx="8747499" cy="419063"/>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600" dirty="0">
                <a:latin typeface="Century Gothic" panose="020B0502020202020204" pitchFamily="34" charset="0"/>
              </a:rPr>
              <a:t>Ese monto ha sido su menor ritmo de entrada desde la crisis financiera</a:t>
            </a: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mayor cambio en la entrada de extranjeros al mercado de bonos M fue cuando México fue incluido en el índice WGBI de Citi en octubre de 2010.</a:t>
            </a:r>
          </a:p>
        </p:txBody>
      </p:sp>
      <p:sp>
        <p:nvSpPr>
          <p:cNvPr id="18" name="CuadroTexto 17"/>
          <p:cNvSpPr txBox="1"/>
          <p:nvPr/>
        </p:nvSpPr>
        <p:spPr>
          <a:xfrm>
            <a:off x="605936" y="6595192"/>
            <a:ext cx="1052732" cy="360675"/>
          </a:xfrm>
          <a:prstGeom prst="rect">
            <a:avLst/>
          </a:prstGeom>
        </p:spPr>
        <p:txBody>
          <a:bodyPr wrap="none" rtlCol="0">
            <a:noAutofit/>
          </a:bodyPr>
          <a:lstStyle/>
          <a:p>
            <a:r>
              <a:rPr lang="es-ES" sz="700" dirty="0">
                <a:latin typeface="Century Gothic" pitchFamily="34" charset="0"/>
              </a:rPr>
              <a:t>*WGBI = </a:t>
            </a:r>
            <a:r>
              <a:rPr lang="es-ES" sz="700" dirty="0" err="1">
                <a:latin typeface="Century Gothic" pitchFamily="34" charset="0"/>
              </a:rPr>
              <a:t>World</a:t>
            </a:r>
            <a:r>
              <a:rPr lang="es-ES" sz="700" dirty="0">
                <a:latin typeface="Century Gothic" pitchFamily="34" charset="0"/>
              </a:rPr>
              <a:t> </a:t>
            </a:r>
            <a:r>
              <a:rPr lang="es-ES" sz="700" dirty="0" err="1">
                <a:latin typeface="Century Gothic" pitchFamily="34" charset="0"/>
              </a:rPr>
              <a:t>Government</a:t>
            </a:r>
            <a:r>
              <a:rPr lang="es-ES" sz="700" dirty="0">
                <a:latin typeface="Century Gothic" pitchFamily="34" charset="0"/>
              </a:rPr>
              <a:t> Bond </a:t>
            </a:r>
            <a:r>
              <a:rPr lang="es-ES" sz="700" dirty="0" err="1">
                <a:latin typeface="Century Gothic" pitchFamily="34" charset="0"/>
              </a:rPr>
              <a:t>Index</a:t>
            </a:r>
            <a:r>
              <a:rPr lang="es-ES" sz="700" dirty="0">
                <a:latin typeface="Century Gothic" pitchFamily="34" charset="0"/>
              </a:rPr>
              <a:t>. Índice de bonos globales de </a:t>
            </a:r>
            <a:r>
              <a:rPr lang="es-ES" sz="700" dirty="0" err="1">
                <a:latin typeface="Century Gothic" pitchFamily="34" charset="0"/>
              </a:rPr>
              <a:t>Citi</a:t>
            </a:r>
            <a:r>
              <a:rPr lang="es-ES" sz="700" dirty="0">
                <a:latin typeface="Century Gothic" pitchFamily="34" charset="0"/>
              </a:rPr>
              <a:t> compuesto por bonos soberanos de alta calidad y liquidez. </a:t>
            </a:r>
          </a:p>
          <a:p>
            <a:r>
              <a:rPr lang="es-ES" sz="700" dirty="0">
                <a:latin typeface="Century Gothic" pitchFamily="34" charset="0"/>
              </a:rPr>
              <a:t>La inclusión de los bonos de un país a este índice ha resultado en entradas importantes de capital por parte de inversionistas extranjeros.</a:t>
            </a:r>
            <a:endParaRPr lang="es-MX" sz="700" dirty="0">
              <a:latin typeface="Century Gothic" pitchFamily="34" charset="0"/>
            </a:endParaRPr>
          </a:p>
        </p:txBody>
      </p:sp>
      <p:sp>
        <p:nvSpPr>
          <p:cNvPr id="3" name="Rectángulo 2"/>
          <p:cNvSpPr/>
          <p:nvPr/>
        </p:nvSpPr>
        <p:spPr>
          <a:xfrm>
            <a:off x="5750169" y="2690442"/>
            <a:ext cx="1257299" cy="3402623"/>
          </a:xfrm>
          <a:prstGeom prst="rect">
            <a:avLst/>
          </a:prstGeom>
          <a:solidFill>
            <a:srgbClr val="00B050">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4" name="CuadroTexto 3"/>
          <p:cNvSpPr txBox="1"/>
          <p:nvPr/>
        </p:nvSpPr>
        <p:spPr>
          <a:xfrm>
            <a:off x="5750169" y="2690442"/>
            <a:ext cx="1334949" cy="830997"/>
          </a:xfrm>
          <a:prstGeom prst="rect">
            <a:avLst/>
          </a:prstGeom>
          <a:noFill/>
        </p:spPr>
        <p:txBody>
          <a:bodyPr wrap="square" rtlCol="0">
            <a:spAutoFit/>
          </a:bodyPr>
          <a:lstStyle/>
          <a:p>
            <a:r>
              <a:rPr lang="es-MX" sz="800" dirty="0">
                <a:solidFill>
                  <a:srgbClr val="00B050"/>
                </a:solidFill>
                <a:latin typeface="Century Gothic" panose="020B0502020202020204" pitchFamily="34" charset="0"/>
              </a:rPr>
              <a:t>La tenencia de extranjeros se triplicó tras la inclusión de México en el WGBI y una expectativa de subida de calificación. </a:t>
            </a:r>
          </a:p>
        </p:txBody>
      </p:sp>
      <p:sp>
        <p:nvSpPr>
          <p:cNvPr id="8" name="CuadroTexto 7"/>
          <p:cNvSpPr txBox="1"/>
          <p:nvPr/>
        </p:nvSpPr>
        <p:spPr>
          <a:xfrm>
            <a:off x="5959278" y="5165672"/>
            <a:ext cx="1387672" cy="215444"/>
          </a:xfrm>
          <a:prstGeom prst="rect">
            <a:avLst/>
          </a:prstGeom>
          <a:solidFill>
            <a:schemeClr val="bg1">
              <a:alpha val="94000"/>
            </a:schemeClr>
          </a:solidFill>
          <a:ln>
            <a:solidFill>
              <a:srgbClr val="00B050"/>
            </a:solidFill>
            <a:prstDash val="sysDot"/>
          </a:ln>
        </p:spPr>
        <p:txBody>
          <a:bodyPr wrap="square" rtlCol="0">
            <a:spAutoFit/>
          </a:bodyPr>
          <a:lstStyle/>
          <a:p>
            <a:r>
              <a:rPr lang="es-MX" sz="800" dirty="0">
                <a:solidFill>
                  <a:srgbClr val="00B050"/>
                </a:solidFill>
                <a:latin typeface="Century Gothic" panose="020B0502020202020204" pitchFamily="34" charset="0"/>
              </a:rPr>
              <a:t>400mmdp -&gt;1,200mmdp</a:t>
            </a:r>
          </a:p>
        </p:txBody>
      </p:sp>
      <p:cxnSp>
        <p:nvCxnSpPr>
          <p:cNvPr id="6" name="Conector recto 5"/>
          <p:cNvCxnSpPr/>
          <p:nvPr/>
        </p:nvCxnSpPr>
        <p:spPr>
          <a:xfrm>
            <a:off x="5750170" y="5272938"/>
            <a:ext cx="263280" cy="0"/>
          </a:xfrm>
          <a:prstGeom prst="line">
            <a:avLst/>
          </a:prstGeom>
          <a:ln>
            <a:solidFill>
              <a:srgbClr val="00B050"/>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21" name="Conector recto 20"/>
          <p:cNvCxnSpPr/>
          <p:nvPr/>
        </p:nvCxnSpPr>
        <p:spPr>
          <a:xfrm flipV="1">
            <a:off x="6985228" y="3888638"/>
            <a:ext cx="0" cy="1277034"/>
          </a:xfrm>
          <a:prstGeom prst="line">
            <a:avLst/>
          </a:prstGeom>
          <a:ln>
            <a:solidFill>
              <a:srgbClr val="00B050"/>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26" name="Conector recto 25"/>
          <p:cNvCxnSpPr/>
          <p:nvPr/>
        </p:nvCxnSpPr>
        <p:spPr>
          <a:xfrm>
            <a:off x="4943220" y="5520588"/>
            <a:ext cx="263280" cy="0"/>
          </a:xfrm>
          <a:prstGeom prst="line">
            <a:avLst/>
          </a:prstGeom>
          <a:ln>
            <a:solidFill>
              <a:schemeClr val="bg1">
                <a:lumMod val="50000"/>
              </a:schemeClr>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27" name="Conector recto 26"/>
          <p:cNvCxnSpPr/>
          <p:nvPr/>
        </p:nvCxnSpPr>
        <p:spPr>
          <a:xfrm>
            <a:off x="5219200" y="5476138"/>
            <a:ext cx="0" cy="177800"/>
          </a:xfrm>
          <a:prstGeom prst="line">
            <a:avLst/>
          </a:prstGeom>
          <a:ln>
            <a:solidFill>
              <a:schemeClr val="bg1">
                <a:lumMod val="50000"/>
              </a:schemeClr>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30" name="CuadroTexto 29"/>
          <p:cNvSpPr txBox="1"/>
          <p:nvPr/>
        </p:nvSpPr>
        <p:spPr>
          <a:xfrm>
            <a:off x="5618985" y="3802297"/>
            <a:ext cx="1100759" cy="338554"/>
          </a:xfrm>
          <a:prstGeom prst="rect">
            <a:avLst/>
          </a:prstGeom>
          <a:solidFill>
            <a:schemeClr val="bg1">
              <a:alpha val="91000"/>
            </a:schemeClr>
          </a:solidFill>
          <a:ln>
            <a:solidFill>
              <a:srgbClr val="00B050"/>
            </a:solidFill>
            <a:prstDash val="sysDot"/>
          </a:ln>
        </p:spPr>
        <p:txBody>
          <a:bodyPr wrap="square" rtlCol="0">
            <a:spAutoFit/>
          </a:bodyPr>
          <a:lstStyle/>
          <a:p>
            <a:pPr algn="ctr"/>
            <a:r>
              <a:rPr lang="es-MX" sz="800" b="1" dirty="0">
                <a:solidFill>
                  <a:srgbClr val="00B050"/>
                </a:solidFill>
                <a:latin typeface="Century Gothic" panose="020B0502020202020204" pitchFamily="34" charset="0"/>
              </a:rPr>
              <a:t>Inclusión de México al WGBI</a:t>
            </a:r>
          </a:p>
        </p:txBody>
      </p:sp>
      <p:sp>
        <p:nvSpPr>
          <p:cNvPr id="31" name="CuadroTexto 30"/>
          <p:cNvSpPr txBox="1"/>
          <p:nvPr/>
        </p:nvSpPr>
        <p:spPr>
          <a:xfrm>
            <a:off x="7221617" y="3671427"/>
            <a:ext cx="1079647" cy="830997"/>
          </a:xfrm>
          <a:prstGeom prst="rect">
            <a:avLst/>
          </a:prstGeom>
          <a:solidFill>
            <a:schemeClr val="bg1">
              <a:alpha val="51000"/>
            </a:schemeClr>
          </a:solidFill>
        </p:spPr>
        <p:txBody>
          <a:bodyPr wrap="square" rtlCol="0">
            <a:spAutoFit/>
          </a:bodyPr>
          <a:lstStyle/>
          <a:p>
            <a:r>
              <a:rPr lang="es-MX" sz="800" dirty="0">
                <a:solidFill>
                  <a:srgbClr val="C00000"/>
                </a:solidFill>
                <a:latin typeface="Century Gothic" panose="020B0502020202020204" pitchFamily="34" charset="0"/>
              </a:rPr>
              <a:t>En 2014 y 2015 entraron ~400mmdp; en 2016, los flujos se han quedado estancados.</a:t>
            </a:r>
          </a:p>
        </p:txBody>
      </p:sp>
      <p:sp>
        <p:nvSpPr>
          <p:cNvPr id="28" name="CuadroTexto 27"/>
          <p:cNvSpPr txBox="1"/>
          <p:nvPr/>
        </p:nvSpPr>
        <p:spPr>
          <a:xfrm>
            <a:off x="8064353" y="2521165"/>
            <a:ext cx="1079647" cy="338554"/>
          </a:xfrm>
          <a:prstGeom prst="rect">
            <a:avLst/>
          </a:prstGeom>
          <a:solidFill>
            <a:schemeClr val="bg1">
              <a:alpha val="51000"/>
            </a:schemeClr>
          </a:solidFill>
        </p:spPr>
        <p:txBody>
          <a:bodyPr wrap="square" rtlCol="0">
            <a:spAutoFit/>
          </a:bodyPr>
          <a:lstStyle/>
          <a:p>
            <a:r>
              <a:rPr lang="es-MX" sz="800" b="1" dirty="0">
                <a:latin typeface="Century Gothic" panose="020B0502020202020204" pitchFamily="34" charset="0"/>
              </a:rPr>
              <a:t>1,781 </a:t>
            </a:r>
            <a:r>
              <a:rPr lang="es-MX" sz="800" b="1" dirty="0" err="1">
                <a:latin typeface="Century Gothic" panose="020B0502020202020204" pitchFamily="34" charset="0"/>
              </a:rPr>
              <a:t>mmdp</a:t>
            </a:r>
            <a:endParaRPr lang="es-MX" sz="800" b="1" dirty="0">
              <a:latin typeface="Century Gothic" panose="020B0502020202020204" pitchFamily="34" charset="0"/>
            </a:endParaRPr>
          </a:p>
          <a:p>
            <a:r>
              <a:rPr lang="es-MX" sz="800" b="1" dirty="0">
                <a:latin typeface="Century Gothic" panose="020B0502020202020204" pitchFamily="34" charset="0"/>
              </a:rPr>
              <a:t>(63% del total)</a:t>
            </a:r>
          </a:p>
        </p:txBody>
      </p:sp>
      <p:cxnSp>
        <p:nvCxnSpPr>
          <p:cNvPr id="11" name="Conector recto 10">
            <a:extLst>
              <a:ext uri="{FF2B5EF4-FFF2-40B4-BE49-F238E27FC236}">
                <a16:creationId xmlns="" xmlns:a16="http://schemas.microsoft.com/office/drawing/2014/main" id="{FF1E335D-C52B-4B8F-BF68-D438D0B10449}"/>
              </a:ext>
            </a:extLst>
          </p:cNvPr>
          <p:cNvCxnSpPr>
            <a:cxnSpLocks/>
          </p:cNvCxnSpPr>
          <p:nvPr/>
        </p:nvCxnSpPr>
        <p:spPr>
          <a:xfrm>
            <a:off x="2290713" y="2601798"/>
            <a:ext cx="0" cy="3412503"/>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24" name="CuadroTexto 23"/>
          <p:cNvSpPr txBox="1"/>
          <p:nvPr/>
        </p:nvSpPr>
        <p:spPr>
          <a:xfrm>
            <a:off x="1658668" y="3803520"/>
            <a:ext cx="1334949" cy="1077218"/>
          </a:xfrm>
          <a:prstGeom prst="rect">
            <a:avLst/>
          </a:prstGeom>
          <a:solidFill>
            <a:schemeClr val="bg1">
              <a:alpha val="95000"/>
            </a:schemeClr>
          </a:solidFill>
        </p:spPr>
        <p:txBody>
          <a:bodyPr wrap="square" rtlCol="0">
            <a:spAutoFit/>
          </a:bodyPr>
          <a:lstStyle/>
          <a:p>
            <a:r>
              <a:rPr lang="es-MX" sz="800" dirty="0">
                <a:solidFill>
                  <a:srgbClr val="0070C0"/>
                </a:solidFill>
                <a:latin typeface="Century Gothic" panose="020B0502020202020204" pitchFamily="34" charset="0"/>
              </a:rPr>
              <a:t>Entrada de 2.6mmdp en los 2 meses previos, equivalentes a un aumento de 47%. </a:t>
            </a:r>
          </a:p>
          <a:p>
            <a:endParaRPr lang="es-MX" sz="800" dirty="0">
              <a:solidFill>
                <a:srgbClr val="0070C0"/>
              </a:solidFill>
              <a:latin typeface="Century Gothic" panose="020B0502020202020204" pitchFamily="34" charset="0"/>
            </a:endParaRPr>
          </a:p>
          <a:p>
            <a:r>
              <a:rPr lang="es-MX" sz="800" dirty="0">
                <a:solidFill>
                  <a:srgbClr val="0070C0"/>
                </a:solidFill>
                <a:latin typeface="Century Gothic" panose="020B0502020202020204" pitchFamily="34" charset="0"/>
              </a:rPr>
              <a:t>El monto emitido era aún reducido y la liquidez baja.</a:t>
            </a:r>
          </a:p>
        </p:txBody>
      </p:sp>
      <p:sp>
        <p:nvSpPr>
          <p:cNvPr id="14" name="CuadroTexto 13"/>
          <p:cNvSpPr txBox="1"/>
          <p:nvPr/>
        </p:nvSpPr>
        <p:spPr>
          <a:xfrm>
            <a:off x="1985324" y="2812818"/>
            <a:ext cx="786155" cy="507831"/>
          </a:xfrm>
          <a:prstGeom prst="rect">
            <a:avLst/>
          </a:prstGeom>
          <a:solidFill>
            <a:schemeClr val="bg1">
              <a:alpha val="91000"/>
            </a:schemeClr>
          </a:solidFill>
          <a:ln>
            <a:solidFill>
              <a:srgbClr val="0070C0"/>
            </a:solidFill>
            <a:prstDash val="sysDot"/>
          </a:ln>
        </p:spPr>
        <p:txBody>
          <a:bodyPr wrap="square" rtlCol="0">
            <a:spAutoFit/>
          </a:bodyPr>
          <a:lstStyle/>
          <a:p>
            <a:r>
              <a:rPr lang="es-MX" sz="900" b="1" dirty="0">
                <a:solidFill>
                  <a:srgbClr val="0070C0"/>
                </a:solidFill>
                <a:latin typeface="Century Gothic" panose="020B0502020202020204" pitchFamily="34" charset="0"/>
              </a:rPr>
              <a:t>BB+ a BBB-</a:t>
            </a:r>
          </a:p>
          <a:p>
            <a:pPr algn="ctr"/>
            <a:r>
              <a:rPr lang="es-MX" sz="900" b="1" dirty="0">
                <a:solidFill>
                  <a:srgbClr val="0070C0"/>
                </a:solidFill>
                <a:latin typeface="Century Gothic" panose="020B0502020202020204" pitchFamily="34" charset="0"/>
              </a:rPr>
              <a:t>Grado de inversión</a:t>
            </a:r>
          </a:p>
        </p:txBody>
      </p:sp>
      <p:cxnSp>
        <p:nvCxnSpPr>
          <p:cNvPr id="33" name="Conector recto 32">
            <a:extLst>
              <a:ext uri="{FF2B5EF4-FFF2-40B4-BE49-F238E27FC236}">
                <a16:creationId xmlns="" xmlns:a16="http://schemas.microsoft.com/office/drawing/2014/main" id="{1313FFF4-49C5-4031-8332-8B23B8380270}"/>
              </a:ext>
            </a:extLst>
          </p:cNvPr>
          <p:cNvCxnSpPr>
            <a:cxnSpLocks/>
          </p:cNvCxnSpPr>
          <p:nvPr/>
        </p:nvCxnSpPr>
        <p:spPr>
          <a:xfrm>
            <a:off x="3451781" y="2632386"/>
            <a:ext cx="0" cy="3412503"/>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5" name="CuadroTexto 14"/>
          <p:cNvSpPr txBox="1"/>
          <p:nvPr/>
        </p:nvSpPr>
        <p:spPr>
          <a:xfrm>
            <a:off x="3120627" y="2812818"/>
            <a:ext cx="873523" cy="230832"/>
          </a:xfrm>
          <a:prstGeom prst="rect">
            <a:avLst/>
          </a:prstGeom>
          <a:solidFill>
            <a:schemeClr val="bg1">
              <a:alpha val="91000"/>
            </a:schemeClr>
          </a:solidFill>
        </p:spPr>
        <p:txBody>
          <a:bodyPr wrap="square" rtlCol="0">
            <a:spAutoFit/>
          </a:bodyPr>
          <a:lstStyle/>
          <a:p>
            <a:r>
              <a:rPr lang="es-MX" sz="900" b="1" dirty="0">
                <a:solidFill>
                  <a:srgbClr val="0070C0"/>
                </a:solidFill>
                <a:latin typeface="Century Gothic" panose="020B0502020202020204" pitchFamily="34" charset="0"/>
              </a:rPr>
              <a:t>BBB- a BBB</a:t>
            </a:r>
          </a:p>
        </p:txBody>
      </p:sp>
      <p:cxnSp>
        <p:nvCxnSpPr>
          <p:cNvPr id="34" name="Conector recto 33">
            <a:extLst>
              <a:ext uri="{FF2B5EF4-FFF2-40B4-BE49-F238E27FC236}">
                <a16:creationId xmlns="" xmlns:a16="http://schemas.microsoft.com/office/drawing/2014/main" id="{81D4233E-E040-44E5-AE0B-CF694661FFE9}"/>
              </a:ext>
            </a:extLst>
          </p:cNvPr>
          <p:cNvCxnSpPr>
            <a:cxnSpLocks/>
          </p:cNvCxnSpPr>
          <p:nvPr/>
        </p:nvCxnSpPr>
        <p:spPr>
          <a:xfrm>
            <a:off x="4488730" y="2632386"/>
            <a:ext cx="0" cy="3412503"/>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6" name="CuadroTexto 15"/>
          <p:cNvSpPr txBox="1"/>
          <p:nvPr/>
        </p:nvSpPr>
        <p:spPr>
          <a:xfrm>
            <a:off x="4181944" y="2810148"/>
            <a:ext cx="873523" cy="230832"/>
          </a:xfrm>
          <a:prstGeom prst="rect">
            <a:avLst/>
          </a:prstGeom>
          <a:solidFill>
            <a:schemeClr val="bg1">
              <a:alpha val="91000"/>
            </a:schemeClr>
          </a:solidFill>
        </p:spPr>
        <p:txBody>
          <a:bodyPr wrap="square" rtlCol="0">
            <a:spAutoFit/>
          </a:bodyPr>
          <a:lstStyle/>
          <a:p>
            <a:r>
              <a:rPr lang="es-MX" sz="900" b="1" dirty="0">
                <a:solidFill>
                  <a:srgbClr val="0070C0"/>
                </a:solidFill>
                <a:latin typeface="Century Gothic" panose="020B0502020202020204" pitchFamily="34" charset="0"/>
              </a:rPr>
              <a:t>BBB a BBB+</a:t>
            </a:r>
          </a:p>
        </p:txBody>
      </p:sp>
      <p:sp>
        <p:nvSpPr>
          <p:cNvPr id="35" name="Rectángulo 34">
            <a:extLst>
              <a:ext uri="{FF2B5EF4-FFF2-40B4-BE49-F238E27FC236}">
                <a16:creationId xmlns="" xmlns:a16="http://schemas.microsoft.com/office/drawing/2014/main" id="{A5B2EDC8-1E91-4C25-A8D2-8B32C7F80AA7}"/>
              </a:ext>
            </a:extLst>
          </p:cNvPr>
          <p:cNvSpPr/>
          <p:nvPr/>
        </p:nvSpPr>
        <p:spPr>
          <a:xfrm>
            <a:off x="4978013" y="2632386"/>
            <a:ext cx="488887" cy="3402617"/>
          </a:xfrm>
          <a:prstGeom prst="rect">
            <a:avLst/>
          </a:prstGeom>
          <a:solidFill>
            <a:schemeClr val="bg1">
              <a:lumMod val="85000"/>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s-MX"/>
          </a:p>
        </p:txBody>
      </p:sp>
      <p:cxnSp>
        <p:nvCxnSpPr>
          <p:cNvPr id="36" name="Conector recto 35">
            <a:extLst>
              <a:ext uri="{FF2B5EF4-FFF2-40B4-BE49-F238E27FC236}">
                <a16:creationId xmlns="" xmlns:a16="http://schemas.microsoft.com/office/drawing/2014/main" id="{24BB737A-AD02-4A80-867B-26DFE3D3C6EC}"/>
              </a:ext>
            </a:extLst>
          </p:cNvPr>
          <p:cNvCxnSpPr>
            <a:cxnSpLocks/>
          </p:cNvCxnSpPr>
          <p:nvPr/>
        </p:nvCxnSpPr>
        <p:spPr>
          <a:xfrm>
            <a:off x="5466900" y="2622500"/>
            <a:ext cx="0" cy="3412503"/>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5" name="CuadroTexto 24"/>
          <p:cNvSpPr txBox="1"/>
          <p:nvPr/>
        </p:nvSpPr>
        <p:spPr>
          <a:xfrm>
            <a:off x="4666676" y="3375532"/>
            <a:ext cx="1079647" cy="1323439"/>
          </a:xfrm>
          <a:prstGeom prst="rect">
            <a:avLst/>
          </a:prstGeom>
          <a:solidFill>
            <a:schemeClr val="bg1">
              <a:alpha val="51000"/>
            </a:schemeClr>
          </a:solidFill>
        </p:spPr>
        <p:txBody>
          <a:bodyPr wrap="square" rtlCol="0">
            <a:spAutoFit/>
          </a:bodyPr>
          <a:lstStyle/>
          <a:p>
            <a:r>
              <a:rPr lang="es-MX" sz="800" dirty="0">
                <a:solidFill>
                  <a:schemeClr val="bg1">
                    <a:lumMod val="50000"/>
                  </a:schemeClr>
                </a:solidFill>
                <a:latin typeface="Century Gothic" panose="020B0502020202020204" pitchFamily="34" charset="0"/>
              </a:rPr>
              <a:t>En el punto más álgido de la crisis, con baja de calificación, salieron ~60mmdp, equivalentes al 20% de la tenencia en aquel momento</a:t>
            </a:r>
          </a:p>
        </p:txBody>
      </p:sp>
      <p:sp>
        <p:nvSpPr>
          <p:cNvPr id="17" name="CuadroTexto 16"/>
          <p:cNvSpPr txBox="1"/>
          <p:nvPr/>
        </p:nvSpPr>
        <p:spPr>
          <a:xfrm>
            <a:off x="4943220" y="2811158"/>
            <a:ext cx="806950" cy="230832"/>
          </a:xfrm>
          <a:prstGeom prst="rect">
            <a:avLst/>
          </a:prstGeom>
          <a:solidFill>
            <a:schemeClr val="bg1">
              <a:alpha val="91000"/>
            </a:schemeClr>
          </a:solidFill>
          <a:ln>
            <a:solidFill>
              <a:schemeClr val="bg1">
                <a:lumMod val="65000"/>
              </a:schemeClr>
            </a:solidFill>
            <a:prstDash val="sysDot"/>
          </a:ln>
        </p:spPr>
        <p:txBody>
          <a:bodyPr wrap="square" rtlCol="0">
            <a:spAutoFit/>
          </a:bodyPr>
          <a:lstStyle/>
          <a:p>
            <a:r>
              <a:rPr lang="es-MX" sz="900" b="1" dirty="0">
                <a:solidFill>
                  <a:schemeClr val="bg1">
                    <a:lumMod val="65000"/>
                  </a:schemeClr>
                </a:solidFill>
                <a:latin typeface="Century Gothic" panose="020B0502020202020204" pitchFamily="34" charset="0"/>
              </a:rPr>
              <a:t>BBB+ a BBB</a:t>
            </a:r>
          </a:p>
        </p:txBody>
      </p:sp>
      <p:sp>
        <p:nvSpPr>
          <p:cNvPr id="29" name="CuadroTexto 28"/>
          <p:cNvSpPr txBox="1"/>
          <p:nvPr/>
        </p:nvSpPr>
        <p:spPr>
          <a:xfrm>
            <a:off x="4838257" y="5075107"/>
            <a:ext cx="834261" cy="307777"/>
          </a:xfrm>
          <a:prstGeom prst="rect">
            <a:avLst/>
          </a:prstGeom>
          <a:solidFill>
            <a:schemeClr val="bg1">
              <a:alpha val="94000"/>
            </a:schemeClr>
          </a:solidFill>
          <a:ln>
            <a:solidFill>
              <a:schemeClr val="bg1">
                <a:lumMod val="50000"/>
              </a:schemeClr>
            </a:solidFill>
            <a:prstDash val="sysDot"/>
          </a:ln>
        </p:spPr>
        <p:txBody>
          <a:bodyPr wrap="square" rtlCol="0">
            <a:spAutoFit/>
          </a:bodyPr>
          <a:lstStyle/>
          <a:p>
            <a:r>
              <a:rPr lang="es-MX" sz="700" dirty="0">
                <a:solidFill>
                  <a:schemeClr val="bg1">
                    <a:lumMod val="50000"/>
                  </a:schemeClr>
                </a:solidFill>
                <a:latin typeface="Century Gothic" panose="020B0502020202020204" pitchFamily="34" charset="0"/>
              </a:rPr>
              <a:t>293mmdp </a:t>
            </a:r>
          </a:p>
          <a:p>
            <a:r>
              <a:rPr lang="es-MX" sz="700" dirty="0">
                <a:solidFill>
                  <a:schemeClr val="bg1">
                    <a:lumMod val="50000"/>
                  </a:schemeClr>
                </a:solidFill>
                <a:latin typeface="Century Gothic" panose="020B0502020202020204" pitchFamily="34" charset="0"/>
              </a:rPr>
              <a:t>-&gt; 236mmdp</a:t>
            </a:r>
          </a:p>
        </p:txBody>
      </p:sp>
      <p:cxnSp>
        <p:nvCxnSpPr>
          <p:cNvPr id="37" name="Conector recto 36">
            <a:extLst>
              <a:ext uri="{FF2B5EF4-FFF2-40B4-BE49-F238E27FC236}">
                <a16:creationId xmlns="" xmlns:a16="http://schemas.microsoft.com/office/drawing/2014/main" id="{FB3EC4C8-01AC-44D1-89BC-6A4E1552642D}"/>
              </a:ext>
            </a:extLst>
          </p:cNvPr>
          <p:cNvCxnSpPr>
            <a:cxnSpLocks/>
          </p:cNvCxnSpPr>
          <p:nvPr/>
        </p:nvCxnSpPr>
        <p:spPr>
          <a:xfrm>
            <a:off x="7214647" y="2632386"/>
            <a:ext cx="0" cy="3412503"/>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9" name="CuadroTexto 18"/>
          <p:cNvSpPr txBox="1"/>
          <p:nvPr/>
        </p:nvSpPr>
        <p:spPr>
          <a:xfrm>
            <a:off x="6879447" y="2812168"/>
            <a:ext cx="873523" cy="230832"/>
          </a:xfrm>
          <a:prstGeom prst="rect">
            <a:avLst/>
          </a:prstGeom>
          <a:solidFill>
            <a:schemeClr val="bg1">
              <a:alpha val="91000"/>
            </a:schemeClr>
          </a:solidFill>
        </p:spPr>
        <p:txBody>
          <a:bodyPr wrap="square" rtlCol="0">
            <a:spAutoFit/>
          </a:bodyPr>
          <a:lstStyle/>
          <a:p>
            <a:r>
              <a:rPr lang="es-MX" sz="900" b="1" dirty="0">
                <a:solidFill>
                  <a:srgbClr val="0070C0"/>
                </a:solidFill>
                <a:latin typeface="Century Gothic" panose="020B0502020202020204" pitchFamily="34" charset="0"/>
              </a:rPr>
              <a:t>BBB a BBB+</a:t>
            </a:r>
          </a:p>
        </p:txBody>
      </p:sp>
      <p:sp>
        <p:nvSpPr>
          <p:cNvPr id="13" name="Rectángulo 12">
            <a:extLst>
              <a:ext uri="{FF2B5EF4-FFF2-40B4-BE49-F238E27FC236}">
                <a16:creationId xmlns="" xmlns:a16="http://schemas.microsoft.com/office/drawing/2014/main" id="{DBD9812C-55C4-440F-A27D-3428B703033F}"/>
              </a:ext>
            </a:extLst>
          </p:cNvPr>
          <p:cNvSpPr/>
          <p:nvPr/>
        </p:nvSpPr>
        <p:spPr>
          <a:xfrm>
            <a:off x="8048558" y="2812819"/>
            <a:ext cx="549535" cy="338554"/>
          </a:xfrm>
          <a:prstGeom prst="rect">
            <a:avLst/>
          </a:prstGeom>
          <a:noFill/>
          <a:ln>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8" name="CuadroTexto 37">
            <a:extLst>
              <a:ext uri="{FF2B5EF4-FFF2-40B4-BE49-F238E27FC236}">
                <a16:creationId xmlns="" xmlns:a16="http://schemas.microsoft.com/office/drawing/2014/main" id="{2D5496ED-CC5B-406D-9990-166CB58E4AFA}"/>
              </a:ext>
            </a:extLst>
          </p:cNvPr>
          <p:cNvSpPr txBox="1"/>
          <p:nvPr/>
        </p:nvSpPr>
        <p:spPr>
          <a:xfrm>
            <a:off x="8147243" y="3169181"/>
            <a:ext cx="1079647" cy="954107"/>
          </a:xfrm>
          <a:prstGeom prst="rect">
            <a:avLst/>
          </a:prstGeom>
          <a:solidFill>
            <a:schemeClr val="bg1">
              <a:alpha val="51000"/>
            </a:schemeClr>
          </a:solidFill>
        </p:spPr>
        <p:txBody>
          <a:bodyPr wrap="square" rtlCol="0">
            <a:spAutoFit/>
          </a:bodyPr>
          <a:lstStyle/>
          <a:p>
            <a:r>
              <a:rPr lang="es-ES" sz="800" b="1" dirty="0">
                <a:latin typeface="Century Gothic" panose="020B0502020202020204" pitchFamily="34" charset="0"/>
              </a:rPr>
              <a:t>E</a:t>
            </a:r>
            <a:r>
              <a:rPr lang="es-MX" sz="800" b="1" dirty="0">
                <a:latin typeface="Century Gothic" panose="020B0502020202020204" pitchFamily="34" charset="0"/>
              </a:rPr>
              <a:t>n 2017 solamente entraron 70 </a:t>
            </a:r>
            <a:r>
              <a:rPr lang="es-MX" sz="800" b="1" dirty="0" err="1">
                <a:latin typeface="Century Gothic" panose="020B0502020202020204" pitchFamily="34" charset="0"/>
              </a:rPr>
              <a:t>mmdp</a:t>
            </a:r>
            <a:r>
              <a:rPr lang="es-MX" sz="800" b="1" dirty="0">
                <a:latin typeface="Century Gothic" panose="020B0502020202020204" pitchFamily="34" charset="0"/>
              </a:rPr>
              <a:t> en flujos, su menor ritmo de entrada desde la crisis financiera</a:t>
            </a:r>
          </a:p>
        </p:txBody>
      </p:sp>
      <p:sp>
        <p:nvSpPr>
          <p:cNvPr id="5" name="4 Marcador de número de diapositiva"/>
          <p:cNvSpPr>
            <a:spLocks noGrp="1"/>
          </p:cNvSpPr>
          <p:nvPr>
            <p:ph type="sldNum" sz="quarter" idx="12"/>
          </p:nvPr>
        </p:nvSpPr>
        <p:spPr>
          <a:xfrm>
            <a:off x="6553466" y="6410404"/>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88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067737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88000"/>
            <a:ext cx="7590301" cy="631524"/>
          </a:xfrm>
        </p:spPr>
        <p:txBody>
          <a:bodyPr>
            <a:normAutofit fontScale="90000"/>
          </a:bodyPr>
          <a:lstStyle/>
          <a:p>
            <a:r>
              <a:rPr lang="es-ES" sz="2400" b="1" dirty="0">
                <a:latin typeface="Century Gothic" panose="020B0502020202020204" pitchFamily="34" charset="0"/>
              </a:rPr>
              <a:t>El mercado descuenta 2 subidas de tasa de interés de Banxico en 2018</a:t>
            </a:r>
            <a:endParaRPr lang="es-MX" sz="2400" b="1" dirty="0">
              <a:latin typeface="Century Gothic" panose="020B0502020202020204" pitchFamily="34" charset="0"/>
            </a:endParaRPr>
          </a:p>
        </p:txBody>
      </p:sp>
      <p:sp>
        <p:nvSpPr>
          <p:cNvPr id="7" name="2 Marcador de contenido"/>
          <p:cNvSpPr>
            <a:spLocks noGrp="1"/>
          </p:cNvSpPr>
          <p:nvPr>
            <p:ph idx="1"/>
          </p:nvPr>
        </p:nvSpPr>
        <p:spPr>
          <a:xfrm>
            <a:off x="144000" y="1149134"/>
            <a:ext cx="8747499" cy="1000178"/>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Durante las últimas reuniones, los inversionistas han visto a un Banco de México más restrictivo de lo que se esperaba para esta parte del . </a:t>
            </a:r>
          </a:p>
        </p:txBody>
      </p:sp>
      <p:sp>
        <p:nvSpPr>
          <p:cNvPr id="12" name="CuadroTexto 11"/>
          <p:cNvSpPr txBox="1"/>
          <p:nvPr/>
        </p:nvSpPr>
        <p:spPr>
          <a:xfrm>
            <a:off x="143999" y="6648826"/>
            <a:ext cx="1052732" cy="360675"/>
          </a:xfrm>
          <a:prstGeom prst="rect">
            <a:avLst/>
          </a:prstGeom>
        </p:spPr>
        <p:txBody>
          <a:bodyPr wrap="none" rtlCol="0">
            <a:noAutofit/>
          </a:bodyPr>
          <a:lstStyle/>
          <a:p>
            <a:r>
              <a:rPr lang="es-ES" sz="800" dirty="0">
                <a:latin typeface="Century Gothic" pitchFamily="34" charset="0"/>
              </a:rPr>
              <a:t>Fuente: Cálculos del Infonavit con información de Bloomberg</a:t>
            </a:r>
            <a:endParaRPr lang="es-MX" sz="900" dirty="0">
              <a:latin typeface="Century Gothic" pitchFamily="34" charset="0"/>
            </a:endParaRPr>
          </a:p>
        </p:txBody>
      </p:sp>
      <p:graphicFrame>
        <p:nvGraphicFramePr>
          <p:cNvPr id="28" name="Gráfico 27">
            <a:extLst>
              <a:ext uri="{FF2B5EF4-FFF2-40B4-BE49-F238E27FC236}">
                <a16:creationId xmlns="" xmlns:a16="http://schemas.microsoft.com/office/drawing/2014/main" id="{55A49773-0B2F-4D0D-832D-DF735DB224B6}"/>
              </a:ext>
            </a:extLst>
          </p:cNvPr>
          <p:cNvGraphicFramePr>
            <a:graphicFrameLocks/>
          </p:cNvGraphicFramePr>
          <p:nvPr>
            <p:extLst>
              <p:ext uri="{D42A27DB-BD31-4B8C-83A1-F6EECF244321}">
                <p14:modId xmlns:p14="http://schemas.microsoft.com/office/powerpoint/2010/main" val="1857296606"/>
              </p:ext>
            </p:extLst>
          </p:nvPr>
        </p:nvGraphicFramePr>
        <p:xfrm>
          <a:off x="562535" y="1970203"/>
          <a:ext cx="7799040" cy="4477731"/>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89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432467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55702" y="4226428"/>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90</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469486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a:spLocks noGrp="1"/>
          </p:cNvSpPr>
          <p:nvPr>
            <p:ph type="title"/>
          </p:nvPr>
        </p:nvSpPr>
        <p:spPr>
          <a:xfrm>
            <a:off x="457199" y="274638"/>
            <a:ext cx="6374921" cy="631825"/>
          </a:xfrm>
        </p:spPr>
        <p:txBody>
          <a:bodyPr/>
          <a:lstStyle/>
          <a:p>
            <a:r>
              <a:rPr lang="es-MX" sz="2000" b="1" dirty="0">
                <a:latin typeface="Century Gothic" panose="020B0502020202020204" pitchFamily="34" charset="0"/>
              </a:rPr>
              <a:t>Rendimiento FINVIT </a:t>
            </a:r>
            <a:r>
              <a:rPr lang="es-MX" sz="1400" b="1" dirty="0">
                <a:latin typeface="Century Gothic" panose="020B0502020202020204" pitchFamily="34" charset="0"/>
              </a:rPr>
              <a:t>al 29 de diciembre de 2017</a:t>
            </a:r>
            <a:r>
              <a:rPr lang="es-MX" sz="2000" b="1" dirty="0">
                <a:latin typeface="Century Gothic" panose="020B0502020202020204" pitchFamily="34" charset="0"/>
              </a:rPr>
              <a:t>.</a:t>
            </a:r>
          </a:p>
        </p:txBody>
      </p:sp>
      <p:sp>
        <p:nvSpPr>
          <p:cNvPr id="13" name="2 Marcador de contenido"/>
          <p:cNvSpPr txBox="1">
            <a:spLocks/>
          </p:cNvSpPr>
          <p:nvPr/>
        </p:nvSpPr>
        <p:spPr>
          <a:xfrm>
            <a:off x="467544" y="6524915"/>
            <a:ext cx="751556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con datos al 29 de diciembre de 2017</a:t>
            </a:r>
          </a:p>
        </p:txBody>
      </p:sp>
      <p:sp>
        <p:nvSpPr>
          <p:cNvPr id="2" name="1 Marcador de número de diapositiva"/>
          <p:cNvSpPr>
            <a:spLocks noGrp="1"/>
          </p:cNvSpPr>
          <p:nvPr>
            <p:ph type="sldNum" sz="quarter" idx="12"/>
          </p:nvPr>
        </p:nvSpPr>
        <p:spPr>
          <a:xfrm>
            <a:off x="8412482" y="6475138"/>
            <a:ext cx="671133" cy="365125"/>
          </a:xfrm>
        </p:spPr>
        <p:txBody>
          <a:bodyPr/>
          <a:lstStyle/>
          <a:p>
            <a:fld id="{05E83AA4-A00D-4AA0-8FE8-B93C9F3EC141}" type="slidenum">
              <a:rPr lang="es-ES" altLang="es-MX" smtClean="0">
                <a:latin typeface="Century Gothic" panose="020B0502020202020204" pitchFamily="34" charset="0"/>
              </a:rPr>
              <a:pPr/>
              <a:t>91</a:t>
            </a:fld>
            <a:endParaRPr lang="es-ES" altLang="es-MX" dirty="0">
              <a:latin typeface="Century Gothic" panose="020B0502020202020204" pitchFamily="34" charset="0"/>
            </a:endParaRPr>
          </a:p>
        </p:txBody>
      </p:sp>
      <p:sp>
        <p:nvSpPr>
          <p:cNvPr id="6" name="CuadroTexto 5"/>
          <p:cNvSpPr txBox="1"/>
          <p:nvPr/>
        </p:nvSpPr>
        <p:spPr>
          <a:xfrm>
            <a:off x="0" y="1488085"/>
            <a:ext cx="9144000" cy="1261884"/>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200" dirty="0">
                <a:latin typeface="Century Gothic" panose="020B0502020202020204" pitchFamily="34" charset="0"/>
                <a:ea typeface="Calibri"/>
                <a:cs typeface="Times New Roman"/>
              </a:rPr>
              <a:t>Durante 2017, el rendimiento acumulado del FINVIT ha superado en 74 puntos base al rendimiento generado por los Cetes a 28 días; durante 2015 y 2016 esta diferencia fue de 28 y 47 puntos base respectivamente.</a:t>
            </a:r>
          </a:p>
          <a:p>
            <a:pPr marL="742950" lvl="1" indent="-285750" algn="just">
              <a:spcAft>
                <a:spcPts val="0"/>
              </a:spcAft>
              <a:buClr>
                <a:srgbClr val="C00000"/>
              </a:buClr>
              <a:buFont typeface="Arial" panose="020B0604020202020204" pitchFamily="34" charset="0"/>
              <a:buChar char="•"/>
            </a:pPr>
            <a:endParaRPr lang="x-none"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r>
              <a:rPr lang="x-none" sz="1200" dirty="0">
                <a:latin typeface="Century Gothic" panose="020B0502020202020204" pitchFamily="34" charset="0"/>
                <a:ea typeface="Calibri"/>
                <a:cs typeface="Times New Roman"/>
              </a:rPr>
              <a:t>El fondo presentó un crecimiento en activos manejados durante 2017 de 48.75%, equivalente a 24.5 </a:t>
            </a:r>
            <a:r>
              <a:rPr lang="x-none" sz="1200" dirty="0" err="1">
                <a:latin typeface="Century Gothic" panose="020B0502020202020204" pitchFamily="34" charset="0"/>
                <a:ea typeface="Calibri"/>
                <a:cs typeface="Times New Roman"/>
              </a:rPr>
              <a:t>mdp</a:t>
            </a:r>
            <a:r>
              <a:rPr lang="x-none" sz="1200" dirty="0">
                <a:latin typeface="Century Gothic" panose="020B0502020202020204" pitchFamily="34" charset="0"/>
                <a:ea typeface="Calibri"/>
                <a:cs typeface="Times New Roman"/>
              </a:rPr>
              <a:t>.</a:t>
            </a:r>
            <a:endParaRPr lang="es-MX" sz="12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x-none" sz="1400" dirty="0">
              <a:latin typeface="Century Gothic" panose="020B0502020202020204" pitchFamily="34" charset="0"/>
              <a:ea typeface="Calibri"/>
              <a:cs typeface="Times New Roman"/>
            </a:endParaRPr>
          </a:p>
          <a:p>
            <a:pPr marL="742950" lvl="1" indent="-285750" algn="just">
              <a:spcAft>
                <a:spcPts val="0"/>
              </a:spcAft>
              <a:buClr>
                <a:srgbClr val="C00000"/>
              </a:buClr>
              <a:buFont typeface="Arial" panose="020B0604020202020204" pitchFamily="34" charset="0"/>
              <a:buChar char="•"/>
            </a:pPr>
            <a:endParaRPr lang="es-MX" sz="1400" dirty="0">
              <a:latin typeface="Century Gothic" panose="020B0502020202020204" pitchFamily="34" charset="0"/>
              <a:ea typeface="Calibri"/>
              <a:cs typeface="Times New Roman"/>
            </a:endParaRPr>
          </a:p>
        </p:txBody>
      </p:sp>
      <p:pic>
        <p:nvPicPr>
          <p:cNvPr id="3" name="Imagen 2"/>
          <p:cNvPicPr>
            <a:picLocks noChangeAspect="1"/>
          </p:cNvPicPr>
          <p:nvPr/>
        </p:nvPicPr>
        <p:blipFill>
          <a:blip r:embed="rId2"/>
          <a:stretch>
            <a:fillRect/>
          </a:stretch>
        </p:blipFill>
        <p:spPr>
          <a:xfrm>
            <a:off x="106682" y="2400937"/>
            <a:ext cx="8858250" cy="2428875"/>
          </a:xfrm>
          <a:prstGeom prst="rect">
            <a:avLst/>
          </a:prstGeom>
        </p:spPr>
      </p:pic>
      <p:pic>
        <p:nvPicPr>
          <p:cNvPr id="7" name="Imagen 6"/>
          <p:cNvPicPr>
            <a:picLocks noChangeAspect="1"/>
          </p:cNvPicPr>
          <p:nvPr/>
        </p:nvPicPr>
        <p:blipFill>
          <a:blip r:embed="rId3"/>
          <a:stretch>
            <a:fillRect/>
          </a:stretch>
        </p:blipFill>
        <p:spPr>
          <a:xfrm>
            <a:off x="659132" y="5085184"/>
            <a:ext cx="7753350" cy="942975"/>
          </a:xfrm>
          <a:prstGeom prst="rect">
            <a:avLst/>
          </a:prstGeom>
        </p:spPr>
      </p:pic>
    </p:spTree>
    <p:extLst>
      <p:ext uri="{BB962C8B-B14F-4D97-AF65-F5344CB8AC3E}">
        <p14:creationId xmlns:p14="http://schemas.microsoft.com/office/powerpoint/2010/main" val="35116483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000" y="126278"/>
            <a:ext cx="7764965" cy="79965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FINVIT cuenta con ~$ 75 mdp, 71% aportados de forma directa y un rendimiento del 7.54%.</a:t>
            </a:r>
          </a:p>
        </p:txBody>
      </p:sp>
      <p:sp>
        <p:nvSpPr>
          <p:cNvPr id="7" name="TextColumnContent"/>
          <p:cNvSpPr>
            <a:spLocks noChangeArrowheads="1"/>
          </p:cNvSpPr>
          <p:nvPr/>
        </p:nvSpPr>
        <p:spPr bwMode="gray">
          <a:xfrm>
            <a:off x="201245" y="996618"/>
            <a:ext cx="7422713" cy="442441"/>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solidFill>
                  <a:prstClr val="black"/>
                </a:solidFill>
                <a:latin typeface="Century Gothic" panose="020B0502020202020204" pitchFamily="34" charset="0"/>
              </a:rPr>
              <a:t>Desde su lanzamiento el 4 de marzo de 2015 al 29 de diciembre de 2017, el FINVIT presenta los siguientes resultados:</a:t>
            </a:r>
          </a:p>
        </p:txBody>
      </p:sp>
      <p:graphicFrame>
        <p:nvGraphicFramePr>
          <p:cNvPr id="5" name="4 Tabla"/>
          <p:cNvGraphicFramePr>
            <a:graphicFrameLocks noGrp="1"/>
          </p:cNvGraphicFramePr>
          <p:nvPr>
            <p:extLst>
              <p:ext uri="{D42A27DB-BD31-4B8C-83A1-F6EECF244321}">
                <p14:modId xmlns:p14="http://schemas.microsoft.com/office/powerpoint/2010/main" val="4256871174"/>
              </p:ext>
            </p:extLst>
          </p:nvPr>
        </p:nvGraphicFramePr>
        <p:xfrm>
          <a:off x="201244" y="1414236"/>
          <a:ext cx="3757297" cy="2775707"/>
        </p:xfrm>
        <a:graphic>
          <a:graphicData uri="http://schemas.openxmlformats.org/drawingml/2006/table">
            <a:tbl>
              <a:tblPr/>
              <a:tblGrid>
                <a:gridCol w="2363826">
                  <a:extLst>
                    <a:ext uri="{9D8B030D-6E8A-4147-A177-3AD203B41FA5}">
                      <a16:colId xmlns:a16="http://schemas.microsoft.com/office/drawing/2014/main" xmlns="" val="20000"/>
                    </a:ext>
                  </a:extLst>
                </a:gridCol>
                <a:gridCol w="1393471">
                  <a:extLst>
                    <a:ext uri="{9D8B030D-6E8A-4147-A177-3AD203B41FA5}">
                      <a16:colId xmlns:a16="http://schemas.microsoft.com/office/drawing/2014/main" xmlns="" val="20001"/>
                    </a:ext>
                  </a:extLst>
                </a:gridCol>
              </a:tblGrid>
              <a:tr h="149869">
                <a:tc gridSpan="2">
                  <a:txBody>
                    <a:bodyPr/>
                    <a:lstStyle/>
                    <a:p>
                      <a:pPr algn="ctr" rtl="0" fontAlgn="b"/>
                      <a:r>
                        <a:rPr lang="es-MX" sz="1200" b="1" i="0" u="none" strike="noStrike" dirty="0">
                          <a:solidFill>
                            <a:srgbClr val="FFFFFF"/>
                          </a:solidFill>
                          <a:effectLst/>
                          <a:latin typeface="Century Gothic" panose="020B0502020202020204" pitchFamily="34" charset="0"/>
                        </a:rPr>
                        <a:t>Principales Analíticos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es-MX"/>
                    </a:p>
                  </a:txBody>
                  <a:tcPr/>
                </a:tc>
                <a:extLst>
                  <a:ext uri="{0D108BD9-81ED-4DB2-BD59-A6C34878D82A}">
                    <a16:rowId xmlns:a16="http://schemas.microsoft.com/office/drawing/2014/main" xmlns="" val="10000"/>
                  </a:ext>
                </a:extLst>
              </a:tr>
              <a:tr h="262712">
                <a:tc>
                  <a:txBody>
                    <a:bodyPr/>
                    <a:lstStyle/>
                    <a:p>
                      <a:pPr algn="ctr" fontAlgn="ctr"/>
                      <a:r>
                        <a:rPr lang="es-MX" sz="1200" b="0" i="0" u="none" strike="noStrike" dirty="0">
                          <a:solidFill>
                            <a:srgbClr val="000000"/>
                          </a:solidFill>
                          <a:effectLst/>
                          <a:latin typeface="Century Gothic" panose="020B0502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MX" sz="1200" b="0" i="0" u="none" strike="noStrike" dirty="0">
                          <a:solidFill>
                            <a:srgbClr val="000000"/>
                          </a:solidFill>
                          <a:effectLst/>
                          <a:latin typeface="Century Gothic" panose="020B0502020202020204" pitchFamily="34" charset="0"/>
                        </a:rPr>
                        <a:t>Al 29 de</a:t>
                      </a:r>
                      <a:r>
                        <a:rPr lang="es-MX" sz="1200" b="0" i="0" u="none" strike="noStrike" baseline="0" dirty="0">
                          <a:solidFill>
                            <a:srgbClr val="000000"/>
                          </a:solidFill>
                          <a:effectLst/>
                          <a:latin typeface="Century Gothic" panose="020B0502020202020204" pitchFamily="34" charset="0"/>
                        </a:rPr>
                        <a:t> diciembre</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605288">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 Anualizada </a:t>
                      </a:r>
                    </a:p>
                    <a:p>
                      <a:pPr algn="ctr" rtl="0" fontAlgn="ctr"/>
                      <a:r>
                        <a:rPr lang="es-MX" sz="1200" b="0" i="0" u="none" strike="noStrike" dirty="0">
                          <a:solidFill>
                            <a:srgbClr val="000000"/>
                          </a:solidFill>
                          <a:effectLst/>
                          <a:latin typeface="Century Gothic" panose="020B0502020202020204" pitchFamily="34" charset="0"/>
                        </a:rPr>
                        <a:t>(Valuación al corte)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7.54%</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81331">
                <a:tc>
                  <a:txBody>
                    <a:bodyPr/>
                    <a:lstStyle/>
                    <a:p>
                      <a:pPr algn="ctr" rtl="0" fontAlgn="ctr"/>
                      <a:r>
                        <a:rPr lang="es-MX" sz="1200" b="0" i="0" u="none" strike="noStrike" dirty="0">
                          <a:solidFill>
                            <a:srgbClr val="000000"/>
                          </a:solidFill>
                          <a:effectLst/>
                          <a:latin typeface="Century Gothic" panose="020B0502020202020204" pitchFamily="34" charset="0"/>
                        </a:rPr>
                        <a:t>Tasa de rendimiento</a:t>
                      </a:r>
                    </a:p>
                    <a:p>
                      <a:pPr algn="ctr" rtl="0" fontAlgn="ctr"/>
                      <a:r>
                        <a:rPr lang="es-MX" sz="1200" b="0" i="0" u="none" strike="noStrike" dirty="0">
                          <a:solidFill>
                            <a:srgbClr val="000000"/>
                          </a:solidFill>
                          <a:effectLst/>
                          <a:latin typeface="Century Gothic" panose="020B0502020202020204" pitchFamily="34" charset="0"/>
                        </a:rPr>
                        <a:t> (a vencimiento) YTM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7.72%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3"/>
                  </a:ext>
                </a:extLst>
              </a:tr>
              <a:tr h="288246">
                <a:tc>
                  <a:txBody>
                    <a:bodyPr/>
                    <a:lstStyle/>
                    <a:p>
                      <a:pPr algn="ctr" rtl="0" fontAlgn="ctr"/>
                      <a:r>
                        <a:rPr lang="es-MX" sz="1200" b="0" i="0" u="none" strike="noStrike" dirty="0">
                          <a:solidFill>
                            <a:srgbClr val="000000"/>
                          </a:solidFill>
                          <a:effectLst/>
                          <a:latin typeface="Century Gothic" panose="020B0502020202020204" pitchFamily="34" charset="0"/>
                        </a:rPr>
                        <a:t>Duración (años)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0.13</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259976">
                <a:tc>
                  <a:txBody>
                    <a:bodyPr/>
                    <a:lstStyle/>
                    <a:p>
                      <a:pPr algn="ctr" rtl="0" fontAlgn="ctr"/>
                      <a:r>
                        <a:rPr lang="es-MX" sz="1200" b="0" i="0" u="none" strike="noStrike" dirty="0">
                          <a:solidFill>
                            <a:srgbClr val="000000"/>
                          </a:solidFill>
                          <a:effectLst/>
                          <a:latin typeface="Century Gothic" panose="020B0502020202020204" pitchFamily="34" charset="0"/>
                        </a:rPr>
                        <a:t>VaR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-0.0282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5"/>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Activos Netos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74,827,450</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36588">
                <a:tc>
                  <a:txBody>
                    <a:bodyPr/>
                    <a:lstStyle/>
                    <a:p>
                      <a:pPr algn="ctr" rtl="0" fontAlgn="ctr"/>
                      <a:r>
                        <a:rPr lang="es-MX" sz="1200" b="0" i="0" u="none" strike="noStrike" dirty="0">
                          <a:solidFill>
                            <a:srgbClr val="000000"/>
                          </a:solidFill>
                          <a:effectLst/>
                          <a:latin typeface="Century Gothic" panose="020B0502020202020204" pitchFamily="34" charset="0"/>
                        </a:rPr>
                        <a:t>Precio de la acción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x-none" sz="1200" b="0" i="0" u="none" strike="noStrike" dirty="0">
                          <a:solidFill>
                            <a:srgbClr val="000000"/>
                          </a:solidFill>
                          <a:effectLst/>
                          <a:latin typeface="Century Gothic" panose="020B0502020202020204" pitchFamily="34" charset="0"/>
                        </a:rPr>
                        <a:t>1.1582</a:t>
                      </a:r>
                      <a:endParaRPr lang="es-MX" sz="1200" b="0" i="0" u="none" strike="noStrike" dirty="0">
                        <a:solidFill>
                          <a:srgbClr val="000000"/>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07"/>
                  </a:ext>
                </a:extLst>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3033071010"/>
              </p:ext>
            </p:extLst>
          </p:nvPr>
        </p:nvGraphicFramePr>
        <p:xfrm>
          <a:off x="201245" y="4344953"/>
          <a:ext cx="3757297" cy="2130208"/>
        </p:xfrm>
        <a:graphic>
          <a:graphicData uri="http://schemas.openxmlformats.org/drawingml/2006/table">
            <a:tbl>
              <a:tblPr/>
              <a:tblGrid>
                <a:gridCol w="2363725">
                  <a:extLst>
                    <a:ext uri="{9D8B030D-6E8A-4147-A177-3AD203B41FA5}">
                      <a16:colId xmlns:a16="http://schemas.microsoft.com/office/drawing/2014/main" xmlns="" val="20000"/>
                    </a:ext>
                  </a:extLst>
                </a:gridCol>
                <a:gridCol w="1393572">
                  <a:extLst>
                    <a:ext uri="{9D8B030D-6E8A-4147-A177-3AD203B41FA5}">
                      <a16:colId xmlns:a16="http://schemas.microsoft.com/office/drawing/2014/main" xmlns="" val="20001"/>
                    </a:ext>
                  </a:extLst>
                </a:gridCol>
              </a:tblGrid>
              <a:tr h="412456">
                <a:tc>
                  <a:txBody>
                    <a:bodyPr/>
                    <a:lstStyle/>
                    <a:p>
                      <a:pPr algn="ctr" rtl="0" fontAlgn="ctr"/>
                      <a:r>
                        <a:rPr lang="es-MX" sz="1200" b="1" i="0" u="none" strike="noStrike" dirty="0">
                          <a:solidFill>
                            <a:srgbClr val="FFFFFF"/>
                          </a:solidFill>
                          <a:effectLst/>
                          <a:latin typeface="Century Gothic" panose="020B0502020202020204" pitchFamily="34" charset="0"/>
                        </a:rPr>
                        <a:t>Indicadores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tc>
                  <a:txBody>
                    <a:bodyPr/>
                    <a:lstStyle/>
                    <a:p>
                      <a:pPr algn="ctr" rtl="0" fontAlgn="ctr"/>
                      <a:r>
                        <a:rPr lang="es-MX" sz="1200" b="1" i="0" u="none" strike="noStrike" dirty="0">
                          <a:solidFill>
                            <a:srgbClr val="FFFFFF"/>
                          </a:solidFill>
                          <a:effectLst/>
                          <a:latin typeface="Century Gothic" panose="020B0502020202020204" pitchFamily="34" charset="0"/>
                        </a:rPr>
                        <a:t>al 29 de diciembre</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CD0000"/>
                    </a:solidFill>
                  </a:tcPr>
                </a:tc>
                <a:extLst>
                  <a:ext uri="{0D108BD9-81ED-4DB2-BD59-A6C34878D82A}">
                    <a16:rowId xmlns:a16="http://schemas.microsoft.com/office/drawing/2014/main" xmlns="" val="10000"/>
                  </a:ext>
                </a:extLst>
              </a:tr>
              <a:tr h="511657">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tc>
                  <a:txBody>
                    <a:bodyPr/>
                    <a:lstStyle/>
                    <a:p>
                      <a:pPr algn="ctr" fontAlgn="b"/>
                      <a:r>
                        <a:rPr lang="es-MX" sz="1200" b="0" i="0" u="none" strike="noStrike" dirty="0">
                          <a:solidFill>
                            <a:srgbClr val="000000"/>
                          </a:solidFill>
                          <a:effectLst/>
                          <a:latin typeface="Century Gothic" panose="020B0502020202020204" pitchFamily="34" charset="0"/>
                        </a:rPr>
                        <a:t> $  35,588,719.39 </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63182">
                <a:tc>
                  <a:txBody>
                    <a:bodyPr/>
                    <a:lstStyle/>
                    <a:p>
                      <a:pPr algn="ctr" rtl="0" fontAlgn="ctr"/>
                      <a:r>
                        <a:rPr lang="es-MX" sz="1200" b="0" i="0" u="none" strike="noStrike" dirty="0">
                          <a:solidFill>
                            <a:srgbClr val="000000"/>
                          </a:solidFill>
                          <a:effectLst/>
                          <a:latin typeface="Century Gothic" panose="020B0502020202020204" pitchFamily="34" charset="0"/>
                        </a:rPr>
                        <a:t>Aportaciones vía nómina  </a:t>
                      </a:r>
                    </a:p>
                    <a:p>
                      <a:pPr algn="ctr" rtl="0" fontAlgn="ctr"/>
                      <a:r>
                        <a:rPr lang="es-MX" sz="1200" b="0" i="0" u="none" strike="noStrike" dirty="0">
                          <a:solidFill>
                            <a:srgbClr val="000000"/>
                          </a:solidFill>
                          <a:effectLst/>
                          <a:latin typeface="Century Gothic" panose="020B0502020202020204" pitchFamily="34" charset="0"/>
                        </a:rPr>
                        <a:t>(descuento catorcenal)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algn="ctr" defTabSz="457200" rtl="0" eaLnBrk="1" fontAlgn="b" latinLnBrk="0" hangingPunct="1"/>
                      <a:r>
                        <a:rPr lang="es-MX" sz="1200" b="0" i="0" u="none" strike="noStrike" kern="1200" dirty="0">
                          <a:solidFill>
                            <a:srgbClr val="000000"/>
                          </a:solidFill>
                          <a:effectLst/>
                          <a:latin typeface="Century Gothic" panose="020B0502020202020204" pitchFamily="34" charset="0"/>
                          <a:ea typeface="+mn-ea"/>
                          <a:cs typeface="+mn-cs"/>
                        </a:rPr>
                        <a:t>$ 798,517.96 </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xmlns="" val="10002"/>
                  </a:ext>
                </a:extLst>
              </a:tr>
              <a:tr h="542913">
                <a:tc>
                  <a:txBody>
                    <a:bodyPr/>
                    <a:lstStyle/>
                    <a:p>
                      <a:pPr algn="ctr" rtl="0" fontAlgn="ctr"/>
                      <a:r>
                        <a:rPr lang="es-MX" sz="1200" b="0" i="0" u="none" strike="noStrike" dirty="0">
                          <a:solidFill>
                            <a:srgbClr val="000000"/>
                          </a:solidFill>
                          <a:effectLst/>
                          <a:latin typeface="Century Gothic" panose="020B0502020202020204" pitchFamily="34" charset="0"/>
                        </a:rPr>
                        <a:t>Solicitudes de descuento </a:t>
                      </a:r>
                    </a:p>
                    <a:p>
                      <a:pPr algn="ctr" rtl="0" fontAlgn="ctr"/>
                      <a:r>
                        <a:rPr lang="es-MX" sz="1200" b="0" i="0" u="none" strike="noStrike" dirty="0">
                          <a:solidFill>
                            <a:srgbClr val="000000"/>
                          </a:solidFill>
                          <a:effectLst/>
                          <a:latin typeface="Century Gothic" panose="020B0502020202020204" pitchFamily="34" charset="0"/>
                        </a:rPr>
                        <a:t>vía nómina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panose="020B0502020202020204" pitchFamily="34" charset="0"/>
                        </a:rPr>
                        <a:t>1,025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9" name="1 Gráfico"/>
          <p:cNvGraphicFramePr>
            <a:graphicFrameLocks/>
          </p:cNvGraphicFramePr>
          <p:nvPr>
            <p:extLst>
              <p:ext uri="{D42A27DB-BD31-4B8C-83A1-F6EECF244321}">
                <p14:modId xmlns:p14="http://schemas.microsoft.com/office/powerpoint/2010/main" val="1026656906"/>
              </p:ext>
            </p:extLst>
          </p:nvPr>
        </p:nvGraphicFramePr>
        <p:xfrm>
          <a:off x="3958541" y="4132685"/>
          <a:ext cx="5172022" cy="2508191"/>
        </p:xfrm>
        <a:graphic>
          <a:graphicData uri="http://schemas.openxmlformats.org/drawingml/2006/chart">
            <c:chart xmlns:c="http://schemas.openxmlformats.org/drawingml/2006/chart" xmlns:r="http://schemas.openxmlformats.org/officeDocument/2006/relationships" r:id="rId3"/>
          </a:graphicData>
        </a:graphic>
      </p:graphicFrame>
      <p:sp>
        <p:nvSpPr>
          <p:cNvPr id="10" name="2 Marcador de contenido"/>
          <p:cNvSpPr txBox="1">
            <a:spLocks/>
          </p:cNvSpPr>
          <p:nvPr/>
        </p:nvSpPr>
        <p:spPr>
          <a:xfrm>
            <a:off x="201244" y="6643178"/>
            <a:ext cx="8547219" cy="21482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a:solidFill>
                  <a:prstClr val="black"/>
                </a:solidFill>
                <a:latin typeface="Century Gothic" panose="020B0502020202020204" pitchFamily="34" charset="0"/>
              </a:rPr>
              <a:t>Elaborado por </a:t>
            </a:r>
            <a:r>
              <a:rPr lang="es-MX" sz="900" dirty="0">
                <a:latin typeface="Century Gothic" panose="020B0502020202020204" pitchFamily="34" charset="0"/>
              </a:rPr>
              <a:t>la Gerencia Sr. de Coordinación de Inversiones del Infonavit con datos 29 de diciembre de 2017.</a:t>
            </a:r>
          </a:p>
        </p:txBody>
      </p:sp>
      <p:sp>
        <p:nvSpPr>
          <p:cNvPr id="2" name="1 Marcador de número de diapositiva"/>
          <p:cNvSpPr>
            <a:spLocks noGrp="1"/>
          </p:cNvSpPr>
          <p:nvPr>
            <p:ph type="sldNum" sz="quarter" idx="12"/>
          </p:nvPr>
        </p:nvSpPr>
        <p:spPr>
          <a:xfrm>
            <a:off x="8686800" y="6474614"/>
            <a:ext cx="4572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92</a:t>
            </a:fld>
            <a:endParaRPr lang="es-ES" altLang="es-MX" dirty="0">
              <a:latin typeface="Century Gothic" panose="020B0502020202020204" pitchFamily="34" charset="0"/>
            </a:endParaRPr>
          </a:p>
        </p:txBody>
      </p:sp>
      <p:pic>
        <p:nvPicPr>
          <p:cNvPr id="8" name="Imagen 7"/>
          <p:cNvPicPr>
            <a:picLocks noChangeAspect="1"/>
          </p:cNvPicPr>
          <p:nvPr/>
        </p:nvPicPr>
        <p:blipFill>
          <a:blip r:embed="rId4"/>
          <a:stretch>
            <a:fillRect/>
          </a:stretch>
        </p:blipFill>
        <p:spPr>
          <a:xfrm>
            <a:off x="3769987" y="1134913"/>
            <a:ext cx="5334462" cy="2993395"/>
          </a:xfrm>
          <a:prstGeom prst="rect">
            <a:avLst/>
          </a:prstGeom>
        </p:spPr>
      </p:pic>
    </p:spTree>
    <p:extLst>
      <p:ext uri="{BB962C8B-B14F-4D97-AF65-F5344CB8AC3E}">
        <p14:creationId xmlns:p14="http://schemas.microsoft.com/office/powerpoint/2010/main" val="19199430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4486" y="144877"/>
            <a:ext cx="7680158" cy="616060"/>
          </a:xfrm>
        </p:spPr>
        <p:txBody>
          <a:bodyPr>
            <a:noAutofit/>
          </a:bodyPr>
          <a:lstStyle/>
          <a:p>
            <a:r>
              <a:rPr lang="es-MX" sz="2000" b="1" dirty="0">
                <a:latin typeface="Century Gothic" panose="020B0502020202020204" pitchFamily="34" charset="0"/>
              </a:rPr>
              <a:t>Composición FINVIT </a:t>
            </a:r>
            <a:r>
              <a:rPr lang="es-MX" sz="1400" b="1" dirty="0">
                <a:latin typeface="Century Gothic" panose="020B0502020202020204" pitchFamily="34" charset="0"/>
              </a:rPr>
              <a:t>al 29 de diciembre de 2017</a:t>
            </a:r>
            <a:endParaRPr lang="en-US" sz="1400" b="1" dirty="0">
              <a:solidFill>
                <a:srgbClr val="C00000"/>
              </a:solidFill>
              <a:latin typeface="Century Gothic" panose="020B0502020202020204" pitchFamily="34" charset="0"/>
              <a:cs typeface="Arial" pitchFamily="34" charset="0"/>
            </a:endParaRPr>
          </a:p>
        </p:txBody>
      </p:sp>
      <p:sp>
        <p:nvSpPr>
          <p:cNvPr id="9" name="2 Marcador de contenido"/>
          <p:cNvSpPr txBox="1">
            <a:spLocks/>
          </p:cNvSpPr>
          <p:nvPr/>
        </p:nvSpPr>
        <p:spPr>
          <a:xfrm>
            <a:off x="0" y="6404191"/>
            <a:ext cx="8676456"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a:t>
            </a:r>
            <a:r>
              <a:rPr lang="es-MX" sz="900" dirty="0">
                <a:solidFill>
                  <a:prstClr val="black"/>
                </a:solidFill>
                <a:latin typeface="Century Gothic" panose="020B0502020202020204" pitchFamily="34" charset="0"/>
              </a:rPr>
              <a:t> Elaborado por </a:t>
            </a:r>
            <a:r>
              <a:rPr lang="es-MX" sz="900" dirty="0">
                <a:latin typeface="Century Gothic" panose="020B0502020202020204" pitchFamily="34" charset="0"/>
              </a:rPr>
              <a:t>la Gerencia Sr. de Coordinación de Inversiones del Infonavit con datos al 29 de diciembre de 2017.</a:t>
            </a:r>
          </a:p>
        </p:txBody>
      </p:sp>
      <p:sp>
        <p:nvSpPr>
          <p:cNvPr id="2" name="1 Marcador de número de diapositiva"/>
          <p:cNvSpPr>
            <a:spLocks noGrp="1"/>
          </p:cNvSpPr>
          <p:nvPr>
            <p:ph type="sldNum" sz="quarter" idx="12"/>
          </p:nvPr>
        </p:nvSpPr>
        <p:spPr>
          <a:xfrm>
            <a:off x="8600536" y="6494373"/>
            <a:ext cx="543464" cy="365125"/>
          </a:xfrm>
        </p:spPr>
        <p:txBody>
          <a:bodyPr/>
          <a:lstStyle/>
          <a:p>
            <a:pPr algn="ctr"/>
            <a:fld id="{05E83AA4-A00D-4AA0-8FE8-B93C9F3EC141}" type="slidenum">
              <a:rPr lang="es-ES" altLang="es-MX" smtClean="0">
                <a:latin typeface="Century Gothic" panose="020B0502020202020204" pitchFamily="34" charset="0"/>
              </a:rPr>
              <a:pPr algn="ctr"/>
              <a:t>93</a:t>
            </a:fld>
            <a:endParaRPr lang="es-ES" altLang="es-MX" dirty="0">
              <a:latin typeface="Century Gothic" panose="020B0502020202020204" pitchFamily="34" charset="0"/>
            </a:endParaRPr>
          </a:p>
        </p:txBody>
      </p:sp>
      <p:sp>
        <p:nvSpPr>
          <p:cNvPr id="11" name="CuadroTexto 10"/>
          <p:cNvSpPr txBox="1"/>
          <p:nvPr/>
        </p:nvSpPr>
        <p:spPr>
          <a:xfrm>
            <a:off x="229889" y="1276215"/>
            <a:ext cx="8741987" cy="523220"/>
          </a:xfrm>
          <a:prstGeom prst="rect">
            <a:avLst/>
          </a:prstGeom>
          <a:noFill/>
        </p:spPr>
        <p:txBody>
          <a:bodyPr wrap="square" rtlCol="0">
            <a:spAutoFit/>
          </a:bodyPr>
          <a:lstStyle/>
          <a:p>
            <a:pPr marL="742950" lvl="1" indent="-285750" algn="just">
              <a:spcAft>
                <a:spcPts val="0"/>
              </a:spcAft>
              <a:buClr>
                <a:srgbClr val="C00000"/>
              </a:buClr>
              <a:buFont typeface="Arial" panose="020B0604020202020204" pitchFamily="34" charset="0"/>
              <a:buChar char="•"/>
            </a:pPr>
            <a:r>
              <a:rPr lang="es-MX" sz="1400" dirty="0">
                <a:latin typeface="Century Gothic" panose="020B0502020202020204" pitchFamily="34" charset="0"/>
                <a:ea typeface="Calibri"/>
                <a:cs typeface="Times New Roman"/>
              </a:rPr>
              <a:t>El FINVIT cuenta con una cartera bien diversificada enfocada en papeles con vencimientos menores a 3 años (79%) y de alta calidad crediticia (AAA-93%).</a:t>
            </a:r>
          </a:p>
        </p:txBody>
      </p:sp>
      <p:pic>
        <p:nvPicPr>
          <p:cNvPr id="8" name="Imagen 7"/>
          <p:cNvPicPr>
            <a:picLocks noChangeAspect="1"/>
          </p:cNvPicPr>
          <p:nvPr/>
        </p:nvPicPr>
        <p:blipFill>
          <a:blip r:embed="rId2"/>
          <a:stretch>
            <a:fillRect/>
          </a:stretch>
        </p:blipFill>
        <p:spPr>
          <a:xfrm>
            <a:off x="4600883" y="1934744"/>
            <a:ext cx="4535817" cy="2219136"/>
          </a:xfrm>
          <a:prstGeom prst="rect">
            <a:avLst/>
          </a:prstGeom>
        </p:spPr>
      </p:pic>
      <p:pic>
        <p:nvPicPr>
          <p:cNvPr id="16" name="Imagen 15"/>
          <p:cNvPicPr>
            <a:picLocks noChangeAspect="1"/>
          </p:cNvPicPr>
          <p:nvPr/>
        </p:nvPicPr>
        <p:blipFill>
          <a:blip r:embed="rId3"/>
          <a:stretch>
            <a:fillRect/>
          </a:stretch>
        </p:blipFill>
        <p:spPr>
          <a:xfrm>
            <a:off x="46353" y="1929798"/>
            <a:ext cx="4578493" cy="2219136"/>
          </a:xfrm>
          <a:prstGeom prst="rect">
            <a:avLst/>
          </a:prstGeom>
        </p:spPr>
      </p:pic>
      <p:pic>
        <p:nvPicPr>
          <p:cNvPr id="17" name="Imagen 16"/>
          <p:cNvPicPr>
            <a:picLocks noChangeAspect="1"/>
          </p:cNvPicPr>
          <p:nvPr/>
        </p:nvPicPr>
        <p:blipFill>
          <a:blip r:embed="rId4"/>
          <a:stretch>
            <a:fillRect/>
          </a:stretch>
        </p:blipFill>
        <p:spPr>
          <a:xfrm>
            <a:off x="-6709" y="3960390"/>
            <a:ext cx="4676037" cy="2225233"/>
          </a:xfrm>
          <a:prstGeom prst="rect">
            <a:avLst/>
          </a:prstGeom>
        </p:spPr>
      </p:pic>
      <p:pic>
        <p:nvPicPr>
          <p:cNvPr id="19" name="Imagen 18"/>
          <p:cNvPicPr>
            <a:picLocks noChangeAspect="1"/>
          </p:cNvPicPr>
          <p:nvPr/>
        </p:nvPicPr>
        <p:blipFill>
          <a:blip r:embed="rId5"/>
          <a:stretch>
            <a:fillRect/>
          </a:stretch>
        </p:blipFill>
        <p:spPr>
          <a:xfrm>
            <a:off x="4613075" y="4064382"/>
            <a:ext cx="4511431" cy="2200847"/>
          </a:xfrm>
          <a:prstGeom prst="rect">
            <a:avLst/>
          </a:prstGeom>
        </p:spPr>
      </p:pic>
    </p:spTree>
    <p:extLst>
      <p:ext uri="{BB962C8B-B14F-4D97-AF65-F5344CB8AC3E}">
        <p14:creationId xmlns:p14="http://schemas.microsoft.com/office/powerpoint/2010/main" val="32832413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7541" y="3916327"/>
            <a:ext cx="3896130" cy="13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289296" y="1392780"/>
            <a:ext cx="4692620" cy="892552"/>
          </a:xfrm>
          <a:prstGeom prst="rect">
            <a:avLst/>
          </a:prstGeom>
          <a:noFill/>
          <a:ln w="38100">
            <a:solidFill>
              <a:schemeClr val="bg1">
                <a:lumMod val="50000"/>
              </a:schemeClr>
            </a:solidFill>
          </a:ln>
        </p:spPr>
        <p:txBody>
          <a:bodyPr wrap="square" rtlCol="0">
            <a:spAutoFit/>
          </a:bodyPr>
          <a:lstStyle/>
          <a:p>
            <a:pPr marL="0" lvl="2" algn="ctr" defTabSz="913881" eaLnBrk="0" fontAlgn="base" hangingPunct="0">
              <a:spcBef>
                <a:spcPct val="0"/>
              </a:spcBef>
              <a:spcAft>
                <a:spcPct val="0"/>
              </a:spcAft>
            </a:pPr>
            <a:r>
              <a:rPr lang="es-MX" sz="2000" b="1" dirty="0">
                <a:solidFill>
                  <a:prstClr val="black"/>
                </a:solidFill>
                <a:latin typeface="Century Gothic" panose="020B0502020202020204" pitchFamily="34" charset="0"/>
                <a:cs typeface="Arial" pitchFamily="34" charset="0"/>
              </a:rPr>
              <a:t>1,426 trabajadores inscritos </a:t>
            </a:r>
          </a:p>
          <a:p>
            <a:pPr marL="0" lvl="2" algn="ctr" defTabSz="913881" eaLnBrk="0" fontAlgn="base" hangingPunct="0">
              <a:spcBef>
                <a:spcPct val="0"/>
              </a:spcBef>
              <a:spcAft>
                <a:spcPct val="0"/>
              </a:spcAft>
            </a:pPr>
            <a:r>
              <a:rPr lang="es-MX" sz="1600" b="1" dirty="0">
                <a:solidFill>
                  <a:prstClr val="black">
                    <a:lumMod val="65000"/>
                    <a:lumOff val="35000"/>
                  </a:prstClr>
                </a:solidFill>
                <a:latin typeface="Century Gothic" panose="020B0502020202020204" pitchFamily="34" charset="0"/>
                <a:cs typeface="Arial" pitchFamily="34" charset="0"/>
              </a:rPr>
              <a:t>(31% del total de la plantilla que corresponde a 4,657 trabajadores)</a:t>
            </a:r>
          </a:p>
        </p:txBody>
      </p:sp>
      <p:sp>
        <p:nvSpPr>
          <p:cNvPr id="16" name="15 CuadroTexto"/>
          <p:cNvSpPr txBox="1"/>
          <p:nvPr/>
        </p:nvSpPr>
        <p:spPr>
          <a:xfrm>
            <a:off x="222634" y="5335530"/>
            <a:ext cx="4137715"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2,855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851 inscritos – 60%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7" name="16 CuadroTexto"/>
          <p:cNvSpPr txBox="1"/>
          <p:nvPr/>
        </p:nvSpPr>
        <p:spPr>
          <a:xfrm>
            <a:off x="5667293" y="2425448"/>
            <a:ext cx="3240000" cy="1415772"/>
          </a:xfrm>
          <a:prstGeom prst="rect">
            <a:avLst/>
          </a:prstGeom>
          <a:noFill/>
          <a:ln w="38100">
            <a:solidFill>
              <a:srgbClr val="C00000"/>
            </a:solidFill>
          </a:ln>
        </p:spPr>
        <p:txBody>
          <a:bodyPr wrap="square" rtlCol="0">
            <a:spAutoFit/>
          </a:bodyPr>
          <a:lstStyle>
            <a:defPPr>
              <a:defRPr lang="es-ES"/>
            </a:defPPr>
            <a:lvl1pPr algn="ctr">
              <a:defRPr b="1">
                <a:solidFill>
                  <a:schemeClr val="tx1">
                    <a:lumMod val="75000"/>
                    <a:lumOff val="25000"/>
                  </a:schemeClr>
                </a:solidFill>
              </a:defRPr>
            </a:lvl1pPr>
          </a:lstStyle>
          <a:p>
            <a:pPr defTabSz="457200" eaLnBrk="0" fontAlgn="base" hangingPunct="0">
              <a:spcBef>
                <a:spcPct val="0"/>
              </a:spcBef>
              <a:spcAft>
                <a:spcPct val="0"/>
              </a:spcAft>
            </a:pPr>
            <a:r>
              <a:rPr lang="es-MX" sz="1600" dirty="0">
                <a:solidFill>
                  <a:prstClr val="black"/>
                </a:solidFill>
                <a:latin typeface="Century Gothic" panose="020B0502020202020204" pitchFamily="34" charset="0"/>
                <a:cs typeface="Arial" pitchFamily="34" charset="0"/>
              </a:rPr>
              <a:t>Oficinas de Apoyo y Zona Metropolitana</a:t>
            </a:r>
          </a:p>
          <a:p>
            <a:pPr defTabSz="457200" eaLnBrk="0" fontAlgn="base" hangingPunct="0">
              <a:spcBef>
                <a:spcPct val="0"/>
              </a:spcBef>
              <a:spcAft>
                <a:spcPct val="0"/>
              </a:spcAft>
            </a:pPr>
            <a:r>
              <a:rPr lang="es-MX" sz="1600" dirty="0">
                <a:solidFill>
                  <a:prstClr val="black">
                    <a:lumMod val="75000"/>
                    <a:lumOff val="25000"/>
                  </a:prstClr>
                </a:solidFill>
                <a:latin typeface="Century Gothic" panose="020B0502020202020204" pitchFamily="34" charset="0"/>
                <a:cs typeface="Arial" pitchFamily="34" charset="0"/>
              </a:rPr>
              <a:t>2,038  trabajadores</a:t>
            </a:r>
          </a:p>
          <a:p>
            <a:pPr defTabSz="457200" eaLnBrk="0" fontAlgn="base" hangingPunct="0">
              <a:spcBef>
                <a:spcPct val="0"/>
              </a:spcBef>
              <a:spcAft>
                <a:spcPct val="0"/>
              </a:spcAft>
            </a:pPr>
            <a:r>
              <a:rPr lang="es-MX" sz="2000" dirty="0">
                <a:solidFill>
                  <a:srgbClr val="C00000"/>
                </a:solidFill>
                <a:latin typeface="Century Gothic" panose="020B0502020202020204" pitchFamily="34" charset="0"/>
                <a:cs typeface="Arial" pitchFamily="34" charset="0"/>
              </a:rPr>
              <a:t>559 inscritos – 39% </a:t>
            </a:r>
            <a:r>
              <a:rPr lang="es-MX" sz="1600"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0" name="9 CuadroTexto"/>
          <p:cNvSpPr txBox="1"/>
          <p:nvPr/>
        </p:nvSpPr>
        <p:spPr>
          <a:xfrm>
            <a:off x="144000" y="930470"/>
            <a:ext cx="8801592" cy="307777"/>
          </a:xfrm>
          <a:prstGeom prst="rect">
            <a:avLst/>
          </a:prstGeom>
          <a:noFill/>
        </p:spPr>
        <p:txBody>
          <a:bodyPr wrap="square" rtlCol="0">
            <a:spAutoFit/>
          </a:bodyPr>
          <a:lstStyle/>
          <a:p>
            <a:pPr marL="180975" indent="-180975" defTabSz="457200" eaLnBrk="0" fontAlgn="base" hangingPunct="0">
              <a:spcBef>
                <a:spcPct val="0"/>
              </a:spcBef>
              <a:spcAft>
                <a:spcPct val="0"/>
              </a:spcAft>
              <a:buClr>
                <a:srgbClr val="C00000"/>
              </a:buClr>
              <a:buFont typeface="Arial" pitchFamily="34" charset="0"/>
              <a:buChar char="•"/>
              <a:tabLst>
                <a:tab pos="180975" algn="l"/>
              </a:tabLst>
            </a:pPr>
            <a:r>
              <a:rPr lang="es-MX" sz="1400" dirty="0">
                <a:solidFill>
                  <a:prstClr val="black"/>
                </a:solidFill>
                <a:latin typeface="Century Gothic" panose="020B0502020202020204" pitchFamily="34" charset="0"/>
                <a:cs typeface="Arial" pitchFamily="34" charset="0"/>
              </a:rPr>
              <a:t>Al </a:t>
            </a:r>
            <a:r>
              <a:rPr lang="es-MX" sz="1400" dirty="0">
                <a:solidFill>
                  <a:prstClr val="black"/>
                </a:solidFill>
                <a:latin typeface="Century Gothic" panose="020B0502020202020204" pitchFamily="34" charset="0"/>
              </a:rPr>
              <a:t>29 de diciembre </a:t>
            </a:r>
            <a:r>
              <a:rPr lang="es-MX" sz="1400" dirty="0">
                <a:solidFill>
                  <a:prstClr val="black"/>
                </a:solidFill>
                <a:latin typeface="Century Gothic" panose="020B0502020202020204" pitchFamily="34" charset="0"/>
                <a:cs typeface="Arial" pitchFamily="34" charset="0"/>
              </a:rPr>
              <a:t>de 2017 se tienen los siguientes avances:</a:t>
            </a:r>
          </a:p>
        </p:txBody>
      </p:sp>
      <p:sp>
        <p:nvSpPr>
          <p:cNvPr id="13" name="12 CuadroTexto"/>
          <p:cNvSpPr txBox="1"/>
          <p:nvPr/>
        </p:nvSpPr>
        <p:spPr>
          <a:xfrm>
            <a:off x="222634" y="2509528"/>
            <a:ext cx="3408620" cy="1384995"/>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Delegaciones</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2,619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867 inscritos – 61%</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a:p>
            <a:pPr algn="ctr" defTabSz="457200" eaLnBrk="0" fontAlgn="base" hangingPunct="0">
              <a:spcBef>
                <a:spcPct val="0"/>
              </a:spcBef>
              <a:spcAft>
                <a:spcPct val="0"/>
              </a:spcAft>
            </a:pPr>
            <a:endParaRPr lang="es-MX" sz="1600" b="1" dirty="0">
              <a:solidFill>
                <a:prstClr val="black">
                  <a:lumMod val="75000"/>
                  <a:lumOff val="25000"/>
                </a:prstClr>
              </a:solidFill>
              <a:latin typeface="Century Gothic" panose="020B0502020202020204" pitchFamily="34" charset="0"/>
              <a:cs typeface="Arial" pitchFamily="34" charset="0"/>
            </a:endParaRPr>
          </a:p>
        </p:txBody>
      </p:sp>
      <p:sp>
        <p:nvSpPr>
          <p:cNvPr id="14" name="13 CuadroTexto"/>
          <p:cNvSpPr txBox="1"/>
          <p:nvPr/>
        </p:nvSpPr>
        <p:spPr>
          <a:xfrm>
            <a:off x="5388396" y="5332177"/>
            <a:ext cx="3518897" cy="1169551"/>
          </a:xfrm>
          <a:prstGeom prst="rect">
            <a:avLst/>
          </a:prstGeom>
          <a:noFill/>
          <a:ln w="38100">
            <a:solidFill>
              <a:srgbClr val="C00000"/>
            </a:solidFill>
          </a:ln>
        </p:spPr>
        <p:txBody>
          <a:bodyPr wrap="square" rtlCol="0">
            <a:spAutoFit/>
          </a:bodyPr>
          <a:lstStyle/>
          <a:p>
            <a:pPr algn="ctr" defTabSz="457200" eaLnBrk="0" fontAlgn="base" hangingPunct="0">
              <a:spcBef>
                <a:spcPct val="0"/>
              </a:spcBef>
              <a:spcAft>
                <a:spcPct val="0"/>
              </a:spcAft>
            </a:pPr>
            <a:r>
              <a:rPr lang="es-MX" sz="1600" b="1" dirty="0">
                <a:solidFill>
                  <a:prstClr val="black"/>
                </a:solidFill>
                <a:latin typeface="Century Gothic" panose="020B0502020202020204" pitchFamily="34" charset="0"/>
                <a:cs typeface="Arial" pitchFamily="34" charset="0"/>
              </a:rPr>
              <a:t>Personal no Sindicalizado</a:t>
            </a:r>
          </a:p>
          <a:p>
            <a:pPr algn="ctr" defTabSz="457200" eaLnBrk="0" fontAlgn="base" hangingPunct="0">
              <a:spcBef>
                <a:spcPct val="0"/>
              </a:spcBef>
              <a:spcAft>
                <a:spcPct val="0"/>
              </a:spcAft>
            </a:pPr>
            <a:r>
              <a:rPr lang="es-MX" sz="1600" b="1" dirty="0">
                <a:solidFill>
                  <a:prstClr val="black">
                    <a:lumMod val="75000"/>
                    <a:lumOff val="25000"/>
                  </a:prstClr>
                </a:solidFill>
                <a:latin typeface="Century Gothic" panose="020B0502020202020204" pitchFamily="34" charset="0"/>
                <a:cs typeface="Arial" pitchFamily="34" charset="0"/>
              </a:rPr>
              <a:t>1,802 trabajadores</a:t>
            </a:r>
          </a:p>
          <a:p>
            <a:pPr algn="ctr" defTabSz="457200" eaLnBrk="0" fontAlgn="base" hangingPunct="0">
              <a:spcBef>
                <a:spcPct val="0"/>
              </a:spcBef>
              <a:spcAft>
                <a:spcPct val="0"/>
              </a:spcAft>
            </a:pPr>
            <a:r>
              <a:rPr lang="es-MX" sz="2000" b="1" dirty="0">
                <a:solidFill>
                  <a:srgbClr val="C00000"/>
                </a:solidFill>
                <a:latin typeface="Century Gothic" panose="020B0502020202020204" pitchFamily="34" charset="0"/>
                <a:cs typeface="Arial" pitchFamily="34" charset="0"/>
              </a:rPr>
              <a:t>575 inscritos – 40% </a:t>
            </a:r>
            <a:r>
              <a:rPr lang="es-MX" sz="1600" b="1" dirty="0">
                <a:solidFill>
                  <a:prstClr val="black">
                    <a:lumMod val="75000"/>
                    <a:lumOff val="25000"/>
                  </a:prstClr>
                </a:solidFill>
                <a:latin typeface="Century Gothic" panose="020B0502020202020204" pitchFamily="34" charset="0"/>
                <a:cs typeface="Arial" pitchFamily="34" charset="0"/>
              </a:rPr>
              <a:t>del total del personal inscrito</a:t>
            </a:r>
          </a:p>
        </p:txBody>
      </p:sp>
      <p:sp>
        <p:nvSpPr>
          <p:cNvPr id="11" name="Título 1"/>
          <p:cNvSpPr>
            <a:spLocks noGrp="1"/>
          </p:cNvSpPr>
          <p:nvPr>
            <p:ph type="title"/>
          </p:nvPr>
        </p:nvSpPr>
        <p:spPr>
          <a:xfrm>
            <a:off x="144000" y="247056"/>
            <a:ext cx="7505738"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El ~31% de la plantilla del Instituto ya es parte del FINVIT, 60% personal sindicalizado</a:t>
            </a:r>
          </a:p>
        </p:txBody>
      </p:sp>
      <p:sp>
        <p:nvSpPr>
          <p:cNvPr id="12" name="2 Marcador de contenido"/>
          <p:cNvSpPr txBox="1">
            <a:spLocks/>
          </p:cNvSpPr>
          <p:nvPr/>
        </p:nvSpPr>
        <p:spPr>
          <a:xfrm>
            <a:off x="201245" y="6643178"/>
            <a:ext cx="8295774" cy="1965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Fuente: Elaborado por la Gerencia Sr. de Coordinación de Inversiones del Infonavit con datos al 31 de octubre de 2017.</a:t>
            </a:r>
          </a:p>
        </p:txBody>
      </p:sp>
      <p:sp>
        <p:nvSpPr>
          <p:cNvPr id="15" name="3 Marcador de número de diapositiva"/>
          <p:cNvSpPr>
            <a:spLocks noGrp="1"/>
          </p:cNvSpPr>
          <p:nvPr>
            <p:ph type="sldNum" sz="quarter" idx="12"/>
          </p:nvPr>
        </p:nvSpPr>
        <p:spPr>
          <a:xfrm>
            <a:off x="8656027" y="6485304"/>
            <a:ext cx="468923" cy="365125"/>
          </a:xfrm>
        </p:spPr>
        <p:txBody>
          <a:bodyPr/>
          <a:lstStyle/>
          <a:p>
            <a:pPr algn="ctr"/>
            <a:fld id="{05E83AA4-A00D-4AA0-8FE8-B93C9F3EC141}" type="slidenum">
              <a:rPr lang="es-ES" altLang="es-MX" smtClean="0">
                <a:latin typeface="Century Gothic" panose="020B0502020202020204" pitchFamily="34" charset="0"/>
              </a:rPr>
              <a:pPr algn="ctr"/>
              <a:t>94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099401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FINVIT</a:t>
            </a:r>
          </a:p>
        </p:txBody>
      </p:sp>
      <p:sp>
        <p:nvSpPr>
          <p:cNvPr id="7" name="2 Marcador de contenido"/>
          <p:cNvSpPr>
            <a:spLocks noGrp="1"/>
          </p:cNvSpPr>
          <p:nvPr>
            <p:ph idx="1"/>
          </p:nvPr>
        </p:nvSpPr>
        <p:spPr>
          <a:xfrm>
            <a:off x="457200" y="1600200"/>
            <a:ext cx="8229600" cy="4525963"/>
          </a:xfrm>
        </p:spPr>
        <p:txBody>
          <a:bodyPr/>
          <a:lstStyle/>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la duración de portafolio menor a 2.5 años, actual 0.13 años.</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Analizar de manera activa el mercado de renta fija gubernamental con base en las expectativas del mercado nacional con el propósito de realizar el rebalanceo del portafolio en función a las entradas y salidas de recursos al FINVIT.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Buscar oportunidades de inversión en bonos corporativos de alta calidad crediticia que permitan mejorar la rentabilidad y composición del portafolio.</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gestión.</a:t>
            </a: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0" indent="0" algn="just">
              <a:buClr>
                <a:srgbClr val="C00000"/>
              </a:buClr>
              <a:buNone/>
            </a:pPr>
            <a:endParaRPr lang="es-MX" sz="1400" dirty="0">
              <a:latin typeface="Century Gothic" panose="020B0502020202020204" pitchFamily="34" charset="0"/>
            </a:endParaRPr>
          </a:p>
          <a:p>
            <a:pPr marL="0" indent="0" algn="just">
              <a:spcAft>
                <a:spcPts val="0"/>
              </a:spcAft>
              <a:buClr>
                <a:srgbClr val="C00000"/>
              </a:buClr>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343900" y="6492875"/>
            <a:ext cx="80010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95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5245866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55702" y="4599493"/>
            <a:ext cx="7056784" cy="308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899592" y="1530841"/>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marL="285750" indent="-285750" eaLnBrk="1" hangingPunct="1">
              <a:buFont typeface="+mj-lt"/>
              <a:buAutoNum type="romanUcPeriod"/>
            </a:pPr>
            <a:r>
              <a:rPr lang="es-MX" sz="1600" dirty="0">
                <a:solidFill>
                  <a:prstClr val="black"/>
                </a:solidFill>
                <a:latin typeface="Century Gothic" panose="020B0502020202020204" pitchFamily="34" charset="0"/>
              </a:rPr>
              <a:t>Propuesta para estudio a las Bases de Funcionamiento del Comité de Inversiones.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a:t>
            </a:r>
            <a:r>
              <a:rPr lang="es-MX" sz="1600" dirty="0" smtClean="0">
                <a:solidFill>
                  <a:prstClr val="black"/>
                </a:solidFill>
                <a:latin typeface="Century Gothic" panose="020B0502020202020204" pitchFamily="34" charset="0"/>
              </a:rPr>
              <a:t>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del resultado contable de inversión diciembre </a:t>
            </a:r>
            <a:r>
              <a:rPr lang="es-MX" sz="1600" dirty="0" smtClean="0">
                <a:solidFill>
                  <a:prstClr val="black"/>
                </a:solidFill>
                <a:latin typeface="Century Gothic" panose="020B0502020202020204" pitchFamily="34" charset="0"/>
              </a:rPr>
              <a:t>2017</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de los operadores autorizados</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altLang="es-MX" sz="1600" dirty="0">
                <a:latin typeface="Century Gothic" panose="020B0502020202020204" pitchFamily="34" charset="0"/>
              </a:rPr>
              <a:t>Informe  sobre la Política de traspasos de la Tesorería al </a:t>
            </a:r>
            <a:r>
              <a:rPr lang="es-MX" altLang="es-MX" sz="1600" dirty="0" smtClean="0">
                <a:latin typeface="Century Gothic" panose="020B0502020202020204" pitchFamily="34" charset="0"/>
              </a:rPr>
              <a:t>FANVIT</a:t>
            </a:r>
          </a:p>
          <a:p>
            <a:pPr marL="285750" indent="-285750" eaLnBrk="1" hangingPunct="1">
              <a:buFont typeface="+mj-lt"/>
              <a:buAutoNum type="romanUcPeriod"/>
            </a:pPr>
            <a:endParaRPr lang="es-MX" altLang="es-MX" sz="1600" dirty="0">
              <a:latin typeface="Century Gothic" panose="020B0502020202020204" pitchFamily="34" charset="0"/>
            </a:endParaRPr>
          </a:p>
          <a:p>
            <a:pPr marL="285750" indent="-285750" eaLnBrk="1" hangingPunct="1">
              <a:buFont typeface="+mj-lt"/>
              <a:buAutoNum type="romanUcPeriod"/>
            </a:pPr>
            <a:r>
              <a:rPr lang="es-MX" altLang="es-MX" sz="1600" dirty="0" smtClean="0">
                <a:latin typeface="Century Gothic" panose="020B0502020202020204" pitchFamily="34" charset="0"/>
              </a:rPr>
              <a:t>Propuesta </a:t>
            </a:r>
            <a:r>
              <a:rPr lang="es-MX" altLang="es-MX" sz="1600" dirty="0">
                <a:latin typeface="Century Gothic" panose="020B0502020202020204" pitchFamily="34" charset="0"/>
              </a:rPr>
              <a:t>de traspasos de la Tesorería al FANVIT 1er bimestre de </a:t>
            </a:r>
            <a:r>
              <a:rPr lang="es-MX" altLang="es-MX" sz="1600" dirty="0" smtClean="0">
                <a:latin typeface="Century Gothic" panose="020B0502020202020204" pitchFamily="34" charset="0"/>
              </a:rPr>
              <a:t>2018</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 nacional e internacional</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y estrategia del 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Propuesta </a:t>
            </a:r>
            <a:r>
              <a:rPr lang="es-MX" sz="1600" dirty="0">
                <a:solidFill>
                  <a:prstClr val="black"/>
                </a:solidFill>
                <a:latin typeface="Century Gothic" panose="020B0502020202020204" pitchFamily="34" charset="0"/>
              </a:rPr>
              <a:t>sobre los límites de operación del </a:t>
            </a:r>
            <a:r>
              <a:rPr lang="es-MX" sz="1600" dirty="0" smtClean="0">
                <a:solidFill>
                  <a:prstClr val="black"/>
                </a:solidFill>
                <a:latin typeface="Century Gothic" panose="020B0502020202020204" pitchFamily="34" charset="0"/>
              </a:rPr>
              <a:t>FINVIT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96</a:t>
            </a:fld>
            <a:endParaRPr lang="es-ES" altLang="es-MX" dirty="0">
              <a:latin typeface="Century Gothic" panose="020B0502020202020204" pitchFamily="34" charset="0"/>
            </a:endParaRPr>
          </a:p>
        </p:txBody>
      </p:sp>
      <p:sp>
        <p:nvSpPr>
          <p:cNvPr id="11" name="10 Rectángulo"/>
          <p:cNvSpPr/>
          <p:nvPr/>
        </p:nvSpPr>
        <p:spPr>
          <a:xfrm>
            <a:off x="232470" y="458441"/>
            <a:ext cx="8323122" cy="738664"/>
          </a:xfrm>
          <a:prstGeom prst="rect">
            <a:avLst/>
          </a:prstGeom>
        </p:spPr>
        <p:txBody>
          <a:bodyPr wrap="square">
            <a:spAutoFit/>
          </a:bodyPr>
          <a:lstStyle/>
          <a:p>
            <a:pPr algn="ctr" defTabSz="457200"/>
            <a:r>
              <a:rPr lang="es-MX" sz="1400" b="1" dirty="0">
                <a:latin typeface="Century Gothic" panose="020B0502020202020204" pitchFamily="34" charset="0"/>
                <a:ea typeface="Myriad Pro"/>
                <a:cs typeface="Myriad Pro"/>
              </a:rPr>
              <a:t>Grupo de Trabajo de Inversiones </a:t>
            </a:r>
          </a:p>
          <a:p>
            <a:pPr algn="ctr"/>
            <a:r>
              <a:rPr lang="es-MX" sz="1400" b="1" dirty="0">
                <a:latin typeface="Century Gothic" panose="020B0502020202020204" pitchFamily="34" charset="0"/>
                <a:ea typeface="Myriad Pro"/>
                <a:cs typeface="Myriad Pro"/>
              </a:rPr>
              <a:t>Sesión número 039</a:t>
            </a:r>
          </a:p>
          <a:p>
            <a:pPr algn="ctr" defTabSz="457200"/>
            <a:r>
              <a:rPr lang="es-MX" sz="1400" b="1" dirty="0">
                <a:latin typeface="Century Gothic" panose="020B0502020202020204" pitchFamily="34" charset="0"/>
                <a:ea typeface="Myriad Pro"/>
                <a:cs typeface="Myriad Pro"/>
              </a:rPr>
              <a:t>Enero 2018</a:t>
            </a:r>
          </a:p>
        </p:txBody>
      </p:sp>
    </p:spTree>
    <p:extLst>
      <p:ext uri="{BB962C8B-B14F-4D97-AF65-F5344CB8AC3E}">
        <p14:creationId xmlns:p14="http://schemas.microsoft.com/office/powerpoint/2010/main" val="36110447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79511" y="188640"/>
            <a:ext cx="7600755" cy="443566"/>
          </a:xfrm>
        </p:spPr>
        <p:txBody>
          <a:bodyPr>
            <a:noAutofit/>
          </a:bodyPr>
          <a:lstStyle/>
          <a:p>
            <a:r>
              <a:rPr lang="es-MX" sz="2000" b="1" dirty="0" smtClean="0">
                <a:solidFill>
                  <a:srgbClr val="C00000"/>
                </a:solidFill>
                <a:latin typeface="Century Gothic" panose="020B0502020202020204" pitchFamily="34" charset="0"/>
                <a:cs typeface="Arial" panose="020B0604020202020204" pitchFamily="34" charset="0"/>
              </a:rPr>
              <a:t>Limites de operación FINVIT</a:t>
            </a:r>
            <a:endParaRPr lang="es-MX" sz="2000" b="1" dirty="0">
              <a:solidFill>
                <a:srgbClr val="C00000"/>
              </a:solidFill>
              <a:latin typeface="Century Gothic" panose="020B0502020202020204" pitchFamily="34" charset="0"/>
              <a:cs typeface="Arial" panose="020B0604020202020204" pitchFamily="34" charset="0"/>
            </a:endParaRPr>
          </a:p>
        </p:txBody>
      </p:sp>
      <p:sp>
        <p:nvSpPr>
          <p:cNvPr id="5" name="1 Título"/>
          <p:cNvSpPr txBox="1">
            <a:spLocks/>
          </p:cNvSpPr>
          <p:nvPr/>
        </p:nvSpPr>
        <p:spPr>
          <a:xfrm>
            <a:off x="323528" y="980728"/>
            <a:ext cx="8640960" cy="5877272"/>
          </a:xfrm>
          <a:prstGeom prst="rect">
            <a:avLst/>
          </a:prstGeom>
        </p:spPr>
        <p:txBody>
          <a:bodyPr>
            <a:no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pPr lvl="0" algn="just"/>
            <a:r>
              <a:rPr lang="es-MX" sz="1400" b="1" dirty="0">
                <a:solidFill>
                  <a:schemeClr val="tx1"/>
                </a:solidFill>
                <a:latin typeface="Century Gothic" panose="020B0502020202020204" pitchFamily="34" charset="0"/>
                <a:cs typeface="Arial" panose="020B0604020202020204" pitchFamily="34" charset="0"/>
              </a:rPr>
              <a:t>Resumen de la propuesta:</a:t>
            </a:r>
          </a:p>
          <a:p>
            <a:pPr lvl="0" algn="just"/>
            <a:endParaRPr lang="es-MX" sz="1400" dirty="0">
              <a:solidFill>
                <a:schemeClr val="tx1"/>
              </a:solidFill>
              <a:latin typeface="Century Gothic" panose="020B0502020202020204" pitchFamily="34" charset="0"/>
              <a:cs typeface="Arial" panose="020B0604020202020204" pitchFamily="34" charset="0"/>
            </a:endParaRPr>
          </a:p>
          <a:p>
            <a:pPr lvl="0" algn="just"/>
            <a:r>
              <a:rPr lang="es-MX" sz="1400" dirty="0" smtClean="0">
                <a:solidFill>
                  <a:schemeClr val="tx1"/>
                </a:solidFill>
                <a:latin typeface="Century Gothic" panose="020B0502020202020204" pitchFamily="34" charset="0"/>
                <a:cs typeface="Arial" panose="020B0604020202020204" pitchFamily="34" charset="0"/>
              </a:rPr>
              <a:t>Modificar los limites </a:t>
            </a:r>
            <a:r>
              <a:rPr lang="es-MX" sz="1400" dirty="0">
                <a:solidFill>
                  <a:schemeClr val="tx1"/>
                </a:solidFill>
                <a:latin typeface="Century Gothic" panose="020B0502020202020204" pitchFamily="34" charset="0"/>
                <a:cs typeface="Arial" panose="020B0604020202020204" pitchFamily="34" charset="0"/>
              </a:rPr>
              <a:t>de operación del </a:t>
            </a:r>
            <a:r>
              <a:rPr lang="es-MX" sz="1400" dirty="0" smtClean="0">
                <a:solidFill>
                  <a:schemeClr val="tx1"/>
                </a:solidFill>
                <a:latin typeface="Century Gothic" panose="020B0502020202020204" pitchFamily="34" charset="0"/>
                <a:cs typeface="Arial" panose="020B0604020202020204" pitchFamily="34" charset="0"/>
              </a:rPr>
              <a:t>FINVIT, aprobadas por el Comité de Inversiones, respecto al monto de las aportaciones directas que los participantes podrán realizar mediante transferencia y cheque</a:t>
            </a:r>
            <a:r>
              <a:rPr lang="es-MX" sz="1400" dirty="0">
                <a:solidFill>
                  <a:schemeClr val="tx1"/>
                </a:solidFill>
                <a:latin typeface="Century Gothic" panose="020B0502020202020204" pitchFamily="34" charset="0"/>
                <a:cs typeface="Arial" panose="020B0604020202020204" pitchFamily="34" charset="0"/>
              </a:rPr>
              <a:t>.</a:t>
            </a:r>
            <a:endParaRPr lang="es-MX" sz="1400" dirty="0" smtClean="0">
              <a:solidFill>
                <a:schemeClr val="tx1"/>
              </a:solidFill>
              <a:latin typeface="Century Gothic" panose="020B0502020202020204" pitchFamily="34" charset="0"/>
              <a:cs typeface="Arial" panose="020B0604020202020204" pitchFamily="34" charset="0"/>
            </a:endParaRPr>
          </a:p>
          <a:p>
            <a:pPr lvl="0" algn="just"/>
            <a:endParaRPr lang="es-MX" sz="1400" dirty="0">
              <a:solidFill>
                <a:schemeClr val="tx1"/>
              </a:solidFill>
              <a:latin typeface="Century Gothic" panose="020B0502020202020204" pitchFamily="34" charset="0"/>
              <a:cs typeface="Arial" panose="020B0604020202020204" pitchFamily="34" charset="0"/>
            </a:endParaRPr>
          </a:p>
          <a:p>
            <a:pPr algn="just"/>
            <a:r>
              <a:rPr lang="es-MX" sz="1400" b="1" dirty="0" smtClean="0">
                <a:solidFill>
                  <a:schemeClr val="tx1"/>
                </a:solidFill>
                <a:latin typeface="Century Gothic" panose="020B0502020202020204" pitchFamily="34" charset="0"/>
                <a:cs typeface="Arial" panose="020B0604020202020204" pitchFamily="34" charset="0"/>
              </a:rPr>
              <a:t>Exposición de motivos:</a:t>
            </a:r>
          </a:p>
          <a:p>
            <a:pPr marL="342900" indent="-342900" algn="just">
              <a:buFont typeface="+mj-lt"/>
              <a:buAutoNum type="alphaLcParenR"/>
            </a:pPr>
            <a:r>
              <a:rPr lang="es-MX" sz="1400" dirty="0">
                <a:solidFill>
                  <a:schemeClr val="tx1"/>
                </a:solidFill>
                <a:latin typeface="Century Gothic" panose="020B0502020202020204" pitchFamily="34" charset="0"/>
                <a:cs typeface="Arial" panose="020B0604020202020204" pitchFamily="34" charset="0"/>
              </a:rPr>
              <a:t>Aportaciones por operación y acumuladas mensuales directas </a:t>
            </a:r>
            <a:r>
              <a:rPr lang="es-MX" sz="1400" dirty="0" smtClean="0">
                <a:solidFill>
                  <a:schemeClr val="tx1"/>
                </a:solidFill>
                <a:latin typeface="Century Gothic" panose="020B0502020202020204" pitchFamily="34" charset="0"/>
                <a:cs typeface="Arial" panose="020B0604020202020204" pitchFamily="34" charset="0"/>
              </a:rPr>
              <a:t>mediante transferencias electrónicas y cheque, </a:t>
            </a:r>
            <a:r>
              <a:rPr lang="es-MX" sz="1400" dirty="0">
                <a:solidFill>
                  <a:schemeClr val="tx1"/>
                </a:solidFill>
                <a:latin typeface="Century Gothic" panose="020B0502020202020204" pitchFamily="34" charset="0"/>
                <a:cs typeface="Arial" panose="020B0604020202020204" pitchFamily="34" charset="0"/>
              </a:rPr>
              <a:t>sin limite </a:t>
            </a:r>
            <a:r>
              <a:rPr lang="es-MX" sz="1400" dirty="0" smtClean="0">
                <a:solidFill>
                  <a:schemeClr val="tx1"/>
                </a:solidFill>
                <a:latin typeface="Century Gothic" panose="020B0502020202020204" pitchFamily="34" charset="0"/>
                <a:cs typeface="Arial" panose="020B0604020202020204" pitchFamily="34" charset="0"/>
              </a:rPr>
              <a:t>alguno.</a:t>
            </a:r>
          </a:p>
          <a:p>
            <a:pPr marL="342900" indent="-342900" algn="just">
              <a:buFont typeface="+mj-lt"/>
              <a:buAutoNum type="alphaLcParenR"/>
            </a:pPr>
            <a:r>
              <a:rPr lang="es-MX" sz="1400" dirty="0" smtClean="0">
                <a:solidFill>
                  <a:schemeClr val="tx1"/>
                </a:solidFill>
                <a:latin typeface="Century Gothic" panose="020B0502020202020204" pitchFamily="34" charset="0"/>
                <a:cs typeface="Arial" panose="020B0604020202020204" pitchFamily="34" charset="0"/>
              </a:rPr>
              <a:t>Reducción </a:t>
            </a:r>
            <a:r>
              <a:rPr lang="es-MX" sz="1400" dirty="0">
                <a:solidFill>
                  <a:schemeClr val="tx1"/>
                </a:solidFill>
                <a:latin typeface="Century Gothic" panose="020B0502020202020204" pitchFamily="34" charset="0"/>
                <a:cs typeface="Arial" panose="020B0604020202020204" pitchFamily="34" charset="0"/>
              </a:rPr>
              <a:t>de riesgos </a:t>
            </a:r>
            <a:r>
              <a:rPr lang="es-MX" sz="1400" dirty="0" smtClean="0">
                <a:solidFill>
                  <a:schemeClr val="tx1"/>
                </a:solidFill>
                <a:latin typeface="Century Gothic" panose="020B0502020202020204" pitchFamily="34" charset="0"/>
                <a:cs typeface="Arial" panose="020B0604020202020204" pitchFamily="34" charset="0"/>
              </a:rPr>
              <a:t>operativos.</a:t>
            </a:r>
          </a:p>
          <a:p>
            <a:pPr marL="342900" indent="-342900" algn="just">
              <a:buFont typeface="+mj-lt"/>
              <a:buAutoNum type="alphaLcParenR"/>
            </a:pPr>
            <a:r>
              <a:rPr lang="es-MX" sz="1400" dirty="0" smtClean="0">
                <a:solidFill>
                  <a:schemeClr val="tx1"/>
                </a:solidFill>
                <a:latin typeface="Century Gothic" panose="020B0502020202020204" pitchFamily="34" charset="0"/>
                <a:cs typeface="Arial" panose="020B0604020202020204" pitchFamily="34" charset="0"/>
              </a:rPr>
              <a:t>Elimina la necesidad de crear un Comité de prevención de lavado de dinero. </a:t>
            </a:r>
          </a:p>
          <a:p>
            <a:pPr algn="just"/>
            <a:endParaRPr lang="es-MX" sz="1400" b="1" dirty="0" smtClean="0">
              <a:solidFill>
                <a:schemeClr val="tx1"/>
              </a:solidFill>
              <a:latin typeface="Century Gothic" panose="020B0502020202020204" pitchFamily="34" charset="0"/>
              <a:cs typeface="Arial" panose="020B0604020202020204" pitchFamily="34" charset="0"/>
            </a:endParaRPr>
          </a:p>
          <a:p>
            <a:pPr algn="just"/>
            <a:r>
              <a:rPr lang="es-MX" sz="1400" b="1" dirty="0">
                <a:solidFill>
                  <a:schemeClr val="tx1"/>
                </a:solidFill>
                <a:latin typeface="Century Gothic" panose="020B0502020202020204" pitchFamily="34" charset="0"/>
                <a:cs typeface="Arial" panose="020B0604020202020204" pitchFamily="34" charset="0"/>
              </a:rPr>
              <a:t>Principales cambios:</a:t>
            </a:r>
          </a:p>
          <a:p>
            <a:pPr lvl="0" algn="just"/>
            <a:endParaRPr lang="es-MX" sz="1400" b="1" dirty="0">
              <a:solidFill>
                <a:schemeClr val="tx1"/>
              </a:solidFill>
              <a:latin typeface="Century Gothic" panose="020B0502020202020204" pitchFamily="34" charset="0"/>
              <a:cs typeface="Arial" panose="020B0604020202020204" pitchFamily="34" charset="0"/>
            </a:endParaRPr>
          </a:p>
          <a:p>
            <a:pPr marL="342900" indent="-342900" algn="just">
              <a:buFont typeface="+mj-lt"/>
              <a:buAutoNum type="alphaLcParenR"/>
            </a:pPr>
            <a:r>
              <a:rPr lang="es-MX" sz="1400" dirty="0" smtClean="0">
                <a:solidFill>
                  <a:schemeClr val="tx1"/>
                </a:solidFill>
                <a:latin typeface="Century Gothic" panose="020B0502020202020204" pitchFamily="34" charset="0"/>
                <a:cs typeface="Arial" panose="020B0604020202020204" pitchFamily="34" charset="0"/>
              </a:rPr>
              <a:t>Se eliminan los montos máximos por operación y acumulado mensual para las aportaciones directas realizadas mediante transferencias electrónicas y cheque.</a:t>
            </a:r>
          </a:p>
          <a:p>
            <a:pPr algn="just"/>
            <a:endParaRPr lang="es-MX" sz="1400" dirty="0">
              <a:solidFill>
                <a:schemeClr val="tx1"/>
              </a:solidFill>
              <a:latin typeface="Century Gothic" panose="020B0502020202020204" pitchFamily="34" charset="0"/>
              <a:cs typeface="Arial" panose="020B0604020202020204" pitchFamily="34" charset="0"/>
            </a:endParaRPr>
          </a:p>
          <a:p>
            <a:pPr marL="342900" indent="-342900" algn="just">
              <a:buFont typeface="+mj-lt"/>
              <a:buAutoNum type="alphaLcParenR" startAt="2"/>
            </a:pPr>
            <a:r>
              <a:rPr lang="es-MX" sz="1400" dirty="0">
                <a:solidFill>
                  <a:schemeClr val="tx1"/>
                </a:solidFill>
                <a:latin typeface="Century Gothic" panose="020B0502020202020204" pitchFamily="34" charset="0"/>
                <a:cs typeface="Arial" panose="020B0604020202020204" pitchFamily="34" charset="0"/>
              </a:rPr>
              <a:t>S</a:t>
            </a:r>
            <a:r>
              <a:rPr lang="es-MX" sz="1400" dirty="0" smtClean="0">
                <a:solidFill>
                  <a:schemeClr val="tx1"/>
                </a:solidFill>
                <a:latin typeface="Century Gothic" panose="020B0502020202020204" pitchFamily="34" charset="0"/>
                <a:cs typeface="Arial" panose="020B0604020202020204" pitchFamily="34" charset="0"/>
              </a:rPr>
              <a:t>e eliminan las siguientes condiciones del reglamento operativo:</a:t>
            </a:r>
          </a:p>
          <a:p>
            <a:pPr marL="400050" indent="-400050" algn="just">
              <a:buFont typeface="+mj-lt"/>
              <a:buAutoNum type="romanLcPeriod"/>
            </a:pPr>
            <a:endParaRPr lang="es-MX" sz="1400" dirty="0" smtClean="0">
              <a:solidFill>
                <a:schemeClr val="tx1"/>
              </a:solidFill>
              <a:latin typeface="Century Gothic" panose="020B0502020202020204" pitchFamily="34" charset="0"/>
              <a:cs typeface="Arial" panose="020B0604020202020204" pitchFamily="34" charset="0"/>
            </a:endParaRPr>
          </a:p>
          <a:p>
            <a:pPr marL="856991" lvl="1" indent="-400050" algn="just">
              <a:buFont typeface="+mj-lt"/>
              <a:buAutoNum type="romanLcPeriod"/>
            </a:pPr>
            <a:r>
              <a:rPr lang="es-MX" sz="1400" dirty="0" smtClean="0">
                <a:latin typeface="Century Gothic" panose="020B0502020202020204" pitchFamily="34" charset="0"/>
                <a:cs typeface="Arial" panose="020B0604020202020204" pitchFamily="34" charset="0"/>
              </a:rPr>
              <a:t>Monto máximo de aportación directa </a:t>
            </a:r>
            <a:r>
              <a:rPr lang="es-MX" sz="1400" i="1" u="sng" dirty="0" smtClean="0">
                <a:latin typeface="Century Gothic" panose="020B0502020202020204" pitchFamily="34" charset="0"/>
                <a:cs typeface="Arial" panose="020B0604020202020204" pitchFamily="34" charset="0"/>
              </a:rPr>
              <a:t>por operación; para depósitos realizados mediante transferencia electrónica y cheque, </a:t>
            </a:r>
            <a:r>
              <a:rPr lang="es-MX" sz="1400" i="1" u="sng" dirty="0">
                <a:latin typeface="Century Gothic" panose="020B0502020202020204" pitchFamily="34" charset="0"/>
                <a:cs typeface="Arial" panose="020B0604020202020204" pitchFamily="34" charset="0"/>
              </a:rPr>
              <a:t>actualmente se encuentra acotado a $60,000 </a:t>
            </a:r>
            <a:r>
              <a:rPr lang="es-MX" sz="1400" i="1" u="sng" dirty="0" smtClean="0">
                <a:latin typeface="Century Gothic" panose="020B0502020202020204" pitchFamily="34" charset="0"/>
                <a:cs typeface="Arial" panose="020B0604020202020204" pitchFamily="34" charset="0"/>
              </a:rPr>
              <a:t>pesos.</a:t>
            </a:r>
          </a:p>
          <a:p>
            <a:pPr marL="856991" lvl="1" indent="-400050" algn="just">
              <a:buFont typeface="+mj-lt"/>
              <a:buAutoNum type="romanLcPeriod"/>
            </a:pPr>
            <a:r>
              <a:rPr lang="es-MX" sz="1400" dirty="0" smtClean="0">
                <a:latin typeface="Century Gothic" panose="020B0502020202020204" pitchFamily="34" charset="0"/>
                <a:cs typeface="Arial" panose="020B0604020202020204" pitchFamily="34" charset="0"/>
              </a:rPr>
              <a:t>Montos máximos acumulados mensuales por participante; </a:t>
            </a:r>
            <a:r>
              <a:rPr lang="es-MX" sz="1400" i="1" u="sng" dirty="0" smtClean="0">
                <a:latin typeface="Century Gothic" panose="020B0502020202020204" pitchFamily="34" charset="0"/>
                <a:cs typeface="Arial" panose="020B0604020202020204" pitchFamily="34" charset="0"/>
              </a:rPr>
              <a:t>para </a:t>
            </a:r>
            <a:r>
              <a:rPr lang="es-MX" sz="1400" i="1" u="sng" dirty="0">
                <a:latin typeface="Century Gothic" panose="020B0502020202020204" pitchFamily="34" charset="0"/>
                <a:cs typeface="Arial" panose="020B0604020202020204" pitchFamily="34" charset="0"/>
              </a:rPr>
              <a:t>depósitos realizados mediante transferencia electrónica y cheque,</a:t>
            </a:r>
            <a:r>
              <a:rPr lang="es-MX" sz="1400" dirty="0" smtClean="0">
                <a:latin typeface="Century Gothic" panose="020B0502020202020204" pitchFamily="34" charset="0"/>
                <a:cs typeface="Arial" panose="020B0604020202020204" pitchFamily="34" charset="0"/>
              </a:rPr>
              <a:t> </a:t>
            </a:r>
            <a:r>
              <a:rPr lang="es-MX" sz="1400" i="1" u="sng" dirty="0" smtClean="0">
                <a:latin typeface="Century Gothic" panose="020B0502020202020204" pitchFamily="34" charset="0"/>
                <a:cs typeface="Arial" panose="020B0604020202020204" pitchFamily="34" charset="0"/>
              </a:rPr>
              <a:t>actualmente se encuentra acotado a $180,000 pesos.</a:t>
            </a:r>
          </a:p>
          <a:p>
            <a:pPr marL="856991" lvl="1" indent="-400050" algn="just">
              <a:buFont typeface="+mj-lt"/>
              <a:buAutoNum type="romanLcPeriod"/>
            </a:pPr>
            <a:r>
              <a:rPr lang="es-MX" sz="1400" dirty="0" smtClean="0">
                <a:latin typeface="Century Gothic" panose="020B0502020202020204" pitchFamily="34" charset="0"/>
                <a:cs typeface="Arial" panose="020B0604020202020204" pitchFamily="34" charset="0"/>
              </a:rPr>
              <a:t>La devolución del monto excedente aportado a la cuenta del participante </a:t>
            </a:r>
            <a:r>
              <a:rPr lang="es-MX" sz="1400" i="1" u="sng" dirty="0" smtClean="0">
                <a:latin typeface="Century Gothic" panose="020B0502020202020204" pitchFamily="34" charset="0"/>
                <a:cs typeface="Arial" panose="020B0604020202020204" pitchFamily="34" charset="0"/>
              </a:rPr>
              <a:t>para </a:t>
            </a:r>
            <a:r>
              <a:rPr lang="es-MX" sz="1400" i="1" u="sng" dirty="0">
                <a:latin typeface="Century Gothic" panose="020B0502020202020204" pitchFamily="34" charset="0"/>
                <a:cs typeface="Arial" panose="020B0604020202020204" pitchFamily="34" charset="0"/>
              </a:rPr>
              <a:t>depósitos realizados mediante transferencia electrónica y </a:t>
            </a:r>
            <a:r>
              <a:rPr lang="es-MX" sz="1400" i="1" u="sng" dirty="0" smtClean="0">
                <a:latin typeface="Century Gothic" panose="020B0502020202020204" pitchFamily="34" charset="0"/>
                <a:cs typeface="Arial" panose="020B0604020202020204" pitchFamily="34" charset="0"/>
              </a:rPr>
              <a:t>cheque.</a:t>
            </a:r>
            <a:endParaRPr lang="es-MX" sz="1400" dirty="0">
              <a:latin typeface="Century Gothic" panose="020B0502020202020204" pitchFamily="34" charset="0"/>
              <a:cs typeface="Arial" panose="020B0604020202020204" pitchFamily="34" charset="0"/>
            </a:endParaRPr>
          </a:p>
          <a:p>
            <a:pPr algn="just"/>
            <a:endParaRPr lang="es-MX" sz="1400" dirty="0" smtClean="0">
              <a:solidFill>
                <a:schemeClr val="tx1"/>
              </a:solidFill>
              <a:latin typeface="Century Gothic" panose="020B0502020202020204" pitchFamily="34" charset="0"/>
              <a:cs typeface="Arial" panose="020B0604020202020204" pitchFamily="34" charset="0"/>
            </a:endParaRPr>
          </a:p>
          <a:p>
            <a:pPr algn="just"/>
            <a:endParaRPr lang="es-MX" sz="1400" dirty="0">
              <a:solidFill>
                <a:schemeClr val="tx1"/>
              </a:solidFill>
              <a:latin typeface="Century Gothic" panose="020B0502020202020204" pitchFamily="34" charset="0"/>
              <a:cs typeface="Arial" panose="020B0604020202020204" pitchFamily="34" charset="0"/>
            </a:endParaRPr>
          </a:p>
          <a:p>
            <a:pPr algn="just"/>
            <a:endParaRPr lang="es-MX" sz="1400" dirty="0">
              <a:solidFill>
                <a:schemeClr val="tx1"/>
              </a:solidFill>
              <a:latin typeface="Century Gothic" panose="020B0502020202020204" pitchFamily="34" charset="0"/>
              <a:cs typeface="Arial" panose="020B0604020202020204" pitchFamily="34" charset="0"/>
            </a:endParaRPr>
          </a:p>
        </p:txBody>
      </p:sp>
      <p:sp>
        <p:nvSpPr>
          <p:cNvPr id="2" name="1 Marcador de número de diapositiva"/>
          <p:cNvSpPr>
            <a:spLocks noGrp="1"/>
          </p:cNvSpPr>
          <p:nvPr>
            <p:ph type="sldNum" sz="quarter" idx="12"/>
          </p:nvPr>
        </p:nvSpPr>
        <p:spPr>
          <a:xfrm>
            <a:off x="6928215" y="6530453"/>
            <a:ext cx="2133600"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97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599843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Enero 2018</a:t>
            </a:r>
          </a:p>
        </p:txBody>
      </p:sp>
      <p:sp>
        <p:nvSpPr>
          <p:cNvPr id="4" name="3 Rectángulo"/>
          <p:cNvSpPr/>
          <p:nvPr/>
        </p:nvSpPr>
        <p:spPr>
          <a:xfrm>
            <a:off x="1677311" y="2971990"/>
            <a:ext cx="6223818" cy="954107"/>
          </a:xfrm>
          <a:prstGeom prst="rect">
            <a:avLst/>
          </a:prstGeom>
        </p:spPr>
        <p:txBody>
          <a:bodyPr wrap="square">
            <a:spAutoFit/>
          </a:bodyPr>
          <a:lstStyle/>
          <a:p>
            <a:r>
              <a:rPr lang="es-MX" altLang="es-MX" sz="2800" dirty="0">
                <a:solidFill>
                  <a:srgbClr val="CD0000"/>
                </a:solidFill>
                <a:latin typeface="Century Gothic" panose="020B0502020202020204" pitchFamily="34" charset="0"/>
              </a:rPr>
              <a:t>Grupo de Trabajo de Inversiones</a:t>
            </a:r>
            <a:br>
              <a:rPr lang="es-MX" altLang="es-MX" sz="2800" dirty="0">
                <a:solidFill>
                  <a:srgbClr val="CD0000"/>
                </a:solidFill>
                <a:latin typeface="Century Gothic" panose="020B0502020202020204" pitchFamily="34" charset="0"/>
              </a:rPr>
            </a:br>
            <a:r>
              <a:rPr lang="es-MX" altLang="es-MX" sz="2800" dirty="0">
                <a:solidFill>
                  <a:srgbClr val="CD0000"/>
                </a:solidFill>
                <a:latin typeface="Century Gothic" panose="020B0502020202020204" pitchFamily="34" charset="0"/>
              </a:rPr>
              <a:t>Sesión Número 039</a:t>
            </a:r>
            <a:endParaRPr lang="es-MX" dirty="0"/>
          </a:p>
        </p:txBody>
      </p:sp>
      <p:sp>
        <p:nvSpPr>
          <p:cNvPr id="5" name="3 Marcador de número de diapositiva"/>
          <p:cNvSpPr txBox="1">
            <a:spLocks/>
          </p:cNvSpPr>
          <p:nvPr/>
        </p:nvSpPr>
        <p:spPr>
          <a:xfrm>
            <a:off x="8134502" y="6365875"/>
            <a:ext cx="552298"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ctr" eaLnBrk="1" hangingPunct="1">
              <a:defRPr sz="1200">
                <a:solidFill>
                  <a:srgbClr val="898989"/>
                </a:solidFill>
                <a:latin typeface="Century Gothic" panose="020B0502020202020204" pitchFamily="34" charset="0"/>
                <a:ea typeface="Myriad Pro"/>
                <a:cs typeface="Myriad Pro"/>
              </a:defRPr>
            </a:lvl1pPr>
          </a:lstStyle>
          <a:p>
            <a:fld id="{05E83AA4-A00D-4AA0-8FE8-B93C9F3EC141}" type="slidenum">
              <a:rPr lang="es-ES" altLang="es-MX"/>
              <a:pPr/>
              <a:t>98</a:t>
            </a:fld>
            <a:endParaRPr lang="es-ES" altLang="es-MX" dirty="0"/>
          </a:p>
        </p:txBody>
      </p:sp>
    </p:spTree>
    <p:extLst>
      <p:ext uri="{BB962C8B-B14F-4D97-AF65-F5344CB8AC3E}">
        <p14:creationId xmlns:p14="http://schemas.microsoft.com/office/powerpoint/2010/main" val="16706544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64637</TotalTime>
  <Words>11088</Words>
  <Application>Microsoft Office PowerPoint</Application>
  <PresentationFormat>Carta (216 x 279 mm)</PresentationFormat>
  <Paragraphs>2414</Paragraphs>
  <Slides>98</Slides>
  <Notes>23</Notes>
  <HiddenSlides>0</HiddenSlides>
  <MMClips>0</MMClips>
  <ScaleCrop>false</ScaleCrop>
  <HeadingPairs>
    <vt:vector size="6" baseType="variant">
      <vt:variant>
        <vt:lpstr>Tema</vt:lpstr>
      </vt:variant>
      <vt:variant>
        <vt:i4>11</vt:i4>
      </vt:variant>
      <vt:variant>
        <vt:lpstr>Servidores OLE incrustados</vt:lpstr>
      </vt:variant>
      <vt:variant>
        <vt:i4>1</vt:i4>
      </vt:variant>
      <vt:variant>
        <vt:lpstr>Títulos de diapositiva</vt:lpstr>
      </vt:variant>
      <vt:variant>
        <vt:i4>98</vt:i4>
      </vt:variant>
    </vt:vector>
  </HeadingPairs>
  <TitlesOfParts>
    <vt:vector size="110" baseType="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Documento</vt:lpstr>
      <vt:lpstr>Presentación de PowerPoint</vt:lpstr>
      <vt:lpstr>Presentación de PowerPoint</vt:lpstr>
      <vt:lpstr>Presentación de PowerPoint</vt:lpstr>
      <vt:lpstr>Contenido</vt:lpstr>
      <vt:lpstr>Antecedentes y propuesta de solución</vt:lpstr>
      <vt:lpstr>Resumen de cambios propuestos</vt:lpstr>
      <vt:lpstr>Presentación de PowerPoint</vt:lpstr>
      <vt:lpstr>Resumen de cambios propuestos a las  Bases de Funcionamiento del Comité de Inversión</vt:lpstr>
      <vt:lpstr>Presentación de PowerPoint</vt:lpstr>
      <vt:lpstr>Presentación de PowerPoint</vt:lpstr>
      <vt:lpstr>Gestión FANVIT 2017 Resumen</vt:lpstr>
      <vt:lpstr>Gestión FANVIT 2017 Resumen</vt:lpstr>
      <vt:lpstr>Métricas generales</vt:lpstr>
      <vt:lpstr>Cartera</vt:lpstr>
      <vt:lpstr>Cartera</vt:lpstr>
      <vt:lpstr>Rendimientos</vt:lpstr>
      <vt:lpstr>Rendimientos</vt:lpstr>
      <vt:lpstr>Rendimientos</vt:lpstr>
      <vt:lpstr>Procesos</vt:lpstr>
      <vt:lpstr>Procesos</vt:lpstr>
      <vt:lpstr>Auditorías 2017</vt:lpstr>
      <vt:lpstr>Auditorías 2017</vt:lpstr>
      <vt:lpstr>PRO</vt:lpstr>
      <vt:lpstr>Asesorías externas para la mejora del proceso de inversión</vt:lpstr>
      <vt:lpstr>Informe y estrategia del FANVIT  Cartera</vt:lpstr>
      <vt:lpstr>Resultado FANVIT al 29 de diciembre de 2017</vt:lpstr>
      <vt:lpstr>Cartera FANVIT al 29 de diciembre de 2017</vt:lpstr>
      <vt:lpstr>Cartera FANVIT al 29 de diciembre de 2017</vt:lpstr>
      <vt:lpstr>Informe y estrategia del FANVIT  Estrategia Renta Fija</vt:lpstr>
      <vt:lpstr>Operaciones relevantes  FANVIT del 1 de noviembre al 31 de diciembre de 2017.</vt:lpstr>
      <vt:lpstr>Presentación de PowerPoint</vt:lpstr>
      <vt:lpstr>Expectativas por clases de activo</vt:lpstr>
      <vt:lpstr>Estrategia FANVIT</vt:lpstr>
      <vt:lpstr>Informe y estrategia del FANVIT  Renta variable, bonos estructurados y fibras</vt:lpstr>
      <vt:lpstr>Renta Variable FANVIT</vt:lpstr>
      <vt:lpstr>Renta Variable FANVIT</vt:lpstr>
      <vt:lpstr>Bonos Bancarios Estructurados FANVIT</vt:lpstr>
      <vt:lpstr>Renta Variable y Bonos Bancarios Estructurados (9.8% del Activo Neto)</vt:lpstr>
      <vt:lpstr>Valuaciones Renta Variable</vt:lpstr>
      <vt:lpstr>Informe y estrategia del FANVIT  Fibras</vt:lpstr>
      <vt:lpstr>Fibras FANVIT (2.6% del Activo Neto)</vt:lpstr>
      <vt:lpstr>FIBRAS</vt:lpstr>
      <vt:lpstr>FIBRAS</vt:lpstr>
      <vt:lpstr>FIBRAS</vt:lpstr>
      <vt:lpstr>El sector de Fibras cotiza a un descuento sobre su Valor Neto de Activos</vt:lpstr>
      <vt:lpstr>Fibra HD</vt:lpstr>
      <vt:lpstr>Fibra HD</vt:lpstr>
      <vt:lpstr>Fibra HD</vt:lpstr>
      <vt:lpstr>Fibra Macquarie</vt:lpstr>
      <vt:lpstr>Fibra Macquarie</vt:lpstr>
      <vt:lpstr>Fibra Prologis</vt:lpstr>
      <vt:lpstr>Fibra Macquarie</vt:lpstr>
      <vt:lpstr>Fibra Monterrey</vt:lpstr>
      <vt:lpstr>Fibra Uno</vt:lpstr>
      <vt:lpstr>Fibra Uno</vt:lpstr>
      <vt:lpstr>Fibra Terra</vt:lpstr>
      <vt:lpstr>Fibra Terra</vt:lpstr>
      <vt:lpstr>Informe y estrategia del FANVIT  CKD’s</vt:lpstr>
      <vt:lpstr>Actualización de los CKD’s en cartera</vt:lpstr>
      <vt:lpstr>CKD’s</vt:lpstr>
      <vt:lpstr>Se tienen siete CKD’s en el Fanvit</vt:lpstr>
      <vt:lpstr>Pendiente de inversión un CKD aprobado</vt:lpstr>
      <vt:lpstr>Resumen de las características de CKD’s aprobados</vt:lpstr>
      <vt:lpstr>Comparativo CKD’s de deuda en análisis </vt:lpstr>
      <vt:lpstr>Comparativo CKD’s de bienes raíces en análisis (1)</vt:lpstr>
      <vt:lpstr>Comparativo CKD’s de bienes raíces en análisis (2)</vt:lpstr>
      <vt:lpstr>Presentación de PowerPoint</vt:lpstr>
      <vt:lpstr>Resultado contable de inversión diciembre 2017</vt:lpstr>
      <vt:lpstr>Resultado contable de inversión 2017</vt:lpstr>
      <vt:lpstr>Presentación de PowerPoint</vt:lpstr>
      <vt:lpstr>Personas Autorizadas para cerrar operaciones con Intermediarios</vt:lpstr>
      <vt:lpstr>Presentación de PowerPoint</vt:lpstr>
      <vt:lpstr>Agenda: </vt:lpstr>
      <vt:lpstr>Antecedentes: </vt:lpstr>
      <vt:lpstr>Representación gráfica de la “Política de traspasos Tesorería – Fanvit”  en 2017</vt:lpstr>
      <vt:lpstr>Consideraciones para la aplicación de la “Política de traspasos Tesorería – Fanvit”  en 2017</vt:lpstr>
      <vt:lpstr>Consideraciones para la aplicación de la “Política de traspasos Tesorería – Fanvit”  en 2017</vt:lpstr>
      <vt:lpstr>Conclusiones de la aplicación de la “Política de traspasos Tesorería – Fanvit”  en 2017</vt:lpstr>
      <vt:lpstr>Modificaciones al POA 2017</vt:lpstr>
      <vt:lpstr>Presentación de PowerPoint</vt:lpstr>
      <vt:lpstr>Propuesta de traspasos al Fanvit 2018 Durante el 1er semestre.</vt:lpstr>
      <vt:lpstr>Presentación de PowerPoint</vt:lpstr>
      <vt:lpstr>SITUACIÓN DE LA ECONOMÍA MEXICANA</vt:lpstr>
      <vt:lpstr>Presentación de PowerPoint</vt:lpstr>
      <vt:lpstr>Presentación de PowerPoint</vt:lpstr>
      <vt:lpstr>Presentación de PowerPoint</vt:lpstr>
      <vt:lpstr>México ha perdido su atractivo para inversionistas con estrategias de largo plazo en dólares</vt:lpstr>
      <vt:lpstr>En 2017 entraron 70 mmdp por parte de inversionistas extranjeros hacia bonos M; bajó respecto a años previos</vt:lpstr>
      <vt:lpstr>El mercado descuenta 2 subidas de tasa de interés de Banxico en 2018</vt:lpstr>
      <vt:lpstr>Presentación de PowerPoint</vt:lpstr>
      <vt:lpstr>Rendimiento FINVIT al 29 de diciembre de 2017.</vt:lpstr>
      <vt:lpstr>El FINVIT cuenta con ~$ 75 mdp, 71% aportados de forma directa y un rendimiento del 7.54%.</vt:lpstr>
      <vt:lpstr>Composición FINVIT al 29 de diciembre de 2017</vt:lpstr>
      <vt:lpstr>El ~31% de la plantilla del Instituto ya es parte del FINVIT, 60% personal sindicalizado</vt:lpstr>
      <vt:lpstr>Estrategia FINVIT</vt:lpstr>
      <vt:lpstr>Presentación de PowerPoint</vt:lpstr>
      <vt:lpstr>Limites de operación FINVIT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1753</cp:revision>
  <cp:lastPrinted>2017-11-14T14:56:30Z</cp:lastPrinted>
  <dcterms:created xsi:type="dcterms:W3CDTF">2015-01-27T17:54:18Z</dcterms:created>
  <dcterms:modified xsi:type="dcterms:W3CDTF">2018-01-24T16:57:13Z</dcterms:modified>
</cp:coreProperties>
</file>