
<file path=[Content_Types].xml><?xml version="1.0" encoding="utf-8"?>
<Types xmlns="http://schemas.openxmlformats.org/package/2006/content-types">
  <Default Extension="png" ContentType="image/png"/>
  <Default Extension="jpeg" ContentType="image/jpeg"/>
  <Default Extension="wmf" ContentType="image/x-wmf"/>
  <Default Extension="emf" ContentType="image/x-emf"/>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3.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4.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5.xml" ContentType="application/vnd.openxmlformats-officedocument.theme+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6.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7.xml" ContentType="application/vnd.openxmlformats-officedocument.them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8.xml" ContentType="application/vnd.openxmlformats-officedocument.theme+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theme/theme9.xml" ContentType="application/vnd.openxmlformats-officedocument.theme+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10.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theme/theme11.xml" ContentType="application/vnd.openxmlformats-officedocument.theme+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heme/theme12.xml" ContentType="application/vnd.openxmlformats-officedocument.theme+xml"/>
  <Override PartName="/ppt/theme/theme1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theme/themeOverride1.xml" ContentType="application/vnd.openxmlformats-officedocument.themeOverride+xml"/>
  <Override PartName="/ppt/charts/chart4.xml" ContentType="application/vnd.openxmlformats-officedocument.drawingml.chart+xml"/>
  <Override PartName="/ppt/theme/themeOverride2.xml" ContentType="application/vnd.openxmlformats-officedocument.themeOverride+xml"/>
  <Override PartName="/ppt/charts/chart5.xml" ContentType="application/vnd.openxmlformats-officedocument.drawingml.chart+xml"/>
  <Override PartName="/ppt/theme/themeOverride3.xml" ContentType="application/vnd.openxmlformats-officedocument.themeOverride+xml"/>
  <Override PartName="/ppt/charts/chart6.xml" ContentType="application/vnd.openxmlformats-officedocument.drawingml.chart+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7.xml" ContentType="application/vnd.openxmlformats-officedocument.drawingml.chart+xml"/>
  <Override PartName="/ppt/theme/themeOverride4.xml" ContentType="application/vnd.openxmlformats-officedocument.themeOverride+xml"/>
  <Override PartName="/ppt/charts/chart8.xml" ContentType="application/vnd.openxmlformats-officedocument.drawingml.chart+xml"/>
  <Override PartName="/ppt/notesSlides/notesSlide11.xml" ContentType="application/vnd.openxmlformats-officedocument.presentationml.notesSlide+xml"/>
  <Override PartName="/ppt/charts/chart9.xml" ContentType="application/vnd.openxmlformats-officedocument.drawingml.chart+xml"/>
  <Override PartName="/ppt/drawings/drawing1.xml" ContentType="application/vnd.openxmlformats-officedocument.drawingml.chartshapes+xml"/>
  <Override PartName="/ppt/charts/chart10.xml" ContentType="application/vnd.openxmlformats-officedocument.drawingml.chart+xml"/>
  <Override PartName="/ppt/drawings/drawing2.xml" ContentType="application/vnd.openxmlformats-officedocument.drawingml.chartshapes+xml"/>
  <Override PartName="/ppt/charts/chart11.xml" ContentType="application/vnd.openxmlformats-officedocument.drawingml.chart+xml"/>
  <Override PartName="/ppt/drawings/drawing3.xml" ContentType="application/vnd.openxmlformats-officedocument.drawingml.chartshapes+xml"/>
  <Override PartName="/ppt/charts/chart12.xml" ContentType="application/vnd.openxmlformats-officedocument.drawingml.chart+xml"/>
  <Override PartName="/ppt/drawings/drawing4.xml" ContentType="application/vnd.openxmlformats-officedocument.drawingml.chartshapes+xml"/>
  <Override PartName="/ppt/charts/chart13.xml" ContentType="application/vnd.openxmlformats-officedocument.drawingml.chart+xml"/>
  <Override PartName="/ppt/charts/chart14.xml" ContentType="application/vnd.openxmlformats-officedocument.drawingml.chart+xml"/>
  <Override PartName="/ppt/charts/chart15.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 id="2147483669" r:id="rId2"/>
    <p:sldMasterId id="2147483716" r:id="rId3"/>
    <p:sldMasterId id="2147483725" r:id="rId4"/>
    <p:sldMasterId id="2147483735" r:id="rId5"/>
    <p:sldMasterId id="2147483750" r:id="rId6"/>
    <p:sldMasterId id="2147483755" r:id="rId7"/>
    <p:sldMasterId id="2147483770" r:id="rId8"/>
    <p:sldMasterId id="2147483785" r:id="rId9"/>
    <p:sldMasterId id="2147483806" r:id="rId10"/>
    <p:sldMasterId id="2147483821" r:id="rId11"/>
  </p:sldMasterIdLst>
  <p:notesMasterIdLst>
    <p:notesMasterId r:id="rId99"/>
  </p:notesMasterIdLst>
  <p:handoutMasterIdLst>
    <p:handoutMasterId r:id="rId100"/>
  </p:handoutMasterIdLst>
  <p:sldIdLst>
    <p:sldId id="2259" r:id="rId12"/>
    <p:sldId id="2261" r:id="rId13"/>
    <p:sldId id="2339" r:id="rId14"/>
    <p:sldId id="2340" r:id="rId15"/>
    <p:sldId id="2341" r:id="rId16"/>
    <p:sldId id="2342" r:id="rId17"/>
    <p:sldId id="2343" r:id="rId18"/>
    <p:sldId id="2344" r:id="rId19"/>
    <p:sldId id="2345" r:id="rId20"/>
    <p:sldId id="2346" r:id="rId21"/>
    <p:sldId id="2347" r:id="rId22"/>
    <p:sldId id="2348" r:id="rId23"/>
    <p:sldId id="2349" r:id="rId24"/>
    <p:sldId id="2350" r:id="rId25"/>
    <p:sldId id="2351" r:id="rId26"/>
    <p:sldId id="2352" r:id="rId27"/>
    <p:sldId id="2353" r:id="rId28"/>
    <p:sldId id="2334" r:id="rId29"/>
    <p:sldId id="2413" r:id="rId30"/>
    <p:sldId id="2414" r:id="rId31"/>
    <p:sldId id="2415" r:id="rId32"/>
    <p:sldId id="2416" r:id="rId33"/>
    <p:sldId id="2417" r:id="rId34"/>
    <p:sldId id="2418" r:id="rId35"/>
    <p:sldId id="2419" r:id="rId36"/>
    <p:sldId id="2420" r:id="rId37"/>
    <p:sldId id="2421" r:id="rId38"/>
    <p:sldId id="2422" r:id="rId39"/>
    <p:sldId id="2423" r:id="rId40"/>
    <p:sldId id="2424" r:id="rId41"/>
    <p:sldId id="2425" r:id="rId42"/>
    <p:sldId id="2426" r:id="rId43"/>
    <p:sldId id="2427" r:id="rId44"/>
    <p:sldId id="2428" r:id="rId45"/>
    <p:sldId id="2429" r:id="rId46"/>
    <p:sldId id="2430" r:id="rId47"/>
    <p:sldId id="2431" r:id="rId48"/>
    <p:sldId id="2432" r:id="rId49"/>
    <p:sldId id="2433" r:id="rId50"/>
    <p:sldId id="2434" r:id="rId51"/>
    <p:sldId id="2435" r:id="rId52"/>
    <p:sldId id="2436" r:id="rId53"/>
    <p:sldId id="2437" r:id="rId54"/>
    <p:sldId id="2438" r:id="rId55"/>
    <p:sldId id="2439" r:id="rId56"/>
    <p:sldId id="2440" r:id="rId57"/>
    <p:sldId id="2335" r:id="rId58"/>
    <p:sldId id="2392" r:id="rId59"/>
    <p:sldId id="2393" r:id="rId60"/>
    <p:sldId id="2336" r:id="rId61"/>
    <p:sldId id="2394" r:id="rId62"/>
    <p:sldId id="2337" r:id="rId63"/>
    <p:sldId id="2395" r:id="rId64"/>
    <p:sldId id="2396" r:id="rId65"/>
    <p:sldId id="2397" r:id="rId66"/>
    <p:sldId id="2338" r:id="rId67"/>
    <p:sldId id="2398" r:id="rId68"/>
    <p:sldId id="2399" r:id="rId69"/>
    <p:sldId id="2400" r:id="rId70"/>
    <p:sldId id="2401" r:id="rId71"/>
    <p:sldId id="2402" r:id="rId72"/>
    <p:sldId id="2332" r:id="rId73"/>
    <p:sldId id="2354" r:id="rId74"/>
    <p:sldId id="2355" r:id="rId75"/>
    <p:sldId id="2356" r:id="rId76"/>
    <p:sldId id="2366" r:id="rId77"/>
    <p:sldId id="2367" r:id="rId78"/>
    <p:sldId id="2357" r:id="rId79"/>
    <p:sldId id="2358" r:id="rId80"/>
    <p:sldId id="2359" r:id="rId81"/>
    <p:sldId id="2360" r:id="rId82"/>
    <p:sldId id="2361" r:id="rId83"/>
    <p:sldId id="2362" r:id="rId84"/>
    <p:sldId id="2363" r:id="rId85"/>
    <p:sldId id="2364" r:id="rId86"/>
    <p:sldId id="2365" r:id="rId87"/>
    <p:sldId id="2403" r:id="rId88"/>
    <p:sldId id="2404" r:id="rId89"/>
    <p:sldId id="2405" r:id="rId90"/>
    <p:sldId id="2406" r:id="rId91"/>
    <p:sldId id="2407" r:id="rId92"/>
    <p:sldId id="2408" r:id="rId93"/>
    <p:sldId id="2409" r:id="rId94"/>
    <p:sldId id="2410" r:id="rId95"/>
    <p:sldId id="2411" r:id="rId96"/>
    <p:sldId id="2412" r:id="rId97"/>
    <p:sldId id="2333" r:id="rId98"/>
  </p:sldIdLst>
  <p:sldSz cx="9144000" cy="6858000" type="letter"/>
  <p:notesSz cx="6950075" cy="9236075"/>
  <p:defaultTextStyle>
    <a:defPPr>
      <a:defRPr lang="es-ES"/>
    </a:defPPr>
    <a:lvl1pPr algn="l" defTabSz="457200" rtl="0" eaLnBrk="0" fontAlgn="base" hangingPunct="0">
      <a:spcBef>
        <a:spcPct val="0"/>
      </a:spcBef>
      <a:spcAft>
        <a:spcPct val="0"/>
      </a:spcAft>
      <a:defRPr kern="1200">
        <a:solidFill>
          <a:schemeClr val="tx1"/>
        </a:solidFill>
        <a:latin typeface="Calibri"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Calibri"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Calibri"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Calibri"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Calibri" pitchFamily="34" charset="0"/>
        <a:ea typeface="+mn-ea"/>
        <a:cs typeface="+mn-cs"/>
      </a:defRPr>
    </a:lvl5pPr>
    <a:lvl6pPr marL="2286000" algn="l" defTabSz="914400" rtl="0" eaLnBrk="1" latinLnBrk="0" hangingPunct="1">
      <a:defRPr kern="1200">
        <a:solidFill>
          <a:schemeClr val="tx1"/>
        </a:solidFill>
        <a:latin typeface="Calibri" pitchFamily="34" charset="0"/>
        <a:ea typeface="+mn-ea"/>
        <a:cs typeface="+mn-cs"/>
      </a:defRPr>
    </a:lvl6pPr>
    <a:lvl7pPr marL="2743200" algn="l" defTabSz="914400" rtl="0" eaLnBrk="1" latinLnBrk="0" hangingPunct="1">
      <a:defRPr kern="1200">
        <a:solidFill>
          <a:schemeClr val="tx1"/>
        </a:solidFill>
        <a:latin typeface="Calibri" pitchFamily="34" charset="0"/>
        <a:ea typeface="+mn-ea"/>
        <a:cs typeface="+mn-cs"/>
      </a:defRPr>
    </a:lvl7pPr>
    <a:lvl8pPr marL="3200400" algn="l" defTabSz="914400" rtl="0" eaLnBrk="1" latinLnBrk="0" hangingPunct="1">
      <a:defRPr kern="1200">
        <a:solidFill>
          <a:schemeClr val="tx1"/>
        </a:solidFill>
        <a:latin typeface="Calibri" pitchFamily="34" charset="0"/>
        <a:ea typeface="+mn-ea"/>
        <a:cs typeface="+mn-cs"/>
      </a:defRPr>
    </a:lvl8pPr>
    <a:lvl9pPr marL="3657600" algn="l" defTabSz="914400" rtl="0" eaLnBrk="1" latinLnBrk="0" hangingPunct="1">
      <a:defRPr kern="1200">
        <a:solidFill>
          <a:schemeClr val="tx1"/>
        </a:solidFill>
        <a:latin typeface="Calibri" pitchFamily="34" charset="0"/>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15:guide id="1" orient="horz" pos="2981" userDrawn="1">
          <p15:clr>
            <a:srgbClr val="A4A3A4"/>
          </p15:clr>
        </p15:guide>
        <p15:guide id="2" pos="2286" userDrawn="1">
          <p15:clr>
            <a:srgbClr val="A4A3A4"/>
          </p15:clr>
        </p15:guide>
        <p15:guide id="3" orient="horz" pos="2790" userDrawn="1">
          <p15:clr>
            <a:srgbClr val="A4A3A4"/>
          </p15:clr>
        </p15:guide>
        <p15:guide id="4" pos="2338" userDrawn="1">
          <p15:clr>
            <a:srgbClr val="A4A3A4"/>
          </p15:clr>
        </p15:guide>
        <p15:guide id="5" orient="horz" pos="3002" userDrawn="1">
          <p15:clr>
            <a:srgbClr val="A4A3A4"/>
          </p15:clr>
        </p15:guide>
        <p15:guide id="6" orient="horz" pos="2809" userDrawn="1">
          <p15:clr>
            <a:srgbClr val="A4A3A4"/>
          </p15:clr>
        </p15:guide>
        <p15:guide id="7" pos="2306" userDrawn="1">
          <p15:clr>
            <a:srgbClr val="A4A3A4"/>
          </p15:clr>
        </p15:guide>
        <p15:guide id="8" pos="2358" userDrawn="1">
          <p15:clr>
            <a:srgbClr val="A4A3A4"/>
          </p15:clr>
        </p15:guide>
        <p15:guide id="9" orient="horz" pos="2707" userDrawn="1">
          <p15:clr>
            <a:srgbClr val="A4A3A4"/>
          </p15:clr>
        </p15:guide>
        <p15:guide id="10" orient="horz" pos="2534" userDrawn="1">
          <p15:clr>
            <a:srgbClr val="A4A3A4"/>
          </p15:clr>
        </p15:guide>
        <p15:guide id="11" orient="horz" pos="2726" userDrawn="1">
          <p15:clr>
            <a:srgbClr val="A4A3A4"/>
          </p15:clr>
        </p15:guide>
        <p15:guide id="12" orient="horz" pos="2551" userDrawn="1">
          <p15:clr>
            <a:srgbClr val="A4A3A4"/>
          </p15:clr>
        </p15:guide>
        <p15:guide id="13" pos="2257" userDrawn="1">
          <p15:clr>
            <a:srgbClr val="A4A3A4"/>
          </p15:clr>
        </p15:guide>
        <p15:guide id="14" pos="2309" userDrawn="1">
          <p15:clr>
            <a:srgbClr val="A4A3A4"/>
          </p15:clr>
        </p15:guide>
        <p15:guide id="15" pos="2278" userDrawn="1">
          <p15:clr>
            <a:srgbClr val="A4A3A4"/>
          </p15:clr>
        </p15:guide>
        <p15:guide id="16" pos="2328" userDrawn="1">
          <p15:clr>
            <a:srgbClr val="A4A3A4"/>
          </p15:clr>
        </p15:guide>
        <p15:guide id="17" orient="horz" pos="3183" userDrawn="1">
          <p15:clr>
            <a:srgbClr val="A4A3A4"/>
          </p15:clr>
        </p15:guide>
        <p15:guide id="18" orient="horz" pos="2980" userDrawn="1">
          <p15:clr>
            <a:srgbClr val="A4A3A4"/>
          </p15:clr>
        </p15:guide>
        <p15:guide id="19" orient="horz" pos="3206" userDrawn="1">
          <p15:clr>
            <a:srgbClr val="A4A3A4"/>
          </p15:clr>
        </p15:guide>
        <p15:guide id="20" orient="horz" pos="2999" userDrawn="1">
          <p15:clr>
            <a:srgbClr val="A4A3A4"/>
          </p15:clr>
        </p15:guide>
        <p15:guide id="21" orient="horz" pos="2891" userDrawn="1">
          <p15:clr>
            <a:srgbClr val="A4A3A4"/>
          </p15:clr>
        </p15:guide>
        <p15:guide id="22" orient="horz" pos="2706" userDrawn="1">
          <p15:clr>
            <a:srgbClr val="A4A3A4"/>
          </p15:clr>
        </p15:guide>
        <p15:guide id="23" orient="horz" pos="2912" userDrawn="1">
          <p15:clr>
            <a:srgbClr val="A4A3A4"/>
          </p15:clr>
        </p15:guide>
        <p15:guide id="24" orient="horz" pos="2724" userDrawn="1">
          <p15:clr>
            <a:srgbClr val="A4A3A4"/>
          </p15:clr>
        </p15:guide>
        <p15:guide id="25" pos="2217" userDrawn="1">
          <p15:clr>
            <a:srgbClr val="A4A3A4"/>
          </p15:clr>
        </p15:guide>
        <p15:guide id="26" pos="2266" userDrawn="1">
          <p15:clr>
            <a:srgbClr val="A4A3A4"/>
          </p15:clr>
        </p15:guide>
        <p15:guide id="27" pos="2236" userDrawn="1">
          <p15:clr>
            <a:srgbClr val="A4A3A4"/>
          </p15:clr>
        </p15:guide>
        <p15:guide id="28" pos="2189" userDrawn="1">
          <p15:clr>
            <a:srgbClr val="A4A3A4"/>
          </p15:clr>
        </p15:guide>
        <p15:guide id="29" pos="2239" userDrawn="1">
          <p15:clr>
            <a:srgbClr val="A4A3A4"/>
          </p15:clr>
        </p15:guide>
        <p15:guide id="30" pos="2209" userDrawn="1">
          <p15:clr>
            <a:srgbClr val="A4A3A4"/>
          </p15:clr>
        </p15:guide>
        <p15:guide id="31" orient="horz" pos="3400" userDrawn="1">
          <p15:clr>
            <a:srgbClr val="A4A3A4"/>
          </p15:clr>
        </p15:guide>
        <p15:guide id="32" orient="horz" pos="3182" userDrawn="1">
          <p15:clr>
            <a:srgbClr val="A4A3A4"/>
          </p15:clr>
        </p15:guide>
        <p15:guide id="33" orient="horz" pos="3424" userDrawn="1">
          <p15:clr>
            <a:srgbClr val="A4A3A4"/>
          </p15:clr>
        </p15:guide>
        <p15:guide id="34" orient="horz" pos="3203" userDrawn="1">
          <p15:clr>
            <a:srgbClr val="A4A3A4"/>
          </p15:clr>
        </p15:guide>
        <p15:guide id="35" orient="horz" pos="3088" userDrawn="1">
          <p15:clr>
            <a:srgbClr val="A4A3A4"/>
          </p15:clr>
        </p15:guide>
        <p15:guide id="36" orient="horz" pos="2890" userDrawn="1">
          <p15:clr>
            <a:srgbClr val="A4A3A4"/>
          </p15:clr>
        </p15:guide>
        <p15:guide id="37" orient="horz" pos="3110" userDrawn="1">
          <p15:clr>
            <a:srgbClr val="A4A3A4"/>
          </p15:clr>
        </p15:guide>
        <p15:guide id="38" orient="horz" pos="2909" userDrawn="1">
          <p15:clr>
            <a:srgbClr val="A4A3A4"/>
          </p15:clr>
        </p15:guide>
        <p15:guide id="39" pos="2149" userDrawn="1">
          <p15:clr>
            <a:srgbClr val="A4A3A4"/>
          </p15:clr>
        </p15:guide>
        <p15:guide id="40" pos="2198" userDrawn="1">
          <p15:clr>
            <a:srgbClr val="A4A3A4"/>
          </p15:clr>
        </p15:guide>
        <p15:guide id="41" pos="2168" userDrawn="1">
          <p15:clr>
            <a:srgbClr val="A4A3A4"/>
          </p15:clr>
        </p15:guide>
        <p15:guide id="42" pos="2123" userDrawn="1">
          <p15:clr>
            <a:srgbClr val="A4A3A4"/>
          </p15:clr>
        </p15:guide>
        <p15:guide id="43" pos="2170" userDrawn="1">
          <p15:clr>
            <a:srgbClr val="A4A3A4"/>
          </p15:clr>
        </p15:guide>
        <p15:guide id="44" pos="2141"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daguinaga" initials="DA"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0504D"/>
    <a:srgbClr val="CD0000"/>
    <a:srgbClr val="EE9D32"/>
    <a:srgbClr val="E3819F"/>
    <a:srgbClr val="CC99FF"/>
    <a:srgbClr val="FF00FF"/>
    <a:srgbClr val="D4811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Estilo medio 2 - Énfasis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284E427A-3D55-4303-BF80-6455036E1DE7}" styleName="Estilo temático 1 - Énfasis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2D5ABB26-0587-4C30-8999-92F81FD0307C}" styleName="Sin estilo ni cuadrícula">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Sin estilo, cuadrícula de la tabla">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horzBarState="maximized">
    <p:restoredLeft sz="13689" autoAdjust="0"/>
    <p:restoredTop sz="98906" autoAdjust="0"/>
  </p:normalViewPr>
  <p:slideViewPr>
    <p:cSldViewPr snapToGrid="0" snapToObjects="1">
      <p:cViewPr>
        <p:scale>
          <a:sx n="81" d="100"/>
          <a:sy n="81" d="100"/>
        </p:scale>
        <p:origin x="-822" y="-18"/>
      </p:cViewPr>
      <p:guideLst>
        <p:guide orient="horz" pos="2160"/>
        <p:guide pos="2880"/>
      </p:guideLst>
    </p:cSldViewPr>
  </p:slideViewPr>
  <p:outlineViewPr>
    <p:cViewPr>
      <p:scale>
        <a:sx n="33" d="100"/>
        <a:sy n="33" d="100"/>
      </p:scale>
      <p:origin x="0" y="35814"/>
    </p:cViewPr>
  </p:outlineViewPr>
  <p:notesTextViewPr>
    <p:cViewPr>
      <p:scale>
        <a:sx n="100" d="100"/>
        <a:sy n="100" d="100"/>
      </p:scale>
      <p:origin x="0" y="0"/>
    </p:cViewPr>
  </p:notesTextViewPr>
  <p:sorterViewPr>
    <p:cViewPr>
      <p:scale>
        <a:sx n="200" d="100"/>
        <a:sy n="200" d="100"/>
      </p:scale>
      <p:origin x="0" y="0"/>
    </p:cViewPr>
  </p:sorterViewPr>
  <p:notesViewPr>
    <p:cSldViewPr snapToGrid="0" snapToObjects="1">
      <p:cViewPr varScale="1">
        <p:scale>
          <a:sx n="52" d="100"/>
          <a:sy n="52" d="100"/>
        </p:scale>
        <p:origin x="-2970" y="-84"/>
      </p:cViewPr>
      <p:guideLst>
        <p:guide orient="horz" pos="2981"/>
        <p:guide orient="horz" pos="2790"/>
        <p:guide orient="horz" pos="3002"/>
        <p:guide orient="horz" pos="2809"/>
        <p:guide orient="horz" pos="2707"/>
        <p:guide orient="horz" pos="2534"/>
        <p:guide orient="horz" pos="2726"/>
        <p:guide orient="horz" pos="2551"/>
        <p:guide orient="horz" pos="3183"/>
        <p:guide orient="horz" pos="2980"/>
        <p:guide orient="horz" pos="3206"/>
        <p:guide orient="horz" pos="2999"/>
        <p:guide orient="horz" pos="2891"/>
        <p:guide orient="horz" pos="2706"/>
        <p:guide orient="horz" pos="2912"/>
        <p:guide orient="horz" pos="2724"/>
        <p:guide orient="horz" pos="3400"/>
        <p:guide orient="horz" pos="3182"/>
        <p:guide orient="horz" pos="3424"/>
        <p:guide orient="horz" pos="3203"/>
        <p:guide orient="horz" pos="3088"/>
        <p:guide orient="horz" pos="2890"/>
        <p:guide orient="horz" pos="3110"/>
        <p:guide orient="horz" pos="2909"/>
        <p:guide pos="2286"/>
        <p:guide pos="2338"/>
        <p:guide pos="2306"/>
        <p:guide pos="2358"/>
        <p:guide pos="2257"/>
        <p:guide pos="2309"/>
        <p:guide pos="2278"/>
        <p:guide pos="2328"/>
        <p:guide pos="2217"/>
        <p:guide pos="2266"/>
        <p:guide pos="2236"/>
        <p:guide pos="2189"/>
        <p:guide pos="2239"/>
        <p:guide pos="2209"/>
        <p:guide pos="2149"/>
        <p:guide pos="2198"/>
        <p:guide pos="2168"/>
        <p:guide pos="2123"/>
        <p:guide pos="2170"/>
        <p:guide pos="2141"/>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15.xml"/><Relationship Id="rId21" Type="http://schemas.openxmlformats.org/officeDocument/2006/relationships/slide" Target="slides/slide10.xml"/><Relationship Id="rId42" Type="http://schemas.openxmlformats.org/officeDocument/2006/relationships/slide" Target="slides/slide31.xml"/><Relationship Id="rId47" Type="http://schemas.openxmlformats.org/officeDocument/2006/relationships/slide" Target="slides/slide36.xml"/><Relationship Id="rId63" Type="http://schemas.openxmlformats.org/officeDocument/2006/relationships/slide" Target="slides/slide52.xml"/><Relationship Id="rId68" Type="http://schemas.openxmlformats.org/officeDocument/2006/relationships/slide" Target="slides/slide57.xml"/><Relationship Id="rId84" Type="http://schemas.openxmlformats.org/officeDocument/2006/relationships/slide" Target="slides/slide73.xml"/><Relationship Id="rId89" Type="http://schemas.openxmlformats.org/officeDocument/2006/relationships/slide" Target="slides/slide78.xml"/><Relationship Id="rId7" Type="http://schemas.openxmlformats.org/officeDocument/2006/relationships/slideMaster" Target="slideMasters/slideMaster7.xml"/><Relationship Id="rId71" Type="http://schemas.openxmlformats.org/officeDocument/2006/relationships/slide" Target="slides/slide60.xml"/><Relationship Id="rId92" Type="http://schemas.openxmlformats.org/officeDocument/2006/relationships/slide" Target="slides/slide81.xml"/><Relationship Id="rId2" Type="http://schemas.openxmlformats.org/officeDocument/2006/relationships/slideMaster" Target="slideMasters/slideMaster2.xml"/><Relationship Id="rId16" Type="http://schemas.openxmlformats.org/officeDocument/2006/relationships/slide" Target="slides/slide5.xml"/><Relationship Id="rId29" Type="http://schemas.openxmlformats.org/officeDocument/2006/relationships/slide" Target="slides/slide18.xml"/><Relationship Id="rId11" Type="http://schemas.openxmlformats.org/officeDocument/2006/relationships/slideMaster" Target="slideMasters/slideMaster11.xml"/><Relationship Id="rId24" Type="http://schemas.openxmlformats.org/officeDocument/2006/relationships/slide" Target="slides/slide13.xml"/><Relationship Id="rId32" Type="http://schemas.openxmlformats.org/officeDocument/2006/relationships/slide" Target="slides/slide21.xml"/><Relationship Id="rId37" Type="http://schemas.openxmlformats.org/officeDocument/2006/relationships/slide" Target="slides/slide26.xml"/><Relationship Id="rId40" Type="http://schemas.openxmlformats.org/officeDocument/2006/relationships/slide" Target="slides/slide29.xml"/><Relationship Id="rId45" Type="http://schemas.openxmlformats.org/officeDocument/2006/relationships/slide" Target="slides/slide34.xml"/><Relationship Id="rId53" Type="http://schemas.openxmlformats.org/officeDocument/2006/relationships/slide" Target="slides/slide42.xml"/><Relationship Id="rId58" Type="http://schemas.openxmlformats.org/officeDocument/2006/relationships/slide" Target="slides/slide47.xml"/><Relationship Id="rId66" Type="http://schemas.openxmlformats.org/officeDocument/2006/relationships/slide" Target="slides/slide55.xml"/><Relationship Id="rId74" Type="http://schemas.openxmlformats.org/officeDocument/2006/relationships/slide" Target="slides/slide63.xml"/><Relationship Id="rId79" Type="http://schemas.openxmlformats.org/officeDocument/2006/relationships/slide" Target="slides/slide68.xml"/><Relationship Id="rId87" Type="http://schemas.openxmlformats.org/officeDocument/2006/relationships/slide" Target="slides/slide76.xml"/><Relationship Id="rId102" Type="http://schemas.openxmlformats.org/officeDocument/2006/relationships/presProps" Target="presProps.xml"/><Relationship Id="rId5" Type="http://schemas.openxmlformats.org/officeDocument/2006/relationships/slideMaster" Target="slideMasters/slideMaster5.xml"/><Relationship Id="rId61" Type="http://schemas.openxmlformats.org/officeDocument/2006/relationships/slide" Target="slides/slide50.xml"/><Relationship Id="rId82" Type="http://schemas.openxmlformats.org/officeDocument/2006/relationships/slide" Target="slides/slide71.xml"/><Relationship Id="rId90" Type="http://schemas.openxmlformats.org/officeDocument/2006/relationships/slide" Target="slides/slide79.xml"/><Relationship Id="rId95" Type="http://schemas.openxmlformats.org/officeDocument/2006/relationships/slide" Target="slides/slide84.xml"/><Relationship Id="rId19" Type="http://schemas.openxmlformats.org/officeDocument/2006/relationships/slide" Target="slides/slide8.xml"/><Relationship Id="rId14" Type="http://schemas.openxmlformats.org/officeDocument/2006/relationships/slide" Target="slides/slide3.xml"/><Relationship Id="rId22" Type="http://schemas.openxmlformats.org/officeDocument/2006/relationships/slide" Target="slides/slide11.xml"/><Relationship Id="rId27" Type="http://schemas.openxmlformats.org/officeDocument/2006/relationships/slide" Target="slides/slide16.xml"/><Relationship Id="rId30" Type="http://schemas.openxmlformats.org/officeDocument/2006/relationships/slide" Target="slides/slide19.xml"/><Relationship Id="rId35" Type="http://schemas.openxmlformats.org/officeDocument/2006/relationships/slide" Target="slides/slide24.xml"/><Relationship Id="rId43" Type="http://schemas.openxmlformats.org/officeDocument/2006/relationships/slide" Target="slides/slide32.xml"/><Relationship Id="rId48" Type="http://schemas.openxmlformats.org/officeDocument/2006/relationships/slide" Target="slides/slide37.xml"/><Relationship Id="rId56" Type="http://schemas.openxmlformats.org/officeDocument/2006/relationships/slide" Target="slides/slide45.xml"/><Relationship Id="rId64" Type="http://schemas.openxmlformats.org/officeDocument/2006/relationships/slide" Target="slides/slide53.xml"/><Relationship Id="rId69" Type="http://schemas.openxmlformats.org/officeDocument/2006/relationships/slide" Target="slides/slide58.xml"/><Relationship Id="rId77" Type="http://schemas.openxmlformats.org/officeDocument/2006/relationships/slide" Target="slides/slide66.xml"/><Relationship Id="rId100" Type="http://schemas.openxmlformats.org/officeDocument/2006/relationships/handoutMaster" Target="handoutMasters/handoutMaster1.xml"/><Relationship Id="rId105" Type="http://schemas.openxmlformats.org/officeDocument/2006/relationships/tableStyles" Target="tableStyles.xml"/><Relationship Id="rId8" Type="http://schemas.openxmlformats.org/officeDocument/2006/relationships/slideMaster" Target="slideMasters/slideMaster8.xml"/><Relationship Id="rId51" Type="http://schemas.openxmlformats.org/officeDocument/2006/relationships/slide" Target="slides/slide40.xml"/><Relationship Id="rId72" Type="http://schemas.openxmlformats.org/officeDocument/2006/relationships/slide" Target="slides/slide61.xml"/><Relationship Id="rId80" Type="http://schemas.openxmlformats.org/officeDocument/2006/relationships/slide" Target="slides/slide69.xml"/><Relationship Id="rId85" Type="http://schemas.openxmlformats.org/officeDocument/2006/relationships/slide" Target="slides/slide74.xml"/><Relationship Id="rId93" Type="http://schemas.openxmlformats.org/officeDocument/2006/relationships/slide" Target="slides/slide82.xml"/><Relationship Id="rId98" Type="http://schemas.openxmlformats.org/officeDocument/2006/relationships/slide" Target="slides/slide87.xml"/><Relationship Id="rId3" Type="http://schemas.openxmlformats.org/officeDocument/2006/relationships/slideMaster" Target="slideMasters/slideMaster3.xml"/><Relationship Id="rId12" Type="http://schemas.openxmlformats.org/officeDocument/2006/relationships/slide" Target="slides/slide1.xml"/><Relationship Id="rId17" Type="http://schemas.openxmlformats.org/officeDocument/2006/relationships/slide" Target="slides/slide6.xml"/><Relationship Id="rId25" Type="http://schemas.openxmlformats.org/officeDocument/2006/relationships/slide" Target="slides/slide14.xml"/><Relationship Id="rId33" Type="http://schemas.openxmlformats.org/officeDocument/2006/relationships/slide" Target="slides/slide22.xml"/><Relationship Id="rId38" Type="http://schemas.openxmlformats.org/officeDocument/2006/relationships/slide" Target="slides/slide27.xml"/><Relationship Id="rId46" Type="http://schemas.openxmlformats.org/officeDocument/2006/relationships/slide" Target="slides/slide35.xml"/><Relationship Id="rId59" Type="http://schemas.openxmlformats.org/officeDocument/2006/relationships/slide" Target="slides/slide48.xml"/><Relationship Id="rId67" Type="http://schemas.openxmlformats.org/officeDocument/2006/relationships/slide" Target="slides/slide56.xml"/><Relationship Id="rId103" Type="http://schemas.openxmlformats.org/officeDocument/2006/relationships/viewProps" Target="viewProps.xml"/><Relationship Id="rId20" Type="http://schemas.openxmlformats.org/officeDocument/2006/relationships/slide" Target="slides/slide9.xml"/><Relationship Id="rId41" Type="http://schemas.openxmlformats.org/officeDocument/2006/relationships/slide" Target="slides/slide30.xml"/><Relationship Id="rId54" Type="http://schemas.openxmlformats.org/officeDocument/2006/relationships/slide" Target="slides/slide43.xml"/><Relationship Id="rId62" Type="http://schemas.openxmlformats.org/officeDocument/2006/relationships/slide" Target="slides/slide51.xml"/><Relationship Id="rId70" Type="http://schemas.openxmlformats.org/officeDocument/2006/relationships/slide" Target="slides/slide59.xml"/><Relationship Id="rId75" Type="http://schemas.openxmlformats.org/officeDocument/2006/relationships/slide" Target="slides/slide64.xml"/><Relationship Id="rId83" Type="http://schemas.openxmlformats.org/officeDocument/2006/relationships/slide" Target="slides/slide72.xml"/><Relationship Id="rId88" Type="http://schemas.openxmlformats.org/officeDocument/2006/relationships/slide" Target="slides/slide77.xml"/><Relationship Id="rId91" Type="http://schemas.openxmlformats.org/officeDocument/2006/relationships/slide" Target="slides/slide80.xml"/><Relationship Id="rId96" Type="http://schemas.openxmlformats.org/officeDocument/2006/relationships/slide" Target="slides/slide85.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4.xml"/><Relationship Id="rId23" Type="http://schemas.openxmlformats.org/officeDocument/2006/relationships/slide" Target="slides/slide12.xml"/><Relationship Id="rId28" Type="http://schemas.openxmlformats.org/officeDocument/2006/relationships/slide" Target="slides/slide17.xml"/><Relationship Id="rId36" Type="http://schemas.openxmlformats.org/officeDocument/2006/relationships/slide" Target="slides/slide25.xml"/><Relationship Id="rId49" Type="http://schemas.openxmlformats.org/officeDocument/2006/relationships/slide" Target="slides/slide38.xml"/><Relationship Id="rId57" Type="http://schemas.openxmlformats.org/officeDocument/2006/relationships/slide" Target="slides/slide46.xml"/><Relationship Id="rId10" Type="http://schemas.openxmlformats.org/officeDocument/2006/relationships/slideMaster" Target="slideMasters/slideMaster10.xml"/><Relationship Id="rId31" Type="http://schemas.openxmlformats.org/officeDocument/2006/relationships/slide" Target="slides/slide20.xml"/><Relationship Id="rId44" Type="http://schemas.openxmlformats.org/officeDocument/2006/relationships/slide" Target="slides/slide33.xml"/><Relationship Id="rId52" Type="http://schemas.openxmlformats.org/officeDocument/2006/relationships/slide" Target="slides/slide41.xml"/><Relationship Id="rId60" Type="http://schemas.openxmlformats.org/officeDocument/2006/relationships/slide" Target="slides/slide49.xml"/><Relationship Id="rId65" Type="http://schemas.openxmlformats.org/officeDocument/2006/relationships/slide" Target="slides/slide54.xml"/><Relationship Id="rId73" Type="http://schemas.openxmlformats.org/officeDocument/2006/relationships/slide" Target="slides/slide62.xml"/><Relationship Id="rId78" Type="http://schemas.openxmlformats.org/officeDocument/2006/relationships/slide" Target="slides/slide67.xml"/><Relationship Id="rId81" Type="http://schemas.openxmlformats.org/officeDocument/2006/relationships/slide" Target="slides/slide70.xml"/><Relationship Id="rId86" Type="http://schemas.openxmlformats.org/officeDocument/2006/relationships/slide" Target="slides/slide75.xml"/><Relationship Id="rId94" Type="http://schemas.openxmlformats.org/officeDocument/2006/relationships/slide" Target="slides/slide83.xml"/><Relationship Id="rId99" Type="http://schemas.openxmlformats.org/officeDocument/2006/relationships/notesMaster" Target="notesMasters/notesMaster1.xml"/><Relationship Id="rId101" Type="http://schemas.openxmlformats.org/officeDocument/2006/relationships/commentAuthors" Target="commentAuthors.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 Target="slides/slide2.xml"/><Relationship Id="rId18" Type="http://schemas.openxmlformats.org/officeDocument/2006/relationships/slide" Target="slides/slide7.xml"/><Relationship Id="rId39" Type="http://schemas.openxmlformats.org/officeDocument/2006/relationships/slide" Target="slides/slide28.xml"/><Relationship Id="rId34" Type="http://schemas.openxmlformats.org/officeDocument/2006/relationships/slide" Target="slides/slide23.xml"/><Relationship Id="rId50" Type="http://schemas.openxmlformats.org/officeDocument/2006/relationships/slide" Target="slides/slide39.xml"/><Relationship Id="rId55" Type="http://schemas.openxmlformats.org/officeDocument/2006/relationships/slide" Target="slides/slide44.xml"/><Relationship Id="rId76" Type="http://schemas.openxmlformats.org/officeDocument/2006/relationships/slide" Target="slides/slide65.xml"/><Relationship Id="rId97" Type="http://schemas.openxmlformats.org/officeDocument/2006/relationships/slide" Target="slides/slide86.xml"/><Relationship Id="rId104"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oleObject" Target="file:///\\172.25.25.3\u\shared\cvvr\Varios\Copia%20de%20emisiones%20corporativas%2020180228.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172.25.25.3\u\shared\cvvr\Fibras\fibras%20descuento%20nav.xlsx" TargetMode="External"/></Relationships>
</file>

<file path=ppt/charts/_rels/chart3.xml.rels><?xml version="1.0" encoding="UTF-8" standalone="yes"?>
<Relationships xmlns="http://schemas.openxmlformats.org/package/2006/relationships"><Relationship Id="rId2" Type="http://schemas.openxmlformats.org/officeDocument/2006/relationships/package" Target="../embeddings/Microsoft_Excel_Worksheet1.xlsx"/><Relationship Id="rId1" Type="http://schemas.openxmlformats.org/officeDocument/2006/relationships/themeOverride" Target="../theme/themeOverride1.xml"/></Relationships>
</file>

<file path=ppt/charts/_rels/chart4.xml.rels><?xml version="1.0" encoding="UTF-8" standalone="yes"?>
<Relationships xmlns="http://schemas.openxmlformats.org/package/2006/relationships"><Relationship Id="rId2" Type="http://schemas.openxmlformats.org/officeDocument/2006/relationships/package" Target="../embeddings/Microsoft_Excel_Worksheet2.xlsx"/><Relationship Id="rId1" Type="http://schemas.openxmlformats.org/officeDocument/2006/relationships/themeOverride" Target="../theme/themeOverride2.xml"/></Relationships>
</file>

<file path=ppt/charts/_rels/chart5.xml.rels><?xml version="1.0" encoding="UTF-8" standalone="yes"?>
<Relationships xmlns="http://schemas.openxmlformats.org/package/2006/relationships"><Relationship Id="rId2" Type="http://schemas.openxmlformats.org/officeDocument/2006/relationships/package" Target="../embeddings/Microsoft_Excel_Worksheet3.xlsx"/><Relationship Id="rId1" Type="http://schemas.openxmlformats.org/officeDocument/2006/relationships/themeOverride" Target="../theme/themeOverride3.xml"/></Relationships>
</file>

<file path=ppt/charts/_rels/chart6.xml.rels><?xml version="1.0" encoding="UTF-8" standalone="yes"?>
<Relationships xmlns="http://schemas.openxmlformats.org/package/2006/relationships"><Relationship Id="rId1" Type="http://schemas.openxmlformats.org/officeDocument/2006/relationships/oleObject" Target="Libro6" TargetMode="External"/></Relationships>
</file>

<file path=ppt/charts/_rels/chart7.xml.rels><?xml version="1.0" encoding="UTF-8" standalone="yes"?>
<Relationships xmlns="http://schemas.openxmlformats.org/package/2006/relationships"><Relationship Id="rId2" Type="http://schemas.openxmlformats.org/officeDocument/2006/relationships/package" Target="../embeddings/Microsoft_Excel_Worksheet4.xlsx"/><Relationship Id="rId1" Type="http://schemas.openxmlformats.org/officeDocument/2006/relationships/themeOverride" Target="../theme/themeOverride4.xml"/></Relationships>
</file>

<file path=ppt/charts/_rels/chart8.xml.rels><?xml version="1.0" encoding="UTF-8" standalone="yes"?>
<Relationships xmlns="http://schemas.openxmlformats.org/package/2006/relationships"><Relationship Id="rId1" Type="http://schemas.openxmlformats.org/officeDocument/2006/relationships/oleObject" Target="file:///\\172.25.25.3\shared\FrontOffice\Spreadsheets\presentaciones%20semanales\2018\1.%20Enero\FINVIT%20COMITE.xlsx" TargetMode="External"/></Relationships>
</file>

<file path=ppt/charts/_rels/chart9.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https://infonavit-my.sharepoint.com/personal/earteaga_infonavit_org_mx/Documents/Notas/Notas%20Mexbol/Notas%20Mexbol1.xlsm" TargetMode="External"/></Relationships>
</file>

<file path=ppt/charts/_rels/chart10.xml.rels><?xml version="1.0" encoding="UTF-8" standalone="yes"?>
<Relationships xmlns="http://schemas.openxmlformats.org/package/2006/relationships"><Relationship Id="rId2" Type="http://schemas.openxmlformats.org/officeDocument/2006/relationships/chartUserShapes" Target="../drawings/drawing2.xml"/><Relationship Id="rId1" Type="http://schemas.openxmlformats.org/officeDocument/2006/relationships/oleObject" Target="https://infonavit-my.sharepoint.com/personal/earteaga_infonavit_org_mx/Documents/Notas/Notas%20Mexbol/Notas%20Mexbol1.xlsm" TargetMode="External"/></Relationships>
</file>

<file path=ppt/charts/_rels/chart11.xml.rels><?xml version="1.0" encoding="UTF-8" standalone="yes"?>
<Relationships xmlns="http://schemas.openxmlformats.org/package/2006/relationships"><Relationship Id="rId2" Type="http://schemas.openxmlformats.org/officeDocument/2006/relationships/chartUserShapes" Target="../drawings/drawing3.xml"/><Relationship Id="rId1" Type="http://schemas.openxmlformats.org/officeDocument/2006/relationships/oleObject" Target="https://infonavit-my.sharepoint.com/personal/earteaga_infonavit_org_mx/Documents/Notas/Notas%20Mexbol/Notas%20Mexbol1.xlsm" TargetMode="External"/></Relationships>
</file>

<file path=ppt/charts/_rels/chart12.xml.rels><?xml version="1.0" encoding="UTF-8" standalone="yes"?>
<Relationships xmlns="http://schemas.openxmlformats.org/package/2006/relationships"><Relationship Id="rId2" Type="http://schemas.openxmlformats.org/officeDocument/2006/relationships/chartUserShapes" Target="../drawings/drawing4.xml"/><Relationship Id="rId1" Type="http://schemas.openxmlformats.org/officeDocument/2006/relationships/oleObject" Target="https://infonavit-my.sharepoint.com/personal/earteaga_infonavit_org_mx/Documents/Notas/Notas%20Mexbol/Notas%20Mexbol1.xlsm" TargetMode="External"/></Relationships>
</file>

<file path=ppt/charts/_rels/chart13.xml.rels><?xml version="1.0" encoding="UTF-8" standalone="yes"?>
<Relationships xmlns="http://schemas.openxmlformats.org/package/2006/relationships"><Relationship Id="rId1" Type="http://schemas.openxmlformats.org/officeDocument/2006/relationships/oleObject" Target="Libro2" TargetMode="External"/></Relationships>
</file>

<file path=ppt/charts/_rels/chart14.xml.rels><?xml version="1.0" encoding="UTF-8" standalone="yes"?>
<Relationships xmlns="http://schemas.openxmlformats.org/package/2006/relationships"><Relationship Id="rId1" Type="http://schemas.openxmlformats.org/officeDocument/2006/relationships/oleObject" Target="Libro2" TargetMode="External"/></Relationships>
</file>

<file path=ppt/charts/_rels/chart15.xml.rels><?xml version="1.0" encoding="UTF-8" standalone="yes"?>
<Relationships xmlns="http://schemas.openxmlformats.org/package/2006/relationships"><Relationship Id="rId1" Type="http://schemas.openxmlformats.org/officeDocument/2006/relationships/oleObject" Target="Libro2"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spc="0" baseline="0">
                <a:solidFill>
                  <a:schemeClr val="tx1"/>
                </a:solidFill>
                <a:latin typeface="Century Gothic" panose="020B0502020202020204" pitchFamily="34" charset="0"/>
                <a:ea typeface="+mn-ea"/>
                <a:cs typeface="+mn-cs"/>
              </a:defRPr>
            </a:pPr>
            <a:r>
              <a:rPr lang="en-US" sz="1600" b="1" dirty="0">
                <a:solidFill>
                  <a:schemeClr val="tx1"/>
                </a:solidFill>
              </a:rPr>
              <a:t>Monto de </a:t>
            </a:r>
            <a:r>
              <a:rPr lang="en-US" sz="1600" b="1" dirty="0" err="1">
                <a:solidFill>
                  <a:schemeClr val="tx1"/>
                </a:solidFill>
              </a:rPr>
              <a:t>emisiones</a:t>
            </a:r>
            <a:r>
              <a:rPr lang="en-US" sz="1600" b="1">
                <a:solidFill>
                  <a:schemeClr val="tx1"/>
                </a:solidFill>
              </a:rPr>
              <a:t> corporativas</a:t>
            </a:r>
            <a:r>
              <a:rPr lang="en-US" sz="1600" b="1" baseline="0">
                <a:solidFill>
                  <a:schemeClr val="tx1"/>
                </a:solidFill>
              </a:rPr>
              <a:t> de largo plazo</a:t>
            </a:r>
            <a:endParaRPr lang="en-US" sz="1600" b="1">
              <a:solidFill>
                <a:schemeClr val="tx1"/>
              </a:solidFill>
            </a:endParaRPr>
          </a:p>
        </c:rich>
      </c:tx>
      <c:layout/>
      <c:overlay val="0"/>
      <c:spPr>
        <a:noFill/>
        <a:ln>
          <a:noFill/>
        </a:ln>
        <a:effectLst/>
      </c:spPr>
    </c:title>
    <c:autoTitleDeleted val="0"/>
    <c:plotArea>
      <c:layout/>
      <c:barChart>
        <c:barDir val="col"/>
        <c:grouping val="stacked"/>
        <c:varyColors val="0"/>
        <c:ser>
          <c:idx val="0"/>
          <c:order val="0"/>
          <c:tx>
            <c:strRef>
              <c:f>'[Copia de emisiones corporativas 20180228.xlsx]Hoja7'!$B$1</c:f>
              <c:strCache>
                <c:ptCount val="1"/>
                <c:pt idx="0">
                  <c:v>Bonos M Bruta(Yield)</c:v>
                </c:pt>
              </c:strCache>
            </c:strRef>
          </c:tx>
          <c:spPr>
            <a:solidFill>
              <a:srgbClr val="C00000"/>
            </a:solidFill>
            <a:ln>
              <a:noFill/>
            </a:ln>
            <a:effectLst/>
          </c:spPr>
          <c:invertIfNegative val="0"/>
          <c:cat>
            <c:numRef>
              <c:f>'[Copia de emisiones corporativas 20180228.xlsx]Hoja7'!$A$2:$A$25</c:f>
              <c:numCache>
                <c:formatCode>mmm\-yy</c:formatCode>
                <c:ptCount val="24"/>
                <c:pt idx="0">
                  <c:v>42430</c:v>
                </c:pt>
                <c:pt idx="1">
                  <c:v>42461</c:v>
                </c:pt>
                <c:pt idx="2">
                  <c:v>42491</c:v>
                </c:pt>
                <c:pt idx="3">
                  <c:v>42522</c:v>
                </c:pt>
                <c:pt idx="4">
                  <c:v>42552</c:v>
                </c:pt>
                <c:pt idx="5">
                  <c:v>42583</c:v>
                </c:pt>
                <c:pt idx="6">
                  <c:v>42614</c:v>
                </c:pt>
                <c:pt idx="7">
                  <c:v>42644</c:v>
                </c:pt>
                <c:pt idx="8">
                  <c:v>42675</c:v>
                </c:pt>
                <c:pt idx="9">
                  <c:v>42705</c:v>
                </c:pt>
                <c:pt idx="10">
                  <c:v>42736</c:v>
                </c:pt>
                <c:pt idx="11">
                  <c:v>42767</c:v>
                </c:pt>
                <c:pt idx="12">
                  <c:v>42795</c:v>
                </c:pt>
                <c:pt idx="13">
                  <c:v>42826</c:v>
                </c:pt>
                <c:pt idx="14">
                  <c:v>42856</c:v>
                </c:pt>
                <c:pt idx="15">
                  <c:v>42887</c:v>
                </c:pt>
                <c:pt idx="16">
                  <c:v>42917</c:v>
                </c:pt>
                <c:pt idx="17">
                  <c:v>42948</c:v>
                </c:pt>
                <c:pt idx="18">
                  <c:v>42979</c:v>
                </c:pt>
                <c:pt idx="19">
                  <c:v>43009</c:v>
                </c:pt>
                <c:pt idx="20">
                  <c:v>43040</c:v>
                </c:pt>
                <c:pt idx="21">
                  <c:v>43070</c:v>
                </c:pt>
                <c:pt idx="22">
                  <c:v>43101</c:v>
                </c:pt>
                <c:pt idx="23">
                  <c:v>43132</c:v>
                </c:pt>
              </c:numCache>
            </c:numRef>
          </c:cat>
          <c:val>
            <c:numRef>
              <c:f>'[Copia de emisiones corporativas 20180228.xlsx]Hoja7'!$B$2:$B$25</c:f>
              <c:numCache>
                <c:formatCode>_(* #,##0.00_);_(* \(#,##0.00\);_(* "-"??_);_(@_)</c:formatCode>
                <c:ptCount val="24"/>
                <c:pt idx="0">
                  <c:v>0</c:v>
                </c:pt>
                <c:pt idx="1">
                  <c:v>5500000000</c:v>
                </c:pt>
                <c:pt idx="2">
                  <c:v>2500000000</c:v>
                </c:pt>
                <c:pt idx="3">
                  <c:v>105000000</c:v>
                </c:pt>
                <c:pt idx="4">
                  <c:v>3260000000</c:v>
                </c:pt>
                <c:pt idx="5">
                  <c:v>4589500000</c:v>
                </c:pt>
                <c:pt idx="6">
                  <c:v>8000000000</c:v>
                </c:pt>
                <c:pt idx="7">
                  <c:v>1256000000</c:v>
                </c:pt>
                <c:pt idx="8">
                  <c:v>30500000</c:v>
                </c:pt>
                <c:pt idx="9">
                  <c:v>3050000000</c:v>
                </c:pt>
                <c:pt idx="10">
                  <c:v>0</c:v>
                </c:pt>
                <c:pt idx="11">
                  <c:v>0</c:v>
                </c:pt>
                <c:pt idx="12">
                  <c:v>2775000000</c:v>
                </c:pt>
                <c:pt idx="13">
                  <c:v>2500000000</c:v>
                </c:pt>
                <c:pt idx="14">
                  <c:v>412500000</c:v>
                </c:pt>
                <c:pt idx="15">
                  <c:v>12085000000</c:v>
                </c:pt>
                <c:pt idx="16">
                  <c:v>11100000000</c:v>
                </c:pt>
                <c:pt idx="17">
                  <c:v>3500000000</c:v>
                </c:pt>
                <c:pt idx="18">
                  <c:v>19685932000</c:v>
                </c:pt>
                <c:pt idx="19">
                  <c:v>22220000000</c:v>
                </c:pt>
                <c:pt idx="20">
                  <c:v>31650000</c:v>
                </c:pt>
                <c:pt idx="21">
                  <c:v>3700000000</c:v>
                </c:pt>
                <c:pt idx="22">
                  <c:v>25500000</c:v>
                </c:pt>
                <c:pt idx="23">
                  <c:v>2130000000</c:v>
                </c:pt>
              </c:numCache>
            </c:numRef>
          </c:val>
          <c:extLst xmlns:c16r2="http://schemas.microsoft.com/office/drawing/2015/06/chart">
            <c:ext xmlns:c16="http://schemas.microsoft.com/office/drawing/2014/chart" uri="{C3380CC4-5D6E-409C-BE32-E72D297353CC}">
              <c16:uniqueId val="{00000000-43D3-4675-9C0D-EA896624F938}"/>
            </c:ext>
          </c:extLst>
        </c:ser>
        <c:ser>
          <c:idx val="1"/>
          <c:order val="1"/>
          <c:tx>
            <c:strRef>
              <c:f>'[Copia de emisiones corporativas 20180228.xlsx]Hoja7'!$C$1</c:f>
              <c:strCache>
                <c:ptCount val="1"/>
                <c:pt idx="0">
                  <c:v>Real Bruta (Yield)</c:v>
                </c:pt>
              </c:strCache>
            </c:strRef>
          </c:tx>
          <c:spPr>
            <a:solidFill>
              <a:schemeClr val="bg1">
                <a:lumMod val="50000"/>
              </a:schemeClr>
            </a:solidFill>
            <a:ln>
              <a:noFill/>
            </a:ln>
            <a:effectLst/>
          </c:spPr>
          <c:invertIfNegative val="0"/>
          <c:cat>
            <c:numRef>
              <c:f>'[Copia de emisiones corporativas 20180228.xlsx]Hoja7'!$A$2:$A$25</c:f>
              <c:numCache>
                <c:formatCode>mmm\-yy</c:formatCode>
                <c:ptCount val="24"/>
                <c:pt idx="0">
                  <c:v>42430</c:v>
                </c:pt>
                <c:pt idx="1">
                  <c:v>42461</c:v>
                </c:pt>
                <c:pt idx="2">
                  <c:v>42491</c:v>
                </c:pt>
                <c:pt idx="3">
                  <c:v>42522</c:v>
                </c:pt>
                <c:pt idx="4">
                  <c:v>42552</c:v>
                </c:pt>
                <c:pt idx="5">
                  <c:v>42583</c:v>
                </c:pt>
                <c:pt idx="6">
                  <c:v>42614</c:v>
                </c:pt>
                <c:pt idx="7">
                  <c:v>42644</c:v>
                </c:pt>
                <c:pt idx="8">
                  <c:v>42675</c:v>
                </c:pt>
                <c:pt idx="9">
                  <c:v>42705</c:v>
                </c:pt>
                <c:pt idx="10">
                  <c:v>42736</c:v>
                </c:pt>
                <c:pt idx="11">
                  <c:v>42767</c:v>
                </c:pt>
                <c:pt idx="12">
                  <c:v>42795</c:v>
                </c:pt>
                <c:pt idx="13">
                  <c:v>42826</c:v>
                </c:pt>
                <c:pt idx="14">
                  <c:v>42856</c:v>
                </c:pt>
                <c:pt idx="15">
                  <c:v>42887</c:v>
                </c:pt>
                <c:pt idx="16">
                  <c:v>42917</c:v>
                </c:pt>
                <c:pt idx="17">
                  <c:v>42948</c:v>
                </c:pt>
                <c:pt idx="18">
                  <c:v>42979</c:v>
                </c:pt>
                <c:pt idx="19">
                  <c:v>43009</c:v>
                </c:pt>
                <c:pt idx="20">
                  <c:v>43040</c:v>
                </c:pt>
                <c:pt idx="21">
                  <c:v>43070</c:v>
                </c:pt>
                <c:pt idx="22">
                  <c:v>43101</c:v>
                </c:pt>
                <c:pt idx="23">
                  <c:v>43132</c:v>
                </c:pt>
              </c:numCache>
            </c:numRef>
          </c:cat>
          <c:val>
            <c:numRef>
              <c:f>'[Copia de emisiones corporativas 20180228.xlsx]Hoja7'!$C$2:$C$25</c:f>
              <c:numCache>
                <c:formatCode>_(* #,##0.00_);_(* \(#,##0.00\);_(* "-"??_);_(@_)</c:formatCode>
                <c:ptCount val="24"/>
                <c:pt idx="0">
                  <c:v>0</c:v>
                </c:pt>
                <c:pt idx="1">
                  <c:v>2495362558.7153997</c:v>
                </c:pt>
                <c:pt idx="2">
                  <c:v>0</c:v>
                </c:pt>
                <c:pt idx="3">
                  <c:v>0</c:v>
                </c:pt>
                <c:pt idx="4">
                  <c:v>0</c:v>
                </c:pt>
                <c:pt idx="5">
                  <c:v>0</c:v>
                </c:pt>
                <c:pt idx="6">
                  <c:v>0</c:v>
                </c:pt>
                <c:pt idx="7">
                  <c:v>10000010679.4002</c:v>
                </c:pt>
                <c:pt idx="8">
                  <c:v>0</c:v>
                </c:pt>
                <c:pt idx="9">
                  <c:v>0</c:v>
                </c:pt>
                <c:pt idx="10">
                  <c:v>0</c:v>
                </c:pt>
                <c:pt idx="11">
                  <c:v>0</c:v>
                </c:pt>
                <c:pt idx="12">
                  <c:v>0</c:v>
                </c:pt>
                <c:pt idx="13">
                  <c:v>0</c:v>
                </c:pt>
                <c:pt idx="14">
                  <c:v>0</c:v>
                </c:pt>
                <c:pt idx="15">
                  <c:v>0</c:v>
                </c:pt>
                <c:pt idx="16">
                  <c:v>3362793393.2174997</c:v>
                </c:pt>
                <c:pt idx="17">
                  <c:v>6845834010.1230001</c:v>
                </c:pt>
                <c:pt idx="18">
                  <c:v>0</c:v>
                </c:pt>
                <c:pt idx="19">
                  <c:v>6099999487.5329599</c:v>
                </c:pt>
                <c:pt idx="20">
                  <c:v>3154115958.1199999</c:v>
                </c:pt>
                <c:pt idx="21">
                  <c:v>0</c:v>
                </c:pt>
                <c:pt idx="22">
                  <c:v>0</c:v>
                </c:pt>
                <c:pt idx="23">
                  <c:v>0</c:v>
                </c:pt>
              </c:numCache>
            </c:numRef>
          </c:val>
          <c:extLst xmlns:c16r2="http://schemas.microsoft.com/office/drawing/2015/06/chart">
            <c:ext xmlns:c16="http://schemas.microsoft.com/office/drawing/2014/chart" uri="{C3380CC4-5D6E-409C-BE32-E72D297353CC}">
              <c16:uniqueId val="{00000001-43D3-4675-9C0D-EA896624F938}"/>
            </c:ext>
          </c:extLst>
        </c:ser>
        <c:ser>
          <c:idx val="2"/>
          <c:order val="2"/>
          <c:tx>
            <c:strRef>
              <c:f>'[Copia de emisiones corporativas 20180228.xlsx]Hoja7'!$D$1</c:f>
              <c:strCache>
                <c:ptCount val="1"/>
                <c:pt idx="0">
                  <c:v>TIIE28</c:v>
                </c:pt>
              </c:strCache>
            </c:strRef>
          </c:tx>
          <c:spPr>
            <a:solidFill>
              <a:srgbClr val="00B050"/>
            </a:solidFill>
            <a:ln>
              <a:noFill/>
            </a:ln>
            <a:effectLst/>
          </c:spPr>
          <c:invertIfNegative val="0"/>
          <c:cat>
            <c:numRef>
              <c:f>'[Copia de emisiones corporativas 20180228.xlsx]Hoja7'!$A$2:$A$25</c:f>
              <c:numCache>
                <c:formatCode>mmm\-yy</c:formatCode>
                <c:ptCount val="24"/>
                <c:pt idx="0">
                  <c:v>42430</c:v>
                </c:pt>
                <c:pt idx="1">
                  <c:v>42461</c:v>
                </c:pt>
                <c:pt idx="2">
                  <c:v>42491</c:v>
                </c:pt>
                <c:pt idx="3">
                  <c:v>42522</c:v>
                </c:pt>
                <c:pt idx="4">
                  <c:v>42552</c:v>
                </c:pt>
                <c:pt idx="5">
                  <c:v>42583</c:v>
                </c:pt>
                <c:pt idx="6">
                  <c:v>42614</c:v>
                </c:pt>
                <c:pt idx="7">
                  <c:v>42644</c:v>
                </c:pt>
                <c:pt idx="8">
                  <c:v>42675</c:v>
                </c:pt>
                <c:pt idx="9">
                  <c:v>42705</c:v>
                </c:pt>
                <c:pt idx="10">
                  <c:v>42736</c:v>
                </c:pt>
                <c:pt idx="11">
                  <c:v>42767</c:v>
                </c:pt>
                <c:pt idx="12">
                  <c:v>42795</c:v>
                </c:pt>
                <c:pt idx="13">
                  <c:v>42826</c:v>
                </c:pt>
                <c:pt idx="14">
                  <c:v>42856</c:v>
                </c:pt>
                <c:pt idx="15">
                  <c:v>42887</c:v>
                </c:pt>
                <c:pt idx="16">
                  <c:v>42917</c:v>
                </c:pt>
                <c:pt idx="17">
                  <c:v>42948</c:v>
                </c:pt>
                <c:pt idx="18">
                  <c:v>42979</c:v>
                </c:pt>
                <c:pt idx="19">
                  <c:v>43009</c:v>
                </c:pt>
                <c:pt idx="20">
                  <c:v>43040</c:v>
                </c:pt>
                <c:pt idx="21">
                  <c:v>43070</c:v>
                </c:pt>
                <c:pt idx="22">
                  <c:v>43101</c:v>
                </c:pt>
                <c:pt idx="23">
                  <c:v>43132</c:v>
                </c:pt>
              </c:numCache>
            </c:numRef>
          </c:cat>
          <c:val>
            <c:numRef>
              <c:f>'[Copia de emisiones corporativas 20180228.xlsx]Hoja7'!$D$2:$D$25</c:f>
              <c:numCache>
                <c:formatCode>_(* #,##0.00_);_(* \(#,##0.00\);_(* "-"??_);_(@_)</c:formatCode>
                <c:ptCount val="24"/>
                <c:pt idx="0">
                  <c:v>13400000000</c:v>
                </c:pt>
                <c:pt idx="1">
                  <c:v>7133750000</c:v>
                </c:pt>
                <c:pt idx="2">
                  <c:v>4850000000</c:v>
                </c:pt>
                <c:pt idx="3">
                  <c:v>2563772000</c:v>
                </c:pt>
                <c:pt idx="4">
                  <c:v>5000000000</c:v>
                </c:pt>
                <c:pt idx="5">
                  <c:v>2191000000</c:v>
                </c:pt>
                <c:pt idx="6">
                  <c:v>6110533000</c:v>
                </c:pt>
                <c:pt idx="7">
                  <c:v>9955000000</c:v>
                </c:pt>
                <c:pt idx="8">
                  <c:v>1500000000</c:v>
                </c:pt>
                <c:pt idx="9">
                  <c:v>5265000000</c:v>
                </c:pt>
                <c:pt idx="10">
                  <c:v>0</c:v>
                </c:pt>
                <c:pt idx="11">
                  <c:v>1190000000</c:v>
                </c:pt>
                <c:pt idx="12">
                  <c:v>9179999900</c:v>
                </c:pt>
                <c:pt idx="13">
                  <c:v>7450000000</c:v>
                </c:pt>
                <c:pt idx="14">
                  <c:v>13170000000</c:v>
                </c:pt>
                <c:pt idx="15">
                  <c:v>16550000000</c:v>
                </c:pt>
                <c:pt idx="16">
                  <c:v>10800000000</c:v>
                </c:pt>
                <c:pt idx="17">
                  <c:v>5910000000</c:v>
                </c:pt>
                <c:pt idx="18">
                  <c:v>18500000000</c:v>
                </c:pt>
                <c:pt idx="19">
                  <c:v>16107000000</c:v>
                </c:pt>
                <c:pt idx="20">
                  <c:v>15140000000</c:v>
                </c:pt>
                <c:pt idx="21">
                  <c:v>11759500000</c:v>
                </c:pt>
                <c:pt idx="22">
                  <c:v>495432400</c:v>
                </c:pt>
                <c:pt idx="23">
                  <c:v>7960000000</c:v>
                </c:pt>
              </c:numCache>
            </c:numRef>
          </c:val>
          <c:extLst xmlns:c16r2="http://schemas.microsoft.com/office/drawing/2015/06/chart">
            <c:ext xmlns:c16="http://schemas.microsoft.com/office/drawing/2014/chart" uri="{C3380CC4-5D6E-409C-BE32-E72D297353CC}">
              <c16:uniqueId val="{00000002-43D3-4675-9C0D-EA896624F938}"/>
            </c:ext>
          </c:extLst>
        </c:ser>
        <c:ser>
          <c:idx val="3"/>
          <c:order val="3"/>
          <c:tx>
            <c:strRef>
              <c:f>'[Copia de emisiones corporativas 20180228.xlsx]Hoja7'!$E$1</c:f>
              <c:strCache>
                <c:ptCount val="1"/>
                <c:pt idx="0">
                  <c:v>TIIE91</c:v>
                </c:pt>
              </c:strCache>
            </c:strRef>
          </c:tx>
          <c:spPr>
            <a:solidFill>
              <a:srgbClr val="0070C0"/>
            </a:solidFill>
            <a:ln>
              <a:noFill/>
            </a:ln>
            <a:effectLst/>
          </c:spPr>
          <c:invertIfNegative val="0"/>
          <c:cat>
            <c:numRef>
              <c:f>'[Copia de emisiones corporativas 20180228.xlsx]Hoja7'!$A$2:$A$25</c:f>
              <c:numCache>
                <c:formatCode>mmm\-yy</c:formatCode>
                <c:ptCount val="24"/>
                <c:pt idx="0">
                  <c:v>42430</c:v>
                </c:pt>
                <c:pt idx="1">
                  <c:v>42461</c:v>
                </c:pt>
                <c:pt idx="2">
                  <c:v>42491</c:v>
                </c:pt>
                <c:pt idx="3">
                  <c:v>42522</c:v>
                </c:pt>
                <c:pt idx="4">
                  <c:v>42552</c:v>
                </c:pt>
                <c:pt idx="5">
                  <c:v>42583</c:v>
                </c:pt>
                <c:pt idx="6">
                  <c:v>42614</c:v>
                </c:pt>
                <c:pt idx="7">
                  <c:v>42644</c:v>
                </c:pt>
                <c:pt idx="8">
                  <c:v>42675</c:v>
                </c:pt>
                <c:pt idx="9">
                  <c:v>42705</c:v>
                </c:pt>
                <c:pt idx="10">
                  <c:v>42736</c:v>
                </c:pt>
                <c:pt idx="11">
                  <c:v>42767</c:v>
                </c:pt>
                <c:pt idx="12">
                  <c:v>42795</c:v>
                </c:pt>
                <c:pt idx="13">
                  <c:v>42826</c:v>
                </c:pt>
                <c:pt idx="14">
                  <c:v>42856</c:v>
                </c:pt>
                <c:pt idx="15">
                  <c:v>42887</c:v>
                </c:pt>
                <c:pt idx="16">
                  <c:v>42917</c:v>
                </c:pt>
                <c:pt idx="17">
                  <c:v>42948</c:v>
                </c:pt>
                <c:pt idx="18">
                  <c:v>42979</c:v>
                </c:pt>
                <c:pt idx="19">
                  <c:v>43009</c:v>
                </c:pt>
                <c:pt idx="20">
                  <c:v>43040</c:v>
                </c:pt>
                <c:pt idx="21">
                  <c:v>43070</c:v>
                </c:pt>
                <c:pt idx="22">
                  <c:v>43101</c:v>
                </c:pt>
                <c:pt idx="23">
                  <c:v>43132</c:v>
                </c:pt>
              </c:numCache>
            </c:numRef>
          </c:cat>
          <c:val>
            <c:numRef>
              <c:f>'[Copia de emisiones corporativas 20180228.xlsx]Hoja7'!$E$2:$E$25</c:f>
              <c:numCache>
                <c:formatCode>_(* #,##0.00_);_(* \(#,##0.00\);_(* "-"??_);_(@_)</c:formatCode>
                <c:ptCount val="24"/>
                <c:pt idx="0">
                  <c:v>0</c:v>
                </c:pt>
                <c:pt idx="1">
                  <c:v>0</c:v>
                </c:pt>
                <c:pt idx="2">
                  <c:v>0</c:v>
                </c:pt>
                <c:pt idx="3">
                  <c:v>0</c:v>
                </c:pt>
                <c:pt idx="4">
                  <c:v>0</c:v>
                </c:pt>
                <c:pt idx="5">
                  <c:v>0</c:v>
                </c:pt>
                <c:pt idx="6">
                  <c:v>0</c:v>
                </c:pt>
                <c:pt idx="7">
                  <c:v>0</c:v>
                </c:pt>
                <c:pt idx="8">
                  <c:v>0</c:v>
                </c:pt>
                <c:pt idx="9">
                  <c:v>227622900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extLst xmlns:c16r2="http://schemas.microsoft.com/office/drawing/2015/06/chart">
            <c:ext xmlns:c16="http://schemas.microsoft.com/office/drawing/2014/chart" uri="{C3380CC4-5D6E-409C-BE32-E72D297353CC}">
              <c16:uniqueId val="{00000003-43D3-4675-9C0D-EA896624F938}"/>
            </c:ext>
          </c:extLst>
        </c:ser>
        <c:dLbls>
          <c:showLegendKey val="0"/>
          <c:showVal val="0"/>
          <c:showCatName val="0"/>
          <c:showSerName val="0"/>
          <c:showPercent val="0"/>
          <c:showBubbleSize val="0"/>
        </c:dLbls>
        <c:gapWidth val="150"/>
        <c:overlap val="100"/>
        <c:axId val="48073344"/>
        <c:axId val="72426240"/>
      </c:barChart>
      <c:dateAx>
        <c:axId val="48073344"/>
        <c:scaling>
          <c:orientation val="minMax"/>
        </c:scaling>
        <c:delete val="0"/>
        <c:axPos val="b"/>
        <c:numFmt formatCode="mmm\-yy" sourceLinked="1"/>
        <c:majorTickMark val="out"/>
        <c:minorTickMark val="none"/>
        <c:tickLblPos val="nextTo"/>
        <c:spPr>
          <a:noFill/>
          <a:ln w="9525" cap="flat" cmpd="sng" algn="ctr">
            <a:solidFill>
              <a:schemeClr val="tx1">
                <a:lumMod val="15000"/>
                <a:lumOff val="85000"/>
              </a:schemeClr>
            </a:solidFill>
            <a:round/>
          </a:ln>
          <a:effectLst/>
        </c:spPr>
        <c:txPr>
          <a:bodyPr rot="-5400000" spcFirstLastPara="1" vertOverflow="ellipsis" wrap="square" anchor="ctr" anchorCtr="1"/>
          <a:lstStyle/>
          <a:p>
            <a:pPr>
              <a:defRPr sz="1200" b="0" i="0" u="none" strike="noStrike" kern="1200" baseline="0">
                <a:solidFill>
                  <a:sysClr val="windowText" lastClr="000000"/>
                </a:solidFill>
                <a:latin typeface="Century Gothic" panose="020B0502020202020204" pitchFamily="34" charset="0"/>
                <a:ea typeface="+mn-ea"/>
                <a:cs typeface="+mn-cs"/>
              </a:defRPr>
            </a:pPr>
            <a:endParaRPr lang="es-MX"/>
          </a:p>
        </c:txPr>
        <c:crossAx val="72426240"/>
        <c:crosses val="autoZero"/>
        <c:auto val="1"/>
        <c:lblOffset val="100"/>
        <c:baseTimeUnit val="months"/>
      </c:dateAx>
      <c:valAx>
        <c:axId val="72426240"/>
        <c:scaling>
          <c:orientation val="minMax"/>
        </c:scaling>
        <c:delete val="0"/>
        <c:axPos val="l"/>
        <c:majorGridlines>
          <c:spPr>
            <a:ln w="9525" cap="flat" cmpd="sng" algn="ctr">
              <a:solidFill>
                <a:schemeClr val="bg1">
                  <a:lumMod val="95000"/>
                </a:schemeClr>
              </a:solidFill>
              <a:round/>
            </a:ln>
            <a:effectLst/>
          </c:spPr>
        </c:majorGridlines>
        <c:numFmt formatCode="_(* #,##0_);_(* \(#,##0\);_(* &quot;-&quot;_);_(@_)" sourceLinked="0"/>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ysClr val="windowText" lastClr="000000"/>
                </a:solidFill>
                <a:latin typeface="Century Gothic" panose="020B0502020202020204" pitchFamily="34" charset="0"/>
                <a:ea typeface="+mn-ea"/>
                <a:cs typeface="+mn-cs"/>
              </a:defRPr>
            </a:pPr>
            <a:endParaRPr lang="es-MX"/>
          </a:p>
        </c:txPr>
        <c:crossAx val="48073344"/>
        <c:crosses val="autoZero"/>
        <c:crossBetween val="between"/>
        <c:dispUnits>
          <c:builtInUnit val="millions"/>
          <c:dispUnitsLbl>
            <c:layout>
              <c:manualLayout>
                <c:xMode val="edge"/>
                <c:yMode val="edge"/>
                <c:x val="1.0259403655140475E-2"/>
                <c:y val="0.32275190333110376"/>
              </c:manualLayout>
            </c:layout>
            <c:tx>
              <c:rich>
                <a:bodyPr rot="-5400000" spcFirstLastPara="1" vertOverflow="ellipsis" vert="horz" wrap="square" anchor="ctr" anchorCtr="1"/>
                <a:lstStyle/>
                <a:p>
                  <a:pPr>
                    <a:defRPr sz="1200" b="1" i="0" u="none" strike="noStrike" kern="1200" baseline="0">
                      <a:solidFill>
                        <a:sysClr val="windowText" lastClr="000000"/>
                      </a:solidFill>
                      <a:latin typeface="Century Gothic" panose="020B0502020202020204" pitchFamily="34" charset="0"/>
                      <a:ea typeface="+mn-ea"/>
                      <a:cs typeface="+mn-cs"/>
                    </a:defRPr>
                  </a:pPr>
                  <a:r>
                    <a:rPr lang="en-US" b="1" dirty="0" err="1"/>
                    <a:t>mdp</a:t>
                  </a:r>
                  <a:endParaRPr lang="en-US" b="1" dirty="0"/>
                </a:p>
              </c:rich>
            </c:tx>
            <c:spPr>
              <a:noFill/>
              <a:ln>
                <a:noFill/>
              </a:ln>
              <a:effectLst/>
            </c:spPr>
          </c:dispUnitsLbl>
        </c:dispUnits>
      </c:valAx>
      <c:spPr>
        <a:noFill/>
        <a:ln>
          <a:noFill/>
        </a:ln>
        <a:effectLst/>
      </c:spPr>
    </c:plotArea>
    <c:legend>
      <c:legendPos val="b"/>
      <c:legendEntry>
        <c:idx val="0"/>
        <c:txPr>
          <a:bodyPr rot="0" spcFirstLastPara="1" vertOverflow="ellipsis" vert="horz" wrap="square" anchor="ctr" anchorCtr="1"/>
          <a:lstStyle/>
          <a:p>
            <a:pPr>
              <a:defRPr sz="1200" b="0" i="0" u="none" strike="noStrike" kern="1200" baseline="0">
                <a:solidFill>
                  <a:srgbClr val="C00000"/>
                </a:solidFill>
                <a:latin typeface="Century Gothic" panose="020B0502020202020204" pitchFamily="34" charset="0"/>
                <a:ea typeface="+mn-ea"/>
                <a:cs typeface="+mn-cs"/>
              </a:defRPr>
            </a:pPr>
            <a:endParaRPr lang="es-MX"/>
          </a:p>
        </c:txPr>
      </c:legendEntry>
      <c:legendEntry>
        <c:idx val="2"/>
        <c:txPr>
          <a:bodyPr rot="0" spcFirstLastPara="1" vertOverflow="ellipsis" vert="horz" wrap="square" anchor="ctr" anchorCtr="1"/>
          <a:lstStyle/>
          <a:p>
            <a:pPr>
              <a:defRPr sz="1200" b="0" i="0" u="none" strike="noStrike" kern="1200" baseline="0">
                <a:solidFill>
                  <a:srgbClr val="00B050"/>
                </a:solidFill>
                <a:latin typeface="Century Gothic" panose="020B0502020202020204" pitchFamily="34" charset="0"/>
                <a:ea typeface="+mn-ea"/>
                <a:cs typeface="+mn-cs"/>
              </a:defRPr>
            </a:pPr>
            <a:endParaRPr lang="es-MX"/>
          </a:p>
        </c:txPr>
      </c:legendEntry>
      <c:legendEntry>
        <c:idx val="3"/>
        <c:txPr>
          <a:bodyPr rot="0" spcFirstLastPara="1" vertOverflow="ellipsis" vert="horz" wrap="square" anchor="ctr" anchorCtr="1"/>
          <a:lstStyle/>
          <a:p>
            <a:pPr>
              <a:defRPr sz="1200" b="0" i="0" u="none" strike="noStrike" kern="1200" baseline="0">
                <a:solidFill>
                  <a:srgbClr val="0070C0"/>
                </a:solidFill>
                <a:latin typeface="Century Gothic" panose="020B0502020202020204" pitchFamily="34" charset="0"/>
                <a:ea typeface="+mn-ea"/>
                <a:cs typeface="+mn-cs"/>
              </a:defRPr>
            </a:pPr>
            <a:endParaRPr lang="es-MX"/>
          </a:p>
        </c:txPr>
      </c:legendEntry>
      <c:layout/>
      <c:overlay val="0"/>
      <c:spPr>
        <a:noFill/>
        <a:ln>
          <a:noFill/>
        </a:ln>
        <a:effectLst/>
      </c:spPr>
      <c:txPr>
        <a:bodyPr rot="0" spcFirstLastPara="1" vertOverflow="ellipsis" vert="horz" wrap="square" anchor="ctr" anchorCtr="1"/>
        <a:lstStyle/>
        <a:p>
          <a:pPr>
            <a:defRPr sz="1200" b="0" i="0" u="none" strike="noStrike" kern="1200" baseline="0">
              <a:solidFill>
                <a:sysClr val="windowText" lastClr="000000"/>
              </a:solidFill>
              <a:latin typeface="Century Gothic" panose="020B0502020202020204" pitchFamily="34" charset="0"/>
              <a:ea typeface="+mn-ea"/>
              <a:cs typeface="+mn-cs"/>
            </a:defRPr>
          </a:pPr>
          <a:endParaRPr lang="es-MX"/>
        </a:p>
      </c:txPr>
    </c:legend>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solidFill>
      <a:schemeClr val="bg1"/>
    </a:solidFill>
    <a:ln w="9525" cap="flat" cmpd="sng" algn="ctr">
      <a:noFill/>
      <a:round/>
    </a:ln>
    <a:effectLst/>
  </c:spPr>
  <c:txPr>
    <a:bodyPr/>
    <a:lstStyle/>
    <a:p>
      <a:pPr>
        <a:defRPr sz="1200">
          <a:solidFill>
            <a:sysClr val="windowText" lastClr="000000"/>
          </a:solidFill>
          <a:latin typeface="Century Gothic" panose="020B0502020202020204" pitchFamily="34" charset="0"/>
        </a:defRPr>
      </a:pPr>
      <a:endParaRPr lang="es-MX"/>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ysClr val="windowText" lastClr="000000"/>
                </a:solidFill>
                <a:latin typeface="Century Gothic" panose="020B0502020202020204" pitchFamily="34" charset="0"/>
                <a:ea typeface="+mn-ea"/>
                <a:cs typeface="+mn-cs"/>
              </a:defRPr>
            </a:pPr>
            <a:r>
              <a:rPr lang="en-US" b="1" dirty="0"/>
              <a:t>Valor de </a:t>
            </a:r>
            <a:r>
              <a:rPr lang="en-US" b="1" dirty="0" err="1"/>
              <a:t>capitalización</a:t>
            </a:r>
            <a:r>
              <a:rPr lang="en-US" b="1" dirty="0"/>
              <a:t> de las </a:t>
            </a:r>
            <a:r>
              <a:rPr lang="en-US" b="1" dirty="0" err="1"/>
              <a:t>Fibras</a:t>
            </a:r>
            <a:r>
              <a:rPr lang="en-US" b="1" baseline="0" dirty="0"/>
              <a:t> (</a:t>
            </a:r>
            <a:r>
              <a:rPr lang="en-US" b="1" baseline="0" dirty="0" err="1"/>
              <a:t>mdp</a:t>
            </a:r>
            <a:r>
              <a:rPr lang="en-US" b="1" baseline="0" dirty="0"/>
              <a:t>)</a:t>
            </a:r>
            <a:endParaRPr lang="en-US" b="1" dirty="0"/>
          </a:p>
        </c:rich>
      </c:tx>
      <c:layout/>
      <c:overlay val="0"/>
      <c:spPr>
        <a:noFill/>
        <a:ln>
          <a:noFill/>
        </a:ln>
        <a:effectLst/>
      </c:spPr>
    </c:title>
    <c:autoTitleDeleted val="0"/>
    <c:plotArea>
      <c:layout/>
      <c:barChart>
        <c:barDir val="col"/>
        <c:grouping val="clustered"/>
        <c:varyColors val="0"/>
        <c:ser>
          <c:idx val="0"/>
          <c:order val="0"/>
          <c:spPr>
            <a:solidFill>
              <a:srgbClr val="0070C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rgbClr val="0070C0"/>
                    </a:solidFill>
                    <a:latin typeface="Century Gothic" panose="020B0502020202020204" pitchFamily="34" charset="0"/>
                    <a:ea typeface="+mn-ea"/>
                    <a:cs typeface="+mn-cs"/>
                  </a:defRPr>
                </a:pPr>
                <a:endParaRPr lang="es-MX"/>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'[fibras descuento nav.xlsx]market cap'!$AI$3:$AI$14</c:f>
              <c:strCache>
                <c:ptCount val="12"/>
                <c:pt idx="0">
                  <c:v>Funo</c:v>
                </c:pt>
                <c:pt idx="1">
                  <c:v>Danhos</c:v>
                </c:pt>
                <c:pt idx="2">
                  <c:v>Prologis</c:v>
                </c:pt>
                <c:pt idx="3">
                  <c:v>Terrafina</c:v>
                </c:pt>
                <c:pt idx="4">
                  <c:v>Macquarie</c:v>
                </c:pt>
                <c:pt idx="5">
                  <c:v>Hotelera</c:v>
                </c:pt>
                <c:pt idx="6">
                  <c:v>Monterrey</c:v>
                </c:pt>
                <c:pt idx="7">
                  <c:v>Shop</c:v>
                </c:pt>
                <c:pt idx="8">
                  <c:v>Finn</c:v>
                </c:pt>
                <c:pt idx="9">
                  <c:v>Nova</c:v>
                </c:pt>
                <c:pt idx="10">
                  <c:v>Plus</c:v>
                </c:pt>
                <c:pt idx="11">
                  <c:v>HD</c:v>
                </c:pt>
              </c:strCache>
            </c:strRef>
          </c:cat>
          <c:val>
            <c:numRef>
              <c:f>'[fibras descuento nav.xlsx]market cap'!$AJ$3:$AJ$14</c:f>
              <c:numCache>
                <c:formatCode>#,##0</c:formatCode>
                <c:ptCount val="12"/>
                <c:pt idx="0">
                  <c:v>108138.7031</c:v>
                </c:pt>
                <c:pt idx="1">
                  <c:v>42680.535000000003</c:v>
                </c:pt>
                <c:pt idx="2">
                  <c:v>22353.808400000002</c:v>
                </c:pt>
                <c:pt idx="3">
                  <c:v>22172.140200000002</c:v>
                </c:pt>
                <c:pt idx="4">
                  <c:v>16275.951800000001</c:v>
                </c:pt>
                <c:pt idx="5">
                  <c:v>8609.8433000000005</c:v>
                </c:pt>
                <c:pt idx="6">
                  <c:v>8037.0252</c:v>
                </c:pt>
                <c:pt idx="7">
                  <c:v>5485.1630999999998</c:v>
                </c:pt>
                <c:pt idx="8">
                  <c:v>5236.2325000000001</c:v>
                </c:pt>
                <c:pt idx="9">
                  <c:v>4717</c:v>
                </c:pt>
                <c:pt idx="10">
                  <c:v>3635</c:v>
                </c:pt>
                <c:pt idx="11">
                  <c:v>3006.4140000000002</c:v>
                </c:pt>
              </c:numCache>
            </c:numRef>
          </c:val>
          <c:extLst xmlns:c16r2="http://schemas.microsoft.com/office/drawing/2015/06/chart">
            <c:ext xmlns:c16="http://schemas.microsoft.com/office/drawing/2014/chart" uri="{C3380CC4-5D6E-409C-BE32-E72D297353CC}">
              <c16:uniqueId val="{00000000-579E-4AE9-8D2A-4DEB3FBDB797}"/>
            </c:ext>
          </c:extLst>
        </c:ser>
        <c:dLbls>
          <c:showLegendKey val="0"/>
          <c:showVal val="0"/>
          <c:showCatName val="0"/>
          <c:showSerName val="0"/>
          <c:showPercent val="0"/>
          <c:showBubbleSize val="0"/>
        </c:dLbls>
        <c:gapWidth val="219"/>
        <c:overlap val="-27"/>
        <c:axId val="45582976"/>
        <c:axId val="45621248"/>
      </c:barChart>
      <c:catAx>
        <c:axId val="455829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5400000" spcFirstLastPara="1" vertOverflow="ellipsis" wrap="square" anchor="ctr" anchorCtr="1"/>
          <a:lstStyle/>
          <a:p>
            <a:pPr>
              <a:defRPr sz="1050" b="0" i="0" u="none" strike="noStrike" kern="1200" baseline="0">
                <a:solidFill>
                  <a:sysClr val="windowText" lastClr="000000"/>
                </a:solidFill>
                <a:latin typeface="Century Gothic" panose="020B0502020202020204" pitchFamily="34" charset="0"/>
                <a:ea typeface="+mn-ea"/>
                <a:cs typeface="+mn-cs"/>
              </a:defRPr>
            </a:pPr>
            <a:endParaRPr lang="es-MX"/>
          </a:p>
        </c:txPr>
        <c:crossAx val="45621248"/>
        <c:crosses val="autoZero"/>
        <c:auto val="1"/>
        <c:lblAlgn val="ctr"/>
        <c:lblOffset val="100"/>
        <c:noMultiLvlLbl val="0"/>
      </c:catAx>
      <c:valAx>
        <c:axId val="45621248"/>
        <c:scaling>
          <c:orientation val="minMax"/>
        </c:scaling>
        <c:delete val="0"/>
        <c:axPos val="l"/>
        <c:majorGridlines>
          <c:spPr>
            <a:ln w="9525" cap="flat" cmpd="sng" algn="ctr">
              <a:solidFill>
                <a:schemeClr val="bg1">
                  <a:lumMod val="9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Century Gothic" panose="020B0502020202020204" pitchFamily="34" charset="0"/>
                <a:ea typeface="+mn-ea"/>
                <a:cs typeface="+mn-cs"/>
              </a:defRPr>
            </a:pPr>
            <a:endParaRPr lang="es-MX"/>
          </a:p>
        </c:txPr>
        <c:crossAx val="45582976"/>
        <c:crosses val="autoZero"/>
        <c:crossBetween val="between"/>
      </c:valAx>
      <c:spPr>
        <a:noFill/>
        <a:ln>
          <a:noFill/>
        </a:ln>
        <a:effectLst/>
      </c:spPr>
    </c:plotArea>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solidFill>
      <a:schemeClr val="bg1"/>
    </a:solidFill>
    <a:ln w="9525" cap="flat" cmpd="sng" algn="ctr">
      <a:noFill/>
      <a:round/>
    </a:ln>
    <a:effectLst/>
  </c:spPr>
  <c:txPr>
    <a:bodyPr/>
    <a:lstStyle/>
    <a:p>
      <a:pPr>
        <a:defRPr>
          <a:solidFill>
            <a:sysClr val="windowText" lastClr="000000"/>
          </a:solidFill>
          <a:latin typeface="Century Gothic" panose="020B0502020202020204" pitchFamily="34" charset="0"/>
        </a:defRPr>
      </a:pPr>
      <a:endParaRPr lang="es-MX"/>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1" i="0" u="none" strike="noStrike" kern="1200" spc="0" baseline="0">
                <a:solidFill>
                  <a:sysClr val="windowText" lastClr="000000"/>
                </a:solidFill>
                <a:latin typeface="Century Gothic" panose="020B0502020202020204" pitchFamily="34" charset="0"/>
                <a:ea typeface="+mn-ea"/>
                <a:cs typeface="+mn-cs"/>
              </a:defRPr>
            </a:pPr>
            <a:r>
              <a:rPr lang="en-US" b="1"/>
              <a:t>Ingresos comerciales por pasajero (USD)</a:t>
            </a:r>
          </a:p>
        </c:rich>
      </c:tx>
      <c:layout/>
      <c:overlay val="0"/>
      <c:spPr>
        <a:noFill/>
        <a:ln>
          <a:noFill/>
        </a:ln>
        <a:effectLst/>
      </c:spPr>
    </c:title>
    <c:autoTitleDeleted val="0"/>
    <c:plotArea>
      <c:layout/>
      <c:barChart>
        <c:barDir val="col"/>
        <c:grouping val="clustered"/>
        <c:varyColors val="0"/>
        <c:ser>
          <c:idx val="0"/>
          <c:order val="0"/>
          <c:spPr>
            <a:solidFill>
              <a:schemeClr val="accent1"/>
            </a:solidFill>
            <a:ln>
              <a:solidFill>
                <a:srgbClr val="0070C0"/>
              </a:solidFill>
            </a:ln>
            <a:effectLst/>
          </c:spPr>
          <c:invertIfNegative val="0"/>
          <c:dPt>
            <c:idx val="10"/>
            <c:invertIfNegative val="0"/>
            <c:bubble3D val="0"/>
            <c:spPr>
              <a:solidFill>
                <a:srgbClr val="00B050"/>
              </a:solidFill>
              <a:ln>
                <a:solidFill>
                  <a:srgbClr val="00B050"/>
                </a:solidFill>
              </a:ln>
              <a:effectLst/>
            </c:spPr>
            <c:extLst xmlns:c16r2="http://schemas.microsoft.com/office/drawing/2015/06/chart">
              <c:ext xmlns:c16="http://schemas.microsoft.com/office/drawing/2014/chart" uri="{C3380CC4-5D6E-409C-BE32-E72D297353CC}">
                <c16:uniqueId val="{00000001-530A-4A49-A5FF-D31183528CC2}"/>
              </c:ext>
            </c:extLst>
          </c:dPt>
          <c:dPt>
            <c:idx val="15"/>
            <c:invertIfNegative val="0"/>
            <c:bubble3D val="0"/>
            <c:spPr>
              <a:solidFill>
                <a:srgbClr val="FF0000"/>
              </a:solidFill>
              <a:ln>
                <a:solidFill>
                  <a:srgbClr val="FF0000"/>
                </a:solidFill>
              </a:ln>
              <a:effectLst/>
            </c:spPr>
            <c:extLst xmlns:c16r2="http://schemas.microsoft.com/office/drawing/2015/06/chart">
              <c:ext xmlns:c16="http://schemas.microsoft.com/office/drawing/2014/chart" uri="{C3380CC4-5D6E-409C-BE32-E72D297353CC}">
                <c16:uniqueId val="{00000003-530A-4A49-A5FF-D31183528CC2}"/>
              </c:ext>
            </c:extLst>
          </c:dPt>
          <c:dLbls>
            <c:numFmt formatCode="#,##0.0" sourceLinked="0"/>
            <c:spPr>
              <a:noFill/>
              <a:ln>
                <a:noFill/>
              </a:ln>
              <a:effectLst/>
            </c:spPr>
            <c:txPr>
              <a:bodyPr rot="0" spcFirstLastPara="1" vertOverflow="ellipsis" vert="horz" wrap="square" lIns="38100" tIns="19050" rIns="38100" bIns="19050" anchor="ctr" anchorCtr="1">
                <a:spAutoFit/>
              </a:bodyPr>
              <a:lstStyle/>
              <a:p>
                <a:pPr>
                  <a:defRPr sz="1050" b="1" i="0" u="none" strike="noStrike" kern="1200" baseline="0">
                    <a:solidFill>
                      <a:sysClr val="windowText" lastClr="000000"/>
                    </a:solidFill>
                    <a:latin typeface="Century Gothic" panose="020B0502020202020204" pitchFamily="34" charset="0"/>
                    <a:ea typeface="+mn-ea"/>
                    <a:cs typeface="+mn-cs"/>
                  </a:defRPr>
                </a:pPr>
                <a:endParaRPr lang="es-MX"/>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Hoja1!$D$4:$D$21</c:f>
              <c:strCache>
                <c:ptCount val="18"/>
                <c:pt idx="0">
                  <c:v>Narita</c:v>
                </c:pt>
                <c:pt idx="1">
                  <c:v>Frankfurt</c:v>
                </c:pt>
                <c:pt idx="2">
                  <c:v>Heathrow</c:v>
                </c:pt>
                <c:pt idx="3">
                  <c:v>Hong Kong</c:v>
                </c:pt>
                <c:pt idx="4">
                  <c:v>Singapur</c:v>
                </c:pt>
                <c:pt idx="5">
                  <c:v>Amsterdam</c:v>
                </c:pt>
                <c:pt idx="6">
                  <c:v>CDG</c:v>
                </c:pt>
                <c:pt idx="7">
                  <c:v>Shanghai</c:v>
                </c:pt>
                <c:pt idx="8">
                  <c:v>Estambul</c:v>
                </c:pt>
                <c:pt idx="9">
                  <c:v>Toronto</c:v>
                </c:pt>
                <c:pt idx="10">
                  <c:v>Cancún</c:v>
                </c:pt>
                <c:pt idx="11">
                  <c:v>Miami</c:v>
                </c:pt>
                <c:pt idx="12">
                  <c:v>Madrid</c:v>
                </c:pt>
                <c:pt idx="13">
                  <c:v>JFK</c:v>
                </c:pt>
                <c:pt idx="14">
                  <c:v>Lisboa</c:v>
                </c:pt>
                <c:pt idx="15">
                  <c:v>AICM</c:v>
                </c:pt>
                <c:pt idx="16">
                  <c:v>Monterrey</c:v>
                </c:pt>
                <c:pt idx="17">
                  <c:v>Guadalajara</c:v>
                </c:pt>
              </c:strCache>
            </c:strRef>
          </c:cat>
          <c:val>
            <c:numRef>
              <c:f>Hoja1!$E$4:$E$21</c:f>
              <c:numCache>
                <c:formatCode>General</c:formatCode>
                <c:ptCount val="18"/>
                <c:pt idx="0">
                  <c:v>26.7</c:v>
                </c:pt>
                <c:pt idx="1">
                  <c:v>25</c:v>
                </c:pt>
                <c:pt idx="2">
                  <c:v>21.3</c:v>
                </c:pt>
                <c:pt idx="3">
                  <c:v>20.8</c:v>
                </c:pt>
                <c:pt idx="4">
                  <c:v>17.5</c:v>
                </c:pt>
                <c:pt idx="5">
                  <c:v>17</c:v>
                </c:pt>
                <c:pt idx="6">
                  <c:v>12.9</c:v>
                </c:pt>
                <c:pt idx="7">
                  <c:v>8.1999999999999993</c:v>
                </c:pt>
                <c:pt idx="8">
                  <c:v>8</c:v>
                </c:pt>
                <c:pt idx="9">
                  <c:v>7.4</c:v>
                </c:pt>
                <c:pt idx="10">
                  <c:v>7.1</c:v>
                </c:pt>
                <c:pt idx="11">
                  <c:v>6.9</c:v>
                </c:pt>
                <c:pt idx="12">
                  <c:v>5.9</c:v>
                </c:pt>
                <c:pt idx="13">
                  <c:v>5.6</c:v>
                </c:pt>
                <c:pt idx="14">
                  <c:v>5.0999999999999996</c:v>
                </c:pt>
                <c:pt idx="15">
                  <c:v>3.7</c:v>
                </c:pt>
                <c:pt idx="16">
                  <c:v>3.3</c:v>
                </c:pt>
                <c:pt idx="17">
                  <c:v>2.7</c:v>
                </c:pt>
              </c:numCache>
            </c:numRef>
          </c:val>
          <c:extLst xmlns:c16r2="http://schemas.microsoft.com/office/drawing/2015/06/chart">
            <c:ext xmlns:c16="http://schemas.microsoft.com/office/drawing/2014/chart" uri="{C3380CC4-5D6E-409C-BE32-E72D297353CC}">
              <c16:uniqueId val="{00000004-530A-4A49-A5FF-D31183528CC2}"/>
            </c:ext>
          </c:extLst>
        </c:ser>
        <c:dLbls>
          <c:showLegendKey val="0"/>
          <c:showVal val="0"/>
          <c:showCatName val="0"/>
          <c:showSerName val="0"/>
          <c:showPercent val="0"/>
          <c:showBubbleSize val="0"/>
        </c:dLbls>
        <c:gapWidth val="219"/>
        <c:overlap val="-27"/>
        <c:axId val="261203456"/>
        <c:axId val="261204992"/>
      </c:barChart>
      <c:lineChart>
        <c:grouping val="standard"/>
        <c:varyColors val="0"/>
        <c:ser>
          <c:idx val="1"/>
          <c:order val="1"/>
          <c:spPr>
            <a:ln w="28575" cap="rnd">
              <a:solidFill>
                <a:schemeClr val="tx1"/>
              </a:solidFill>
              <a:prstDash val="sysDash"/>
              <a:round/>
            </a:ln>
            <a:effectLst/>
          </c:spPr>
          <c:marker>
            <c:symbol val="none"/>
          </c:marker>
          <c:val>
            <c:numRef>
              <c:f>Hoja1!$F$4:$F$21</c:f>
              <c:numCache>
                <c:formatCode>General</c:formatCode>
                <c:ptCount val="18"/>
                <c:pt idx="0">
                  <c:v>11.4</c:v>
                </c:pt>
                <c:pt idx="1">
                  <c:v>11.4</c:v>
                </c:pt>
                <c:pt idx="2">
                  <c:v>11.4</c:v>
                </c:pt>
                <c:pt idx="3">
                  <c:v>11.4</c:v>
                </c:pt>
                <c:pt idx="4">
                  <c:v>11.4</c:v>
                </c:pt>
                <c:pt idx="5">
                  <c:v>11.4</c:v>
                </c:pt>
                <c:pt idx="6">
                  <c:v>11.4</c:v>
                </c:pt>
                <c:pt idx="7">
                  <c:v>11.4</c:v>
                </c:pt>
                <c:pt idx="8">
                  <c:v>11.4</c:v>
                </c:pt>
                <c:pt idx="9">
                  <c:v>11.4</c:v>
                </c:pt>
                <c:pt idx="10">
                  <c:v>11.4</c:v>
                </c:pt>
                <c:pt idx="11">
                  <c:v>11.4</c:v>
                </c:pt>
                <c:pt idx="12">
                  <c:v>11.4</c:v>
                </c:pt>
                <c:pt idx="13">
                  <c:v>11.4</c:v>
                </c:pt>
                <c:pt idx="14">
                  <c:v>11.4</c:v>
                </c:pt>
                <c:pt idx="15">
                  <c:v>11.4</c:v>
                </c:pt>
                <c:pt idx="16">
                  <c:v>11.4</c:v>
                </c:pt>
                <c:pt idx="17">
                  <c:v>11.4</c:v>
                </c:pt>
              </c:numCache>
            </c:numRef>
          </c:val>
          <c:smooth val="0"/>
          <c:extLst xmlns:c16r2="http://schemas.microsoft.com/office/drawing/2015/06/chart">
            <c:ext xmlns:c16="http://schemas.microsoft.com/office/drawing/2014/chart" uri="{C3380CC4-5D6E-409C-BE32-E72D297353CC}">
              <c16:uniqueId val="{00000005-530A-4A49-A5FF-D31183528CC2}"/>
            </c:ext>
          </c:extLst>
        </c:ser>
        <c:dLbls>
          <c:showLegendKey val="0"/>
          <c:showVal val="0"/>
          <c:showCatName val="0"/>
          <c:showSerName val="0"/>
          <c:showPercent val="0"/>
          <c:showBubbleSize val="0"/>
        </c:dLbls>
        <c:marker val="1"/>
        <c:smooth val="0"/>
        <c:axId val="261203456"/>
        <c:axId val="261204992"/>
      </c:lineChart>
      <c:catAx>
        <c:axId val="261203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5400000" spcFirstLastPara="1" vertOverflow="ellipsis" wrap="square" anchor="ctr" anchorCtr="1"/>
          <a:lstStyle/>
          <a:p>
            <a:pPr>
              <a:defRPr sz="1050" b="0" i="0" u="none" strike="noStrike" kern="1200" baseline="0">
                <a:solidFill>
                  <a:sysClr val="windowText" lastClr="000000"/>
                </a:solidFill>
                <a:latin typeface="Century Gothic" panose="020B0502020202020204" pitchFamily="34" charset="0"/>
                <a:ea typeface="+mn-ea"/>
                <a:cs typeface="+mn-cs"/>
              </a:defRPr>
            </a:pPr>
            <a:endParaRPr lang="es-MX"/>
          </a:p>
        </c:txPr>
        <c:crossAx val="261204992"/>
        <c:crosses val="autoZero"/>
        <c:auto val="1"/>
        <c:lblAlgn val="ctr"/>
        <c:lblOffset val="100"/>
        <c:noMultiLvlLbl val="0"/>
      </c:catAx>
      <c:valAx>
        <c:axId val="261204992"/>
        <c:scaling>
          <c:orientation val="minMax"/>
        </c:scaling>
        <c:delete val="0"/>
        <c:axPos val="l"/>
        <c:majorGridlines>
          <c:spPr>
            <a:ln w="9525" cap="flat" cmpd="sng" algn="ctr">
              <a:solidFill>
                <a:schemeClr val="bg1">
                  <a:lumMod val="9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50" b="0" i="0" u="none" strike="noStrike" kern="1200" baseline="0">
                <a:solidFill>
                  <a:sysClr val="windowText" lastClr="000000"/>
                </a:solidFill>
                <a:latin typeface="Century Gothic" panose="020B0502020202020204" pitchFamily="34" charset="0"/>
                <a:ea typeface="+mn-ea"/>
                <a:cs typeface="+mn-cs"/>
              </a:defRPr>
            </a:pPr>
            <a:endParaRPr lang="es-MX"/>
          </a:p>
        </c:txPr>
        <c:crossAx val="261203456"/>
        <c:crosses val="autoZero"/>
        <c:crossBetween val="between"/>
      </c:valAx>
      <c:spPr>
        <a:noFill/>
        <a:ln>
          <a:noFill/>
        </a:ln>
        <a:effectLst/>
      </c:spPr>
    </c:plotArea>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solidFill>
      <a:schemeClr val="bg1"/>
    </a:solidFill>
    <a:ln w="9525" cap="flat" cmpd="sng" algn="ctr">
      <a:noFill/>
      <a:round/>
    </a:ln>
    <a:effectLst/>
  </c:spPr>
  <c:txPr>
    <a:bodyPr/>
    <a:lstStyle/>
    <a:p>
      <a:pPr>
        <a:defRPr>
          <a:solidFill>
            <a:sysClr val="windowText" lastClr="000000"/>
          </a:solidFill>
          <a:latin typeface="Century Gothic" panose="020B0502020202020204" pitchFamily="34" charset="0"/>
        </a:defRPr>
      </a:pPr>
      <a:endParaRPr lang="es-MX"/>
    </a:p>
  </c:txPr>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1" i="0" u="none" strike="noStrike" kern="1200" spc="0" baseline="0">
                <a:solidFill>
                  <a:sysClr val="windowText" lastClr="000000"/>
                </a:solidFill>
                <a:latin typeface="Century Gothic" panose="020B0502020202020204" pitchFamily="34" charset="0"/>
                <a:ea typeface="+mn-ea"/>
                <a:cs typeface="+mn-cs"/>
              </a:defRPr>
            </a:pPr>
            <a:r>
              <a:rPr lang="en-US" b="1" dirty="0" err="1"/>
              <a:t>Tasa</a:t>
            </a:r>
            <a:r>
              <a:rPr lang="en-US" b="1" dirty="0"/>
              <a:t> de </a:t>
            </a:r>
            <a:r>
              <a:rPr lang="en-US" b="1" dirty="0" err="1"/>
              <a:t>rendimiento</a:t>
            </a:r>
            <a:r>
              <a:rPr lang="en-US" b="1" dirty="0"/>
              <a:t> </a:t>
            </a:r>
            <a:r>
              <a:rPr lang="en-US" b="1" dirty="0" err="1"/>
              <a:t>en</a:t>
            </a:r>
            <a:r>
              <a:rPr lang="en-US" b="1" dirty="0"/>
              <a:t> USD de la </a:t>
            </a:r>
            <a:r>
              <a:rPr lang="en-US" b="1" dirty="0" err="1"/>
              <a:t>deuda</a:t>
            </a:r>
            <a:r>
              <a:rPr lang="en-US" b="1" dirty="0"/>
              <a:t> del NAICM </a:t>
            </a:r>
            <a:r>
              <a:rPr lang="en-US" b="1" dirty="0" err="1"/>
              <a:t>emitida</a:t>
            </a:r>
            <a:r>
              <a:rPr lang="en-US" b="1" dirty="0"/>
              <a:t> </a:t>
            </a:r>
            <a:r>
              <a:rPr lang="en-US" b="1" dirty="0" err="1"/>
              <a:t>en</a:t>
            </a:r>
            <a:r>
              <a:rPr lang="en-US" b="1" dirty="0"/>
              <a:t> </a:t>
            </a:r>
            <a:r>
              <a:rPr lang="en-US" b="1" dirty="0" err="1"/>
              <a:t>noviembre</a:t>
            </a:r>
            <a:r>
              <a:rPr lang="en-US" b="1" dirty="0"/>
              <a:t> 2017</a:t>
            </a:r>
          </a:p>
        </c:rich>
      </c:tx>
      <c:layout/>
      <c:overlay val="0"/>
      <c:spPr>
        <a:noFill/>
        <a:ln>
          <a:noFill/>
        </a:ln>
        <a:effectLst/>
      </c:spPr>
    </c:title>
    <c:autoTitleDeleted val="0"/>
    <c:plotArea>
      <c:layout/>
      <c:lineChart>
        <c:grouping val="standard"/>
        <c:varyColors val="0"/>
        <c:ser>
          <c:idx val="0"/>
          <c:order val="0"/>
          <c:spPr>
            <a:ln w="28575" cap="rnd">
              <a:solidFill>
                <a:srgbClr val="0070C0"/>
              </a:solidFill>
              <a:round/>
            </a:ln>
            <a:effectLst/>
          </c:spPr>
          <c:marker>
            <c:symbol val="none"/>
          </c:marker>
          <c:dLbls>
            <c:dLbl>
              <c:idx val="0"/>
              <c:layout>
                <c:manualLayout>
                  <c:x val="-3.0946663303958372E-2"/>
                  <c:y val="-0.10193225020819863"/>
                </c:manualLayout>
              </c:layout>
              <c:numFmt formatCode="#,##0.00" sourceLinked="0"/>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rgbClr val="0070C0"/>
                      </a:solidFill>
                      <a:latin typeface="Century Gothic" panose="020B0502020202020204" pitchFamily="34" charset="0"/>
                      <a:ea typeface="+mn-ea"/>
                      <a:cs typeface="+mn-cs"/>
                    </a:defRPr>
                  </a:pPr>
                  <a:endParaRPr lang="es-MX"/>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2-9A0F-4E37-8314-2C2472C8A825}"/>
                </c:ext>
              </c:extLst>
            </c:dLbl>
            <c:dLbl>
              <c:idx val="73"/>
              <c:layout>
                <c:manualLayout>
                  <c:x val="-2.7851996973562648E-2"/>
                  <c:y val="9.785496019987068E-2"/>
                </c:manualLayout>
              </c:layout>
              <c:numFmt formatCode="#,##0.00" sourceLinked="0"/>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rgbClr val="0070C0"/>
                      </a:solidFill>
                      <a:latin typeface="Century Gothic" panose="020B0502020202020204" pitchFamily="34" charset="0"/>
                      <a:ea typeface="+mn-ea"/>
                      <a:cs typeface="+mn-cs"/>
                    </a:defRPr>
                  </a:pPr>
                  <a:endParaRPr lang="es-MX"/>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1-9A0F-4E37-8314-2C2472C8A825}"/>
                </c:ext>
              </c:extLst>
            </c:dLbl>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rgbClr val="0070C0"/>
                    </a:solidFill>
                    <a:latin typeface="Century Gothic" panose="020B0502020202020204" pitchFamily="34" charset="0"/>
                    <a:ea typeface="+mn-ea"/>
                    <a:cs typeface="+mn-cs"/>
                  </a:defRPr>
                </a:pPr>
                <a:endParaRPr lang="es-MX"/>
              </a:p>
            </c:txPr>
            <c:showLegendKey val="0"/>
            <c:showVal val="0"/>
            <c:showCatName val="0"/>
            <c:showSerName val="0"/>
            <c:showPercent val="0"/>
            <c:showBubbleSize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Hoja3!$B$3:$B$76</c:f>
              <c:numCache>
                <c:formatCode>dd\-mm\-yy</c:formatCode>
                <c:ptCount val="74"/>
                <c:pt idx="0" formatCode="dd\-mmm\-yy">
                  <c:v>43054</c:v>
                </c:pt>
                <c:pt idx="1">
                  <c:v>43055</c:v>
                </c:pt>
                <c:pt idx="2">
                  <c:v>43056</c:v>
                </c:pt>
                <c:pt idx="3">
                  <c:v>43059</c:v>
                </c:pt>
                <c:pt idx="4">
                  <c:v>43060</c:v>
                </c:pt>
                <c:pt idx="5">
                  <c:v>43061</c:v>
                </c:pt>
                <c:pt idx="6">
                  <c:v>43063</c:v>
                </c:pt>
                <c:pt idx="7">
                  <c:v>43066</c:v>
                </c:pt>
                <c:pt idx="8">
                  <c:v>43067</c:v>
                </c:pt>
                <c:pt idx="9">
                  <c:v>43068</c:v>
                </c:pt>
                <c:pt idx="10">
                  <c:v>43069</c:v>
                </c:pt>
                <c:pt idx="11">
                  <c:v>43070</c:v>
                </c:pt>
                <c:pt idx="12">
                  <c:v>43073</c:v>
                </c:pt>
                <c:pt idx="13">
                  <c:v>43074</c:v>
                </c:pt>
                <c:pt idx="14">
                  <c:v>43075</c:v>
                </c:pt>
                <c:pt idx="15">
                  <c:v>43076</c:v>
                </c:pt>
                <c:pt idx="16">
                  <c:v>43077</c:v>
                </c:pt>
                <c:pt idx="17">
                  <c:v>43080</c:v>
                </c:pt>
                <c:pt idx="18">
                  <c:v>43081</c:v>
                </c:pt>
                <c:pt idx="19">
                  <c:v>43082</c:v>
                </c:pt>
                <c:pt idx="20">
                  <c:v>43083</c:v>
                </c:pt>
                <c:pt idx="21">
                  <c:v>43084</c:v>
                </c:pt>
                <c:pt idx="22">
                  <c:v>43087</c:v>
                </c:pt>
                <c:pt idx="23">
                  <c:v>43088</c:v>
                </c:pt>
                <c:pt idx="24">
                  <c:v>43089</c:v>
                </c:pt>
                <c:pt idx="25">
                  <c:v>43090</c:v>
                </c:pt>
                <c:pt idx="26">
                  <c:v>43091</c:v>
                </c:pt>
                <c:pt idx="27">
                  <c:v>43095</c:v>
                </c:pt>
                <c:pt idx="28">
                  <c:v>43096</c:v>
                </c:pt>
                <c:pt idx="29">
                  <c:v>43097</c:v>
                </c:pt>
                <c:pt idx="30">
                  <c:v>43098</c:v>
                </c:pt>
                <c:pt idx="31">
                  <c:v>43102</c:v>
                </c:pt>
                <c:pt idx="32">
                  <c:v>43103</c:v>
                </c:pt>
                <c:pt idx="33">
                  <c:v>43104</c:v>
                </c:pt>
                <c:pt idx="34">
                  <c:v>43105</c:v>
                </c:pt>
                <c:pt idx="35">
                  <c:v>43108</c:v>
                </c:pt>
                <c:pt idx="36">
                  <c:v>43109</c:v>
                </c:pt>
                <c:pt idx="37">
                  <c:v>43110</c:v>
                </c:pt>
                <c:pt idx="38">
                  <c:v>43111</c:v>
                </c:pt>
                <c:pt idx="39">
                  <c:v>43112</c:v>
                </c:pt>
                <c:pt idx="40">
                  <c:v>43116</c:v>
                </c:pt>
                <c:pt idx="41">
                  <c:v>43117</c:v>
                </c:pt>
                <c:pt idx="42">
                  <c:v>43118</c:v>
                </c:pt>
                <c:pt idx="43">
                  <c:v>43119</c:v>
                </c:pt>
                <c:pt idx="44">
                  <c:v>43122</c:v>
                </c:pt>
                <c:pt idx="45">
                  <c:v>43123</c:v>
                </c:pt>
                <c:pt idx="46">
                  <c:v>43124</c:v>
                </c:pt>
                <c:pt idx="47">
                  <c:v>43125</c:v>
                </c:pt>
                <c:pt idx="48">
                  <c:v>43126</c:v>
                </c:pt>
                <c:pt idx="49">
                  <c:v>43129</c:v>
                </c:pt>
                <c:pt idx="50">
                  <c:v>43130</c:v>
                </c:pt>
                <c:pt idx="51">
                  <c:v>43131</c:v>
                </c:pt>
                <c:pt idx="52">
                  <c:v>43132</c:v>
                </c:pt>
                <c:pt idx="53">
                  <c:v>43133</c:v>
                </c:pt>
                <c:pt idx="54">
                  <c:v>43136</c:v>
                </c:pt>
                <c:pt idx="55">
                  <c:v>43137</c:v>
                </c:pt>
                <c:pt idx="56">
                  <c:v>43138</c:v>
                </c:pt>
                <c:pt idx="57">
                  <c:v>43139</c:v>
                </c:pt>
                <c:pt idx="58">
                  <c:v>43140</c:v>
                </c:pt>
                <c:pt idx="59">
                  <c:v>43143</c:v>
                </c:pt>
                <c:pt idx="60">
                  <c:v>43144</c:v>
                </c:pt>
                <c:pt idx="61">
                  <c:v>43145</c:v>
                </c:pt>
                <c:pt idx="62">
                  <c:v>43146</c:v>
                </c:pt>
                <c:pt idx="63">
                  <c:v>43147</c:v>
                </c:pt>
                <c:pt idx="64">
                  <c:v>43151</c:v>
                </c:pt>
                <c:pt idx="65">
                  <c:v>43152</c:v>
                </c:pt>
                <c:pt idx="66">
                  <c:v>43153</c:v>
                </c:pt>
                <c:pt idx="67">
                  <c:v>43154</c:v>
                </c:pt>
                <c:pt idx="68">
                  <c:v>43157</c:v>
                </c:pt>
                <c:pt idx="69">
                  <c:v>43158</c:v>
                </c:pt>
                <c:pt idx="70">
                  <c:v>43159</c:v>
                </c:pt>
                <c:pt idx="71">
                  <c:v>43160</c:v>
                </c:pt>
                <c:pt idx="72">
                  <c:v>43161</c:v>
                </c:pt>
                <c:pt idx="73">
                  <c:v>43164</c:v>
                </c:pt>
              </c:numCache>
            </c:numRef>
          </c:cat>
          <c:val>
            <c:numRef>
              <c:f>Hoja3!$C$3:$C$76</c:f>
              <c:numCache>
                <c:formatCode>General</c:formatCode>
                <c:ptCount val="74"/>
                <c:pt idx="0">
                  <c:v>5.6129999999999995</c:v>
                </c:pt>
                <c:pt idx="1">
                  <c:v>5.6619999999999999</c:v>
                </c:pt>
                <c:pt idx="2">
                  <c:v>5.6260000000000003</c:v>
                </c:pt>
                <c:pt idx="3">
                  <c:v>5.6120000000000001</c:v>
                </c:pt>
                <c:pt idx="4">
                  <c:v>5.5309999999999997</c:v>
                </c:pt>
                <c:pt idx="5">
                  <c:v>5.5490000000000004</c:v>
                </c:pt>
                <c:pt idx="6">
                  <c:v>5.577</c:v>
                </c:pt>
                <c:pt idx="7">
                  <c:v>5.5449999999999999</c:v>
                </c:pt>
                <c:pt idx="8">
                  <c:v>5.4610000000000003</c:v>
                </c:pt>
                <c:pt idx="9">
                  <c:v>5.4809999999999999</c:v>
                </c:pt>
                <c:pt idx="10">
                  <c:v>5.4749999999999996</c:v>
                </c:pt>
                <c:pt idx="11">
                  <c:v>5.4580000000000002</c:v>
                </c:pt>
                <c:pt idx="12">
                  <c:v>5.4870000000000001</c:v>
                </c:pt>
                <c:pt idx="13">
                  <c:v>5.4219999999999997</c:v>
                </c:pt>
                <c:pt idx="14">
                  <c:v>5.4809999999999999</c:v>
                </c:pt>
                <c:pt idx="15">
                  <c:v>5.5149999999999997</c:v>
                </c:pt>
                <c:pt idx="16">
                  <c:v>5.516</c:v>
                </c:pt>
                <c:pt idx="17">
                  <c:v>5.5270000000000001</c:v>
                </c:pt>
                <c:pt idx="18">
                  <c:v>5.5259999999999998</c:v>
                </c:pt>
                <c:pt idx="19">
                  <c:v>5.5350000000000001</c:v>
                </c:pt>
                <c:pt idx="20">
                  <c:v>5.5259999999999998</c:v>
                </c:pt>
                <c:pt idx="21">
                  <c:v>5.5460000000000003</c:v>
                </c:pt>
                <c:pt idx="22">
                  <c:v>5.5519999999999996</c:v>
                </c:pt>
                <c:pt idx="23">
                  <c:v>5.5430000000000001</c:v>
                </c:pt>
                <c:pt idx="24">
                  <c:v>5.5910000000000002</c:v>
                </c:pt>
                <c:pt idx="25">
                  <c:v>5.5739999999999998</c:v>
                </c:pt>
                <c:pt idx="26">
                  <c:v>5.609</c:v>
                </c:pt>
                <c:pt idx="27">
                  <c:v>5.59</c:v>
                </c:pt>
                <c:pt idx="28">
                  <c:v>5.5510000000000002</c:v>
                </c:pt>
                <c:pt idx="29">
                  <c:v>5.5670000000000002</c:v>
                </c:pt>
                <c:pt idx="30">
                  <c:v>5.5609999999999999</c:v>
                </c:pt>
                <c:pt idx="31">
                  <c:v>5.5739999999999998</c:v>
                </c:pt>
                <c:pt idx="32">
                  <c:v>5.5570000000000004</c:v>
                </c:pt>
                <c:pt idx="33">
                  <c:v>5.5469999999999997</c:v>
                </c:pt>
                <c:pt idx="34">
                  <c:v>5.5510000000000002</c:v>
                </c:pt>
                <c:pt idx="35">
                  <c:v>5.5649999999999995</c:v>
                </c:pt>
                <c:pt idx="36">
                  <c:v>5.6150000000000002</c:v>
                </c:pt>
                <c:pt idx="37">
                  <c:v>5.5990000000000002</c:v>
                </c:pt>
                <c:pt idx="38">
                  <c:v>5.6609999999999996</c:v>
                </c:pt>
                <c:pt idx="39">
                  <c:v>5.641</c:v>
                </c:pt>
                <c:pt idx="40">
                  <c:v>5.64</c:v>
                </c:pt>
                <c:pt idx="41">
                  <c:v>5.6760000000000002</c:v>
                </c:pt>
                <c:pt idx="42">
                  <c:v>5.6749999999999998</c:v>
                </c:pt>
                <c:pt idx="43">
                  <c:v>5.7080000000000002</c:v>
                </c:pt>
                <c:pt idx="44">
                  <c:v>5.7219999999999995</c:v>
                </c:pt>
                <c:pt idx="45">
                  <c:v>5.7130000000000001</c:v>
                </c:pt>
                <c:pt idx="46">
                  <c:v>5.7690000000000001</c:v>
                </c:pt>
                <c:pt idx="47">
                  <c:v>5.7480000000000002</c:v>
                </c:pt>
                <c:pt idx="48">
                  <c:v>5.7370000000000001</c:v>
                </c:pt>
                <c:pt idx="49">
                  <c:v>5.6539999999999999</c:v>
                </c:pt>
                <c:pt idx="50">
                  <c:v>5.7430000000000003</c:v>
                </c:pt>
                <c:pt idx="51">
                  <c:v>5.7240000000000002</c:v>
                </c:pt>
                <c:pt idx="52">
                  <c:v>5.7329999999999997</c:v>
                </c:pt>
                <c:pt idx="53">
                  <c:v>5.7859999999999996</c:v>
                </c:pt>
                <c:pt idx="54">
                  <c:v>5.8449999999999998</c:v>
                </c:pt>
                <c:pt idx="55">
                  <c:v>5.859</c:v>
                </c:pt>
                <c:pt idx="56">
                  <c:v>5.8769999999999998</c:v>
                </c:pt>
                <c:pt idx="57">
                  <c:v>5.96</c:v>
                </c:pt>
                <c:pt idx="58">
                  <c:v>6.1539999999999999</c:v>
                </c:pt>
                <c:pt idx="59">
                  <c:v>6.0709999999999997</c:v>
                </c:pt>
                <c:pt idx="60">
                  <c:v>6.0570000000000004</c:v>
                </c:pt>
                <c:pt idx="61">
                  <c:v>6.0949999999999998</c:v>
                </c:pt>
                <c:pt idx="62">
                  <c:v>6.0679999999999996</c:v>
                </c:pt>
                <c:pt idx="63">
                  <c:v>5.9969999999999999</c:v>
                </c:pt>
                <c:pt idx="64">
                  <c:v>5.9889999999999999</c:v>
                </c:pt>
                <c:pt idx="65">
                  <c:v>6.0119999999999996</c:v>
                </c:pt>
                <c:pt idx="66">
                  <c:v>5.9859999999999998</c:v>
                </c:pt>
                <c:pt idx="67">
                  <c:v>5.9610000000000003</c:v>
                </c:pt>
                <c:pt idx="68">
                  <c:v>5.952</c:v>
                </c:pt>
                <c:pt idx="69">
                  <c:v>5.93</c:v>
                </c:pt>
                <c:pt idx="70">
                  <c:v>5.93</c:v>
                </c:pt>
                <c:pt idx="71">
                  <c:v>5.944</c:v>
                </c:pt>
                <c:pt idx="72">
                  <c:v>5.968</c:v>
                </c:pt>
                <c:pt idx="73">
                  <c:v>5.968</c:v>
                </c:pt>
              </c:numCache>
            </c:numRef>
          </c:val>
          <c:smooth val="0"/>
          <c:extLst xmlns:c16r2="http://schemas.microsoft.com/office/drawing/2015/06/chart">
            <c:ext xmlns:c16="http://schemas.microsoft.com/office/drawing/2014/chart" uri="{C3380CC4-5D6E-409C-BE32-E72D297353CC}">
              <c16:uniqueId val="{00000000-9A0F-4E37-8314-2C2472C8A825}"/>
            </c:ext>
          </c:extLst>
        </c:ser>
        <c:dLbls>
          <c:showLegendKey val="0"/>
          <c:showVal val="0"/>
          <c:showCatName val="0"/>
          <c:showSerName val="0"/>
          <c:showPercent val="0"/>
          <c:showBubbleSize val="0"/>
        </c:dLbls>
        <c:marker val="1"/>
        <c:smooth val="0"/>
        <c:axId val="158896896"/>
        <c:axId val="158898432"/>
      </c:lineChart>
      <c:dateAx>
        <c:axId val="158896896"/>
        <c:scaling>
          <c:orientation val="minMax"/>
        </c:scaling>
        <c:delete val="0"/>
        <c:axPos val="b"/>
        <c:numFmt formatCode="dd\-mmm" sourceLinked="0"/>
        <c:majorTickMark val="none"/>
        <c:minorTickMark val="none"/>
        <c:tickLblPos val="nextTo"/>
        <c:spPr>
          <a:noFill/>
          <a:ln w="9525" cap="flat" cmpd="sng" algn="ctr">
            <a:solidFill>
              <a:schemeClr val="tx1">
                <a:lumMod val="15000"/>
                <a:lumOff val="85000"/>
              </a:schemeClr>
            </a:solidFill>
            <a:round/>
          </a:ln>
          <a:effectLst/>
        </c:spPr>
        <c:txPr>
          <a:bodyPr rot="-5400000" spcFirstLastPara="1" vertOverflow="ellipsis" wrap="square" anchor="ctr" anchorCtr="1"/>
          <a:lstStyle/>
          <a:p>
            <a:pPr>
              <a:defRPr sz="1050" b="0" i="0" u="none" strike="noStrike" kern="1200" baseline="0">
                <a:solidFill>
                  <a:sysClr val="windowText" lastClr="000000"/>
                </a:solidFill>
                <a:latin typeface="Century Gothic" panose="020B0502020202020204" pitchFamily="34" charset="0"/>
                <a:ea typeface="+mn-ea"/>
                <a:cs typeface="+mn-cs"/>
              </a:defRPr>
            </a:pPr>
            <a:endParaRPr lang="es-MX"/>
          </a:p>
        </c:txPr>
        <c:crossAx val="158898432"/>
        <c:crosses val="autoZero"/>
        <c:auto val="1"/>
        <c:lblOffset val="100"/>
        <c:baseTimeUnit val="days"/>
        <c:majorUnit val="14"/>
        <c:majorTimeUnit val="days"/>
      </c:dateAx>
      <c:valAx>
        <c:axId val="158898432"/>
        <c:scaling>
          <c:orientation val="minMax"/>
          <c:min val="5.4"/>
        </c:scaling>
        <c:delete val="0"/>
        <c:axPos val="l"/>
        <c:majorGridlines>
          <c:spPr>
            <a:ln w="9525" cap="flat" cmpd="sng" algn="ctr">
              <a:solidFill>
                <a:schemeClr val="bg1">
                  <a:lumMod val="95000"/>
                </a:schemeClr>
              </a:solidFill>
              <a:round/>
            </a:ln>
            <a:effectLst/>
          </c:spPr>
        </c:majorGridlines>
        <c:numFmt formatCode="#,##0.0" sourceLinked="0"/>
        <c:majorTickMark val="none"/>
        <c:minorTickMark val="none"/>
        <c:tickLblPos val="nextTo"/>
        <c:spPr>
          <a:noFill/>
          <a:ln>
            <a:noFill/>
          </a:ln>
          <a:effectLst/>
        </c:spPr>
        <c:txPr>
          <a:bodyPr rot="-60000000" spcFirstLastPara="1" vertOverflow="ellipsis" vert="horz" wrap="square" anchor="ctr" anchorCtr="1"/>
          <a:lstStyle/>
          <a:p>
            <a:pPr>
              <a:defRPr sz="1050" b="0" i="0" u="none" strike="noStrike" kern="1200" baseline="0">
                <a:solidFill>
                  <a:sysClr val="windowText" lastClr="000000"/>
                </a:solidFill>
                <a:latin typeface="Century Gothic" panose="020B0502020202020204" pitchFamily="34" charset="0"/>
                <a:ea typeface="+mn-ea"/>
                <a:cs typeface="+mn-cs"/>
              </a:defRPr>
            </a:pPr>
            <a:endParaRPr lang="es-MX"/>
          </a:p>
        </c:txPr>
        <c:crossAx val="158896896"/>
        <c:crosses val="autoZero"/>
        <c:crossBetween val="between"/>
      </c:valAx>
      <c:spPr>
        <a:noFill/>
        <a:ln>
          <a:noFill/>
        </a:ln>
        <a:effectLst/>
      </c:spPr>
    </c:plotArea>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solidFill>
      <a:schemeClr val="bg1"/>
    </a:solidFill>
    <a:ln w="9525" cap="flat" cmpd="sng" algn="ctr">
      <a:noFill/>
      <a:round/>
    </a:ln>
    <a:effectLst/>
  </c:spPr>
  <c:txPr>
    <a:bodyPr/>
    <a:lstStyle/>
    <a:p>
      <a:pPr>
        <a:defRPr>
          <a:solidFill>
            <a:sysClr val="windowText" lastClr="000000"/>
          </a:solidFill>
          <a:latin typeface="Century Gothic" panose="020B0502020202020204" pitchFamily="34" charset="0"/>
        </a:defRPr>
      </a:pPr>
      <a:endParaRPr lang="es-MX"/>
    </a:p>
  </c:txPr>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1" i="0" u="none" strike="noStrike" kern="1200" spc="0" baseline="0">
                <a:solidFill>
                  <a:sysClr val="windowText" lastClr="000000"/>
                </a:solidFill>
                <a:latin typeface="Century Gothic" panose="020B0502020202020204" pitchFamily="34" charset="0"/>
                <a:ea typeface="+mn-ea"/>
                <a:cs typeface="+mn-cs"/>
              </a:defRPr>
            </a:pPr>
            <a:r>
              <a:rPr lang="en-US" b="1" dirty="0"/>
              <a:t>Tasa de </a:t>
            </a:r>
            <a:r>
              <a:rPr lang="en-US" b="1" dirty="0" err="1"/>
              <a:t>rendimiento</a:t>
            </a:r>
            <a:r>
              <a:rPr lang="en-US" b="1" dirty="0"/>
              <a:t> de la deuda NAICM en USD (por vencimiento)</a:t>
            </a:r>
          </a:p>
        </c:rich>
      </c:tx>
      <c:layout/>
      <c:overlay val="0"/>
      <c:spPr>
        <a:noFill/>
        <a:ln>
          <a:noFill/>
        </a:ln>
        <a:effectLst/>
      </c:spPr>
    </c:title>
    <c:autoTitleDeleted val="0"/>
    <c:plotArea>
      <c:layout/>
      <c:lineChart>
        <c:grouping val="standard"/>
        <c:varyColors val="0"/>
        <c:ser>
          <c:idx val="0"/>
          <c:order val="0"/>
          <c:tx>
            <c:v>2026</c:v>
          </c:tx>
          <c:spPr>
            <a:ln w="28575" cap="rnd">
              <a:solidFill>
                <a:schemeClr val="accent1"/>
              </a:solidFill>
              <a:round/>
            </a:ln>
            <a:effectLst/>
          </c:spPr>
          <c:marker>
            <c:symbol val="none"/>
          </c:marker>
          <c:cat>
            <c:numRef>
              <c:f>Hoja2!$L$3:$L$81</c:f>
              <c:numCache>
                <c:formatCode>dd\-mm\-yy</c:formatCode>
                <c:ptCount val="79"/>
                <c:pt idx="0" formatCode="dd\-mmm\-yy">
                  <c:v>43054</c:v>
                </c:pt>
                <c:pt idx="1">
                  <c:v>43055</c:v>
                </c:pt>
                <c:pt idx="2">
                  <c:v>43056</c:v>
                </c:pt>
                <c:pt idx="3">
                  <c:v>43059</c:v>
                </c:pt>
                <c:pt idx="4">
                  <c:v>43060</c:v>
                </c:pt>
                <c:pt idx="5">
                  <c:v>43061</c:v>
                </c:pt>
                <c:pt idx="6">
                  <c:v>43063</c:v>
                </c:pt>
                <c:pt idx="7">
                  <c:v>43066</c:v>
                </c:pt>
                <c:pt idx="8">
                  <c:v>43067</c:v>
                </c:pt>
                <c:pt idx="9">
                  <c:v>43068</c:v>
                </c:pt>
                <c:pt idx="10">
                  <c:v>43069</c:v>
                </c:pt>
                <c:pt idx="11">
                  <c:v>43070</c:v>
                </c:pt>
                <c:pt idx="12">
                  <c:v>43073</c:v>
                </c:pt>
                <c:pt idx="13">
                  <c:v>43074</c:v>
                </c:pt>
                <c:pt idx="14">
                  <c:v>43075</c:v>
                </c:pt>
                <c:pt idx="15">
                  <c:v>43076</c:v>
                </c:pt>
                <c:pt idx="16">
                  <c:v>43077</c:v>
                </c:pt>
                <c:pt idx="17">
                  <c:v>43080</c:v>
                </c:pt>
                <c:pt idx="18">
                  <c:v>43081</c:v>
                </c:pt>
                <c:pt idx="19">
                  <c:v>43082</c:v>
                </c:pt>
                <c:pt idx="20">
                  <c:v>43083</c:v>
                </c:pt>
                <c:pt idx="21">
                  <c:v>43084</c:v>
                </c:pt>
                <c:pt idx="22">
                  <c:v>43087</c:v>
                </c:pt>
                <c:pt idx="23">
                  <c:v>43088</c:v>
                </c:pt>
                <c:pt idx="24">
                  <c:v>43089</c:v>
                </c:pt>
                <c:pt idx="25">
                  <c:v>43090</c:v>
                </c:pt>
                <c:pt idx="26">
                  <c:v>43091</c:v>
                </c:pt>
                <c:pt idx="27">
                  <c:v>43095</c:v>
                </c:pt>
                <c:pt idx="28">
                  <c:v>43096</c:v>
                </c:pt>
                <c:pt idx="29">
                  <c:v>43097</c:v>
                </c:pt>
                <c:pt idx="30">
                  <c:v>43098</c:v>
                </c:pt>
                <c:pt idx="31">
                  <c:v>43102</c:v>
                </c:pt>
                <c:pt idx="32">
                  <c:v>43103</c:v>
                </c:pt>
                <c:pt idx="33">
                  <c:v>43104</c:v>
                </c:pt>
                <c:pt idx="34">
                  <c:v>43105</c:v>
                </c:pt>
                <c:pt idx="35">
                  <c:v>43108</c:v>
                </c:pt>
                <c:pt idx="36">
                  <c:v>43109</c:v>
                </c:pt>
                <c:pt idx="37">
                  <c:v>43110</c:v>
                </c:pt>
                <c:pt idx="38">
                  <c:v>43111</c:v>
                </c:pt>
                <c:pt idx="39">
                  <c:v>43112</c:v>
                </c:pt>
                <c:pt idx="40">
                  <c:v>43116</c:v>
                </c:pt>
                <c:pt idx="41">
                  <c:v>43117</c:v>
                </c:pt>
                <c:pt idx="42">
                  <c:v>43118</c:v>
                </c:pt>
                <c:pt idx="43">
                  <c:v>43119</c:v>
                </c:pt>
                <c:pt idx="44">
                  <c:v>43122</c:v>
                </c:pt>
                <c:pt idx="45">
                  <c:v>43123</c:v>
                </c:pt>
                <c:pt idx="46">
                  <c:v>43124</c:v>
                </c:pt>
                <c:pt idx="47">
                  <c:v>43125</c:v>
                </c:pt>
                <c:pt idx="48">
                  <c:v>43126</c:v>
                </c:pt>
                <c:pt idx="49">
                  <c:v>43129</c:v>
                </c:pt>
                <c:pt idx="50">
                  <c:v>43130</c:v>
                </c:pt>
                <c:pt idx="51">
                  <c:v>43131</c:v>
                </c:pt>
                <c:pt idx="52">
                  <c:v>43132</c:v>
                </c:pt>
                <c:pt idx="53">
                  <c:v>43133</c:v>
                </c:pt>
                <c:pt idx="54">
                  <c:v>43136</c:v>
                </c:pt>
                <c:pt idx="55">
                  <c:v>43137</c:v>
                </c:pt>
                <c:pt idx="56">
                  <c:v>43138</c:v>
                </c:pt>
                <c:pt idx="57">
                  <c:v>43139</c:v>
                </c:pt>
                <c:pt idx="58">
                  <c:v>43140</c:v>
                </c:pt>
                <c:pt idx="59">
                  <c:v>43143</c:v>
                </c:pt>
                <c:pt idx="60">
                  <c:v>43144</c:v>
                </c:pt>
                <c:pt idx="61">
                  <c:v>43145</c:v>
                </c:pt>
                <c:pt idx="62">
                  <c:v>43146</c:v>
                </c:pt>
                <c:pt idx="63">
                  <c:v>43147</c:v>
                </c:pt>
                <c:pt idx="64">
                  <c:v>43151</c:v>
                </c:pt>
                <c:pt idx="65">
                  <c:v>43152</c:v>
                </c:pt>
                <c:pt idx="66">
                  <c:v>43153</c:v>
                </c:pt>
                <c:pt idx="67">
                  <c:v>43154</c:v>
                </c:pt>
                <c:pt idx="68">
                  <c:v>43157</c:v>
                </c:pt>
                <c:pt idx="69">
                  <c:v>43158</c:v>
                </c:pt>
                <c:pt idx="70">
                  <c:v>43159</c:v>
                </c:pt>
                <c:pt idx="71">
                  <c:v>43160</c:v>
                </c:pt>
                <c:pt idx="72">
                  <c:v>43161</c:v>
                </c:pt>
                <c:pt idx="73">
                  <c:v>43164</c:v>
                </c:pt>
                <c:pt idx="74">
                  <c:v>43165</c:v>
                </c:pt>
                <c:pt idx="75">
                  <c:v>43166</c:v>
                </c:pt>
                <c:pt idx="76">
                  <c:v>43167</c:v>
                </c:pt>
                <c:pt idx="77">
                  <c:v>43168</c:v>
                </c:pt>
                <c:pt idx="78">
                  <c:v>43171</c:v>
                </c:pt>
              </c:numCache>
            </c:numRef>
          </c:cat>
          <c:val>
            <c:numRef>
              <c:f>Hoja2!$M$3:$M$81</c:f>
              <c:numCache>
                <c:formatCode>General</c:formatCode>
                <c:ptCount val="79"/>
                <c:pt idx="0">
                  <c:v>3.96</c:v>
                </c:pt>
                <c:pt idx="1">
                  <c:v>4.0129999999999999</c:v>
                </c:pt>
                <c:pt idx="2">
                  <c:v>3.9849999999999999</c:v>
                </c:pt>
                <c:pt idx="3">
                  <c:v>3.7919999999999998</c:v>
                </c:pt>
                <c:pt idx="4">
                  <c:v>3.859</c:v>
                </c:pt>
                <c:pt idx="5">
                  <c:v>3.8279999999999998</c:v>
                </c:pt>
                <c:pt idx="6">
                  <c:v>3.8519999999999999</c:v>
                </c:pt>
                <c:pt idx="7">
                  <c:v>3.8490000000000002</c:v>
                </c:pt>
                <c:pt idx="8">
                  <c:v>3.8029999999999999</c:v>
                </c:pt>
                <c:pt idx="9">
                  <c:v>3.8319999999999999</c:v>
                </c:pt>
                <c:pt idx="10">
                  <c:v>3.782</c:v>
                </c:pt>
                <c:pt idx="11">
                  <c:v>3.7749999999999999</c:v>
                </c:pt>
                <c:pt idx="12">
                  <c:v>3.7450000000000001</c:v>
                </c:pt>
                <c:pt idx="13">
                  <c:v>3.657</c:v>
                </c:pt>
                <c:pt idx="14">
                  <c:v>3.7240000000000002</c:v>
                </c:pt>
                <c:pt idx="15">
                  <c:v>3.75</c:v>
                </c:pt>
                <c:pt idx="16">
                  <c:v>3.7410000000000001</c:v>
                </c:pt>
                <c:pt idx="17">
                  <c:v>3.7519999999999998</c:v>
                </c:pt>
                <c:pt idx="18">
                  <c:v>3.8940000000000001</c:v>
                </c:pt>
                <c:pt idx="19">
                  <c:v>3.7829999999999999</c:v>
                </c:pt>
                <c:pt idx="20">
                  <c:v>3.8040000000000003</c:v>
                </c:pt>
                <c:pt idx="21">
                  <c:v>3.8069999999999999</c:v>
                </c:pt>
                <c:pt idx="22">
                  <c:v>3.8460000000000001</c:v>
                </c:pt>
                <c:pt idx="23">
                  <c:v>3.8289999999999997</c:v>
                </c:pt>
                <c:pt idx="24">
                  <c:v>3.8439999999999999</c:v>
                </c:pt>
                <c:pt idx="25">
                  <c:v>3.9329999999999998</c:v>
                </c:pt>
                <c:pt idx="26">
                  <c:v>3.79</c:v>
                </c:pt>
                <c:pt idx="27">
                  <c:v>3.8050000000000002</c:v>
                </c:pt>
                <c:pt idx="28">
                  <c:v>3.7770000000000001</c:v>
                </c:pt>
                <c:pt idx="29">
                  <c:v>3.9290000000000003</c:v>
                </c:pt>
                <c:pt idx="30">
                  <c:v>3.9020000000000001</c:v>
                </c:pt>
                <c:pt idx="31">
                  <c:v>3.8439999999999999</c:v>
                </c:pt>
                <c:pt idx="32">
                  <c:v>3.8460000000000001</c:v>
                </c:pt>
                <c:pt idx="33">
                  <c:v>3.851</c:v>
                </c:pt>
                <c:pt idx="34">
                  <c:v>3.863</c:v>
                </c:pt>
                <c:pt idx="35">
                  <c:v>3.915</c:v>
                </c:pt>
                <c:pt idx="36">
                  <c:v>3.887</c:v>
                </c:pt>
                <c:pt idx="37">
                  <c:v>3.8940000000000001</c:v>
                </c:pt>
                <c:pt idx="38">
                  <c:v>3.9779999999999998</c:v>
                </c:pt>
                <c:pt idx="39">
                  <c:v>3.9489999999999998</c:v>
                </c:pt>
                <c:pt idx="40">
                  <c:v>3.9929999999999999</c:v>
                </c:pt>
                <c:pt idx="41">
                  <c:v>4.0369999999999999</c:v>
                </c:pt>
                <c:pt idx="42">
                  <c:v>4.0659999999999998</c:v>
                </c:pt>
                <c:pt idx="43">
                  <c:v>4.0960000000000001</c:v>
                </c:pt>
                <c:pt idx="44">
                  <c:v>4.0570000000000004</c:v>
                </c:pt>
                <c:pt idx="45">
                  <c:v>3.9939999999999998</c:v>
                </c:pt>
                <c:pt idx="46">
                  <c:v>4.1479999999999997</c:v>
                </c:pt>
                <c:pt idx="47">
                  <c:v>4.1020000000000003</c:v>
                </c:pt>
                <c:pt idx="48">
                  <c:v>4.1760000000000002</c:v>
                </c:pt>
                <c:pt idx="49">
                  <c:v>4.1100000000000003</c:v>
                </c:pt>
                <c:pt idx="50">
                  <c:v>4.1280000000000001</c:v>
                </c:pt>
                <c:pt idx="51">
                  <c:v>4.0940000000000003</c:v>
                </c:pt>
                <c:pt idx="52">
                  <c:v>4.1920000000000002</c:v>
                </c:pt>
                <c:pt idx="53">
                  <c:v>4.2080000000000002</c:v>
                </c:pt>
                <c:pt idx="54">
                  <c:v>4.2809999999999997</c:v>
                </c:pt>
                <c:pt idx="55">
                  <c:v>4.29</c:v>
                </c:pt>
                <c:pt idx="56">
                  <c:v>4.3310000000000004</c:v>
                </c:pt>
                <c:pt idx="57">
                  <c:v>4.4329999999999998</c:v>
                </c:pt>
                <c:pt idx="58">
                  <c:v>4.58</c:v>
                </c:pt>
                <c:pt idx="59">
                  <c:v>4.5640000000000001</c:v>
                </c:pt>
                <c:pt idx="60">
                  <c:v>4.5730000000000004</c:v>
                </c:pt>
                <c:pt idx="61">
                  <c:v>4.6059999999999999</c:v>
                </c:pt>
                <c:pt idx="62">
                  <c:v>4.5969999999999995</c:v>
                </c:pt>
                <c:pt idx="63">
                  <c:v>4.617</c:v>
                </c:pt>
                <c:pt idx="64">
                  <c:v>4.5529999999999999</c:v>
                </c:pt>
                <c:pt idx="65">
                  <c:v>4.5890000000000004</c:v>
                </c:pt>
                <c:pt idx="66">
                  <c:v>4.524</c:v>
                </c:pt>
                <c:pt idx="67">
                  <c:v>4.4879999999999995</c:v>
                </c:pt>
                <c:pt idx="68">
                  <c:v>4.4889999999999999</c:v>
                </c:pt>
                <c:pt idx="69">
                  <c:v>4.4989999999999997</c:v>
                </c:pt>
                <c:pt idx="70">
                  <c:v>4.4749999999999996</c:v>
                </c:pt>
                <c:pt idx="71">
                  <c:v>4.53</c:v>
                </c:pt>
                <c:pt idx="72">
                  <c:v>4.5430000000000001</c:v>
                </c:pt>
                <c:pt idx="73">
                  <c:v>4.5640000000000001</c:v>
                </c:pt>
                <c:pt idx="74">
                  <c:v>4.5179999999999998</c:v>
                </c:pt>
                <c:pt idx="75">
                  <c:v>4.577</c:v>
                </c:pt>
                <c:pt idx="76">
                  <c:v>4.5759999999999996</c:v>
                </c:pt>
                <c:pt idx="77">
                  <c:v>4.6109999999999998</c:v>
                </c:pt>
                <c:pt idx="78">
                  <c:v>4.6079999999999997</c:v>
                </c:pt>
              </c:numCache>
            </c:numRef>
          </c:val>
          <c:smooth val="0"/>
          <c:extLst xmlns:c16r2="http://schemas.microsoft.com/office/drawing/2015/06/chart">
            <c:ext xmlns:c16="http://schemas.microsoft.com/office/drawing/2014/chart" uri="{C3380CC4-5D6E-409C-BE32-E72D297353CC}">
              <c16:uniqueId val="{00000000-7031-4D0C-A779-F5BB05BB4C6A}"/>
            </c:ext>
          </c:extLst>
        </c:ser>
        <c:ser>
          <c:idx val="1"/>
          <c:order val="1"/>
          <c:tx>
            <c:v>2028</c:v>
          </c:tx>
          <c:spPr>
            <a:ln w="28575" cap="rnd">
              <a:solidFill>
                <a:srgbClr val="C00000"/>
              </a:solidFill>
              <a:round/>
            </a:ln>
            <a:effectLst/>
          </c:spPr>
          <c:marker>
            <c:symbol val="none"/>
          </c:marker>
          <c:cat>
            <c:numRef>
              <c:f>Hoja2!$L$3:$L$81</c:f>
              <c:numCache>
                <c:formatCode>dd\-mm\-yy</c:formatCode>
                <c:ptCount val="79"/>
                <c:pt idx="0" formatCode="dd\-mmm\-yy">
                  <c:v>43054</c:v>
                </c:pt>
                <c:pt idx="1">
                  <c:v>43055</c:v>
                </c:pt>
                <c:pt idx="2">
                  <c:v>43056</c:v>
                </c:pt>
                <c:pt idx="3">
                  <c:v>43059</c:v>
                </c:pt>
                <c:pt idx="4">
                  <c:v>43060</c:v>
                </c:pt>
                <c:pt idx="5">
                  <c:v>43061</c:v>
                </c:pt>
                <c:pt idx="6">
                  <c:v>43063</c:v>
                </c:pt>
                <c:pt idx="7">
                  <c:v>43066</c:v>
                </c:pt>
                <c:pt idx="8">
                  <c:v>43067</c:v>
                </c:pt>
                <c:pt idx="9">
                  <c:v>43068</c:v>
                </c:pt>
                <c:pt idx="10">
                  <c:v>43069</c:v>
                </c:pt>
                <c:pt idx="11">
                  <c:v>43070</c:v>
                </c:pt>
                <c:pt idx="12">
                  <c:v>43073</c:v>
                </c:pt>
                <c:pt idx="13">
                  <c:v>43074</c:v>
                </c:pt>
                <c:pt idx="14">
                  <c:v>43075</c:v>
                </c:pt>
                <c:pt idx="15">
                  <c:v>43076</c:v>
                </c:pt>
                <c:pt idx="16">
                  <c:v>43077</c:v>
                </c:pt>
                <c:pt idx="17">
                  <c:v>43080</c:v>
                </c:pt>
                <c:pt idx="18">
                  <c:v>43081</c:v>
                </c:pt>
                <c:pt idx="19">
                  <c:v>43082</c:v>
                </c:pt>
                <c:pt idx="20">
                  <c:v>43083</c:v>
                </c:pt>
                <c:pt idx="21">
                  <c:v>43084</c:v>
                </c:pt>
                <c:pt idx="22">
                  <c:v>43087</c:v>
                </c:pt>
                <c:pt idx="23">
                  <c:v>43088</c:v>
                </c:pt>
                <c:pt idx="24">
                  <c:v>43089</c:v>
                </c:pt>
                <c:pt idx="25">
                  <c:v>43090</c:v>
                </c:pt>
                <c:pt idx="26">
                  <c:v>43091</c:v>
                </c:pt>
                <c:pt idx="27">
                  <c:v>43095</c:v>
                </c:pt>
                <c:pt idx="28">
                  <c:v>43096</c:v>
                </c:pt>
                <c:pt idx="29">
                  <c:v>43097</c:v>
                </c:pt>
                <c:pt idx="30">
                  <c:v>43098</c:v>
                </c:pt>
                <c:pt idx="31">
                  <c:v>43102</c:v>
                </c:pt>
                <c:pt idx="32">
                  <c:v>43103</c:v>
                </c:pt>
                <c:pt idx="33">
                  <c:v>43104</c:v>
                </c:pt>
                <c:pt idx="34">
                  <c:v>43105</c:v>
                </c:pt>
                <c:pt idx="35">
                  <c:v>43108</c:v>
                </c:pt>
                <c:pt idx="36">
                  <c:v>43109</c:v>
                </c:pt>
                <c:pt idx="37">
                  <c:v>43110</c:v>
                </c:pt>
                <c:pt idx="38">
                  <c:v>43111</c:v>
                </c:pt>
                <c:pt idx="39">
                  <c:v>43112</c:v>
                </c:pt>
                <c:pt idx="40">
                  <c:v>43116</c:v>
                </c:pt>
                <c:pt idx="41">
                  <c:v>43117</c:v>
                </c:pt>
                <c:pt idx="42">
                  <c:v>43118</c:v>
                </c:pt>
                <c:pt idx="43">
                  <c:v>43119</c:v>
                </c:pt>
                <c:pt idx="44">
                  <c:v>43122</c:v>
                </c:pt>
                <c:pt idx="45">
                  <c:v>43123</c:v>
                </c:pt>
                <c:pt idx="46">
                  <c:v>43124</c:v>
                </c:pt>
                <c:pt idx="47">
                  <c:v>43125</c:v>
                </c:pt>
                <c:pt idx="48">
                  <c:v>43126</c:v>
                </c:pt>
                <c:pt idx="49">
                  <c:v>43129</c:v>
                </c:pt>
                <c:pt idx="50">
                  <c:v>43130</c:v>
                </c:pt>
                <c:pt idx="51">
                  <c:v>43131</c:v>
                </c:pt>
                <c:pt idx="52">
                  <c:v>43132</c:v>
                </c:pt>
                <c:pt idx="53">
                  <c:v>43133</c:v>
                </c:pt>
                <c:pt idx="54">
                  <c:v>43136</c:v>
                </c:pt>
                <c:pt idx="55">
                  <c:v>43137</c:v>
                </c:pt>
                <c:pt idx="56">
                  <c:v>43138</c:v>
                </c:pt>
                <c:pt idx="57">
                  <c:v>43139</c:v>
                </c:pt>
                <c:pt idx="58">
                  <c:v>43140</c:v>
                </c:pt>
                <c:pt idx="59">
                  <c:v>43143</c:v>
                </c:pt>
                <c:pt idx="60">
                  <c:v>43144</c:v>
                </c:pt>
                <c:pt idx="61">
                  <c:v>43145</c:v>
                </c:pt>
                <c:pt idx="62">
                  <c:v>43146</c:v>
                </c:pt>
                <c:pt idx="63">
                  <c:v>43147</c:v>
                </c:pt>
                <c:pt idx="64">
                  <c:v>43151</c:v>
                </c:pt>
                <c:pt idx="65">
                  <c:v>43152</c:v>
                </c:pt>
                <c:pt idx="66">
                  <c:v>43153</c:v>
                </c:pt>
                <c:pt idx="67">
                  <c:v>43154</c:v>
                </c:pt>
                <c:pt idx="68">
                  <c:v>43157</c:v>
                </c:pt>
                <c:pt idx="69">
                  <c:v>43158</c:v>
                </c:pt>
                <c:pt idx="70">
                  <c:v>43159</c:v>
                </c:pt>
                <c:pt idx="71">
                  <c:v>43160</c:v>
                </c:pt>
                <c:pt idx="72">
                  <c:v>43161</c:v>
                </c:pt>
                <c:pt idx="73">
                  <c:v>43164</c:v>
                </c:pt>
                <c:pt idx="74">
                  <c:v>43165</c:v>
                </c:pt>
                <c:pt idx="75">
                  <c:v>43166</c:v>
                </c:pt>
                <c:pt idx="76">
                  <c:v>43167</c:v>
                </c:pt>
                <c:pt idx="77">
                  <c:v>43168</c:v>
                </c:pt>
                <c:pt idx="78">
                  <c:v>43171</c:v>
                </c:pt>
              </c:numCache>
            </c:numRef>
          </c:cat>
          <c:val>
            <c:numRef>
              <c:f>Hoja2!$N$3:$N$81</c:f>
              <c:numCache>
                <c:formatCode>General</c:formatCode>
                <c:ptCount val="79"/>
                <c:pt idx="0">
                  <c:v>4.1370000000000005</c:v>
                </c:pt>
                <c:pt idx="1">
                  <c:v>4.1749999999999998</c:v>
                </c:pt>
                <c:pt idx="2">
                  <c:v>4.1379999999999999</c:v>
                </c:pt>
                <c:pt idx="3">
                  <c:v>4.133</c:v>
                </c:pt>
                <c:pt idx="4">
                  <c:v>4.0949999999999998</c:v>
                </c:pt>
                <c:pt idx="5">
                  <c:v>4.0419999999999998</c:v>
                </c:pt>
                <c:pt idx="6">
                  <c:v>4.03</c:v>
                </c:pt>
                <c:pt idx="7">
                  <c:v>4.024</c:v>
                </c:pt>
                <c:pt idx="8">
                  <c:v>3.98</c:v>
                </c:pt>
                <c:pt idx="9">
                  <c:v>3.9779999999999998</c:v>
                </c:pt>
                <c:pt idx="10">
                  <c:v>3.9470000000000001</c:v>
                </c:pt>
                <c:pt idx="11">
                  <c:v>3.9329999999999998</c:v>
                </c:pt>
                <c:pt idx="12">
                  <c:v>3.9630000000000001</c:v>
                </c:pt>
                <c:pt idx="13">
                  <c:v>3.9370000000000003</c:v>
                </c:pt>
                <c:pt idx="14">
                  <c:v>3.9050000000000002</c:v>
                </c:pt>
                <c:pt idx="15">
                  <c:v>3.9510000000000001</c:v>
                </c:pt>
                <c:pt idx="16">
                  <c:v>4.0060000000000002</c:v>
                </c:pt>
                <c:pt idx="17">
                  <c:v>4.0090000000000003</c:v>
                </c:pt>
                <c:pt idx="18">
                  <c:v>4.0140000000000002</c:v>
                </c:pt>
                <c:pt idx="19">
                  <c:v>3.9980000000000002</c:v>
                </c:pt>
                <c:pt idx="20">
                  <c:v>4.0049999999999999</c:v>
                </c:pt>
                <c:pt idx="21">
                  <c:v>4.03</c:v>
                </c:pt>
                <c:pt idx="22">
                  <c:v>4.0659999999999998</c:v>
                </c:pt>
                <c:pt idx="23">
                  <c:v>4.0140000000000002</c:v>
                </c:pt>
                <c:pt idx="24">
                  <c:v>4.0369999999999999</c:v>
                </c:pt>
                <c:pt idx="25">
                  <c:v>3.992</c:v>
                </c:pt>
                <c:pt idx="26">
                  <c:v>3.9820000000000002</c:v>
                </c:pt>
                <c:pt idx="27">
                  <c:v>3.9929999999999999</c:v>
                </c:pt>
                <c:pt idx="28">
                  <c:v>3.9550000000000001</c:v>
                </c:pt>
                <c:pt idx="29">
                  <c:v>3.9699999999999998</c:v>
                </c:pt>
                <c:pt idx="30">
                  <c:v>3.95</c:v>
                </c:pt>
                <c:pt idx="31">
                  <c:v>4.0010000000000003</c:v>
                </c:pt>
                <c:pt idx="32">
                  <c:v>4.0019999999999998</c:v>
                </c:pt>
                <c:pt idx="33">
                  <c:v>3.952</c:v>
                </c:pt>
                <c:pt idx="34">
                  <c:v>3.9750000000000001</c:v>
                </c:pt>
                <c:pt idx="35">
                  <c:v>3.9809999999999999</c:v>
                </c:pt>
                <c:pt idx="36">
                  <c:v>4.0220000000000002</c:v>
                </c:pt>
                <c:pt idx="37">
                  <c:v>4.0529999999999999</c:v>
                </c:pt>
                <c:pt idx="38">
                  <c:v>4.0919999999999996</c:v>
                </c:pt>
                <c:pt idx="39">
                  <c:v>4.1370000000000005</c:v>
                </c:pt>
                <c:pt idx="40">
                  <c:v>4.1189999999999998</c:v>
                </c:pt>
                <c:pt idx="41">
                  <c:v>4.1529999999999996</c:v>
                </c:pt>
                <c:pt idx="42">
                  <c:v>4.1449999999999996</c:v>
                </c:pt>
                <c:pt idx="43">
                  <c:v>4.1820000000000004</c:v>
                </c:pt>
                <c:pt idx="44">
                  <c:v>4.1660000000000004</c:v>
                </c:pt>
                <c:pt idx="45">
                  <c:v>4.21</c:v>
                </c:pt>
                <c:pt idx="46">
                  <c:v>4.2290000000000001</c:v>
                </c:pt>
                <c:pt idx="47">
                  <c:v>4.2229999999999999</c:v>
                </c:pt>
                <c:pt idx="48">
                  <c:v>4.2370000000000001</c:v>
                </c:pt>
                <c:pt idx="49">
                  <c:v>4.274</c:v>
                </c:pt>
                <c:pt idx="50">
                  <c:v>4.2670000000000003</c:v>
                </c:pt>
                <c:pt idx="51">
                  <c:v>4.2439999999999998</c:v>
                </c:pt>
                <c:pt idx="52">
                  <c:v>4.2809999999999997</c:v>
                </c:pt>
                <c:pt idx="53">
                  <c:v>4.3369999999999997</c:v>
                </c:pt>
                <c:pt idx="54">
                  <c:v>4.4160000000000004</c:v>
                </c:pt>
                <c:pt idx="55">
                  <c:v>4.43</c:v>
                </c:pt>
                <c:pt idx="56">
                  <c:v>4.4859999999999998</c:v>
                </c:pt>
                <c:pt idx="57">
                  <c:v>4.601</c:v>
                </c:pt>
                <c:pt idx="58">
                  <c:v>4.8309999999999995</c:v>
                </c:pt>
                <c:pt idx="59">
                  <c:v>4.7949999999999999</c:v>
                </c:pt>
                <c:pt idx="60">
                  <c:v>4.7610000000000001</c:v>
                </c:pt>
                <c:pt idx="61">
                  <c:v>4.8</c:v>
                </c:pt>
                <c:pt idx="62">
                  <c:v>4.7990000000000004</c:v>
                </c:pt>
                <c:pt idx="63">
                  <c:v>4.726</c:v>
                </c:pt>
                <c:pt idx="64">
                  <c:v>4.7379999999999995</c:v>
                </c:pt>
                <c:pt idx="65">
                  <c:v>4.7489999999999997</c:v>
                </c:pt>
                <c:pt idx="66">
                  <c:v>4.742</c:v>
                </c:pt>
                <c:pt idx="67">
                  <c:v>4.7409999999999997</c:v>
                </c:pt>
                <c:pt idx="68">
                  <c:v>4.6760000000000002</c:v>
                </c:pt>
                <c:pt idx="69">
                  <c:v>4.673</c:v>
                </c:pt>
                <c:pt idx="70">
                  <c:v>4.6520000000000001</c:v>
                </c:pt>
                <c:pt idx="71">
                  <c:v>4.6909999999999998</c:v>
                </c:pt>
                <c:pt idx="72">
                  <c:v>4.7270000000000003</c:v>
                </c:pt>
                <c:pt idx="73">
                  <c:v>4.6850000000000005</c:v>
                </c:pt>
                <c:pt idx="74">
                  <c:v>4.6390000000000002</c:v>
                </c:pt>
                <c:pt idx="75">
                  <c:v>4.68</c:v>
                </c:pt>
                <c:pt idx="76">
                  <c:v>4.6909999999999998</c:v>
                </c:pt>
                <c:pt idx="77">
                  <c:v>4.694</c:v>
                </c:pt>
                <c:pt idx="78">
                  <c:v>4.6870000000000003</c:v>
                </c:pt>
              </c:numCache>
            </c:numRef>
          </c:val>
          <c:smooth val="0"/>
          <c:extLst xmlns:c16r2="http://schemas.microsoft.com/office/drawing/2015/06/chart">
            <c:ext xmlns:c16="http://schemas.microsoft.com/office/drawing/2014/chart" uri="{C3380CC4-5D6E-409C-BE32-E72D297353CC}">
              <c16:uniqueId val="{00000001-7031-4D0C-A779-F5BB05BB4C6A}"/>
            </c:ext>
          </c:extLst>
        </c:ser>
        <c:ser>
          <c:idx val="2"/>
          <c:order val="2"/>
          <c:tx>
            <c:v>2046</c:v>
          </c:tx>
          <c:spPr>
            <a:ln w="28575" cap="rnd">
              <a:solidFill>
                <a:schemeClr val="accent3"/>
              </a:solidFill>
              <a:round/>
            </a:ln>
            <a:effectLst/>
          </c:spPr>
          <c:marker>
            <c:symbol val="none"/>
          </c:marker>
          <c:cat>
            <c:numRef>
              <c:f>Hoja2!$L$3:$L$81</c:f>
              <c:numCache>
                <c:formatCode>dd\-mm\-yy</c:formatCode>
                <c:ptCount val="79"/>
                <c:pt idx="0" formatCode="dd\-mmm\-yy">
                  <c:v>43054</c:v>
                </c:pt>
                <c:pt idx="1">
                  <c:v>43055</c:v>
                </c:pt>
                <c:pt idx="2">
                  <c:v>43056</c:v>
                </c:pt>
                <c:pt idx="3">
                  <c:v>43059</c:v>
                </c:pt>
                <c:pt idx="4">
                  <c:v>43060</c:v>
                </c:pt>
                <c:pt idx="5">
                  <c:v>43061</c:v>
                </c:pt>
                <c:pt idx="6">
                  <c:v>43063</c:v>
                </c:pt>
                <c:pt idx="7">
                  <c:v>43066</c:v>
                </c:pt>
                <c:pt idx="8">
                  <c:v>43067</c:v>
                </c:pt>
                <c:pt idx="9">
                  <c:v>43068</c:v>
                </c:pt>
                <c:pt idx="10">
                  <c:v>43069</c:v>
                </c:pt>
                <c:pt idx="11">
                  <c:v>43070</c:v>
                </c:pt>
                <c:pt idx="12">
                  <c:v>43073</c:v>
                </c:pt>
                <c:pt idx="13">
                  <c:v>43074</c:v>
                </c:pt>
                <c:pt idx="14">
                  <c:v>43075</c:v>
                </c:pt>
                <c:pt idx="15">
                  <c:v>43076</c:v>
                </c:pt>
                <c:pt idx="16">
                  <c:v>43077</c:v>
                </c:pt>
                <c:pt idx="17">
                  <c:v>43080</c:v>
                </c:pt>
                <c:pt idx="18">
                  <c:v>43081</c:v>
                </c:pt>
                <c:pt idx="19">
                  <c:v>43082</c:v>
                </c:pt>
                <c:pt idx="20">
                  <c:v>43083</c:v>
                </c:pt>
                <c:pt idx="21">
                  <c:v>43084</c:v>
                </c:pt>
                <c:pt idx="22">
                  <c:v>43087</c:v>
                </c:pt>
                <c:pt idx="23">
                  <c:v>43088</c:v>
                </c:pt>
                <c:pt idx="24">
                  <c:v>43089</c:v>
                </c:pt>
                <c:pt idx="25">
                  <c:v>43090</c:v>
                </c:pt>
                <c:pt idx="26">
                  <c:v>43091</c:v>
                </c:pt>
                <c:pt idx="27">
                  <c:v>43095</c:v>
                </c:pt>
                <c:pt idx="28">
                  <c:v>43096</c:v>
                </c:pt>
                <c:pt idx="29">
                  <c:v>43097</c:v>
                </c:pt>
                <c:pt idx="30">
                  <c:v>43098</c:v>
                </c:pt>
                <c:pt idx="31">
                  <c:v>43102</c:v>
                </c:pt>
                <c:pt idx="32">
                  <c:v>43103</c:v>
                </c:pt>
                <c:pt idx="33">
                  <c:v>43104</c:v>
                </c:pt>
                <c:pt idx="34">
                  <c:v>43105</c:v>
                </c:pt>
                <c:pt idx="35">
                  <c:v>43108</c:v>
                </c:pt>
                <c:pt idx="36">
                  <c:v>43109</c:v>
                </c:pt>
                <c:pt idx="37">
                  <c:v>43110</c:v>
                </c:pt>
                <c:pt idx="38">
                  <c:v>43111</c:v>
                </c:pt>
                <c:pt idx="39">
                  <c:v>43112</c:v>
                </c:pt>
                <c:pt idx="40">
                  <c:v>43116</c:v>
                </c:pt>
                <c:pt idx="41">
                  <c:v>43117</c:v>
                </c:pt>
                <c:pt idx="42">
                  <c:v>43118</c:v>
                </c:pt>
                <c:pt idx="43">
                  <c:v>43119</c:v>
                </c:pt>
                <c:pt idx="44">
                  <c:v>43122</c:v>
                </c:pt>
                <c:pt idx="45">
                  <c:v>43123</c:v>
                </c:pt>
                <c:pt idx="46">
                  <c:v>43124</c:v>
                </c:pt>
                <c:pt idx="47">
                  <c:v>43125</c:v>
                </c:pt>
                <c:pt idx="48">
                  <c:v>43126</c:v>
                </c:pt>
                <c:pt idx="49">
                  <c:v>43129</c:v>
                </c:pt>
                <c:pt idx="50">
                  <c:v>43130</c:v>
                </c:pt>
                <c:pt idx="51">
                  <c:v>43131</c:v>
                </c:pt>
                <c:pt idx="52">
                  <c:v>43132</c:v>
                </c:pt>
                <c:pt idx="53">
                  <c:v>43133</c:v>
                </c:pt>
                <c:pt idx="54">
                  <c:v>43136</c:v>
                </c:pt>
                <c:pt idx="55">
                  <c:v>43137</c:v>
                </c:pt>
                <c:pt idx="56">
                  <c:v>43138</c:v>
                </c:pt>
                <c:pt idx="57">
                  <c:v>43139</c:v>
                </c:pt>
                <c:pt idx="58">
                  <c:v>43140</c:v>
                </c:pt>
                <c:pt idx="59">
                  <c:v>43143</c:v>
                </c:pt>
                <c:pt idx="60">
                  <c:v>43144</c:v>
                </c:pt>
                <c:pt idx="61">
                  <c:v>43145</c:v>
                </c:pt>
                <c:pt idx="62">
                  <c:v>43146</c:v>
                </c:pt>
                <c:pt idx="63">
                  <c:v>43147</c:v>
                </c:pt>
                <c:pt idx="64">
                  <c:v>43151</c:v>
                </c:pt>
                <c:pt idx="65">
                  <c:v>43152</c:v>
                </c:pt>
                <c:pt idx="66">
                  <c:v>43153</c:v>
                </c:pt>
                <c:pt idx="67">
                  <c:v>43154</c:v>
                </c:pt>
                <c:pt idx="68">
                  <c:v>43157</c:v>
                </c:pt>
                <c:pt idx="69">
                  <c:v>43158</c:v>
                </c:pt>
                <c:pt idx="70">
                  <c:v>43159</c:v>
                </c:pt>
                <c:pt idx="71">
                  <c:v>43160</c:v>
                </c:pt>
                <c:pt idx="72">
                  <c:v>43161</c:v>
                </c:pt>
                <c:pt idx="73">
                  <c:v>43164</c:v>
                </c:pt>
                <c:pt idx="74">
                  <c:v>43165</c:v>
                </c:pt>
                <c:pt idx="75">
                  <c:v>43166</c:v>
                </c:pt>
                <c:pt idx="76">
                  <c:v>43167</c:v>
                </c:pt>
                <c:pt idx="77">
                  <c:v>43168</c:v>
                </c:pt>
                <c:pt idx="78">
                  <c:v>43171</c:v>
                </c:pt>
              </c:numCache>
            </c:numRef>
          </c:cat>
          <c:val>
            <c:numRef>
              <c:f>Hoja2!$O$3:$O$81</c:f>
              <c:numCache>
                <c:formatCode>General</c:formatCode>
                <c:ptCount val="79"/>
                <c:pt idx="0">
                  <c:v>5.5919999999999996</c:v>
                </c:pt>
                <c:pt idx="1">
                  <c:v>5.6929999999999996</c:v>
                </c:pt>
                <c:pt idx="2">
                  <c:v>5.6550000000000002</c:v>
                </c:pt>
                <c:pt idx="3">
                  <c:v>5.5979999999999999</c:v>
                </c:pt>
                <c:pt idx="4">
                  <c:v>5.5149999999999997</c:v>
                </c:pt>
                <c:pt idx="5">
                  <c:v>5.5309999999999997</c:v>
                </c:pt>
                <c:pt idx="6">
                  <c:v>5.5469999999999997</c:v>
                </c:pt>
                <c:pt idx="7">
                  <c:v>5.5730000000000004</c:v>
                </c:pt>
                <c:pt idx="8">
                  <c:v>5.5339999999999998</c:v>
                </c:pt>
                <c:pt idx="9">
                  <c:v>5.5540000000000003</c:v>
                </c:pt>
                <c:pt idx="10">
                  <c:v>5.4820000000000002</c:v>
                </c:pt>
                <c:pt idx="11">
                  <c:v>5.4119999999999999</c:v>
                </c:pt>
                <c:pt idx="12">
                  <c:v>5.4630000000000001</c:v>
                </c:pt>
                <c:pt idx="13">
                  <c:v>5.4450000000000003</c:v>
                </c:pt>
                <c:pt idx="14">
                  <c:v>5.4770000000000003</c:v>
                </c:pt>
                <c:pt idx="15">
                  <c:v>5.4850000000000003</c:v>
                </c:pt>
                <c:pt idx="16">
                  <c:v>5.4359999999999999</c:v>
                </c:pt>
                <c:pt idx="17">
                  <c:v>5.4459999999999997</c:v>
                </c:pt>
                <c:pt idx="18">
                  <c:v>5.53</c:v>
                </c:pt>
                <c:pt idx="19">
                  <c:v>5.5069999999999997</c:v>
                </c:pt>
                <c:pt idx="20">
                  <c:v>5.4530000000000003</c:v>
                </c:pt>
                <c:pt idx="21">
                  <c:v>5.4989999999999997</c:v>
                </c:pt>
                <c:pt idx="22">
                  <c:v>5.5490000000000004</c:v>
                </c:pt>
                <c:pt idx="23">
                  <c:v>5.5590000000000002</c:v>
                </c:pt>
                <c:pt idx="24">
                  <c:v>5.6150000000000002</c:v>
                </c:pt>
                <c:pt idx="25">
                  <c:v>5.6349999999999998</c:v>
                </c:pt>
                <c:pt idx="26">
                  <c:v>5.6180000000000003</c:v>
                </c:pt>
                <c:pt idx="27">
                  <c:v>5.5990000000000002</c:v>
                </c:pt>
                <c:pt idx="28">
                  <c:v>5.5430000000000001</c:v>
                </c:pt>
                <c:pt idx="29">
                  <c:v>5.5579999999999998</c:v>
                </c:pt>
                <c:pt idx="30">
                  <c:v>5.55</c:v>
                </c:pt>
                <c:pt idx="31">
                  <c:v>5.5759999999999996</c:v>
                </c:pt>
                <c:pt idx="32">
                  <c:v>5.5190000000000001</c:v>
                </c:pt>
                <c:pt idx="33">
                  <c:v>5.5490000000000004</c:v>
                </c:pt>
                <c:pt idx="34">
                  <c:v>5.5720000000000001</c:v>
                </c:pt>
                <c:pt idx="35">
                  <c:v>5.5960000000000001</c:v>
                </c:pt>
                <c:pt idx="36">
                  <c:v>5.6530000000000005</c:v>
                </c:pt>
                <c:pt idx="37">
                  <c:v>5.6040000000000001</c:v>
                </c:pt>
                <c:pt idx="38">
                  <c:v>5.585</c:v>
                </c:pt>
                <c:pt idx="39">
                  <c:v>5.5670000000000002</c:v>
                </c:pt>
                <c:pt idx="40">
                  <c:v>5.6260000000000003</c:v>
                </c:pt>
                <c:pt idx="41">
                  <c:v>5.657</c:v>
                </c:pt>
                <c:pt idx="42">
                  <c:v>5.702</c:v>
                </c:pt>
                <c:pt idx="43">
                  <c:v>5.6859999999999999</c:v>
                </c:pt>
                <c:pt idx="44">
                  <c:v>5.6959999999999997</c:v>
                </c:pt>
                <c:pt idx="45">
                  <c:v>5.7389999999999999</c:v>
                </c:pt>
                <c:pt idx="46">
                  <c:v>5.7869999999999999</c:v>
                </c:pt>
                <c:pt idx="47">
                  <c:v>5.7510000000000003</c:v>
                </c:pt>
                <c:pt idx="48">
                  <c:v>5.7469999999999999</c:v>
                </c:pt>
                <c:pt idx="49">
                  <c:v>5.7370000000000001</c:v>
                </c:pt>
                <c:pt idx="50">
                  <c:v>5.7480000000000002</c:v>
                </c:pt>
                <c:pt idx="51">
                  <c:v>5.7320000000000002</c:v>
                </c:pt>
                <c:pt idx="52">
                  <c:v>5.7530000000000001</c:v>
                </c:pt>
                <c:pt idx="53">
                  <c:v>5.7940000000000005</c:v>
                </c:pt>
                <c:pt idx="54">
                  <c:v>5.8559999999999999</c:v>
                </c:pt>
                <c:pt idx="55">
                  <c:v>5.8629999999999995</c:v>
                </c:pt>
                <c:pt idx="56">
                  <c:v>5.8730000000000002</c:v>
                </c:pt>
                <c:pt idx="57">
                  <c:v>5.9420000000000002</c:v>
                </c:pt>
                <c:pt idx="58">
                  <c:v>6.1239999999999997</c:v>
                </c:pt>
                <c:pt idx="59">
                  <c:v>6.056</c:v>
                </c:pt>
                <c:pt idx="60">
                  <c:v>6.0510000000000002</c:v>
                </c:pt>
                <c:pt idx="61">
                  <c:v>6.0750000000000002</c:v>
                </c:pt>
                <c:pt idx="62">
                  <c:v>6.0659999999999998</c:v>
                </c:pt>
                <c:pt idx="63">
                  <c:v>6</c:v>
                </c:pt>
                <c:pt idx="64">
                  <c:v>6.0049999999999999</c:v>
                </c:pt>
                <c:pt idx="65">
                  <c:v>6.0069999999999997</c:v>
                </c:pt>
                <c:pt idx="66">
                  <c:v>6.0250000000000004</c:v>
                </c:pt>
                <c:pt idx="67">
                  <c:v>5.9770000000000003</c:v>
                </c:pt>
                <c:pt idx="68">
                  <c:v>5.9649999999999999</c:v>
                </c:pt>
                <c:pt idx="69">
                  <c:v>5.9260000000000002</c:v>
                </c:pt>
                <c:pt idx="70">
                  <c:v>5.9089999999999998</c:v>
                </c:pt>
                <c:pt idx="71">
                  <c:v>5.9390000000000001</c:v>
                </c:pt>
                <c:pt idx="72">
                  <c:v>5.9589999999999996</c:v>
                </c:pt>
                <c:pt idx="73">
                  <c:v>5.9480000000000004</c:v>
                </c:pt>
                <c:pt idx="74">
                  <c:v>5.9190000000000005</c:v>
                </c:pt>
                <c:pt idx="75">
                  <c:v>5.9580000000000002</c:v>
                </c:pt>
                <c:pt idx="76">
                  <c:v>5.9619999999999997</c:v>
                </c:pt>
                <c:pt idx="77">
                  <c:v>5.9710000000000001</c:v>
                </c:pt>
                <c:pt idx="78">
                  <c:v>5.9580000000000002</c:v>
                </c:pt>
              </c:numCache>
            </c:numRef>
          </c:val>
          <c:smooth val="0"/>
          <c:extLst xmlns:c16r2="http://schemas.microsoft.com/office/drawing/2015/06/chart">
            <c:ext xmlns:c16="http://schemas.microsoft.com/office/drawing/2014/chart" uri="{C3380CC4-5D6E-409C-BE32-E72D297353CC}">
              <c16:uniqueId val="{00000002-7031-4D0C-A779-F5BB05BB4C6A}"/>
            </c:ext>
          </c:extLst>
        </c:ser>
        <c:ser>
          <c:idx val="3"/>
          <c:order val="3"/>
          <c:tx>
            <c:v>2047</c:v>
          </c:tx>
          <c:spPr>
            <a:ln w="28575" cap="rnd">
              <a:solidFill>
                <a:srgbClr val="00B050"/>
              </a:solidFill>
              <a:round/>
            </a:ln>
            <a:effectLst/>
          </c:spPr>
          <c:marker>
            <c:symbol val="none"/>
          </c:marker>
          <c:cat>
            <c:numRef>
              <c:f>Hoja2!$L$3:$L$81</c:f>
              <c:numCache>
                <c:formatCode>dd\-mm\-yy</c:formatCode>
                <c:ptCount val="79"/>
                <c:pt idx="0" formatCode="dd\-mmm\-yy">
                  <c:v>43054</c:v>
                </c:pt>
                <c:pt idx="1">
                  <c:v>43055</c:v>
                </c:pt>
                <c:pt idx="2">
                  <c:v>43056</c:v>
                </c:pt>
                <c:pt idx="3">
                  <c:v>43059</c:v>
                </c:pt>
                <c:pt idx="4">
                  <c:v>43060</c:v>
                </c:pt>
                <c:pt idx="5">
                  <c:v>43061</c:v>
                </c:pt>
                <c:pt idx="6">
                  <c:v>43063</c:v>
                </c:pt>
                <c:pt idx="7">
                  <c:v>43066</c:v>
                </c:pt>
                <c:pt idx="8">
                  <c:v>43067</c:v>
                </c:pt>
                <c:pt idx="9">
                  <c:v>43068</c:v>
                </c:pt>
                <c:pt idx="10">
                  <c:v>43069</c:v>
                </c:pt>
                <c:pt idx="11">
                  <c:v>43070</c:v>
                </c:pt>
                <c:pt idx="12">
                  <c:v>43073</c:v>
                </c:pt>
                <c:pt idx="13">
                  <c:v>43074</c:v>
                </c:pt>
                <c:pt idx="14">
                  <c:v>43075</c:v>
                </c:pt>
                <c:pt idx="15">
                  <c:v>43076</c:v>
                </c:pt>
                <c:pt idx="16">
                  <c:v>43077</c:v>
                </c:pt>
                <c:pt idx="17">
                  <c:v>43080</c:v>
                </c:pt>
                <c:pt idx="18">
                  <c:v>43081</c:v>
                </c:pt>
                <c:pt idx="19">
                  <c:v>43082</c:v>
                </c:pt>
                <c:pt idx="20">
                  <c:v>43083</c:v>
                </c:pt>
                <c:pt idx="21">
                  <c:v>43084</c:v>
                </c:pt>
                <c:pt idx="22">
                  <c:v>43087</c:v>
                </c:pt>
                <c:pt idx="23">
                  <c:v>43088</c:v>
                </c:pt>
                <c:pt idx="24">
                  <c:v>43089</c:v>
                </c:pt>
                <c:pt idx="25">
                  <c:v>43090</c:v>
                </c:pt>
                <c:pt idx="26">
                  <c:v>43091</c:v>
                </c:pt>
                <c:pt idx="27">
                  <c:v>43095</c:v>
                </c:pt>
                <c:pt idx="28">
                  <c:v>43096</c:v>
                </c:pt>
                <c:pt idx="29">
                  <c:v>43097</c:v>
                </c:pt>
                <c:pt idx="30">
                  <c:v>43098</c:v>
                </c:pt>
                <c:pt idx="31">
                  <c:v>43102</c:v>
                </c:pt>
                <c:pt idx="32">
                  <c:v>43103</c:v>
                </c:pt>
                <c:pt idx="33">
                  <c:v>43104</c:v>
                </c:pt>
                <c:pt idx="34">
                  <c:v>43105</c:v>
                </c:pt>
                <c:pt idx="35">
                  <c:v>43108</c:v>
                </c:pt>
                <c:pt idx="36">
                  <c:v>43109</c:v>
                </c:pt>
                <c:pt idx="37">
                  <c:v>43110</c:v>
                </c:pt>
                <c:pt idx="38">
                  <c:v>43111</c:v>
                </c:pt>
                <c:pt idx="39">
                  <c:v>43112</c:v>
                </c:pt>
                <c:pt idx="40">
                  <c:v>43116</c:v>
                </c:pt>
                <c:pt idx="41">
                  <c:v>43117</c:v>
                </c:pt>
                <c:pt idx="42">
                  <c:v>43118</c:v>
                </c:pt>
                <c:pt idx="43">
                  <c:v>43119</c:v>
                </c:pt>
                <c:pt idx="44">
                  <c:v>43122</c:v>
                </c:pt>
                <c:pt idx="45">
                  <c:v>43123</c:v>
                </c:pt>
                <c:pt idx="46">
                  <c:v>43124</c:v>
                </c:pt>
                <c:pt idx="47">
                  <c:v>43125</c:v>
                </c:pt>
                <c:pt idx="48">
                  <c:v>43126</c:v>
                </c:pt>
                <c:pt idx="49">
                  <c:v>43129</c:v>
                </c:pt>
                <c:pt idx="50">
                  <c:v>43130</c:v>
                </c:pt>
                <c:pt idx="51">
                  <c:v>43131</c:v>
                </c:pt>
                <c:pt idx="52">
                  <c:v>43132</c:v>
                </c:pt>
                <c:pt idx="53">
                  <c:v>43133</c:v>
                </c:pt>
                <c:pt idx="54">
                  <c:v>43136</c:v>
                </c:pt>
                <c:pt idx="55">
                  <c:v>43137</c:v>
                </c:pt>
                <c:pt idx="56">
                  <c:v>43138</c:v>
                </c:pt>
                <c:pt idx="57">
                  <c:v>43139</c:v>
                </c:pt>
                <c:pt idx="58">
                  <c:v>43140</c:v>
                </c:pt>
                <c:pt idx="59">
                  <c:v>43143</c:v>
                </c:pt>
                <c:pt idx="60">
                  <c:v>43144</c:v>
                </c:pt>
                <c:pt idx="61">
                  <c:v>43145</c:v>
                </c:pt>
                <c:pt idx="62">
                  <c:v>43146</c:v>
                </c:pt>
                <c:pt idx="63">
                  <c:v>43147</c:v>
                </c:pt>
                <c:pt idx="64">
                  <c:v>43151</c:v>
                </c:pt>
                <c:pt idx="65">
                  <c:v>43152</c:v>
                </c:pt>
                <c:pt idx="66">
                  <c:v>43153</c:v>
                </c:pt>
                <c:pt idx="67">
                  <c:v>43154</c:v>
                </c:pt>
                <c:pt idx="68">
                  <c:v>43157</c:v>
                </c:pt>
                <c:pt idx="69">
                  <c:v>43158</c:v>
                </c:pt>
                <c:pt idx="70">
                  <c:v>43159</c:v>
                </c:pt>
                <c:pt idx="71">
                  <c:v>43160</c:v>
                </c:pt>
                <c:pt idx="72">
                  <c:v>43161</c:v>
                </c:pt>
                <c:pt idx="73">
                  <c:v>43164</c:v>
                </c:pt>
                <c:pt idx="74">
                  <c:v>43165</c:v>
                </c:pt>
                <c:pt idx="75">
                  <c:v>43166</c:v>
                </c:pt>
                <c:pt idx="76">
                  <c:v>43167</c:v>
                </c:pt>
                <c:pt idx="77">
                  <c:v>43168</c:v>
                </c:pt>
                <c:pt idx="78">
                  <c:v>43171</c:v>
                </c:pt>
              </c:numCache>
            </c:numRef>
          </c:cat>
          <c:val>
            <c:numRef>
              <c:f>Hoja2!$P$3:$P$81</c:f>
              <c:numCache>
                <c:formatCode>General</c:formatCode>
                <c:ptCount val="79"/>
                <c:pt idx="0">
                  <c:v>5.6129999999999995</c:v>
                </c:pt>
                <c:pt idx="1">
                  <c:v>5.6619999999999999</c:v>
                </c:pt>
                <c:pt idx="2">
                  <c:v>5.6260000000000003</c:v>
                </c:pt>
                <c:pt idx="3">
                  <c:v>5.6120000000000001</c:v>
                </c:pt>
                <c:pt idx="4">
                  <c:v>5.5309999999999997</c:v>
                </c:pt>
                <c:pt idx="5">
                  <c:v>5.5490000000000004</c:v>
                </c:pt>
                <c:pt idx="6">
                  <c:v>5.577</c:v>
                </c:pt>
                <c:pt idx="7">
                  <c:v>5.5449999999999999</c:v>
                </c:pt>
                <c:pt idx="8">
                  <c:v>5.4610000000000003</c:v>
                </c:pt>
                <c:pt idx="9">
                  <c:v>5.4809999999999999</c:v>
                </c:pt>
                <c:pt idx="10">
                  <c:v>5.4749999999999996</c:v>
                </c:pt>
                <c:pt idx="11">
                  <c:v>5.4580000000000002</c:v>
                </c:pt>
                <c:pt idx="12">
                  <c:v>5.4870000000000001</c:v>
                </c:pt>
                <c:pt idx="13">
                  <c:v>5.4219999999999997</c:v>
                </c:pt>
                <c:pt idx="14">
                  <c:v>5.4809999999999999</c:v>
                </c:pt>
                <c:pt idx="15">
                  <c:v>5.5149999999999997</c:v>
                </c:pt>
                <c:pt idx="16">
                  <c:v>5.516</c:v>
                </c:pt>
                <c:pt idx="17">
                  <c:v>5.5270000000000001</c:v>
                </c:pt>
                <c:pt idx="18">
                  <c:v>5.5259999999999998</c:v>
                </c:pt>
                <c:pt idx="19">
                  <c:v>5.5350000000000001</c:v>
                </c:pt>
                <c:pt idx="20">
                  <c:v>5.5259999999999998</c:v>
                </c:pt>
                <c:pt idx="21">
                  <c:v>5.5460000000000003</c:v>
                </c:pt>
                <c:pt idx="22">
                  <c:v>5.5519999999999996</c:v>
                </c:pt>
                <c:pt idx="23">
                  <c:v>5.5430000000000001</c:v>
                </c:pt>
                <c:pt idx="24">
                  <c:v>5.5910000000000002</c:v>
                </c:pt>
                <c:pt idx="25">
                  <c:v>5.5739999999999998</c:v>
                </c:pt>
                <c:pt idx="26">
                  <c:v>5.609</c:v>
                </c:pt>
                <c:pt idx="27">
                  <c:v>5.59</c:v>
                </c:pt>
                <c:pt idx="28">
                  <c:v>5.5510000000000002</c:v>
                </c:pt>
                <c:pt idx="29">
                  <c:v>5.5670000000000002</c:v>
                </c:pt>
                <c:pt idx="30">
                  <c:v>5.5609999999999999</c:v>
                </c:pt>
                <c:pt idx="31">
                  <c:v>5.5739999999999998</c:v>
                </c:pt>
                <c:pt idx="32">
                  <c:v>5.5570000000000004</c:v>
                </c:pt>
                <c:pt idx="33">
                  <c:v>5.5469999999999997</c:v>
                </c:pt>
                <c:pt idx="34">
                  <c:v>5.5510000000000002</c:v>
                </c:pt>
                <c:pt idx="35">
                  <c:v>5.5649999999999995</c:v>
                </c:pt>
                <c:pt idx="36">
                  <c:v>5.6150000000000002</c:v>
                </c:pt>
                <c:pt idx="37">
                  <c:v>5.5990000000000002</c:v>
                </c:pt>
                <c:pt idx="38">
                  <c:v>5.6609999999999996</c:v>
                </c:pt>
                <c:pt idx="39">
                  <c:v>5.641</c:v>
                </c:pt>
                <c:pt idx="40">
                  <c:v>5.64</c:v>
                </c:pt>
                <c:pt idx="41">
                  <c:v>5.6760000000000002</c:v>
                </c:pt>
                <c:pt idx="42">
                  <c:v>5.6749999999999998</c:v>
                </c:pt>
                <c:pt idx="43">
                  <c:v>5.7080000000000002</c:v>
                </c:pt>
                <c:pt idx="44">
                  <c:v>5.7219999999999995</c:v>
                </c:pt>
                <c:pt idx="45">
                  <c:v>5.7130000000000001</c:v>
                </c:pt>
                <c:pt idx="46">
                  <c:v>5.7690000000000001</c:v>
                </c:pt>
                <c:pt idx="47">
                  <c:v>5.7480000000000002</c:v>
                </c:pt>
                <c:pt idx="48">
                  <c:v>5.7370000000000001</c:v>
                </c:pt>
                <c:pt idx="49">
                  <c:v>5.6539999999999999</c:v>
                </c:pt>
                <c:pt idx="50">
                  <c:v>5.7430000000000003</c:v>
                </c:pt>
                <c:pt idx="51">
                  <c:v>5.7240000000000002</c:v>
                </c:pt>
                <c:pt idx="52">
                  <c:v>5.7329999999999997</c:v>
                </c:pt>
                <c:pt idx="53">
                  <c:v>5.7859999999999996</c:v>
                </c:pt>
                <c:pt idx="54">
                  <c:v>5.8449999999999998</c:v>
                </c:pt>
                <c:pt idx="55">
                  <c:v>5.859</c:v>
                </c:pt>
                <c:pt idx="56">
                  <c:v>5.8769999999999998</c:v>
                </c:pt>
                <c:pt idx="57">
                  <c:v>5.96</c:v>
                </c:pt>
                <c:pt idx="58">
                  <c:v>6.1539999999999999</c:v>
                </c:pt>
                <c:pt idx="59">
                  <c:v>6.0709999999999997</c:v>
                </c:pt>
                <c:pt idx="60">
                  <c:v>6.0570000000000004</c:v>
                </c:pt>
                <c:pt idx="61">
                  <c:v>6.0949999999999998</c:v>
                </c:pt>
                <c:pt idx="62">
                  <c:v>6.0679999999999996</c:v>
                </c:pt>
                <c:pt idx="63">
                  <c:v>5.9969999999999999</c:v>
                </c:pt>
                <c:pt idx="64">
                  <c:v>5.9889999999999999</c:v>
                </c:pt>
                <c:pt idx="65">
                  <c:v>6.0119999999999996</c:v>
                </c:pt>
                <c:pt idx="66">
                  <c:v>5.9859999999999998</c:v>
                </c:pt>
                <c:pt idx="67">
                  <c:v>5.9610000000000003</c:v>
                </c:pt>
                <c:pt idx="68">
                  <c:v>5.952</c:v>
                </c:pt>
                <c:pt idx="69">
                  <c:v>5.93</c:v>
                </c:pt>
                <c:pt idx="70">
                  <c:v>5.93</c:v>
                </c:pt>
                <c:pt idx="71">
                  <c:v>5.944</c:v>
                </c:pt>
                <c:pt idx="72">
                  <c:v>5.968</c:v>
                </c:pt>
                <c:pt idx="73">
                  <c:v>5.944</c:v>
                </c:pt>
                <c:pt idx="74">
                  <c:v>5.9119999999999999</c:v>
                </c:pt>
                <c:pt idx="75">
                  <c:v>5.9660000000000002</c:v>
                </c:pt>
                <c:pt idx="76">
                  <c:v>5.9610000000000003</c:v>
                </c:pt>
                <c:pt idx="77">
                  <c:v>5.976</c:v>
                </c:pt>
                <c:pt idx="78">
                  <c:v>5.98</c:v>
                </c:pt>
              </c:numCache>
            </c:numRef>
          </c:val>
          <c:smooth val="0"/>
          <c:extLst xmlns:c16r2="http://schemas.microsoft.com/office/drawing/2015/06/chart">
            <c:ext xmlns:c16="http://schemas.microsoft.com/office/drawing/2014/chart" uri="{C3380CC4-5D6E-409C-BE32-E72D297353CC}">
              <c16:uniqueId val="{00000003-7031-4D0C-A779-F5BB05BB4C6A}"/>
            </c:ext>
          </c:extLst>
        </c:ser>
        <c:dLbls>
          <c:showLegendKey val="0"/>
          <c:showVal val="0"/>
          <c:showCatName val="0"/>
          <c:showSerName val="0"/>
          <c:showPercent val="0"/>
          <c:showBubbleSize val="0"/>
        </c:dLbls>
        <c:marker val="1"/>
        <c:smooth val="0"/>
        <c:axId val="201186304"/>
        <c:axId val="201556736"/>
      </c:lineChart>
      <c:dateAx>
        <c:axId val="201186304"/>
        <c:scaling>
          <c:orientation val="minMax"/>
        </c:scaling>
        <c:delete val="0"/>
        <c:axPos val="b"/>
        <c:numFmt formatCode="dd\-mmm\-yy" sourceLinked="1"/>
        <c:majorTickMark val="none"/>
        <c:minorTickMark val="none"/>
        <c:tickLblPos val="nextTo"/>
        <c:spPr>
          <a:noFill/>
          <a:ln w="9525" cap="flat" cmpd="sng" algn="ctr">
            <a:solidFill>
              <a:schemeClr val="tx1">
                <a:lumMod val="15000"/>
                <a:lumOff val="85000"/>
              </a:schemeClr>
            </a:solidFill>
            <a:round/>
          </a:ln>
          <a:effectLst/>
        </c:spPr>
        <c:txPr>
          <a:bodyPr rot="-5400000" spcFirstLastPara="1" vertOverflow="ellipsis" wrap="square" anchor="ctr" anchorCtr="1"/>
          <a:lstStyle/>
          <a:p>
            <a:pPr>
              <a:defRPr sz="1050" b="0" i="0" u="none" strike="noStrike" kern="1200" baseline="0">
                <a:solidFill>
                  <a:sysClr val="windowText" lastClr="000000"/>
                </a:solidFill>
                <a:latin typeface="Century Gothic" panose="020B0502020202020204" pitchFamily="34" charset="0"/>
                <a:ea typeface="+mn-ea"/>
                <a:cs typeface="+mn-cs"/>
              </a:defRPr>
            </a:pPr>
            <a:endParaRPr lang="es-MX"/>
          </a:p>
        </c:txPr>
        <c:crossAx val="201556736"/>
        <c:crosses val="autoZero"/>
        <c:auto val="1"/>
        <c:lblOffset val="100"/>
        <c:baseTimeUnit val="days"/>
      </c:dateAx>
      <c:valAx>
        <c:axId val="201556736"/>
        <c:scaling>
          <c:orientation val="minMax"/>
          <c:min val="3.5"/>
        </c:scaling>
        <c:delete val="0"/>
        <c:axPos val="l"/>
        <c:majorGridlines>
          <c:spPr>
            <a:ln w="9525" cap="flat" cmpd="sng" algn="ctr">
              <a:solidFill>
                <a:schemeClr val="bg1">
                  <a:lumMod val="95000"/>
                </a:schemeClr>
              </a:solidFill>
              <a:round/>
            </a:ln>
            <a:effectLst/>
          </c:spPr>
        </c:majorGridlines>
        <c:numFmt formatCode="#,##0.0" sourceLinked="0"/>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Century Gothic" panose="020B0502020202020204" pitchFamily="34" charset="0"/>
                <a:ea typeface="+mn-ea"/>
                <a:cs typeface="+mn-cs"/>
              </a:defRPr>
            </a:pPr>
            <a:endParaRPr lang="es-MX"/>
          </a:p>
        </c:txPr>
        <c:crossAx val="201186304"/>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050" b="0" i="0" u="none" strike="noStrike" kern="1200" baseline="0">
              <a:solidFill>
                <a:sysClr val="windowText" lastClr="000000"/>
              </a:solidFill>
              <a:latin typeface="Century Gothic" panose="020B0502020202020204" pitchFamily="34" charset="0"/>
              <a:ea typeface="+mn-ea"/>
              <a:cs typeface="+mn-cs"/>
            </a:defRPr>
          </a:pPr>
          <a:endParaRPr lang="es-MX"/>
        </a:p>
      </c:txPr>
    </c:legend>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solidFill>
            <a:sysClr val="windowText" lastClr="000000"/>
          </a:solidFill>
          <a:latin typeface="Century Gothic" panose="020B0502020202020204" pitchFamily="34" charset="0"/>
        </a:defRPr>
      </a:pPr>
      <a:endParaRPr lang="es-MX"/>
    </a:p>
  </c:txPr>
  <c:externalData r:id="rId2">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ysClr val="windowText" lastClr="000000"/>
                </a:solidFill>
                <a:latin typeface="Century Gothic" panose="020B0502020202020204" pitchFamily="34" charset="0"/>
                <a:ea typeface="+mn-ea"/>
                <a:cs typeface="+mn-cs"/>
              </a:defRPr>
            </a:pPr>
            <a:r>
              <a:rPr lang="en-US" b="1"/>
              <a:t>Premio en emisiones a 30 años vs UMS 30 años</a:t>
            </a:r>
          </a:p>
        </c:rich>
      </c:tx>
      <c:layout/>
      <c:overlay val="0"/>
      <c:spPr>
        <a:noFill/>
        <a:ln>
          <a:noFill/>
        </a:ln>
        <a:effectLst/>
      </c:spPr>
    </c:title>
    <c:autoTitleDeleted val="0"/>
    <c:plotArea>
      <c:layout/>
      <c:lineChart>
        <c:grouping val="standard"/>
        <c:varyColors val="0"/>
        <c:ser>
          <c:idx val="0"/>
          <c:order val="0"/>
          <c:tx>
            <c:v>Aeropuerto</c:v>
          </c:tx>
          <c:spPr>
            <a:ln w="28575" cap="rnd">
              <a:solidFill>
                <a:srgbClr val="0070C0"/>
              </a:solidFill>
              <a:round/>
            </a:ln>
            <a:effectLst/>
          </c:spPr>
          <c:marker>
            <c:symbol val="none"/>
          </c:marker>
          <c:cat>
            <c:numRef>
              <c:f>Hoja2!$AJ$3:$AJ$86</c:f>
              <c:numCache>
                <c:formatCode>dd\-mm\-yy</c:formatCode>
                <c:ptCount val="84"/>
                <c:pt idx="0" formatCode="dd\-mmm\-yy">
                  <c:v>43054</c:v>
                </c:pt>
                <c:pt idx="1">
                  <c:v>43055</c:v>
                </c:pt>
                <c:pt idx="2">
                  <c:v>43056</c:v>
                </c:pt>
                <c:pt idx="3">
                  <c:v>43059</c:v>
                </c:pt>
                <c:pt idx="4">
                  <c:v>43060</c:v>
                </c:pt>
                <c:pt idx="5">
                  <c:v>43061</c:v>
                </c:pt>
                <c:pt idx="6">
                  <c:v>43062</c:v>
                </c:pt>
                <c:pt idx="7">
                  <c:v>43063</c:v>
                </c:pt>
                <c:pt idx="8">
                  <c:v>43066</c:v>
                </c:pt>
                <c:pt idx="9">
                  <c:v>43067</c:v>
                </c:pt>
                <c:pt idx="10">
                  <c:v>43068</c:v>
                </c:pt>
                <c:pt idx="11">
                  <c:v>43069</c:v>
                </c:pt>
                <c:pt idx="12">
                  <c:v>43070</c:v>
                </c:pt>
                <c:pt idx="13">
                  <c:v>43073</c:v>
                </c:pt>
                <c:pt idx="14">
                  <c:v>43074</c:v>
                </c:pt>
                <c:pt idx="15">
                  <c:v>43075</c:v>
                </c:pt>
                <c:pt idx="16">
                  <c:v>43076</c:v>
                </c:pt>
                <c:pt idx="17">
                  <c:v>43077</c:v>
                </c:pt>
                <c:pt idx="18">
                  <c:v>43080</c:v>
                </c:pt>
                <c:pt idx="19">
                  <c:v>43081</c:v>
                </c:pt>
                <c:pt idx="20">
                  <c:v>43082</c:v>
                </c:pt>
                <c:pt idx="21">
                  <c:v>43083</c:v>
                </c:pt>
                <c:pt idx="22">
                  <c:v>43084</c:v>
                </c:pt>
                <c:pt idx="23">
                  <c:v>43087</c:v>
                </c:pt>
                <c:pt idx="24">
                  <c:v>43088</c:v>
                </c:pt>
                <c:pt idx="25">
                  <c:v>43089</c:v>
                </c:pt>
                <c:pt idx="26">
                  <c:v>43090</c:v>
                </c:pt>
                <c:pt idx="27">
                  <c:v>43091</c:v>
                </c:pt>
                <c:pt idx="28">
                  <c:v>43094</c:v>
                </c:pt>
                <c:pt idx="29">
                  <c:v>43095</c:v>
                </c:pt>
                <c:pt idx="30">
                  <c:v>43096</c:v>
                </c:pt>
                <c:pt idx="31">
                  <c:v>43097</c:v>
                </c:pt>
                <c:pt idx="32">
                  <c:v>43098</c:v>
                </c:pt>
                <c:pt idx="33">
                  <c:v>43101</c:v>
                </c:pt>
                <c:pt idx="34">
                  <c:v>43102</c:v>
                </c:pt>
                <c:pt idx="35">
                  <c:v>43103</c:v>
                </c:pt>
                <c:pt idx="36">
                  <c:v>43104</c:v>
                </c:pt>
                <c:pt idx="37">
                  <c:v>43105</c:v>
                </c:pt>
                <c:pt idx="38">
                  <c:v>43108</c:v>
                </c:pt>
                <c:pt idx="39">
                  <c:v>43109</c:v>
                </c:pt>
                <c:pt idx="40">
                  <c:v>43110</c:v>
                </c:pt>
                <c:pt idx="41">
                  <c:v>43111</c:v>
                </c:pt>
                <c:pt idx="42">
                  <c:v>43112</c:v>
                </c:pt>
                <c:pt idx="43">
                  <c:v>43115</c:v>
                </c:pt>
                <c:pt idx="44">
                  <c:v>43116</c:v>
                </c:pt>
                <c:pt idx="45">
                  <c:v>43117</c:v>
                </c:pt>
                <c:pt idx="46">
                  <c:v>43118</c:v>
                </c:pt>
                <c:pt idx="47">
                  <c:v>43119</c:v>
                </c:pt>
                <c:pt idx="48">
                  <c:v>43122</c:v>
                </c:pt>
                <c:pt idx="49">
                  <c:v>43123</c:v>
                </c:pt>
                <c:pt idx="50">
                  <c:v>43124</c:v>
                </c:pt>
                <c:pt idx="51">
                  <c:v>43125</c:v>
                </c:pt>
                <c:pt idx="52">
                  <c:v>43126</c:v>
                </c:pt>
                <c:pt idx="53">
                  <c:v>43129</c:v>
                </c:pt>
                <c:pt idx="54">
                  <c:v>43130</c:v>
                </c:pt>
                <c:pt idx="55">
                  <c:v>43131</c:v>
                </c:pt>
                <c:pt idx="56">
                  <c:v>43132</c:v>
                </c:pt>
                <c:pt idx="57">
                  <c:v>43133</c:v>
                </c:pt>
                <c:pt idx="58">
                  <c:v>43136</c:v>
                </c:pt>
                <c:pt idx="59">
                  <c:v>43137</c:v>
                </c:pt>
                <c:pt idx="60">
                  <c:v>43138</c:v>
                </c:pt>
                <c:pt idx="61">
                  <c:v>43139</c:v>
                </c:pt>
                <c:pt idx="62">
                  <c:v>43140</c:v>
                </c:pt>
                <c:pt idx="63">
                  <c:v>43143</c:v>
                </c:pt>
                <c:pt idx="64">
                  <c:v>43144</c:v>
                </c:pt>
                <c:pt idx="65">
                  <c:v>43145</c:v>
                </c:pt>
                <c:pt idx="66">
                  <c:v>43146</c:v>
                </c:pt>
                <c:pt idx="67">
                  <c:v>43147</c:v>
                </c:pt>
                <c:pt idx="68">
                  <c:v>43150</c:v>
                </c:pt>
                <c:pt idx="69">
                  <c:v>43151</c:v>
                </c:pt>
                <c:pt idx="70">
                  <c:v>43152</c:v>
                </c:pt>
                <c:pt idx="71">
                  <c:v>43153</c:v>
                </c:pt>
                <c:pt idx="72">
                  <c:v>43154</c:v>
                </c:pt>
                <c:pt idx="73">
                  <c:v>43157</c:v>
                </c:pt>
                <c:pt idx="74">
                  <c:v>43158</c:v>
                </c:pt>
                <c:pt idx="75">
                  <c:v>43159</c:v>
                </c:pt>
                <c:pt idx="76">
                  <c:v>43160</c:v>
                </c:pt>
                <c:pt idx="77">
                  <c:v>43161</c:v>
                </c:pt>
                <c:pt idx="78">
                  <c:v>43164</c:v>
                </c:pt>
                <c:pt idx="79">
                  <c:v>43165</c:v>
                </c:pt>
                <c:pt idx="80">
                  <c:v>43166</c:v>
                </c:pt>
                <c:pt idx="81">
                  <c:v>43167</c:v>
                </c:pt>
                <c:pt idx="82">
                  <c:v>43168</c:v>
                </c:pt>
                <c:pt idx="83">
                  <c:v>43171</c:v>
                </c:pt>
              </c:numCache>
            </c:numRef>
          </c:cat>
          <c:val>
            <c:numRef>
              <c:f>Hoja2!$AO$3:$AO$86</c:f>
              <c:numCache>
                <c:formatCode>General</c:formatCode>
                <c:ptCount val="84"/>
                <c:pt idx="0">
                  <c:v>0.86399999999999988</c:v>
                </c:pt>
                <c:pt idx="1">
                  <c:v>0.94500000000000028</c:v>
                </c:pt>
                <c:pt idx="2">
                  <c:v>0.9430000000000005</c:v>
                </c:pt>
                <c:pt idx="3">
                  <c:v>0.94700000000000006</c:v>
                </c:pt>
                <c:pt idx="4">
                  <c:v>0.90899999999999981</c:v>
                </c:pt>
                <c:pt idx="5">
                  <c:v>0.99100000000000055</c:v>
                </c:pt>
                <c:pt idx="6">
                  <c:v>0.99100000000000055</c:v>
                </c:pt>
                <c:pt idx="7">
                  <c:v>0.99899999999999967</c:v>
                </c:pt>
                <c:pt idx="8">
                  <c:v>1.0129999999999999</c:v>
                </c:pt>
                <c:pt idx="9">
                  <c:v>0.96400000000000041</c:v>
                </c:pt>
                <c:pt idx="10">
                  <c:v>0.90700000000000003</c:v>
                </c:pt>
                <c:pt idx="11">
                  <c:v>0.88999999999999968</c:v>
                </c:pt>
                <c:pt idx="12">
                  <c:v>0.89400000000000013</c:v>
                </c:pt>
                <c:pt idx="13">
                  <c:v>0.91199999999999992</c:v>
                </c:pt>
                <c:pt idx="14">
                  <c:v>0.85099999999999998</c:v>
                </c:pt>
                <c:pt idx="15">
                  <c:v>0.87399999999999967</c:v>
                </c:pt>
                <c:pt idx="16">
                  <c:v>0.89100000000000001</c:v>
                </c:pt>
                <c:pt idx="17">
                  <c:v>0.86800000000000033</c:v>
                </c:pt>
                <c:pt idx="18">
                  <c:v>0.79999999999999982</c:v>
                </c:pt>
                <c:pt idx="19">
                  <c:v>0.8019999999999996</c:v>
                </c:pt>
                <c:pt idx="20">
                  <c:v>0.87800000000000011</c:v>
                </c:pt>
                <c:pt idx="21">
                  <c:v>0.8620000000000001</c:v>
                </c:pt>
                <c:pt idx="22">
                  <c:v>0.90600000000000058</c:v>
                </c:pt>
                <c:pt idx="23">
                  <c:v>0.92499999999999982</c:v>
                </c:pt>
                <c:pt idx="24">
                  <c:v>0.87699999999999978</c:v>
                </c:pt>
                <c:pt idx="25">
                  <c:v>0.90899999999999981</c:v>
                </c:pt>
                <c:pt idx="26">
                  <c:v>0.88899999999999935</c:v>
                </c:pt>
                <c:pt idx="27">
                  <c:v>0.92799999999999994</c:v>
                </c:pt>
                <c:pt idx="28">
                  <c:v>0.92799999999999994</c:v>
                </c:pt>
                <c:pt idx="29">
                  <c:v>0.90399999999999991</c:v>
                </c:pt>
                <c:pt idx="30">
                  <c:v>0.89400000000000013</c:v>
                </c:pt>
                <c:pt idx="31">
                  <c:v>0.91100000000000048</c:v>
                </c:pt>
                <c:pt idx="32">
                  <c:v>0.90399999999999991</c:v>
                </c:pt>
                <c:pt idx="33">
                  <c:v>0.90399999999999991</c:v>
                </c:pt>
                <c:pt idx="34">
                  <c:v>0.89599999999999991</c:v>
                </c:pt>
                <c:pt idx="35">
                  <c:v>0.90399999999999991</c:v>
                </c:pt>
                <c:pt idx="36">
                  <c:v>0.87699999999999978</c:v>
                </c:pt>
                <c:pt idx="37">
                  <c:v>0.87999999999999989</c:v>
                </c:pt>
                <c:pt idx="38">
                  <c:v>0.89399999999999924</c:v>
                </c:pt>
                <c:pt idx="39">
                  <c:v>0.89000000000000057</c:v>
                </c:pt>
                <c:pt idx="40">
                  <c:v>0.82800000000000029</c:v>
                </c:pt>
                <c:pt idx="41">
                  <c:v>0.89599999999999991</c:v>
                </c:pt>
                <c:pt idx="42">
                  <c:v>0.89200000000000035</c:v>
                </c:pt>
                <c:pt idx="43">
                  <c:v>0.89200000000000035</c:v>
                </c:pt>
                <c:pt idx="44">
                  <c:v>0.91800000000000015</c:v>
                </c:pt>
                <c:pt idx="45">
                  <c:v>0.93599999999999994</c:v>
                </c:pt>
                <c:pt idx="46">
                  <c:v>0.91299999999999937</c:v>
                </c:pt>
                <c:pt idx="47">
                  <c:v>0.91500000000000004</c:v>
                </c:pt>
                <c:pt idx="48">
                  <c:v>0.94199999999999928</c:v>
                </c:pt>
                <c:pt idx="49">
                  <c:v>0.95800000000000018</c:v>
                </c:pt>
                <c:pt idx="50">
                  <c:v>1.0190000000000001</c:v>
                </c:pt>
                <c:pt idx="51">
                  <c:v>1.016</c:v>
                </c:pt>
                <c:pt idx="52">
                  <c:v>1.0099999999999998</c:v>
                </c:pt>
                <c:pt idx="53">
                  <c:v>0.9009999999999998</c:v>
                </c:pt>
                <c:pt idx="54">
                  <c:v>0.97700000000000031</c:v>
                </c:pt>
                <c:pt idx="55">
                  <c:v>1.0190000000000001</c:v>
                </c:pt>
                <c:pt idx="56">
                  <c:v>0.97199999999999953</c:v>
                </c:pt>
                <c:pt idx="57">
                  <c:v>0.9449999999999994</c:v>
                </c:pt>
                <c:pt idx="58">
                  <c:v>0.98099999999999987</c:v>
                </c:pt>
                <c:pt idx="59">
                  <c:v>0.99300000000000033</c:v>
                </c:pt>
                <c:pt idx="60">
                  <c:v>0.98899999999999988</c:v>
                </c:pt>
                <c:pt idx="61">
                  <c:v>0.95300000000000029</c:v>
                </c:pt>
                <c:pt idx="62">
                  <c:v>1.0339999999999998</c:v>
                </c:pt>
                <c:pt idx="63">
                  <c:v>0.98499999999999943</c:v>
                </c:pt>
                <c:pt idx="64">
                  <c:v>0.97599999999999998</c:v>
                </c:pt>
                <c:pt idx="65">
                  <c:v>0.97599999999999998</c:v>
                </c:pt>
                <c:pt idx="66">
                  <c:v>1.0589999999999993</c:v>
                </c:pt>
                <c:pt idx="67">
                  <c:v>1.04</c:v>
                </c:pt>
                <c:pt idx="68">
                  <c:v>1.04</c:v>
                </c:pt>
                <c:pt idx="69">
                  <c:v>0.96600000000000019</c:v>
                </c:pt>
                <c:pt idx="70">
                  <c:v>0.94099999999999984</c:v>
                </c:pt>
                <c:pt idx="71">
                  <c:v>0.93100000000000005</c:v>
                </c:pt>
                <c:pt idx="72">
                  <c:v>0.9350000000000005</c:v>
                </c:pt>
                <c:pt idx="73">
                  <c:v>0.98899999999999988</c:v>
                </c:pt>
                <c:pt idx="74">
                  <c:v>0.95199999999999996</c:v>
                </c:pt>
                <c:pt idx="75">
                  <c:v>0.93399999999999928</c:v>
                </c:pt>
                <c:pt idx="76">
                  <c:v>0.93700000000000028</c:v>
                </c:pt>
                <c:pt idx="77">
                  <c:v>0.97299999999999986</c:v>
                </c:pt>
                <c:pt idx="78">
                  <c:v>0.96300000000000008</c:v>
                </c:pt>
                <c:pt idx="79">
                  <c:v>0.92600000000000016</c:v>
                </c:pt>
                <c:pt idx="80">
                  <c:v>0.94000000000000039</c:v>
                </c:pt>
                <c:pt idx="81">
                  <c:v>0.96</c:v>
                </c:pt>
                <c:pt idx="82">
                  <c:v>0.97700000000000031</c:v>
                </c:pt>
                <c:pt idx="83">
                  <c:v>0.99400000000000066</c:v>
                </c:pt>
              </c:numCache>
            </c:numRef>
          </c:val>
          <c:smooth val="0"/>
          <c:extLst xmlns:c16r2="http://schemas.microsoft.com/office/drawing/2015/06/chart">
            <c:ext xmlns:c16="http://schemas.microsoft.com/office/drawing/2014/chart" uri="{C3380CC4-5D6E-409C-BE32-E72D297353CC}">
              <c16:uniqueId val="{00000000-D09F-49B5-B4A6-2B6036E38A31}"/>
            </c:ext>
          </c:extLst>
        </c:ser>
        <c:ser>
          <c:idx val="1"/>
          <c:order val="1"/>
          <c:tx>
            <c:v>Pemex</c:v>
          </c:tx>
          <c:spPr>
            <a:ln w="28575" cap="rnd">
              <a:solidFill>
                <a:srgbClr val="C00000"/>
              </a:solidFill>
              <a:round/>
            </a:ln>
            <a:effectLst/>
          </c:spPr>
          <c:marker>
            <c:symbol val="none"/>
          </c:marker>
          <c:cat>
            <c:numRef>
              <c:f>Hoja2!$AJ$3:$AJ$86</c:f>
              <c:numCache>
                <c:formatCode>dd\-mm\-yy</c:formatCode>
                <c:ptCount val="84"/>
                <c:pt idx="0" formatCode="dd\-mmm\-yy">
                  <c:v>43054</c:v>
                </c:pt>
                <c:pt idx="1">
                  <c:v>43055</c:v>
                </c:pt>
                <c:pt idx="2">
                  <c:v>43056</c:v>
                </c:pt>
                <c:pt idx="3">
                  <c:v>43059</c:v>
                </c:pt>
                <c:pt idx="4">
                  <c:v>43060</c:v>
                </c:pt>
                <c:pt idx="5">
                  <c:v>43061</c:v>
                </c:pt>
                <c:pt idx="6">
                  <c:v>43062</c:v>
                </c:pt>
                <c:pt idx="7">
                  <c:v>43063</c:v>
                </c:pt>
                <c:pt idx="8">
                  <c:v>43066</c:v>
                </c:pt>
                <c:pt idx="9">
                  <c:v>43067</c:v>
                </c:pt>
                <c:pt idx="10">
                  <c:v>43068</c:v>
                </c:pt>
                <c:pt idx="11">
                  <c:v>43069</c:v>
                </c:pt>
                <c:pt idx="12">
                  <c:v>43070</c:v>
                </c:pt>
                <c:pt idx="13">
                  <c:v>43073</c:v>
                </c:pt>
                <c:pt idx="14">
                  <c:v>43074</c:v>
                </c:pt>
                <c:pt idx="15">
                  <c:v>43075</c:v>
                </c:pt>
                <c:pt idx="16">
                  <c:v>43076</c:v>
                </c:pt>
                <c:pt idx="17">
                  <c:v>43077</c:v>
                </c:pt>
                <c:pt idx="18">
                  <c:v>43080</c:v>
                </c:pt>
                <c:pt idx="19">
                  <c:v>43081</c:v>
                </c:pt>
                <c:pt idx="20">
                  <c:v>43082</c:v>
                </c:pt>
                <c:pt idx="21">
                  <c:v>43083</c:v>
                </c:pt>
                <c:pt idx="22">
                  <c:v>43084</c:v>
                </c:pt>
                <c:pt idx="23">
                  <c:v>43087</c:v>
                </c:pt>
                <c:pt idx="24">
                  <c:v>43088</c:v>
                </c:pt>
                <c:pt idx="25">
                  <c:v>43089</c:v>
                </c:pt>
                <c:pt idx="26">
                  <c:v>43090</c:v>
                </c:pt>
                <c:pt idx="27">
                  <c:v>43091</c:v>
                </c:pt>
                <c:pt idx="28">
                  <c:v>43094</c:v>
                </c:pt>
                <c:pt idx="29">
                  <c:v>43095</c:v>
                </c:pt>
                <c:pt idx="30">
                  <c:v>43096</c:v>
                </c:pt>
                <c:pt idx="31">
                  <c:v>43097</c:v>
                </c:pt>
                <c:pt idx="32">
                  <c:v>43098</c:v>
                </c:pt>
                <c:pt idx="33">
                  <c:v>43101</c:v>
                </c:pt>
                <c:pt idx="34">
                  <c:v>43102</c:v>
                </c:pt>
                <c:pt idx="35">
                  <c:v>43103</c:v>
                </c:pt>
                <c:pt idx="36">
                  <c:v>43104</c:v>
                </c:pt>
                <c:pt idx="37">
                  <c:v>43105</c:v>
                </c:pt>
                <c:pt idx="38">
                  <c:v>43108</c:v>
                </c:pt>
                <c:pt idx="39">
                  <c:v>43109</c:v>
                </c:pt>
                <c:pt idx="40">
                  <c:v>43110</c:v>
                </c:pt>
                <c:pt idx="41">
                  <c:v>43111</c:v>
                </c:pt>
                <c:pt idx="42">
                  <c:v>43112</c:v>
                </c:pt>
                <c:pt idx="43">
                  <c:v>43115</c:v>
                </c:pt>
                <c:pt idx="44">
                  <c:v>43116</c:v>
                </c:pt>
                <c:pt idx="45">
                  <c:v>43117</c:v>
                </c:pt>
                <c:pt idx="46">
                  <c:v>43118</c:v>
                </c:pt>
                <c:pt idx="47">
                  <c:v>43119</c:v>
                </c:pt>
                <c:pt idx="48">
                  <c:v>43122</c:v>
                </c:pt>
                <c:pt idx="49">
                  <c:v>43123</c:v>
                </c:pt>
                <c:pt idx="50">
                  <c:v>43124</c:v>
                </c:pt>
                <c:pt idx="51">
                  <c:v>43125</c:v>
                </c:pt>
                <c:pt idx="52">
                  <c:v>43126</c:v>
                </c:pt>
                <c:pt idx="53">
                  <c:v>43129</c:v>
                </c:pt>
                <c:pt idx="54">
                  <c:v>43130</c:v>
                </c:pt>
                <c:pt idx="55">
                  <c:v>43131</c:v>
                </c:pt>
                <c:pt idx="56">
                  <c:v>43132</c:v>
                </c:pt>
                <c:pt idx="57">
                  <c:v>43133</c:v>
                </c:pt>
                <c:pt idx="58">
                  <c:v>43136</c:v>
                </c:pt>
                <c:pt idx="59">
                  <c:v>43137</c:v>
                </c:pt>
                <c:pt idx="60">
                  <c:v>43138</c:v>
                </c:pt>
                <c:pt idx="61">
                  <c:v>43139</c:v>
                </c:pt>
                <c:pt idx="62">
                  <c:v>43140</c:v>
                </c:pt>
                <c:pt idx="63">
                  <c:v>43143</c:v>
                </c:pt>
                <c:pt idx="64">
                  <c:v>43144</c:v>
                </c:pt>
                <c:pt idx="65">
                  <c:v>43145</c:v>
                </c:pt>
                <c:pt idx="66">
                  <c:v>43146</c:v>
                </c:pt>
                <c:pt idx="67">
                  <c:v>43147</c:v>
                </c:pt>
                <c:pt idx="68">
                  <c:v>43150</c:v>
                </c:pt>
                <c:pt idx="69">
                  <c:v>43151</c:v>
                </c:pt>
                <c:pt idx="70">
                  <c:v>43152</c:v>
                </c:pt>
                <c:pt idx="71">
                  <c:v>43153</c:v>
                </c:pt>
                <c:pt idx="72">
                  <c:v>43154</c:v>
                </c:pt>
                <c:pt idx="73">
                  <c:v>43157</c:v>
                </c:pt>
                <c:pt idx="74">
                  <c:v>43158</c:v>
                </c:pt>
                <c:pt idx="75">
                  <c:v>43159</c:v>
                </c:pt>
                <c:pt idx="76">
                  <c:v>43160</c:v>
                </c:pt>
                <c:pt idx="77">
                  <c:v>43161</c:v>
                </c:pt>
                <c:pt idx="78">
                  <c:v>43164</c:v>
                </c:pt>
                <c:pt idx="79">
                  <c:v>43165</c:v>
                </c:pt>
                <c:pt idx="80">
                  <c:v>43166</c:v>
                </c:pt>
                <c:pt idx="81">
                  <c:v>43167</c:v>
                </c:pt>
                <c:pt idx="82">
                  <c:v>43168</c:v>
                </c:pt>
                <c:pt idx="83">
                  <c:v>43171</c:v>
                </c:pt>
              </c:numCache>
            </c:numRef>
          </c:cat>
          <c:val>
            <c:numRef>
              <c:f>Hoja2!$AP$3:$AP$86</c:f>
              <c:numCache>
                <c:formatCode>General</c:formatCode>
                <c:ptCount val="84"/>
                <c:pt idx="0">
                  <c:v>1.7790000000000008</c:v>
                </c:pt>
                <c:pt idx="1">
                  <c:v>1.8110000000000008</c:v>
                </c:pt>
                <c:pt idx="2">
                  <c:v>1.8440000000000003</c:v>
                </c:pt>
                <c:pt idx="3">
                  <c:v>1.8630000000000004</c:v>
                </c:pt>
                <c:pt idx="4">
                  <c:v>1.8879999999999999</c:v>
                </c:pt>
                <c:pt idx="5">
                  <c:v>1.9610000000000003</c:v>
                </c:pt>
                <c:pt idx="6">
                  <c:v>1.9640000000000004</c:v>
                </c:pt>
                <c:pt idx="7">
                  <c:v>1.9429999999999996</c:v>
                </c:pt>
                <c:pt idx="8">
                  <c:v>1.9359999999999999</c:v>
                </c:pt>
                <c:pt idx="9">
                  <c:v>2.0060000000000002</c:v>
                </c:pt>
                <c:pt idx="10">
                  <c:v>1.9350000000000005</c:v>
                </c:pt>
                <c:pt idx="11">
                  <c:v>1.9370000000000003</c:v>
                </c:pt>
                <c:pt idx="12">
                  <c:v>1.9509999999999996</c:v>
                </c:pt>
                <c:pt idx="13">
                  <c:v>1.9489999999999998</c:v>
                </c:pt>
                <c:pt idx="14">
                  <c:v>1.9530000000000003</c:v>
                </c:pt>
                <c:pt idx="15">
                  <c:v>1.9139999999999997</c:v>
                </c:pt>
                <c:pt idx="16">
                  <c:v>1.907</c:v>
                </c:pt>
                <c:pt idx="17">
                  <c:v>1.8740000000000006</c:v>
                </c:pt>
                <c:pt idx="18">
                  <c:v>1.8069999999999995</c:v>
                </c:pt>
                <c:pt idx="19">
                  <c:v>1.8119999999999994</c:v>
                </c:pt>
                <c:pt idx="20">
                  <c:v>1.875</c:v>
                </c:pt>
                <c:pt idx="21">
                  <c:v>1.8630000000000004</c:v>
                </c:pt>
                <c:pt idx="22">
                  <c:v>1.8940000000000001</c:v>
                </c:pt>
                <c:pt idx="23">
                  <c:v>1.9000000000000004</c:v>
                </c:pt>
                <c:pt idx="24">
                  <c:v>1.8679999999999994</c:v>
                </c:pt>
                <c:pt idx="25">
                  <c:v>1.8519999999999994</c:v>
                </c:pt>
                <c:pt idx="26">
                  <c:v>1.8489999999999993</c:v>
                </c:pt>
                <c:pt idx="27">
                  <c:v>1.8440000000000003</c:v>
                </c:pt>
                <c:pt idx="28">
                  <c:v>1.8440000000000003</c:v>
                </c:pt>
                <c:pt idx="29">
                  <c:v>1.8410000000000002</c:v>
                </c:pt>
                <c:pt idx="30">
                  <c:v>1.87</c:v>
                </c:pt>
                <c:pt idx="31">
                  <c:v>1.8730000000000002</c:v>
                </c:pt>
                <c:pt idx="32">
                  <c:v>1.8719999999999999</c:v>
                </c:pt>
                <c:pt idx="33">
                  <c:v>1.8719999999999999</c:v>
                </c:pt>
                <c:pt idx="34">
                  <c:v>1.851</c:v>
                </c:pt>
                <c:pt idx="35">
                  <c:v>1.8659999999999997</c:v>
                </c:pt>
                <c:pt idx="36">
                  <c:v>1.8460000000000001</c:v>
                </c:pt>
                <c:pt idx="37">
                  <c:v>1.8449999999999998</c:v>
                </c:pt>
                <c:pt idx="38">
                  <c:v>1.8410000000000002</c:v>
                </c:pt>
                <c:pt idx="39">
                  <c:v>1.782</c:v>
                </c:pt>
                <c:pt idx="40">
                  <c:v>1.7380000000000004</c:v>
                </c:pt>
                <c:pt idx="41">
                  <c:v>1.7430000000000003</c:v>
                </c:pt>
                <c:pt idx="42">
                  <c:v>1.7700000000000005</c:v>
                </c:pt>
                <c:pt idx="43">
                  <c:v>1.7700000000000005</c:v>
                </c:pt>
                <c:pt idx="44">
                  <c:v>1.7930000000000001</c:v>
                </c:pt>
                <c:pt idx="45">
                  <c:v>1.7749999999999995</c:v>
                </c:pt>
                <c:pt idx="46">
                  <c:v>1.7449999999999992</c:v>
                </c:pt>
                <c:pt idx="47">
                  <c:v>1.7290000000000001</c:v>
                </c:pt>
                <c:pt idx="48">
                  <c:v>1.742</c:v>
                </c:pt>
                <c:pt idx="49">
                  <c:v>1.7629999999999999</c:v>
                </c:pt>
                <c:pt idx="50">
                  <c:v>1.7770000000000001</c:v>
                </c:pt>
                <c:pt idx="51">
                  <c:v>1.7969999999999997</c:v>
                </c:pt>
                <c:pt idx="52">
                  <c:v>1.7969999999999997</c:v>
                </c:pt>
                <c:pt idx="53">
                  <c:v>1.7699999999999996</c:v>
                </c:pt>
                <c:pt idx="54">
                  <c:v>1.7539999999999996</c:v>
                </c:pt>
                <c:pt idx="55">
                  <c:v>1.8099999999999996</c:v>
                </c:pt>
                <c:pt idx="56">
                  <c:v>1.7510000000000003</c:v>
                </c:pt>
                <c:pt idx="57">
                  <c:v>1.67</c:v>
                </c:pt>
                <c:pt idx="58">
                  <c:v>1.6580000000000004</c:v>
                </c:pt>
                <c:pt idx="59">
                  <c:v>1.657</c:v>
                </c:pt>
                <c:pt idx="60">
                  <c:v>1.6440000000000001</c:v>
                </c:pt>
                <c:pt idx="61">
                  <c:v>1.5710000000000006</c:v>
                </c:pt>
                <c:pt idx="62">
                  <c:v>1.4829999999999997</c:v>
                </c:pt>
                <c:pt idx="63">
                  <c:v>1.4879999999999995</c:v>
                </c:pt>
                <c:pt idx="64">
                  <c:v>1.5429999999999993</c:v>
                </c:pt>
                <c:pt idx="65">
                  <c:v>1.5300000000000002</c:v>
                </c:pt>
                <c:pt idx="66">
                  <c:v>1.601</c:v>
                </c:pt>
                <c:pt idx="67">
                  <c:v>1.6239999999999997</c:v>
                </c:pt>
                <c:pt idx="68">
                  <c:v>1.6290000000000004</c:v>
                </c:pt>
                <c:pt idx="69">
                  <c:v>1.5880000000000001</c:v>
                </c:pt>
                <c:pt idx="70">
                  <c:v>1.5440000000000005</c:v>
                </c:pt>
                <c:pt idx="71">
                  <c:v>1.5730000000000004</c:v>
                </c:pt>
                <c:pt idx="72">
                  <c:v>1.5940000000000003</c:v>
                </c:pt>
                <c:pt idx="73">
                  <c:v>1.6459999999999999</c:v>
                </c:pt>
                <c:pt idx="74">
                  <c:v>1.6349999999999998</c:v>
                </c:pt>
                <c:pt idx="75">
                  <c:v>1.6129999999999995</c:v>
                </c:pt>
                <c:pt idx="76">
                  <c:v>1.6120000000000001</c:v>
                </c:pt>
                <c:pt idx="77">
                  <c:v>1.6260000000000003</c:v>
                </c:pt>
                <c:pt idx="78">
                  <c:v>1.6400000000000006</c:v>
                </c:pt>
                <c:pt idx="79">
                  <c:v>1.6350000000000007</c:v>
                </c:pt>
                <c:pt idx="80">
                  <c:v>1.5920000000000005</c:v>
                </c:pt>
                <c:pt idx="81">
                  <c:v>1.6229999999999993</c:v>
                </c:pt>
                <c:pt idx="82">
                  <c:v>1.62</c:v>
                </c:pt>
                <c:pt idx="83">
                  <c:v>1.6370000000000005</c:v>
                </c:pt>
              </c:numCache>
            </c:numRef>
          </c:val>
          <c:smooth val="0"/>
          <c:extLst xmlns:c16r2="http://schemas.microsoft.com/office/drawing/2015/06/chart">
            <c:ext xmlns:c16="http://schemas.microsoft.com/office/drawing/2014/chart" uri="{C3380CC4-5D6E-409C-BE32-E72D297353CC}">
              <c16:uniqueId val="{00000001-D09F-49B5-B4A6-2B6036E38A31}"/>
            </c:ext>
          </c:extLst>
        </c:ser>
        <c:ser>
          <c:idx val="2"/>
          <c:order val="2"/>
          <c:tx>
            <c:v>CFE</c:v>
          </c:tx>
          <c:spPr>
            <a:ln w="28575" cap="rnd">
              <a:solidFill>
                <a:srgbClr val="00B050"/>
              </a:solidFill>
              <a:round/>
            </a:ln>
            <a:effectLst/>
          </c:spPr>
          <c:marker>
            <c:symbol val="none"/>
          </c:marker>
          <c:cat>
            <c:numRef>
              <c:f>Hoja2!$AJ$3:$AJ$86</c:f>
              <c:numCache>
                <c:formatCode>dd\-mm\-yy</c:formatCode>
                <c:ptCount val="84"/>
                <c:pt idx="0" formatCode="dd\-mmm\-yy">
                  <c:v>43054</c:v>
                </c:pt>
                <c:pt idx="1">
                  <c:v>43055</c:v>
                </c:pt>
                <c:pt idx="2">
                  <c:v>43056</c:v>
                </c:pt>
                <c:pt idx="3">
                  <c:v>43059</c:v>
                </c:pt>
                <c:pt idx="4">
                  <c:v>43060</c:v>
                </c:pt>
                <c:pt idx="5">
                  <c:v>43061</c:v>
                </c:pt>
                <c:pt idx="6">
                  <c:v>43062</c:v>
                </c:pt>
                <c:pt idx="7">
                  <c:v>43063</c:v>
                </c:pt>
                <c:pt idx="8">
                  <c:v>43066</c:v>
                </c:pt>
                <c:pt idx="9">
                  <c:v>43067</c:v>
                </c:pt>
                <c:pt idx="10">
                  <c:v>43068</c:v>
                </c:pt>
                <c:pt idx="11">
                  <c:v>43069</c:v>
                </c:pt>
                <c:pt idx="12">
                  <c:v>43070</c:v>
                </c:pt>
                <c:pt idx="13">
                  <c:v>43073</c:v>
                </c:pt>
                <c:pt idx="14">
                  <c:v>43074</c:v>
                </c:pt>
                <c:pt idx="15">
                  <c:v>43075</c:v>
                </c:pt>
                <c:pt idx="16">
                  <c:v>43076</c:v>
                </c:pt>
                <c:pt idx="17">
                  <c:v>43077</c:v>
                </c:pt>
                <c:pt idx="18">
                  <c:v>43080</c:v>
                </c:pt>
                <c:pt idx="19">
                  <c:v>43081</c:v>
                </c:pt>
                <c:pt idx="20">
                  <c:v>43082</c:v>
                </c:pt>
                <c:pt idx="21">
                  <c:v>43083</c:v>
                </c:pt>
                <c:pt idx="22">
                  <c:v>43084</c:v>
                </c:pt>
                <c:pt idx="23">
                  <c:v>43087</c:v>
                </c:pt>
                <c:pt idx="24">
                  <c:v>43088</c:v>
                </c:pt>
                <c:pt idx="25">
                  <c:v>43089</c:v>
                </c:pt>
                <c:pt idx="26">
                  <c:v>43090</c:v>
                </c:pt>
                <c:pt idx="27">
                  <c:v>43091</c:v>
                </c:pt>
                <c:pt idx="28">
                  <c:v>43094</c:v>
                </c:pt>
                <c:pt idx="29">
                  <c:v>43095</c:v>
                </c:pt>
                <c:pt idx="30">
                  <c:v>43096</c:v>
                </c:pt>
                <c:pt idx="31">
                  <c:v>43097</c:v>
                </c:pt>
                <c:pt idx="32">
                  <c:v>43098</c:v>
                </c:pt>
                <c:pt idx="33">
                  <c:v>43101</c:v>
                </c:pt>
                <c:pt idx="34">
                  <c:v>43102</c:v>
                </c:pt>
                <c:pt idx="35">
                  <c:v>43103</c:v>
                </c:pt>
                <c:pt idx="36">
                  <c:v>43104</c:v>
                </c:pt>
                <c:pt idx="37">
                  <c:v>43105</c:v>
                </c:pt>
                <c:pt idx="38">
                  <c:v>43108</c:v>
                </c:pt>
                <c:pt idx="39">
                  <c:v>43109</c:v>
                </c:pt>
                <c:pt idx="40">
                  <c:v>43110</c:v>
                </c:pt>
                <c:pt idx="41">
                  <c:v>43111</c:v>
                </c:pt>
                <c:pt idx="42">
                  <c:v>43112</c:v>
                </c:pt>
                <c:pt idx="43">
                  <c:v>43115</c:v>
                </c:pt>
                <c:pt idx="44">
                  <c:v>43116</c:v>
                </c:pt>
                <c:pt idx="45">
                  <c:v>43117</c:v>
                </c:pt>
                <c:pt idx="46">
                  <c:v>43118</c:v>
                </c:pt>
                <c:pt idx="47">
                  <c:v>43119</c:v>
                </c:pt>
                <c:pt idx="48">
                  <c:v>43122</c:v>
                </c:pt>
                <c:pt idx="49">
                  <c:v>43123</c:v>
                </c:pt>
                <c:pt idx="50">
                  <c:v>43124</c:v>
                </c:pt>
                <c:pt idx="51">
                  <c:v>43125</c:v>
                </c:pt>
                <c:pt idx="52">
                  <c:v>43126</c:v>
                </c:pt>
                <c:pt idx="53">
                  <c:v>43129</c:v>
                </c:pt>
                <c:pt idx="54">
                  <c:v>43130</c:v>
                </c:pt>
                <c:pt idx="55">
                  <c:v>43131</c:v>
                </c:pt>
                <c:pt idx="56">
                  <c:v>43132</c:v>
                </c:pt>
                <c:pt idx="57">
                  <c:v>43133</c:v>
                </c:pt>
                <c:pt idx="58">
                  <c:v>43136</c:v>
                </c:pt>
                <c:pt idx="59">
                  <c:v>43137</c:v>
                </c:pt>
                <c:pt idx="60">
                  <c:v>43138</c:v>
                </c:pt>
                <c:pt idx="61">
                  <c:v>43139</c:v>
                </c:pt>
                <c:pt idx="62">
                  <c:v>43140</c:v>
                </c:pt>
                <c:pt idx="63">
                  <c:v>43143</c:v>
                </c:pt>
                <c:pt idx="64">
                  <c:v>43144</c:v>
                </c:pt>
                <c:pt idx="65">
                  <c:v>43145</c:v>
                </c:pt>
                <c:pt idx="66">
                  <c:v>43146</c:v>
                </c:pt>
                <c:pt idx="67">
                  <c:v>43147</c:v>
                </c:pt>
                <c:pt idx="68">
                  <c:v>43150</c:v>
                </c:pt>
                <c:pt idx="69">
                  <c:v>43151</c:v>
                </c:pt>
                <c:pt idx="70">
                  <c:v>43152</c:v>
                </c:pt>
                <c:pt idx="71">
                  <c:v>43153</c:v>
                </c:pt>
                <c:pt idx="72">
                  <c:v>43154</c:v>
                </c:pt>
                <c:pt idx="73">
                  <c:v>43157</c:v>
                </c:pt>
                <c:pt idx="74">
                  <c:v>43158</c:v>
                </c:pt>
                <c:pt idx="75">
                  <c:v>43159</c:v>
                </c:pt>
                <c:pt idx="76">
                  <c:v>43160</c:v>
                </c:pt>
                <c:pt idx="77">
                  <c:v>43161</c:v>
                </c:pt>
                <c:pt idx="78">
                  <c:v>43164</c:v>
                </c:pt>
                <c:pt idx="79">
                  <c:v>43165</c:v>
                </c:pt>
                <c:pt idx="80">
                  <c:v>43166</c:v>
                </c:pt>
                <c:pt idx="81">
                  <c:v>43167</c:v>
                </c:pt>
                <c:pt idx="82">
                  <c:v>43168</c:v>
                </c:pt>
                <c:pt idx="83">
                  <c:v>43171</c:v>
                </c:pt>
              </c:numCache>
            </c:numRef>
          </c:cat>
          <c:val>
            <c:numRef>
              <c:f>Hoja2!$AQ$3:$AQ$86</c:f>
              <c:numCache>
                <c:formatCode>General</c:formatCode>
                <c:ptCount val="84"/>
                <c:pt idx="0">
                  <c:v>0.69000000000000039</c:v>
                </c:pt>
                <c:pt idx="1">
                  <c:v>0.71900000000000031</c:v>
                </c:pt>
                <c:pt idx="2">
                  <c:v>0.73300000000000054</c:v>
                </c:pt>
                <c:pt idx="3">
                  <c:v>0.75199999999999978</c:v>
                </c:pt>
                <c:pt idx="4">
                  <c:v>0.75900000000000034</c:v>
                </c:pt>
                <c:pt idx="5">
                  <c:v>0.8180000000000005</c:v>
                </c:pt>
                <c:pt idx="6">
                  <c:v>0.81599999999999984</c:v>
                </c:pt>
                <c:pt idx="7">
                  <c:v>0.79800000000000004</c:v>
                </c:pt>
                <c:pt idx="8">
                  <c:v>0.83800000000000008</c:v>
                </c:pt>
                <c:pt idx="9">
                  <c:v>0.84299999999999997</c:v>
                </c:pt>
                <c:pt idx="10">
                  <c:v>0.77500000000000036</c:v>
                </c:pt>
                <c:pt idx="11">
                  <c:v>0.77099999999999991</c:v>
                </c:pt>
                <c:pt idx="12">
                  <c:v>0.76799999999999979</c:v>
                </c:pt>
                <c:pt idx="13">
                  <c:v>0.76100000000000012</c:v>
                </c:pt>
                <c:pt idx="14">
                  <c:v>0.7370000000000001</c:v>
                </c:pt>
                <c:pt idx="15">
                  <c:v>0.7240000000000002</c:v>
                </c:pt>
                <c:pt idx="16">
                  <c:v>0.72200000000000042</c:v>
                </c:pt>
                <c:pt idx="17">
                  <c:v>0.70300000000000029</c:v>
                </c:pt>
                <c:pt idx="18">
                  <c:v>0.62899999999999956</c:v>
                </c:pt>
                <c:pt idx="19">
                  <c:v>0.64199999999999946</c:v>
                </c:pt>
                <c:pt idx="20">
                  <c:v>0.69599999999999973</c:v>
                </c:pt>
                <c:pt idx="21">
                  <c:v>0.68900000000000006</c:v>
                </c:pt>
                <c:pt idx="22">
                  <c:v>0.71500000000000075</c:v>
                </c:pt>
                <c:pt idx="23">
                  <c:v>0.73099999999999987</c:v>
                </c:pt>
                <c:pt idx="24">
                  <c:v>0.68799999999999972</c:v>
                </c:pt>
                <c:pt idx="25">
                  <c:v>0.67799999999999994</c:v>
                </c:pt>
                <c:pt idx="26">
                  <c:v>0.67599999999999927</c:v>
                </c:pt>
                <c:pt idx="27">
                  <c:v>0.67799999999999994</c:v>
                </c:pt>
                <c:pt idx="28">
                  <c:v>0.67799999999999994</c:v>
                </c:pt>
                <c:pt idx="29">
                  <c:v>0.67100000000000026</c:v>
                </c:pt>
                <c:pt idx="30">
                  <c:v>0.6980000000000004</c:v>
                </c:pt>
                <c:pt idx="31">
                  <c:v>0.69200000000000017</c:v>
                </c:pt>
                <c:pt idx="32">
                  <c:v>0.68100000000000005</c:v>
                </c:pt>
                <c:pt idx="33">
                  <c:v>0.6769999999999996</c:v>
                </c:pt>
                <c:pt idx="34">
                  <c:v>0.67400000000000038</c:v>
                </c:pt>
                <c:pt idx="35">
                  <c:v>0.69699999999999918</c:v>
                </c:pt>
                <c:pt idx="36">
                  <c:v>0.67900000000000027</c:v>
                </c:pt>
                <c:pt idx="37">
                  <c:v>0.67899999999999938</c:v>
                </c:pt>
                <c:pt idx="38">
                  <c:v>0.67799999999999994</c:v>
                </c:pt>
                <c:pt idx="39">
                  <c:v>0.63200000000000056</c:v>
                </c:pt>
                <c:pt idx="40">
                  <c:v>0.59600000000000009</c:v>
                </c:pt>
                <c:pt idx="41">
                  <c:v>0.60099999999999998</c:v>
                </c:pt>
                <c:pt idx="42">
                  <c:v>0.62300000000000022</c:v>
                </c:pt>
                <c:pt idx="43">
                  <c:v>0.62600000000000033</c:v>
                </c:pt>
                <c:pt idx="44">
                  <c:v>0.6460000000000008</c:v>
                </c:pt>
                <c:pt idx="45">
                  <c:v>0.63300000000000001</c:v>
                </c:pt>
                <c:pt idx="46">
                  <c:v>0.59899999999999931</c:v>
                </c:pt>
                <c:pt idx="47">
                  <c:v>0.58599999999999941</c:v>
                </c:pt>
                <c:pt idx="48">
                  <c:v>0.60599999999999987</c:v>
                </c:pt>
                <c:pt idx="49">
                  <c:v>0.63499999999999979</c:v>
                </c:pt>
                <c:pt idx="50">
                  <c:v>0.64799999999999969</c:v>
                </c:pt>
                <c:pt idx="51">
                  <c:v>0.64699999999999935</c:v>
                </c:pt>
                <c:pt idx="52">
                  <c:v>0.6379999999999999</c:v>
                </c:pt>
                <c:pt idx="53">
                  <c:v>0.62399999999999967</c:v>
                </c:pt>
                <c:pt idx="54">
                  <c:v>0.61899999999999977</c:v>
                </c:pt>
                <c:pt idx="55">
                  <c:v>0.66500000000000004</c:v>
                </c:pt>
                <c:pt idx="56">
                  <c:v>0.62000000000000011</c:v>
                </c:pt>
                <c:pt idx="57">
                  <c:v>0.56700000000000017</c:v>
                </c:pt>
                <c:pt idx="58">
                  <c:v>0.54300000000000015</c:v>
                </c:pt>
                <c:pt idx="59">
                  <c:v>0.55299999999999994</c:v>
                </c:pt>
                <c:pt idx="60">
                  <c:v>0.52000000000000046</c:v>
                </c:pt>
                <c:pt idx="61">
                  <c:v>0.43900000000000006</c:v>
                </c:pt>
                <c:pt idx="62">
                  <c:v>0.38300000000000001</c:v>
                </c:pt>
                <c:pt idx="63">
                  <c:v>0.4009999999999998</c:v>
                </c:pt>
                <c:pt idx="64">
                  <c:v>0.40299999999999958</c:v>
                </c:pt>
                <c:pt idx="65">
                  <c:v>0.39300000000000068</c:v>
                </c:pt>
                <c:pt idx="66">
                  <c:v>0.46199999999999974</c:v>
                </c:pt>
                <c:pt idx="67">
                  <c:v>0.5</c:v>
                </c:pt>
                <c:pt idx="68">
                  <c:v>0.5</c:v>
                </c:pt>
                <c:pt idx="69">
                  <c:v>0.44700000000000006</c:v>
                </c:pt>
                <c:pt idx="70">
                  <c:v>0.38200000000000056</c:v>
                </c:pt>
                <c:pt idx="71">
                  <c:v>0.40800000000000036</c:v>
                </c:pt>
                <c:pt idx="72">
                  <c:v>0.42600000000000016</c:v>
                </c:pt>
                <c:pt idx="73">
                  <c:v>0.47299999999999986</c:v>
                </c:pt>
                <c:pt idx="74">
                  <c:v>0.4430000000000005</c:v>
                </c:pt>
                <c:pt idx="75">
                  <c:v>0.43099999999999916</c:v>
                </c:pt>
                <c:pt idx="76">
                  <c:v>0.4170000000000007</c:v>
                </c:pt>
                <c:pt idx="77">
                  <c:v>0.43299999999999983</c:v>
                </c:pt>
                <c:pt idx="78">
                  <c:v>0.44500000000000028</c:v>
                </c:pt>
                <c:pt idx="79">
                  <c:v>0.42100000000000026</c:v>
                </c:pt>
                <c:pt idx="80">
                  <c:v>0.38600000000000012</c:v>
                </c:pt>
                <c:pt idx="81">
                  <c:v>0.40799999999999947</c:v>
                </c:pt>
                <c:pt idx="82">
                  <c:v>0.39599999999999991</c:v>
                </c:pt>
                <c:pt idx="83">
                  <c:v>0.41199999999999992</c:v>
                </c:pt>
              </c:numCache>
            </c:numRef>
          </c:val>
          <c:smooth val="0"/>
          <c:extLst xmlns:c16r2="http://schemas.microsoft.com/office/drawing/2015/06/chart">
            <c:ext xmlns:c16="http://schemas.microsoft.com/office/drawing/2014/chart" uri="{C3380CC4-5D6E-409C-BE32-E72D297353CC}">
              <c16:uniqueId val="{00000002-D09F-49B5-B4A6-2B6036E38A31}"/>
            </c:ext>
          </c:extLst>
        </c:ser>
        <c:dLbls>
          <c:showLegendKey val="0"/>
          <c:showVal val="0"/>
          <c:showCatName val="0"/>
          <c:showSerName val="0"/>
          <c:showPercent val="0"/>
          <c:showBubbleSize val="0"/>
        </c:dLbls>
        <c:marker val="1"/>
        <c:smooth val="0"/>
        <c:axId val="204446720"/>
        <c:axId val="204456704"/>
      </c:lineChart>
      <c:dateAx>
        <c:axId val="204446720"/>
        <c:scaling>
          <c:orientation val="minMax"/>
        </c:scaling>
        <c:delete val="0"/>
        <c:axPos val="b"/>
        <c:numFmt formatCode="dd\-mmm" sourceLinked="0"/>
        <c:majorTickMark val="none"/>
        <c:minorTickMark val="none"/>
        <c:tickLblPos val="nextTo"/>
        <c:spPr>
          <a:noFill/>
          <a:ln w="9525" cap="flat" cmpd="sng" algn="ctr">
            <a:solidFill>
              <a:schemeClr val="tx1">
                <a:lumMod val="15000"/>
                <a:lumOff val="85000"/>
              </a:schemeClr>
            </a:solidFill>
            <a:round/>
          </a:ln>
          <a:effectLst/>
        </c:spPr>
        <c:txPr>
          <a:bodyPr rot="-5400000" spcFirstLastPara="1" vertOverflow="ellipsis" wrap="square" anchor="ctr" anchorCtr="1"/>
          <a:lstStyle/>
          <a:p>
            <a:pPr>
              <a:defRPr sz="1050" b="0" i="0" u="none" strike="noStrike" kern="1200" baseline="0">
                <a:solidFill>
                  <a:sysClr val="windowText" lastClr="000000"/>
                </a:solidFill>
                <a:latin typeface="Century Gothic" panose="020B0502020202020204" pitchFamily="34" charset="0"/>
                <a:ea typeface="+mn-ea"/>
                <a:cs typeface="+mn-cs"/>
              </a:defRPr>
            </a:pPr>
            <a:endParaRPr lang="es-MX"/>
          </a:p>
        </c:txPr>
        <c:crossAx val="204456704"/>
        <c:crosses val="autoZero"/>
        <c:auto val="1"/>
        <c:lblOffset val="100"/>
        <c:baseTimeUnit val="days"/>
      </c:dateAx>
      <c:valAx>
        <c:axId val="204456704"/>
        <c:scaling>
          <c:orientation val="minMax"/>
          <c:max val="2"/>
        </c:scaling>
        <c:delete val="0"/>
        <c:axPos val="l"/>
        <c:majorGridlines>
          <c:spPr>
            <a:ln w="9525" cap="flat" cmpd="sng" algn="ctr">
              <a:solidFill>
                <a:schemeClr val="bg1">
                  <a:lumMod val="95000"/>
                </a:schemeClr>
              </a:solidFill>
              <a:round/>
            </a:ln>
            <a:effectLst/>
          </c:spPr>
        </c:majorGridlines>
        <c:numFmt formatCode="#,##0.0" sourceLinked="0"/>
        <c:majorTickMark val="none"/>
        <c:minorTickMark val="none"/>
        <c:tickLblPos val="nextTo"/>
        <c:spPr>
          <a:noFill/>
          <a:ln>
            <a:noFill/>
          </a:ln>
          <a:effectLst/>
        </c:spPr>
        <c:txPr>
          <a:bodyPr rot="-60000000" spcFirstLastPara="1" vertOverflow="ellipsis" vert="horz" wrap="square" anchor="ctr" anchorCtr="1"/>
          <a:lstStyle/>
          <a:p>
            <a:pPr>
              <a:defRPr sz="1050" b="0" i="0" u="none" strike="noStrike" kern="1200" baseline="0">
                <a:solidFill>
                  <a:sysClr val="windowText" lastClr="000000"/>
                </a:solidFill>
                <a:latin typeface="Century Gothic" panose="020B0502020202020204" pitchFamily="34" charset="0"/>
                <a:ea typeface="+mn-ea"/>
                <a:cs typeface="+mn-cs"/>
              </a:defRPr>
            </a:pPr>
            <a:endParaRPr lang="es-MX"/>
          </a:p>
        </c:txPr>
        <c:crossAx val="204446720"/>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1050" b="0" i="0" u="none" strike="noStrike" kern="1200" baseline="0">
                <a:solidFill>
                  <a:srgbClr val="0070C0"/>
                </a:solidFill>
                <a:latin typeface="Century Gothic" panose="020B0502020202020204" pitchFamily="34" charset="0"/>
                <a:ea typeface="+mn-ea"/>
                <a:cs typeface="+mn-cs"/>
              </a:defRPr>
            </a:pPr>
            <a:endParaRPr lang="es-MX"/>
          </a:p>
        </c:txPr>
      </c:legendEntry>
      <c:legendEntry>
        <c:idx val="1"/>
        <c:txPr>
          <a:bodyPr rot="0" spcFirstLastPara="1" vertOverflow="ellipsis" vert="horz" wrap="square" anchor="ctr" anchorCtr="1"/>
          <a:lstStyle/>
          <a:p>
            <a:pPr>
              <a:defRPr sz="1050" b="0" i="0" u="none" strike="noStrike" kern="1200" baseline="0">
                <a:solidFill>
                  <a:srgbClr val="C00000"/>
                </a:solidFill>
                <a:latin typeface="Century Gothic" panose="020B0502020202020204" pitchFamily="34" charset="0"/>
                <a:ea typeface="+mn-ea"/>
                <a:cs typeface="+mn-cs"/>
              </a:defRPr>
            </a:pPr>
            <a:endParaRPr lang="es-MX"/>
          </a:p>
        </c:txPr>
      </c:legendEntry>
      <c:legendEntry>
        <c:idx val="2"/>
        <c:txPr>
          <a:bodyPr rot="0" spcFirstLastPara="1" vertOverflow="ellipsis" vert="horz" wrap="square" anchor="ctr" anchorCtr="1"/>
          <a:lstStyle/>
          <a:p>
            <a:pPr>
              <a:defRPr sz="1050" b="0" i="0" u="none" strike="noStrike" kern="1200" baseline="0">
                <a:solidFill>
                  <a:srgbClr val="00B050"/>
                </a:solidFill>
                <a:latin typeface="Century Gothic" panose="020B0502020202020204" pitchFamily="34" charset="0"/>
                <a:ea typeface="+mn-ea"/>
                <a:cs typeface="+mn-cs"/>
              </a:defRPr>
            </a:pPr>
            <a:endParaRPr lang="es-MX"/>
          </a:p>
        </c:txPr>
      </c:legendEntry>
      <c:layout/>
      <c:overlay val="0"/>
      <c:spPr>
        <a:noFill/>
        <a:ln>
          <a:noFill/>
        </a:ln>
        <a:effectLst/>
      </c:spPr>
      <c:txPr>
        <a:bodyPr rot="0" spcFirstLastPara="1" vertOverflow="ellipsis" vert="horz" wrap="square" anchor="ctr" anchorCtr="1"/>
        <a:lstStyle/>
        <a:p>
          <a:pPr>
            <a:defRPr sz="1050" b="0" i="0" u="none" strike="noStrike" kern="1200" baseline="0">
              <a:solidFill>
                <a:sysClr val="windowText" lastClr="000000"/>
              </a:solidFill>
              <a:latin typeface="Century Gothic" panose="020B0502020202020204" pitchFamily="34" charset="0"/>
              <a:ea typeface="+mn-ea"/>
              <a:cs typeface="+mn-cs"/>
            </a:defRPr>
          </a:pPr>
          <a:endParaRPr lang="es-MX"/>
        </a:p>
      </c:txPr>
    </c:legend>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solidFill>
      <a:schemeClr val="bg1"/>
    </a:solidFill>
    <a:ln w="9525" cap="flat" cmpd="sng" algn="ctr">
      <a:noFill/>
      <a:round/>
    </a:ln>
    <a:effectLst/>
  </c:spPr>
  <c:txPr>
    <a:bodyPr/>
    <a:lstStyle/>
    <a:p>
      <a:pPr>
        <a:defRPr>
          <a:solidFill>
            <a:sysClr val="windowText" lastClr="000000"/>
          </a:solidFill>
          <a:latin typeface="Century Gothic" panose="020B0502020202020204" pitchFamily="34" charset="0"/>
        </a:defRPr>
      </a:pPr>
      <a:endParaRPr lang="es-MX"/>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lgn="ctr" rtl="0">
              <a:defRPr sz="1200"/>
            </a:pPr>
            <a:r>
              <a:rPr lang="en-US" sz="1200" dirty="0">
                <a:latin typeface="Century Gothic" panose="020B0502020202020204" pitchFamily="34" charset="0"/>
              </a:rPr>
              <a:t>Aportaciones al FINVIT por modalidad</a:t>
            </a:r>
            <a:endParaRPr lang="es-MX" sz="1200" dirty="0">
              <a:latin typeface="Century Gothic" panose="020B0502020202020204" pitchFamily="34" charset="0"/>
            </a:endParaRPr>
          </a:p>
        </c:rich>
      </c:tx>
      <c:layout>
        <c:manualLayout>
          <c:xMode val="edge"/>
          <c:yMode val="edge"/>
          <c:x val="0.22623414981606807"/>
          <c:y val="3.6438612529907009E-2"/>
        </c:manualLayout>
      </c:layout>
      <c:overlay val="1"/>
    </c:title>
    <c:autoTitleDeleted val="0"/>
    <c:view3D>
      <c:rotX val="30"/>
      <c:rotY val="0"/>
      <c:rAngAx val="0"/>
      <c:perspective val="30"/>
    </c:view3D>
    <c:floor>
      <c:thickness val="0"/>
    </c:floor>
    <c:sideWall>
      <c:thickness val="0"/>
    </c:sideWall>
    <c:backWall>
      <c:thickness val="0"/>
    </c:backWall>
    <c:plotArea>
      <c:layout>
        <c:manualLayout>
          <c:layoutTarget val="inner"/>
          <c:xMode val="edge"/>
          <c:yMode val="edge"/>
          <c:x val="9.7222222222222224E-2"/>
          <c:y val="0.14814814814814814"/>
          <c:w val="0.83888888888888891"/>
          <c:h val="0.70331984543598713"/>
        </c:manualLayout>
      </c:layout>
      <c:pie3DChart>
        <c:varyColors val="1"/>
        <c:ser>
          <c:idx val="0"/>
          <c:order val="0"/>
          <c:dPt>
            <c:idx val="0"/>
            <c:bubble3D val="0"/>
            <c:spPr>
              <a:solidFill>
                <a:srgbClr val="1F497D">
                  <a:lumMod val="60000"/>
                  <a:lumOff val="40000"/>
                </a:srgbClr>
              </a:solidFill>
            </c:spPr>
            <c:extLst xmlns:c16r2="http://schemas.microsoft.com/office/drawing/2015/06/chart">
              <c:ext xmlns:c16="http://schemas.microsoft.com/office/drawing/2014/chart" uri="{C3380CC4-5D6E-409C-BE32-E72D297353CC}">
                <c16:uniqueId val="{00000001-3175-4EB9-81D7-D4659080233E}"/>
              </c:ext>
            </c:extLst>
          </c:dPt>
          <c:dPt>
            <c:idx val="1"/>
            <c:bubble3D val="0"/>
            <c:spPr>
              <a:solidFill>
                <a:srgbClr val="C00000"/>
              </a:solidFill>
            </c:spPr>
            <c:extLst xmlns:c16r2="http://schemas.microsoft.com/office/drawing/2015/06/chart">
              <c:ext xmlns:c16="http://schemas.microsoft.com/office/drawing/2014/chart" uri="{C3380CC4-5D6E-409C-BE32-E72D297353CC}">
                <c16:uniqueId val="{00000003-3175-4EB9-81D7-D4659080233E}"/>
              </c:ext>
            </c:extLst>
          </c:dPt>
          <c:dLbls>
            <c:dLbl>
              <c:idx val="0"/>
              <c:layout/>
              <c:tx>
                <c:rich>
                  <a:bodyPr/>
                  <a:lstStyle/>
                  <a:p>
                    <a:r>
                      <a:rPr lang="en-US" sz="1200" dirty="0">
                        <a:solidFill>
                          <a:schemeClr val="tx1"/>
                        </a:solidFill>
                        <a:latin typeface="Century Gothic" panose="020B0502020202020204" pitchFamily="34" charset="0"/>
                      </a:rPr>
                      <a:t>71%</a:t>
                    </a:r>
                    <a:endParaRPr lang="en-US" dirty="0">
                      <a:latin typeface="Century Gothic" panose="020B0502020202020204" pitchFamily="34" charset="0"/>
                    </a:endParaRPr>
                  </a:p>
                </c:rich>
              </c:tx>
              <c:dLblPos val="ct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1-3175-4EB9-81D7-D4659080233E}"/>
                </c:ext>
              </c:extLst>
            </c:dLbl>
            <c:dLbl>
              <c:idx val="1"/>
              <c:layout/>
              <c:tx>
                <c:rich>
                  <a:bodyPr/>
                  <a:lstStyle/>
                  <a:p>
                    <a:r>
                      <a:rPr lang="en-US" sz="1200" dirty="0">
                        <a:solidFill>
                          <a:schemeClr val="tx1"/>
                        </a:solidFill>
                        <a:latin typeface="Century Gothic" panose="020B0502020202020204" pitchFamily="34" charset="0"/>
                      </a:rPr>
                      <a:t>29%</a:t>
                    </a:r>
                    <a:endParaRPr lang="en-US" dirty="0">
                      <a:latin typeface="Century Gothic" panose="020B0502020202020204" pitchFamily="34" charset="0"/>
                    </a:endParaRPr>
                  </a:p>
                </c:rich>
              </c:tx>
              <c:dLblPos val="ct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3-3175-4EB9-81D7-D4659080233E}"/>
                </c:ext>
              </c:extLst>
            </c:dLbl>
            <c:spPr>
              <a:noFill/>
              <a:ln>
                <a:noFill/>
              </a:ln>
              <a:effectLst/>
            </c:spPr>
            <c:txPr>
              <a:bodyPr/>
              <a:lstStyle/>
              <a:p>
                <a:pPr>
                  <a:defRPr sz="1200" b="1">
                    <a:solidFill>
                      <a:schemeClr val="tx1"/>
                    </a:solidFill>
                  </a:defRPr>
                </a:pPr>
                <a:endParaRPr lang="es-MX"/>
              </a:p>
            </c:txPr>
            <c:dLblPos val="ctr"/>
            <c:showLegendKey val="0"/>
            <c:showVal val="1"/>
            <c:showCatName val="0"/>
            <c:showSerName val="0"/>
            <c:showPercent val="0"/>
            <c:showBubbleSize val="0"/>
            <c:showLeaderLines val="1"/>
            <c:extLst xmlns:c16r2="http://schemas.microsoft.com/office/drawing/2015/06/chart">
              <c:ext xmlns:c15="http://schemas.microsoft.com/office/drawing/2012/chart" uri="{CE6537A1-D6FC-4f65-9D91-7224C49458BB}"/>
            </c:extLst>
          </c:dLbls>
          <c:cat>
            <c:strRef>
              <c:f>'Indicadores FINVIT'!$A$9:$A$10</c:f>
              <c:strCache>
                <c:ptCount val="2"/>
                <c:pt idx="0">
                  <c:v>Aportaciones directas</c:v>
                </c:pt>
                <c:pt idx="1">
                  <c:v>Aportaciones vía nómina </c:v>
                </c:pt>
              </c:strCache>
            </c:strRef>
          </c:cat>
          <c:val>
            <c:numRef>
              <c:f>'Indicadores FINVIT'!$B$9:$B$10</c:f>
              <c:numCache>
                <c:formatCode>0%</c:formatCode>
                <c:ptCount val="2"/>
                <c:pt idx="0">
                  <c:v>0.70407034241661726</c:v>
                </c:pt>
                <c:pt idx="1">
                  <c:v>0.29592965758338269</c:v>
                </c:pt>
              </c:numCache>
            </c:numRef>
          </c:val>
          <c:extLst xmlns:c16r2="http://schemas.microsoft.com/office/drawing/2015/06/chart">
            <c:ext xmlns:c16="http://schemas.microsoft.com/office/drawing/2014/chart" uri="{C3380CC4-5D6E-409C-BE32-E72D297353CC}">
              <c16:uniqueId val="{00000004-3175-4EB9-81D7-D4659080233E}"/>
            </c:ext>
          </c:extLst>
        </c:ser>
        <c:dLbls>
          <c:showLegendKey val="0"/>
          <c:showVal val="0"/>
          <c:showCatName val="0"/>
          <c:showSerName val="0"/>
          <c:showPercent val="0"/>
          <c:showBubbleSize val="0"/>
          <c:showLeaderLines val="1"/>
        </c:dLbls>
      </c:pie3DChart>
    </c:plotArea>
    <c:legend>
      <c:legendPos val="b"/>
      <c:layout/>
      <c:overlay val="0"/>
    </c:legend>
    <c:plotVisOnly val="1"/>
    <c:dispBlanksAs val="gap"/>
    <c:showDLblsOverMax val="0"/>
  </c:chart>
  <c:txPr>
    <a:bodyPr/>
    <a:lstStyle/>
    <a:p>
      <a:pPr>
        <a:defRPr>
          <a:latin typeface="Century Gothic" panose="020B0502020202020204" pitchFamily="34" charset="0"/>
        </a:defRPr>
      </a:pPr>
      <a:endParaRPr lang="es-MX"/>
    </a:p>
  </c:txPr>
  <c:externalData r:id="rId2">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4"/>
    </mc:Choice>
    <mc:Fallback>
      <c:style val="4"/>
    </mc:Fallback>
  </mc:AlternateContent>
  <c:chart>
    <c:title>
      <c:tx>
        <c:rich>
          <a:bodyPr rot="0" spcFirstLastPara="1" vertOverflow="ellipsis" vert="horz" wrap="square" anchor="ctr" anchorCtr="1"/>
          <a:lstStyle/>
          <a:p>
            <a:pPr>
              <a:defRPr sz="1600" b="1" i="0" u="none" strike="noStrike" kern="1200" cap="all" baseline="0">
                <a:solidFill>
                  <a:sysClr val="windowText" lastClr="000000"/>
                </a:solidFill>
                <a:latin typeface="+mn-lt"/>
                <a:ea typeface="+mn-ea"/>
                <a:cs typeface="+mn-cs"/>
              </a:defRPr>
            </a:pPr>
            <a:r>
              <a:rPr lang="es-MX">
                <a:solidFill>
                  <a:sysClr val="windowText" lastClr="000000"/>
                </a:solidFill>
              </a:rPr>
              <a:t>por Clase de Activo</a:t>
            </a:r>
          </a:p>
        </c:rich>
      </c:tx>
      <c:layout/>
      <c:overlay val="0"/>
      <c:spPr>
        <a:noFill/>
        <a:ln>
          <a:noFill/>
        </a:ln>
        <a:effectLst/>
      </c:spPr>
    </c:title>
    <c:autoTitleDeleted val="0"/>
    <c:plotArea>
      <c:layout/>
      <c:pieChart>
        <c:varyColors val="1"/>
        <c:ser>
          <c:idx val="0"/>
          <c:order val="0"/>
          <c:dPt>
            <c:idx val="0"/>
            <c:bubble3D val="0"/>
            <c:spPr>
              <a:solidFill>
                <a:schemeClr val="accent2">
                  <a:shade val="53000"/>
                </a:schemeClr>
              </a:solidFill>
              <a:ln>
                <a:noFill/>
              </a:ln>
              <a:effectLst>
                <a:outerShdw blurRad="635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1-56E0-4B4F-BED5-E22ABF829130}"/>
              </c:ext>
            </c:extLst>
          </c:dPt>
          <c:dPt>
            <c:idx val="1"/>
            <c:bubble3D val="0"/>
            <c:spPr>
              <a:solidFill>
                <a:schemeClr val="accent2">
                  <a:shade val="76000"/>
                </a:schemeClr>
              </a:solidFill>
              <a:ln>
                <a:noFill/>
              </a:ln>
              <a:effectLst>
                <a:outerShdw blurRad="635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3-56E0-4B4F-BED5-E22ABF829130}"/>
              </c:ext>
            </c:extLst>
          </c:dPt>
          <c:dPt>
            <c:idx val="2"/>
            <c:bubble3D val="0"/>
            <c:spPr>
              <a:solidFill>
                <a:schemeClr val="accent2"/>
              </a:solidFill>
              <a:ln>
                <a:noFill/>
              </a:ln>
              <a:effectLst>
                <a:outerShdw blurRad="635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5-56E0-4B4F-BED5-E22ABF829130}"/>
              </c:ext>
            </c:extLst>
          </c:dPt>
          <c:dPt>
            <c:idx val="3"/>
            <c:bubble3D val="0"/>
            <c:spPr>
              <a:solidFill>
                <a:schemeClr val="accent2">
                  <a:tint val="77000"/>
                </a:schemeClr>
              </a:solidFill>
              <a:ln>
                <a:noFill/>
              </a:ln>
              <a:effectLst>
                <a:outerShdw blurRad="635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7-56E0-4B4F-BED5-E22ABF829130}"/>
              </c:ext>
            </c:extLst>
          </c:dPt>
          <c:dPt>
            <c:idx val="4"/>
            <c:bubble3D val="0"/>
            <c:spPr>
              <a:solidFill>
                <a:schemeClr val="accent2">
                  <a:tint val="54000"/>
                </a:schemeClr>
              </a:solidFill>
              <a:ln>
                <a:noFill/>
              </a:ln>
              <a:effectLst>
                <a:outerShdw blurRad="635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9-56E0-4B4F-BED5-E22ABF829130}"/>
              </c:ext>
            </c:extLst>
          </c:dPt>
          <c:dLbls>
            <c:dLbl>
              <c:idx val="0"/>
              <c:layout>
                <c:manualLayout>
                  <c:x val="5.0385483979740485E-2"/>
                  <c:y val="2.0790131399360007E-2"/>
                </c:manualLayout>
              </c:layout>
              <c:dLblPos val="bestFit"/>
              <c:showLegendKey val="0"/>
              <c:showVal val="0"/>
              <c:showCatName val="1"/>
              <c:showSerName val="0"/>
              <c:showPercent val="1"/>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1-56E0-4B4F-BED5-E22ABF829130}"/>
                </c:ext>
              </c:extLst>
            </c:dLbl>
            <c:dLbl>
              <c:idx val="1"/>
              <c:layout>
                <c:manualLayout>
                  <c:x val="-5.9656972408650257E-3"/>
                  <c:y val="6.9444444444444448E-2"/>
                </c:manualLayout>
              </c:layout>
              <c:dLblPos val="bestFit"/>
              <c:showLegendKey val="0"/>
              <c:showVal val="0"/>
              <c:showCatName val="1"/>
              <c:showSerName val="0"/>
              <c:showPercent val="1"/>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3-56E0-4B4F-BED5-E22ABF829130}"/>
                </c:ext>
              </c:extLst>
            </c:dLbl>
            <c:dLbl>
              <c:idx val="2"/>
              <c:layout>
                <c:manualLayout>
                  <c:x val="1.4891734206699278E-2"/>
                  <c:y val="0.10185199963821898"/>
                </c:manualLayout>
              </c:layout>
              <c:dLblPos val="bestFit"/>
              <c:showLegendKey val="0"/>
              <c:showVal val="0"/>
              <c:showCatName val="1"/>
              <c:showSerName val="0"/>
              <c:showPercent val="1"/>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5-56E0-4B4F-BED5-E22ABF829130}"/>
                </c:ext>
              </c:extLst>
            </c:dLbl>
            <c:dLbl>
              <c:idx val="3"/>
              <c:layout>
                <c:manualLayout>
                  <c:x val="-2.5073966927143251E-2"/>
                  <c:y val="7.8222050880981817E-2"/>
                </c:manualLayout>
              </c:layout>
              <c:dLblPos val="bestFit"/>
              <c:showLegendKey val="0"/>
              <c:showVal val="0"/>
              <c:showCatName val="1"/>
              <c:showSerName val="0"/>
              <c:showPercent val="1"/>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7-56E0-4B4F-BED5-E22ABF829130}"/>
                </c:ext>
              </c:extLst>
            </c:dLbl>
            <c:dLbl>
              <c:idx val="4"/>
              <c:layout>
                <c:manualLayout>
                  <c:x val="-6.3137753999228774E-2"/>
                  <c:y val="3.6382729948880012E-2"/>
                </c:manualLayout>
              </c:layout>
              <c:dLblPos val="bestFit"/>
              <c:showLegendKey val="0"/>
              <c:showVal val="0"/>
              <c:showCatName val="1"/>
              <c:showSerName val="0"/>
              <c:showPercent val="1"/>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9-56E0-4B4F-BED5-E22ABF829130}"/>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spc="0" baseline="0">
                    <a:solidFill>
                      <a:sysClr val="windowText" lastClr="000000"/>
                    </a:solidFill>
                    <a:latin typeface="+mn-lt"/>
                    <a:ea typeface="+mn-ea"/>
                    <a:cs typeface="+mn-cs"/>
                  </a:defRPr>
                </a:pPr>
                <a:endParaRPr lang="es-MX"/>
              </a:p>
            </c:txPr>
            <c:dLblPos val="outEnd"/>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xmlns:c16r2="http://schemas.microsoft.com/office/drawing/2015/06/chart">
              <c:ext xmlns:c15="http://schemas.microsoft.com/office/drawing/2012/chart" uri="{CE6537A1-D6FC-4f65-9D91-7224C49458BB}"/>
            </c:extLst>
          </c:dLbls>
          <c:cat>
            <c:strRef>
              <c:f>'[FINVIT COMITE.xlsx]FINVIT'!$N$37:$N$41</c:f>
              <c:strCache>
                <c:ptCount val="5"/>
                <c:pt idx="0">
                  <c:v>Udibonos</c:v>
                </c:pt>
                <c:pt idx="1">
                  <c:v>Revisables Gubernamental</c:v>
                </c:pt>
                <c:pt idx="2">
                  <c:v>Revisables Paraestatales</c:v>
                </c:pt>
                <c:pt idx="3">
                  <c:v>Revisables Corporativo</c:v>
                </c:pt>
                <c:pt idx="4">
                  <c:v>Reporto</c:v>
                </c:pt>
              </c:strCache>
            </c:strRef>
          </c:cat>
          <c:val>
            <c:numRef>
              <c:f>'[FINVIT COMITE.xlsx]FINVIT'!$O$37:$O$41</c:f>
              <c:numCache>
                <c:formatCode>#,##0.00_);\(#,##0.00\)</c:formatCode>
                <c:ptCount val="5"/>
                <c:pt idx="0">
                  <c:v>4637761.9000000004</c:v>
                </c:pt>
                <c:pt idx="1">
                  <c:v>48236058.740000002</c:v>
                </c:pt>
                <c:pt idx="2">
                  <c:v>10216687.1</c:v>
                </c:pt>
                <c:pt idx="3">
                  <c:v>9123426.0499999989</c:v>
                </c:pt>
                <c:pt idx="4">
                  <c:v>8303473.96</c:v>
                </c:pt>
              </c:numCache>
            </c:numRef>
          </c:val>
          <c:extLst xmlns:c16r2="http://schemas.microsoft.com/office/drawing/2015/06/chart">
            <c:ext xmlns:c16="http://schemas.microsoft.com/office/drawing/2014/chart" uri="{C3380CC4-5D6E-409C-BE32-E72D297353CC}">
              <c16:uniqueId val="{0000000A-56E0-4B4F-BED5-E22ABF829130}"/>
            </c:ext>
          </c:extLst>
        </c:ser>
        <c:dLbls>
          <c:dLblPos val="outEnd"/>
          <c:showLegendKey val="0"/>
          <c:showVal val="0"/>
          <c:showCatName val="1"/>
          <c:showSerName val="0"/>
          <c:showPercent val="0"/>
          <c:showBubbleSize val="0"/>
          <c:showLeaderLines val="1"/>
        </c:dLbls>
        <c:firstSliceAng val="0"/>
      </c:pieChart>
      <c:spPr>
        <a:noFill/>
        <a:ln>
          <a:noFill/>
        </a:ln>
        <a:effectLst/>
      </c:spPr>
    </c:plotArea>
    <c:plotVisOnly val="1"/>
    <c:dispBlanksAs val="gap"/>
    <c:showDLblsOverMax val="0"/>
  </c:chart>
  <c:spPr>
    <a:noFill/>
    <a:ln w="9525" cap="flat" cmpd="sng" algn="ctr">
      <a:noFill/>
      <a:round/>
    </a:ln>
    <a:effectLst/>
  </c:spPr>
  <c:txPr>
    <a:bodyPr/>
    <a:lstStyle/>
    <a:p>
      <a:pPr>
        <a:defRPr/>
      </a:pPr>
      <a:endParaRPr lang="es-MX"/>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ysClr val="windowText" lastClr="000000"/>
                </a:solidFill>
                <a:latin typeface="Century Gothic" panose="020B0502020202020204" pitchFamily="34" charset="0"/>
                <a:ea typeface="+mn-ea"/>
                <a:cs typeface="+mn-cs"/>
              </a:defRPr>
            </a:pPr>
            <a:r>
              <a:rPr lang="es-MX" sz="1400" b="1">
                <a:solidFill>
                  <a:sysClr val="windowText" lastClr="000000"/>
                </a:solidFill>
                <a:latin typeface="Century Gothic" panose="020B0502020202020204" pitchFamily="34" charset="0"/>
              </a:rPr>
              <a:t>Perfil de venc. Bonos Bancarios Estructurados</a:t>
            </a:r>
          </a:p>
        </c:rich>
      </c:tx>
      <c:layout/>
      <c:overlay val="0"/>
      <c:spPr>
        <a:noFill/>
        <a:ln>
          <a:noFill/>
        </a:ln>
        <a:effectLst/>
      </c:spPr>
    </c:title>
    <c:autoTitleDeleted val="0"/>
    <c:plotArea>
      <c:layout>
        <c:manualLayout>
          <c:layoutTarget val="inner"/>
          <c:xMode val="edge"/>
          <c:yMode val="edge"/>
          <c:x val="0.10927858616309899"/>
          <c:y val="0.33020601988066539"/>
          <c:w val="0.87095502902079969"/>
          <c:h val="0.58695892889909707"/>
        </c:manualLayout>
      </c:layout>
      <c:barChart>
        <c:barDir val="col"/>
        <c:grouping val="clustered"/>
        <c:varyColors val="0"/>
        <c:ser>
          <c:idx val="0"/>
          <c:order val="0"/>
          <c:spPr>
            <a:solidFill>
              <a:schemeClr val="accent1"/>
            </a:solidFill>
            <a:ln w="38100" cmpd="sng">
              <a:solidFill>
                <a:schemeClr val="accent1"/>
              </a:solidFill>
            </a:ln>
            <a:effectLst/>
          </c:spPr>
          <c:invertIfNegative val="0"/>
          <c:dPt>
            <c:idx val="7"/>
            <c:invertIfNegative val="0"/>
            <c:bubble3D val="0"/>
            <c:spPr>
              <a:solidFill>
                <a:srgbClr val="00B050"/>
              </a:solidFill>
              <a:ln w="38100" cmpd="sng">
                <a:solidFill>
                  <a:srgbClr val="00B050"/>
                </a:solidFill>
              </a:ln>
              <a:effectLst/>
            </c:spPr>
            <c:extLst xmlns:c16r2="http://schemas.microsoft.com/office/drawing/2015/06/chart">
              <c:ext xmlns:c16="http://schemas.microsoft.com/office/drawing/2014/chart" uri="{C3380CC4-5D6E-409C-BE32-E72D297353CC}">
                <c16:uniqueId val="{00000001-FDB4-4101-8767-68793F77327B}"/>
              </c:ext>
            </c:extLst>
          </c:dPt>
          <c:dPt>
            <c:idx val="8"/>
            <c:invertIfNegative val="0"/>
            <c:bubble3D val="0"/>
            <c:spPr>
              <a:solidFill>
                <a:schemeClr val="accent1"/>
              </a:solidFill>
              <a:ln w="38100" cmpd="sng">
                <a:solidFill>
                  <a:srgbClr val="00B050"/>
                </a:solidFill>
              </a:ln>
              <a:effectLst/>
            </c:spPr>
            <c:extLst xmlns:c16r2="http://schemas.microsoft.com/office/drawing/2015/06/chart">
              <c:ext xmlns:c16="http://schemas.microsoft.com/office/drawing/2014/chart" uri="{C3380CC4-5D6E-409C-BE32-E72D297353CC}">
                <c16:uniqueId val="{00000002-FDB4-4101-8767-68793F77327B}"/>
              </c:ext>
            </c:extLst>
          </c:dPt>
          <c:dPt>
            <c:idx val="10"/>
            <c:invertIfNegative val="0"/>
            <c:bubble3D val="0"/>
            <c:spPr>
              <a:solidFill>
                <a:schemeClr val="accent1"/>
              </a:solidFill>
              <a:ln w="38100" cmpd="sng">
                <a:solidFill>
                  <a:schemeClr val="accent2"/>
                </a:solidFill>
              </a:ln>
              <a:effectLst/>
            </c:spPr>
            <c:extLst xmlns:c16r2="http://schemas.microsoft.com/office/drawing/2015/06/chart">
              <c:ext xmlns:c16="http://schemas.microsoft.com/office/drawing/2014/chart" uri="{C3380CC4-5D6E-409C-BE32-E72D297353CC}">
                <c16:uniqueId val="{00000003-FDB4-4101-8767-68793F77327B}"/>
              </c:ext>
            </c:extLst>
          </c:dPt>
          <c:cat>
            <c:numRef>
              <c:f>'Perfil de vencimieto'!$C$4:$C$14</c:f>
              <c:numCache>
                <c:formatCode>m/d/yyyy</c:formatCode>
                <c:ptCount val="11"/>
                <c:pt idx="0">
                  <c:v>43783</c:v>
                </c:pt>
                <c:pt idx="1">
                  <c:v>43392</c:v>
                </c:pt>
                <c:pt idx="2">
                  <c:v>43370</c:v>
                </c:pt>
                <c:pt idx="3">
                  <c:v>43236</c:v>
                </c:pt>
                <c:pt idx="4">
                  <c:v>43342</c:v>
                </c:pt>
                <c:pt idx="5">
                  <c:v>43293</c:v>
                </c:pt>
                <c:pt idx="6">
                  <c:v>43363</c:v>
                </c:pt>
                <c:pt idx="7">
                  <c:v>43427</c:v>
                </c:pt>
                <c:pt idx="8">
                  <c:v>43227</c:v>
                </c:pt>
                <c:pt idx="9">
                  <c:v>43266</c:v>
                </c:pt>
                <c:pt idx="10">
                  <c:v>43258</c:v>
                </c:pt>
              </c:numCache>
            </c:numRef>
          </c:cat>
          <c:val>
            <c:numRef>
              <c:f>'Perfil de vencimieto'!$D$4:$D$14</c:f>
              <c:numCache>
                <c:formatCode>General</c:formatCode>
                <c:ptCount val="11"/>
                <c:pt idx="0">
                  <c:v>175</c:v>
                </c:pt>
                <c:pt idx="1">
                  <c:v>150</c:v>
                </c:pt>
                <c:pt idx="2">
                  <c:v>125</c:v>
                </c:pt>
                <c:pt idx="3">
                  <c:v>150</c:v>
                </c:pt>
                <c:pt idx="4">
                  <c:v>125</c:v>
                </c:pt>
                <c:pt idx="5">
                  <c:v>125</c:v>
                </c:pt>
                <c:pt idx="6">
                  <c:v>100</c:v>
                </c:pt>
                <c:pt idx="7">
                  <c:v>170</c:v>
                </c:pt>
                <c:pt idx="8">
                  <c:v>80</c:v>
                </c:pt>
                <c:pt idx="9">
                  <c:v>120</c:v>
                </c:pt>
                <c:pt idx="10">
                  <c:v>170</c:v>
                </c:pt>
              </c:numCache>
            </c:numRef>
          </c:val>
          <c:extLst xmlns:c16r2="http://schemas.microsoft.com/office/drawing/2015/06/chart">
            <c:ext xmlns:c16="http://schemas.microsoft.com/office/drawing/2014/chart" uri="{C3380CC4-5D6E-409C-BE32-E72D297353CC}">
              <c16:uniqueId val="{00000000-FDB4-4101-8767-68793F77327B}"/>
            </c:ext>
          </c:extLst>
        </c:ser>
        <c:dLbls>
          <c:showLegendKey val="0"/>
          <c:showVal val="0"/>
          <c:showCatName val="0"/>
          <c:showSerName val="0"/>
          <c:showPercent val="0"/>
          <c:showBubbleSize val="0"/>
        </c:dLbls>
        <c:gapWidth val="219"/>
        <c:overlap val="-27"/>
        <c:axId val="87454848"/>
        <c:axId val="87456384"/>
      </c:barChart>
      <c:dateAx>
        <c:axId val="87454848"/>
        <c:scaling>
          <c:orientation val="minMax"/>
          <c:max val="43813"/>
        </c:scaling>
        <c:delete val="0"/>
        <c:axPos val="b"/>
        <c:numFmt formatCode="[$-80A]\ mmm&quot; &quot;yy;@" sourceLinked="0"/>
        <c:majorTickMark val="out"/>
        <c:minorTickMark val="none"/>
        <c:tickLblPos val="nextTo"/>
        <c:spPr>
          <a:noFill/>
          <a:ln w="15875" cap="flat" cmpd="sng" algn="ctr">
            <a:solidFill>
              <a:schemeClr val="tx1"/>
            </a:solidFill>
            <a:round/>
          </a:ln>
          <a:effectLst/>
        </c:spPr>
        <c:txPr>
          <a:bodyPr rot="-60000000" spcFirstLastPara="1" vertOverflow="ellipsis" vert="horz" wrap="square" anchor="ctr" anchorCtr="1"/>
          <a:lstStyle/>
          <a:p>
            <a:pPr>
              <a:defRPr sz="800" b="1" i="0" u="none" strike="noStrike" kern="1200" baseline="0">
                <a:solidFill>
                  <a:sysClr val="windowText" lastClr="000000"/>
                </a:solidFill>
                <a:latin typeface="Century Gothic" panose="020B0502020202020204" pitchFamily="34" charset="0"/>
                <a:ea typeface="+mn-ea"/>
                <a:cs typeface="+mn-cs"/>
              </a:defRPr>
            </a:pPr>
            <a:endParaRPr lang="es-MX"/>
          </a:p>
        </c:txPr>
        <c:crossAx val="87456384"/>
        <c:crosses val="autoZero"/>
        <c:auto val="1"/>
        <c:lblOffset val="100"/>
        <c:baseTimeUnit val="days"/>
        <c:majorUnit val="2"/>
        <c:majorTimeUnit val="months"/>
      </c:dateAx>
      <c:valAx>
        <c:axId val="87456384"/>
        <c:scaling>
          <c:orientation val="minMax"/>
        </c:scaling>
        <c:delete val="0"/>
        <c:axPos val="l"/>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sz="800" b="1">
                    <a:solidFill>
                      <a:sysClr val="windowText" lastClr="000000"/>
                    </a:solidFill>
                    <a:latin typeface="Century Gothic" panose="020B0502020202020204" pitchFamily="34" charset="0"/>
                  </a:rPr>
                  <a:t>Monto (mdp)</a:t>
                </a:r>
              </a:p>
            </c:rich>
          </c:tx>
          <c:layout>
            <c:manualLayout>
              <c:xMode val="edge"/>
              <c:yMode val="edge"/>
              <c:x val="1.8477124321723937E-2"/>
              <c:y val="0.5062628512899302"/>
            </c:manualLayout>
          </c:layout>
          <c:overlay val="0"/>
          <c:spPr>
            <a:noFill/>
            <a:ln>
              <a:noFill/>
            </a:ln>
            <a:effectLst/>
          </c:spPr>
        </c:title>
        <c:numFmt formatCode="General" sourceLinked="1"/>
        <c:majorTickMark val="none"/>
        <c:minorTickMark val="none"/>
        <c:tickLblPos val="nextTo"/>
        <c:spPr>
          <a:noFill/>
          <a:ln w="15875">
            <a:solidFill>
              <a:schemeClr val="tx1"/>
            </a:solidFill>
          </a:ln>
          <a:effectLst/>
        </c:spPr>
        <c:txPr>
          <a:bodyPr rot="-60000000" spcFirstLastPara="1" vertOverflow="ellipsis" vert="horz" wrap="square" anchor="ctr" anchorCtr="1"/>
          <a:lstStyle/>
          <a:p>
            <a:pPr>
              <a:defRPr sz="800" b="1" i="0" u="none" strike="noStrike" kern="1200" baseline="0">
                <a:solidFill>
                  <a:sysClr val="windowText" lastClr="000000"/>
                </a:solidFill>
                <a:latin typeface="Century Gothic" panose="020B0502020202020204" pitchFamily="34" charset="0"/>
                <a:ea typeface="+mn-ea"/>
                <a:cs typeface="+mn-cs"/>
              </a:defRPr>
            </a:pPr>
            <a:endParaRPr lang="es-MX"/>
          </a:p>
        </c:txPr>
        <c:crossAx val="87454848"/>
        <c:crosses val="autoZero"/>
        <c:crossBetween val="between"/>
        <c:majorUnit val="40"/>
      </c:valAx>
      <c:spPr>
        <a:noFill/>
        <a:ln>
          <a:noFill/>
        </a:ln>
        <a:effectLst/>
      </c:spPr>
    </c:plotArea>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a:pPr>
      <a:endParaRPr lang="es-MX"/>
    </a:p>
  </c:txPr>
  <c:externalData r:id="rId1">
    <c:autoUpdate val="0"/>
  </c:externalData>
  <c:userShapes r:id="rId2"/>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00" b="0" i="0" u="none" strike="noStrike" kern="1200" spc="0" baseline="0">
                <a:solidFill>
                  <a:schemeClr val="tx1">
                    <a:lumMod val="65000"/>
                    <a:lumOff val="35000"/>
                  </a:schemeClr>
                </a:solidFill>
                <a:latin typeface="Century Ghotic"/>
                <a:ea typeface="+mn-ea"/>
                <a:cs typeface="+mn-cs"/>
              </a:defRPr>
            </a:pPr>
            <a:r>
              <a:rPr lang="es-MX" sz="1000" b="1" dirty="0">
                <a:solidFill>
                  <a:sysClr val="windowText" lastClr="000000"/>
                </a:solidFill>
                <a:latin typeface="Century Ghotic"/>
              </a:rPr>
              <a:t>JBSAN S00727</a:t>
            </a:r>
            <a:r>
              <a:rPr lang="es-MX" sz="1000" b="1" baseline="0" dirty="0">
                <a:solidFill>
                  <a:sysClr val="windowText" lastClr="000000"/>
                </a:solidFill>
                <a:latin typeface="Century Ghotic"/>
              </a:rPr>
              <a:t> (</a:t>
            </a:r>
            <a:r>
              <a:rPr lang="es-MX" sz="1000" b="1" dirty="0">
                <a:solidFill>
                  <a:sysClr val="windowText" lastClr="000000"/>
                </a:solidFill>
                <a:latin typeface="Century Ghotic"/>
              </a:rPr>
              <a:t>SXDP </a:t>
            </a:r>
            <a:r>
              <a:rPr lang="es-MX" sz="1000" b="1" dirty="0" err="1">
                <a:solidFill>
                  <a:sysClr val="windowText" lastClr="000000"/>
                </a:solidFill>
                <a:latin typeface="Century Ghotic"/>
              </a:rPr>
              <a:t>Index</a:t>
            </a:r>
            <a:r>
              <a:rPr lang="es-MX" sz="1000" b="1" dirty="0">
                <a:solidFill>
                  <a:sysClr val="windowText" lastClr="000000"/>
                </a:solidFill>
                <a:latin typeface="Century Ghotic"/>
              </a:rPr>
              <a:t>,</a:t>
            </a:r>
            <a:r>
              <a:rPr lang="es-MX" sz="1000" b="1" baseline="0" dirty="0">
                <a:solidFill>
                  <a:sysClr val="windowText" lastClr="000000"/>
                </a:solidFill>
                <a:latin typeface="Century Ghotic"/>
              </a:rPr>
              <a:t> salud Europa)</a:t>
            </a:r>
            <a:endParaRPr lang="es-MX" sz="1000" b="1" dirty="0">
              <a:solidFill>
                <a:sysClr val="windowText" lastClr="000000"/>
              </a:solidFill>
              <a:latin typeface="Century Ghotic"/>
            </a:endParaRPr>
          </a:p>
        </c:rich>
      </c:tx>
      <c:layout/>
      <c:overlay val="0"/>
      <c:spPr>
        <a:noFill/>
        <a:ln>
          <a:noFill/>
        </a:ln>
        <a:effectLst/>
      </c:spPr>
    </c:title>
    <c:autoTitleDeleted val="0"/>
    <c:plotArea>
      <c:layout>
        <c:manualLayout>
          <c:layoutTarget val="inner"/>
          <c:xMode val="edge"/>
          <c:yMode val="edge"/>
          <c:x val="0.17969176109083926"/>
          <c:y val="0.23152870689031543"/>
          <c:w val="0.75139555726265927"/>
          <c:h val="0.56426069123542733"/>
        </c:manualLayout>
      </c:layout>
      <c:scatterChart>
        <c:scatterStyle val="lineMarker"/>
        <c:varyColors val="0"/>
        <c:ser>
          <c:idx val="0"/>
          <c:order val="0"/>
          <c:spPr>
            <a:ln w="19050" cap="rnd">
              <a:solidFill>
                <a:schemeClr val="accent2"/>
              </a:solidFill>
              <a:round/>
            </a:ln>
            <a:effectLst/>
          </c:spPr>
          <c:marker>
            <c:symbol val="none"/>
          </c:marker>
          <c:xVal>
            <c:numRef>
              <c:f>'Notas SXDP'!$C$62:$C$92</c:f>
              <c:numCache>
                <c:formatCode>_(* #,##0.00_);_(* \(#,##0.00\);_(* "-"??_);_(@_)</c:formatCode>
                <c:ptCount val="31"/>
                <c:pt idx="0">
                  <c:v>1564.0815000000005</c:v>
                </c:pt>
                <c:pt idx="1">
                  <c:v>1516.5651000000003</c:v>
                </c:pt>
                <c:pt idx="2">
                  <c:v>1469.0487000000003</c:v>
                </c:pt>
                <c:pt idx="3">
                  <c:v>1421.5323000000003</c:v>
                </c:pt>
                <c:pt idx="4">
                  <c:v>1374.0159000000001</c:v>
                </c:pt>
                <c:pt idx="5">
                  <c:v>1326.4995000000001</c:v>
                </c:pt>
                <c:pt idx="6">
                  <c:v>1278.9831000000001</c:v>
                </c:pt>
                <c:pt idx="7">
                  <c:v>1231.4666999999999</c:v>
                </c:pt>
                <c:pt idx="8">
                  <c:v>1183.9503000000002</c:v>
                </c:pt>
                <c:pt idx="9">
                  <c:v>1136.4339000000002</c:v>
                </c:pt>
                <c:pt idx="10">
                  <c:v>1088.9175</c:v>
                </c:pt>
                <c:pt idx="11">
                  <c:v>1041.4011</c:v>
                </c:pt>
                <c:pt idx="12">
                  <c:v>993.88469999999995</c:v>
                </c:pt>
                <c:pt idx="13">
                  <c:v>946.36830000000009</c:v>
                </c:pt>
                <c:pt idx="14">
                  <c:v>851.33550000000002</c:v>
                </c:pt>
                <c:pt idx="15">
                  <c:v>791.94</c:v>
                </c:pt>
                <c:pt idx="16">
                  <c:v>752.34299999999996</c:v>
                </c:pt>
                <c:pt idx="17">
                  <c:v>712.74600000000009</c:v>
                </c:pt>
                <c:pt idx="18">
                  <c:v>673.149</c:v>
                </c:pt>
                <c:pt idx="19">
                  <c:v>633.55200000000013</c:v>
                </c:pt>
                <c:pt idx="20">
                  <c:v>593.95500000000004</c:v>
                </c:pt>
                <c:pt idx="21">
                  <c:v>554.35799999999995</c:v>
                </c:pt>
                <c:pt idx="22">
                  <c:v>514.76100000000008</c:v>
                </c:pt>
                <c:pt idx="23">
                  <c:v>475.1640000000001</c:v>
                </c:pt>
                <c:pt idx="24">
                  <c:v>435.56700000000006</c:v>
                </c:pt>
                <c:pt idx="25">
                  <c:v>395.97</c:v>
                </c:pt>
                <c:pt idx="26">
                  <c:v>356.3730000000001</c:v>
                </c:pt>
                <c:pt idx="27">
                  <c:v>316.77600000000007</c:v>
                </c:pt>
                <c:pt idx="28">
                  <c:v>277.17899999999997</c:v>
                </c:pt>
                <c:pt idx="29">
                  <c:v>237.58199999999997</c:v>
                </c:pt>
                <c:pt idx="30">
                  <c:v>197.98499999999993</c:v>
                </c:pt>
              </c:numCache>
            </c:numRef>
          </c:xVal>
          <c:yVal>
            <c:numRef>
              <c:f>'Notas SXDP'!$D$62:$D$92</c:f>
              <c:numCache>
                <c:formatCode>0.00%</c:formatCode>
                <c:ptCount val="31"/>
                <c:pt idx="0">
                  <c:v>0.57999999999999996</c:v>
                </c:pt>
                <c:pt idx="1">
                  <c:v>0.57999999999999996</c:v>
                </c:pt>
                <c:pt idx="2">
                  <c:v>0.57999999999999996</c:v>
                </c:pt>
                <c:pt idx="3">
                  <c:v>0.57999999999999996</c:v>
                </c:pt>
                <c:pt idx="4">
                  <c:v>0.57999999999999996</c:v>
                </c:pt>
                <c:pt idx="5">
                  <c:v>0.57999999999999996</c:v>
                </c:pt>
                <c:pt idx="6">
                  <c:v>0.57999999999999996</c:v>
                </c:pt>
                <c:pt idx="7">
                  <c:v>0.57999999999999996</c:v>
                </c:pt>
                <c:pt idx="8">
                  <c:v>0.50242500000000012</c:v>
                </c:pt>
                <c:pt idx="9">
                  <c:v>0.44152500000000011</c:v>
                </c:pt>
                <c:pt idx="10">
                  <c:v>0.38062499999999988</c:v>
                </c:pt>
                <c:pt idx="11">
                  <c:v>0.31972499999999993</c:v>
                </c:pt>
                <c:pt idx="12">
                  <c:v>0.25882499999999981</c:v>
                </c:pt>
                <c:pt idx="13">
                  <c:v>0.19792500000000002</c:v>
                </c:pt>
                <c:pt idx="14">
                  <c:v>7.6124999999999943E-2</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yVal>
          <c:smooth val="0"/>
          <c:extLst xmlns:c16r2="http://schemas.microsoft.com/office/drawing/2015/06/chart">
            <c:ext xmlns:c16="http://schemas.microsoft.com/office/drawing/2014/chart" uri="{C3380CC4-5D6E-409C-BE32-E72D297353CC}">
              <c16:uniqueId val="{00000000-83D9-4234-98D7-4547477EDEE4}"/>
            </c:ext>
          </c:extLst>
        </c:ser>
        <c:dLbls>
          <c:showLegendKey val="0"/>
          <c:showVal val="0"/>
          <c:showCatName val="0"/>
          <c:showSerName val="0"/>
          <c:showPercent val="0"/>
          <c:showBubbleSize val="0"/>
        </c:dLbls>
        <c:axId val="85428864"/>
        <c:axId val="85439232"/>
      </c:scatterChart>
      <c:scatterChart>
        <c:scatterStyle val="smoothMarker"/>
        <c:varyColors val="0"/>
        <c:ser>
          <c:idx val="1"/>
          <c:order val="1"/>
          <c:spPr>
            <a:ln w="19050" cap="rnd">
              <a:solidFill>
                <a:schemeClr val="tx1"/>
              </a:solidFill>
              <a:round/>
            </a:ln>
            <a:effectLst/>
          </c:spPr>
          <c:marker>
            <c:symbol val="none"/>
          </c:marker>
          <c:xVal>
            <c:numRef>
              <c:f>'Notas SXDP'!$E$62:$E$92</c:f>
              <c:numCache>
                <c:formatCode>_(* #,##0.00_);_(* \(#,##0.00\);_(* "-"??_);_(@_)</c:formatCode>
                <c:ptCount val="31"/>
                <c:pt idx="0">
                  <c:v>699.68</c:v>
                </c:pt>
                <c:pt idx="1">
                  <c:v>699.68</c:v>
                </c:pt>
                <c:pt idx="2">
                  <c:v>699.68</c:v>
                </c:pt>
                <c:pt idx="3">
                  <c:v>699.68</c:v>
                </c:pt>
                <c:pt idx="4">
                  <c:v>699.68</c:v>
                </c:pt>
                <c:pt idx="5">
                  <c:v>699.68</c:v>
                </c:pt>
                <c:pt idx="6">
                  <c:v>699.68</c:v>
                </c:pt>
                <c:pt idx="7">
                  <c:v>699.68</c:v>
                </c:pt>
                <c:pt idx="8">
                  <c:v>699.68</c:v>
                </c:pt>
                <c:pt idx="9">
                  <c:v>699.68</c:v>
                </c:pt>
                <c:pt idx="10">
                  <c:v>699.68</c:v>
                </c:pt>
                <c:pt idx="11">
                  <c:v>699.68</c:v>
                </c:pt>
                <c:pt idx="12">
                  <c:v>699.68</c:v>
                </c:pt>
                <c:pt idx="13">
                  <c:v>699.68</c:v>
                </c:pt>
                <c:pt idx="14">
                  <c:v>699.68</c:v>
                </c:pt>
                <c:pt idx="15">
                  <c:v>699.68</c:v>
                </c:pt>
                <c:pt idx="16">
                  <c:v>699.68</c:v>
                </c:pt>
                <c:pt idx="17">
                  <c:v>699.68</c:v>
                </c:pt>
                <c:pt idx="18">
                  <c:v>699.68</c:v>
                </c:pt>
                <c:pt idx="19">
                  <c:v>699.68</c:v>
                </c:pt>
                <c:pt idx="20">
                  <c:v>699.68</c:v>
                </c:pt>
                <c:pt idx="21">
                  <c:v>699.68</c:v>
                </c:pt>
                <c:pt idx="22">
                  <c:v>699.68</c:v>
                </c:pt>
                <c:pt idx="23">
                  <c:v>699.68</c:v>
                </c:pt>
                <c:pt idx="24">
                  <c:v>699.68</c:v>
                </c:pt>
                <c:pt idx="25">
                  <c:v>699.68</c:v>
                </c:pt>
                <c:pt idx="26">
                  <c:v>699.68</c:v>
                </c:pt>
                <c:pt idx="27">
                  <c:v>699.68</c:v>
                </c:pt>
                <c:pt idx="28">
                  <c:v>699.68</c:v>
                </c:pt>
                <c:pt idx="29">
                  <c:v>699.68</c:v>
                </c:pt>
                <c:pt idx="30">
                  <c:v>699.68</c:v>
                </c:pt>
              </c:numCache>
            </c:numRef>
          </c:xVal>
          <c:yVal>
            <c:numRef>
              <c:f>'Notas SXDP'!$D$62:$D$92</c:f>
              <c:numCache>
                <c:formatCode>0.00%</c:formatCode>
                <c:ptCount val="31"/>
                <c:pt idx="0">
                  <c:v>0.57999999999999996</c:v>
                </c:pt>
                <c:pt idx="1">
                  <c:v>0.57999999999999996</c:v>
                </c:pt>
                <c:pt idx="2">
                  <c:v>0.57999999999999996</c:v>
                </c:pt>
                <c:pt idx="3">
                  <c:v>0.57999999999999996</c:v>
                </c:pt>
                <c:pt idx="4">
                  <c:v>0.57999999999999996</c:v>
                </c:pt>
                <c:pt idx="5">
                  <c:v>0.57999999999999996</c:v>
                </c:pt>
                <c:pt idx="6">
                  <c:v>0.57999999999999996</c:v>
                </c:pt>
                <c:pt idx="7">
                  <c:v>0.57999999999999996</c:v>
                </c:pt>
                <c:pt idx="8">
                  <c:v>0.50242500000000012</c:v>
                </c:pt>
                <c:pt idx="9">
                  <c:v>0.44152500000000011</c:v>
                </c:pt>
                <c:pt idx="10">
                  <c:v>0.38062499999999988</c:v>
                </c:pt>
                <c:pt idx="11">
                  <c:v>0.31972499999999993</c:v>
                </c:pt>
                <c:pt idx="12">
                  <c:v>0.25882499999999981</c:v>
                </c:pt>
                <c:pt idx="13">
                  <c:v>0.19792500000000002</c:v>
                </c:pt>
                <c:pt idx="14">
                  <c:v>7.6124999999999943E-2</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yVal>
          <c:smooth val="1"/>
          <c:extLst xmlns:c16r2="http://schemas.microsoft.com/office/drawing/2015/06/chart">
            <c:ext xmlns:c16="http://schemas.microsoft.com/office/drawing/2014/chart" uri="{C3380CC4-5D6E-409C-BE32-E72D297353CC}">
              <c16:uniqueId val="{00000001-83D9-4234-98D7-4547477EDEE4}"/>
            </c:ext>
          </c:extLst>
        </c:ser>
        <c:ser>
          <c:idx val="2"/>
          <c:order val="2"/>
          <c:spPr>
            <a:ln w="19050" cap="rnd">
              <a:solidFill>
                <a:schemeClr val="tx1"/>
              </a:solidFill>
              <a:prstDash val="sysDot"/>
              <a:round/>
            </a:ln>
            <a:effectLst/>
          </c:spPr>
          <c:marker>
            <c:symbol val="none"/>
          </c:marker>
          <c:xVal>
            <c:numRef>
              <c:f>'Notas SXDP'!$C$62:$C$92</c:f>
              <c:numCache>
                <c:formatCode>_(* #,##0.00_);_(* \(#,##0.00\);_(* "-"??_);_(@_)</c:formatCode>
                <c:ptCount val="31"/>
                <c:pt idx="0">
                  <c:v>1564.0815000000005</c:v>
                </c:pt>
                <c:pt idx="1">
                  <c:v>1516.5651000000003</c:v>
                </c:pt>
                <c:pt idx="2">
                  <c:v>1469.0487000000003</c:v>
                </c:pt>
                <c:pt idx="3">
                  <c:v>1421.5323000000003</c:v>
                </c:pt>
                <c:pt idx="4">
                  <c:v>1374.0159000000001</c:v>
                </c:pt>
                <c:pt idx="5">
                  <c:v>1326.4995000000001</c:v>
                </c:pt>
                <c:pt idx="6">
                  <c:v>1278.9831000000001</c:v>
                </c:pt>
                <c:pt idx="7">
                  <c:v>1231.4666999999999</c:v>
                </c:pt>
                <c:pt idx="8">
                  <c:v>1183.9503000000002</c:v>
                </c:pt>
                <c:pt idx="9">
                  <c:v>1136.4339000000002</c:v>
                </c:pt>
                <c:pt idx="10">
                  <c:v>1088.9175</c:v>
                </c:pt>
                <c:pt idx="11">
                  <c:v>1041.4011</c:v>
                </c:pt>
                <c:pt idx="12">
                  <c:v>993.88469999999995</c:v>
                </c:pt>
                <c:pt idx="13">
                  <c:v>946.36830000000009</c:v>
                </c:pt>
                <c:pt idx="14">
                  <c:v>851.33550000000002</c:v>
                </c:pt>
                <c:pt idx="15">
                  <c:v>791.94</c:v>
                </c:pt>
                <c:pt idx="16">
                  <c:v>752.34299999999996</c:v>
                </c:pt>
                <c:pt idx="17">
                  <c:v>712.74600000000009</c:v>
                </c:pt>
                <c:pt idx="18">
                  <c:v>673.149</c:v>
                </c:pt>
                <c:pt idx="19">
                  <c:v>633.55200000000013</c:v>
                </c:pt>
                <c:pt idx="20">
                  <c:v>593.95500000000004</c:v>
                </c:pt>
                <c:pt idx="21">
                  <c:v>554.35799999999995</c:v>
                </c:pt>
                <c:pt idx="22">
                  <c:v>514.76100000000008</c:v>
                </c:pt>
                <c:pt idx="23">
                  <c:v>475.1640000000001</c:v>
                </c:pt>
                <c:pt idx="24">
                  <c:v>435.56700000000006</c:v>
                </c:pt>
                <c:pt idx="25">
                  <c:v>395.97</c:v>
                </c:pt>
                <c:pt idx="26">
                  <c:v>356.3730000000001</c:v>
                </c:pt>
                <c:pt idx="27">
                  <c:v>316.77600000000007</c:v>
                </c:pt>
                <c:pt idx="28">
                  <c:v>277.17899999999997</c:v>
                </c:pt>
                <c:pt idx="29">
                  <c:v>237.58199999999997</c:v>
                </c:pt>
                <c:pt idx="30">
                  <c:v>197.98499999999993</c:v>
                </c:pt>
              </c:numCache>
            </c:numRef>
          </c:xVal>
          <c:yVal>
            <c:numRef>
              <c:f>'Notas SXDP'!$G$62:$G$92</c:f>
              <c:numCache>
                <c:formatCode>0.00%</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yVal>
          <c:smooth val="1"/>
          <c:extLst xmlns:c16r2="http://schemas.microsoft.com/office/drawing/2015/06/chart">
            <c:ext xmlns:c16="http://schemas.microsoft.com/office/drawing/2014/chart" uri="{C3380CC4-5D6E-409C-BE32-E72D297353CC}">
              <c16:uniqueId val="{00000002-83D9-4234-98D7-4547477EDEE4}"/>
            </c:ext>
          </c:extLst>
        </c:ser>
        <c:dLbls>
          <c:showLegendKey val="0"/>
          <c:showVal val="0"/>
          <c:showCatName val="0"/>
          <c:showSerName val="0"/>
          <c:showPercent val="0"/>
          <c:showBubbleSize val="0"/>
        </c:dLbls>
        <c:axId val="85428864"/>
        <c:axId val="85439232"/>
      </c:scatterChart>
      <c:valAx>
        <c:axId val="85428864"/>
        <c:scaling>
          <c:orientation val="minMax"/>
          <c:max val="1500"/>
          <c:min val="600"/>
        </c:scaling>
        <c:delete val="0"/>
        <c:axPos val="b"/>
        <c:title>
          <c:tx>
            <c:rich>
              <a:bodyPr rot="0" spcFirstLastPara="1" vertOverflow="ellipsis" vert="horz" wrap="square" anchor="ctr" anchorCtr="1"/>
              <a:lstStyle/>
              <a:p>
                <a:pPr>
                  <a:defRPr sz="800" b="0" i="0" u="none" strike="noStrike" kern="1200" baseline="0">
                    <a:solidFill>
                      <a:schemeClr val="tx1">
                        <a:lumMod val="65000"/>
                        <a:lumOff val="35000"/>
                      </a:schemeClr>
                    </a:solidFill>
                    <a:latin typeface="Century Ghotic"/>
                    <a:ea typeface="+mn-ea"/>
                    <a:cs typeface="+mn-cs"/>
                  </a:defRPr>
                </a:pPr>
                <a:r>
                  <a:rPr lang="en-US" sz="800" b="1">
                    <a:solidFill>
                      <a:sysClr val="windowText" lastClr="000000"/>
                    </a:solidFill>
                    <a:latin typeface="Century Ghotic"/>
                  </a:rPr>
                  <a:t>Nivel Subyacente</a:t>
                </a:r>
              </a:p>
            </c:rich>
          </c:tx>
          <c:layout>
            <c:manualLayout>
              <c:xMode val="edge"/>
              <c:yMode val="edge"/>
              <c:x val="0.3842481275206453"/>
              <c:y val="0.90552839172886246"/>
            </c:manualLayout>
          </c:layout>
          <c:overlay val="0"/>
          <c:spPr>
            <a:noFill/>
            <a:ln>
              <a:noFill/>
            </a:ln>
            <a:effectLst/>
          </c:spPr>
        </c:title>
        <c:numFmt formatCode="_(* #,##0_);_(* \(#,##0\);_(* &quot;-&quot;_);_(@_)" sourceLinked="0"/>
        <c:majorTickMark val="none"/>
        <c:minorTickMark val="none"/>
        <c:tickLblPos val="nextTo"/>
        <c:spPr>
          <a:noFill/>
          <a:ln w="19050" cap="flat" cmpd="sng" algn="ctr">
            <a:solidFill>
              <a:schemeClr val="tx1"/>
            </a:solidFill>
            <a:round/>
          </a:ln>
          <a:effectLst/>
        </c:spPr>
        <c:txPr>
          <a:bodyPr rot="-60000000" spcFirstLastPara="1" vertOverflow="ellipsis" vert="horz" wrap="square" anchor="ctr" anchorCtr="1"/>
          <a:lstStyle/>
          <a:p>
            <a:pPr>
              <a:defRPr sz="800" b="1" i="0" u="none" strike="noStrike" kern="1200" baseline="0">
                <a:solidFill>
                  <a:sysClr val="windowText" lastClr="000000"/>
                </a:solidFill>
                <a:latin typeface="Century Ghotic"/>
                <a:ea typeface="+mn-ea"/>
                <a:cs typeface="+mn-cs"/>
              </a:defRPr>
            </a:pPr>
            <a:endParaRPr lang="es-MX"/>
          </a:p>
        </c:txPr>
        <c:crossAx val="85439232"/>
        <c:crosses val="autoZero"/>
        <c:crossBetween val="midCat"/>
        <c:majorUnit val="200"/>
      </c:valAx>
      <c:valAx>
        <c:axId val="85439232"/>
        <c:scaling>
          <c:orientation val="minMax"/>
          <c:min val="0"/>
        </c:scaling>
        <c:delete val="0"/>
        <c:axPos val="l"/>
        <c:title>
          <c:tx>
            <c:rich>
              <a:bodyPr rot="-5400000" spcFirstLastPara="1" vertOverflow="ellipsis" vert="horz" wrap="square" anchor="ctr" anchorCtr="1"/>
              <a:lstStyle/>
              <a:p>
                <a:pPr>
                  <a:defRPr sz="800" b="1" i="0" u="none" strike="noStrike" kern="1200" baseline="0">
                    <a:solidFill>
                      <a:schemeClr val="tx1">
                        <a:lumMod val="65000"/>
                        <a:lumOff val="35000"/>
                      </a:schemeClr>
                    </a:solidFill>
                    <a:latin typeface="Century Ghotic"/>
                    <a:ea typeface="+mn-ea"/>
                    <a:cs typeface="+mn-cs"/>
                  </a:defRPr>
                </a:pPr>
                <a:r>
                  <a:rPr lang="es-MX" sz="800" b="1" dirty="0" err="1">
                    <a:solidFill>
                      <a:sysClr val="windowText" lastClr="000000"/>
                    </a:solidFill>
                    <a:latin typeface="Century Ghotic"/>
                  </a:rPr>
                  <a:t>Rend</a:t>
                </a:r>
                <a:r>
                  <a:rPr lang="es-MX" sz="800" b="1" dirty="0">
                    <a:solidFill>
                      <a:sysClr val="windowText" lastClr="000000"/>
                    </a:solidFill>
                    <a:latin typeface="Century Ghotic"/>
                  </a:rPr>
                  <a:t>. Estructura</a:t>
                </a:r>
                <a:endParaRPr lang="es-MX" sz="800" b="1" dirty="0">
                  <a:latin typeface="Century Ghotic"/>
                </a:endParaRPr>
              </a:p>
            </c:rich>
          </c:tx>
          <c:layout/>
          <c:overlay val="0"/>
          <c:spPr>
            <a:noFill/>
            <a:ln>
              <a:noFill/>
            </a:ln>
            <a:effectLst/>
          </c:spPr>
        </c:title>
        <c:numFmt formatCode="0%" sourceLinked="0"/>
        <c:majorTickMark val="none"/>
        <c:minorTickMark val="none"/>
        <c:tickLblPos val="nextTo"/>
        <c:spPr>
          <a:noFill/>
          <a:ln w="19050" cap="flat" cmpd="sng" algn="ctr">
            <a:solidFill>
              <a:schemeClr val="tx1"/>
            </a:solidFill>
            <a:round/>
          </a:ln>
          <a:effectLst/>
        </c:spPr>
        <c:txPr>
          <a:bodyPr rot="-60000000" spcFirstLastPara="1" vertOverflow="ellipsis" vert="horz" wrap="square" anchor="ctr" anchorCtr="1"/>
          <a:lstStyle/>
          <a:p>
            <a:pPr>
              <a:defRPr sz="800" b="1" i="0" u="none" strike="noStrike" kern="1200" baseline="0">
                <a:solidFill>
                  <a:sysClr val="windowText" lastClr="000000"/>
                </a:solidFill>
                <a:latin typeface="Century Ghotic"/>
                <a:ea typeface="+mn-ea"/>
                <a:cs typeface="+mn-cs"/>
              </a:defRPr>
            </a:pPr>
            <a:endParaRPr lang="es-MX"/>
          </a:p>
        </c:txPr>
        <c:crossAx val="85428864"/>
        <c:crosses val="autoZero"/>
        <c:crossBetween val="midCat"/>
        <c:majorUnit val="0.15000000000000002"/>
      </c:valAx>
      <c:spPr>
        <a:noFill/>
        <a:ln>
          <a:noFill/>
        </a:ln>
        <a:effectLst/>
      </c:spPr>
    </c:plotArea>
    <c:plotVisOnly val="1"/>
    <c:dispBlanksAs val="gap"/>
    <c:showDLblsOverMax val="0"/>
  </c:chart>
  <c:spPr>
    <a:noFill/>
    <a:ln w="9525" cap="flat" cmpd="sng" algn="ctr">
      <a:noFill/>
      <a:round/>
    </a:ln>
    <a:effectLst/>
  </c:spPr>
  <c:txPr>
    <a:bodyPr/>
    <a:lstStyle/>
    <a:p>
      <a:pPr>
        <a:defRPr/>
      </a:pPr>
      <a:endParaRPr lang="es-MX"/>
    </a:p>
  </c:txPr>
  <c:externalData r:id="rId1">
    <c:autoUpdate val="0"/>
  </c:externalData>
  <c:userShapes r:id="rId2"/>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00" b="0" i="0" u="none" strike="noStrike" kern="1200" spc="0" baseline="0">
                <a:solidFill>
                  <a:schemeClr val="tx1">
                    <a:lumMod val="65000"/>
                    <a:lumOff val="35000"/>
                  </a:schemeClr>
                </a:solidFill>
                <a:latin typeface="+mn-lt"/>
                <a:ea typeface="+mn-ea"/>
                <a:cs typeface="+mn-cs"/>
              </a:defRPr>
            </a:pPr>
            <a:r>
              <a:rPr lang="es-MX" sz="1000" b="1" dirty="0">
                <a:solidFill>
                  <a:sysClr val="windowText" lastClr="000000"/>
                </a:solidFill>
                <a:latin typeface="Century Ghotic"/>
              </a:rPr>
              <a:t>JBASAN S00706</a:t>
            </a:r>
            <a:r>
              <a:rPr lang="es-MX" sz="1000" b="1" baseline="0" dirty="0">
                <a:solidFill>
                  <a:sysClr val="windowText" lastClr="000000"/>
                </a:solidFill>
                <a:latin typeface="Century Ghotic"/>
              </a:rPr>
              <a:t> (INDU </a:t>
            </a:r>
            <a:r>
              <a:rPr lang="es-MX" sz="1000" b="1" baseline="0" dirty="0" err="1">
                <a:solidFill>
                  <a:sysClr val="windowText" lastClr="000000"/>
                </a:solidFill>
                <a:latin typeface="Century Ghotic"/>
              </a:rPr>
              <a:t>Index</a:t>
            </a:r>
            <a:r>
              <a:rPr lang="es-MX" sz="1000" b="1" baseline="0" dirty="0">
                <a:solidFill>
                  <a:sysClr val="windowText" lastClr="000000"/>
                </a:solidFill>
                <a:latin typeface="Century Ghotic"/>
              </a:rPr>
              <a:t>, Dow Jones)</a:t>
            </a:r>
            <a:endParaRPr lang="es-MX" sz="1000" b="1" dirty="0">
              <a:solidFill>
                <a:sysClr val="windowText" lastClr="000000"/>
              </a:solidFill>
              <a:latin typeface="Century Ghotic"/>
            </a:endParaRPr>
          </a:p>
        </c:rich>
      </c:tx>
      <c:layout/>
      <c:overlay val="0"/>
      <c:spPr>
        <a:noFill/>
        <a:ln>
          <a:noFill/>
        </a:ln>
        <a:effectLst/>
      </c:spPr>
    </c:title>
    <c:autoTitleDeleted val="0"/>
    <c:plotArea>
      <c:layout>
        <c:manualLayout>
          <c:layoutTarget val="inner"/>
          <c:xMode val="edge"/>
          <c:yMode val="edge"/>
          <c:x val="0.18953652134946547"/>
          <c:y val="0.22936364268522194"/>
          <c:w val="0.71298380385378657"/>
          <c:h val="0.53485059544238145"/>
        </c:manualLayout>
      </c:layout>
      <c:scatterChart>
        <c:scatterStyle val="lineMarker"/>
        <c:varyColors val="0"/>
        <c:ser>
          <c:idx val="0"/>
          <c:order val="0"/>
          <c:spPr>
            <a:ln w="19050" cap="rnd">
              <a:solidFill>
                <a:srgbClr val="00B050"/>
              </a:solidFill>
              <a:round/>
            </a:ln>
            <a:effectLst/>
          </c:spPr>
          <c:marker>
            <c:symbol val="none"/>
          </c:marker>
          <c:xVal>
            <c:numRef>
              <c:f>'Notas INDU'!$C$62:$C$92</c:f>
              <c:numCache>
                <c:formatCode>_(* #,##0.00_);_(* \(#,##0.00\);_(* "-"??_);_(@_)</c:formatCode>
                <c:ptCount val="31"/>
                <c:pt idx="0">
                  <c:v>30127.947500000002</c:v>
                </c:pt>
                <c:pt idx="1">
                  <c:v>29267.149000000005</c:v>
                </c:pt>
                <c:pt idx="2">
                  <c:v>28406.3505</c:v>
                </c:pt>
                <c:pt idx="3">
                  <c:v>27545.552000000003</c:v>
                </c:pt>
                <c:pt idx="4">
                  <c:v>26684.753499999999</c:v>
                </c:pt>
                <c:pt idx="5">
                  <c:v>25823.955000000002</c:v>
                </c:pt>
                <c:pt idx="6">
                  <c:v>24963.156500000001</c:v>
                </c:pt>
                <c:pt idx="7">
                  <c:v>24102.358</c:v>
                </c:pt>
                <c:pt idx="8">
                  <c:v>23241.559500000003</c:v>
                </c:pt>
                <c:pt idx="9">
                  <c:v>22380.761000000002</c:v>
                </c:pt>
                <c:pt idx="10">
                  <c:v>21519.962500000001</c:v>
                </c:pt>
                <c:pt idx="11">
                  <c:v>20659.164000000001</c:v>
                </c:pt>
                <c:pt idx="12">
                  <c:v>19798.3655</c:v>
                </c:pt>
                <c:pt idx="13">
                  <c:v>18937.567000000003</c:v>
                </c:pt>
                <c:pt idx="14">
                  <c:v>18076.768500000002</c:v>
                </c:pt>
                <c:pt idx="15">
                  <c:v>17215.97</c:v>
                </c:pt>
                <c:pt idx="16">
                  <c:v>17129.890149999999</c:v>
                </c:pt>
                <c:pt idx="17">
                  <c:v>17043.810300000001</c:v>
                </c:pt>
                <c:pt idx="18">
                  <c:v>16957.730449999999</c:v>
                </c:pt>
                <c:pt idx="19">
                  <c:v>16871.650600000001</c:v>
                </c:pt>
                <c:pt idx="20">
                  <c:v>16785.570749999999</c:v>
                </c:pt>
                <c:pt idx="21">
                  <c:v>16699.490900000001</c:v>
                </c:pt>
                <c:pt idx="22">
                  <c:v>16613.411049999999</c:v>
                </c:pt>
                <c:pt idx="23">
                  <c:v>16527.331200000001</c:v>
                </c:pt>
                <c:pt idx="24">
                  <c:v>16441.251349999999</c:v>
                </c:pt>
                <c:pt idx="25">
                  <c:v>16355.1715</c:v>
                </c:pt>
                <c:pt idx="26">
                  <c:v>16269.091650000002</c:v>
                </c:pt>
                <c:pt idx="27">
                  <c:v>16183.011800000002</c:v>
                </c:pt>
                <c:pt idx="28">
                  <c:v>16096.931950000002</c:v>
                </c:pt>
                <c:pt idx="29">
                  <c:v>16010.852100000002</c:v>
                </c:pt>
                <c:pt idx="30">
                  <c:v>15924.772250000002</c:v>
                </c:pt>
              </c:numCache>
            </c:numRef>
          </c:xVal>
          <c:yVal>
            <c:numRef>
              <c:f>'Notas INDU'!$D$62:$D$92</c:f>
              <c:numCache>
                <c:formatCode>0.00%</c:formatCode>
                <c:ptCount val="31"/>
                <c:pt idx="0">
                  <c:v>0.2</c:v>
                </c:pt>
                <c:pt idx="1">
                  <c:v>0.2</c:v>
                </c:pt>
                <c:pt idx="2">
                  <c:v>0.2</c:v>
                </c:pt>
                <c:pt idx="3">
                  <c:v>0.2</c:v>
                </c:pt>
                <c:pt idx="4">
                  <c:v>0.2</c:v>
                </c:pt>
                <c:pt idx="5">
                  <c:v>0.2</c:v>
                </c:pt>
                <c:pt idx="6">
                  <c:v>0.2</c:v>
                </c:pt>
                <c:pt idx="7">
                  <c:v>0.2</c:v>
                </c:pt>
                <c:pt idx="8">
                  <c:v>0.2</c:v>
                </c:pt>
                <c:pt idx="9">
                  <c:v>0.2</c:v>
                </c:pt>
                <c:pt idx="10">
                  <c:v>0.2</c:v>
                </c:pt>
                <c:pt idx="11">
                  <c:v>0.2</c:v>
                </c:pt>
                <c:pt idx="12">
                  <c:v>0.15224999999999989</c:v>
                </c:pt>
                <c:pt idx="13">
                  <c:v>0.10150000000000008</c:v>
                </c:pt>
                <c:pt idx="14">
                  <c:v>5.0750000000000038E-2</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yVal>
          <c:smooth val="0"/>
          <c:extLst xmlns:c16r2="http://schemas.microsoft.com/office/drawing/2015/06/chart">
            <c:ext xmlns:c16="http://schemas.microsoft.com/office/drawing/2014/chart" uri="{C3380CC4-5D6E-409C-BE32-E72D297353CC}">
              <c16:uniqueId val="{00000000-CE0D-4F83-BDA3-34B057486031}"/>
            </c:ext>
          </c:extLst>
        </c:ser>
        <c:ser>
          <c:idx val="1"/>
          <c:order val="1"/>
          <c:spPr>
            <a:ln w="19050" cap="rnd">
              <a:solidFill>
                <a:schemeClr val="tx1"/>
              </a:solidFill>
              <a:round/>
            </a:ln>
            <a:effectLst/>
          </c:spPr>
          <c:marker>
            <c:symbol val="none"/>
          </c:marker>
          <c:xVal>
            <c:numRef>
              <c:f>'Notas INDU'!$E$62:$E$92</c:f>
              <c:numCache>
                <c:formatCode>_(* #,##0.00_);_(* \(#,##0.00\);_(* "-"??_);_(@_)</c:formatCode>
                <c:ptCount val="31"/>
                <c:pt idx="0">
                  <c:v>25709.27</c:v>
                </c:pt>
                <c:pt idx="1">
                  <c:v>25709.27</c:v>
                </c:pt>
                <c:pt idx="2">
                  <c:v>25709.27</c:v>
                </c:pt>
                <c:pt idx="3">
                  <c:v>25709.27</c:v>
                </c:pt>
                <c:pt idx="4">
                  <c:v>25709.27</c:v>
                </c:pt>
                <c:pt idx="5">
                  <c:v>25709.27</c:v>
                </c:pt>
                <c:pt idx="6">
                  <c:v>25709.27</c:v>
                </c:pt>
                <c:pt idx="7">
                  <c:v>25709.27</c:v>
                </c:pt>
                <c:pt idx="8">
                  <c:v>25709.27</c:v>
                </c:pt>
                <c:pt idx="9">
                  <c:v>25709.27</c:v>
                </c:pt>
                <c:pt idx="10">
                  <c:v>25709.27</c:v>
                </c:pt>
                <c:pt idx="11">
                  <c:v>25709.27</c:v>
                </c:pt>
                <c:pt idx="12">
                  <c:v>25709.27</c:v>
                </c:pt>
                <c:pt idx="13">
                  <c:v>25709.27</c:v>
                </c:pt>
                <c:pt idx="14">
                  <c:v>25709.27</c:v>
                </c:pt>
                <c:pt idx="15">
                  <c:v>25709.27</c:v>
                </c:pt>
                <c:pt idx="16">
                  <c:v>25709.27</c:v>
                </c:pt>
                <c:pt idx="17">
                  <c:v>25709.27</c:v>
                </c:pt>
                <c:pt idx="18">
                  <c:v>25709.27</c:v>
                </c:pt>
                <c:pt idx="19">
                  <c:v>25709.27</c:v>
                </c:pt>
                <c:pt idx="20">
                  <c:v>25709.27</c:v>
                </c:pt>
                <c:pt idx="21">
                  <c:v>25709.27</c:v>
                </c:pt>
                <c:pt idx="22">
                  <c:v>25709.27</c:v>
                </c:pt>
                <c:pt idx="23">
                  <c:v>25709.27</c:v>
                </c:pt>
                <c:pt idx="24">
                  <c:v>25709.27</c:v>
                </c:pt>
                <c:pt idx="25">
                  <c:v>25709.27</c:v>
                </c:pt>
                <c:pt idx="26">
                  <c:v>25709.27</c:v>
                </c:pt>
                <c:pt idx="27">
                  <c:v>25709.27</c:v>
                </c:pt>
                <c:pt idx="28">
                  <c:v>25709.27</c:v>
                </c:pt>
                <c:pt idx="29">
                  <c:v>25709.27</c:v>
                </c:pt>
                <c:pt idx="30">
                  <c:v>25709.27</c:v>
                </c:pt>
              </c:numCache>
            </c:numRef>
          </c:xVal>
          <c:yVal>
            <c:numRef>
              <c:f>'Notas INDU'!$D$62:$D$92</c:f>
              <c:numCache>
                <c:formatCode>0.00%</c:formatCode>
                <c:ptCount val="31"/>
                <c:pt idx="0">
                  <c:v>0.2</c:v>
                </c:pt>
                <c:pt idx="1">
                  <c:v>0.2</c:v>
                </c:pt>
                <c:pt idx="2">
                  <c:v>0.2</c:v>
                </c:pt>
                <c:pt idx="3">
                  <c:v>0.2</c:v>
                </c:pt>
                <c:pt idx="4">
                  <c:v>0.2</c:v>
                </c:pt>
                <c:pt idx="5">
                  <c:v>0.2</c:v>
                </c:pt>
                <c:pt idx="6">
                  <c:v>0.2</c:v>
                </c:pt>
                <c:pt idx="7">
                  <c:v>0.2</c:v>
                </c:pt>
                <c:pt idx="8">
                  <c:v>0.2</c:v>
                </c:pt>
                <c:pt idx="9">
                  <c:v>0.2</c:v>
                </c:pt>
                <c:pt idx="10">
                  <c:v>0.2</c:v>
                </c:pt>
                <c:pt idx="11">
                  <c:v>0.2</c:v>
                </c:pt>
                <c:pt idx="12">
                  <c:v>0.15224999999999989</c:v>
                </c:pt>
                <c:pt idx="13">
                  <c:v>0.10150000000000008</c:v>
                </c:pt>
                <c:pt idx="14">
                  <c:v>5.0750000000000038E-2</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yVal>
          <c:smooth val="0"/>
          <c:extLst xmlns:c16r2="http://schemas.microsoft.com/office/drawing/2015/06/chart">
            <c:ext xmlns:c16="http://schemas.microsoft.com/office/drawing/2014/chart" uri="{C3380CC4-5D6E-409C-BE32-E72D297353CC}">
              <c16:uniqueId val="{00000001-CE0D-4F83-BDA3-34B057486031}"/>
            </c:ext>
          </c:extLst>
        </c:ser>
        <c:dLbls>
          <c:showLegendKey val="0"/>
          <c:showVal val="0"/>
          <c:showCatName val="0"/>
          <c:showSerName val="0"/>
          <c:showPercent val="0"/>
          <c:showBubbleSize val="0"/>
        </c:dLbls>
        <c:axId val="87784064"/>
        <c:axId val="87802624"/>
      </c:scatterChart>
      <c:valAx>
        <c:axId val="87784064"/>
        <c:scaling>
          <c:orientation val="minMax"/>
          <c:max val="26000"/>
          <c:min val="15000"/>
        </c:scaling>
        <c:delete val="0"/>
        <c:axPos val="b"/>
        <c:title>
          <c:tx>
            <c:rich>
              <a:bodyPr rot="0" spcFirstLastPara="1" vertOverflow="ellipsis" vert="horz" wrap="square" anchor="ctr" anchorCtr="1"/>
              <a:lstStyle/>
              <a:p>
                <a:pPr>
                  <a:defRPr sz="800" b="0" i="0" u="none" strike="noStrike" kern="1200" baseline="0">
                    <a:solidFill>
                      <a:schemeClr val="tx1">
                        <a:lumMod val="65000"/>
                        <a:lumOff val="35000"/>
                      </a:schemeClr>
                    </a:solidFill>
                    <a:latin typeface="Century Ghotic"/>
                    <a:ea typeface="+mn-ea"/>
                    <a:cs typeface="+mn-cs"/>
                  </a:defRPr>
                </a:pPr>
                <a:r>
                  <a:rPr lang="en-US" sz="800" b="1" dirty="0" err="1">
                    <a:solidFill>
                      <a:sysClr val="windowText" lastClr="000000"/>
                    </a:solidFill>
                    <a:latin typeface="Century Ghotic"/>
                  </a:rPr>
                  <a:t>Nivel</a:t>
                </a:r>
                <a:r>
                  <a:rPr lang="en-US" sz="800" b="1" baseline="0" dirty="0">
                    <a:solidFill>
                      <a:sysClr val="windowText" lastClr="000000"/>
                    </a:solidFill>
                    <a:latin typeface="Century Ghotic"/>
                  </a:rPr>
                  <a:t> </a:t>
                </a:r>
                <a:r>
                  <a:rPr lang="en-US" sz="800" b="1" baseline="0" dirty="0" err="1">
                    <a:solidFill>
                      <a:sysClr val="windowText" lastClr="000000"/>
                    </a:solidFill>
                    <a:latin typeface="Century Ghotic"/>
                  </a:rPr>
                  <a:t>Subyacente</a:t>
                </a:r>
                <a:endParaRPr lang="en-US" sz="800" b="1" dirty="0">
                  <a:solidFill>
                    <a:sysClr val="windowText" lastClr="000000"/>
                  </a:solidFill>
                  <a:latin typeface="Century Ghotic"/>
                </a:endParaRPr>
              </a:p>
            </c:rich>
          </c:tx>
          <c:layout>
            <c:manualLayout>
              <c:xMode val="edge"/>
              <c:yMode val="edge"/>
              <c:x val="0.41716663465847259"/>
              <c:y val="0.88059972678514953"/>
            </c:manualLayout>
          </c:layout>
          <c:overlay val="0"/>
          <c:spPr>
            <a:noFill/>
            <a:ln>
              <a:noFill/>
            </a:ln>
            <a:effectLst/>
          </c:spPr>
        </c:title>
        <c:numFmt formatCode="_(* #,##0_);_(* \(#,##0\);_(* &quot;-&quot;_);_(@_)" sourceLinked="0"/>
        <c:majorTickMark val="none"/>
        <c:minorTickMark val="none"/>
        <c:tickLblPos val="nextTo"/>
        <c:spPr>
          <a:noFill/>
          <a:ln w="19050" cap="flat" cmpd="sng" algn="ctr">
            <a:solidFill>
              <a:schemeClr val="tx1"/>
            </a:solidFill>
            <a:round/>
          </a:ln>
          <a:effectLst/>
        </c:spPr>
        <c:txPr>
          <a:bodyPr rot="-60000000" spcFirstLastPara="1" vertOverflow="ellipsis" vert="horz" wrap="square" anchor="ctr" anchorCtr="1"/>
          <a:lstStyle/>
          <a:p>
            <a:pPr>
              <a:defRPr sz="800" b="1" i="0" u="none" strike="noStrike" kern="1200" baseline="0">
                <a:solidFill>
                  <a:sysClr val="windowText" lastClr="000000"/>
                </a:solidFill>
                <a:latin typeface="Century Ghotic"/>
                <a:ea typeface="+mn-ea"/>
                <a:cs typeface="+mn-cs"/>
              </a:defRPr>
            </a:pPr>
            <a:endParaRPr lang="es-MX"/>
          </a:p>
        </c:txPr>
        <c:crossAx val="87802624"/>
        <c:crosses val="autoZero"/>
        <c:crossBetween val="midCat"/>
        <c:majorUnit val="2000"/>
      </c:valAx>
      <c:valAx>
        <c:axId val="87802624"/>
        <c:scaling>
          <c:orientation val="minMax"/>
          <c:min val="0"/>
        </c:scaling>
        <c:delete val="0"/>
        <c:axPos val="l"/>
        <c:title>
          <c:tx>
            <c:rich>
              <a:bodyPr rot="-5400000" spcFirstLastPara="1" vertOverflow="ellipsis" vert="horz" wrap="square" anchor="ctr" anchorCtr="1"/>
              <a:lstStyle/>
              <a:p>
                <a:pPr>
                  <a:defRPr sz="800" b="1" i="0" u="none" strike="noStrike" kern="1200" baseline="0">
                    <a:solidFill>
                      <a:schemeClr val="tx1">
                        <a:lumMod val="65000"/>
                        <a:lumOff val="35000"/>
                      </a:schemeClr>
                    </a:solidFill>
                    <a:latin typeface="Century Ghotic"/>
                    <a:ea typeface="+mn-ea"/>
                    <a:cs typeface="+mn-cs"/>
                  </a:defRPr>
                </a:pPr>
                <a:r>
                  <a:rPr lang="es-MX" sz="800" b="1">
                    <a:solidFill>
                      <a:sysClr val="windowText" lastClr="000000"/>
                    </a:solidFill>
                    <a:latin typeface="Century Ghotic"/>
                  </a:rPr>
                  <a:t>Rend</a:t>
                </a:r>
                <a:r>
                  <a:rPr lang="es-MX" sz="800" b="1">
                    <a:solidFill>
                      <a:schemeClr val="tx1"/>
                    </a:solidFill>
                    <a:latin typeface="Century Ghotic"/>
                  </a:rPr>
                  <a:t>.</a:t>
                </a:r>
                <a:r>
                  <a:rPr lang="es-MX" sz="800" b="1" baseline="0">
                    <a:solidFill>
                      <a:schemeClr val="tx1"/>
                    </a:solidFill>
                    <a:latin typeface="Century Ghotic"/>
                  </a:rPr>
                  <a:t> Estructura</a:t>
                </a:r>
                <a:endParaRPr lang="es-MX" sz="800" b="1">
                  <a:latin typeface="Century Ghotic"/>
                </a:endParaRPr>
              </a:p>
            </c:rich>
          </c:tx>
          <c:layout/>
          <c:overlay val="0"/>
          <c:spPr>
            <a:noFill/>
            <a:ln>
              <a:noFill/>
            </a:ln>
            <a:effectLst/>
          </c:spPr>
        </c:title>
        <c:numFmt formatCode="0%" sourceLinked="0"/>
        <c:majorTickMark val="none"/>
        <c:minorTickMark val="none"/>
        <c:tickLblPos val="nextTo"/>
        <c:spPr>
          <a:noFill/>
          <a:ln w="19050" cap="flat" cmpd="sng" algn="ctr">
            <a:solidFill>
              <a:schemeClr val="tx1"/>
            </a:solidFill>
            <a:round/>
          </a:ln>
          <a:effectLst/>
        </c:spPr>
        <c:txPr>
          <a:bodyPr rot="-60000000" spcFirstLastPara="1" vertOverflow="ellipsis" vert="horz" wrap="square" anchor="ctr" anchorCtr="1"/>
          <a:lstStyle/>
          <a:p>
            <a:pPr>
              <a:defRPr sz="800" b="1" i="0" u="none" strike="noStrike" kern="1200" baseline="0">
                <a:solidFill>
                  <a:sysClr val="windowText" lastClr="000000"/>
                </a:solidFill>
                <a:latin typeface="Century Ghotic"/>
                <a:ea typeface="+mn-ea"/>
                <a:cs typeface="+mn-cs"/>
              </a:defRPr>
            </a:pPr>
            <a:endParaRPr lang="es-MX"/>
          </a:p>
        </c:txPr>
        <c:crossAx val="87784064"/>
        <c:crosses val="autoZero"/>
        <c:crossBetween val="midCat"/>
        <c:majorUnit val="6.0000000000000012E-2"/>
      </c:valAx>
      <c:spPr>
        <a:noFill/>
        <a:ln>
          <a:noFill/>
        </a:ln>
        <a:effectLst/>
      </c:spPr>
    </c:plotArea>
    <c:plotVisOnly val="1"/>
    <c:dispBlanksAs val="gap"/>
    <c:showDLblsOverMax val="0"/>
  </c:chart>
  <c:spPr>
    <a:noFill/>
    <a:ln w="9525" cap="flat" cmpd="sng" algn="ctr">
      <a:noFill/>
      <a:round/>
    </a:ln>
    <a:effectLst/>
  </c:spPr>
  <c:txPr>
    <a:bodyPr/>
    <a:lstStyle/>
    <a:p>
      <a:pPr>
        <a:defRPr/>
      </a:pPr>
      <a:endParaRPr lang="es-MX"/>
    </a:p>
  </c:txPr>
  <c:externalData r:id="rId1">
    <c:autoUpdate val="0"/>
  </c:externalData>
  <c:userShapes r:id="rId2"/>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00" b="0" i="0" u="none" strike="noStrike" kern="1200" spc="0" baseline="0">
                <a:solidFill>
                  <a:schemeClr val="tx1">
                    <a:lumMod val="65000"/>
                    <a:lumOff val="35000"/>
                  </a:schemeClr>
                </a:solidFill>
                <a:latin typeface="Century Ghotic"/>
                <a:ea typeface="+mn-ea"/>
                <a:cs typeface="+mn-cs"/>
              </a:defRPr>
            </a:pPr>
            <a:r>
              <a:rPr lang="es-MX" sz="1000" b="1">
                <a:solidFill>
                  <a:sysClr val="windowText" lastClr="000000"/>
                </a:solidFill>
                <a:latin typeface="Century Ghotic"/>
              </a:rPr>
              <a:t>JBSAN S00684</a:t>
            </a:r>
            <a:r>
              <a:rPr lang="es-MX" sz="1000" b="1" baseline="0">
                <a:solidFill>
                  <a:sysClr val="windowText" lastClr="000000"/>
                </a:solidFill>
                <a:latin typeface="Century Ghotic"/>
              </a:rPr>
              <a:t> </a:t>
            </a:r>
            <a:r>
              <a:rPr lang="es-MX" sz="1000" b="1">
                <a:solidFill>
                  <a:sysClr val="windowText" lastClr="000000"/>
                </a:solidFill>
                <a:latin typeface="Century Ghotic"/>
              </a:rPr>
              <a:t>(SX5E</a:t>
            </a:r>
            <a:r>
              <a:rPr lang="es-MX" sz="1000" b="1" baseline="0">
                <a:solidFill>
                  <a:sysClr val="windowText" lastClr="000000"/>
                </a:solidFill>
                <a:latin typeface="Century Ghotic"/>
              </a:rPr>
              <a:t>)</a:t>
            </a:r>
            <a:endParaRPr lang="es-MX" sz="1000" b="1">
              <a:solidFill>
                <a:sysClr val="windowText" lastClr="000000"/>
              </a:solidFill>
              <a:latin typeface="Century Ghotic"/>
            </a:endParaRPr>
          </a:p>
        </c:rich>
      </c:tx>
      <c:layout/>
      <c:overlay val="0"/>
      <c:spPr>
        <a:noFill/>
        <a:ln>
          <a:noFill/>
        </a:ln>
        <a:effectLst/>
      </c:spPr>
    </c:title>
    <c:autoTitleDeleted val="0"/>
    <c:plotArea>
      <c:layout>
        <c:manualLayout>
          <c:layoutTarget val="inner"/>
          <c:xMode val="edge"/>
          <c:yMode val="edge"/>
          <c:x val="0.16514622458670233"/>
          <c:y val="0.22936364268522194"/>
          <c:w val="0.74561591907818991"/>
          <c:h val="0.53485059544238145"/>
        </c:manualLayout>
      </c:layout>
      <c:scatterChart>
        <c:scatterStyle val="lineMarker"/>
        <c:varyColors val="0"/>
        <c:ser>
          <c:idx val="0"/>
          <c:order val="0"/>
          <c:spPr>
            <a:ln w="19050" cap="rnd">
              <a:solidFill>
                <a:srgbClr val="00B050"/>
              </a:solidFill>
              <a:round/>
            </a:ln>
            <a:effectLst/>
          </c:spPr>
          <c:marker>
            <c:symbol val="none"/>
          </c:marker>
          <c:xVal>
            <c:numRef>
              <c:f>'Notas SX5E'!$C$215:$C$245</c:f>
              <c:numCache>
                <c:formatCode>_(* #,##0.00_);_(* \(#,##0.00\);_(* "-"??_);_(@_)</c:formatCode>
                <c:ptCount val="31"/>
                <c:pt idx="0">
                  <c:v>4804.7843999999996</c:v>
                </c:pt>
                <c:pt idx="1">
                  <c:v>4681.5847999999996</c:v>
                </c:pt>
                <c:pt idx="2">
                  <c:v>4558.3851999999997</c:v>
                </c:pt>
                <c:pt idx="3">
                  <c:v>4435.1855999999998</c:v>
                </c:pt>
                <c:pt idx="4">
                  <c:v>4311.985999999999</c:v>
                </c:pt>
                <c:pt idx="5">
                  <c:v>4188.786399999999</c:v>
                </c:pt>
                <c:pt idx="6">
                  <c:v>4065.5868</c:v>
                </c:pt>
                <c:pt idx="7">
                  <c:v>3942.3871999999997</c:v>
                </c:pt>
                <c:pt idx="8">
                  <c:v>3819.1875999999997</c:v>
                </c:pt>
                <c:pt idx="9">
                  <c:v>3695.9879999999994</c:v>
                </c:pt>
                <c:pt idx="10">
                  <c:v>3572.7883999999995</c:v>
                </c:pt>
                <c:pt idx="11">
                  <c:v>3449.5888</c:v>
                </c:pt>
                <c:pt idx="12">
                  <c:v>3326.3892000000001</c:v>
                </c:pt>
                <c:pt idx="13">
                  <c:v>3203.1895999999997</c:v>
                </c:pt>
                <c:pt idx="14">
                  <c:v>3141.5897999999997</c:v>
                </c:pt>
                <c:pt idx="15">
                  <c:v>3079.99</c:v>
                </c:pt>
                <c:pt idx="16">
                  <c:v>2833.5907999999999</c:v>
                </c:pt>
                <c:pt idx="17">
                  <c:v>2587.1915999999997</c:v>
                </c:pt>
                <c:pt idx="18">
                  <c:v>2340.7923999999998</c:v>
                </c:pt>
                <c:pt idx="19">
                  <c:v>2094.3931999999995</c:v>
                </c:pt>
                <c:pt idx="20">
                  <c:v>1847.9939999999997</c:v>
                </c:pt>
                <c:pt idx="21">
                  <c:v>1601.5947999999999</c:v>
                </c:pt>
                <c:pt idx="22">
                  <c:v>1355.1955999999998</c:v>
                </c:pt>
                <c:pt idx="23">
                  <c:v>1108.7963999999999</c:v>
                </c:pt>
                <c:pt idx="24">
                  <c:v>862.3972</c:v>
                </c:pt>
                <c:pt idx="25">
                  <c:v>615.99800000000016</c:v>
                </c:pt>
                <c:pt idx="26">
                  <c:v>369.59880000000032</c:v>
                </c:pt>
                <c:pt idx="27">
                  <c:v>123.19960000000044</c:v>
                </c:pt>
                <c:pt idx="28">
                  <c:v>-123.19959999999942</c:v>
                </c:pt>
                <c:pt idx="29">
                  <c:v>-369.59879999999964</c:v>
                </c:pt>
                <c:pt idx="30">
                  <c:v>-615.99799999999982</c:v>
                </c:pt>
              </c:numCache>
            </c:numRef>
          </c:xVal>
          <c:yVal>
            <c:numRef>
              <c:f>'Notas SX5E'!$D$215:$D$245</c:f>
              <c:numCache>
                <c:formatCode>0.00%</c:formatCode>
                <c:ptCount val="31"/>
                <c:pt idx="0">
                  <c:v>0.33</c:v>
                </c:pt>
                <c:pt idx="1">
                  <c:v>0.33</c:v>
                </c:pt>
                <c:pt idx="2">
                  <c:v>0.33</c:v>
                </c:pt>
                <c:pt idx="3">
                  <c:v>0.33</c:v>
                </c:pt>
                <c:pt idx="4">
                  <c:v>0.33</c:v>
                </c:pt>
                <c:pt idx="5">
                  <c:v>0.33</c:v>
                </c:pt>
                <c:pt idx="6">
                  <c:v>0.33</c:v>
                </c:pt>
                <c:pt idx="7">
                  <c:v>0.29700000000000004</c:v>
                </c:pt>
                <c:pt idx="8">
                  <c:v>0.26400000000000007</c:v>
                </c:pt>
                <c:pt idx="9">
                  <c:v>0.21999999999999989</c:v>
                </c:pt>
                <c:pt idx="10">
                  <c:v>0.17599999999999991</c:v>
                </c:pt>
                <c:pt idx="11">
                  <c:v>0.13200000000000009</c:v>
                </c:pt>
                <c:pt idx="12">
                  <c:v>8.800000000000012E-2</c:v>
                </c:pt>
                <c:pt idx="13">
                  <c:v>4.3999999999999977E-2</c:v>
                </c:pt>
                <c:pt idx="14">
                  <c:v>2.1999999999999988E-2</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yVal>
          <c:smooth val="0"/>
          <c:extLst xmlns:c16r2="http://schemas.microsoft.com/office/drawing/2015/06/chart">
            <c:ext xmlns:c16="http://schemas.microsoft.com/office/drawing/2014/chart" uri="{C3380CC4-5D6E-409C-BE32-E72D297353CC}">
              <c16:uniqueId val="{00000000-2C74-41A3-95D1-F66EEC0F79CA}"/>
            </c:ext>
          </c:extLst>
        </c:ser>
        <c:dLbls>
          <c:showLegendKey val="0"/>
          <c:showVal val="0"/>
          <c:showCatName val="0"/>
          <c:showSerName val="0"/>
          <c:showPercent val="0"/>
          <c:showBubbleSize val="0"/>
        </c:dLbls>
        <c:axId val="87972864"/>
        <c:axId val="87975040"/>
      </c:scatterChart>
      <c:scatterChart>
        <c:scatterStyle val="smoothMarker"/>
        <c:varyColors val="0"/>
        <c:ser>
          <c:idx val="1"/>
          <c:order val="1"/>
          <c:spPr>
            <a:ln w="19050" cap="rnd">
              <a:solidFill>
                <a:schemeClr val="tx1"/>
              </a:solidFill>
              <a:round/>
            </a:ln>
            <a:effectLst/>
          </c:spPr>
          <c:marker>
            <c:symbol val="none"/>
          </c:marker>
          <c:xVal>
            <c:numRef>
              <c:f>'Notas SX5E'!$E$215:$E$245</c:f>
              <c:numCache>
                <c:formatCode>_(* #,##0.00_);_(* \(#,##0.00\);_(* "-"??_);_(@_)</c:formatCode>
                <c:ptCount val="31"/>
                <c:pt idx="0">
                  <c:v>3463.18</c:v>
                </c:pt>
                <c:pt idx="1">
                  <c:v>3463.18</c:v>
                </c:pt>
                <c:pt idx="2">
                  <c:v>3463.18</c:v>
                </c:pt>
                <c:pt idx="3">
                  <c:v>3463.18</c:v>
                </c:pt>
                <c:pt idx="4">
                  <c:v>3463.18</c:v>
                </c:pt>
                <c:pt idx="5">
                  <c:v>3463.18</c:v>
                </c:pt>
                <c:pt idx="6">
                  <c:v>3463.18</c:v>
                </c:pt>
                <c:pt idx="7">
                  <c:v>3463.18</c:v>
                </c:pt>
                <c:pt idx="8">
                  <c:v>3463.18</c:v>
                </c:pt>
                <c:pt idx="9">
                  <c:v>3463.18</c:v>
                </c:pt>
                <c:pt idx="10">
                  <c:v>3463.18</c:v>
                </c:pt>
                <c:pt idx="11">
                  <c:v>3463.18</c:v>
                </c:pt>
                <c:pt idx="12">
                  <c:v>3463.18</c:v>
                </c:pt>
                <c:pt idx="13">
                  <c:v>3463.18</c:v>
                </c:pt>
                <c:pt idx="14">
                  <c:v>3463.18</c:v>
                </c:pt>
                <c:pt idx="15">
                  <c:v>3463.18</c:v>
                </c:pt>
                <c:pt idx="16">
                  <c:v>3463.18</c:v>
                </c:pt>
                <c:pt idx="17">
                  <c:v>3463.18</c:v>
                </c:pt>
                <c:pt idx="18">
                  <c:v>3463.18</c:v>
                </c:pt>
                <c:pt idx="19">
                  <c:v>3463.18</c:v>
                </c:pt>
                <c:pt idx="20">
                  <c:v>3463.18</c:v>
                </c:pt>
                <c:pt idx="21">
                  <c:v>3463.18</c:v>
                </c:pt>
                <c:pt idx="22">
                  <c:v>3463.18</c:v>
                </c:pt>
                <c:pt idx="23">
                  <c:v>3463.18</c:v>
                </c:pt>
                <c:pt idx="24">
                  <c:v>3463.18</c:v>
                </c:pt>
                <c:pt idx="25">
                  <c:v>3463.18</c:v>
                </c:pt>
                <c:pt idx="26">
                  <c:v>3463.18</c:v>
                </c:pt>
                <c:pt idx="27">
                  <c:v>3463.18</c:v>
                </c:pt>
                <c:pt idx="28">
                  <c:v>3463.18</c:v>
                </c:pt>
                <c:pt idx="29">
                  <c:v>3463.18</c:v>
                </c:pt>
                <c:pt idx="30">
                  <c:v>3463.18</c:v>
                </c:pt>
              </c:numCache>
            </c:numRef>
          </c:xVal>
          <c:yVal>
            <c:numRef>
              <c:f>'Notas SX5E'!$D$215:$D$245</c:f>
              <c:numCache>
                <c:formatCode>0.00%</c:formatCode>
                <c:ptCount val="31"/>
                <c:pt idx="0">
                  <c:v>0.33</c:v>
                </c:pt>
                <c:pt idx="1">
                  <c:v>0.33</c:v>
                </c:pt>
                <c:pt idx="2">
                  <c:v>0.33</c:v>
                </c:pt>
                <c:pt idx="3">
                  <c:v>0.33</c:v>
                </c:pt>
                <c:pt idx="4">
                  <c:v>0.33</c:v>
                </c:pt>
                <c:pt idx="5">
                  <c:v>0.33</c:v>
                </c:pt>
                <c:pt idx="6">
                  <c:v>0.33</c:v>
                </c:pt>
                <c:pt idx="7">
                  <c:v>0.29700000000000004</c:v>
                </c:pt>
                <c:pt idx="8">
                  <c:v>0.26400000000000007</c:v>
                </c:pt>
                <c:pt idx="9">
                  <c:v>0.21999999999999989</c:v>
                </c:pt>
                <c:pt idx="10">
                  <c:v>0.17599999999999991</c:v>
                </c:pt>
                <c:pt idx="11">
                  <c:v>0.13200000000000009</c:v>
                </c:pt>
                <c:pt idx="12">
                  <c:v>8.800000000000012E-2</c:v>
                </c:pt>
                <c:pt idx="13">
                  <c:v>4.3999999999999977E-2</c:v>
                </c:pt>
                <c:pt idx="14">
                  <c:v>2.1999999999999988E-2</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yVal>
          <c:smooth val="1"/>
          <c:extLst xmlns:c16r2="http://schemas.microsoft.com/office/drawing/2015/06/chart">
            <c:ext xmlns:c16="http://schemas.microsoft.com/office/drawing/2014/chart" uri="{C3380CC4-5D6E-409C-BE32-E72D297353CC}">
              <c16:uniqueId val="{00000001-2C74-41A3-95D1-F66EEC0F79CA}"/>
            </c:ext>
          </c:extLst>
        </c:ser>
        <c:dLbls>
          <c:showLegendKey val="0"/>
          <c:showVal val="0"/>
          <c:showCatName val="0"/>
          <c:showSerName val="0"/>
          <c:showPercent val="0"/>
          <c:showBubbleSize val="0"/>
        </c:dLbls>
        <c:axId val="87972864"/>
        <c:axId val="87975040"/>
      </c:scatterChart>
      <c:valAx>
        <c:axId val="87972864"/>
        <c:scaling>
          <c:orientation val="minMax"/>
          <c:max val="5000"/>
          <c:min val="2500"/>
        </c:scaling>
        <c:delete val="0"/>
        <c:axPos val="b"/>
        <c:title>
          <c:tx>
            <c:rich>
              <a:bodyPr rot="0" spcFirstLastPara="1" vertOverflow="ellipsis" vert="horz" wrap="square" anchor="ctr" anchorCtr="1"/>
              <a:lstStyle/>
              <a:p>
                <a:pPr>
                  <a:defRPr sz="800" b="0" i="0" u="none" strike="noStrike" kern="1200" baseline="0">
                    <a:solidFill>
                      <a:schemeClr val="tx1">
                        <a:lumMod val="65000"/>
                        <a:lumOff val="35000"/>
                      </a:schemeClr>
                    </a:solidFill>
                    <a:latin typeface="Century Ghotic"/>
                    <a:ea typeface="+mn-ea"/>
                    <a:cs typeface="+mn-cs"/>
                  </a:defRPr>
                </a:pPr>
                <a:r>
                  <a:rPr lang="en-US" sz="800" b="1" dirty="0" err="1">
                    <a:solidFill>
                      <a:sysClr val="windowText" lastClr="000000"/>
                    </a:solidFill>
                    <a:latin typeface="Century Ghotic"/>
                  </a:rPr>
                  <a:t>Nivel</a:t>
                </a:r>
                <a:r>
                  <a:rPr lang="en-US" sz="800" b="1" dirty="0">
                    <a:solidFill>
                      <a:sysClr val="windowText" lastClr="000000"/>
                    </a:solidFill>
                    <a:latin typeface="Century Ghotic"/>
                  </a:rPr>
                  <a:t> </a:t>
                </a:r>
                <a:r>
                  <a:rPr lang="en-US" sz="800" b="1" dirty="0" err="1">
                    <a:solidFill>
                      <a:sysClr val="windowText" lastClr="000000"/>
                    </a:solidFill>
                    <a:latin typeface="Century Ghotic"/>
                  </a:rPr>
                  <a:t>Subyacente</a:t>
                </a:r>
                <a:endParaRPr lang="en-US" sz="800" b="1" dirty="0">
                  <a:solidFill>
                    <a:sysClr val="windowText" lastClr="000000"/>
                  </a:solidFill>
                  <a:latin typeface="Century Ghotic"/>
                </a:endParaRPr>
              </a:p>
            </c:rich>
          </c:tx>
          <c:layout>
            <c:manualLayout>
              <c:xMode val="edge"/>
              <c:yMode val="edge"/>
              <c:x val="0.34811684651531705"/>
              <c:y val="0.88772170667312689"/>
            </c:manualLayout>
          </c:layout>
          <c:overlay val="0"/>
          <c:spPr>
            <a:noFill/>
            <a:ln>
              <a:noFill/>
            </a:ln>
            <a:effectLst/>
          </c:spPr>
        </c:title>
        <c:numFmt formatCode="_(* #,##0_);_(* \(#,##0\);_(* &quot;-&quot;_);_(@_)" sourceLinked="0"/>
        <c:majorTickMark val="none"/>
        <c:minorTickMark val="none"/>
        <c:tickLblPos val="nextTo"/>
        <c:spPr>
          <a:noFill/>
          <a:ln w="19050" cap="flat" cmpd="sng" algn="ctr">
            <a:solidFill>
              <a:schemeClr val="tx1"/>
            </a:solidFill>
            <a:round/>
          </a:ln>
          <a:effectLst/>
        </c:spPr>
        <c:txPr>
          <a:bodyPr rot="-60000000" spcFirstLastPara="1" vertOverflow="ellipsis" vert="horz" wrap="square" anchor="ctr" anchorCtr="1"/>
          <a:lstStyle/>
          <a:p>
            <a:pPr>
              <a:defRPr sz="800" b="1" i="0" u="none" strike="noStrike" kern="1200" baseline="0">
                <a:solidFill>
                  <a:sysClr val="windowText" lastClr="000000"/>
                </a:solidFill>
                <a:latin typeface="Century Ghotic"/>
                <a:ea typeface="+mn-ea"/>
                <a:cs typeface="+mn-cs"/>
              </a:defRPr>
            </a:pPr>
            <a:endParaRPr lang="es-MX"/>
          </a:p>
        </c:txPr>
        <c:crossAx val="87975040"/>
        <c:crosses val="autoZero"/>
        <c:crossBetween val="midCat"/>
        <c:majorUnit val="500"/>
      </c:valAx>
      <c:valAx>
        <c:axId val="87975040"/>
        <c:scaling>
          <c:orientation val="minMax"/>
          <c:max val="0.4"/>
          <c:min val="0"/>
        </c:scaling>
        <c:delete val="0"/>
        <c:axPos val="l"/>
        <c:title>
          <c:tx>
            <c:rich>
              <a:bodyPr rot="-5400000" spcFirstLastPara="1" vertOverflow="ellipsis" vert="horz" wrap="square" anchor="ctr" anchorCtr="1"/>
              <a:lstStyle/>
              <a:p>
                <a:pPr>
                  <a:defRPr sz="800" b="1" i="0" u="none" strike="noStrike" kern="1200" baseline="0">
                    <a:solidFill>
                      <a:schemeClr val="tx1">
                        <a:lumMod val="65000"/>
                        <a:lumOff val="35000"/>
                      </a:schemeClr>
                    </a:solidFill>
                    <a:latin typeface="Century Ghotic"/>
                    <a:ea typeface="+mn-ea"/>
                    <a:cs typeface="+mn-cs"/>
                  </a:defRPr>
                </a:pPr>
                <a:r>
                  <a:rPr lang="es-MX" sz="800" b="1" dirty="0" err="1">
                    <a:solidFill>
                      <a:sysClr val="windowText" lastClr="000000"/>
                    </a:solidFill>
                    <a:latin typeface="Century Ghotic"/>
                  </a:rPr>
                  <a:t>Rend</a:t>
                </a:r>
                <a:r>
                  <a:rPr lang="es-MX" sz="800" b="1" dirty="0">
                    <a:latin typeface="Century Ghotic"/>
                  </a:rPr>
                  <a:t>.</a:t>
                </a:r>
                <a:r>
                  <a:rPr lang="es-MX" sz="800" b="1" dirty="0">
                    <a:solidFill>
                      <a:schemeClr val="tx1"/>
                    </a:solidFill>
                    <a:latin typeface="Century Ghotic"/>
                  </a:rPr>
                  <a:t> Estructura</a:t>
                </a:r>
                <a:endParaRPr lang="es-MX" sz="800" b="1" dirty="0">
                  <a:latin typeface="Century Ghotic"/>
                </a:endParaRPr>
              </a:p>
            </c:rich>
          </c:tx>
          <c:layout>
            <c:manualLayout>
              <c:xMode val="edge"/>
              <c:yMode val="edge"/>
              <c:x val="1.2195118047782456E-2"/>
              <c:y val="0.27855353149260997"/>
            </c:manualLayout>
          </c:layout>
          <c:overlay val="0"/>
          <c:spPr>
            <a:noFill/>
            <a:ln>
              <a:noFill/>
            </a:ln>
            <a:effectLst/>
          </c:spPr>
        </c:title>
        <c:numFmt formatCode="0%" sourceLinked="0"/>
        <c:majorTickMark val="none"/>
        <c:minorTickMark val="none"/>
        <c:tickLblPos val="nextTo"/>
        <c:spPr>
          <a:noFill/>
          <a:ln w="19050" cap="flat" cmpd="sng" algn="ctr">
            <a:solidFill>
              <a:schemeClr val="tx1"/>
            </a:solidFill>
            <a:round/>
          </a:ln>
          <a:effectLst/>
        </c:spPr>
        <c:txPr>
          <a:bodyPr rot="-60000000" spcFirstLastPara="1" vertOverflow="ellipsis" vert="horz" wrap="square" anchor="ctr" anchorCtr="1"/>
          <a:lstStyle/>
          <a:p>
            <a:pPr>
              <a:defRPr sz="800" b="1" i="0" u="none" strike="noStrike" kern="1200" baseline="0">
                <a:solidFill>
                  <a:sysClr val="windowText" lastClr="000000"/>
                </a:solidFill>
                <a:latin typeface="Century Ghotic"/>
                <a:ea typeface="+mn-ea"/>
                <a:cs typeface="+mn-cs"/>
              </a:defRPr>
            </a:pPr>
            <a:endParaRPr lang="es-MX"/>
          </a:p>
        </c:txPr>
        <c:crossAx val="87972864"/>
        <c:crosses val="autoZero"/>
        <c:crossBetween val="midCat"/>
        <c:majorUnit val="8.0000000000000016E-2"/>
      </c:valAx>
      <c:spPr>
        <a:noFill/>
        <a:ln>
          <a:noFill/>
        </a:ln>
        <a:effectLst/>
      </c:spPr>
    </c:plotArea>
    <c:plotVisOnly val="1"/>
    <c:dispBlanksAs val="gap"/>
    <c:showDLblsOverMax val="0"/>
  </c:chart>
  <c:spPr>
    <a:noFill/>
    <a:ln w="9525" cap="flat" cmpd="sng" algn="ctr">
      <a:noFill/>
      <a:round/>
    </a:ln>
    <a:effectLst/>
  </c:spPr>
  <c:txPr>
    <a:bodyPr/>
    <a:lstStyle/>
    <a:p>
      <a:pPr>
        <a:defRPr/>
      </a:pPr>
      <a:endParaRPr lang="es-MX"/>
    </a:p>
  </c:txPr>
  <c:externalData r:id="rId1">
    <c:autoUpdate val="0"/>
  </c:externalData>
  <c:userShapes r:id="rId2"/>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1" i="0" u="none" strike="noStrike" kern="1200" spc="0" baseline="0">
                <a:solidFill>
                  <a:schemeClr val="tx1"/>
                </a:solidFill>
                <a:latin typeface="Century Gothic" panose="020B0502020202020204" pitchFamily="34" charset="0"/>
                <a:ea typeface="+mn-ea"/>
                <a:cs typeface="+mn-cs"/>
              </a:defRPr>
            </a:pPr>
            <a:r>
              <a:rPr lang="es-MX" sz="800" b="1" dirty="0">
                <a:solidFill>
                  <a:schemeClr val="tx1"/>
                </a:solidFill>
                <a:latin typeface="Century Gothic" panose="020B0502020202020204" pitchFamily="34" charset="0"/>
              </a:rPr>
              <a:t>"SXDP</a:t>
            </a:r>
            <a:r>
              <a:rPr lang="es-MX" sz="800" b="1" baseline="0" dirty="0">
                <a:solidFill>
                  <a:schemeClr val="tx1"/>
                </a:solidFill>
                <a:latin typeface="Century Gothic" panose="020B0502020202020204" pitchFamily="34" charset="0"/>
              </a:rPr>
              <a:t> INDEX" (Salud Europa)</a:t>
            </a:r>
            <a:endParaRPr lang="es-MX" sz="800" b="1" dirty="0">
              <a:solidFill>
                <a:schemeClr val="tx1"/>
              </a:solidFill>
              <a:latin typeface="Century Gothic" panose="020B0502020202020204" pitchFamily="34" charset="0"/>
            </a:endParaRPr>
          </a:p>
        </c:rich>
      </c:tx>
      <c:layout/>
      <c:overlay val="0"/>
      <c:spPr>
        <a:noFill/>
        <a:ln>
          <a:noFill/>
        </a:ln>
        <a:effectLst/>
      </c:spPr>
    </c:title>
    <c:autoTitleDeleted val="0"/>
    <c:plotArea>
      <c:layout/>
      <c:scatterChart>
        <c:scatterStyle val="lineMarker"/>
        <c:varyColors val="0"/>
        <c:ser>
          <c:idx val="0"/>
          <c:order val="0"/>
          <c:spPr>
            <a:ln w="19050" cap="rnd">
              <a:solidFill>
                <a:schemeClr val="accent1"/>
              </a:solidFill>
              <a:round/>
            </a:ln>
            <a:effectLst/>
          </c:spPr>
          <c:marker>
            <c:symbol val="none"/>
          </c:marker>
          <c:xVal>
            <c:numRef>
              <c:f>Hoja1!$A$3:$A$814</c:f>
              <c:numCache>
                <c:formatCode>m/d/yyyy</c:formatCode>
                <c:ptCount val="812"/>
                <c:pt idx="0">
                  <c:v>42006</c:v>
                </c:pt>
                <c:pt idx="1">
                  <c:v>42009</c:v>
                </c:pt>
                <c:pt idx="2">
                  <c:v>42010</c:v>
                </c:pt>
                <c:pt idx="3">
                  <c:v>42011</c:v>
                </c:pt>
                <c:pt idx="4">
                  <c:v>42012</c:v>
                </c:pt>
                <c:pt idx="5">
                  <c:v>42013</c:v>
                </c:pt>
                <c:pt idx="6">
                  <c:v>42016</c:v>
                </c:pt>
                <c:pt idx="7">
                  <c:v>42017</c:v>
                </c:pt>
                <c:pt idx="8">
                  <c:v>42018</c:v>
                </c:pt>
                <c:pt idx="9">
                  <c:v>42019</c:v>
                </c:pt>
                <c:pt idx="10">
                  <c:v>42020</c:v>
                </c:pt>
                <c:pt idx="11">
                  <c:v>42023</c:v>
                </c:pt>
                <c:pt idx="12">
                  <c:v>42024</c:v>
                </c:pt>
                <c:pt idx="13">
                  <c:v>42025</c:v>
                </c:pt>
                <c:pt idx="14">
                  <c:v>42026</c:v>
                </c:pt>
                <c:pt idx="15">
                  <c:v>42027</c:v>
                </c:pt>
                <c:pt idx="16">
                  <c:v>42030</c:v>
                </c:pt>
                <c:pt idx="17">
                  <c:v>42031</c:v>
                </c:pt>
                <c:pt idx="18">
                  <c:v>42032</c:v>
                </c:pt>
                <c:pt idx="19">
                  <c:v>42033</c:v>
                </c:pt>
                <c:pt idx="20">
                  <c:v>42034</c:v>
                </c:pt>
                <c:pt idx="21">
                  <c:v>42037</c:v>
                </c:pt>
                <c:pt idx="22">
                  <c:v>42038</c:v>
                </c:pt>
                <c:pt idx="23">
                  <c:v>42039</c:v>
                </c:pt>
                <c:pt idx="24">
                  <c:v>42040</c:v>
                </c:pt>
                <c:pt idx="25">
                  <c:v>42041</c:v>
                </c:pt>
                <c:pt idx="26">
                  <c:v>42044</c:v>
                </c:pt>
                <c:pt idx="27">
                  <c:v>42045</c:v>
                </c:pt>
                <c:pt idx="28">
                  <c:v>42046</c:v>
                </c:pt>
                <c:pt idx="29">
                  <c:v>42047</c:v>
                </c:pt>
                <c:pt idx="30">
                  <c:v>42048</c:v>
                </c:pt>
                <c:pt idx="31">
                  <c:v>42051</c:v>
                </c:pt>
                <c:pt idx="32">
                  <c:v>42052</c:v>
                </c:pt>
                <c:pt idx="33">
                  <c:v>42053</c:v>
                </c:pt>
                <c:pt idx="34">
                  <c:v>42054</c:v>
                </c:pt>
                <c:pt idx="35">
                  <c:v>42055</c:v>
                </c:pt>
                <c:pt idx="36">
                  <c:v>42058</c:v>
                </c:pt>
                <c:pt idx="37">
                  <c:v>42059</c:v>
                </c:pt>
                <c:pt idx="38">
                  <c:v>42060</c:v>
                </c:pt>
                <c:pt idx="39">
                  <c:v>42061</c:v>
                </c:pt>
                <c:pt idx="40">
                  <c:v>42062</c:v>
                </c:pt>
                <c:pt idx="41">
                  <c:v>42065</c:v>
                </c:pt>
                <c:pt idx="42">
                  <c:v>42066</c:v>
                </c:pt>
                <c:pt idx="43">
                  <c:v>42067</c:v>
                </c:pt>
                <c:pt idx="44">
                  <c:v>42068</c:v>
                </c:pt>
                <c:pt idx="45">
                  <c:v>42069</c:v>
                </c:pt>
                <c:pt idx="46">
                  <c:v>42072</c:v>
                </c:pt>
                <c:pt idx="47">
                  <c:v>42073</c:v>
                </c:pt>
                <c:pt idx="48">
                  <c:v>42074</c:v>
                </c:pt>
                <c:pt idx="49">
                  <c:v>42075</c:v>
                </c:pt>
                <c:pt idx="50">
                  <c:v>42076</c:v>
                </c:pt>
                <c:pt idx="51">
                  <c:v>42079</c:v>
                </c:pt>
                <c:pt idx="52">
                  <c:v>42080</c:v>
                </c:pt>
                <c:pt idx="53">
                  <c:v>42081</c:v>
                </c:pt>
                <c:pt idx="54">
                  <c:v>42082</c:v>
                </c:pt>
                <c:pt idx="55">
                  <c:v>42083</c:v>
                </c:pt>
                <c:pt idx="56">
                  <c:v>42086</c:v>
                </c:pt>
                <c:pt idx="57">
                  <c:v>42087</c:v>
                </c:pt>
                <c:pt idx="58">
                  <c:v>42088</c:v>
                </c:pt>
                <c:pt idx="59">
                  <c:v>42089</c:v>
                </c:pt>
                <c:pt idx="60">
                  <c:v>42090</c:v>
                </c:pt>
                <c:pt idx="61">
                  <c:v>42093</c:v>
                </c:pt>
                <c:pt idx="62">
                  <c:v>42094</c:v>
                </c:pt>
                <c:pt idx="63">
                  <c:v>42095</c:v>
                </c:pt>
                <c:pt idx="64">
                  <c:v>42096</c:v>
                </c:pt>
                <c:pt idx="65">
                  <c:v>42101</c:v>
                </c:pt>
                <c:pt idx="66">
                  <c:v>42102</c:v>
                </c:pt>
                <c:pt idx="67">
                  <c:v>42103</c:v>
                </c:pt>
                <c:pt idx="68">
                  <c:v>42104</c:v>
                </c:pt>
                <c:pt idx="69">
                  <c:v>42107</c:v>
                </c:pt>
                <c:pt idx="70">
                  <c:v>42108</c:v>
                </c:pt>
                <c:pt idx="71">
                  <c:v>42109</c:v>
                </c:pt>
                <c:pt idx="72">
                  <c:v>42110</c:v>
                </c:pt>
                <c:pt idx="73">
                  <c:v>42111</c:v>
                </c:pt>
                <c:pt idx="74">
                  <c:v>42114</c:v>
                </c:pt>
                <c:pt idx="75">
                  <c:v>42115</c:v>
                </c:pt>
                <c:pt idx="76">
                  <c:v>42116</c:v>
                </c:pt>
                <c:pt idx="77">
                  <c:v>42117</c:v>
                </c:pt>
                <c:pt idx="78">
                  <c:v>42118</c:v>
                </c:pt>
                <c:pt idx="79">
                  <c:v>42121</c:v>
                </c:pt>
                <c:pt idx="80">
                  <c:v>42122</c:v>
                </c:pt>
                <c:pt idx="81">
                  <c:v>42123</c:v>
                </c:pt>
                <c:pt idx="82">
                  <c:v>42124</c:v>
                </c:pt>
                <c:pt idx="83">
                  <c:v>42125</c:v>
                </c:pt>
                <c:pt idx="84">
                  <c:v>42128</c:v>
                </c:pt>
                <c:pt idx="85">
                  <c:v>42129</c:v>
                </c:pt>
                <c:pt idx="86">
                  <c:v>42130</c:v>
                </c:pt>
                <c:pt idx="87">
                  <c:v>42131</c:v>
                </c:pt>
                <c:pt idx="88">
                  <c:v>42132</c:v>
                </c:pt>
                <c:pt idx="89">
                  <c:v>42135</c:v>
                </c:pt>
                <c:pt idx="90">
                  <c:v>42136</c:v>
                </c:pt>
                <c:pt idx="91">
                  <c:v>42137</c:v>
                </c:pt>
                <c:pt idx="92">
                  <c:v>42138</c:v>
                </c:pt>
                <c:pt idx="93">
                  <c:v>42139</c:v>
                </c:pt>
                <c:pt idx="94">
                  <c:v>42142</c:v>
                </c:pt>
                <c:pt idx="95">
                  <c:v>42143</c:v>
                </c:pt>
                <c:pt idx="96">
                  <c:v>42144</c:v>
                </c:pt>
                <c:pt idx="97">
                  <c:v>42145</c:v>
                </c:pt>
                <c:pt idx="98">
                  <c:v>42146</c:v>
                </c:pt>
                <c:pt idx="99">
                  <c:v>42149</c:v>
                </c:pt>
                <c:pt idx="100">
                  <c:v>42150</c:v>
                </c:pt>
                <c:pt idx="101">
                  <c:v>42151</c:v>
                </c:pt>
                <c:pt idx="102">
                  <c:v>42152</c:v>
                </c:pt>
                <c:pt idx="103">
                  <c:v>42153</c:v>
                </c:pt>
                <c:pt idx="104">
                  <c:v>42156</c:v>
                </c:pt>
                <c:pt idx="105">
                  <c:v>42157</c:v>
                </c:pt>
                <c:pt idx="106">
                  <c:v>42158</c:v>
                </c:pt>
                <c:pt idx="107">
                  <c:v>42159</c:v>
                </c:pt>
                <c:pt idx="108">
                  <c:v>42160</c:v>
                </c:pt>
                <c:pt idx="109">
                  <c:v>42163</c:v>
                </c:pt>
                <c:pt idx="110">
                  <c:v>42164</c:v>
                </c:pt>
                <c:pt idx="111">
                  <c:v>42165</c:v>
                </c:pt>
                <c:pt idx="112">
                  <c:v>42166</c:v>
                </c:pt>
                <c:pt idx="113">
                  <c:v>42167</c:v>
                </c:pt>
                <c:pt idx="114">
                  <c:v>42170</c:v>
                </c:pt>
                <c:pt idx="115">
                  <c:v>42171</c:v>
                </c:pt>
                <c:pt idx="116">
                  <c:v>42172</c:v>
                </c:pt>
                <c:pt idx="117">
                  <c:v>42173</c:v>
                </c:pt>
                <c:pt idx="118">
                  <c:v>42174</c:v>
                </c:pt>
                <c:pt idx="119">
                  <c:v>42177</c:v>
                </c:pt>
                <c:pt idx="120">
                  <c:v>42178</c:v>
                </c:pt>
                <c:pt idx="121">
                  <c:v>42179</c:v>
                </c:pt>
                <c:pt idx="122">
                  <c:v>42180</c:v>
                </c:pt>
                <c:pt idx="123">
                  <c:v>42181</c:v>
                </c:pt>
                <c:pt idx="124">
                  <c:v>42184</c:v>
                </c:pt>
                <c:pt idx="125">
                  <c:v>42185</c:v>
                </c:pt>
                <c:pt idx="126">
                  <c:v>42186</c:v>
                </c:pt>
                <c:pt idx="127">
                  <c:v>42187</c:v>
                </c:pt>
                <c:pt idx="128">
                  <c:v>42188</c:v>
                </c:pt>
                <c:pt idx="129">
                  <c:v>42191</c:v>
                </c:pt>
                <c:pt idx="130">
                  <c:v>42192</c:v>
                </c:pt>
                <c:pt idx="131">
                  <c:v>42193</c:v>
                </c:pt>
                <c:pt idx="132">
                  <c:v>42194</c:v>
                </c:pt>
                <c:pt idx="133">
                  <c:v>42195</c:v>
                </c:pt>
                <c:pt idx="134">
                  <c:v>42198</c:v>
                </c:pt>
                <c:pt idx="135">
                  <c:v>42199</c:v>
                </c:pt>
                <c:pt idx="136">
                  <c:v>42200</c:v>
                </c:pt>
                <c:pt idx="137">
                  <c:v>42201</c:v>
                </c:pt>
                <c:pt idx="138">
                  <c:v>42202</c:v>
                </c:pt>
                <c:pt idx="139">
                  <c:v>42205</c:v>
                </c:pt>
                <c:pt idx="140">
                  <c:v>42206</c:v>
                </c:pt>
                <c:pt idx="141">
                  <c:v>42207</c:v>
                </c:pt>
                <c:pt idx="142">
                  <c:v>42208</c:v>
                </c:pt>
                <c:pt idx="143">
                  <c:v>42209</c:v>
                </c:pt>
                <c:pt idx="144">
                  <c:v>42212</c:v>
                </c:pt>
                <c:pt idx="145">
                  <c:v>42213</c:v>
                </c:pt>
                <c:pt idx="146">
                  <c:v>42214</c:v>
                </c:pt>
                <c:pt idx="147">
                  <c:v>42215</c:v>
                </c:pt>
                <c:pt idx="148">
                  <c:v>42216</c:v>
                </c:pt>
                <c:pt idx="149">
                  <c:v>42219</c:v>
                </c:pt>
                <c:pt idx="150">
                  <c:v>42220</c:v>
                </c:pt>
                <c:pt idx="151">
                  <c:v>42221</c:v>
                </c:pt>
                <c:pt idx="152">
                  <c:v>42222</c:v>
                </c:pt>
                <c:pt idx="153">
                  <c:v>42223</c:v>
                </c:pt>
                <c:pt idx="154">
                  <c:v>42226</c:v>
                </c:pt>
                <c:pt idx="155">
                  <c:v>42227</c:v>
                </c:pt>
                <c:pt idx="156">
                  <c:v>42228</c:v>
                </c:pt>
                <c:pt idx="157">
                  <c:v>42229</c:v>
                </c:pt>
                <c:pt idx="158">
                  <c:v>42230</c:v>
                </c:pt>
                <c:pt idx="159">
                  <c:v>42233</c:v>
                </c:pt>
                <c:pt idx="160">
                  <c:v>42234</c:v>
                </c:pt>
                <c:pt idx="161">
                  <c:v>42235</c:v>
                </c:pt>
                <c:pt idx="162">
                  <c:v>42236</c:v>
                </c:pt>
                <c:pt idx="163">
                  <c:v>42237</c:v>
                </c:pt>
                <c:pt idx="164">
                  <c:v>42240</c:v>
                </c:pt>
                <c:pt idx="165">
                  <c:v>42241</c:v>
                </c:pt>
                <c:pt idx="166">
                  <c:v>42242</c:v>
                </c:pt>
                <c:pt idx="167">
                  <c:v>42243</c:v>
                </c:pt>
                <c:pt idx="168">
                  <c:v>42244</c:v>
                </c:pt>
                <c:pt idx="169">
                  <c:v>42247</c:v>
                </c:pt>
                <c:pt idx="170">
                  <c:v>42248</c:v>
                </c:pt>
                <c:pt idx="171">
                  <c:v>42249</c:v>
                </c:pt>
                <c:pt idx="172">
                  <c:v>42250</c:v>
                </c:pt>
                <c:pt idx="173">
                  <c:v>42251</c:v>
                </c:pt>
                <c:pt idx="174">
                  <c:v>42254</c:v>
                </c:pt>
                <c:pt idx="175">
                  <c:v>42255</c:v>
                </c:pt>
                <c:pt idx="176">
                  <c:v>42256</c:v>
                </c:pt>
                <c:pt idx="177">
                  <c:v>42257</c:v>
                </c:pt>
                <c:pt idx="178">
                  <c:v>42258</c:v>
                </c:pt>
                <c:pt idx="179">
                  <c:v>42261</c:v>
                </c:pt>
                <c:pt idx="180">
                  <c:v>42262</c:v>
                </c:pt>
                <c:pt idx="181">
                  <c:v>42263</c:v>
                </c:pt>
                <c:pt idx="182">
                  <c:v>42264</c:v>
                </c:pt>
                <c:pt idx="183">
                  <c:v>42265</c:v>
                </c:pt>
                <c:pt idx="184">
                  <c:v>42268</c:v>
                </c:pt>
                <c:pt idx="185">
                  <c:v>42269</c:v>
                </c:pt>
                <c:pt idx="186">
                  <c:v>42270</c:v>
                </c:pt>
                <c:pt idx="187">
                  <c:v>42271</c:v>
                </c:pt>
                <c:pt idx="188">
                  <c:v>42272</c:v>
                </c:pt>
                <c:pt idx="189">
                  <c:v>42275</c:v>
                </c:pt>
                <c:pt idx="190">
                  <c:v>42276</c:v>
                </c:pt>
                <c:pt idx="191">
                  <c:v>42277</c:v>
                </c:pt>
                <c:pt idx="192">
                  <c:v>42278</c:v>
                </c:pt>
                <c:pt idx="193">
                  <c:v>42279</c:v>
                </c:pt>
                <c:pt idx="194">
                  <c:v>42282</c:v>
                </c:pt>
                <c:pt idx="195">
                  <c:v>42283</c:v>
                </c:pt>
                <c:pt idx="196">
                  <c:v>42284</c:v>
                </c:pt>
                <c:pt idx="197">
                  <c:v>42285</c:v>
                </c:pt>
                <c:pt idx="198">
                  <c:v>42286</c:v>
                </c:pt>
                <c:pt idx="199">
                  <c:v>42289</c:v>
                </c:pt>
                <c:pt idx="200">
                  <c:v>42290</c:v>
                </c:pt>
                <c:pt idx="201">
                  <c:v>42291</c:v>
                </c:pt>
                <c:pt idx="202">
                  <c:v>42292</c:v>
                </c:pt>
                <c:pt idx="203">
                  <c:v>42293</c:v>
                </c:pt>
                <c:pt idx="204">
                  <c:v>42296</c:v>
                </c:pt>
                <c:pt idx="205">
                  <c:v>42297</c:v>
                </c:pt>
                <c:pt idx="206">
                  <c:v>42298</c:v>
                </c:pt>
                <c:pt idx="207">
                  <c:v>42299</c:v>
                </c:pt>
                <c:pt idx="208">
                  <c:v>42300</c:v>
                </c:pt>
                <c:pt idx="209">
                  <c:v>42303</c:v>
                </c:pt>
                <c:pt idx="210">
                  <c:v>42304</c:v>
                </c:pt>
                <c:pt idx="211">
                  <c:v>42305</c:v>
                </c:pt>
                <c:pt idx="212">
                  <c:v>42306</c:v>
                </c:pt>
                <c:pt idx="213">
                  <c:v>42307</c:v>
                </c:pt>
                <c:pt idx="214">
                  <c:v>42310</c:v>
                </c:pt>
                <c:pt idx="215">
                  <c:v>42311</c:v>
                </c:pt>
                <c:pt idx="216">
                  <c:v>42312</c:v>
                </c:pt>
                <c:pt idx="217">
                  <c:v>42313</c:v>
                </c:pt>
                <c:pt idx="218">
                  <c:v>42314</c:v>
                </c:pt>
                <c:pt idx="219">
                  <c:v>42317</c:v>
                </c:pt>
                <c:pt idx="220">
                  <c:v>42318</c:v>
                </c:pt>
                <c:pt idx="221">
                  <c:v>42319</c:v>
                </c:pt>
                <c:pt idx="222">
                  <c:v>42320</c:v>
                </c:pt>
                <c:pt idx="223">
                  <c:v>42321</c:v>
                </c:pt>
                <c:pt idx="224">
                  <c:v>42324</c:v>
                </c:pt>
                <c:pt idx="225">
                  <c:v>42325</c:v>
                </c:pt>
                <c:pt idx="226">
                  <c:v>42326</c:v>
                </c:pt>
                <c:pt idx="227">
                  <c:v>42327</c:v>
                </c:pt>
                <c:pt idx="228">
                  <c:v>42328</c:v>
                </c:pt>
                <c:pt idx="229">
                  <c:v>42331</c:v>
                </c:pt>
                <c:pt idx="230">
                  <c:v>42332</c:v>
                </c:pt>
                <c:pt idx="231">
                  <c:v>42333</c:v>
                </c:pt>
                <c:pt idx="232">
                  <c:v>42334</c:v>
                </c:pt>
                <c:pt idx="233">
                  <c:v>42335</c:v>
                </c:pt>
                <c:pt idx="234">
                  <c:v>42338</c:v>
                </c:pt>
                <c:pt idx="235">
                  <c:v>42339</c:v>
                </c:pt>
                <c:pt idx="236">
                  <c:v>42340</c:v>
                </c:pt>
                <c:pt idx="237">
                  <c:v>42341</c:v>
                </c:pt>
                <c:pt idx="238">
                  <c:v>42342</c:v>
                </c:pt>
                <c:pt idx="239">
                  <c:v>42345</c:v>
                </c:pt>
                <c:pt idx="240">
                  <c:v>42346</c:v>
                </c:pt>
                <c:pt idx="241">
                  <c:v>42347</c:v>
                </c:pt>
                <c:pt idx="242">
                  <c:v>42348</c:v>
                </c:pt>
                <c:pt idx="243">
                  <c:v>42349</c:v>
                </c:pt>
                <c:pt idx="244">
                  <c:v>42352</c:v>
                </c:pt>
                <c:pt idx="245">
                  <c:v>42353</c:v>
                </c:pt>
                <c:pt idx="246">
                  <c:v>42354</c:v>
                </c:pt>
                <c:pt idx="247">
                  <c:v>42355</c:v>
                </c:pt>
                <c:pt idx="248">
                  <c:v>42356</c:v>
                </c:pt>
                <c:pt idx="249">
                  <c:v>42359</c:v>
                </c:pt>
                <c:pt idx="250">
                  <c:v>42360</c:v>
                </c:pt>
                <c:pt idx="251">
                  <c:v>42361</c:v>
                </c:pt>
                <c:pt idx="252">
                  <c:v>42362</c:v>
                </c:pt>
                <c:pt idx="253">
                  <c:v>42366</c:v>
                </c:pt>
                <c:pt idx="254">
                  <c:v>42367</c:v>
                </c:pt>
                <c:pt idx="255">
                  <c:v>42368</c:v>
                </c:pt>
                <c:pt idx="256">
                  <c:v>42369</c:v>
                </c:pt>
                <c:pt idx="257">
                  <c:v>42373</c:v>
                </c:pt>
                <c:pt idx="258">
                  <c:v>42374</c:v>
                </c:pt>
                <c:pt idx="259">
                  <c:v>42375</c:v>
                </c:pt>
                <c:pt idx="260">
                  <c:v>42376</c:v>
                </c:pt>
                <c:pt idx="261">
                  <c:v>42377</c:v>
                </c:pt>
                <c:pt idx="262">
                  <c:v>42380</c:v>
                </c:pt>
                <c:pt idx="263">
                  <c:v>42381</c:v>
                </c:pt>
                <c:pt idx="264">
                  <c:v>42382</c:v>
                </c:pt>
                <c:pt idx="265">
                  <c:v>42383</c:v>
                </c:pt>
                <c:pt idx="266">
                  <c:v>42384</c:v>
                </c:pt>
                <c:pt idx="267">
                  <c:v>42387</c:v>
                </c:pt>
                <c:pt idx="268">
                  <c:v>42388</c:v>
                </c:pt>
                <c:pt idx="269">
                  <c:v>42389</c:v>
                </c:pt>
                <c:pt idx="270">
                  <c:v>42390</c:v>
                </c:pt>
                <c:pt idx="271">
                  <c:v>42391</c:v>
                </c:pt>
                <c:pt idx="272">
                  <c:v>42394</c:v>
                </c:pt>
                <c:pt idx="273">
                  <c:v>42395</c:v>
                </c:pt>
                <c:pt idx="274">
                  <c:v>42396</c:v>
                </c:pt>
                <c:pt idx="275">
                  <c:v>42397</c:v>
                </c:pt>
                <c:pt idx="276">
                  <c:v>42398</c:v>
                </c:pt>
                <c:pt idx="277">
                  <c:v>42401</c:v>
                </c:pt>
                <c:pt idx="278">
                  <c:v>42402</c:v>
                </c:pt>
                <c:pt idx="279">
                  <c:v>42403</c:v>
                </c:pt>
                <c:pt idx="280">
                  <c:v>42404</c:v>
                </c:pt>
                <c:pt idx="281">
                  <c:v>42405</c:v>
                </c:pt>
                <c:pt idx="282">
                  <c:v>42408</c:v>
                </c:pt>
                <c:pt idx="283">
                  <c:v>42409</c:v>
                </c:pt>
                <c:pt idx="284">
                  <c:v>42410</c:v>
                </c:pt>
                <c:pt idx="285">
                  <c:v>42411</c:v>
                </c:pt>
                <c:pt idx="286">
                  <c:v>42412</c:v>
                </c:pt>
                <c:pt idx="287">
                  <c:v>42415</c:v>
                </c:pt>
                <c:pt idx="288">
                  <c:v>42416</c:v>
                </c:pt>
                <c:pt idx="289">
                  <c:v>42417</c:v>
                </c:pt>
                <c:pt idx="290">
                  <c:v>42418</c:v>
                </c:pt>
                <c:pt idx="291">
                  <c:v>42419</c:v>
                </c:pt>
                <c:pt idx="292">
                  <c:v>42422</c:v>
                </c:pt>
                <c:pt idx="293">
                  <c:v>42423</c:v>
                </c:pt>
                <c:pt idx="294">
                  <c:v>42424</c:v>
                </c:pt>
                <c:pt idx="295">
                  <c:v>42425</c:v>
                </c:pt>
                <c:pt idx="296">
                  <c:v>42426</c:v>
                </c:pt>
                <c:pt idx="297">
                  <c:v>42429</c:v>
                </c:pt>
                <c:pt idx="298">
                  <c:v>42430</c:v>
                </c:pt>
                <c:pt idx="299">
                  <c:v>42431</c:v>
                </c:pt>
                <c:pt idx="300">
                  <c:v>42432</c:v>
                </c:pt>
                <c:pt idx="301">
                  <c:v>42433</c:v>
                </c:pt>
                <c:pt idx="302">
                  <c:v>42436</c:v>
                </c:pt>
                <c:pt idx="303">
                  <c:v>42437</c:v>
                </c:pt>
                <c:pt idx="304">
                  <c:v>42438</c:v>
                </c:pt>
                <c:pt idx="305">
                  <c:v>42439</c:v>
                </c:pt>
                <c:pt idx="306">
                  <c:v>42440</c:v>
                </c:pt>
                <c:pt idx="307">
                  <c:v>42443</c:v>
                </c:pt>
                <c:pt idx="308">
                  <c:v>42444</c:v>
                </c:pt>
                <c:pt idx="309">
                  <c:v>42445</c:v>
                </c:pt>
                <c:pt idx="310">
                  <c:v>42446</c:v>
                </c:pt>
                <c:pt idx="311">
                  <c:v>42447</c:v>
                </c:pt>
                <c:pt idx="312">
                  <c:v>42450</c:v>
                </c:pt>
                <c:pt idx="313">
                  <c:v>42451</c:v>
                </c:pt>
                <c:pt idx="314">
                  <c:v>42452</c:v>
                </c:pt>
                <c:pt idx="315">
                  <c:v>42453</c:v>
                </c:pt>
                <c:pt idx="316">
                  <c:v>42458</c:v>
                </c:pt>
                <c:pt idx="317">
                  <c:v>42459</c:v>
                </c:pt>
                <c:pt idx="318">
                  <c:v>42460</c:v>
                </c:pt>
                <c:pt idx="319">
                  <c:v>42461</c:v>
                </c:pt>
                <c:pt idx="320">
                  <c:v>42464</c:v>
                </c:pt>
                <c:pt idx="321">
                  <c:v>42465</c:v>
                </c:pt>
                <c:pt idx="322">
                  <c:v>42466</c:v>
                </c:pt>
                <c:pt idx="323">
                  <c:v>42467</c:v>
                </c:pt>
                <c:pt idx="324">
                  <c:v>42468</c:v>
                </c:pt>
                <c:pt idx="325">
                  <c:v>42471</c:v>
                </c:pt>
                <c:pt idx="326">
                  <c:v>42472</c:v>
                </c:pt>
                <c:pt idx="327">
                  <c:v>42473</c:v>
                </c:pt>
                <c:pt idx="328">
                  <c:v>42474</c:v>
                </c:pt>
                <c:pt idx="329">
                  <c:v>42475</c:v>
                </c:pt>
                <c:pt idx="330">
                  <c:v>42478</c:v>
                </c:pt>
                <c:pt idx="331">
                  <c:v>42479</c:v>
                </c:pt>
                <c:pt idx="332">
                  <c:v>42480</c:v>
                </c:pt>
                <c:pt idx="333">
                  <c:v>42481</c:v>
                </c:pt>
                <c:pt idx="334">
                  <c:v>42482</c:v>
                </c:pt>
                <c:pt idx="335">
                  <c:v>42485</c:v>
                </c:pt>
                <c:pt idx="336">
                  <c:v>42486</c:v>
                </c:pt>
                <c:pt idx="337">
                  <c:v>42487</c:v>
                </c:pt>
                <c:pt idx="338">
                  <c:v>42488</c:v>
                </c:pt>
                <c:pt idx="339">
                  <c:v>42489</c:v>
                </c:pt>
                <c:pt idx="340">
                  <c:v>42492</c:v>
                </c:pt>
                <c:pt idx="341">
                  <c:v>42493</c:v>
                </c:pt>
                <c:pt idx="342">
                  <c:v>42494</c:v>
                </c:pt>
                <c:pt idx="343">
                  <c:v>42495</c:v>
                </c:pt>
                <c:pt idx="344">
                  <c:v>42496</c:v>
                </c:pt>
                <c:pt idx="345">
                  <c:v>42499</c:v>
                </c:pt>
                <c:pt idx="346">
                  <c:v>42500</c:v>
                </c:pt>
                <c:pt idx="347">
                  <c:v>42501</c:v>
                </c:pt>
                <c:pt idx="348">
                  <c:v>42502</c:v>
                </c:pt>
                <c:pt idx="349">
                  <c:v>42503</c:v>
                </c:pt>
                <c:pt idx="350">
                  <c:v>42506</c:v>
                </c:pt>
                <c:pt idx="351">
                  <c:v>42507</c:v>
                </c:pt>
                <c:pt idx="352">
                  <c:v>42508</c:v>
                </c:pt>
                <c:pt idx="353">
                  <c:v>42509</c:v>
                </c:pt>
                <c:pt idx="354">
                  <c:v>42510</c:v>
                </c:pt>
                <c:pt idx="355">
                  <c:v>42513</c:v>
                </c:pt>
                <c:pt idx="356">
                  <c:v>42514</c:v>
                </c:pt>
                <c:pt idx="357">
                  <c:v>42515</c:v>
                </c:pt>
                <c:pt idx="358">
                  <c:v>42516</c:v>
                </c:pt>
                <c:pt idx="359">
                  <c:v>42517</c:v>
                </c:pt>
                <c:pt idx="360">
                  <c:v>42520</c:v>
                </c:pt>
                <c:pt idx="361">
                  <c:v>42521</c:v>
                </c:pt>
                <c:pt idx="362">
                  <c:v>42522</c:v>
                </c:pt>
                <c:pt idx="363">
                  <c:v>42523</c:v>
                </c:pt>
                <c:pt idx="364">
                  <c:v>42524</c:v>
                </c:pt>
                <c:pt idx="365">
                  <c:v>42527</c:v>
                </c:pt>
                <c:pt idx="366">
                  <c:v>42528</c:v>
                </c:pt>
                <c:pt idx="367">
                  <c:v>42529</c:v>
                </c:pt>
                <c:pt idx="368">
                  <c:v>42530</c:v>
                </c:pt>
                <c:pt idx="369">
                  <c:v>42531</c:v>
                </c:pt>
                <c:pt idx="370">
                  <c:v>42534</c:v>
                </c:pt>
                <c:pt idx="371">
                  <c:v>42535</c:v>
                </c:pt>
                <c:pt idx="372">
                  <c:v>42536</c:v>
                </c:pt>
                <c:pt idx="373">
                  <c:v>42537</c:v>
                </c:pt>
                <c:pt idx="374">
                  <c:v>42538</c:v>
                </c:pt>
                <c:pt idx="375">
                  <c:v>42541</c:v>
                </c:pt>
                <c:pt idx="376">
                  <c:v>42542</c:v>
                </c:pt>
                <c:pt idx="377">
                  <c:v>42543</c:v>
                </c:pt>
                <c:pt idx="378">
                  <c:v>42544</c:v>
                </c:pt>
                <c:pt idx="379">
                  <c:v>42545</c:v>
                </c:pt>
                <c:pt idx="380">
                  <c:v>42548</c:v>
                </c:pt>
                <c:pt idx="381">
                  <c:v>42549</c:v>
                </c:pt>
                <c:pt idx="382">
                  <c:v>42550</c:v>
                </c:pt>
                <c:pt idx="383">
                  <c:v>42551</c:v>
                </c:pt>
                <c:pt idx="384">
                  <c:v>42552</c:v>
                </c:pt>
                <c:pt idx="385">
                  <c:v>42555</c:v>
                </c:pt>
                <c:pt idx="386">
                  <c:v>42556</c:v>
                </c:pt>
                <c:pt idx="387">
                  <c:v>42557</c:v>
                </c:pt>
                <c:pt idx="388">
                  <c:v>42558</c:v>
                </c:pt>
                <c:pt idx="389">
                  <c:v>42559</c:v>
                </c:pt>
                <c:pt idx="390">
                  <c:v>42562</c:v>
                </c:pt>
                <c:pt idx="391">
                  <c:v>42563</c:v>
                </c:pt>
                <c:pt idx="392">
                  <c:v>42564</c:v>
                </c:pt>
                <c:pt idx="393">
                  <c:v>42565</c:v>
                </c:pt>
                <c:pt idx="394">
                  <c:v>42566</c:v>
                </c:pt>
                <c:pt idx="395">
                  <c:v>42569</c:v>
                </c:pt>
                <c:pt idx="396">
                  <c:v>42570</c:v>
                </c:pt>
                <c:pt idx="397">
                  <c:v>42571</c:v>
                </c:pt>
                <c:pt idx="398">
                  <c:v>42572</c:v>
                </c:pt>
                <c:pt idx="399">
                  <c:v>42573</c:v>
                </c:pt>
                <c:pt idx="400">
                  <c:v>42576</c:v>
                </c:pt>
                <c:pt idx="401">
                  <c:v>42577</c:v>
                </c:pt>
                <c:pt idx="402">
                  <c:v>42578</c:v>
                </c:pt>
                <c:pt idx="403">
                  <c:v>42579</c:v>
                </c:pt>
                <c:pt idx="404">
                  <c:v>42580</c:v>
                </c:pt>
                <c:pt idx="405">
                  <c:v>42583</c:v>
                </c:pt>
                <c:pt idx="406">
                  <c:v>42584</c:v>
                </c:pt>
                <c:pt idx="407">
                  <c:v>42585</c:v>
                </c:pt>
                <c:pt idx="408">
                  <c:v>42586</c:v>
                </c:pt>
                <c:pt idx="409">
                  <c:v>42587</c:v>
                </c:pt>
                <c:pt idx="410">
                  <c:v>42590</c:v>
                </c:pt>
                <c:pt idx="411">
                  <c:v>42591</c:v>
                </c:pt>
                <c:pt idx="412">
                  <c:v>42592</c:v>
                </c:pt>
                <c:pt idx="413">
                  <c:v>42593</c:v>
                </c:pt>
                <c:pt idx="414">
                  <c:v>42594</c:v>
                </c:pt>
                <c:pt idx="415">
                  <c:v>42597</c:v>
                </c:pt>
                <c:pt idx="416">
                  <c:v>42598</c:v>
                </c:pt>
                <c:pt idx="417">
                  <c:v>42599</c:v>
                </c:pt>
                <c:pt idx="418">
                  <c:v>42600</c:v>
                </c:pt>
                <c:pt idx="419">
                  <c:v>42601</c:v>
                </c:pt>
                <c:pt idx="420">
                  <c:v>42604</c:v>
                </c:pt>
                <c:pt idx="421">
                  <c:v>42605</c:v>
                </c:pt>
                <c:pt idx="422">
                  <c:v>42606</c:v>
                </c:pt>
                <c:pt idx="423">
                  <c:v>42607</c:v>
                </c:pt>
                <c:pt idx="424">
                  <c:v>42608</c:v>
                </c:pt>
                <c:pt idx="425">
                  <c:v>42611</c:v>
                </c:pt>
                <c:pt idx="426">
                  <c:v>42612</c:v>
                </c:pt>
                <c:pt idx="427">
                  <c:v>42613</c:v>
                </c:pt>
                <c:pt idx="428">
                  <c:v>42614</c:v>
                </c:pt>
                <c:pt idx="429">
                  <c:v>42615</c:v>
                </c:pt>
                <c:pt idx="430">
                  <c:v>42618</c:v>
                </c:pt>
                <c:pt idx="431">
                  <c:v>42619</c:v>
                </c:pt>
                <c:pt idx="432">
                  <c:v>42620</c:v>
                </c:pt>
                <c:pt idx="433">
                  <c:v>42621</c:v>
                </c:pt>
                <c:pt idx="434">
                  <c:v>42622</c:v>
                </c:pt>
                <c:pt idx="435">
                  <c:v>42625</c:v>
                </c:pt>
                <c:pt idx="436">
                  <c:v>42626</c:v>
                </c:pt>
                <c:pt idx="437">
                  <c:v>42627</c:v>
                </c:pt>
                <c:pt idx="438">
                  <c:v>42628</c:v>
                </c:pt>
                <c:pt idx="439">
                  <c:v>42629</c:v>
                </c:pt>
                <c:pt idx="440">
                  <c:v>42632</c:v>
                </c:pt>
                <c:pt idx="441">
                  <c:v>42633</c:v>
                </c:pt>
                <c:pt idx="442">
                  <c:v>42634</c:v>
                </c:pt>
                <c:pt idx="443">
                  <c:v>42635</c:v>
                </c:pt>
                <c:pt idx="444">
                  <c:v>42636</c:v>
                </c:pt>
                <c:pt idx="445">
                  <c:v>42639</c:v>
                </c:pt>
                <c:pt idx="446">
                  <c:v>42640</c:v>
                </c:pt>
                <c:pt idx="447">
                  <c:v>42641</c:v>
                </c:pt>
                <c:pt idx="448">
                  <c:v>42642</c:v>
                </c:pt>
                <c:pt idx="449">
                  <c:v>42643</c:v>
                </c:pt>
                <c:pt idx="450">
                  <c:v>42646</c:v>
                </c:pt>
                <c:pt idx="451">
                  <c:v>42647</c:v>
                </c:pt>
                <c:pt idx="452">
                  <c:v>42648</c:v>
                </c:pt>
                <c:pt idx="453">
                  <c:v>42649</c:v>
                </c:pt>
                <c:pt idx="454">
                  <c:v>42650</c:v>
                </c:pt>
                <c:pt idx="455">
                  <c:v>42653</c:v>
                </c:pt>
                <c:pt idx="456">
                  <c:v>42654</c:v>
                </c:pt>
                <c:pt idx="457">
                  <c:v>42655</c:v>
                </c:pt>
                <c:pt idx="458">
                  <c:v>42656</c:v>
                </c:pt>
                <c:pt idx="459">
                  <c:v>42657</c:v>
                </c:pt>
                <c:pt idx="460">
                  <c:v>42660</c:v>
                </c:pt>
                <c:pt idx="461">
                  <c:v>42661</c:v>
                </c:pt>
                <c:pt idx="462">
                  <c:v>42662</c:v>
                </c:pt>
                <c:pt idx="463">
                  <c:v>42663</c:v>
                </c:pt>
                <c:pt idx="464">
                  <c:v>42664</c:v>
                </c:pt>
                <c:pt idx="465">
                  <c:v>42667</c:v>
                </c:pt>
                <c:pt idx="466">
                  <c:v>42668</c:v>
                </c:pt>
                <c:pt idx="467">
                  <c:v>42669</c:v>
                </c:pt>
                <c:pt idx="468">
                  <c:v>42670</c:v>
                </c:pt>
                <c:pt idx="469">
                  <c:v>42671</c:v>
                </c:pt>
                <c:pt idx="470">
                  <c:v>42674</c:v>
                </c:pt>
                <c:pt idx="471">
                  <c:v>42675</c:v>
                </c:pt>
                <c:pt idx="472">
                  <c:v>42676</c:v>
                </c:pt>
                <c:pt idx="473">
                  <c:v>42677</c:v>
                </c:pt>
                <c:pt idx="474">
                  <c:v>42678</c:v>
                </c:pt>
                <c:pt idx="475">
                  <c:v>42681</c:v>
                </c:pt>
                <c:pt idx="476">
                  <c:v>42682</c:v>
                </c:pt>
                <c:pt idx="477">
                  <c:v>42683</c:v>
                </c:pt>
                <c:pt idx="478">
                  <c:v>42684</c:v>
                </c:pt>
                <c:pt idx="479">
                  <c:v>42685</c:v>
                </c:pt>
                <c:pt idx="480">
                  <c:v>42688</c:v>
                </c:pt>
                <c:pt idx="481">
                  <c:v>42689</c:v>
                </c:pt>
                <c:pt idx="482">
                  <c:v>42690</c:v>
                </c:pt>
                <c:pt idx="483">
                  <c:v>42691</c:v>
                </c:pt>
                <c:pt idx="484">
                  <c:v>42692</c:v>
                </c:pt>
                <c:pt idx="485">
                  <c:v>42695</c:v>
                </c:pt>
                <c:pt idx="486">
                  <c:v>42696</c:v>
                </c:pt>
                <c:pt idx="487">
                  <c:v>42697</c:v>
                </c:pt>
                <c:pt idx="488">
                  <c:v>42698</c:v>
                </c:pt>
                <c:pt idx="489">
                  <c:v>42699</c:v>
                </c:pt>
                <c:pt idx="490">
                  <c:v>42702</c:v>
                </c:pt>
                <c:pt idx="491">
                  <c:v>42703</c:v>
                </c:pt>
                <c:pt idx="492">
                  <c:v>42704</c:v>
                </c:pt>
                <c:pt idx="493">
                  <c:v>42705</c:v>
                </c:pt>
                <c:pt idx="494">
                  <c:v>42706</c:v>
                </c:pt>
                <c:pt idx="495">
                  <c:v>42709</c:v>
                </c:pt>
                <c:pt idx="496">
                  <c:v>42710</c:v>
                </c:pt>
                <c:pt idx="497">
                  <c:v>42711</c:v>
                </c:pt>
                <c:pt idx="498">
                  <c:v>42712</c:v>
                </c:pt>
                <c:pt idx="499">
                  <c:v>42713</c:v>
                </c:pt>
                <c:pt idx="500">
                  <c:v>42716</c:v>
                </c:pt>
                <c:pt idx="501">
                  <c:v>42717</c:v>
                </c:pt>
                <c:pt idx="502">
                  <c:v>42718</c:v>
                </c:pt>
                <c:pt idx="503">
                  <c:v>42719</c:v>
                </c:pt>
                <c:pt idx="504">
                  <c:v>42720</c:v>
                </c:pt>
                <c:pt idx="505">
                  <c:v>42723</c:v>
                </c:pt>
                <c:pt idx="506">
                  <c:v>42724</c:v>
                </c:pt>
                <c:pt idx="507">
                  <c:v>42725</c:v>
                </c:pt>
                <c:pt idx="508">
                  <c:v>42726</c:v>
                </c:pt>
                <c:pt idx="509">
                  <c:v>42727</c:v>
                </c:pt>
                <c:pt idx="510">
                  <c:v>42731</c:v>
                </c:pt>
                <c:pt idx="511">
                  <c:v>42732</c:v>
                </c:pt>
                <c:pt idx="512">
                  <c:v>42733</c:v>
                </c:pt>
                <c:pt idx="513">
                  <c:v>42734</c:v>
                </c:pt>
                <c:pt idx="514">
                  <c:v>42737</c:v>
                </c:pt>
                <c:pt idx="515">
                  <c:v>42738</c:v>
                </c:pt>
                <c:pt idx="516">
                  <c:v>42739</c:v>
                </c:pt>
                <c:pt idx="517">
                  <c:v>42740</c:v>
                </c:pt>
                <c:pt idx="518">
                  <c:v>42741</c:v>
                </c:pt>
                <c:pt idx="519">
                  <c:v>42744</c:v>
                </c:pt>
                <c:pt idx="520">
                  <c:v>42745</c:v>
                </c:pt>
                <c:pt idx="521">
                  <c:v>42746</c:v>
                </c:pt>
                <c:pt idx="522">
                  <c:v>42747</c:v>
                </c:pt>
                <c:pt idx="523">
                  <c:v>42748</c:v>
                </c:pt>
                <c:pt idx="524">
                  <c:v>42751</c:v>
                </c:pt>
                <c:pt idx="525">
                  <c:v>42752</c:v>
                </c:pt>
                <c:pt idx="526">
                  <c:v>42753</c:v>
                </c:pt>
                <c:pt idx="527">
                  <c:v>42754</c:v>
                </c:pt>
                <c:pt idx="528">
                  <c:v>42755</c:v>
                </c:pt>
                <c:pt idx="529">
                  <c:v>42758</c:v>
                </c:pt>
                <c:pt idx="530">
                  <c:v>42759</c:v>
                </c:pt>
                <c:pt idx="531">
                  <c:v>42760</c:v>
                </c:pt>
                <c:pt idx="532">
                  <c:v>42761</c:v>
                </c:pt>
                <c:pt idx="533">
                  <c:v>42762</c:v>
                </c:pt>
                <c:pt idx="534">
                  <c:v>42765</c:v>
                </c:pt>
                <c:pt idx="535">
                  <c:v>42766</c:v>
                </c:pt>
                <c:pt idx="536">
                  <c:v>42767</c:v>
                </c:pt>
                <c:pt idx="537">
                  <c:v>42768</c:v>
                </c:pt>
                <c:pt idx="538">
                  <c:v>42769</c:v>
                </c:pt>
                <c:pt idx="539">
                  <c:v>42772</c:v>
                </c:pt>
                <c:pt idx="540">
                  <c:v>42773</c:v>
                </c:pt>
                <c:pt idx="541">
                  <c:v>42774</c:v>
                </c:pt>
                <c:pt idx="542">
                  <c:v>42775</c:v>
                </c:pt>
                <c:pt idx="543">
                  <c:v>42776</c:v>
                </c:pt>
                <c:pt idx="544">
                  <c:v>42779</c:v>
                </c:pt>
                <c:pt idx="545">
                  <c:v>42780</c:v>
                </c:pt>
                <c:pt idx="546">
                  <c:v>42781</c:v>
                </c:pt>
                <c:pt idx="547">
                  <c:v>42782</c:v>
                </c:pt>
                <c:pt idx="548">
                  <c:v>42783</c:v>
                </c:pt>
                <c:pt idx="549">
                  <c:v>42786</c:v>
                </c:pt>
                <c:pt idx="550">
                  <c:v>42787</c:v>
                </c:pt>
                <c:pt idx="551">
                  <c:v>42788</c:v>
                </c:pt>
                <c:pt idx="552">
                  <c:v>42789</c:v>
                </c:pt>
                <c:pt idx="553">
                  <c:v>42790</c:v>
                </c:pt>
                <c:pt idx="554">
                  <c:v>42793</c:v>
                </c:pt>
                <c:pt idx="555">
                  <c:v>42794</c:v>
                </c:pt>
                <c:pt idx="556">
                  <c:v>42795</c:v>
                </c:pt>
                <c:pt idx="557">
                  <c:v>42796</c:v>
                </c:pt>
                <c:pt idx="558">
                  <c:v>42797</c:v>
                </c:pt>
                <c:pt idx="559">
                  <c:v>42800</c:v>
                </c:pt>
                <c:pt idx="560">
                  <c:v>42801</c:v>
                </c:pt>
                <c:pt idx="561">
                  <c:v>42802</c:v>
                </c:pt>
                <c:pt idx="562">
                  <c:v>42803</c:v>
                </c:pt>
                <c:pt idx="563">
                  <c:v>42804</c:v>
                </c:pt>
                <c:pt idx="564">
                  <c:v>42807</c:v>
                </c:pt>
                <c:pt idx="565">
                  <c:v>42808</c:v>
                </c:pt>
                <c:pt idx="566">
                  <c:v>42809</c:v>
                </c:pt>
                <c:pt idx="567">
                  <c:v>42810</c:v>
                </c:pt>
                <c:pt idx="568">
                  <c:v>42811</c:v>
                </c:pt>
                <c:pt idx="569">
                  <c:v>42814</c:v>
                </c:pt>
                <c:pt idx="570">
                  <c:v>42815</c:v>
                </c:pt>
                <c:pt idx="571">
                  <c:v>42816</c:v>
                </c:pt>
                <c:pt idx="572">
                  <c:v>42817</c:v>
                </c:pt>
                <c:pt idx="573">
                  <c:v>42818</c:v>
                </c:pt>
                <c:pt idx="574">
                  <c:v>42821</c:v>
                </c:pt>
                <c:pt idx="575">
                  <c:v>42822</c:v>
                </c:pt>
                <c:pt idx="576">
                  <c:v>42823</c:v>
                </c:pt>
                <c:pt idx="577">
                  <c:v>42824</c:v>
                </c:pt>
                <c:pt idx="578">
                  <c:v>42825</c:v>
                </c:pt>
                <c:pt idx="579">
                  <c:v>42828</c:v>
                </c:pt>
                <c:pt idx="580">
                  <c:v>42829</c:v>
                </c:pt>
                <c:pt idx="581">
                  <c:v>42830</c:v>
                </c:pt>
                <c:pt idx="582">
                  <c:v>42831</c:v>
                </c:pt>
                <c:pt idx="583">
                  <c:v>42832</c:v>
                </c:pt>
                <c:pt idx="584">
                  <c:v>42835</c:v>
                </c:pt>
                <c:pt idx="585">
                  <c:v>42836</c:v>
                </c:pt>
                <c:pt idx="586">
                  <c:v>42837</c:v>
                </c:pt>
                <c:pt idx="587">
                  <c:v>42838</c:v>
                </c:pt>
                <c:pt idx="588">
                  <c:v>42843</c:v>
                </c:pt>
                <c:pt idx="589">
                  <c:v>42844</c:v>
                </c:pt>
                <c:pt idx="590">
                  <c:v>42845</c:v>
                </c:pt>
                <c:pt idx="591">
                  <c:v>42846</c:v>
                </c:pt>
                <c:pt idx="592">
                  <c:v>42849</c:v>
                </c:pt>
                <c:pt idx="593">
                  <c:v>42850</c:v>
                </c:pt>
                <c:pt idx="594">
                  <c:v>42851</c:v>
                </c:pt>
                <c:pt idx="595">
                  <c:v>42852</c:v>
                </c:pt>
                <c:pt idx="596">
                  <c:v>42853</c:v>
                </c:pt>
                <c:pt idx="597">
                  <c:v>42856</c:v>
                </c:pt>
                <c:pt idx="598">
                  <c:v>42857</c:v>
                </c:pt>
                <c:pt idx="599">
                  <c:v>42858</c:v>
                </c:pt>
                <c:pt idx="600">
                  <c:v>42859</c:v>
                </c:pt>
                <c:pt idx="601">
                  <c:v>42860</c:v>
                </c:pt>
                <c:pt idx="602">
                  <c:v>42863</c:v>
                </c:pt>
                <c:pt idx="603">
                  <c:v>42864</c:v>
                </c:pt>
                <c:pt idx="604">
                  <c:v>42865</c:v>
                </c:pt>
                <c:pt idx="605">
                  <c:v>42866</c:v>
                </c:pt>
                <c:pt idx="606">
                  <c:v>42867</c:v>
                </c:pt>
                <c:pt idx="607">
                  <c:v>42870</c:v>
                </c:pt>
                <c:pt idx="608">
                  <c:v>42871</c:v>
                </c:pt>
                <c:pt idx="609">
                  <c:v>42872</c:v>
                </c:pt>
                <c:pt idx="610">
                  <c:v>42873</c:v>
                </c:pt>
                <c:pt idx="611">
                  <c:v>42874</c:v>
                </c:pt>
                <c:pt idx="612">
                  <c:v>42877</c:v>
                </c:pt>
                <c:pt idx="613">
                  <c:v>42878</c:v>
                </c:pt>
                <c:pt idx="614">
                  <c:v>42879</c:v>
                </c:pt>
                <c:pt idx="615">
                  <c:v>42880</c:v>
                </c:pt>
                <c:pt idx="616">
                  <c:v>42881</c:v>
                </c:pt>
                <c:pt idx="617">
                  <c:v>42884</c:v>
                </c:pt>
                <c:pt idx="618">
                  <c:v>42885</c:v>
                </c:pt>
                <c:pt idx="619">
                  <c:v>42886</c:v>
                </c:pt>
                <c:pt idx="620">
                  <c:v>42887</c:v>
                </c:pt>
                <c:pt idx="621">
                  <c:v>42888</c:v>
                </c:pt>
                <c:pt idx="622">
                  <c:v>42891</c:v>
                </c:pt>
                <c:pt idx="623">
                  <c:v>42892</c:v>
                </c:pt>
                <c:pt idx="624">
                  <c:v>42893</c:v>
                </c:pt>
                <c:pt idx="625">
                  <c:v>42894</c:v>
                </c:pt>
                <c:pt idx="626">
                  <c:v>42895</c:v>
                </c:pt>
                <c:pt idx="627">
                  <c:v>42898</c:v>
                </c:pt>
                <c:pt idx="628">
                  <c:v>42899</c:v>
                </c:pt>
                <c:pt idx="629">
                  <c:v>42900</c:v>
                </c:pt>
                <c:pt idx="630">
                  <c:v>42901</c:v>
                </c:pt>
                <c:pt idx="631">
                  <c:v>42902</c:v>
                </c:pt>
                <c:pt idx="632">
                  <c:v>42905</c:v>
                </c:pt>
                <c:pt idx="633">
                  <c:v>42906</c:v>
                </c:pt>
                <c:pt idx="634">
                  <c:v>42907</c:v>
                </c:pt>
                <c:pt idx="635">
                  <c:v>42908</c:v>
                </c:pt>
                <c:pt idx="636">
                  <c:v>42909</c:v>
                </c:pt>
                <c:pt idx="637">
                  <c:v>42912</c:v>
                </c:pt>
                <c:pt idx="638">
                  <c:v>42913</c:v>
                </c:pt>
                <c:pt idx="639">
                  <c:v>42914</c:v>
                </c:pt>
                <c:pt idx="640">
                  <c:v>42915</c:v>
                </c:pt>
                <c:pt idx="641">
                  <c:v>42916</c:v>
                </c:pt>
                <c:pt idx="642">
                  <c:v>42919</c:v>
                </c:pt>
                <c:pt idx="643">
                  <c:v>42920</c:v>
                </c:pt>
                <c:pt idx="644">
                  <c:v>42921</c:v>
                </c:pt>
                <c:pt idx="645">
                  <c:v>42922</c:v>
                </c:pt>
                <c:pt idx="646">
                  <c:v>42923</c:v>
                </c:pt>
                <c:pt idx="647">
                  <c:v>42926</c:v>
                </c:pt>
                <c:pt idx="648">
                  <c:v>42927</c:v>
                </c:pt>
                <c:pt idx="649">
                  <c:v>42928</c:v>
                </c:pt>
                <c:pt idx="650">
                  <c:v>42929</c:v>
                </c:pt>
                <c:pt idx="651">
                  <c:v>42930</c:v>
                </c:pt>
                <c:pt idx="652">
                  <c:v>42933</c:v>
                </c:pt>
                <c:pt idx="653">
                  <c:v>42934</c:v>
                </c:pt>
                <c:pt idx="654">
                  <c:v>42935</c:v>
                </c:pt>
                <c:pt idx="655">
                  <c:v>42936</c:v>
                </c:pt>
                <c:pt idx="656">
                  <c:v>42937</c:v>
                </c:pt>
                <c:pt idx="657">
                  <c:v>42940</c:v>
                </c:pt>
                <c:pt idx="658">
                  <c:v>42941</c:v>
                </c:pt>
                <c:pt idx="659">
                  <c:v>42942</c:v>
                </c:pt>
                <c:pt idx="660">
                  <c:v>42943</c:v>
                </c:pt>
                <c:pt idx="661">
                  <c:v>42944</c:v>
                </c:pt>
                <c:pt idx="662">
                  <c:v>42947</c:v>
                </c:pt>
                <c:pt idx="663">
                  <c:v>42948</c:v>
                </c:pt>
                <c:pt idx="664">
                  <c:v>42949</c:v>
                </c:pt>
                <c:pt idx="665">
                  <c:v>42950</c:v>
                </c:pt>
                <c:pt idx="666">
                  <c:v>42951</c:v>
                </c:pt>
                <c:pt idx="667">
                  <c:v>42954</c:v>
                </c:pt>
                <c:pt idx="668">
                  <c:v>42955</c:v>
                </c:pt>
                <c:pt idx="669">
                  <c:v>42956</c:v>
                </c:pt>
                <c:pt idx="670">
                  <c:v>42957</c:v>
                </c:pt>
                <c:pt idx="671">
                  <c:v>42958</c:v>
                </c:pt>
                <c:pt idx="672">
                  <c:v>42961</c:v>
                </c:pt>
                <c:pt idx="673">
                  <c:v>42962</c:v>
                </c:pt>
                <c:pt idx="674">
                  <c:v>42963</c:v>
                </c:pt>
                <c:pt idx="675">
                  <c:v>42964</c:v>
                </c:pt>
                <c:pt idx="676">
                  <c:v>42965</c:v>
                </c:pt>
                <c:pt idx="677">
                  <c:v>42968</c:v>
                </c:pt>
                <c:pt idx="678">
                  <c:v>42969</c:v>
                </c:pt>
                <c:pt idx="679">
                  <c:v>42970</c:v>
                </c:pt>
                <c:pt idx="680">
                  <c:v>42971</c:v>
                </c:pt>
                <c:pt idx="681">
                  <c:v>42972</c:v>
                </c:pt>
                <c:pt idx="682">
                  <c:v>42975</c:v>
                </c:pt>
                <c:pt idx="683">
                  <c:v>42976</c:v>
                </c:pt>
                <c:pt idx="684">
                  <c:v>42977</c:v>
                </c:pt>
                <c:pt idx="685">
                  <c:v>42978</c:v>
                </c:pt>
                <c:pt idx="686">
                  <c:v>42979</c:v>
                </c:pt>
                <c:pt idx="687">
                  <c:v>42982</c:v>
                </c:pt>
                <c:pt idx="688">
                  <c:v>42983</c:v>
                </c:pt>
                <c:pt idx="689">
                  <c:v>42984</c:v>
                </c:pt>
                <c:pt idx="690">
                  <c:v>42985</c:v>
                </c:pt>
                <c:pt idx="691">
                  <c:v>42986</c:v>
                </c:pt>
                <c:pt idx="692">
                  <c:v>42989</c:v>
                </c:pt>
                <c:pt idx="693">
                  <c:v>42990</c:v>
                </c:pt>
                <c:pt idx="694">
                  <c:v>42991</c:v>
                </c:pt>
                <c:pt idx="695">
                  <c:v>42992</c:v>
                </c:pt>
                <c:pt idx="696">
                  <c:v>42993</c:v>
                </c:pt>
                <c:pt idx="697">
                  <c:v>42996</c:v>
                </c:pt>
                <c:pt idx="698">
                  <c:v>42997</c:v>
                </c:pt>
                <c:pt idx="699">
                  <c:v>42998</c:v>
                </c:pt>
                <c:pt idx="700">
                  <c:v>42999</c:v>
                </c:pt>
                <c:pt idx="701">
                  <c:v>43000</c:v>
                </c:pt>
                <c:pt idx="702">
                  <c:v>43003</c:v>
                </c:pt>
                <c:pt idx="703">
                  <c:v>43004</c:v>
                </c:pt>
                <c:pt idx="704">
                  <c:v>43005</c:v>
                </c:pt>
                <c:pt idx="705">
                  <c:v>43006</c:v>
                </c:pt>
                <c:pt idx="706">
                  <c:v>43007</c:v>
                </c:pt>
                <c:pt idx="707">
                  <c:v>43010</c:v>
                </c:pt>
                <c:pt idx="708">
                  <c:v>43011</c:v>
                </c:pt>
                <c:pt idx="709">
                  <c:v>43012</c:v>
                </c:pt>
                <c:pt idx="710">
                  <c:v>43013</c:v>
                </c:pt>
                <c:pt idx="711">
                  <c:v>43014</c:v>
                </c:pt>
                <c:pt idx="712">
                  <c:v>43017</c:v>
                </c:pt>
                <c:pt idx="713">
                  <c:v>43018</c:v>
                </c:pt>
                <c:pt idx="714">
                  <c:v>43019</c:v>
                </c:pt>
                <c:pt idx="715">
                  <c:v>43020</c:v>
                </c:pt>
                <c:pt idx="716">
                  <c:v>43021</c:v>
                </c:pt>
                <c:pt idx="717">
                  <c:v>43024</c:v>
                </c:pt>
                <c:pt idx="718">
                  <c:v>43025</c:v>
                </c:pt>
                <c:pt idx="719">
                  <c:v>43026</c:v>
                </c:pt>
                <c:pt idx="720">
                  <c:v>43027</c:v>
                </c:pt>
                <c:pt idx="721">
                  <c:v>43028</c:v>
                </c:pt>
                <c:pt idx="722">
                  <c:v>43031</c:v>
                </c:pt>
                <c:pt idx="723">
                  <c:v>43032</c:v>
                </c:pt>
                <c:pt idx="724">
                  <c:v>43033</c:v>
                </c:pt>
                <c:pt idx="725">
                  <c:v>43034</c:v>
                </c:pt>
                <c:pt idx="726">
                  <c:v>43035</c:v>
                </c:pt>
                <c:pt idx="727">
                  <c:v>43038</c:v>
                </c:pt>
                <c:pt idx="728">
                  <c:v>43039</c:v>
                </c:pt>
                <c:pt idx="729">
                  <c:v>43040</c:v>
                </c:pt>
                <c:pt idx="730">
                  <c:v>43041</c:v>
                </c:pt>
                <c:pt idx="731">
                  <c:v>43042</c:v>
                </c:pt>
                <c:pt idx="732">
                  <c:v>43045</c:v>
                </c:pt>
                <c:pt idx="733">
                  <c:v>43046</c:v>
                </c:pt>
                <c:pt idx="734">
                  <c:v>43047</c:v>
                </c:pt>
                <c:pt idx="735">
                  <c:v>43048</c:v>
                </c:pt>
                <c:pt idx="736">
                  <c:v>43049</c:v>
                </c:pt>
                <c:pt idx="737">
                  <c:v>43052</c:v>
                </c:pt>
                <c:pt idx="738">
                  <c:v>43053</c:v>
                </c:pt>
                <c:pt idx="739">
                  <c:v>43054</c:v>
                </c:pt>
                <c:pt idx="740">
                  <c:v>43055</c:v>
                </c:pt>
                <c:pt idx="741">
                  <c:v>43056</c:v>
                </c:pt>
                <c:pt idx="742">
                  <c:v>43059</c:v>
                </c:pt>
                <c:pt idx="743">
                  <c:v>43060</c:v>
                </c:pt>
                <c:pt idx="744">
                  <c:v>43061</c:v>
                </c:pt>
                <c:pt idx="745">
                  <c:v>43062</c:v>
                </c:pt>
                <c:pt idx="746">
                  <c:v>43063</c:v>
                </c:pt>
                <c:pt idx="747">
                  <c:v>43066</c:v>
                </c:pt>
                <c:pt idx="748">
                  <c:v>43067</c:v>
                </c:pt>
                <c:pt idx="749">
                  <c:v>43068</c:v>
                </c:pt>
                <c:pt idx="750">
                  <c:v>43069</c:v>
                </c:pt>
                <c:pt idx="751">
                  <c:v>43070</c:v>
                </c:pt>
                <c:pt idx="752">
                  <c:v>43073</c:v>
                </c:pt>
                <c:pt idx="753">
                  <c:v>43074</c:v>
                </c:pt>
                <c:pt idx="754">
                  <c:v>43075</c:v>
                </c:pt>
                <c:pt idx="755">
                  <c:v>43076</c:v>
                </c:pt>
                <c:pt idx="756">
                  <c:v>43077</c:v>
                </c:pt>
                <c:pt idx="757">
                  <c:v>43080</c:v>
                </c:pt>
                <c:pt idx="758">
                  <c:v>43081</c:v>
                </c:pt>
                <c:pt idx="759">
                  <c:v>43082</c:v>
                </c:pt>
                <c:pt idx="760">
                  <c:v>43083</c:v>
                </c:pt>
                <c:pt idx="761">
                  <c:v>43084</c:v>
                </c:pt>
                <c:pt idx="762">
                  <c:v>43087</c:v>
                </c:pt>
                <c:pt idx="763">
                  <c:v>43088</c:v>
                </c:pt>
                <c:pt idx="764">
                  <c:v>43089</c:v>
                </c:pt>
                <c:pt idx="765">
                  <c:v>43090</c:v>
                </c:pt>
                <c:pt idx="766">
                  <c:v>43091</c:v>
                </c:pt>
                <c:pt idx="767">
                  <c:v>43096</c:v>
                </c:pt>
                <c:pt idx="768">
                  <c:v>43097</c:v>
                </c:pt>
                <c:pt idx="769">
                  <c:v>43098</c:v>
                </c:pt>
                <c:pt idx="770">
                  <c:v>43102</c:v>
                </c:pt>
                <c:pt idx="771">
                  <c:v>43103</c:v>
                </c:pt>
                <c:pt idx="772">
                  <c:v>43104</c:v>
                </c:pt>
                <c:pt idx="773">
                  <c:v>43105</c:v>
                </c:pt>
                <c:pt idx="774">
                  <c:v>43108</c:v>
                </c:pt>
                <c:pt idx="775">
                  <c:v>43109</c:v>
                </c:pt>
                <c:pt idx="776">
                  <c:v>43110</c:v>
                </c:pt>
                <c:pt idx="777">
                  <c:v>43111</c:v>
                </c:pt>
                <c:pt idx="778">
                  <c:v>43112</c:v>
                </c:pt>
                <c:pt idx="779">
                  <c:v>43115</c:v>
                </c:pt>
                <c:pt idx="780">
                  <c:v>43116</c:v>
                </c:pt>
                <c:pt idx="781">
                  <c:v>43117</c:v>
                </c:pt>
                <c:pt idx="782">
                  <c:v>43118</c:v>
                </c:pt>
                <c:pt idx="783">
                  <c:v>43119</c:v>
                </c:pt>
                <c:pt idx="784">
                  <c:v>43122</c:v>
                </c:pt>
                <c:pt idx="785">
                  <c:v>43123</c:v>
                </c:pt>
                <c:pt idx="786">
                  <c:v>43124</c:v>
                </c:pt>
                <c:pt idx="787">
                  <c:v>43125</c:v>
                </c:pt>
                <c:pt idx="788">
                  <c:v>43126</c:v>
                </c:pt>
                <c:pt idx="789">
                  <c:v>43129</c:v>
                </c:pt>
                <c:pt idx="790">
                  <c:v>43130</c:v>
                </c:pt>
                <c:pt idx="791">
                  <c:v>43131</c:v>
                </c:pt>
                <c:pt idx="792">
                  <c:v>43132</c:v>
                </c:pt>
                <c:pt idx="793">
                  <c:v>43133</c:v>
                </c:pt>
                <c:pt idx="794">
                  <c:v>43136</c:v>
                </c:pt>
                <c:pt idx="795">
                  <c:v>43137</c:v>
                </c:pt>
                <c:pt idx="796">
                  <c:v>43138</c:v>
                </c:pt>
                <c:pt idx="797">
                  <c:v>43139</c:v>
                </c:pt>
                <c:pt idx="798">
                  <c:v>43140</c:v>
                </c:pt>
                <c:pt idx="799">
                  <c:v>43143</c:v>
                </c:pt>
                <c:pt idx="800">
                  <c:v>43144</c:v>
                </c:pt>
                <c:pt idx="801">
                  <c:v>43145</c:v>
                </c:pt>
                <c:pt idx="802">
                  <c:v>43146</c:v>
                </c:pt>
                <c:pt idx="803">
                  <c:v>43147</c:v>
                </c:pt>
                <c:pt idx="804">
                  <c:v>43150</c:v>
                </c:pt>
                <c:pt idx="805">
                  <c:v>43151</c:v>
                </c:pt>
                <c:pt idx="806">
                  <c:v>43152</c:v>
                </c:pt>
                <c:pt idx="807">
                  <c:v>43153</c:v>
                </c:pt>
                <c:pt idx="808">
                  <c:v>43154</c:v>
                </c:pt>
                <c:pt idx="809">
                  <c:v>43157</c:v>
                </c:pt>
                <c:pt idx="810">
                  <c:v>43158</c:v>
                </c:pt>
                <c:pt idx="811">
                  <c:v>43159</c:v>
                </c:pt>
              </c:numCache>
            </c:numRef>
          </c:xVal>
          <c:yVal>
            <c:numRef>
              <c:f>Hoja1!$B$3:$B$814</c:f>
              <c:numCache>
                <c:formatCode>General</c:formatCode>
                <c:ptCount val="812"/>
                <c:pt idx="0">
                  <c:v>692.97</c:v>
                </c:pt>
                <c:pt idx="1">
                  <c:v>693.81</c:v>
                </c:pt>
                <c:pt idx="2">
                  <c:v>688.97</c:v>
                </c:pt>
                <c:pt idx="3">
                  <c:v>692.42</c:v>
                </c:pt>
                <c:pt idx="4">
                  <c:v>714.76</c:v>
                </c:pt>
                <c:pt idx="5">
                  <c:v>711.64</c:v>
                </c:pt>
                <c:pt idx="6">
                  <c:v>717.73</c:v>
                </c:pt>
                <c:pt idx="7">
                  <c:v>726.37</c:v>
                </c:pt>
                <c:pt idx="8">
                  <c:v>721.01</c:v>
                </c:pt>
                <c:pt idx="9">
                  <c:v>742.48</c:v>
                </c:pt>
                <c:pt idx="10">
                  <c:v>752.48</c:v>
                </c:pt>
                <c:pt idx="11">
                  <c:v>753.36</c:v>
                </c:pt>
                <c:pt idx="12">
                  <c:v>758.55</c:v>
                </c:pt>
                <c:pt idx="13">
                  <c:v>751.89</c:v>
                </c:pt>
                <c:pt idx="14">
                  <c:v>751.11</c:v>
                </c:pt>
                <c:pt idx="15">
                  <c:v>769.28</c:v>
                </c:pt>
                <c:pt idx="16">
                  <c:v>769.8</c:v>
                </c:pt>
                <c:pt idx="17">
                  <c:v>766.11</c:v>
                </c:pt>
                <c:pt idx="18">
                  <c:v>767.8</c:v>
                </c:pt>
                <c:pt idx="19">
                  <c:v>767.37</c:v>
                </c:pt>
                <c:pt idx="20">
                  <c:v>762.15</c:v>
                </c:pt>
                <c:pt idx="21">
                  <c:v>755.24</c:v>
                </c:pt>
                <c:pt idx="22">
                  <c:v>747.85</c:v>
                </c:pt>
                <c:pt idx="23">
                  <c:v>756.83</c:v>
                </c:pt>
                <c:pt idx="24">
                  <c:v>756.05</c:v>
                </c:pt>
                <c:pt idx="25">
                  <c:v>762.32</c:v>
                </c:pt>
                <c:pt idx="26">
                  <c:v>764.05</c:v>
                </c:pt>
                <c:pt idx="27">
                  <c:v>765.72</c:v>
                </c:pt>
                <c:pt idx="28">
                  <c:v>764.42</c:v>
                </c:pt>
                <c:pt idx="29">
                  <c:v>763.06</c:v>
                </c:pt>
                <c:pt idx="30">
                  <c:v>769.87</c:v>
                </c:pt>
                <c:pt idx="31">
                  <c:v>769.05</c:v>
                </c:pt>
                <c:pt idx="32">
                  <c:v>772.39</c:v>
                </c:pt>
                <c:pt idx="33">
                  <c:v>775.75</c:v>
                </c:pt>
                <c:pt idx="34">
                  <c:v>778.63</c:v>
                </c:pt>
                <c:pt idx="35">
                  <c:v>780.24</c:v>
                </c:pt>
                <c:pt idx="36">
                  <c:v>790.58</c:v>
                </c:pt>
                <c:pt idx="37">
                  <c:v>791.08</c:v>
                </c:pt>
                <c:pt idx="38">
                  <c:v>791.76</c:v>
                </c:pt>
                <c:pt idx="39">
                  <c:v>799.54</c:v>
                </c:pt>
                <c:pt idx="40">
                  <c:v>801.53</c:v>
                </c:pt>
                <c:pt idx="41">
                  <c:v>799.12</c:v>
                </c:pt>
                <c:pt idx="42">
                  <c:v>788.78</c:v>
                </c:pt>
                <c:pt idx="43">
                  <c:v>796.52</c:v>
                </c:pt>
                <c:pt idx="44">
                  <c:v>798.96</c:v>
                </c:pt>
                <c:pt idx="45">
                  <c:v>801.07</c:v>
                </c:pt>
                <c:pt idx="46">
                  <c:v>799.01</c:v>
                </c:pt>
                <c:pt idx="47">
                  <c:v>796.66</c:v>
                </c:pt>
                <c:pt idx="48">
                  <c:v>807.3</c:v>
                </c:pt>
                <c:pt idx="49">
                  <c:v>814.21</c:v>
                </c:pt>
                <c:pt idx="50">
                  <c:v>823.4</c:v>
                </c:pt>
                <c:pt idx="51">
                  <c:v>832.39</c:v>
                </c:pt>
                <c:pt idx="52">
                  <c:v>826.75</c:v>
                </c:pt>
                <c:pt idx="53">
                  <c:v>833.9</c:v>
                </c:pt>
                <c:pt idx="54">
                  <c:v>842.03</c:v>
                </c:pt>
                <c:pt idx="55">
                  <c:v>846.42</c:v>
                </c:pt>
                <c:pt idx="56">
                  <c:v>838.46</c:v>
                </c:pt>
                <c:pt idx="57">
                  <c:v>839.74</c:v>
                </c:pt>
                <c:pt idx="58">
                  <c:v>824.36</c:v>
                </c:pt>
                <c:pt idx="59">
                  <c:v>814.72</c:v>
                </c:pt>
                <c:pt idx="60">
                  <c:v>827.13</c:v>
                </c:pt>
                <c:pt idx="61">
                  <c:v>836.41</c:v>
                </c:pt>
                <c:pt idx="62">
                  <c:v>831.02</c:v>
                </c:pt>
                <c:pt idx="63">
                  <c:v>833.78</c:v>
                </c:pt>
                <c:pt idx="64">
                  <c:v>831.25</c:v>
                </c:pt>
                <c:pt idx="65">
                  <c:v>846.53</c:v>
                </c:pt>
                <c:pt idx="66">
                  <c:v>848.85</c:v>
                </c:pt>
                <c:pt idx="67">
                  <c:v>860.43</c:v>
                </c:pt>
                <c:pt idx="68">
                  <c:v>874.63</c:v>
                </c:pt>
                <c:pt idx="69">
                  <c:v>874.5</c:v>
                </c:pt>
                <c:pt idx="70">
                  <c:v>870.59</c:v>
                </c:pt>
                <c:pt idx="71">
                  <c:v>871.94</c:v>
                </c:pt>
                <c:pt idx="72">
                  <c:v>866.16</c:v>
                </c:pt>
                <c:pt idx="73">
                  <c:v>850.68</c:v>
                </c:pt>
                <c:pt idx="74">
                  <c:v>858.04</c:v>
                </c:pt>
                <c:pt idx="75">
                  <c:v>867.16</c:v>
                </c:pt>
                <c:pt idx="76">
                  <c:v>868.93</c:v>
                </c:pt>
                <c:pt idx="77">
                  <c:v>864.13</c:v>
                </c:pt>
                <c:pt idx="78">
                  <c:v>862.69</c:v>
                </c:pt>
                <c:pt idx="79">
                  <c:v>868.42</c:v>
                </c:pt>
                <c:pt idx="80">
                  <c:v>846.62</c:v>
                </c:pt>
                <c:pt idx="81">
                  <c:v>824.55</c:v>
                </c:pt>
                <c:pt idx="82">
                  <c:v>824.11</c:v>
                </c:pt>
                <c:pt idx="83">
                  <c:v>822.56</c:v>
                </c:pt>
                <c:pt idx="84">
                  <c:v>827.45</c:v>
                </c:pt>
                <c:pt idx="85">
                  <c:v>815.65</c:v>
                </c:pt>
                <c:pt idx="86">
                  <c:v>806.65</c:v>
                </c:pt>
                <c:pt idx="87">
                  <c:v>803.87</c:v>
                </c:pt>
                <c:pt idx="88">
                  <c:v>823.95</c:v>
                </c:pt>
                <c:pt idx="89">
                  <c:v>824.13</c:v>
                </c:pt>
                <c:pt idx="90">
                  <c:v>814.36</c:v>
                </c:pt>
                <c:pt idx="91">
                  <c:v>811.87</c:v>
                </c:pt>
                <c:pt idx="92">
                  <c:v>814.82</c:v>
                </c:pt>
                <c:pt idx="93">
                  <c:v>813.31</c:v>
                </c:pt>
                <c:pt idx="94">
                  <c:v>823.21</c:v>
                </c:pt>
                <c:pt idx="95">
                  <c:v>836.48</c:v>
                </c:pt>
                <c:pt idx="96">
                  <c:v>837.06</c:v>
                </c:pt>
                <c:pt idx="97">
                  <c:v>843.88</c:v>
                </c:pt>
                <c:pt idx="98">
                  <c:v>846.6</c:v>
                </c:pt>
                <c:pt idx="99">
                  <c:v>845.39</c:v>
                </c:pt>
                <c:pt idx="100">
                  <c:v>839.33</c:v>
                </c:pt>
                <c:pt idx="101">
                  <c:v>852.59</c:v>
                </c:pt>
                <c:pt idx="102">
                  <c:v>852.11</c:v>
                </c:pt>
                <c:pt idx="103">
                  <c:v>834.51</c:v>
                </c:pt>
                <c:pt idx="104">
                  <c:v>843.2</c:v>
                </c:pt>
                <c:pt idx="105">
                  <c:v>828.17</c:v>
                </c:pt>
                <c:pt idx="106">
                  <c:v>825.75</c:v>
                </c:pt>
                <c:pt idx="107">
                  <c:v>820.92</c:v>
                </c:pt>
                <c:pt idx="108">
                  <c:v>814.34</c:v>
                </c:pt>
                <c:pt idx="109">
                  <c:v>806.23</c:v>
                </c:pt>
                <c:pt idx="110">
                  <c:v>798.96</c:v>
                </c:pt>
                <c:pt idx="111">
                  <c:v>812.55</c:v>
                </c:pt>
                <c:pt idx="112">
                  <c:v>818.03</c:v>
                </c:pt>
                <c:pt idx="113">
                  <c:v>809.32</c:v>
                </c:pt>
                <c:pt idx="114">
                  <c:v>792.31</c:v>
                </c:pt>
                <c:pt idx="115">
                  <c:v>800.95</c:v>
                </c:pt>
                <c:pt idx="116">
                  <c:v>795.94</c:v>
                </c:pt>
                <c:pt idx="117">
                  <c:v>796.07</c:v>
                </c:pt>
                <c:pt idx="118">
                  <c:v>794.8</c:v>
                </c:pt>
                <c:pt idx="119">
                  <c:v>811.6</c:v>
                </c:pt>
                <c:pt idx="120">
                  <c:v>823.21</c:v>
                </c:pt>
                <c:pt idx="121">
                  <c:v>821.41</c:v>
                </c:pt>
                <c:pt idx="122">
                  <c:v>816.52</c:v>
                </c:pt>
                <c:pt idx="123">
                  <c:v>815.39</c:v>
                </c:pt>
                <c:pt idx="124">
                  <c:v>800.83</c:v>
                </c:pt>
                <c:pt idx="125">
                  <c:v>793.13</c:v>
                </c:pt>
                <c:pt idx="126">
                  <c:v>804.33</c:v>
                </c:pt>
                <c:pt idx="127">
                  <c:v>805.68</c:v>
                </c:pt>
                <c:pt idx="128">
                  <c:v>801.24</c:v>
                </c:pt>
                <c:pt idx="129">
                  <c:v>799.33</c:v>
                </c:pt>
                <c:pt idx="130">
                  <c:v>794.94</c:v>
                </c:pt>
                <c:pt idx="131">
                  <c:v>796.98</c:v>
                </c:pt>
                <c:pt idx="132">
                  <c:v>814.08</c:v>
                </c:pt>
                <c:pt idx="133">
                  <c:v>828.27</c:v>
                </c:pt>
                <c:pt idx="134">
                  <c:v>846.76</c:v>
                </c:pt>
                <c:pt idx="135">
                  <c:v>853.78</c:v>
                </c:pt>
                <c:pt idx="136">
                  <c:v>855.77</c:v>
                </c:pt>
                <c:pt idx="137">
                  <c:v>868.01</c:v>
                </c:pt>
                <c:pt idx="138">
                  <c:v>867.1</c:v>
                </c:pt>
                <c:pt idx="139">
                  <c:v>870.52</c:v>
                </c:pt>
                <c:pt idx="140">
                  <c:v>857.2</c:v>
                </c:pt>
                <c:pt idx="141">
                  <c:v>851.12</c:v>
                </c:pt>
                <c:pt idx="142">
                  <c:v>851.81</c:v>
                </c:pt>
                <c:pt idx="143">
                  <c:v>847.49</c:v>
                </c:pt>
                <c:pt idx="144">
                  <c:v>831.15</c:v>
                </c:pt>
                <c:pt idx="145">
                  <c:v>838.31</c:v>
                </c:pt>
                <c:pt idx="146">
                  <c:v>852.3</c:v>
                </c:pt>
                <c:pt idx="147">
                  <c:v>854.07</c:v>
                </c:pt>
                <c:pt idx="148">
                  <c:v>854.14</c:v>
                </c:pt>
                <c:pt idx="149">
                  <c:v>863.56</c:v>
                </c:pt>
                <c:pt idx="150">
                  <c:v>859.34</c:v>
                </c:pt>
                <c:pt idx="151">
                  <c:v>868.64</c:v>
                </c:pt>
                <c:pt idx="152">
                  <c:v>858.31</c:v>
                </c:pt>
                <c:pt idx="153">
                  <c:v>844.7</c:v>
                </c:pt>
                <c:pt idx="154">
                  <c:v>852.24</c:v>
                </c:pt>
                <c:pt idx="155">
                  <c:v>842.26</c:v>
                </c:pt>
                <c:pt idx="156">
                  <c:v>820.55</c:v>
                </c:pt>
                <c:pt idx="157">
                  <c:v>829.64</c:v>
                </c:pt>
                <c:pt idx="158">
                  <c:v>829.66</c:v>
                </c:pt>
                <c:pt idx="159">
                  <c:v>835.77</c:v>
                </c:pt>
                <c:pt idx="160">
                  <c:v>842.32</c:v>
                </c:pt>
                <c:pt idx="161">
                  <c:v>829.52</c:v>
                </c:pt>
                <c:pt idx="162">
                  <c:v>811.89</c:v>
                </c:pt>
                <c:pt idx="163">
                  <c:v>779.16</c:v>
                </c:pt>
                <c:pt idx="164">
                  <c:v>744.45</c:v>
                </c:pt>
                <c:pt idx="165">
                  <c:v>769.69</c:v>
                </c:pt>
                <c:pt idx="166">
                  <c:v>755.82</c:v>
                </c:pt>
                <c:pt idx="167">
                  <c:v>787.24</c:v>
                </c:pt>
                <c:pt idx="168">
                  <c:v>786.02</c:v>
                </c:pt>
                <c:pt idx="169">
                  <c:v>786.34</c:v>
                </c:pt>
                <c:pt idx="170">
                  <c:v>764.28</c:v>
                </c:pt>
                <c:pt idx="171">
                  <c:v>768.94</c:v>
                </c:pt>
                <c:pt idx="172">
                  <c:v>788.78</c:v>
                </c:pt>
                <c:pt idx="173">
                  <c:v>775.36</c:v>
                </c:pt>
                <c:pt idx="174">
                  <c:v>779.26</c:v>
                </c:pt>
                <c:pt idx="175">
                  <c:v>783.57</c:v>
                </c:pt>
                <c:pt idx="176">
                  <c:v>790.79</c:v>
                </c:pt>
                <c:pt idx="177">
                  <c:v>784.02</c:v>
                </c:pt>
                <c:pt idx="178">
                  <c:v>778.36</c:v>
                </c:pt>
                <c:pt idx="179">
                  <c:v>772.45</c:v>
                </c:pt>
                <c:pt idx="180">
                  <c:v>778.46</c:v>
                </c:pt>
                <c:pt idx="181">
                  <c:v>786.58</c:v>
                </c:pt>
                <c:pt idx="182">
                  <c:v>782.06</c:v>
                </c:pt>
                <c:pt idx="183">
                  <c:v>778.52</c:v>
                </c:pt>
                <c:pt idx="184">
                  <c:v>791.68</c:v>
                </c:pt>
                <c:pt idx="185">
                  <c:v>761.84</c:v>
                </c:pt>
                <c:pt idx="186">
                  <c:v>763.87</c:v>
                </c:pt>
                <c:pt idx="187">
                  <c:v>748.37</c:v>
                </c:pt>
                <c:pt idx="188">
                  <c:v>770.76</c:v>
                </c:pt>
                <c:pt idx="189">
                  <c:v>754.25</c:v>
                </c:pt>
                <c:pt idx="190">
                  <c:v>740.81</c:v>
                </c:pt>
                <c:pt idx="191">
                  <c:v>756.11</c:v>
                </c:pt>
                <c:pt idx="192">
                  <c:v>754.2</c:v>
                </c:pt>
                <c:pt idx="193">
                  <c:v>753.43</c:v>
                </c:pt>
                <c:pt idx="194">
                  <c:v>772</c:v>
                </c:pt>
                <c:pt idx="195">
                  <c:v>768.09</c:v>
                </c:pt>
                <c:pt idx="196">
                  <c:v>750.18</c:v>
                </c:pt>
                <c:pt idx="197">
                  <c:v>753.36</c:v>
                </c:pt>
                <c:pt idx="198">
                  <c:v>751.85</c:v>
                </c:pt>
                <c:pt idx="199">
                  <c:v>754.85</c:v>
                </c:pt>
                <c:pt idx="200">
                  <c:v>751.07</c:v>
                </c:pt>
                <c:pt idx="201">
                  <c:v>741.82</c:v>
                </c:pt>
                <c:pt idx="202">
                  <c:v>756.96</c:v>
                </c:pt>
                <c:pt idx="203">
                  <c:v>770.87</c:v>
                </c:pt>
                <c:pt idx="204">
                  <c:v>777.54</c:v>
                </c:pt>
                <c:pt idx="205">
                  <c:v>766.52</c:v>
                </c:pt>
                <c:pt idx="206">
                  <c:v>756.36</c:v>
                </c:pt>
                <c:pt idx="207">
                  <c:v>772.55</c:v>
                </c:pt>
                <c:pt idx="208">
                  <c:v>793.43</c:v>
                </c:pt>
                <c:pt idx="209">
                  <c:v>791.78</c:v>
                </c:pt>
                <c:pt idx="210">
                  <c:v>788.37</c:v>
                </c:pt>
                <c:pt idx="211">
                  <c:v>802.44</c:v>
                </c:pt>
                <c:pt idx="212">
                  <c:v>799.87</c:v>
                </c:pt>
                <c:pt idx="213">
                  <c:v>798</c:v>
                </c:pt>
                <c:pt idx="214">
                  <c:v>798.78</c:v>
                </c:pt>
                <c:pt idx="215">
                  <c:v>799.24</c:v>
                </c:pt>
                <c:pt idx="216">
                  <c:v>802.19</c:v>
                </c:pt>
                <c:pt idx="217">
                  <c:v>808.14</c:v>
                </c:pt>
                <c:pt idx="218">
                  <c:v>803.48</c:v>
                </c:pt>
                <c:pt idx="219">
                  <c:v>791.94</c:v>
                </c:pt>
                <c:pt idx="220">
                  <c:v>792.56</c:v>
                </c:pt>
                <c:pt idx="221">
                  <c:v>798.38</c:v>
                </c:pt>
                <c:pt idx="222">
                  <c:v>784.96</c:v>
                </c:pt>
                <c:pt idx="223">
                  <c:v>779.9</c:v>
                </c:pt>
                <c:pt idx="224">
                  <c:v>781.85</c:v>
                </c:pt>
                <c:pt idx="225">
                  <c:v>804.72</c:v>
                </c:pt>
                <c:pt idx="226">
                  <c:v>803.77</c:v>
                </c:pt>
                <c:pt idx="227">
                  <c:v>803.27</c:v>
                </c:pt>
                <c:pt idx="228">
                  <c:v>809.88</c:v>
                </c:pt>
                <c:pt idx="229">
                  <c:v>805.08</c:v>
                </c:pt>
                <c:pt idx="230">
                  <c:v>794.11</c:v>
                </c:pt>
                <c:pt idx="231">
                  <c:v>803.58</c:v>
                </c:pt>
                <c:pt idx="232">
                  <c:v>809.12</c:v>
                </c:pt>
                <c:pt idx="233">
                  <c:v>808.82</c:v>
                </c:pt>
                <c:pt idx="234">
                  <c:v>810.66</c:v>
                </c:pt>
                <c:pt idx="235">
                  <c:v>808.26</c:v>
                </c:pt>
                <c:pt idx="236">
                  <c:v>813.35</c:v>
                </c:pt>
                <c:pt idx="237">
                  <c:v>787.7</c:v>
                </c:pt>
                <c:pt idx="238">
                  <c:v>783.35</c:v>
                </c:pt>
                <c:pt idx="239">
                  <c:v>791.67</c:v>
                </c:pt>
                <c:pt idx="240">
                  <c:v>782.22</c:v>
                </c:pt>
                <c:pt idx="241">
                  <c:v>774.47</c:v>
                </c:pt>
                <c:pt idx="242">
                  <c:v>774.48</c:v>
                </c:pt>
                <c:pt idx="243">
                  <c:v>764.36</c:v>
                </c:pt>
                <c:pt idx="244">
                  <c:v>751.22</c:v>
                </c:pt>
                <c:pt idx="245">
                  <c:v>772.74</c:v>
                </c:pt>
                <c:pt idx="246">
                  <c:v>775.97</c:v>
                </c:pt>
                <c:pt idx="247">
                  <c:v>784.74</c:v>
                </c:pt>
                <c:pt idx="248">
                  <c:v>779.78</c:v>
                </c:pt>
                <c:pt idx="249">
                  <c:v>771.51</c:v>
                </c:pt>
                <c:pt idx="250">
                  <c:v>767.57</c:v>
                </c:pt>
                <c:pt idx="251">
                  <c:v>787.99</c:v>
                </c:pt>
                <c:pt idx="252">
                  <c:v>787.44</c:v>
                </c:pt>
                <c:pt idx="253">
                  <c:v>788.29</c:v>
                </c:pt>
                <c:pt idx="254">
                  <c:v>802.27</c:v>
                </c:pt>
                <c:pt idx="255">
                  <c:v>799.32</c:v>
                </c:pt>
                <c:pt idx="256">
                  <c:v>794.92</c:v>
                </c:pt>
                <c:pt idx="257">
                  <c:v>780.56</c:v>
                </c:pt>
                <c:pt idx="258">
                  <c:v>792.82</c:v>
                </c:pt>
                <c:pt idx="259">
                  <c:v>784.5</c:v>
                </c:pt>
                <c:pt idx="260">
                  <c:v>767.06</c:v>
                </c:pt>
                <c:pt idx="261">
                  <c:v>754.53</c:v>
                </c:pt>
                <c:pt idx="262">
                  <c:v>740.16</c:v>
                </c:pt>
                <c:pt idx="263">
                  <c:v>750.18</c:v>
                </c:pt>
                <c:pt idx="264">
                  <c:v>754.34</c:v>
                </c:pt>
                <c:pt idx="265">
                  <c:v>744.2</c:v>
                </c:pt>
                <c:pt idx="266">
                  <c:v>723.67</c:v>
                </c:pt>
                <c:pt idx="267">
                  <c:v>725.13</c:v>
                </c:pt>
                <c:pt idx="268">
                  <c:v>735.91</c:v>
                </c:pt>
                <c:pt idx="269">
                  <c:v>717.57</c:v>
                </c:pt>
                <c:pt idx="270">
                  <c:v>727.72</c:v>
                </c:pt>
                <c:pt idx="271">
                  <c:v>748.61</c:v>
                </c:pt>
                <c:pt idx="272">
                  <c:v>752.4</c:v>
                </c:pt>
                <c:pt idx="273">
                  <c:v>753.26</c:v>
                </c:pt>
                <c:pt idx="274">
                  <c:v>751.56</c:v>
                </c:pt>
                <c:pt idx="275">
                  <c:v>727.51</c:v>
                </c:pt>
                <c:pt idx="276">
                  <c:v>741.29</c:v>
                </c:pt>
                <c:pt idx="277">
                  <c:v>744.23</c:v>
                </c:pt>
                <c:pt idx="278">
                  <c:v>735.89</c:v>
                </c:pt>
                <c:pt idx="279">
                  <c:v>717.99</c:v>
                </c:pt>
                <c:pt idx="280">
                  <c:v>699.24</c:v>
                </c:pt>
                <c:pt idx="281">
                  <c:v>692.33</c:v>
                </c:pt>
                <c:pt idx="282">
                  <c:v>668.25</c:v>
                </c:pt>
                <c:pt idx="283">
                  <c:v>661.25</c:v>
                </c:pt>
                <c:pt idx="284">
                  <c:v>676.78</c:v>
                </c:pt>
                <c:pt idx="285">
                  <c:v>658.64</c:v>
                </c:pt>
                <c:pt idx="286">
                  <c:v>673.06</c:v>
                </c:pt>
                <c:pt idx="287">
                  <c:v>693.21</c:v>
                </c:pt>
                <c:pt idx="288">
                  <c:v>689.08</c:v>
                </c:pt>
                <c:pt idx="289">
                  <c:v>699.66</c:v>
                </c:pt>
                <c:pt idx="290">
                  <c:v>704.37</c:v>
                </c:pt>
                <c:pt idx="291">
                  <c:v>699.48</c:v>
                </c:pt>
                <c:pt idx="292">
                  <c:v>708.87</c:v>
                </c:pt>
                <c:pt idx="293">
                  <c:v>704.95</c:v>
                </c:pt>
                <c:pt idx="294">
                  <c:v>693.22</c:v>
                </c:pt>
                <c:pt idx="295">
                  <c:v>705.98</c:v>
                </c:pt>
                <c:pt idx="296">
                  <c:v>714.39</c:v>
                </c:pt>
                <c:pt idx="297">
                  <c:v>712.66</c:v>
                </c:pt>
                <c:pt idx="298">
                  <c:v>718.34</c:v>
                </c:pt>
                <c:pt idx="299">
                  <c:v>723.44</c:v>
                </c:pt>
                <c:pt idx="300">
                  <c:v>705.87</c:v>
                </c:pt>
                <c:pt idx="301">
                  <c:v>708.58</c:v>
                </c:pt>
                <c:pt idx="302">
                  <c:v>711.54</c:v>
                </c:pt>
                <c:pt idx="303">
                  <c:v>710.15</c:v>
                </c:pt>
                <c:pt idx="304">
                  <c:v>710.18</c:v>
                </c:pt>
                <c:pt idx="305">
                  <c:v>701.72</c:v>
                </c:pt>
                <c:pt idx="306">
                  <c:v>710.42</c:v>
                </c:pt>
                <c:pt idx="307">
                  <c:v>717.97</c:v>
                </c:pt>
                <c:pt idx="308">
                  <c:v>710.16</c:v>
                </c:pt>
                <c:pt idx="309">
                  <c:v>705.76</c:v>
                </c:pt>
                <c:pt idx="310">
                  <c:v>694.33</c:v>
                </c:pt>
                <c:pt idx="311">
                  <c:v>689.56</c:v>
                </c:pt>
                <c:pt idx="312">
                  <c:v>693.36</c:v>
                </c:pt>
                <c:pt idx="313">
                  <c:v>697.13</c:v>
                </c:pt>
                <c:pt idx="314">
                  <c:v>699.04</c:v>
                </c:pt>
                <c:pt idx="315">
                  <c:v>690.66</c:v>
                </c:pt>
                <c:pt idx="316">
                  <c:v>693.19</c:v>
                </c:pt>
                <c:pt idx="317">
                  <c:v>695.42</c:v>
                </c:pt>
                <c:pt idx="318">
                  <c:v>692.93</c:v>
                </c:pt>
                <c:pt idx="319">
                  <c:v>688.77</c:v>
                </c:pt>
                <c:pt idx="320">
                  <c:v>701.35</c:v>
                </c:pt>
                <c:pt idx="321">
                  <c:v>694.36</c:v>
                </c:pt>
                <c:pt idx="322">
                  <c:v>710.84</c:v>
                </c:pt>
                <c:pt idx="323">
                  <c:v>714.69</c:v>
                </c:pt>
                <c:pt idx="324">
                  <c:v>714.57</c:v>
                </c:pt>
                <c:pt idx="325">
                  <c:v>712.07</c:v>
                </c:pt>
                <c:pt idx="326">
                  <c:v>712.79</c:v>
                </c:pt>
                <c:pt idx="327">
                  <c:v>720.86</c:v>
                </c:pt>
                <c:pt idx="328">
                  <c:v>726.82</c:v>
                </c:pt>
                <c:pt idx="329">
                  <c:v>724.98</c:v>
                </c:pt>
                <c:pt idx="330">
                  <c:v>730.68</c:v>
                </c:pt>
                <c:pt idx="331">
                  <c:v>737.24</c:v>
                </c:pt>
                <c:pt idx="332">
                  <c:v>733.16</c:v>
                </c:pt>
                <c:pt idx="333">
                  <c:v>737.14</c:v>
                </c:pt>
                <c:pt idx="334">
                  <c:v>735.93</c:v>
                </c:pt>
                <c:pt idx="335">
                  <c:v>733.71</c:v>
                </c:pt>
                <c:pt idx="336">
                  <c:v>725.49</c:v>
                </c:pt>
                <c:pt idx="337">
                  <c:v>727.42</c:v>
                </c:pt>
                <c:pt idx="338">
                  <c:v>729.12</c:v>
                </c:pt>
                <c:pt idx="339">
                  <c:v>712.46</c:v>
                </c:pt>
                <c:pt idx="340">
                  <c:v>711.72</c:v>
                </c:pt>
                <c:pt idx="341">
                  <c:v>706.92</c:v>
                </c:pt>
                <c:pt idx="342">
                  <c:v>695.05</c:v>
                </c:pt>
                <c:pt idx="343">
                  <c:v>696.28</c:v>
                </c:pt>
                <c:pt idx="344">
                  <c:v>690.05</c:v>
                </c:pt>
                <c:pt idx="345">
                  <c:v>705.21</c:v>
                </c:pt>
                <c:pt idx="346">
                  <c:v>708.55</c:v>
                </c:pt>
                <c:pt idx="347">
                  <c:v>707.21</c:v>
                </c:pt>
                <c:pt idx="348">
                  <c:v>701.98</c:v>
                </c:pt>
                <c:pt idx="349">
                  <c:v>708.87</c:v>
                </c:pt>
                <c:pt idx="350">
                  <c:v>706.79</c:v>
                </c:pt>
                <c:pt idx="351">
                  <c:v>707.64</c:v>
                </c:pt>
                <c:pt idx="352">
                  <c:v>712.84</c:v>
                </c:pt>
                <c:pt idx="353">
                  <c:v>705.74</c:v>
                </c:pt>
                <c:pt idx="354">
                  <c:v>718.28</c:v>
                </c:pt>
                <c:pt idx="355">
                  <c:v>721.94</c:v>
                </c:pt>
                <c:pt idx="356">
                  <c:v>733.73</c:v>
                </c:pt>
                <c:pt idx="357">
                  <c:v>746.12</c:v>
                </c:pt>
                <c:pt idx="358">
                  <c:v>744.76</c:v>
                </c:pt>
                <c:pt idx="359">
                  <c:v>750.41</c:v>
                </c:pt>
                <c:pt idx="360">
                  <c:v>750.59</c:v>
                </c:pt>
                <c:pt idx="361">
                  <c:v>746.51</c:v>
                </c:pt>
                <c:pt idx="362">
                  <c:v>745.54</c:v>
                </c:pt>
                <c:pt idx="363">
                  <c:v>747.27</c:v>
                </c:pt>
                <c:pt idx="364">
                  <c:v>741.32</c:v>
                </c:pt>
                <c:pt idx="365">
                  <c:v>743.45</c:v>
                </c:pt>
                <c:pt idx="366">
                  <c:v>749.09</c:v>
                </c:pt>
                <c:pt idx="367">
                  <c:v>742.91</c:v>
                </c:pt>
                <c:pt idx="368">
                  <c:v>738.99</c:v>
                </c:pt>
                <c:pt idx="369">
                  <c:v>721.52</c:v>
                </c:pt>
                <c:pt idx="370">
                  <c:v>710.65</c:v>
                </c:pt>
                <c:pt idx="371">
                  <c:v>696.66</c:v>
                </c:pt>
                <c:pt idx="372">
                  <c:v>700.08</c:v>
                </c:pt>
                <c:pt idx="373">
                  <c:v>695.47</c:v>
                </c:pt>
                <c:pt idx="374">
                  <c:v>698.45</c:v>
                </c:pt>
                <c:pt idx="375">
                  <c:v>714.51</c:v>
                </c:pt>
                <c:pt idx="376">
                  <c:v>720.16</c:v>
                </c:pt>
                <c:pt idx="377">
                  <c:v>724.44</c:v>
                </c:pt>
                <c:pt idx="378">
                  <c:v>727.52</c:v>
                </c:pt>
                <c:pt idx="379">
                  <c:v>712.31</c:v>
                </c:pt>
                <c:pt idx="380">
                  <c:v>705.1</c:v>
                </c:pt>
                <c:pt idx="381">
                  <c:v>723.02</c:v>
                </c:pt>
                <c:pt idx="382">
                  <c:v>744.86</c:v>
                </c:pt>
                <c:pt idx="383">
                  <c:v>753.28</c:v>
                </c:pt>
                <c:pt idx="384">
                  <c:v>755.19</c:v>
                </c:pt>
                <c:pt idx="385">
                  <c:v>756.51</c:v>
                </c:pt>
                <c:pt idx="386">
                  <c:v>751.62</c:v>
                </c:pt>
                <c:pt idx="387">
                  <c:v>746.15</c:v>
                </c:pt>
                <c:pt idx="388">
                  <c:v>752.92</c:v>
                </c:pt>
                <c:pt idx="389">
                  <c:v>756.48</c:v>
                </c:pt>
                <c:pt idx="390">
                  <c:v>762.45</c:v>
                </c:pt>
                <c:pt idx="391">
                  <c:v>758.94</c:v>
                </c:pt>
                <c:pt idx="392">
                  <c:v>761.02</c:v>
                </c:pt>
                <c:pt idx="393">
                  <c:v>758.65</c:v>
                </c:pt>
                <c:pt idx="394">
                  <c:v>760.57</c:v>
                </c:pt>
                <c:pt idx="395">
                  <c:v>761.15</c:v>
                </c:pt>
                <c:pt idx="396">
                  <c:v>758.97</c:v>
                </c:pt>
                <c:pt idx="397">
                  <c:v>769.92</c:v>
                </c:pt>
                <c:pt idx="398">
                  <c:v>765.7</c:v>
                </c:pt>
                <c:pt idx="399">
                  <c:v>769.16</c:v>
                </c:pt>
                <c:pt idx="400">
                  <c:v>768.64</c:v>
                </c:pt>
                <c:pt idx="401">
                  <c:v>772.07</c:v>
                </c:pt>
                <c:pt idx="402">
                  <c:v>770.72</c:v>
                </c:pt>
                <c:pt idx="403">
                  <c:v>767.4</c:v>
                </c:pt>
                <c:pt idx="404">
                  <c:v>770.31</c:v>
                </c:pt>
                <c:pt idx="405">
                  <c:v>771.63</c:v>
                </c:pt>
                <c:pt idx="406">
                  <c:v>763.83</c:v>
                </c:pt>
                <c:pt idx="407">
                  <c:v>761.02</c:v>
                </c:pt>
                <c:pt idx="408">
                  <c:v>764.32</c:v>
                </c:pt>
                <c:pt idx="409">
                  <c:v>763.27</c:v>
                </c:pt>
                <c:pt idx="410">
                  <c:v>753.81</c:v>
                </c:pt>
                <c:pt idx="411">
                  <c:v>759.02</c:v>
                </c:pt>
                <c:pt idx="412">
                  <c:v>750.85</c:v>
                </c:pt>
                <c:pt idx="413">
                  <c:v>753.01</c:v>
                </c:pt>
                <c:pt idx="414">
                  <c:v>748.43</c:v>
                </c:pt>
                <c:pt idx="415">
                  <c:v>751.92</c:v>
                </c:pt>
                <c:pt idx="416">
                  <c:v>743.48</c:v>
                </c:pt>
                <c:pt idx="417">
                  <c:v>738.21</c:v>
                </c:pt>
                <c:pt idx="418">
                  <c:v>738.94</c:v>
                </c:pt>
                <c:pt idx="419">
                  <c:v>734.12</c:v>
                </c:pt>
                <c:pt idx="420">
                  <c:v>738.21</c:v>
                </c:pt>
                <c:pt idx="421">
                  <c:v>738.78</c:v>
                </c:pt>
                <c:pt idx="422">
                  <c:v>739.91</c:v>
                </c:pt>
                <c:pt idx="423">
                  <c:v>729.16</c:v>
                </c:pt>
                <c:pt idx="424">
                  <c:v>729.36</c:v>
                </c:pt>
                <c:pt idx="425">
                  <c:v>731.14</c:v>
                </c:pt>
                <c:pt idx="426">
                  <c:v>734.1</c:v>
                </c:pt>
                <c:pt idx="427">
                  <c:v>727.01</c:v>
                </c:pt>
                <c:pt idx="428">
                  <c:v>717.98</c:v>
                </c:pt>
                <c:pt idx="429">
                  <c:v>734.89</c:v>
                </c:pt>
                <c:pt idx="430">
                  <c:v>735.14</c:v>
                </c:pt>
                <c:pt idx="431">
                  <c:v>735.54</c:v>
                </c:pt>
                <c:pt idx="432">
                  <c:v>735.86</c:v>
                </c:pt>
                <c:pt idx="433">
                  <c:v>732.98</c:v>
                </c:pt>
                <c:pt idx="434">
                  <c:v>723.43</c:v>
                </c:pt>
                <c:pt idx="435">
                  <c:v>723.22</c:v>
                </c:pt>
                <c:pt idx="436">
                  <c:v>721</c:v>
                </c:pt>
                <c:pt idx="437">
                  <c:v>725.88</c:v>
                </c:pt>
                <c:pt idx="438">
                  <c:v>728.78</c:v>
                </c:pt>
                <c:pt idx="439">
                  <c:v>731.43</c:v>
                </c:pt>
                <c:pt idx="440">
                  <c:v>737.29</c:v>
                </c:pt>
                <c:pt idx="441">
                  <c:v>741.57</c:v>
                </c:pt>
                <c:pt idx="442">
                  <c:v>739.38</c:v>
                </c:pt>
                <c:pt idx="443">
                  <c:v>744.28</c:v>
                </c:pt>
                <c:pt idx="444">
                  <c:v>739.98</c:v>
                </c:pt>
                <c:pt idx="445">
                  <c:v>729.31</c:v>
                </c:pt>
                <c:pt idx="446">
                  <c:v>730.58</c:v>
                </c:pt>
                <c:pt idx="447">
                  <c:v>734.92</c:v>
                </c:pt>
                <c:pt idx="448">
                  <c:v>725.28</c:v>
                </c:pt>
                <c:pt idx="449">
                  <c:v>721.08</c:v>
                </c:pt>
                <c:pt idx="450">
                  <c:v>722.58</c:v>
                </c:pt>
                <c:pt idx="451">
                  <c:v>725.39</c:v>
                </c:pt>
                <c:pt idx="452">
                  <c:v>722.15</c:v>
                </c:pt>
                <c:pt idx="453">
                  <c:v>718.16</c:v>
                </c:pt>
                <c:pt idx="454">
                  <c:v>715.29</c:v>
                </c:pt>
                <c:pt idx="455">
                  <c:v>719.11</c:v>
                </c:pt>
                <c:pt idx="456">
                  <c:v>714.21</c:v>
                </c:pt>
                <c:pt idx="457">
                  <c:v>705.05</c:v>
                </c:pt>
                <c:pt idx="458">
                  <c:v>703.13</c:v>
                </c:pt>
                <c:pt idx="459">
                  <c:v>708.68</c:v>
                </c:pt>
                <c:pt idx="460">
                  <c:v>701.77</c:v>
                </c:pt>
                <c:pt idx="461">
                  <c:v>711.14</c:v>
                </c:pt>
                <c:pt idx="462">
                  <c:v>711.09</c:v>
                </c:pt>
                <c:pt idx="463">
                  <c:v>711.93</c:v>
                </c:pt>
                <c:pt idx="464">
                  <c:v>709.45</c:v>
                </c:pt>
                <c:pt idx="465">
                  <c:v>704.2</c:v>
                </c:pt>
                <c:pt idx="466">
                  <c:v>692.42</c:v>
                </c:pt>
                <c:pt idx="467">
                  <c:v>687.07</c:v>
                </c:pt>
                <c:pt idx="468">
                  <c:v>689.2</c:v>
                </c:pt>
                <c:pt idx="469">
                  <c:v>679.25</c:v>
                </c:pt>
                <c:pt idx="470">
                  <c:v>675.29</c:v>
                </c:pt>
                <c:pt idx="471">
                  <c:v>667.3</c:v>
                </c:pt>
                <c:pt idx="472">
                  <c:v>666.12</c:v>
                </c:pt>
                <c:pt idx="473">
                  <c:v>665.22</c:v>
                </c:pt>
                <c:pt idx="474">
                  <c:v>657.17</c:v>
                </c:pt>
                <c:pt idx="475">
                  <c:v>666.43</c:v>
                </c:pt>
                <c:pt idx="476">
                  <c:v>666.68</c:v>
                </c:pt>
                <c:pt idx="477">
                  <c:v>697.63</c:v>
                </c:pt>
                <c:pt idx="478">
                  <c:v>694.72</c:v>
                </c:pt>
                <c:pt idx="479">
                  <c:v>688.99</c:v>
                </c:pt>
                <c:pt idx="480">
                  <c:v>689.37</c:v>
                </c:pt>
                <c:pt idx="481">
                  <c:v>686.43</c:v>
                </c:pt>
                <c:pt idx="482">
                  <c:v>689.89</c:v>
                </c:pt>
                <c:pt idx="483">
                  <c:v>692.32</c:v>
                </c:pt>
                <c:pt idx="484">
                  <c:v>687.8</c:v>
                </c:pt>
                <c:pt idx="485">
                  <c:v>684.33</c:v>
                </c:pt>
                <c:pt idx="486">
                  <c:v>669.82</c:v>
                </c:pt>
                <c:pt idx="487">
                  <c:v>669.4</c:v>
                </c:pt>
                <c:pt idx="488">
                  <c:v>675.1</c:v>
                </c:pt>
                <c:pt idx="489">
                  <c:v>684.19</c:v>
                </c:pt>
                <c:pt idx="490">
                  <c:v>682.18</c:v>
                </c:pt>
                <c:pt idx="491">
                  <c:v>684.54</c:v>
                </c:pt>
                <c:pt idx="492">
                  <c:v>681.7</c:v>
                </c:pt>
                <c:pt idx="493">
                  <c:v>673.11</c:v>
                </c:pt>
                <c:pt idx="494">
                  <c:v>672.03</c:v>
                </c:pt>
                <c:pt idx="495">
                  <c:v>673.19</c:v>
                </c:pt>
                <c:pt idx="496">
                  <c:v>674.2</c:v>
                </c:pt>
                <c:pt idx="497">
                  <c:v>667.1</c:v>
                </c:pt>
                <c:pt idx="498">
                  <c:v>670.47</c:v>
                </c:pt>
                <c:pt idx="499">
                  <c:v>691.81</c:v>
                </c:pt>
                <c:pt idx="500">
                  <c:v>685.45</c:v>
                </c:pt>
                <c:pt idx="501">
                  <c:v>697.81</c:v>
                </c:pt>
                <c:pt idx="502">
                  <c:v>692.54</c:v>
                </c:pt>
                <c:pt idx="503">
                  <c:v>702.58</c:v>
                </c:pt>
                <c:pt idx="504">
                  <c:v>707.79</c:v>
                </c:pt>
                <c:pt idx="505">
                  <c:v>707.35</c:v>
                </c:pt>
                <c:pt idx="506">
                  <c:v>709.18</c:v>
                </c:pt>
                <c:pt idx="507">
                  <c:v>706.73</c:v>
                </c:pt>
                <c:pt idx="508">
                  <c:v>707.87</c:v>
                </c:pt>
                <c:pt idx="509">
                  <c:v>708.33</c:v>
                </c:pt>
                <c:pt idx="510">
                  <c:v>709.93</c:v>
                </c:pt>
                <c:pt idx="511">
                  <c:v>713.1</c:v>
                </c:pt>
                <c:pt idx="512">
                  <c:v>712.8</c:v>
                </c:pt>
                <c:pt idx="513">
                  <c:v>713.47</c:v>
                </c:pt>
                <c:pt idx="514">
                  <c:v>716.75</c:v>
                </c:pt>
                <c:pt idx="515">
                  <c:v>722.99</c:v>
                </c:pt>
                <c:pt idx="516">
                  <c:v>722.76</c:v>
                </c:pt>
                <c:pt idx="517">
                  <c:v>729.24</c:v>
                </c:pt>
                <c:pt idx="518">
                  <c:v>725.62</c:v>
                </c:pt>
                <c:pt idx="519">
                  <c:v>723.95</c:v>
                </c:pt>
                <c:pt idx="520">
                  <c:v>726.16</c:v>
                </c:pt>
                <c:pt idx="521">
                  <c:v>721.01</c:v>
                </c:pt>
                <c:pt idx="522">
                  <c:v>707.3</c:v>
                </c:pt>
                <c:pt idx="523">
                  <c:v>716.36</c:v>
                </c:pt>
                <c:pt idx="524">
                  <c:v>711.75</c:v>
                </c:pt>
                <c:pt idx="525">
                  <c:v>708.52</c:v>
                </c:pt>
                <c:pt idx="526">
                  <c:v>711.96</c:v>
                </c:pt>
                <c:pt idx="527">
                  <c:v>705.5</c:v>
                </c:pt>
                <c:pt idx="528">
                  <c:v>700.24</c:v>
                </c:pt>
                <c:pt idx="529">
                  <c:v>694.84</c:v>
                </c:pt>
                <c:pt idx="530">
                  <c:v>690.24</c:v>
                </c:pt>
                <c:pt idx="531">
                  <c:v>699.95</c:v>
                </c:pt>
                <c:pt idx="532">
                  <c:v>710.98</c:v>
                </c:pt>
                <c:pt idx="533">
                  <c:v>709.71</c:v>
                </c:pt>
                <c:pt idx="534">
                  <c:v>709.17</c:v>
                </c:pt>
                <c:pt idx="535">
                  <c:v>705.29</c:v>
                </c:pt>
                <c:pt idx="536">
                  <c:v>713.02</c:v>
                </c:pt>
                <c:pt idx="537">
                  <c:v>704.66</c:v>
                </c:pt>
                <c:pt idx="538">
                  <c:v>710.11</c:v>
                </c:pt>
                <c:pt idx="539">
                  <c:v>711.59</c:v>
                </c:pt>
                <c:pt idx="540">
                  <c:v>718.43</c:v>
                </c:pt>
                <c:pt idx="541">
                  <c:v>720.36</c:v>
                </c:pt>
                <c:pt idx="542">
                  <c:v>731.37</c:v>
                </c:pt>
                <c:pt idx="543">
                  <c:v>734.44</c:v>
                </c:pt>
                <c:pt idx="544">
                  <c:v>736.35</c:v>
                </c:pt>
                <c:pt idx="545">
                  <c:v>733.99</c:v>
                </c:pt>
                <c:pt idx="546">
                  <c:v>739.3</c:v>
                </c:pt>
                <c:pt idx="547">
                  <c:v>741.91</c:v>
                </c:pt>
                <c:pt idx="548">
                  <c:v>745.92</c:v>
                </c:pt>
                <c:pt idx="549">
                  <c:v>744.88</c:v>
                </c:pt>
                <c:pt idx="550">
                  <c:v>751.2</c:v>
                </c:pt>
                <c:pt idx="551">
                  <c:v>751.94</c:v>
                </c:pt>
                <c:pt idx="552">
                  <c:v>750.98</c:v>
                </c:pt>
                <c:pt idx="553">
                  <c:v>750.26</c:v>
                </c:pt>
                <c:pt idx="554">
                  <c:v>748.25</c:v>
                </c:pt>
                <c:pt idx="555">
                  <c:v>752.12</c:v>
                </c:pt>
                <c:pt idx="556">
                  <c:v>757.11</c:v>
                </c:pt>
                <c:pt idx="557">
                  <c:v>761.14</c:v>
                </c:pt>
                <c:pt idx="558">
                  <c:v>760.47</c:v>
                </c:pt>
                <c:pt idx="559">
                  <c:v>755.57</c:v>
                </c:pt>
                <c:pt idx="560">
                  <c:v>747.66</c:v>
                </c:pt>
                <c:pt idx="561">
                  <c:v>748.52</c:v>
                </c:pt>
                <c:pt idx="562">
                  <c:v>748.45</c:v>
                </c:pt>
                <c:pt idx="563">
                  <c:v>749.38</c:v>
                </c:pt>
                <c:pt idx="564">
                  <c:v>752.08</c:v>
                </c:pt>
                <c:pt idx="565">
                  <c:v>752.78</c:v>
                </c:pt>
                <c:pt idx="566">
                  <c:v>752.66</c:v>
                </c:pt>
                <c:pt idx="567">
                  <c:v>752.18</c:v>
                </c:pt>
                <c:pt idx="568">
                  <c:v>753.15</c:v>
                </c:pt>
                <c:pt idx="569">
                  <c:v>753.18</c:v>
                </c:pt>
                <c:pt idx="570">
                  <c:v>744.03</c:v>
                </c:pt>
                <c:pt idx="571">
                  <c:v>743.05</c:v>
                </c:pt>
                <c:pt idx="572">
                  <c:v>749.95</c:v>
                </c:pt>
                <c:pt idx="573">
                  <c:v>747.26</c:v>
                </c:pt>
                <c:pt idx="574">
                  <c:v>749.09</c:v>
                </c:pt>
                <c:pt idx="575">
                  <c:v>750.89</c:v>
                </c:pt>
                <c:pt idx="576">
                  <c:v>754.87</c:v>
                </c:pt>
                <c:pt idx="577">
                  <c:v>759.08</c:v>
                </c:pt>
                <c:pt idx="578">
                  <c:v>757.48</c:v>
                </c:pt>
                <c:pt idx="579">
                  <c:v>756.61</c:v>
                </c:pt>
                <c:pt idx="580">
                  <c:v>762.55</c:v>
                </c:pt>
                <c:pt idx="581">
                  <c:v>760.27</c:v>
                </c:pt>
                <c:pt idx="582">
                  <c:v>756.22</c:v>
                </c:pt>
                <c:pt idx="583">
                  <c:v>754.59</c:v>
                </c:pt>
                <c:pt idx="584">
                  <c:v>756.93</c:v>
                </c:pt>
                <c:pt idx="585">
                  <c:v>758.31</c:v>
                </c:pt>
                <c:pt idx="586">
                  <c:v>761.37</c:v>
                </c:pt>
                <c:pt idx="587">
                  <c:v>761.02</c:v>
                </c:pt>
                <c:pt idx="588">
                  <c:v>750.33</c:v>
                </c:pt>
                <c:pt idx="589">
                  <c:v>751.41</c:v>
                </c:pt>
                <c:pt idx="590">
                  <c:v>750.48</c:v>
                </c:pt>
                <c:pt idx="591">
                  <c:v>749.52</c:v>
                </c:pt>
                <c:pt idx="592">
                  <c:v>754.77</c:v>
                </c:pt>
                <c:pt idx="593">
                  <c:v>760.53</c:v>
                </c:pt>
                <c:pt idx="594">
                  <c:v>765.35</c:v>
                </c:pt>
                <c:pt idx="595">
                  <c:v>771.91</c:v>
                </c:pt>
                <c:pt idx="596">
                  <c:v>767.94</c:v>
                </c:pt>
                <c:pt idx="597">
                  <c:v>766.24</c:v>
                </c:pt>
                <c:pt idx="598">
                  <c:v>774.67</c:v>
                </c:pt>
                <c:pt idx="599">
                  <c:v>779.35</c:v>
                </c:pt>
                <c:pt idx="600">
                  <c:v>783.14</c:v>
                </c:pt>
                <c:pt idx="601">
                  <c:v>783.16</c:v>
                </c:pt>
                <c:pt idx="602">
                  <c:v>783.97</c:v>
                </c:pt>
                <c:pt idx="603">
                  <c:v>790.64</c:v>
                </c:pt>
                <c:pt idx="604">
                  <c:v>791.61</c:v>
                </c:pt>
                <c:pt idx="605">
                  <c:v>790.86</c:v>
                </c:pt>
                <c:pt idx="606">
                  <c:v>804.79</c:v>
                </c:pt>
                <c:pt idx="607">
                  <c:v>801.32</c:v>
                </c:pt>
                <c:pt idx="608">
                  <c:v>799.78</c:v>
                </c:pt>
                <c:pt idx="609">
                  <c:v>790.85</c:v>
                </c:pt>
                <c:pt idx="610">
                  <c:v>786.31</c:v>
                </c:pt>
                <c:pt idx="611">
                  <c:v>787.65</c:v>
                </c:pt>
                <c:pt idx="612">
                  <c:v>786.34</c:v>
                </c:pt>
                <c:pt idx="613">
                  <c:v>784.98</c:v>
                </c:pt>
                <c:pt idx="614">
                  <c:v>786.09</c:v>
                </c:pt>
                <c:pt idx="615">
                  <c:v>785.02</c:v>
                </c:pt>
                <c:pt idx="616">
                  <c:v>784.11</c:v>
                </c:pt>
                <c:pt idx="617">
                  <c:v>783.55</c:v>
                </c:pt>
                <c:pt idx="618">
                  <c:v>784.51</c:v>
                </c:pt>
                <c:pt idx="619">
                  <c:v>789.32</c:v>
                </c:pt>
                <c:pt idx="620">
                  <c:v>791.93</c:v>
                </c:pt>
                <c:pt idx="621">
                  <c:v>796.57</c:v>
                </c:pt>
                <c:pt idx="622">
                  <c:v>796.27</c:v>
                </c:pt>
                <c:pt idx="623">
                  <c:v>785.47</c:v>
                </c:pt>
                <c:pt idx="624">
                  <c:v>779.67</c:v>
                </c:pt>
                <c:pt idx="625">
                  <c:v>779.24</c:v>
                </c:pt>
                <c:pt idx="626">
                  <c:v>780.77</c:v>
                </c:pt>
                <c:pt idx="627">
                  <c:v>774.82</c:v>
                </c:pt>
                <c:pt idx="628">
                  <c:v>779.81</c:v>
                </c:pt>
                <c:pt idx="629">
                  <c:v>778.36</c:v>
                </c:pt>
                <c:pt idx="630">
                  <c:v>778.57</c:v>
                </c:pt>
                <c:pt idx="631">
                  <c:v>780.88</c:v>
                </c:pt>
                <c:pt idx="632">
                  <c:v>790.69</c:v>
                </c:pt>
                <c:pt idx="633">
                  <c:v>789.99</c:v>
                </c:pt>
                <c:pt idx="634">
                  <c:v>789.57</c:v>
                </c:pt>
                <c:pt idx="635">
                  <c:v>804.98</c:v>
                </c:pt>
                <c:pt idx="636">
                  <c:v>800.75</c:v>
                </c:pt>
                <c:pt idx="637">
                  <c:v>799.75</c:v>
                </c:pt>
                <c:pt idx="638">
                  <c:v>790.89</c:v>
                </c:pt>
                <c:pt idx="639">
                  <c:v>782.29</c:v>
                </c:pt>
                <c:pt idx="640">
                  <c:v>766.59</c:v>
                </c:pt>
                <c:pt idx="641">
                  <c:v>763.55</c:v>
                </c:pt>
                <c:pt idx="642">
                  <c:v>766.44</c:v>
                </c:pt>
                <c:pt idx="643">
                  <c:v>763.04</c:v>
                </c:pt>
                <c:pt idx="644">
                  <c:v>766.38</c:v>
                </c:pt>
                <c:pt idx="645">
                  <c:v>754.39</c:v>
                </c:pt>
                <c:pt idx="646">
                  <c:v>755.15</c:v>
                </c:pt>
                <c:pt idx="647">
                  <c:v>755.13</c:v>
                </c:pt>
                <c:pt idx="648">
                  <c:v>747.24</c:v>
                </c:pt>
                <c:pt idx="649">
                  <c:v>764.72</c:v>
                </c:pt>
                <c:pt idx="650">
                  <c:v>758.89</c:v>
                </c:pt>
                <c:pt idx="651">
                  <c:v>762.06</c:v>
                </c:pt>
                <c:pt idx="652">
                  <c:v>761.68</c:v>
                </c:pt>
                <c:pt idx="653">
                  <c:v>755.33</c:v>
                </c:pt>
                <c:pt idx="654">
                  <c:v>759.42</c:v>
                </c:pt>
                <c:pt idx="655">
                  <c:v>756.56</c:v>
                </c:pt>
                <c:pt idx="656">
                  <c:v>751.31</c:v>
                </c:pt>
                <c:pt idx="657">
                  <c:v>748.35</c:v>
                </c:pt>
                <c:pt idx="658">
                  <c:v>749.05</c:v>
                </c:pt>
                <c:pt idx="659">
                  <c:v>748.94</c:v>
                </c:pt>
                <c:pt idx="660">
                  <c:v>739.87</c:v>
                </c:pt>
                <c:pt idx="661">
                  <c:v>732.33</c:v>
                </c:pt>
                <c:pt idx="662">
                  <c:v>734.97</c:v>
                </c:pt>
                <c:pt idx="663">
                  <c:v>732.79</c:v>
                </c:pt>
                <c:pt idx="664">
                  <c:v>729.76</c:v>
                </c:pt>
                <c:pt idx="665">
                  <c:v>727.54</c:v>
                </c:pt>
                <c:pt idx="666">
                  <c:v>731.41</c:v>
                </c:pt>
                <c:pt idx="667">
                  <c:v>727.27</c:v>
                </c:pt>
                <c:pt idx="668">
                  <c:v>729.18</c:v>
                </c:pt>
                <c:pt idx="669">
                  <c:v>727.08</c:v>
                </c:pt>
                <c:pt idx="670">
                  <c:v>720.85</c:v>
                </c:pt>
                <c:pt idx="671">
                  <c:v>718.64</c:v>
                </c:pt>
                <c:pt idx="672">
                  <c:v>723.32</c:v>
                </c:pt>
                <c:pt idx="673">
                  <c:v>727.14</c:v>
                </c:pt>
                <c:pt idx="674">
                  <c:v>729.44</c:v>
                </c:pt>
                <c:pt idx="675">
                  <c:v>731.17</c:v>
                </c:pt>
                <c:pt idx="676">
                  <c:v>723.11</c:v>
                </c:pt>
                <c:pt idx="677">
                  <c:v>719.07</c:v>
                </c:pt>
                <c:pt idx="678">
                  <c:v>727.32</c:v>
                </c:pt>
                <c:pt idx="679">
                  <c:v>725.64</c:v>
                </c:pt>
                <c:pt idx="680">
                  <c:v>728.57</c:v>
                </c:pt>
                <c:pt idx="681">
                  <c:v>727.66</c:v>
                </c:pt>
                <c:pt idx="682">
                  <c:v>724.13</c:v>
                </c:pt>
                <c:pt idx="683">
                  <c:v>719.78</c:v>
                </c:pt>
                <c:pt idx="684">
                  <c:v>721.51</c:v>
                </c:pt>
                <c:pt idx="685">
                  <c:v>732</c:v>
                </c:pt>
                <c:pt idx="686">
                  <c:v>735.48</c:v>
                </c:pt>
                <c:pt idx="687">
                  <c:v>731.09</c:v>
                </c:pt>
                <c:pt idx="688">
                  <c:v>732.11</c:v>
                </c:pt>
                <c:pt idx="689">
                  <c:v>733.77</c:v>
                </c:pt>
                <c:pt idx="690">
                  <c:v>738.41</c:v>
                </c:pt>
                <c:pt idx="691">
                  <c:v>741.18</c:v>
                </c:pt>
                <c:pt idx="692">
                  <c:v>743.4</c:v>
                </c:pt>
                <c:pt idx="693">
                  <c:v>746.66</c:v>
                </c:pt>
                <c:pt idx="694">
                  <c:v>745.56</c:v>
                </c:pt>
                <c:pt idx="695">
                  <c:v>747.11</c:v>
                </c:pt>
                <c:pt idx="696">
                  <c:v>742.1</c:v>
                </c:pt>
                <c:pt idx="697">
                  <c:v>741.89</c:v>
                </c:pt>
                <c:pt idx="698">
                  <c:v>743.27</c:v>
                </c:pt>
                <c:pt idx="699">
                  <c:v>744.26</c:v>
                </c:pt>
                <c:pt idx="700">
                  <c:v>746.78</c:v>
                </c:pt>
                <c:pt idx="701">
                  <c:v>748.5</c:v>
                </c:pt>
                <c:pt idx="702">
                  <c:v>755.99</c:v>
                </c:pt>
                <c:pt idx="703">
                  <c:v>751.5</c:v>
                </c:pt>
                <c:pt idx="704">
                  <c:v>749.98</c:v>
                </c:pt>
                <c:pt idx="705">
                  <c:v>750.62</c:v>
                </c:pt>
                <c:pt idx="706">
                  <c:v>752</c:v>
                </c:pt>
                <c:pt idx="707">
                  <c:v>764.43</c:v>
                </c:pt>
                <c:pt idx="708">
                  <c:v>763.12</c:v>
                </c:pt>
                <c:pt idx="709">
                  <c:v>766.4</c:v>
                </c:pt>
                <c:pt idx="710">
                  <c:v>763.17</c:v>
                </c:pt>
                <c:pt idx="711">
                  <c:v>762.79</c:v>
                </c:pt>
                <c:pt idx="712">
                  <c:v>761.77</c:v>
                </c:pt>
                <c:pt idx="713">
                  <c:v>756.99</c:v>
                </c:pt>
                <c:pt idx="714">
                  <c:v>756.85</c:v>
                </c:pt>
                <c:pt idx="715">
                  <c:v>755.43</c:v>
                </c:pt>
                <c:pt idx="716">
                  <c:v>754.6</c:v>
                </c:pt>
                <c:pt idx="717">
                  <c:v>760.11</c:v>
                </c:pt>
                <c:pt idx="718">
                  <c:v>756.37</c:v>
                </c:pt>
                <c:pt idx="719">
                  <c:v>757.59</c:v>
                </c:pt>
                <c:pt idx="720">
                  <c:v>753.53</c:v>
                </c:pt>
                <c:pt idx="721">
                  <c:v>751.26</c:v>
                </c:pt>
                <c:pt idx="722">
                  <c:v>754.26</c:v>
                </c:pt>
                <c:pt idx="723">
                  <c:v>742.79</c:v>
                </c:pt>
                <c:pt idx="724">
                  <c:v>730.81</c:v>
                </c:pt>
                <c:pt idx="725">
                  <c:v>732.48</c:v>
                </c:pt>
                <c:pt idx="726">
                  <c:v>738.24</c:v>
                </c:pt>
                <c:pt idx="727">
                  <c:v>739.16</c:v>
                </c:pt>
                <c:pt idx="728">
                  <c:v>740.67</c:v>
                </c:pt>
                <c:pt idx="729">
                  <c:v>742.76</c:v>
                </c:pt>
                <c:pt idx="730">
                  <c:v>735.24</c:v>
                </c:pt>
                <c:pt idx="731">
                  <c:v>739.55</c:v>
                </c:pt>
                <c:pt idx="732">
                  <c:v>743.07</c:v>
                </c:pt>
                <c:pt idx="733">
                  <c:v>736.29</c:v>
                </c:pt>
                <c:pt idx="734">
                  <c:v>735.07</c:v>
                </c:pt>
                <c:pt idx="735">
                  <c:v>724.71</c:v>
                </c:pt>
                <c:pt idx="736">
                  <c:v>720.44</c:v>
                </c:pt>
                <c:pt idx="737">
                  <c:v>719</c:v>
                </c:pt>
                <c:pt idx="738">
                  <c:v>716</c:v>
                </c:pt>
                <c:pt idx="739">
                  <c:v>712.61</c:v>
                </c:pt>
                <c:pt idx="740">
                  <c:v>721.28</c:v>
                </c:pt>
                <c:pt idx="741">
                  <c:v>720.1</c:v>
                </c:pt>
                <c:pt idx="742">
                  <c:v>728.52</c:v>
                </c:pt>
                <c:pt idx="743">
                  <c:v>732.32</c:v>
                </c:pt>
                <c:pt idx="744">
                  <c:v>733.73</c:v>
                </c:pt>
                <c:pt idx="745">
                  <c:v>733.48</c:v>
                </c:pt>
                <c:pt idx="746">
                  <c:v>728.2</c:v>
                </c:pt>
                <c:pt idx="747">
                  <c:v>726.07</c:v>
                </c:pt>
                <c:pt idx="748">
                  <c:v>729.89</c:v>
                </c:pt>
                <c:pt idx="749">
                  <c:v>727.93</c:v>
                </c:pt>
                <c:pt idx="750">
                  <c:v>726.12</c:v>
                </c:pt>
                <c:pt idx="751">
                  <c:v>724.29</c:v>
                </c:pt>
                <c:pt idx="752">
                  <c:v>726.62</c:v>
                </c:pt>
                <c:pt idx="753">
                  <c:v>720.83</c:v>
                </c:pt>
                <c:pt idx="754">
                  <c:v>721.81</c:v>
                </c:pt>
                <c:pt idx="755">
                  <c:v>717.9</c:v>
                </c:pt>
                <c:pt idx="756">
                  <c:v>724</c:v>
                </c:pt>
                <c:pt idx="757">
                  <c:v>725.45</c:v>
                </c:pt>
                <c:pt idx="758">
                  <c:v>733.74</c:v>
                </c:pt>
                <c:pt idx="759">
                  <c:v>732.51</c:v>
                </c:pt>
                <c:pt idx="760">
                  <c:v>728.45</c:v>
                </c:pt>
                <c:pt idx="761">
                  <c:v>726.53</c:v>
                </c:pt>
                <c:pt idx="762">
                  <c:v>734.61</c:v>
                </c:pt>
                <c:pt idx="763">
                  <c:v>730.59</c:v>
                </c:pt>
                <c:pt idx="764">
                  <c:v>722.7</c:v>
                </c:pt>
                <c:pt idx="765">
                  <c:v>727.59</c:v>
                </c:pt>
                <c:pt idx="766">
                  <c:v>726.93</c:v>
                </c:pt>
                <c:pt idx="767">
                  <c:v>728.21</c:v>
                </c:pt>
                <c:pt idx="768">
                  <c:v>727.8</c:v>
                </c:pt>
                <c:pt idx="769">
                  <c:v>727.83</c:v>
                </c:pt>
                <c:pt idx="770">
                  <c:v>725.64</c:v>
                </c:pt>
                <c:pt idx="771">
                  <c:v>731.87</c:v>
                </c:pt>
                <c:pt idx="772">
                  <c:v>732.91</c:v>
                </c:pt>
                <c:pt idx="773">
                  <c:v>744.52</c:v>
                </c:pt>
                <c:pt idx="774">
                  <c:v>743.66</c:v>
                </c:pt>
                <c:pt idx="775">
                  <c:v>745.36</c:v>
                </c:pt>
                <c:pt idx="776">
                  <c:v>736.85</c:v>
                </c:pt>
                <c:pt idx="777">
                  <c:v>731</c:v>
                </c:pt>
                <c:pt idx="778">
                  <c:v>732.05</c:v>
                </c:pt>
                <c:pt idx="779">
                  <c:v>728.35</c:v>
                </c:pt>
                <c:pt idx="780">
                  <c:v>727.31</c:v>
                </c:pt>
                <c:pt idx="781">
                  <c:v>724.78</c:v>
                </c:pt>
                <c:pt idx="782">
                  <c:v>723.02</c:v>
                </c:pt>
                <c:pt idx="783">
                  <c:v>730.05</c:v>
                </c:pt>
                <c:pt idx="784">
                  <c:v>731.42</c:v>
                </c:pt>
                <c:pt idx="785">
                  <c:v>737.14</c:v>
                </c:pt>
                <c:pt idx="786">
                  <c:v>736.99</c:v>
                </c:pt>
                <c:pt idx="787">
                  <c:v>736.83</c:v>
                </c:pt>
                <c:pt idx="788">
                  <c:v>743.78</c:v>
                </c:pt>
                <c:pt idx="789">
                  <c:v>741.65</c:v>
                </c:pt>
                <c:pt idx="790">
                  <c:v>735.51</c:v>
                </c:pt>
                <c:pt idx="791">
                  <c:v>726.91</c:v>
                </c:pt>
                <c:pt idx="792">
                  <c:v>713.45</c:v>
                </c:pt>
                <c:pt idx="793">
                  <c:v>707.34</c:v>
                </c:pt>
                <c:pt idx="794">
                  <c:v>695.43</c:v>
                </c:pt>
                <c:pt idx="795">
                  <c:v>678.85</c:v>
                </c:pt>
                <c:pt idx="796">
                  <c:v>688.67</c:v>
                </c:pt>
                <c:pt idx="797">
                  <c:v>681.01</c:v>
                </c:pt>
                <c:pt idx="798">
                  <c:v>671.27</c:v>
                </c:pt>
                <c:pt idx="799">
                  <c:v>681.82</c:v>
                </c:pt>
                <c:pt idx="800">
                  <c:v>676.46</c:v>
                </c:pt>
                <c:pt idx="801">
                  <c:v>684.55</c:v>
                </c:pt>
                <c:pt idx="802">
                  <c:v>687.08</c:v>
                </c:pt>
                <c:pt idx="803">
                  <c:v>697.14</c:v>
                </c:pt>
                <c:pt idx="804">
                  <c:v>688.99</c:v>
                </c:pt>
                <c:pt idx="805">
                  <c:v>693.47</c:v>
                </c:pt>
                <c:pt idx="806">
                  <c:v>693.61</c:v>
                </c:pt>
                <c:pt idx="807">
                  <c:v>695.34</c:v>
                </c:pt>
                <c:pt idx="808">
                  <c:v>693.73</c:v>
                </c:pt>
                <c:pt idx="809">
                  <c:v>699.68</c:v>
                </c:pt>
                <c:pt idx="810">
                  <c:v>697.43</c:v>
                </c:pt>
                <c:pt idx="811">
                  <c:v>690.03</c:v>
                </c:pt>
              </c:numCache>
            </c:numRef>
          </c:yVal>
          <c:smooth val="0"/>
          <c:extLst xmlns:c16r2="http://schemas.microsoft.com/office/drawing/2015/06/chart">
            <c:ext xmlns:c16="http://schemas.microsoft.com/office/drawing/2014/chart" uri="{C3380CC4-5D6E-409C-BE32-E72D297353CC}">
              <c16:uniqueId val="{00000000-6B75-4AD4-9AB5-9473F9F2C70A}"/>
            </c:ext>
          </c:extLst>
        </c:ser>
        <c:dLbls>
          <c:showLegendKey val="0"/>
          <c:showVal val="0"/>
          <c:showCatName val="0"/>
          <c:showSerName val="0"/>
          <c:showPercent val="0"/>
          <c:showBubbleSize val="0"/>
        </c:dLbls>
        <c:axId val="88126208"/>
        <c:axId val="88127744"/>
      </c:scatterChart>
      <c:valAx>
        <c:axId val="88126208"/>
        <c:scaling>
          <c:orientation val="minMax"/>
          <c:max val="43157"/>
          <c:min val="42006"/>
        </c:scaling>
        <c:delete val="0"/>
        <c:axPos val="b"/>
        <c:numFmt formatCode="[$-80A]\ mmm&quot; &quot;yy;@" sourceLinked="0"/>
        <c:majorTickMark val="none"/>
        <c:minorTickMark val="none"/>
        <c:tickLblPos val="nextTo"/>
        <c:spPr>
          <a:noFill/>
          <a:ln w="15875" cap="flat" cmpd="sng" algn="ctr">
            <a:solidFill>
              <a:schemeClr val="tx1"/>
            </a:solidFill>
            <a:round/>
          </a:ln>
          <a:effectLst/>
        </c:spPr>
        <c:txPr>
          <a:bodyPr rot="-60000000" spcFirstLastPara="1" vertOverflow="ellipsis" vert="horz" wrap="square" anchor="ctr" anchorCtr="1"/>
          <a:lstStyle/>
          <a:p>
            <a:pPr>
              <a:defRPr sz="700" b="1" i="0" u="none" strike="noStrike" kern="1200" baseline="0">
                <a:solidFill>
                  <a:schemeClr val="tx1"/>
                </a:solidFill>
                <a:latin typeface="Century Gothic" panose="020B0502020202020204" pitchFamily="34" charset="0"/>
                <a:ea typeface="+mn-ea"/>
                <a:cs typeface="+mn-cs"/>
              </a:defRPr>
            </a:pPr>
            <a:endParaRPr lang="es-MX"/>
          </a:p>
        </c:txPr>
        <c:crossAx val="88127744"/>
        <c:crosses val="autoZero"/>
        <c:crossBetween val="midCat"/>
        <c:majorUnit val="280"/>
      </c:valAx>
      <c:valAx>
        <c:axId val="88127744"/>
        <c:scaling>
          <c:orientation val="minMax"/>
          <c:min val="650"/>
        </c:scaling>
        <c:delete val="0"/>
        <c:axPos val="l"/>
        <c:title>
          <c:tx>
            <c:rich>
              <a:bodyPr rot="-5400000" spcFirstLastPara="1" vertOverflow="ellipsis" vert="horz" wrap="square" anchor="ctr" anchorCtr="1"/>
              <a:lstStyle/>
              <a:p>
                <a:pPr>
                  <a:defRPr sz="700" b="1" i="0" u="none" strike="noStrike" kern="1200" baseline="0">
                    <a:solidFill>
                      <a:schemeClr val="tx1"/>
                    </a:solidFill>
                    <a:latin typeface="Century Gothic" panose="020B0502020202020204" pitchFamily="34" charset="0"/>
                    <a:ea typeface="+mn-ea"/>
                    <a:cs typeface="+mn-cs"/>
                  </a:defRPr>
                </a:pPr>
                <a:r>
                  <a:rPr lang="en-US" sz="700" b="1">
                    <a:solidFill>
                      <a:schemeClr val="tx1"/>
                    </a:solidFill>
                    <a:latin typeface="Century Gothic" panose="020B0502020202020204" pitchFamily="34" charset="0"/>
                  </a:rPr>
                  <a:t>Nivel índice</a:t>
                </a:r>
              </a:p>
            </c:rich>
          </c:tx>
          <c:layout/>
          <c:overlay val="0"/>
          <c:spPr>
            <a:noFill/>
            <a:ln>
              <a:noFill/>
            </a:ln>
            <a:effectLst/>
          </c:spPr>
        </c:title>
        <c:numFmt formatCode="General" sourceLinked="1"/>
        <c:majorTickMark val="none"/>
        <c:minorTickMark val="none"/>
        <c:tickLblPos val="nextTo"/>
        <c:spPr>
          <a:noFill/>
          <a:ln w="15875" cap="flat" cmpd="sng" algn="ctr">
            <a:solidFill>
              <a:schemeClr val="tx1"/>
            </a:solidFill>
            <a:round/>
          </a:ln>
          <a:effectLst/>
        </c:spPr>
        <c:txPr>
          <a:bodyPr rot="-60000000" spcFirstLastPara="1" vertOverflow="ellipsis" vert="horz" wrap="square" anchor="ctr" anchorCtr="1"/>
          <a:lstStyle/>
          <a:p>
            <a:pPr>
              <a:defRPr sz="700" b="1" i="0" u="none" strike="noStrike" kern="1200" baseline="0">
                <a:solidFill>
                  <a:schemeClr val="tx1"/>
                </a:solidFill>
                <a:latin typeface="Century Gothic" panose="020B0502020202020204" pitchFamily="34" charset="0"/>
                <a:ea typeface="+mn-ea"/>
                <a:cs typeface="+mn-cs"/>
              </a:defRPr>
            </a:pPr>
            <a:endParaRPr lang="es-MX"/>
          </a:p>
        </c:txPr>
        <c:crossAx val="88126208"/>
        <c:crosses val="autoZero"/>
        <c:crossBetween val="midCat"/>
      </c:valAx>
      <c:spPr>
        <a:noFill/>
        <a:ln>
          <a:noFill/>
        </a:ln>
        <a:effectLst/>
      </c:spPr>
    </c:plotArea>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a:pPr>
      <a:endParaRPr lang="es-MX"/>
    </a:p>
  </c:tx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1" i="0" u="none" strike="noStrike" kern="1200" spc="0" baseline="0">
                <a:solidFill>
                  <a:schemeClr val="tx1"/>
                </a:solidFill>
                <a:latin typeface="Century Gothic" panose="020B0502020202020204" pitchFamily="34" charset="0"/>
                <a:ea typeface="+mn-ea"/>
                <a:cs typeface="+mn-cs"/>
              </a:defRPr>
            </a:pPr>
            <a:r>
              <a:rPr lang="es-MX" sz="800" b="1" dirty="0">
                <a:solidFill>
                  <a:schemeClr val="tx1"/>
                </a:solidFill>
                <a:latin typeface="Century Gothic" panose="020B0502020202020204" pitchFamily="34" charset="0"/>
              </a:rPr>
              <a:t>"SX5E</a:t>
            </a:r>
            <a:r>
              <a:rPr lang="es-MX" sz="800" b="1" baseline="0" dirty="0">
                <a:solidFill>
                  <a:schemeClr val="tx1"/>
                </a:solidFill>
                <a:latin typeface="Century Gothic" panose="020B0502020202020204" pitchFamily="34" charset="0"/>
              </a:rPr>
              <a:t> INDEX" (Euro Stoxx 50)</a:t>
            </a:r>
            <a:endParaRPr lang="es-MX" sz="800" b="1" dirty="0">
              <a:solidFill>
                <a:schemeClr val="tx1"/>
              </a:solidFill>
              <a:latin typeface="Century Gothic" panose="020B0502020202020204" pitchFamily="34" charset="0"/>
            </a:endParaRPr>
          </a:p>
        </c:rich>
      </c:tx>
      <c:layout/>
      <c:overlay val="0"/>
      <c:spPr>
        <a:noFill/>
        <a:ln>
          <a:noFill/>
        </a:ln>
        <a:effectLst/>
      </c:spPr>
    </c:title>
    <c:autoTitleDeleted val="0"/>
    <c:plotArea>
      <c:layout/>
      <c:scatterChart>
        <c:scatterStyle val="lineMarker"/>
        <c:varyColors val="0"/>
        <c:ser>
          <c:idx val="0"/>
          <c:order val="0"/>
          <c:spPr>
            <a:ln w="19050" cap="rnd">
              <a:solidFill>
                <a:schemeClr val="accent1"/>
              </a:solidFill>
              <a:round/>
            </a:ln>
            <a:effectLst/>
          </c:spPr>
          <c:marker>
            <c:symbol val="none"/>
          </c:marker>
          <c:xVal>
            <c:numRef>
              <c:f>Hoja1!$D$3:$D$814</c:f>
              <c:numCache>
                <c:formatCode>m/d/yyyy</c:formatCode>
                <c:ptCount val="812"/>
                <c:pt idx="0">
                  <c:v>42006</c:v>
                </c:pt>
                <c:pt idx="1">
                  <c:v>42009</c:v>
                </c:pt>
                <c:pt idx="2">
                  <c:v>42010</c:v>
                </c:pt>
                <c:pt idx="3">
                  <c:v>42011</c:v>
                </c:pt>
                <c:pt idx="4">
                  <c:v>42012</c:v>
                </c:pt>
                <c:pt idx="5">
                  <c:v>42013</c:v>
                </c:pt>
                <c:pt idx="6">
                  <c:v>42016</c:v>
                </c:pt>
                <c:pt idx="7">
                  <c:v>42017</c:v>
                </c:pt>
                <c:pt idx="8">
                  <c:v>42018</c:v>
                </c:pt>
                <c:pt idx="9">
                  <c:v>42019</c:v>
                </c:pt>
                <c:pt idx="10">
                  <c:v>42020</c:v>
                </c:pt>
                <c:pt idx="11">
                  <c:v>42023</c:v>
                </c:pt>
                <c:pt idx="12">
                  <c:v>42024</c:v>
                </c:pt>
                <c:pt idx="13">
                  <c:v>42025</c:v>
                </c:pt>
                <c:pt idx="14">
                  <c:v>42026</c:v>
                </c:pt>
                <c:pt idx="15">
                  <c:v>42027</c:v>
                </c:pt>
                <c:pt idx="16">
                  <c:v>42030</c:v>
                </c:pt>
                <c:pt idx="17">
                  <c:v>42031</c:v>
                </c:pt>
                <c:pt idx="18">
                  <c:v>42032</c:v>
                </c:pt>
                <c:pt idx="19">
                  <c:v>42033</c:v>
                </c:pt>
                <c:pt idx="20">
                  <c:v>42034</c:v>
                </c:pt>
                <c:pt idx="21">
                  <c:v>42037</c:v>
                </c:pt>
                <c:pt idx="22">
                  <c:v>42038</c:v>
                </c:pt>
                <c:pt idx="23">
                  <c:v>42039</c:v>
                </c:pt>
                <c:pt idx="24">
                  <c:v>42040</c:v>
                </c:pt>
                <c:pt idx="25">
                  <c:v>42041</c:v>
                </c:pt>
                <c:pt idx="26">
                  <c:v>42044</c:v>
                </c:pt>
                <c:pt idx="27">
                  <c:v>42045</c:v>
                </c:pt>
                <c:pt idx="28">
                  <c:v>42046</c:v>
                </c:pt>
                <c:pt idx="29">
                  <c:v>42047</c:v>
                </c:pt>
                <c:pt idx="30">
                  <c:v>42048</c:v>
                </c:pt>
                <c:pt idx="31">
                  <c:v>42051</c:v>
                </c:pt>
                <c:pt idx="32">
                  <c:v>42052</c:v>
                </c:pt>
                <c:pt idx="33">
                  <c:v>42053</c:v>
                </c:pt>
                <c:pt idx="34">
                  <c:v>42054</c:v>
                </c:pt>
                <c:pt idx="35">
                  <c:v>42055</c:v>
                </c:pt>
                <c:pt idx="36">
                  <c:v>42058</c:v>
                </c:pt>
                <c:pt idx="37">
                  <c:v>42059</c:v>
                </c:pt>
                <c:pt idx="38">
                  <c:v>42060</c:v>
                </c:pt>
                <c:pt idx="39">
                  <c:v>42061</c:v>
                </c:pt>
                <c:pt idx="40">
                  <c:v>42062</c:v>
                </c:pt>
                <c:pt idx="41">
                  <c:v>42065</c:v>
                </c:pt>
                <c:pt idx="42">
                  <c:v>42066</c:v>
                </c:pt>
                <c:pt idx="43">
                  <c:v>42067</c:v>
                </c:pt>
                <c:pt idx="44">
                  <c:v>42068</c:v>
                </c:pt>
                <c:pt idx="45">
                  <c:v>42069</c:v>
                </c:pt>
                <c:pt idx="46">
                  <c:v>42072</c:v>
                </c:pt>
                <c:pt idx="47">
                  <c:v>42073</c:v>
                </c:pt>
                <c:pt idx="48">
                  <c:v>42074</c:v>
                </c:pt>
                <c:pt idx="49">
                  <c:v>42075</c:v>
                </c:pt>
                <c:pt idx="50">
                  <c:v>42076</c:v>
                </c:pt>
                <c:pt idx="51">
                  <c:v>42079</c:v>
                </c:pt>
                <c:pt idx="52">
                  <c:v>42080</c:v>
                </c:pt>
                <c:pt idx="53">
                  <c:v>42081</c:v>
                </c:pt>
                <c:pt idx="54">
                  <c:v>42082</c:v>
                </c:pt>
                <c:pt idx="55">
                  <c:v>42083</c:v>
                </c:pt>
                <c:pt idx="56">
                  <c:v>42086</c:v>
                </c:pt>
                <c:pt idx="57">
                  <c:v>42087</c:v>
                </c:pt>
                <c:pt idx="58">
                  <c:v>42088</c:v>
                </c:pt>
                <c:pt idx="59">
                  <c:v>42089</c:v>
                </c:pt>
                <c:pt idx="60">
                  <c:v>42090</c:v>
                </c:pt>
                <c:pt idx="61">
                  <c:v>42093</c:v>
                </c:pt>
                <c:pt idx="62">
                  <c:v>42094</c:v>
                </c:pt>
                <c:pt idx="63">
                  <c:v>42095</c:v>
                </c:pt>
                <c:pt idx="64">
                  <c:v>42096</c:v>
                </c:pt>
                <c:pt idx="65">
                  <c:v>42101</c:v>
                </c:pt>
                <c:pt idx="66">
                  <c:v>42102</c:v>
                </c:pt>
                <c:pt idx="67">
                  <c:v>42103</c:v>
                </c:pt>
                <c:pt idx="68">
                  <c:v>42104</c:v>
                </c:pt>
                <c:pt idx="69">
                  <c:v>42107</c:v>
                </c:pt>
                <c:pt idx="70">
                  <c:v>42108</c:v>
                </c:pt>
                <c:pt idx="71">
                  <c:v>42109</c:v>
                </c:pt>
                <c:pt idx="72">
                  <c:v>42110</c:v>
                </c:pt>
                <c:pt idx="73">
                  <c:v>42111</c:v>
                </c:pt>
                <c:pt idx="74">
                  <c:v>42114</c:v>
                </c:pt>
                <c:pt idx="75">
                  <c:v>42115</c:v>
                </c:pt>
                <c:pt idx="76">
                  <c:v>42116</c:v>
                </c:pt>
                <c:pt idx="77">
                  <c:v>42117</c:v>
                </c:pt>
                <c:pt idx="78">
                  <c:v>42118</c:v>
                </c:pt>
                <c:pt idx="79">
                  <c:v>42121</c:v>
                </c:pt>
                <c:pt idx="80">
                  <c:v>42122</c:v>
                </c:pt>
                <c:pt idx="81">
                  <c:v>42123</c:v>
                </c:pt>
                <c:pt idx="82">
                  <c:v>42124</c:v>
                </c:pt>
                <c:pt idx="83">
                  <c:v>42125</c:v>
                </c:pt>
                <c:pt idx="84">
                  <c:v>42128</c:v>
                </c:pt>
                <c:pt idx="85">
                  <c:v>42129</c:v>
                </c:pt>
                <c:pt idx="86">
                  <c:v>42130</c:v>
                </c:pt>
                <c:pt idx="87">
                  <c:v>42131</c:v>
                </c:pt>
                <c:pt idx="88">
                  <c:v>42132</c:v>
                </c:pt>
                <c:pt idx="89">
                  <c:v>42135</c:v>
                </c:pt>
                <c:pt idx="90">
                  <c:v>42136</c:v>
                </c:pt>
                <c:pt idx="91">
                  <c:v>42137</c:v>
                </c:pt>
                <c:pt idx="92">
                  <c:v>42138</c:v>
                </c:pt>
                <c:pt idx="93">
                  <c:v>42139</c:v>
                </c:pt>
                <c:pt idx="94">
                  <c:v>42142</c:v>
                </c:pt>
                <c:pt idx="95">
                  <c:v>42143</c:v>
                </c:pt>
                <c:pt idx="96">
                  <c:v>42144</c:v>
                </c:pt>
                <c:pt idx="97">
                  <c:v>42145</c:v>
                </c:pt>
                <c:pt idx="98">
                  <c:v>42146</c:v>
                </c:pt>
                <c:pt idx="99">
                  <c:v>42149</c:v>
                </c:pt>
                <c:pt idx="100">
                  <c:v>42150</c:v>
                </c:pt>
                <c:pt idx="101">
                  <c:v>42151</c:v>
                </c:pt>
                <c:pt idx="102">
                  <c:v>42152</c:v>
                </c:pt>
                <c:pt idx="103">
                  <c:v>42153</c:v>
                </c:pt>
                <c:pt idx="104">
                  <c:v>42156</c:v>
                </c:pt>
                <c:pt idx="105">
                  <c:v>42157</c:v>
                </c:pt>
                <c:pt idx="106">
                  <c:v>42158</c:v>
                </c:pt>
                <c:pt idx="107">
                  <c:v>42159</c:v>
                </c:pt>
                <c:pt idx="108">
                  <c:v>42160</c:v>
                </c:pt>
                <c:pt idx="109">
                  <c:v>42163</c:v>
                </c:pt>
                <c:pt idx="110">
                  <c:v>42164</c:v>
                </c:pt>
                <c:pt idx="111">
                  <c:v>42165</c:v>
                </c:pt>
                <c:pt idx="112">
                  <c:v>42166</c:v>
                </c:pt>
                <c:pt idx="113">
                  <c:v>42167</c:v>
                </c:pt>
                <c:pt idx="114">
                  <c:v>42170</c:v>
                </c:pt>
                <c:pt idx="115">
                  <c:v>42171</c:v>
                </c:pt>
                <c:pt idx="116">
                  <c:v>42172</c:v>
                </c:pt>
                <c:pt idx="117">
                  <c:v>42173</c:v>
                </c:pt>
                <c:pt idx="118">
                  <c:v>42174</c:v>
                </c:pt>
                <c:pt idx="119">
                  <c:v>42177</c:v>
                </c:pt>
                <c:pt idx="120">
                  <c:v>42178</c:v>
                </c:pt>
                <c:pt idx="121">
                  <c:v>42179</c:v>
                </c:pt>
                <c:pt idx="122">
                  <c:v>42180</c:v>
                </c:pt>
                <c:pt idx="123">
                  <c:v>42181</c:v>
                </c:pt>
                <c:pt idx="124">
                  <c:v>42184</c:v>
                </c:pt>
                <c:pt idx="125">
                  <c:v>42185</c:v>
                </c:pt>
                <c:pt idx="126">
                  <c:v>42186</c:v>
                </c:pt>
                <c:pt idx="127">
                  <c:v>42187</c:v>
                </c:pt>
                <c:pt idx="128">
                  <c:v>42188</c:v>
                </c:pt>
                <c:pt idx="129">
                  <c:v>42191</c:v>
                </c:pt>
                <c:pt idx="130">
                  <c:v>42192</c:v>
                </c:pt>
                <c:pt idx="131">
                  <c:v>42193</c:v>
                </c:pt>
                <c:pt idx="132">
                  <c:v>42194</c:v>
                </c:pt>
                <c:pt idx="133">
                  <c:v>42195</c:v>
                </c:pt>
                <c:pt idx="134">
                  <c:v>42198</c:v>
                </c:pt>
                <c:pt idx="135">
                  <c:v>42199</c:v>
                </c:pt>
                <c:pt idx="136">
                  <c:v>42200</c:v>
                </c:pt>
                <c:pt idx="137">
                  <c:v>42201</c:v>
                </c:pt>
                <c:pt idx="138">
                  <c:v>42202</c:v>
                </c:pt>
                <c:pt idx="139">
                  <c:v>42205</c:v>
                </c:pt>
                <c:pt idx="140">
                  <c:v>42206</c:v>
                </c:pt>
                <c:pt idx="141">
                  <c:v>42207</c:v>
                </c:pt>
                <c:pt idx="142">
                  <c:v>42208</c:v>
                </c:pt>
                <c:pt idx="143">
                  <c:v>42209</c:v>
                </c:pt>
                <c:pt idx="144">
                  <c:v>42212</c:v>
                </c:pt>
                <c:pt idx="145">
                  <c:v>42213</c:v>
                </c:pt>
                <c:pt idx="146">
                  <c:v>42214</c:v>
                </c:pt>
                <c:pt idx="147">
                  <c:v>42215</c:v>
                </c:pt>
                <c:pt idx="148">
                  <c:v>42216</c:v>
                </c:pt>
                <c:pt idx="149">
                  <c:v>42219</c:v>
                </c:pt>
                <c:pt idx="150">
                  <c:v>42220</c:v>
                </c:pt>
                <c:pt idx="151">
                  <c:v>42221</c:v>
                </c:pt>
                <c:pt idx="152">
                  <c:v>42222</c:v>
                </c:pt>
                <c:pt idx="153">
                  <c:v>42223</c:v>
                </c:pt>
                <c:pt idx="154">
                  <c:v>42226</c:v>
                </c:pt>
                <c:pt idx="155">
                  <c:v>42227</c:v>
                </c:pt>
                <c:pt idx="156">
                  <c:v>42228</c:v>
                </c:pt>
                <c:pt idx="157">
                  <c:v>42229</c:v>
                </c:pt>
                <c:pt idx="158">
                  <c:v>42230</c:v>
                </c:pt>
                <c:pt idx="159">
                  <c:v>42233</c:v>
                </c:pt>
                <c:pt idx="160">
                  <c:v>42234</c:v>
                </c:pt>
                <c:pt idx="161">
                  <c:v>42235</c:v>
                </c:pt>
                <c:pt idx="162">
                  <c:v>42236</c:v>
                </c:pt>
                <c:pt idx="163">
                  <c:v>42237</c:v>
                </c:pt>
                <c:pt idx="164">
                  <c:v>42240</c:v>
                </c:pt>
                <c:pt idx="165">
                  <c:v>42241</c:v>
                </c:pt>
                <c:pt idx="166">
                  <c:v>42242</c:v>
                </c:pt>
                <c:pt idx="167">
                  <c:v>42243</c:v>
                </c:pt>
                <c:pt idx="168">
                  <c:v>42244</c:v>
                </c:pt>
                <c:pt idx="169">
                  <c:v>42247</c:v>
                </c:pt>
                <c:pt idx="170">
                  <c:v>42248</c:v>
                </c:pt>
                <c:pt idx="171">
                  <c:v>42249</c:v>
                </c:pt>
                <c:pt idx="172">
                  <c:v>42250</c:v>
                </c:pt>
                <c:pt idx="173">
                  <c:v>42251</c:v>
                </c:pt>
                <c:pt idx="174">
                  <c:v>42254</c:v>
                </c:pt>
                <c:pt idx="175">
                  <c:v>42255</c:v>
                </c:pt>
                <c:pt idx="176">
                  <c:v>42256</c:v>
                </c:pt>
                <c:pt idx="177">
                  <c:v>42257</c:v>
                </c:pt>
                <c:pt idx="178">
                  <c:v>42258</c:v>
                </c:pt>
                <c:pt idx="179">
                  <c:v>42261</c:v>
                </c:pt>
                <c:pt idx="180">
                  <c:v>42262</c:v>
                </c:pt>
                <c:pt idx="181">
                  <c:v>42263</c:v>
                </c:pt>
                <c:pt idx="182">
                  <c:v>42264</c:v>
                </c:pt>
                <c:pt idx="183">
                  <c:v>42265</c:v>
                </c:pt>
                <c:pt idx="184">
                  <c:v>42268</c:v>
                </c:pt>
                <c:pt idx="185">
                  <c:v>42269</c:v>
                </c:pt>
                <c:pt idx="186">
                  <c:v>42270</c:v>
                </c:pt>
                <c:pt idx="187">
                  <c:v>42271</c:v>
                </c:pt>
                <c:pt idx="188">
                  <c:v>42272</c:v>
                </c:pt>
                <c:pt idx="189">
                  <c:v>42275</c:v>
                </c:pt>
                <c:pt idx="190">
                  <c:v>42276</c:v>
                </c:pt>
                <c:pt idx="191">
                  <c:v>42277</c:v>
                </c:pt>
                <c:pt idx="192">
                  <c:v>42278</c:v>
                </c:pt>
                <c:pt idx="193">
                  <c:v>42279</c:v>
                </c:pt>
                <c:pt idx="194">
                  <c:v>42282</c:v>
                </c:pt>
                <c:pt idx="195">
                  <c:v>42283</c:v>
                </c:pt>
                <c:pt idx="196">
                  <c:v>42284</c:v>
                </c:pt>
                <c:pt idx="197">
                  <c:v>42285</c:v>
                </c:pt>
                <c:pt idx="198">
                  <c:v>42286</c:v>
                </c:pt>
                <c:pt idx="199">
                  <c:v>42289</c:v>
                </c:pt>
                <c:pt idx="200">
                  <c:v>42290</c:v>
                </c:pt>
                <c:pt idx="201">
                  <c:v>42291</c:v>
                </c:pt>
                <c:pt idx="202">
                  <c:v>42292</c:v>
                </c:pt>
                <c:pt idx="203">
                  <c:v>42293</c:v>
                </c:pt>
                <c:pt idx="204">
                  <c:v>42296</c:v>
                </c:pt>
                <c:pt idx="205">
                  <c:v>42297</c:v>
                </c:pt>
                <c:pt idx="206">
                  <c:v>42298</c:v>
                </c:pt>
                <c:pt idx="207">
                  <c:v>42299</c:v>
                </c:pt>
                <c:pt idx="208">
                  <c:v>42300</c:v>
                </c:pt>
                <c:pt idx="209">
                  <c:v>42303</c:v>
                </c:pt>
                <c:pt idx="210">
                  <c:v>42304</c:v>
                </c:pt>
                <c:pt idx="211">
                  <c:v>42305</c:v>
                </c:pt>
                <c:pt idx="212">
                  <c:v>42306</c:v>
                </c:pt>
                <c:pt idx="213">
                  <c:v>42307</c:v>
                </c:pt>
                <c:pt idx="214">
                  <c:v>42310</c:v>
                </c:pt>
                <c:pt idx="215">
                  <c:v>42311</c:v>
                </c:pt>
                <c:pt idx="216">
                  <c:v>42312</c:v>
                </c:pt>
                <c:pt idx="217">
                  <c:v>42313</c:v>
                </c:pt>
                <c:pt idx="218">
                  <c:v>42314</c:v>
                </c:pt>
                <c:pt idx="219">
                  <c:v>42317</c:v>
                </c:pt>
                <c:pt idx="220">
                  <c:v>42318</c:v>
                </c:pt>
                <c:pt idx="221">
                  <c:v>42319</c:v>
                </c:pt>
                <c:pt idx="222">
                  <c:v>42320</c:v>
                </c:pt>
                <c:pt idx="223">
                  <c:v>42321</c:v>
                </c:pt>
                <c:pt idx="224">
                  <c:v>42324</c:v>
                </c:pt>
                <c:pt idx="225">
                  <c:v>42325</c:v>
                </c:pt>
                <c:pt idx="226">
                  <c:v>42326</c:v>
                </c:pt>
                <c:pt idx="227">
                  <c:v>42327</c:v>
                </c:pt>
                <c:pt idx="228">
                  <c:v>42328</c:v>
                </c:pt>
                <c:pt idx="229">
                  <c:v>42331</c:v>
                </c:pt>
                <c:pt idx="230">
                  <c:v>42332</c:v>
                </c:pt>
                <c:pt idx="231">
                  <c:v>42333</c:v>
                </c:pt>
                <c:pt idx="232">
                  <c:v>42334</c:v>
                </c:pt>
                <c:pt idx="233">
                  <c:v>42335</c:v>
                </c:pt>
                <c:pt idx="234">
                  <c:v>42338</c:v>
                </c:pt>
                <c:pt idx="235">
                  <c:v>42339</c:v>
                </c:pt>
                <c:pt idx="236">
                  <c:v>42340</c:v>
                </c:pt>
                <c:pt idx="237">
                  <c:v>42341</c:v>
                </c:pt>
                <c:pt idx="238">
                  <c:v>42342</c:v>
                </c:pt>
                <c:pt idx="239">
                  <c:v>42345</c:v>
                </c:pt>
                <c:pt idx="240">
                  <c:v>42346</c:v>
                </c:pt>
                <c:pt idx="241">
                  <c:v>42347</c:v>
                </c:pt>
                <c:pt idx="242">
                  <c:v>42348</c:v>
                </c:pt>
                <c:pt idx="243">
                  <c:v>42349</c:v>
                </c:pt>
                <c:pt idx="244">
                  <c:v>42352</c:v>
                </c:pt>
                <c:pt idx="245">
                  <c:v>42353</c:v>
                </c:pt>
                <c:pt idx="246">
                  <c:v>42354</c:v>
                </c:pt>
                <c:pt idx="247">
                  <c:v>42355</c:v>
                </c:pt>
                <c:pt idx="248">
                  <c:v>42356</c:v>
                </c:pt>
                <c:pt idx="249">
                  <c:v>42359</c:v>
                </c:pt>
                <c:pt idx="250">
                  <c:v>42360</c:v>
                </c:pt>
                <c:pt idx="251">
                  <c:v>42361</c:v>
                </c:pt>
                <c:pt idx="252">
                  <c:v>42362</c:v>
                </c:pt>
                <c:pt idx="253">
                  <c:v>42366</c:v>
                </c:pt>
                <c:pt idx="254">
                  <c:v>42367</c:v>
                </c:pt>
                <c:pt idx="255">
                  <c:v>42368</c:v>
                </c:pt>
                <c:pt idx="256">
                  <c:v>42369</c:v>
                </c:pt>
                <c:pt idx="257">
                  <c:v>42373</c:v>
                </c:pt>
                <c:pt idx="258">
                  <c:v>42374</c:v>
                </c:pt>
                <c:pt idx="259">
                  <c:v>42375</c:v>
                </c:pt>
                <c:pt idx="260">
                  <c:v>42376</c:v>
                </c:pt>
                <c:pt idx="261">
                  <c:v>42377</c:v>
                </c:pt>
                <c:pt idx="262">
                  <c:v>42380</c:v>
                </c:pt>
                <c:pt idx="263">
                  <c:v>42381</c:v>
                </c:pt>
                <c:pt idx="264">
                  <c:v>42382</c:v>
                </c:pt>
                <c:pt idx="265">
                  <c:v>42383</c:v>
                </c:pt>
                <c:pt idx="266">
                  <c:v>42384</c:v>
                </c:pt>
                <c:pt idx="267">
                  <c:v>42387</c:v>
                </c:pt>
                <c:pt idx="268">
                  <c:v>42388</c:v>
                </c:pt>
                <c:pt idx="269">
                  <c:v>42389</c:v>
                </c:pt>
                <c:pt idx="270">
                  <c:v>42390</c:v>
                </c:pt>
                <c:pt idx="271">
                  <c:v>42391</c:v>
                </c:pt>
                <c:pt idx="272">
                  <c:v>42394</c:v>
                </c:pt>
                <c:pt idx="273">
                  <c:v>42395</c:v>
                </c:pt>
                <c:pt idx="274">
                  <c:v>42396</c:v>
                </c:pt>
                <c:pt idx="275">
                  <c:v>42397</c:v>
                </c:pt>
                <c:pt idx="276">
                  <c:v>42398</c:v>
                </c:pt>
                <c:pt idx="277">
                  <c:v>42401</c:v>
                </c:pt>
                <c:pt idx="278">
                  <c:v>42402</c:v>
                </c:pt>
                <c:pt idx="279">
                  <c:v>42403</c:v>
                </c:pt>
                <c:pt idx="280">
                  <c:v>42404</c:v>
                </c:pt>
                <c:pt idx="281">
                  <c:v>42405</c:v>
                </c:pt>
                <c:pt idx="282">
                  <c:v>42408</c:v>
                </c:pt>
                <c:pt idx="283">
                  <c:v>42409</c:v>
                </c:pt>
                <c:pt idx="284">
                  <c:v>42410</c:v>
                </c:pt>
                <c:pt idx="285">
                  <c:v>42411</c:v>
                </c:pt>
                <c:pt idx="286">
                  <c:v>42412</c:v>
                </c:pt>
                <c:pt idx="287">
                  <c:v>42415</c:v>
                </c:pt>
                <c:pt idx="288">
                  <c:v>42416</c:v>
                </c:pt>
                <c:pt idx="289">
                  <c:v>42417</c:v>
                </c:pt>
                <c:pt idx="290">
                  <c:v>42418</c:v>
                </c:pt>
                <c:pt idx="291">
                  <c:v>42419</c:v>
                </c:pt>
                <c:pt idx="292">
                  <c:v>42422</c:v>
                </c:pt>
                <c:pt idx="293">
                  <c:v>42423</c:v>
                </c:pt>
                <c:pt idx="294">
                  <c:v>42424</c:v>
                </c:pt>
                <c:pt idx="295">
                  <c:v>42425</c:v>
                </c:pt>
                <c:pt idx="296">
                  <c:v>42426</c:v>
                </c:pt>
                <c:pt idx="297">
                  <c:v>42429</c:v>
                </c:pt>
                <c:pt idx="298">
                  <c:v>42430</c:v>
                </c:pt>
                <c:pt idx="299">
                  <c:v>42431</c:v>
                </c:pt>
                <c:pt idx="300">
                  <c:v>42432</c:v>
                </c:pt>
                <c:pt idx="301">
                  <c:v>42433</c:v>
                </c:pt>
                <c:pt idx="302">
                  <c:v>42436</c:v>
                </c:pt>
                <c:pt idx="303">
                  <c:v>42437</c:v>
                </c:pt>
                <c:pt idx="304">
                  <c:v>42438</c:v>
                </c:pt>
                <c:pt idx="305">
                  <c:v>42439</c:v>
                </c:pt>
                <c:pt idx="306">
                  <c:v>42440</c:v>
                </c:pt>
                <c:pt idx="307">
                  <c:v>42443</c:v>
                </c:pt>
                <c:pt idx="308">
                  <c:v>42444</c:v>
                </c:pt>
                <c:pt idx="309">
                  <c:v>42445</c:v>
                </c:pt>
                <c:pt idx="310">
                  <c:v>42446</c:v>
                </c:pt>
                <c:pt idx="311">
                  <c:v>42447</c:v>
                </c:pt>
                <c:pt idx="312">
                  <c:v>42450</c:v>
                </c:pt>
                <c:pt idx="313">
                  <c:v>42451</c:v>
                </c:pt>
                <c:pt idx="314">
                  <c:v>42452</c:v>
                </c:pt>
                <c:pt idx="315">
                  <c:v>42453</c:v>
                </c:pt>
                <c:pt idx="316">
                  <c:v>42458</c:v>
                </c:pt>
                <c:pt idx="317">
                  <c:v>42459</c:v>
                </c:pt>
                <c:pt idx="318">
                  <c:v>42460</c:v>
                </c:pt>
                <c:pt idx="319">
                  <c:v>42461</c:v>
                </c:pt>
                <c:pt idx="320">
                  <c:v>42464</c:v>
                </c:pt>
                <c:pt idx="321">
                  <c:v>42465</c:v>
                </c:pt>
                <c:pt idx="322">
                  <c:v>42466</c:v>
                </c:pt>
                <c:pt idx="323">
                  <c:v>42467</c:v>
                </c:pt>
                <c:pt idx="324">
                  <c:v>42468</c:v>
                </c:pt>
                <c:pt idx="325">
                  <c:v>42471</c:v>
                </c:pt>
                <c:pt idx="326">
                  <c:v>42472</c:v>
                </c:pt>
                <c:pt idx="327">
                  <c:v>42473</c:v>
                </c:pt>
                <c:pt idx="328">
                  <c:v>42474</c:v>
                </c:pt>
                <c:pt idx="329">
                  <c:v>42475</c:v>
                </c:pt>
                <c:pt idx="330">
                  <c:v>42478</c:v>
                </c:pt>
                <c:pt idx="331">
                  <c:v>42479</c:v>
                </c:pt>
                <c:pt idx="332">
                  <c:v>42480</c:v>
                </c:pt>
                <c:pt idx="333">
                  <c:v>42481</c:v>
                </c:pt>
                <c:pt idx="334">
                  <c:v>42482</c:v>
                </c:pt>
                <c:pt idx="335">
                  <c:v>42485</c:v>
                </c:pt>
                <c:pt idx="336">
                  <c:v>42486</c:v>
                </c:pt>
                <c:pt idx="337">
                  <c:v>42487</c:v>
                </c:pt>
                <c:pt idx="338">
                  <c:v>42488</c:v>
                </c:pt>
                <c:pt idx="339">
                  <c:v>42489</c:v>
                </c:pt>
                <c:pt idx="340">
                  <c:v>42492</c:v>
                </c:pt>
                <c:pt idx="341">
                  <c:v>42493</c:v>
                </c:pt>
                <c:pt idx="342">
                  <c:v>42494</c:v>
                </c:pt>
                <c:pt idx="343">
                  <c:v>42495</c:v>
                </c:pt>
                <c:pt idx="344">
                  <c:v>42496</c:v>
                </c:pt>
                <c:pt idx="345">
                  <c:v>42499</c:v>
                </c:pt>
                <c:pt idx="346">
                  <c:v>42500</c:v>
                </c:pt>
                <c:pt idx="347">
                  <c:v>42501</c:v>
                </c:pt>
                <c:pt idx="348">
                  <c:v>42502</c:v>
                </c:pt>
                <c:pt idx="349">
                  <c:v>42503</c:v>
                </c:pt>
                <c:pt idx="350">
                  <c:v>42506</c:v>
                </c:pt>
                <c:pt idx="351">
                  <c:v>42507</c:v>
                </c:pt>
                <c:pt idx="352">
                  <c:v>42508</c:v>
                </c:pt>
                <c:pt idx="353">
                  <c:v>42509</c:v>
                </c:pt>
                <c:pt idx="354">
                  <c:v>42510</c:v>
                </c:pt>
                <c:pt idx="355">
                  <c:v>42513</c:v>
                </c:pt>
                <c:pt idx="356">
                  <c:v>42514</c:v>
                </c:pt>
                <c:pt idx="357">
                  <c:v>42515</c:v>
                </c:pt>
                <c:pt idx="358">
                  <c:v>42516</c:v>
                </c:pt>
                <c:pt idx="359">
                  <c:v>42517</c:v>
                </c:pt>
                <c:pt idx="360">
                  <c:v>42520</c:v>
                </c:pt>
                <c:pt idx="361">
                  <c:v>42521</c:v>
                </c:pt>
                <c:pt idx="362">
                  <c:v>42522</c:v>
                </c:pt>
                <c:pt idx="363">
                  <c:v>42523</c:v>
                </c:pt>
                <c:pt idx="364">
                  <c:v>42524</c:v>
                </c:pt>
                <c:pt idx="365">
                  <c:v>42527</c:v>
                </c:pt>
                <c:pt idx="366">
                  <c:v>42528</c:v>
                </c:pt>
                <c:pt idx="367">
                  <c:v>42529</c:v>
                </c:pt>
                <c:pt idx="368">
                  <c:v>42530</c:v>
                </c:pt>
                <c:pt idx="369">
                  <c:v>42531</c:v>
                </c:pt>
                <c:pt idx="370">
                  <c:v>42534</c:v>
                </c:pt>
                <c:pt idx="371">
                  <c:v>42535</c:v>
                </c:pt>
                <c:pt idx="372">
                  <c:v>42536</c:v>
                </c:pt>
                <c:pt idx="373">
                  <c:v>42537</c:v>
                </c:pt>
                <c:pt idx="374">
                  <c:v>42538</c:v>
                </c:pt>
                <c:pt idx="375">
                  <c:v>42541</c:v>
                </c:pt>
                <c:pt idx="376">
                  <c:v>42542</c:v>
                </c:pt>
                <c:pt idx="377">
                  <c:v>42543</c:v>
                </c:pt>
                <c:pt idx="378">
                  <c:v>42544</c:v>
                </c:pt>
                <c:pt idx="379">
                  <c:v>42545</c:v>
                </c:pt>
                <c:pt idx="380">
                  <c:v>42548</c:v>
                </c:pt>
                <c:pt idx="381">
                  <c:v>42549</c:v>
                </c:pt>
                <c:pt idx="382">
                  <c:v>42550</c:v>
                </c:pt>
                <c:pt idx="383">
                  <c:v>42551</c:v>
                </c:pt>
                <c:pt idx="384">
                  <c:v>42552</c:v>
                </c:pt>
                <c:pt idx="385">
                  <c:v>42555</c:v>
                </c:pt>
                <c:pt idx="386">
                  <c:v>42556</c:v>
                </c:pt>
                <c:pt idx="387">
                  <c:v>42557</c:v>
                </c:pt>
                <c:pt idx="388">
                  <c:v>42558</c:v>
                </c:pt>
                <c:pt idx="389">
                  <c:v>42559</c:v>
                </c:pt>
                <c:pt idx="390">
                  <c:v>42562</c:v>
                </c:pt>
                <c:pt idx="391">
                  <c:v>42563</c:v>
                </c:pt>
                <c:pt idx="392">
                  <c:v>42564</c:v>
                </c:pt>
                <c:pt idx="393">
                  <c:v>42565</c:v>
                </c:pt>
                <c:pt idx="394">
                  <c:v>42566</c:v>
                </c:pt>
                <c:pt idx="395">
                  <c:v>42569</c:v>
                </c:pt>
                <c:pt idx="396">
                  <c:v>42570</c:v>
                </c:pt>
                <c:pt idx="397">
                  <c:v>42571</c:v>
                </c:pt>
                <c:pt idx="398">
                  <c:v>42572</c:v>
                </c:pt>
                <c:pt idx="399">
                  <c:v>42573</c:v>
                </c:pt>
                <c:pt idx="400">
                  <c:v>42576</c:v>
                </c:pt>
                <c:pt idx="401">
                  <c:v>42577</c:v>
                </c:pt>
                <c:pt idx="402">
                  <c:v>42578</c:v>
                </c:pt>
                <c:pt idx="403">
                  <c:v>42579</c:v>
                </c:pt>
                <c:pt idx="404">
                  <c:v>42580</c:v>
                </c:pt>
                <c:pt idx="405">
                  <c:v>42583</c:v>
                </c:pt>
                <c:pt idx="406">
                  <c:v>42584</c:v>
                </c:pt>
                <c:pt idx="407">
                  <c:v>42585</c:v>
                </c:pt>
                <c:pt idx="408">
                  <c:v>42586</c:v>
                </c:pt>
                <c:pt idx="409">
                  <c:v>42587</c:v>
                </c:pt>
                <c:pt idx="410">
                  <c:v>42590</c:v>
                </c:pt>
                <c:pt idx="411">
                  <c:v>42591</c:v>
                </c:pt>
                <c:pt idx="412">
                  <c:v>42592</c:v>
                </c:pt>
                <c:pt idx="413">
                  <c:v>42593</c:v>
                </c:pt>
                <c:pt idx="414">
                  <c:v>42594</c:v>
                </c:pt>
                <c:pt idx="415">
                  <c:v>42597</c:v>
                </c:pt>
                <c:pt idx="416">
                  <c:v>42598</c:v>
                </c:pt>
                <c:pt idx="417">
                  <c:v>42599</c:v>
                </c:pt>
                <c:pt idx="418">
                  <c:v>42600</c:v>
                </c:pt>
                <c:pt idx="419">
                  <c:v>42601</c:v>
                </c:pt>
                <c:pt idx="420">
                  <c:v>42604</c:v>
                </c:pt>
                <c:pt idx="421">
                  <c:v>42605</c:v>
                </c:pt>
                <c:pt idx="422">
                  <c:v>42606</c:v>
                </c:pt>
                <c:pt idx="423">
                  <c:v>42607</c:v>
                </c:pt>
                <c:pt idx="424">
                  <c:v>42608</c:v>
                </c:pt>
                <c:pt idx="425">
                  <c:v>42611</c:v>
                </c:pt>
                <c:pt idx="426">
                  <c:v>42612</c:v>
                </c:pt>
                <c:pt idx="427">
                  <c:v>42613</c:v>
                </c:pt>
                <c:pt idx="428">
                  <c:v>42614</c:v>
                </c:pt>
                <c:pt idx="429">
                  <c:v>42615</c:v>
                </c:pt>
                <c:pt idx="430">
                  <c:v>42618</c:v>
                </c:pt>
                <c:pt idx="431">
                  <c:v>42619</c:v>
                </c:pt>
                <c:pt idx="432">
                  <c:v>42620</c:v>
                </c:pt>
                <c:pt idx="433">
                  <c:v>42621</c:v>
                </c:pt>
                <c:pt idx="434">
                  <c:v>42622</c:v>
                </c:pt>
                <c:pt idx="435">
                  <c:v>42625</c:v>
                </c:pt>
                <c:pt idx="436">
                  <c:v>42626</c:v>
                </c:pt>
                <c:pt idx="437">
                  <c:v>42627</c:v>
                </c:pt>
                <c:pt idx="438">
                  <c:v>42628</c:v>
                </c:pt>
                <c:pt idx="439">
                  <c:v>42629</c:v>
                </c:pt>
                <c:pt idx="440">
                  <c:v>42632</c:v>
                </c:pt>
                <c:pt idx="441">
                  <c:v>42633</c:v>
                </c:pt>
                <c:pt idx="442">
                  <c:v>42634</c:v>
                </c:pt>
                <c:pt idx="443">
                  <c:v>42635</c:v>
                </c:pt>
                <c:pt idx="444">
                  <c:v>42636</c:v>
                </c:pt>
                <c:pt idx="445">
                  <c:v>42639</c:v>
                </c:pt>
                <c:pt idx="446">
                  <c:v>42640</c:v>
                </c:pt>
                <c:pt idx="447">
                  <c:v>42641</c:v>
                </c:pt>
                <c:pt idx="448">
                  <c:v>42642</c:v>
                </c:pt>
                <c:pt idx="449">
                  <c:v>42643</c:v>
                </c:pt>
                <c:pt idx="450">
                  <c:v>42646</c:v>
                </c:pt>
                <c:pt idx="451">
                  <c:v>42647</c:v>
                </c:pt>
                <c:pt idx="452">
                  <c:v>42648</c:v>
                </c:pt>
                <c:pt idx="453">
                  <c:v>42649</c:v>
                </c:pt>
                <c:pt idx="454">
                  <c:v>42650</c:v>
                </c:pt>
                <c:pt idx="455">
                  <c:v>42653</c:v>
                </c:pt>
                <c:pt idx="456">
                  <c:v>42654</c:v>
                </c:pt>
                <c:pt idx="457">
                  <c:v>42655</c:v>
                </c:pt>
                <c:pt idx="458">
                  <c:v>42656</c:v>
                </c:pt>
                <c:pt idx="459">
                  <c:v>42657</c:v>
                </c:pt>
                <c:pt idx="460">
                  <c:v>42660</c:v>
                </c:pt>
                <c:pt idx="461">
                  <c:v>42661</c:v>
                </c:pt>
                <c:pt idx="462">
                  <c:v>42662</c:v>
                </c:pt>
                <c:pt idx="463">
                  <c:v>42663</c:v>
                </c:pt>
                <c:pt idx="464">
                  <c:v>42664</c:v>
                </c:pt>
                <c:pt idx="465">
                  <c:v>42667</c:v>
                </c:pt>
                <c:pt idx="466">
                  <c:v>42668</c:v>
                </c:pt>
                <c:pt idx="467">
                  <c:v>42669</c:v>
                </c:pt>
                <c:pt idx="468">
                  <c:v>42670</c:v>
                </c:pt>
                <c:pt idx="469">
                  <c:v>42671</c:v>
                </c:pt>
                <c:pt idx="470">
                  <c:v>42674</c:v>
                </c:pt>
                <c:pt idx="471">
                  <c:v>42675</c:v>
                </c:pt>
                <c:pt idx="472">
                  <c:v>42676</c:v>
                </c:pt>
                <c:pt idx="473">
                  <c:v>42677</c:v>
                </c:pt>
                <c:pt idx="474">
                  <c:v>42678</c:v>
                </c:pt>
                <c:pt idx="475">
                  <c:v>42681</c:v>
                </c:pt>
                <c:pt idx="476">
                  <c:v>42682</c:v>
                </c:pt>
                <c:pt idx="477">
                  <c:v>42683</c:v>
                </c:pt>
                <c:pt idx="478">
                  <c:v>42684</c:v>
                </c:pt>
                <c:pt idx="479">
                  <c:v>42685</c:v>
                </c:pt>
                <c:pt idx="480">
                  <c:v>42688</c:v>
                </c:pt>
                <c:pt idx="481">
                  <c:v>42689</c:v>
                </c:pt>
                <c:pt idx="482">
                  <c:v>42690</c:v>
                </c:pt>
                <c:pt idx="483">
                  <c:v>42691</c:v>
                </c:pt>
                <c:pt idx="484">
                  <c:v>42692</c:v>
                </c:pt>
                <c:pt idx="485">
                  <c:v>42695</c:v>
                </c:pt>
                <c:pt idx="486">
                  <c:v>42696</c:v>
                </c:pt>
                <c:pt idx="487">
                  <c:v>42697</c:v>
                </c:pt>
                <c:pt idx="488">
                  <c:v>42698</c:v>
                </c:pt>
                <c:pt idx="489">
                  <c:v>42699</c:v>
                </c:pt>
                <c:pt idx="490">
                  <c:v>42702</c:v>
                </c:pt>
                <c:pt idx="491">
                  <c:v>42703</c:v>
                </c:pt>
                <c:pt idx="492">
                  <c:v>42704</c:v>
                </c:pt>
                <c:pt idx="493">
                  <c:v>42705</c:v>
                </c:pt>
                <c:pt idx="494">
                  <c:v>42706</c:v>
                </c:pt>
                <c:pt idx="495">
                  <c:v>42709</c:v>
                </c:pt>
                <c:pt idx="496">
                  <c:v>42710</c:v>
                </c:pt>
                <c:pt idx="497">
                  <c:v>42711</c:v>
                </c:pt>
                <c:pt idx="498">
                  <c:v>42712</c:v>
                </c:pt>
                <c:pt idx="499">
                  <c:v>42713</c:v>
                </c:pt>
                <c:pt idx="500">
                  <c:v>42716</c:v>
                </c:pt>
                <c:pt idx="501">
                  <c:v>42717</c:v>
                </c:pt>
                <c:pt idx="502">
                  <c:v>42718</c:v>
                </c:pt>
                <c:pt idx="503">
                  <c:v>42719</c:v>
                </c:pt>
                <c:pt idx="504">
                  <c:v>42720</c:v>
                </c:pt>
                <c:pt idx="505">
                  <c:v>42723</c:v>
                </c:pt>
                <c:pt idx="506">
                  <c:v>42724</c:v>
                </c:pt>
                <c:pt idx="507">
                  <c:v>42725</c:v>
                </c:pt>
                <c:pt idx="508">
                  <c:v>42726</c:v>
                </c:pt>
                <c:pt idx="509">
                  <c:v>42727</c:v>
                </c:pt>
                <c:pt idx="510">
                  <c:v>42731</c:v>
                </c:pt>
                <c:pt idx="511">
                  <c:v>42732</c:v>
                </c:pt>
                <c:pt idx="512">
                  <c:v>42733</c:v>
                </c:pt>
                <c:pt idx="513">
                  <c:v>42734</c:v>
                </c:pt>
                <c:pt idx="514">
                  <c:v>42737</c:v>
                </c:pt>
                <c:pt idx="515">
                  <c:v>42738</c:v>
                </c:pt>
                <c:pt idx="516">
                  <c:v>42739</c:v>
                </c:pt>
                <c:pt idx="517">
                  <c:v>42740</c:v>
                </c:pt>
                <c:pt idx="518">
                  <c:v>42741</c:v>
                </c:pt>
                <c:pt idx="519">
                  <c:v>42744</c:v>
                </c:pt>
                <c:pt idx="520">
                  <c:v>42745</c:v>
                </c:pt>
                <c:pt idx="521">
                  <c:v>42746</c:v>
                </c:pt>
                <c:pt idx="522">
                  <c:v>42747</c:v>
                </c:pt>
                <c:pt idx="523">
                  <c:v>42748</c:v>
                </c:pt>
                <c:pt idx="524">
                  <c:v>42751</c:v>
                </c:pt>
                <c:pt idx="525">
                  <c:v>42752</c:v>
                </c:pt>
                <c:pt idx="526">
                  <c:v>42753</c:v>
                </c:pt>
                <c:pt idx="527">
                  <c:v>42754</c:v>
                </c:pt>
                <c:pt idx="528">
                  <c:v>42755</c:v>
                </c:pt>
                <c:pt idx="529">
                  <c:v>42758</c:v>
                </c:pt>
                <c:pt idx="530">
                  <c:v>42759</c:v>
                </c:pt>
                <c:pt idx="531">
                  <c:v>42760</c:v>
                </c:pt>
                <c:pt idx="532">
                  <c:v>42761</c:v>
                </c:pt>
                <c:pt idx="533">
                  <c:v>42762</c:v>
                </c:pt>
                <c:pt idx="534">
                  <c:v>42765</c:v>
                </c:pt>
                <c:pt idx="535">
                  <c:v>42766</c:v>
                </c:pt>
                <c:pt idx="536">
                  <c:v>42767</c:v>
                </c:pt>
                <c:pt idx="537">
                  <c:v>42768</c:v>
                </c:pt>
                <c:pt idx="538">
                  <c:v>42769</c:v>
                </c:pt>
                <c:pt idx="539">
                  <c:v>42772</c:v>
                </c:pt>
                <c:pt idx="540">
                  <c:v>42773</c:v>
                </c:pt>
                <c:pt idx="541">
                  <c:v>42774</c:v>
                </c:pt>
                <c:pt idx="542">
                  <c:v>42775</c:v>
                </c:pt>
                <c:pt idx="543">
                  <c:v>42776</c:v>
                </c:pt>
                <c:pt idx="544">
                  <c:v>42779</c:v>
                </c:pt>
                <c:pt idx="545">
                  <c:v>42780</c:v>
                </c:pt>
                <c:pt idx="546">
                  <c:v>42781</c:v>
                </c:pt>
                <c:pt idx="547">
                  <c:v>42782</c:v>
                </c:pt>
                <c:pt idx="548">
                  <c:v>42783</c:v>
                </c:pt>
                <c:pt idx="549">
                  <c:v>42786</c:v>
                </c:pt>
                <c:pt idx="550">
                  <c:v>42787</c:v>
                </c:pt>
                <c:pt idx="551">
                  <c:v>42788</c:v>
                </c:pt>
                <c:pt idx="552">
                  <c:v>42789</c:v>
                </c:pt>
                <c:pt idx="553">
                  <c:v>42790</c:v>
                </c:pt>
                <c:pt idx="554">
                  <c:v>42793</c:v>
                </c:pt>
                <c:pt idx="555">
                  <c:v>42794</c:v>
                </c:pt>
                <c:pt idx="556">
                  <c:v>42795</c:v>
                </c:pt>
                <c:pt idx="557">
                  <c:v>42796</c:v>
                </c:pt>
                <c:pt idx="558">
                  <c:v>42797</c:v>
                </c:pt>
                <c:pt idx="559">
                  <c:v>42800</c:v>
                </c:pt>
                <c:pt idx="560">
                  <c:v>42801</c:v>
                </c:pt>
                <c:pt idx="561">
                  <c:v>42802</c:v>
                </c:pt>
                <c:pt idx="562">
                  <c:v>42803</c:v>
                </c:pt>
                <c:pt idx="563">
                  <c:v>42804</c:v>
                </c:pt>
                <c:pt idx="564">
                  <c:v>42807</c:v>
                </c:pt>
                <c:pt idx="565">
                  <c:v>42808</c:v>
                </c:pt>
                <c:pt idx="566">
                  <c:v>42809</c:v>
                </c:pt>
                <c:pt idx="567">
                  <c:v>42810</c:v>
                </c:pt>
                <c:pt idx="568">
                  <c:v>42811</c:v>
                </c:pt>
                <c:pt idx="569">
                  <c:v>42814</c:v>
                </c:pt>
                <c:pt idx="570">
                  <c:v>42815</c:v>
                </c:pt>
                <c:pt idx="571">
                  <c:v>42816</c:v>
                </c:pt>
                <c:pt idx="572">
                  <c:v>42817</c:v>
                </c:pt>
                <c:pt idx="573">
                  <c:v>42818</c:v>
                </c:pt>
                <c:pt idx="574">
                  <c:v>42821</c:v>
                </c:pt>
                <c:pt idx="575">
                  <c:v>42822</c:v>
                </c:pt>
                <c:pt idx="576">
                  <c:v>42823</c:v>
                </c:pt>
                <c:pt idx="577">
                  <c:v>42824</c:v>
                </c:pt>
                <c:pt idx="578">
                  <c:v>42825</c:v>
                </c:pt>
                <c:pt idx="579">
                  <c:v>42828</c:v>
                </c:pt>
                <c:pt idx="580">
                  <c:v>42829</c:v>
                </c:pt>
                <c:pt idx="581">
                  <c:v>42830</c:v>
                </c:pt>
                <c:pt idx="582">
                  <c:v>42831</c:v>
                </c:pt>
                <c:pt idx="583">
                  <c:v>42832</c:v>
                </c:pt>
                <c:pt idx="584">
                  <c:v>42835</c:v>
                </c:pt>
                <c:pt idx="585">
                  <c:v>42836</c:v>
                </c:pt>
                <c:pt idx="586">
                  <c:v>42837</c:v>
                </c:pt>
                <c:pt idx="587">
                  <c:v>42838</c:v>
                </c:pt>
                <c:pt idx="588">
                  <c:v>42843</c:v>
                </c:pt>
                <c:pt idx="589">
                  <c:v>42844</c:v>
                </c:pt>
                <c:pt idx="590">
                  <c:v>42845</c:v>
                </c:pt>
                <c:pt idx="591">
                  <c:v>42846</c:v>
                </c:pt>
                <c:pt idx="592">
                  <c:v>42849</c:v>
                </c:pt>
                <c:pt idx="593">
                  <c:v>42850</c:v>
                </c:pt>
                <c:pt idx="594">
                  <c:v>42851</c:v>
                </c:pt>
                <c:pt idx="595">
                  <c:v>42852</c:v>
                </c:pt>
                <c:pt idx="596">
                  <c:v>42853</c:v>
                </c:pt>
                <c:pt idx="597">
                  <c:v>42856</c:v>
                </c:pt>
                <c:pt idx="598">
                  <c:v>42857</c:v>
                </c:pt>
                <c:pt idx="599">
                  <c:v>42858</c:v>
                </c:pt>
                <c:pt idx="600">
                  <c:v>42859</c:v>
                </c:pt>
                <c:pt idx="601">
                  <c:v>42860</c:v>
                </c:pt>
                <c:pt idx="602">
                  <c:v>42863</c:v>
                </c:pt>
                <c:pt idx="603">
                  <c:v>42864</c:v>
                </c:pt>
                <c:pt idx="604">
                  <c:v>42865</c:v>
                </c:pt>
                <c:pt idx="605">
                  <c:v>42866</c:v>
                </c:pt>
                <c:pt idx="606">
                  <c:v>42867</c:v>
                </c:pt>
                <c:pt idx="607">
                  <c:v>42870</c:v>
                </c:pt>
                <c:pt idx="608">
                  <c:v>42871</c:v>
                </c:pt>
                <c:pt idx="609">
                  <c:v>42872</c:v>
                </c:pt>
                <c:pt idx="610">
                  <c:v>42873</c:v>
                </c:pt>
                <c:pt idx="611">
                  <c:v>42874</c:v>
                </c:pt>
                <c:pt idx="612">
                  <c:v>42877</c:v>
                </c:pt>
                <c:pt idx="613">
                  <c:v>42878</c:v>
                </c:pt>
                <c:pt idx="614">
                  <c:v>42879</c:v>
                </c:pt>
                <c:pt idx="615">
                  <c:v>42880</c:v>
                </c:pt>
                <c:pt idx="616">
                  <c:v>42881</c:v>
                </c:pt>
                <c:pt idx="617">
                  <c:v>42884</c:v>
                </c:pt>
                <c:pt idx="618">
                  <c:v>42885</c:v>
                </c:pt>
                <c:pt idx="619">
                  <c:v>42886</c:v>
                </c:pt>
                <c:pt idx="620">
                  <c:v>42887</c:v>
                </c:pt>
                <c:pt idx="621">
                  <c:v>42888</c:v>
                </c:pt>
                <c:pt idx="622">
                  <c:v>42891</c:v>
                </c:pt>
                <c:pt idx="623">
                  <c:v>42892</c:v>
                </c:pt>
                <c:pt idx="624">
                  <c:v>42893</c:v>
                </c:pt>
                <c:pt idx="625">
                  <c:v>42894</c:v>
                </c:pt>
                <c:pt idx="626">
                  <c:v>42895</c:v>
                </c:pt>
                <c:pt idx="627">
                  <c:v>42898</c:v>
                </c:pt>
                <c:pt idx="628">
                  <c:v>42899</c:v>
                </c:pt>
                <c:pt idx="629">
                  <c:v>42900</c:v>
                </c:pt>
                <c:pt idx="630">
                  <c:v>42901</c:v>
                </c:pt>
                <c:pt idx="631">
                  <c:v>42902</c:v>
                </c:pt>
                <c:pt idx="632">
                  <c:v>42905</c:v>
                </c:pt>
                <c:pt idx="633">
                  <c:v>42906</c:v>
                </c:pt>
                <c:pt idx="634">
                  <c:v>42907</c:v>
                </c:pt>
                <c:pt idx="635">
                  <c:v>42908</c:v>
                </c:pt>
                <c:pt idx="636">
                  <c:v>42909</c:v>
                </c:pt>
                <c:pt idx="637">
                  <c:v>42912</c:v>
                </c:pt>
                <c:pt idx="638">
                  <c:v>42913</c:v>
                </c:pt>
                <c:pt idx="639">
                  <c:v>42914</c:v>
                </c:pt>
                <c:pt idx="640">
                  <c:v>42915</c:v>
                </c:pt>
                <c:pt idx="641">
                  <c:v>42916</c:v>
                </c:pt>
                <c:pt idx="642">
                  <c:v>42919</c:v>
                </c:pt>
                <c:pt idx="643">
                  <c:v>42920</c:v>
                </c:pt>
                <c:pt idx="644">
                  <c:v>42921</c:v>
                </c:pt>
                <c:pt idx="645">
                  <c:v>42922</c:v>
                </c:pt>
                <c:pt idx="646">
                  <c:v>42923</c:v>
                </c:pt>
                <c:pt idx="647">
                  <c:v>42926</c:v>
                </c:pt>
                <c:pt idx="648">
                  <c:v>42927</c:v>
                </c:pt>
                <c:pt idx="649">
                  <c:v>42928</c:v>
                </c:pt>
                <c:pt idx="650">
                  <c:v>42929</c:v>
                </c:pt>
                <c:pt idx="651">
                  <c:v>42930</c:v>
                </c:pt>
                <c:pt idx="652">
                  <c:v>42933</c:v>
                </c:pt>
                <c:pt idx="653">
                  <c:v>42934</c:v>
                </c:pt>
                <c:pt idx="654">
                  <c:v>42935</c:v>
                </c:pt>
                <c:pt idx="655">
                  <c:v>42936</c:v>
                </c:pt>
                <c:pt idx="656">
                  <c:v>42937</c:v>
                </c:pt>
                <c:pt idx="657">
                  <c:v>42940</c:v>
                </c:pt>
                <c:pt idx="658">
                  <c:v>42941</c:v>
                </c:pt>
                <c:pt idx="659">
                  <c:v>42942</c:v>
                </c:pt>
                <c:pt idx="660">
                  <c:v>42943</c:v>
                </c:pt>
                <c:pt idx="661">
                  <c:v>42944</c:v>
                </c:pt>
                <c:pt idx="662">
                  <c:v>42947</c:v>
                </c:pt>
                <c:pt idx="663">
                  <c:v>42948</c:v>
                </c:pt>
                <c:pt idx="664">
                  <c:v>42949</c:v>
                </c:pt>
                <c:pt idx="665">
                  <c:v>42950</c:v>
                </c:pt>
                <c:pt idx="666">
                  <c:v>42951</c:v>
                </c:pt>
                <c:pt idx="667">
                  <c:v>42954</c:v>
                </c:pt>
                <c:pt idx="668">
                  <c:v>42955</c:v>
                </c:pt>
                <c:pt idx="669">
                  <c:v>42956</c:v>
                </c:pt>
                <c:pt idx="670">
                  <c:v>42957</c:v>
                </c:pt>
                <c:pt idx="671">
                  <c:v>42958</c:v>
                </c:pt>
                <c:pt idx="672">
                  <c:v>42961</c:v>
                </c:pt>
                <c:pt idx="673">
                  <c:v>42962</c:v>
                </c:pt>
                <c:pt idx="674">
                  <c:v>42963</c:v>
                </c:pt>
                <c:pt idx="675">
                  <c:v>42964</c:v>
                </c:pt>
                <c:pt idx="676">
                  <c:v>42965</c:v>
                </c:pt>
                <c:pt idx="677">
                  <c:v>42968</c:v>
                </c:pt>
                <c:pt idx="678">
                  <c:v>42969</c:v>
                </c:pt>
                <c:pt idx="679">
                  <c:v>42970</c:v>
                </c:pt>
                <c:pt idx="680">
                  <c:v>42971</c:v>
                </c:pt>
                <c:pt idx="681">
                  <c:v>42972</c:v>
                </c:pt>
                <c:pt idx="682">
                  <c:v>42975</c:v>
                </c:pt>
                <c:pt idx="683">
                  <c:v>42976</c:v>
                </c:pt>
                <c:pt idx="684">
                  <c:v>42977</c:v>
                </c:pt>
                <c:pt idx="685">
                  <c:v>42978</c:v>
                </c:pt>
                <c:pt idx="686">
                  <c:v>42979</c:v>
                </c:pt>
                <c:pt idx="687">
                  <c:v>42982</c:v>
                </c:pt>
                <c:pt idx="688">
                  <c:v>42983</c:v>
                </c:pt>
                <c:pt idx="689">
                  <c:v>42984</c:v>
                </c:pt>
                <c:pt idx="690">
                  <c:v>42985</c:v>
                </c:pt>
                <c:pt idx="691">
                  <c:v>42986</c:v>
                </c:pt>
                <c:pt idx="692">
                  <c:v>42989</c:v>
                </c:pt>
                <c:pt idx="693">
                  <c:v>42990</c:v>
                </c:pt>
                <c:pt idx="694">
                  <c:v>42991</c:v>
                </c:pt>
                <c:pt idx="695">
                  <c:v>42992</c:v>
                </c:pt>
                <c:pt idx="696">
                  <c:v>42993</c:v>
                </c:pt>
                <c:pt idx="697">
                  <c:v>42996</c:v>
                </c:pt>
                <c:pt idx="698">
                  <c:v>42997</c:v>
                </c:pt>
                <c:pt idx="699">
                  <c:v>42998</c:v>
                </c:pt>
                <c:pt idx="700">
                  <c:v>42999</c:v>
                </c:pt>
                <c:pt idx="701">
                  <c:v>43000</c:v>
                </c:pt>
                <c:pt idx="702">
                  <c:v>43003</c:v>
                </c:pt>
                <c:pt idx="703">
                  <c:v>43004</c:v>
                </c:pt>
                <c:pt idx="704">
                  <c:v>43005</c:v>
                </c:pt>
                <c:pt idx="705">
                  <c:v>43006</c:v>
                </c:pt>
                <c:pt idx="706">
                  <c:v>43007</c:v>
                </c:pt>
                <c:pt idx="707">
                  <c:v>43010</c:v>
                </c:pt>
                <c:pt idx="708">
                  <c:v>43011</c:v>
                </c:pt>
                <c:pt idx="709">
                  <c:v>43012</c:v>
                </c:pt>
                <c:pt idx="710">
                  <c:v>43013</c:v>
                </c:pt>
                <c:pt idx="711">
                  <c:v>43014</c:v>
                </c:pt>
                <c:pt idx="712">
                  <c:v>43017</c:v>
                </c:pt>
                <c:pt idx="713">
                  <c:v>43018</c:v>
                </c:pt>
                <c:pt idx="714">
                  <c:v>43019</c:v>
                </c:pt>
                <c:pt idx="715">
                  <c:v>43020</c:v>
                </c:pt>
                <c:pt idx="716">
                  <c:v>43021</c:v>
                </c:pt>
                <c:pt idx="717">
                  <c:v>43024</c:v>
                </c:pt>
                <c:pt idx="718">
                  <c:v>43025</c:v>
                </c:pt>
                <c:pt idx="719">
                  <c:v>43026</c:v>
                </c:pt>
                <c:pt idx="720">
                  <c:v>43027</c:v>
                </c:pt>
                <c:pt idx="721">
                  <c:v>43028</c:v>
                </c:pt>
                <c:pt idx="722">
                  <c:v>43031</c:v>
                </c:pt>
                <c:pt idx="723">
                  <c:v>43032</c:v>
                </c:pt>
                <c:pt idx="724">
                  <c:v>43033</c:v>
                </c:pt>
                <c:pt idx="725">
                  <c:v>43034</c:v>
                </c:pt>
                <c:pt idx="726">
                  <c:v>43035</c:v>
                </c:pt>
                <c:pt idx="727">
                  <c:v>43038</c:v>
                </c:pt>
                <c:pt idx="728">
                  <c:v>43039</c:v>
                </c:pt>
                <c:pt idx="729">
                  <c:v>43040</c:v>
                </c:pt>
                <c:pt idx="730">
                  <c:v>43041</c:v>
                </c:pt>
                <c:pt idx="731">
                  <c:v>43042</c:v>
                </c:pt>
                <c:pt idx="732">
                  <c:v>43045</c:v>
                </c:pt>
                <c:pt idx="733">
                  <c:v>43046</c:v>
                </c:pt>
                <c:pt idx="734">
                  <c:v>43047</c:v>
                </c:pt>
                <c:pt idx="735">
                  <c:v>43048</c:v>
                </c:pt>
                <c:pt idx="736">
                  <c:v>43049</c:v>
                </c:pt>
                <c:pt idx="737">
                  <c:v>43052</c:v>
                </c:pt>
                <c:pt idx="738">
                  <c:v>43053</c:v>
                </c:pt>
                <c:pt idx="739">
                  <c:v>43054</c:v>
                </c:pt>
                <c:pt idx="740">
                  <c:v>43055</c:v>
                </c:pt>
                <c:pt idx="741">
                  <c:v>43056</c:v>
                </c:pt>
                <c:pt idx="742">
                  <c:v>43059</c:v>
                </c:pt>
                <c:pt idx="743">
                  <c:v>43060</c:v>
                </c:pt>
                <c:pt idx="744">
                  <c:v>43061</c:v>
                </c:pt>
                <c:pt idx="745">
                  <c:v>43062</c:v>
                </c:pt>
                <c:pt idx="746">
                  <c:v>43063</c:v>
                </c:pt>
                <c:pt idx="747">
                  <c:v>43066</c:v>
                </c:pt>
                <c:pt idx="748">
                  <c:v>43067</c:v>
                </c:pt>
                <c:pt idx="749">
                  <c:v>43068</c:v>
                </c:pt>
                <c:pt idx="750">
                  <c:v>43069</c:v>
                </c:pt>
                <c:pt idx="751">
                  <c:v>43070</c:v>
                </c:pt>
                <c:pt idx="752">
                  <c:v>43073</c:v>
                </c:pt>
                <c:pt idx="753">
                  <c:v>43074</c:v>
                </c:pt>
                <c:pt idx="754">
                  <c:v>43075</c:v>
                </c:pt>
                <c:pt idx="755">
                  <c:v>43076</c:v>
                </c:pt>
                <c:pt idx="756">
                  <c:v>43077</c:v>
                </c:pt>
                <c:pt idx="757">
                  <c:v>43080</c:v>
                </c:pt>
                <c:pt idx="758">
                  <c:v>43081</c:v>
                </c:pt>
                <c:pt idx="759">
                  <c:v>43082</c:v>
                </c:pt>
                <c:pt idx="760">
                  <c:v>43083</c:v>
                </c:pt>
                <c:pt idx="761">
                  <c:v>43084</c:v>
                </c:pt>
                <c:pt idx="762">
                  <c:v>43087</c:v>
                </c:pt>
                <c:pt idx="763">
                  <c:v>43088</c:v>
                </c:pt>
                <c:pt idx="764">
                  <c:v>43089</c:v>
                </c:pt>
                <c:pt idx="765">
                  <c:v>43090</c:v>
                </c:pt>
                <c:pt idx="766">
                  <c:v>43091</c:v>
                </c:pt>
                <c:pt idx="767">
                  <c:v>43096</c:v>
                </c:pt>
                <c:pt idx="768">
                  <c:v>43097</c:v>
                </c:pt>
                <c:pt idx="769">
                  <c:v>43098</c:v>
                </c:pt>
                <c:pt idx="770">
                  <c:v>43102</c:v>
                </c:pt>
                <c:pt idx="771">
                  <c:v>43103</c:v>
                </c:pt>
                <c:pt idx="772">
                  <c:v>43104</c:v>
                </c:pt>
                <c:pt idx="773">
                  <c:v>43105</c:v>
                </c:pt>
                <c:pt idx="774">
                  <c:v>43108</c:v>
                </c:pt>
                <c:pt idx="775">
                  <c:v>43109</c:v>
                </c:pt>
                <c:pt idx="776">
                  <c:v>43110</c:v>
                </c:pt>
                <c:pt idx="777">
                  <c:v>43111</c:v>
                </c:pt>
                <c:pt idx="778">
                  <c:v>43112</c:v>
                </c:pt>
                <c:pt idx="779">
                  <c:v>43115</c:v>
                </c:pt>
                <c:pt idx="780">
                  <c:v>43116</c:v>
                </c:pt>
                <c:pt idx="781">
                  <c:v>43117</c:v>
                </c:pt>
                <c:pt idx="782">
                  <c:v>43118</c:v>
                </c:pt>
                <c:pt idx="783">
                  <c:v>43119</c:v>
                </c:pt>
                <c:pt idx="784">
                  <c:v>43122</c:v>
                </c:pt>
                <c:pt idx="785">
                  <c:v>43123</c:v>
                </c:pt>
                <c:pt idx="786">
                  <c:v>43124</c:v>
                </c:pt>
                <c:pt idx="787">
                  <c:v>43125</c:v>
                </c:pt>
                <c:pt idx="788">
                  <c:v>43126</c:v>
                </c:pt>
                <c:pt idx="789">
                  <c:v>43129</c:v>
                </c:pt>
                <c:pt idx="790">
                  <c:v>43130</c:v>
                </c:pt>
                <c:pt idx="791">
                  <c:v>43131</c:v>
                </c:pt>
                <c:pt idx="792">
                  <c:v>43132</c:v>
                </c:pt>
                <c:pt idx="793">
                  <c:v>43133</c:v>
                </c:pt>
                <c:pt idx="794">
                  <c:v>43136</c:v>
                </c:pt>
                <c:pt idx="795">
                  <c:v>43137</c:v>
                </c:pt>
                <c:pt idx="796">
                  <c:v>43138</c:v>
                </c:pt>
                <c:pt idx="797">
                  <c:v>43139</c:v>
                </c:pt>
                <c:pt idx="798">
                  <c:v>43140</c:v>
                </c:pt>
                <c:pt idx="799">
                  <c:v>43143</c:v>
                </c:pt>
                <c:pt idx="800">
                  <c:v>43144</c:v>
                </c:pt>
                <c:pt idx="801">
                  <c:v>43145</c:v>
                </c:pt>
                <c:pt idx="802">
                  <c:v>43146</c:v>
                </c:pt>
                <c:pt idx="803">
                  <c:v>43147</c:v>
                </c:pt>
                <c:pt idx="804">
                  <c:v>43150</c:v>
                </c:pt>
                <c:pt idx="805">
                  <c:v>43151</c:v>
                </c:pt>
                <c:pt idx="806">
                  <c:v>43152</c:v>
                </c:pt>
                <c:pt idx="807">
                  <c:v>43153</c:v>
                </c:pt>
                <c:pt idx="808">
                  <c:v>43154</c:v>
                </c:pt>
                <c:pt idx="809">
                  <c:v>43157</c:v>
                </c:pt>
                <c:pt idx="810">
                  <c:v>43158</c:v>
                </c:pt>
                <c:pt idx="811">
                  <c:v>43159</c:v>
                </c:pt>
              </c:numCache>
            </c:numRef>
          </c:xVal>
          <c:yVal>
            <c:numRef>
              <c:f>Hoja1!$E$3:$E$814</c:f>
              <c:numCache>
                <c:formatCode>General</c:formatCode>
                <c:ptCount val="812"/>
                <c:pt idx="0">
                  <c:v>3139.44</c:v>
                </c:pt>
                <c:pt idx="1">
                  <c:v>3023.14</c:v>
                </c:pt>
                <c:pt idx="2">
                  <c:v>3007.91</c:v>
                </c:pt>
                <c:pt idx="3">
                  <c:v>3026.79</c:v>
                </c:pt>
                <c:pt idx="4">
                  <c:v>3135.08</c:v>
                </c:pt>
                <c:pt idx="5">
                  <c:v>3042.9</c:v>
                </c:pt>
                <c:pt idx="6">
                  <c:v>3084.18</c:v>
                </c:pt>
                <c:pt idx="7">
                  <c:v>3133.86</c:v>
                </c:pt>
                <c:pt idx="8">
                  <c:v>3089.67</c:v>
                </c:pt>
                <c:pt idx="9">
                  <c:v>3157.36</c:v>
                </c:pt>
                <c:pt idx="10">
                  <c:v>3202.24</c:v>
                </c:pt>
                <c:pt idx="11">
                  <c:v>3220.9</c:v>
                </c:pt>
                <c:pt idx="12">
                  <c:v>3244.92</c:v>
                </c:pt>
                <c:pt idx="13">
                  <c:v>3269.73</c:v>
                </c:pt>
                <c:pt idx="14">
                  <c:v>3322.65</c:v>
                </c:pt>
                <c:pt idx="15">
                  <c:v>3382.55</c:v>
                </c:pt>
                <c:pt idx="16">
                  <c:v>3414.28</c:v>
                </c:pt>
                <c:pt idx="17">
                  <c:v>3372.58</c:v>
                </c:pt>
                <c:pt idx="18">
                  <c:v>3358.96</c:v>
                </c:pt>
                <c:pt idx="19">
                  <c:v>3371.83</c:v>
                </c:pt>
                <c:pt idx="20">
                  <c:v>3351.44</c:v>
                </c:pt>
                <c:pt idx="21">
                  <c:v>3370.11</c:v>
                </c:pt>
                <c:pt idx="22">
                  <c:v>3414.18</c:v>
                </c:pt>
                <c:pt idx="23">
                  <c:v>3415.53</c:v>
                </c:pt>
                <c:pt idx="24">
                  <c:v>3408.96</c:v>
                </c:pt>
                <c:pt idx="25">
                  <c:v>3398.16</c:v>
                </c:pt>
                <c:pt idx="26">
                  <c:v>3347.75</c:v>
                </c:pt>
                <c:pt idx="27">
                  <c:v>3383.13</c:v>
                </c:pt>
                <c:pt idx="28">
                  <c:v>3374.14</c:v>
                </c:pt>
                <c:pt idx="29">
                  <c:v>3417.61</c:v>
                </c:pt>
                <c:pt idx="30">
                  <c:v>3447.59</c:v>
                </c:pt>
                <c:pt idx="31">
                  <c:v>3433.3</c:v>
                </c:pt>
                <c:pt idx="32">
                  <c:v>3438.44</c:v>
                </c:pt>
                <c:pt idx="33">
                  <c:v>3465.8</c:v>
                </c:pt>
                <c:pt idx="34">
                  <c:v>3488.08</c:v>
                </c:pt>
                <c:pt idx="35">
                  <c:v>3490.53</c:v>
                </c:pt>
                <c:pt idx="36">
                  <c:v>3519.58</c:v>
                </c:pt>
                <c:pt idx="37">
                  <c:v>3547.1</c:v>
                </c:pt>
                <c:pt idx="38">
                  <c:v>3541.78</c:v>
                </c:pt>
                <c:pt idx="39">
                  <c:v>3574.94</c:v>
                </c:pt>
                <c:pt idx="40">
                  <c:v>3599</c:v>
                </c:pt>
                <c:pt idx="41">
                  <c:v>3591.09</c:v>
                </c:pt>
                <c:pt idx="42">
                  <c:v>3549.11</c:v>
                </c:pt>
                <c:pt idx="43">
                  <c:v>3583.44</c:v>
                </c:pt>
                <c:pt idx="44">
                  <c:v>3618.21</c:v>
                </c:pt>
                <c:pt idx="45">
                  <c:v>3617.62</c:v>
                </c:pt>
                <c:pt idx="46">
                  <c:v>3610.28</c:v>
                </c:pt>
                <c:pt idx="47">
                  <c:v>3567.25</c:v>
                </c:pt>
                <c:pt idx="48">
                  <c:v>3649.54</c:v>
                </c:pt>
                <c:pt idx="49">
                  <c:v>3641.32</c:v>
                </c:pt>
                <c:pt idx="50">
                  <c:v>3656.21</c:v>
                </c:pt>
                <c:pt idx="51">
                  <c:v>3706.75</c:v>
                </c:pt>
                <c:pt idx="52">
                  <c:v>3672.16</c:v>
                </c:pt>
                <c:pt idx="53">
                  <c:v>3668.52</c:v>
                </c:pt>
                <c:pt idx="54">
                  <c:v>3670.73</c:v>
                </c:pt>
                <c:pt idx="55">
                  <c:v>3726.07</c:v>
                </c:pt>
                <c:pt idx="56">
                  <c:v>3699.04</c:v>
                </c:pt>
                <c:pt idx="57">
                  <c:v>3731.35</c:v>
                </c:pt>
                <c:pt idx="58">
                  <c:v>3684.04</c:v>
                </c:pt>
                <c:pt idx="59">
                  <c:v>3669.79</c:v>
                </c:pt>
                <c:pt idx="60">
                  <c:v>3679.03</c:v>
                </c:pt>
                <c:pt idx="61">
                  <c:v>3727.8</c:v>
                </c:pt>
                <c:pt idx="62">
                  <c:v>3697.38</c:v>
                </c:pt>
                <c:pt idx="63">
                  <c:v>3714.89</c:v>
                </c:pt>
                <c:pt idx="64">
                  <c:v>3715.27</c:v>
                </c:pt>
                <c:pt idx="65">
                  <c:v>3768.72</c:v>
                </c:pt>
                <c:pt idx="66">
                  <c:v>3742.63</c:v>
                </c:pt>
                <c:pt idx="67">
                  <c:v>3781.79</c:v>
                </c:pt>
                <c:pt idx="68">
                  <c:v>3816.76</c:v>
                </c:pt>
                <c:pt idx="69">
                  <c:v>3828.78</c:v>
                </c:pt>
                <c:pt idx="70">
                  <c:v>3784.53</c:v>
                </c:pt>
                <c:pt idx="71">
                  <c:v>3803.55</c:v>
                </c:pt>
                <c:pt idx="72">
                  <c:v>3751.72</c:v>
                </c:pt>
                <c:pt idx="73">
                  <c:v>3674.05</c:v>
                </c:pt>
                <c:pt idx="74">
                  <c:v>3718.04</c:v>
                </c:pt>
                <c:pt idx="75">
                  <c:v>3719.38</c:v>
                </c:pt>
                <c:pt idx="76">
                  <c:v>3724.49</c:v>
                </c:pt>
                <c:pt idx="77">
                  <c:v>3697.88</c:v>
                </c:pt>
                <c:pt idx="78">
                  <c:v>3713.96</c:v>
                </c:pt>
                <c:pt idx="79">
                  <c:v>3771.45</c:v>
                </c:pt>
                <c:pt idx="80">
                  <c:v>3715.42</c:v>
                </c:pt>
                <c:pt idx="81">
                  <c:v>3617.11</c:v>
                </c:pt>
                <c:pt idx="82">
                  <c:v>3615.59</c:v>
                </c:pt>
                <c:pt idx="83">
                  <c:v>3615.59</c:v>
                </c:pt>
                <c:pt idx="84">
                  <c:v>3632.94</c:v>
                </c:pt>
                <c:pt idx="85">
                  <c:v>3546.56</c:v>
                </c:pt>
                <c:pt idx="86">
                  <c:v>3558.03</c:v>
                </c:pt>
                <c:pt idx="87">
                  <c:v>3556.21</c:v>
                </c:pt>
                <c:pt idx="88">
                  <c:v>3649.48</c:v>
                </c:pt>
                <c:pt idx="89">
                  <c:v>3624.41</c:v>
                </c:pt>
                <c:pt idx="90">
                  <c:v>3573.1</c:v>
                </c:pt>
                <c:pt idx="91">
                  <c:v>3553.42</c:v>
                </c:pt>
                <c:pt idx="92">
                  <c:v>3602.22</c:v>
                </c:pt>
                <c:pt idx="93">
                  <c:v>3573.07</c:v>
                </c:pt>
                <c:pt idx="94">
                  <c:v>3589.22</c:v>
                </c:pt>
                <c:pt idx="95">
                  <c:v>3670.52</c:v>
                </c:pt>
                <c:pt idx="96">
                  <c:v>3683.48</c:v>
                </c:pt>
                <c:pt idx="97">
                  <c:v>3688.72</c:v>
                </c:pt>
                <c:pt idx="98">
                  <c:v>3679.14</c:v>
                </c:pt>
                <c:pt idx="99">
                  <c:v>3655.41</c:v>
                </c:pt>
                <c:pt idx="100">
                  <c:v>3619.3</c:v>
                </c:pt>
                <c:pt idx="101">
                  <c:v>3682.87</c:v>
                </c:pt>
                <c:pt idx="102">
                  <c:v>3650.71</c:v>
                </c:pt>
                <c:pt idx="103">
                  <c:v>3570.78</c:v>
                </c:pt>
                <c:pt idx="104">
                  <c:v>3575.04</c:v>
                </c:pt>
                <c:pt idx="105">
                  <c:v>3561.89</c:v>
                </c:pt>
                <c:pt idx="106">
                  <c:v>3583.82</c:v>
                </c:pt>
                <c:pt idx="107">
                  <c:v>3556.38</c:v>
                </c:pt>
                <c:pt idx="108">
                  <c:v>3510.01</c:v>
                </c:pt>
                <c:pt idx="109">
                  <c:v>3468.31</c:v>
                </c:pt>
                <c:pt idx="110">
                  <c:v>3456.79</c:v>
                </c:pt>
                <c:pt idx="111">
                  <c:v>3526.48</c:v>
                </c:pt>
                <c:pt idx="112">
                  <c:v>3551.91</c:v>
                </c:pt>
                <c:pt idx="113">
                  <c:v>3502.77</c:v>
                </c:pt>
                <c:pt idx="114">
                  <c:v>3438.07</c:v>
                </c:pt>
                <c:pt idx="115">
                  <c:v>3454.09</c:v>
                </c:pt>
                <c:pt idx="116">
                  <c:v>3428.76</c:v>
                </c:pt>
                <c:pt idx="117">
                  <c:v>3450.45</c:v>
                </c:pt>
                <c:pt idx="118">
                  <c:v>3455.8</c:v>
                </c:pt>
                <c:pt idx="119">
                  <c:v>3596.07</c:v>
                </c:pt>
                <c:pt idx="120">
                  <c:v>3625.97</c:v>
                </c:pt>
                <c:pt idx="121">
                  <c:v>3610.95</c:v>
                </c:pt>
                <c:pt idx="122">
                  <c:v>3610.91</c:v>
                </c:pt>
                <c:pt idx="123">
                  <c:v>3621.37</c:v>
                </c:pt>
                <c:pt idx="124">
                  <c:v>3468.9</c:v>
                </c:pt>
                <c:pt idx="125">
                  <c:v>3424.3</c:v>
                </c:pt>
                <c:pt idx="126">
                  <c:v>3496.28</c:v>
                </c:pt>
                <c:pt idx="127">
                  <c:v>3463.25</c:v>
                </c:pt>
                <c:pt idx="128">
                  <c:v>3441.76</c:v>
                </c:pt>
                <c:pt idx="129">
                  <c:v>3365.2</c:v>
                </c:pt>
                <c:pt idx="130">
                  <c:v>3294.19</c:v>
                </c:pt>
                <c:pt idx="131">
                  <c:v>3327.5</c:v>
                </c:pt>
                <c:pt idx="132">
                  <c:v>3420.03</c:v>
                </c:pt>
                <c:pt idx="133">
                  <c:v>3528.81</c:v>
                </c:pt>
                <c:pt idx="134">
                  <c:v>3590.43</c:v>
                </c:pt>
                <c:pt idx="135">
                  <c:v>3607.19</c:v>
                </c:pt>
                <c:pt idx="136">
                  <c:v>3623.87</c:v>
                </c:pt>
                <c:pt idx="137">
                  <c:v>3676.41</c:v>
                </c:pt>
                <c:pt idx="138">
                  <c:v>3670.34</c:v>
                </c:pt>
                <c:pt idx="139">
                  <c:v>3686.58</c:v>
                </c:pt>
                <c:pt idx="140">
                  <c:v>3647.96</c:v>
                </c:pt>
                <c:pt idx="141">
                  <c:v>3635.58</c:v>
                </c:pt>
                <c:pt idx="142">
                  <c:v>3634.64</c:v>
                </c:pt>
                <c:pt idx="143">
                  <c:v>3600</c:v>
                </c:pt>
                <c:pt idx="144">
                  <c:v>3513.1</c:v>
                </c:pt>
                <c:pt idx="145">
                  <c:v>3554.11</c:v>
                </c:pt>
                <c:pt idx="146">
                  <c:v>3575.53</c:v>
                </c:pt>
                <c:pt idx="147">
                  <c:v>3583.79</c:v>
                </c:pt>
                <c:pt idx="148">
                  <c:v>3600.69</c:v>
                </c:pt>
                <c:pt idx="149">
                  <c:v>3635.4</c:v>
                </c:pt>
                <c:pt idx="150">
                  <c:v>3619.31</c:v>
                </c:pt>
                <c:pt idx="151">
                  <c:v>3676.75</c:v>
                </c:pt>
                <c:pt idx="152">
                  <c:v>3668.47</c:v>
                </c:pt>
                <c:pt idx="153">
                  <c:v>3637.8</c:v>
                </c:pt>
                <c:pt idx="154">
                  <c:v>3674.94</c:v>
                </c:pt>
                <c:pt idx="155">
                  <c:v>3605.28</c:v>
                </c:pt>
                <c:pt idx="156">
                  <c:v>3484.41</c:v>
                </c:pt>
                <c:pt idx="157">
                  <c:v>3516.15</c:v>
                </c:pt>
                <c:pt idx="158">
                  <c:v>3491.03</c:v>
                </c:pt>
                <c:pt idx="159">
                  <c:v>3497.9</c:v>
                </c:pt>
                <c:pt idx="160">
                  <c:v>3495.38</c:v>
                </c:pt>
                <c:pt idx="161">
                  <c:v>3429.84</c:v>
                </c:pt>
                <c:pt idx="162">
                  <c:v>3353.48</c:v>
                </c:pt>
                <c:pt idx="163">
                  <c:v>3247.26</c:v>
                </c:pt>
                <c:pt idx="164">
                  <c:v>3073.39</c:v>
                </c:pt>
                <c:pt idx="165">
                  <c:v>3218.01</c:v>
                </c:pt>
                <c:pt idx="166">
                  <c:v>3170.73</c:v>
                </c:pt>
                <c:pt idx="167">
                  <c:v>3280.78</c:v>
                </c:pt>
                <c:pt idx="168">
                  <c:v>3286.59</c:v>
                </c:pt>
                <c:pt idx="169">
                  <c:v>3269.63</c:v>
                </c:pt>
                <c:pt idx="170">
                  <c:v>3188.73</c:v>
                </c:pt>
                <c:pt idx="171">
                  <c:v>3198.86</c:v>
                </c:pt>
                <c:pt idx="172">
                  <c:v>3270.09</c:v>
                </c:pt>
                <c:pt idx="173">
                  <c:v>3180.25</c:v>
                </c:pt>
                <c:pt idx="174">
                  <c:v>3197.97</c:v>
                </c:pt>
                <c:pt idx="175">
                  <c:v>3233.84</c:v>
                </c:pt>
                <c:pt idx="176">
                  <c:v>3269.98</c:v>
                </c:pt>
                <c:pt idx="177">
                  <c:v>3221.14</c:v>
                </c:pt>
                <c:pt idx="178">
                  <c:v>3187.94</c:v>
                </c:pt>
                <c:pt idx="179">
                  <c:v>3175.62</c:v>
                </c:pt>
                <c:pt idx="180">
                  <c:v>3207.6</c:v>
                </c:pt>
                <c:pt idx="181">
                  <c:v>3251.79</c:v>
                </c:pt>
                <c:pt idx="182">
                  <c:v>3255.79</c:v>
                </c:pt>
                <c:pt idx="183">
                  <c:v>3157.3</c:v>
                </c:pt>
                <c:pt idx="184">
                  <c:v>3184.72</c:v>
                </c:pt>
                <c:pt idx="185">
                  <c:v>3076.05</c:v>
                </c:pt>
                <c:pt idx="186">
                  <c:v>3079.99</c:v>
                </c:pt>
                <c:pt idx="187">
                  <c:v>3019.34</c:v>
                </c:pt>
                <c:pt idx="188">
                  <c:v>3113.16</c:v>
                </c:pt>
                <c:pt idx="189">
                  <c:v>3039.44</c:v>
                </c:pt>
                <c:pt idx="190">
                  <c:v>3029.86</c:v>
                </c:pt>
                <c:pt idx="191">
                  <c:v>3100.67</c:v>
                </c:pt>
                <c:pt idx="192">
                  <c:v>3069.05</c:v>
                </c:pt>
                <c:pt idx="193">
                  <c:v>3088.18</c:v>
                </c:pt>
                <c:pt idx="194">
                  <c:v>3190.39</c:v>
                </c:pt>
                <c:pt idx="195">
                  <c:v>3220.09</c:v>
                </c:pt>
                <c:pt idx="196">
                  <c:v>3226.4</c:v>
                </c:pt>
                <c:pt idx="197">
                  <c:v>3224.96</c:v>
                </c:pt>
                <c:pt idx="198">
                  <c:v>3250.31</c:v>
                </c:pt>
                <c:pt idx="199">
                  <c:v>3247.33</c:v>
                </c:pt>
                <c:pt idx="200">
                  <c:v>3221.28</c:v>
                </c:pt>
                <c:pt idx="201">
                  <c:v>3191.57</c:v>
                </c:pt>
                <c:pt idx="202">
                  <c:v>3238.81</c:v>
                </c:pt>
                <c:pt idx="203">
                  <c:v>3264.93</c:v>
                </c:pt>
                <c:pt idx="204">
                  <c:v>3272.04</c:v>
                </c:pt>
                <c:pt idx="205">
                  <c:v>3255.72</c:v>
                </c:pt>
                <c:pt idx="206">
                  <c:v>3272.23</c:v>
                </c:pt>
                <c:pt idx="207">
                  <c:v>3353.11</c:v>
                </c:pt>
                <c:pt idx="208">
                  <c:v>3425.81</c:v>
                </c:pt>
                <c:pt idx="209">
                  <c:v>3414.6</c:v>
                </c:pt>
                <c:pt idx="210">
                  <c:v>3381.01</c:v>
                </c:pt>
                <c:pt idx="211">
                  <c:v>3421.09</c:v>
                </c:pt>
                <c:pt idx="212">
                  <c:v>3413.39</c:v>
                </c:pt>
                <c:pt idx="213">
                  <c:v>3418.23</c:v>
                </c:pt>
                <c:pt idx="214">
                  <c:v>3434.5</c:v>
                </c:pt>
                <c:pt idx="215">
                  <c:v>3442.68</c:v>
                </c:pt>
                <c:pt idx="216">
                  <c:v>3439.16</c:v>
                </c:pt>
                <c:pt idx="217">
                  <c:v>3447.49</c:v>
                </c:pt>
                <c:pt idx="218">
                  <c:v>3468.21</c:v>
                </c:pt>
                <c:pt idx="219">
                  <c:v>3418.36</c:v>
                </c:pt>
                <c:pt idx="220">
                  <c:v>3425.4</c:v>
                </c:pt>
                <c:pt idx="221">
                  <c:v>3448.42</c:v>
                </c:pt>
                <c:pt idx="222">
                  <c:v>3387.7</c:v>
                </c:pt>
                <c:pt idx="223">
                  <c:v>3360.65</c:v>
                </c:pt>
                <c:pt idx="224">
                  <c:v>3362.23</c:v>
                </c:pt>
                <c:pt idx="225">
                  <c:v>3451.94</c:v>
                </c:pt>
                <c:pt idx="226">
                  <c:v>3431.92</c:v>
                </c:pt>
                <c:pt idx="227">
                  <c:v>3448.93</c:v>
                </c:pt>
                <c:pt idx="228">
                  <c:v>3452.45</c:v>
                </c:pt>
                <c:pt idx="229">
                  <c:v>3445.26</c:v>
                </c:pt>
                <c:pt idx="230">
                  <c:v>3409.6</c:v>
                </c:pt>
                <c:pt idx="231">
                  <c:v>3462.06</c:v>
                </c:pt>
                <c:pt idx="232">
                  <c:v>3498.62</c:v>
                </c:pt>
                <c:pt idx="233">
                  <c:v>3488.99</c:v>
                </c:pt>
                <c:pt idx="234">
                  <c:v>3506.45</c:v>
                </c:pt>
                <c:pt idx="235">
                  <c:v>3479.64</c:v>
                </c:pt>
                <c:pt idx="236">
                  <c:v>3468.66</c:v>
                </c:pt>
                <c:pt idx="237">
                  <c:v>3343.34</c:v>
                </c:pt>
                <c:pt idx="238">
                  <c:v>3330.75</c:v>
                </c:pt>
                <c:pt idx="239">
                  <c:v>3360.21</c:v>
                </c:pt>
                <c:pt idx="240">
                  <c:v>3297.46</c:v>
                </c:pt>
                <c:pt idx="241">
                  <c:v>3277.21</c:v>
                </c:pt>
                <c:pt idx="242">
                  <c:v>3269.97</c:v>
                </c:pt>
                <c:pt idx="243">
                  <c:v>3203.21</c:v>
                </c:pt>
                <c:pt idx="244">
                  <c:v>3139.24</c:v>
                </c:pt>
                <c:pt idx="245">
                  <c:v>3241.51</c:v>
                </c:pt>
                <c:pt idx="246">
                  <c:v>3246.78</c:v>
                </c:pt>
                <c:pt idx="247">
                  <c:v>3306.47</c:v>
                </c:pt>
                <c:pt idx="248">
                  <c:v>3260.72</c:v>
                </c:pt>
                <c:pt idx="249">
                  <c:v>3213.01</c:v>
                </c:pt>
                <c:pt idx="250">
                  <c:v>3214.32</c:v>
                </c:pt>
                <c:pt idx="251">
                  <c:v>3286.68</c:v>
                </c:pt>
                <c:pt idx="252">
                  <c:v>3284.47</c:v>
                </c:pt>
                <c:pt idx="253">
                  <c:v>3256.49</c:v>
                </c:pt>
                <c:pt idx="254">
                  <c:v>3314.28</c:v>
                </c:pt>
                <c:pt idx="255">
                  <c:v>3287.98</c:v>
                </c:pt>
                <c:pt idx="256">
                  <c:v>3267.52</c:v>
                </c:pt>
                <c:pt idx="257">
                  <c:v>3164.76</c:v>
                </c:pt>
                <c:pt idx="258">
                  <c:v>3178.01</c:v>
                </c:pt>
                <c:pt idx="259">
                  <c:v>3139.32</c:v>
                </c:pt>
                <c:pt idx="260">
                  <c:v>3084.68</c:v>
                </c:pt>
                <c:pt idx="261">
                  <c:v>3033.47</c:v>
                </c:pt>
                <c:pt idx="262">
                  <c:v>3027.49</c:v>
                </c:pt>
                <c:pt idx="263">
                  <c:v>3064.66</c:v>
                </c:pt>
                <c:pt idx="264">
                  <c:v>3073.02</c:v>
                </c:pt>
                <c:pt idx="265">
                  <c:v>3024</c:v>
                </c:pt>
                <c:pt idx="266">
                  <c:v>2952.48</c:v>
                </c:pt>
                <c:pt idx="267">
                  <c:v>2935.39</c:v>
                </c:pt>
                <c:pt idx="268">
                  <c:v>2980.49</c:v>
                </c:pt>
                <c:pt idx="269">
                  <c:v>2882.59</c:v>
                </c:pt>
                <c:pt idx="270">
                  <c:v>2943.92</c:v>
                </c:pt>
                <c:pt idx="271">
                  <c:v>3023.21</c:v>
                </c:pt>
                <c:pt idx="272">
                  <c:v>3001.78</c:v>
                </c:pt>
                <c:pt idx="273">
                  <c:v>3032.84</c:v>
                </c:pt>
                <c:pt idx="274">
                  <c:v>3043.47</c:v>
                </c:pt>
                <c:pt idx="275">
                  <c:v>2979.42</c:v>
                </c:pt>
                <c:pt idx="276">
                  <c:v>3045.09</c:v>
                </c:pt>
                <c:pt idx="277">
                  <c:v>3021.01</c:v>
                </c:pt>
                <c:pt idx="278">
                  <c:v>2951.85</c:v>
                </c:pt>
                <c:pt idx="279">
                  <c:v>2896.63</c:v>
                </c:pt>
                <c:pt idx="280">
                  <c:v>2905.3</c:v>
                </c:pt>
                <c:pt idx="281">
                  <c:v>2879.39</c:v>
                </c:pt>
                <c:pt idx="282">
                  <c:v>2785.17</c:v>
                </c:pt>
                <c:pt idx="283">
                  <c:v>2736.5</c:v>
                </c:pt>
                <c:pt idx="284">
                  <c:v>2789.05</c:v>
                </c:pt>
                <c:pt idx="285">
                  <c:v>2680.35</c:v>
                </c:pt>
                <c:pt idx="286">
                  <c:v>2756.16</c:v>
                </c:pt>
                <c:pt idx="287">
                  <c:v>2833.87</c:v>
                </c:pt>
                <c:pt idx="288">
                  <c:v>2821.26</c:v>
                </c:pt>
                <c:pt idx="289">
                  <c:v>2897.72</c:v>
                </c:pt>
                <c:pt idx="290">
                  <c:v>2895.15</c:v>
                </c:pt>
                <c:pt idx="291">
                  <c:v>2871.05</c:v>
                </c:pt>
                <c:pt idx="292">
                  <c:v>2933.91</c:v>
                </c:pt>
                <c:pt idx="293">
                  <c:v>2887.38</c:v>
                </c:pt>
                <c:pt idx="294">
                  <c:v>2820.24</c:v>
                </c:pt>
                <c:pt idx="295">
                  <c:v>2877.42</c:v>
                </c:pt>
                <c:pt idx="296">
                  <c:v>2929.16</c:v>
                </c:pt>
                <c:pt idx="297">
                  <c:v>2945.75</c:v>
                </c:pt>
                <c:pt idx="298">
                  <c:v>2996.39</c:v>
                </c:pt>
                <c:pt idx="299">
                  <c:v>3022.14</c:v>
                </c:pt>
                <c:pt idx="300">
                  <c:v>3012.87</c:v>
                </c:pt>
                <c:pt idx="301">
                  <c:v>3037.35</c:v>
                </c:pt>
                <c:pt idx="302">
                  <c:v>3021.09</c:v>
                </c:pt>
                <c:pt idx="303">
                  <c:v>3002.01</c:v>
                </c:pt>
                <c:pt idx="304">
                  <c:v>3016.18</c:v>
                </c:pt>
                <c:pt idx="305">
                  <c:v>2970.78</c:v>
                </c:pt>
                <c:pt idx="306">
                  <c:v>3073.8</c:v>
                </c:pt>
                <c:pt idx="307">
                  <c:v>3091.98</c:v>
                </c:pt>
                <c:pt idx="308">
                  <c:v>3067.21</c:v>
                </c:pt>
                <c:pt idx="309">
                  <c:v>3062.05</c:v>
                </c:pt>
                <c:pt idx="310">
                  <c:v>3043.1</c:v>
                </c:pt>
                <c:pt idx="311">
                  <c:v>3059.77</c:v>
                </c:pt>
                <c:pt idx="312">
                  <c:v>3048.77</c:v>
                </c:pt>
                <c:pt idx="313">
                  <c:v>3051.23</c:v>
                </c:pt>
                <c:pt idx="314">
                  <c:v>3042.42</c:v>
                </c:pt>
                <c:pt idx="315">
                  <c:v>2986.73</c:v>
                </c:pt>
                <c:pt idx="316">
                  <c:v>3004.87</c:v>
                </c:pt>
                <c:pt idx="317">
                  <c:v>3044.1</c:v>
                </c:pt>
                <c:pt idx="318">
                  <c:v>3004.93</c:v>
                </c:pt>
                <c:pt idx="319">
                  <c:v>2953.28</c:v>
                </c:pt>
                <c:pt idx="320">
                  <c:v>2962.28</c:v>
                </c:pt>
                <c:pt idx="321">
                  <c:v>2890.35</c:v>
                </c:pt>
                <c:pt idx="322">
                  <c:v>2909.36</c:v>
                </c:pt>
                <c:pt idx="323">
                  <c:v>2871.57</c:v>
                </c:pt>
                <c:pt idx="324">
                  <c:v>2911.98</c:v>
                </c:pt>
                <c:pt idx="325">
                  <c:v>2924.23</c:v>
                </c:pt>
                <c:pt idx="326">
                  <c:v>2942.09</c:v>
                </c:pt>
                <c:pt idx="327">
                  <c:v>3039.19</c:v>
                </c:pt>
                <c:pt idx="328">
                  <c:v>3060.86</c:v>
                </c:pt>
                <c:pt idx="329">
                  <c:v>3054.34</c:v>
                </c:pt>
                <c:pt idx="330">
                  <c:v>3064.03</c:v>
                </c:pt>
                <c:pt idx="331">
                  <c:v>3112.99</c:v>
                </c:pt>
                <c:pt idx="332">
                  <c:v>3142.52</c:v>
                </c:pt>
                <c:pt idx="333">
                  <c:v>3151.69</c:v>
                </c:pt>
                <c:pt idx="334">
                  <c:v>3141.12</c:v>
                </c:pt>
                <c:pt idx="335">
                  <c:v>3117.62</c:v>
                </c:pt>
                <c:pt idx="336">
                  <c:v>3121.29</c:v>
                </c:pt>
                <c:pt idx="337">
                  <c:v>3130.43</c:v>
                </c:pt>
                <c:pt idx="338">
                  <c:v>3125.43</c:v>
                </c:pt>
                <c:pt idx="339">
                  <c:v>3028.21</c:v>
                </c:pt>
                <c:pt idx="340">
                  <c:v>3032.6</c:v>
                </c:pt>
                <c:pt idx="341">
                  <c:v>2974.2</c:v>
                </c:pt>
                <c:pt idx="342">
                  <c:v>2938.75</c:v>
                </c:pt>
                <c:pt idx="343">
                  <c:v>2940.35</c:v>
                </c:pt>
                <c:pt idx="344">
                  <c:v>2936.84</c:v>
                </c:pt>
                <c:pt idx="345">
                  <c:v>2955.83</c:v>
                </c:pt>
                <c:pt idx="346">
                  <c:v>2978.97</c:v>
                </c:pt>
                <c:pt idx="347">
                  <c:v>2956.71</c:v>
                </c:pt>
                <c:pt idx="348">
                  <c:v>2935.46</c:v>
                </c:pt>
                <c:pt idx="349">
                  <c:v>2956.63</c:v>
                </c:pt>
                <c:pt idx="350">
                  <c:v>2951.39</c:v>
                </c:pt>
                <c:pt idx="351">
                  <c:v>2938.09</c:v>
                </c:pt>
                <c:pt idx="352">
                  <c:v>2956.43</c:v>
                </c:pt>
                <c:pt idx="353">
                  <c:v>2919.22</c:v>
                </c:pt>
                <c:pt idx="354">
                  <c:v>2962.16</c:v>
                </c:pt>
                <c:pt idx="355">
                  <c:v>2932.93</c:v>
                </c:pt>
                <c:pt idx="356">
                  <c:v>3010.12</c:v>
                </c:pt>
                <c:pt idx="357">
                  <c:v>3061.6</c:v>
                </c:pt>
                <c:pt idx="358">
                  <c:v>3071.21</c:v>
                </c:pt>
                <c:pt idx="359">
                  <c:v>3078.48</c:v>
                </c:pt>
                <c:pt idx="360">
                  <c:v>3090.01</c:v>
                </c:pt>
                <c:pt idx="361">
                  <c:v>3063.48</c:v>
                </c:pt>
                <c:pt idx="362">
                  <c:v>3038.77</c:v>
                </c:pt>
                <c:pt idx="363">
                  <c:v>3033.86</c:v>
                </c:pt>
                <c:pt idx="364">
                  <c:v>2997.55</c:v>
                </c:pt>
                <c:pt idx="365">
                  <c:v>3001.9</c:v>
                </c:pt>
                <c:pt idx="366">
                  <c:v>3040.69</c:v>
                </c:pt>
                <c:pt idx="367">
                  <c:v>3019.76</c:v>
                </c:pt>
                <c:pt idx="368">
                  <c:v>2989.03</c:v>
                </c:pt>
                <c:pt idx="369">
                  <c:v>2911.11</c:v>
                </c:pt>
                <c:pt idx="370">
                  <c:v>2853.52</c:v>
                </c:pt>
                <c:pt idx="371">
                  <c:v>2797.18</c:v>
                </c:pt>
                <c:pt idx="372">
                  <c:v>2830.3</c:v>
                </c:pt>
                <c:pt idx="373">
                  <c:v>2819.3</c:v>
                </c:pt>
                <c:pt idx="374">
                  <c:v>2849.17</c:v>
                </c:pt>
                <c:pt idx="375">
                  <c:v>2942.88</c:v>
                </c:pt>
                <c:pt idx="376">
                  <c:v>2967.34</c:v>
                </c:pt>
                <c:pt idx="377">
                  <c:v>2978.31</c:v>
                </c:pt>
                <c:pt idx="378">
                  <c:v>3037.86</c:v>
                </c:pt>
                <c:pt idx="379">
                  <c:v>2776.09</c:v>
                </c:pt>
                <c:pt idx="380">
                  <c:v>2697.44</c:v>
                </c:pt>
                <c:pt idx="381">
                  <c:v>2758.67</c:v>
                </c:pt>
                <c:pt idx="382">
                  <c:v>2832.18</c:v>
                </c:pt>
                <c:pt idx="383">
                  <c:v>2864.74</c:v>
                </c:pt>
                <c:pt idx="384">
                  <c:v>2883.06</c:v>
                </c:pt>
                <c:pt idx="385">
                  <c:v>2862.21</c:v>
                </c:pt>
                <c:pt idx="386">
                  <c:v>2812.88</c:v>
                </c:pt>
                <c:pt idx="387">
                  <c:v>2761.37</c:v>
                </c:pt>
                <c:pt idx="388">
                  <c:v>2780.1</c:v>
                </c:pt>
                <c:pt idx="389">
                  <c:v>2838.01</c:v>
                </c:pt>
                <c:pt idx="390">
                  <c:v>2885.32</c:v>
                </c:pt>
                <c:pt idx="391">
                  <c:v>2933.44</c:v>
                </c:pt>
                <c:pt idx="392">
                  <c:v>2926.14</c:v>
                </c:pt>
                <c:pt idx="393">
                  <c:v>2963.07</c:v>
                </c:pt>
                <c:pt idx="394">
                  <c:v>2958.65</c:v>
                </c:pt>
                <c:pt idx="395">
                  <c:v>2949.17</c:v>
                </c:pt>
                <c:pt idx="396">
                  <c:v>2931.1</c:v>
                </c:pt>
                <c:pt idx="397">
                  <c:v>2966.95</c:v>
                </c:pt>
                <c:pt idx="398">
                  <c:v>2968.49</c:v>
                </c:pt>
                <c:pt idx="399">
                  <c:v>2972.23</c:v>
                </c:pt>
                <c:pt idx="400">
                  <c:v>2973.22</c:v>
                </c:pt>
                <c:pt idx="401">
                  <c:v>2978.9</c:v>
                </c:pt>
                <c:pt idx="402">
                  <c:v>2999.48</c:v>
                </c:pt>
                <c:pt idx="403">
                  <c:v>2966.1</c:v>
                </c:pt>
                <c:pt idx="404">
                  <c:v>2990.76</c:v>
                </c:pt>
                <c:pt idx="405">
                  <c:v>2967.31</c:v>
                </c:pt>
                <c:pt idx="406">
                  <c:v>2906.98</c:v>
                </c:pt>
                <c:pt idx="407">
                  <c:v>2911.06</c:v>
                </c:pt>
                <c:pt idx="408">
                  <c:v>2932.34</c:v>
                </c:pt>
                <c:pt idx="409">
                  <c:v>2973.71</c:v>
                </c:pt>
                <c:pt idx="410">
                  <c:v>2982.92</c:v>
                </c:pt>
                <c:pt idx="411">
                  <c:v>3029.18</c:v>
                </c:pt>
                <c:pt idx="412">
                  <c:v>3018.46</c:v>
                </c:pt>
                <c:pt idx="413">
                  <c:v>3049.03</c:v>
                </c:pt>
                <c:pt idx="414">
                  <c:v>3044.94</c:v>
                </c:pt>
                <c:pt idx="415">
                  <c:v>3046.65</c:v>
                </c:pt>
                <c:pt idx="416">
                  <c:v>3016.19</c:v>
                </c:pt>
                <c:pt idx="417">
                  <c:v>2980.54</c:v>
                </c:pt>
                <c:pt idx="418">
                  <c:v>2995.3</c:v>
                </c:pt>
                <c:pt idx="419">
                  <c:v>2968.2</c:v>
                </c:pt>
                <c:pt idx="420">
                  <c:v>2960.37</c:v>
                </c:pt>
                <c:pt idx="421">
                  <c:v>2993.73</c:v>
                </c:pt>
                <c:pt idx="422">
                  <c:v>3008.59</c:v>
                </c:pt>
                <c:pt idx="423">
                  <c:v>2987.69</c:v>
                </c:pt>
                <c:pt idx="424">
                  <c:v>3010.36</c:v>
                </c:pt>
                <c:pt idx="425">
                  <c:v>2998.5</c:v>
                </c:pt>
                <c:pt idx="426">
                  <c:v>3030.75</c:v>
                </c:pt>
                <c:pt idx="427">
                  <c:v>3023.13</c:v>
                </c:pt>
                <c:pt idx="428">
                  <c:v>3017.49</c:v>
                </c:pt>
                <c:pt idx="429">
                  <c:v>3079.74</c:v>
                </c:pt>
                <c:pt idx="430">
                  <c:v>3077.66</c:v>
                </c:pt>
                <c:pt idx="431">
                  <c:v>3070.16</c:v>
                </c:pt>
                <c:pt idx="432">
                  <c:v>3091.66</c:v>
                </c:pt>
                <c:pt idx="433">
                  <c:v>3083.54</c:v>
                </c:pt>
                <c:pt idx="434">
                  <c:v>3053.2</c:v>
                </c:pt>
                <c:pt idx="435">
                  <c:v>3012.88</c:v>
                </c:pt>
                <c:pt idx="436">
                  <c:v>2974.8</c:v>
                </c:pt>
                <c:pt idx="437">
                  <c:v>2964.9</c:v>
                </c:pt>
                <c:pt idx="438">
                  <c:v>2973.77</c:v>
                </c:pt>
                <c:pt idx="439">
                  <c:v>2935.25</c:v>
                </c:pt>
                <c:pt idx="440">
                  <c:v>2968.31</c:v>
                </c:pt>
                <c:pt idx="441">
                  <c:v>2964.86</c:v>
                </c:pt>
                <c:pt idx="442">
                  <c:v>2982.18</c:v>
                </c:pt>
                <c:pt idx="443">
                  <c:v>3051.69</c:v>
                </c:pt>
                <c:pt idx="444">
                  <c:v>3032.31</c:v>
                </c:pt>
                <c:pt idx="445">
                  <c:v>2975.88</c:v>
                </c:pt>
                <c:pt idx="446">
                  <c:v>2970.84</c:v>
                </c:pt>
                <c:pt idx="447">
                  <c:v>2991.11</c:v>
                </c:pt>
                <c:pt idx="448">
                  <c:v>2991.58</c:v>
                </c:pt>
                <c:pt idx="449">
                  <c:v>3002.24</c:v>
                </c:pt>
                <c:pt idx="450">
                  <c:v>2998.5</c:v>
                </c:pt>
                <c:pt idx="451">
                  <c:v>3029.5</c:v>
                </c:pt>
                <c:pt idx="452">
                  <c:v>3026.28</c:v>
                </c:pt>
                <c:pt idx="453">
                  <c:v>3021.58</c:v>
                </c:pt>
                <c:pt idx="454">
                  <c:v>3000.57</c:v>
                </c:pt>
                <c:pt idx="455">
                  <c:v>3035.76</c:v>
                </c:pt>
                <c:pt idx="456">
                  <c:v>3020.69</c:v>
                </c:pt>
                <c:pt idx="457">
                  <c:v>3008.03</c:v>
                </c:pt>
                <c:pt idx="458">
                  <c:v>2975.04</c:v>
                </c:pt>
                <c:pt idx="459">
                  <c:v>3025.19</c:v>
                </c:pt>
                <c:pt idx="460">
                  <c:v>3008.72</c:v>
                </c:pt>
                <c:pt idx="461">
                  <c:v>3046.99</c:v>
                </c:pt>
                <c:pt idx="462">
                  <c:v>3055.94</c:v>
                </c:pt>
                <c:pt idx="463">
                  <c:v>3076.63</c:v>
                </c:pt>
                <c:pt idx="464">
                  <c:v>3077.65</c:v>
                </c:pt>
                <c:pt idx="465">
                  <c:v>3093.86</c:v>
                </c:pt>
                <c:pt idx="466">
                  <c:v>3087.41</c:v>
                </c:pt>
                <c:pt idx="467">
                  <c:v>3080.98</c:v>
                </c:pt>
                <c:pt idx="468">
                  <c:v>3085.17</c:v>
                </c:pt>
                <c:pt idx="469">
                  <c:v>3079.24</c:v>
                </c:pt>
                <c:pt idx="470">
                  <c:v>3055.25</c:v>
                </c:pt>
                <c:pt idx="471">
                  <c:v>3023.15</c:v>
                </c:pt>
                <c:pt idx="472">
                  <c:v>2980.17</c:v>
                </c:pt>
                <c:pt idx="473">
                  <c:v>2973.49</c:v>
                </c:pt>
                <c:pt idx="474">
                  <c:v>2954.53</c:v>
                </c:pt>
                <c:pt idx="475">
                  <c:v>3009.28</c:v>
                </c:pt>
                <c:pt idx="476">
                  <c:v>3023.43</c:v>
                </c:pt>
                <c:pt idx="477">
                  <c:v>3056.29</c:v>
                </c:pt>
                <c:pt idx="478">
                  <c:v>3046.59</c:v>
                </c:pt>
                <c:pt idx="479">
                  <c:v>3030.02</c:v>
                </c:pt>
                <c:pt idx="480">
                  <c:v>3039.8</c:v>
                </c:pt>
                <c:pt idx="481">
                  <c:v>3049.72</c:v>
                </c:pt>
                <c:pt idx="482">
                  <c:v>3026.36</c:v>
                </c:pt>
                <c:pt idx="483">
                  <c:v>3041.79</c:v>
                </c:pt>
                <c:pt idx="484">
                  <c:v>3020.83</c:v>
                </c:pt>
                <c:pt idx="485">
                  <c:v>3032.97</c:v>
                </c:pt>
                <c:pt idx="486">
                  <c:v>3044.33</c:v>
                </c:pt>
                <c:pt idx="487">
                  <c:v>3032.14</c:v>
                </c:pt>
                <c:pt idx="488">
                  <c:v>3040.6</c:v>
                </c:pt>
                <c:pt idx="489">
                  <c:v>3048.38</c:v>
                </c:pt>
                <c:pt idx="490">
                  <c:v>3016.8</c:v>
                </c:pt>
                <c:pt idx="491">
                  <c:v>3038.42</c:v>
                </c:pt>
                <c:pt idx="492">
                  <c:v>3051.61</c:v>
                </c:pt>
                <c:pt idx="493">
                  <c:v>3030.98</c:v>
                </c:pt>
                <c:pt idx="494">
                  <c:v>3015.13</c:v>
                </c:pt>
                <c:pt idx="495">
                  <c:v>3052.75</c:v>
                </c:pt>
                <c:pt idx="496">
                  <c:v>3100.76</c:v>
                </c:pt>
                <c:pt idx="497">
                  <c:v>3142.24</c:v>
                </c:pt>
                <c:pt idx="498">
                  <c:v>3185.79</c:v>
                </c:pt>
                <c:pt idx="499">
                  <c:v>3197.54</c:v>
                </c:pt>
                <c:pt idx="500">
                  <c:v>3199.11</c:v>
                </c:pt>
                <c:pt idx="501">
                  <c:v>3236.71</c:v>
                </c:pt>
                <c:pt idx="502">
                  <c:v>3211.71</c:v>
                </c:pt>
                <c:pt idx="503">
                  <c:v>3249.74</c:v>
                </c:pt>
                <c:pt idx="504">
                  <c:v>3259.24</c:v>
                </c:pt>
                <c:pt idx="505">
                  <c:v>3257.85</c:v>
                </c:pt>
                <c:pt idx="506">
                  <c:v>3279.41</c:v>
                </c:pt>
                <c:pt idx="507">
                  <c:v>3270.75</c:v>
                </c:pt>
                <c:pt idx="508">
                  <c:v>3269.51</c:v>
                </c:pt>
                <c:pt idx="509">
                  <c:v>3273.97</c:v>
                </c:pt>
                <c:pt idx="510">
                  <c:v>3278.53</c:v>
                </c:pt>
                <c:pt idx="511">
                  <c:v>3278.72</c:v>
                </c:pt>
                <c:pt idx="512">
                  <c:v>3271.76</c:v>
                </c:pt>
                <c:pt idx="513">
                  <c:v>3290.52</c:v>
                </c:pt>
                <c:pt idx="514">
                  <c:v>3308.67</c:v>
                </c:pt>
                <c:pt idx="515">
                  <c:v>3315.02</c:v>
                </c:pt>
                <c:pt idx="516">
                  <c:v>3317.52</c:v>
                </c:pt>
                <c:pt idx="517">
                  <c:v>3316.47</c:v>
                </c:pt>
                <c:pt idx="518">
                  <c:v>3321.17</c:v>
                </c:pt>
                <c:pt idx="519">
                  <c:v>3308.97</c:v>
                </c:pt>
                <c:pt idx="520">
                  <c:v>3306.21</c:v>
                </c:pt>
                <c:pt idx="521">
                  <c:v>3307.94</c:v>
                </c:pt>
                <c:pt idx="522">
                  <c:v>3286.7</c:v>
                </c:pt>
                <c:pt idx="523">
                  <c:v>3324.34</c:v>
                </c:pt>
                <c:pt idx="524">
                  <c:v>3294.53</c:v>
                </c:pt>
                <c:pt idx="525">
                  <c:v>3285.04</c:v>
                </c:pt>
                <c:pt idx="526">
                  <c:v>3294</c:v>
                </c:pt>
                <c:pt idx="527">
                  <c:v>3290.33</c:v>
                </c:pt>
                <c:pt idx="528">
                  <c:v>3299.44</c:v>
                </c:pt>
                <c:pt idx="529">
                  <c:v>3273.04</c:v>
                </c:pt>
                <c:pt idx="530">
                  <c:v>3281.53</c:v>
                </c:pt>
                <c:pt idx="531">
                  <c:v>3326.15</c:v>
                </c:pt>
                <c:pt idx="532">
                  <c:v>3319.13</c:v>
                </c:pt>
                <c:pt idx="533">
                  <c:v>3303.33</c:v>
                </c:pt>
                <c:pt idx="534">
                  <c:v>3262.72</c:v>
                </c:pt>
                <c:pt idx="535">
                  <c:v>3230.68</c:v>
                </c:pt>
                <c:pt idx="536">
                  <c:v>3258.92</c:v>
                </c:pt>
                <c:pt idx="537">
                  <c:v>3253.61</c:v>
                </c:pt>
                <c:pt idx="538">
                  <c:v>3273.11</c:v>
                </c:pt>
                <c:pt idx="539">
                  <c:v>3238.31</c:v>
                </c:pt>
                <c:pt idx="540">
                  <c:v>3235.71</c:v>
                </c:pt>
                <c:pt idx="541">
                  <c:v>3238.04</c:v>
                </c:pt>
                <c:pt idx="542">
                  <c:v>3277.79</c:v>
                </c:pt>
                <c:pt idx="543">
                  <c:v>3270.83</c:v>
                </c:pt>
                <c:pt idx="544">
                  <c:v>3305.23</c:v>
                </c:pt>
                <c:pt idx="545">
                  <c:v>3308.89</c:v>
                </c:pt>
                <c:pt idx="546">
                  <c:v>3323.71</c:v>
                </c:pt>
                <c:pt idx="547">
                  <c:v>3311.04</c:v>
                </c:pt>
                <c:pt idx="548">
                  <c:v>3308.81</c:v>
                </c:pt>
                <c:pt idx="549">
                  <c:v>3312.39</c:v>
                </c:pt>
                <c:pt idx="550">
                  <c:v>3339.33</c:v>
                </c:pt>
                <c:pt idx="551">
                  <c:v>3339.27</c:v>
                </c:pt>
                <c:pt idx="552">
                  <c:v>3333.96</c:v>
                </c:pt>
                <c:pt idx="553">
                  <c:v>3304.09</c:v>
                </c:pt>
                <c:pt idx="554">
                  <c:v>3309.3</c:v>
                </c:pt>
                <c:pt idx="555">
                  <c:v>3319.61</c:v>
                </c:pt>
                <c:pt idx="556">
                  <c:v>3390.2</c:v>
                </c:pt>
                <c:pt idx="557">
                  <c:v>3384.71</c:v>
                </c:pt>
                <c:pt idx="558">
                  <c:v>3403.39</c:v>
                </c:pt>
                <c:pt idx="559">
                  <c:v>3387.46</c:v>
                </c:pt>
                <c:pt idx="560">
                  <c:v>3385.12</c:v>
                </c:pt>
                <c:pt idx="561">
                  <c:v>3389.62</c:v>
                </c:pt>
                <c:pt idx="562">
                  <c:v>3409.89</c:v>
                </c:pt>
                <c:pt idx="563">
                  <c:v>3416.27</c:v>
                </c:pt>
                <c:pt idx="564">
                  <c:v>3415.49</c:v>
                </c:pt>
                <c:pt idx="565">
                  <c:v>3399.43</c:v>
                </c:pt>
                <c:pt idx="566">
                  <c:v>3409.32</c:v>
                </c:pt>
                <c:pt idx="567">
                  <c:v>3439.96</c:v>
                </c:pt>
                <c:pt idx="568">
                  <c:v>3448.41</c:v>
                </c:pt>
                <c:pt idx="569">
                  <c:v>3437.48</c:v>
                </c:pt>
                <c:pt idx="570">
                  <c:v>3429.62</c:v>
                </c:pt>
                <c:pt idx="571">
                  <c:v>3420.7</c:v>
                </c:pt>
                <c:pt idx="572">
                  <c:v>3452.18</c:v>
                </c:pt>
                <c:pt idx="573">
                  <c:v>3444.15</c:v>
                </c:pt>
                <c:pt idx="574">
                  <c:v>3437.14</c:v>
                </c:pt>
                <c:pt idx="575">
                  <c:v>3465.07</c:v>
                </c:pt>
                <c:pt idx="576">
                  <c:v>3475.27</c:v>
                </c:pt>
                <c:pt idx="577">
                  <c:v>3481.58</c:v>
                </c:pt>
                <c:pt idx="578">
                  <c:v>3500.93</c:v>
                </c:pt>
                <c:pt idx="579">
                  <c:v>3472.94</c:v>
                </c:pt>
                <c:pt idx="580">
                  <c:v>3481.66</c:v>
                </c:pt>
                <c:pt idx="581">
                  <c:v>3472.58</c:v>
                </c:pt>
                <c:pt idx="582">
                  <c:v>3489.57</c:v>
                </c:pt>
                <c:pt idx="583">
                  <c:v>3495.8</c:v>
                </c:pt>
                <c:pt idx="584">
                  <c:v>3480.44</c:v>
                </c:pt>
                <c:pt idx="585">
                  <c:v>3470.04</c:v>
                </c:pt>
                <c:pt idx="586">
                  <c:v>3468.51</c:v>
                </c:pt>
                <c:pt idx="587">
                  <c:v>3448.26</c:v>
                </c:pt>
                <c:pt idx="588">
                  <c:v>3409.78</c:v>
                </c:pt>
                <c:pt idx="589">
                  <c:v>3420.99</c:v>
                </c:pt>
                <c:pt idx="590">
                  <c:v>3440.03</c:v>
                </c:pt>
                <c:pt idx="591">
                  <c:v>3440.27</c:v>
                </c:pt>
                <c:pt idx="592">
                  <c:v>3577.38</c:v>
                </c:pt>
                <c:pt idx="593">
                  <c:v>3583.16</c:v>
                </c:pt>
                <c:pt idx="594">
                  <c:v>3578.71</c:v>
                </c:pt>
                <c:pt idx="595">
                  <c:v>3563.29</c:v>
                </c:pt>
                <c:pt idx="596">
                  <c:v>3559.59</c:v>
                </c:pt>
                <c:pt idx="597">
                  <c:v>3559.59</c:v>
                </c:pt>
                <c:pt idx="598">
                  <c:v>3578.21</c:v>
                </c:pt>
                <c:pt idx="599">
                  <c:v>3586.25</c:v>
                </c:pt>
                <c:pt idx="600">
                  <c:v>3627.88</c:v>
                </c:pt>
                <c:pt idx="601">
                  <c:v>3658.79</c:v>
                </c:pt>
                <c:pt idx="602">
                  <c:v>3642.11</c:v>
                </c:pt>
                <c:pt idx="603">
                  <c:v>3649.08</c:v>
                </c:pt>
                <c:pt idx="604">
                  <c:v>3645.74</c:v>
                </c:pt>
                <c:pt idx="605">
                  <c:v>3623.55</c:v>
                </c:pt>
                <c:pt idx="606">
                  <c:v>3637.52</c:v>
                </c:pt>
                <c:pt idx="607">
                  <c:v>3641.88</c:v>
                </c:pt>
                <c:pt idx="608">
                  <c:v>3641.89</c:v>
                </c:pt>
                <c:pt idx="609">
                  <c:v>3584.83</c:v>
                </c:pt>
                <c:pt idx="610">
                  <c:v>3562.22</c:v>
                </c:pt>
                <c:pt idx="611">
                  <c:v>3587.01</c:v>
                </c:pt>
                <c:pt idx="612">
                  <c:v>3576.53</c:v>
                </c:pt>
                <c:pt idx="613">
                  <c:v>3595.03</c:v>
                </c:pt>
                <c:pt idx="614">
                  <c:v>3586.62</c:v>
                </c:pt>
                <c:pt idx="615">
                  <c:v>3584.55</c:v>
                </c:pt>
                <c:pt idx="616">
                  <c:v>3579.02</c:v>
                </c:pt>
                <c:pt idx="617">
                  <c:v>3578.95</c:v>
                </c:pt>
                <c:pt idx="618">
                  <c:v>3561.22</c:v>
                </c:pt>
                <c:pt idx="619">
                  <c:v>3554.59</c:v>
                </c:pt>
                <c:pt idx="620">
                  <c:v>3567.02</c:v>
                </c:pt>
                <c:pt idx="621">
                  <c:v>3591.82</c:v>
                </c:pt>
                <c:pt idx="622">
                  <c:v>3579.55</c:v>
                </c:pt>
                <c:pt idx="623">
                  <c:v>3554.18</c:v>
                </c:pt>
                <c:pt idx="624">
                  <c:v>3548.84</c:v>
                </c:pt>
                <c:pt idx="625">
                  <c:v>3563.88</c:v>
                </c:pt>
                <c:pt idx="626">
                  <c:v>3586.07</c:v>
                </c:pt>
                <c:pt idx="627">
                  <c:v>3543.95</c:v>
                </c:pt>
                <c:pt idx="628">
                  <c:v>3557.87</c:v>
                </c:pt>
                <c:pt idx="629">
                  <c:v>3547.15</c:v>
                </c:pt>
                <c:pt idx="630">
                  <c:v>3525.46</c:v>
                </c:pt>
                <c:pt idx="631">
                  <c:v>3543.88</c:v>
                </c:pt>
                <c:pt idx="632">
                  <c:v>3579.58</c:v>
                </c:pt>
                <c:pt idx="633">
                  <c:v>3560.66</c:v>
                </c:pt>
                <c:pt idx="634">
                  <c:v>3554.35</c:v>
                </c:pt>
                <c:pt idx="635">
                  <c:v>3555.76</c:v>
                </c:pt>
                <c:pt idx="636">
                  <c:v>3543.68</c:v>
                </c:pt>
                <c:pt idx="637">
                  <c:v>3561.76</c:v>
                </c:pt>
                <c:pt idx="638">
                  <c:v>3538.32</c:v>
                </c:pt>
                <c:pt idx="639">
                  <c:v>3535.7</c:v>
                </c:pt>
                <c:pt idx="640">
                  <c:v>3471.33</c:v>
                </c:pt>
                <c:pt idx="641">
                  <c:v>3441.88</c:v>
                </c:pt>
                <c:pt idx="642">
                  <c:v>3491.81</c:v>
                </c:pt>
                <c:pt idx="643">
                  <c:v>3479.47</c:v>
                </c:pt>
                <c:pt idx="644">
                  <c:v>3478.41</c:v>
                </c:pt>
                <c:pt idx="645">
                  <c:v>3462.06</c:v>
                </c:pt>
                <c:pt idx="646">
                  <c:v>3463.84</c:v>
                </c:pt>
                <c:pt idx="647">
                  <c:v>3478.06</c:v>
                </c:pt>
                <c:pt idx="648">
                  <c:v>3464.48</c:v>
                </c:pt>
                <c:pt idx="649">
                  <c:v>3515.23</c:v>
                </c:pt>
                <c:pt idx="650">
                  <c:v>3527.83</c:v>
                </c:pt>
                <c:pt idx="651">
                  <c:v>3525.94</c:v>
                </c:pt>
                <c:pt idx="652">
                  <c:v>3516.35</c:v>
                </c:pt>
                <c:pt idx="653">
                  <c:v>3478.68</c:v>
                </c:pt>
                <c:pt idx="654">
                  <c:v>3500.28</c:v>
                </c:pt>
                <c:pt idx="655">
                  <c:v>3499.49</c:v>
                </c:pt>
                <c:pt idx="656">
                  <c:v>3451.71</c:v>
                </c:pt>
                <c:pt idx="657">
                  <c:v>3453.17</c:v>
                </c:pt>
                <c:pt idx="658">
                  <c:v>3473.54</c:v>
                </c:pt>
                <c:pt idx="659">
                  <c:v>3491.19</c:v>
                </c:pt>
                <c:pt idx="660">
                  <c:v>3493.14</c:v>
                </c:pt>
                <c:pt idx="661">
                  <c:v>3467.73</c:v>
                </c:pt>
                <c:pt idx="662">
                  <c:v>3449.36</c:v>
                </c:pt>
                <c:pt idx="663">
                  <c:v>3477.39</c:v>
                </c:pt>
                <c:pt idx="664">
                  <c:v>3459.32</c:v>
                </c:pt>
                <c:pt idx="665">
                  <c:v>3466.37</c:v>
                </c:pt>
                <c:pt idx="666">
                  <c:v>3507.41</c:v>
                </c:pt>
                <c:pt idx="667">
                  <c:v>3505.8</c:v>
                </c:pt>
                <c:pt idx="668">
                  <c:v>3515.63</c:v>
                </c:pt>
                <c:pt idx="669">
                  <c:v>3468.45</c:v>
                </c:pt>
                <c:pt idx="670">
                  <c:v>3433.54</c:v>
                </c:pt>
                <c:pt idx="671">
                  <c:v>3406.34</c:v>
                </c:pt>
                <c:pt idx="672">
                  <c:v>3450.66</c:v>
                </c:pt>
                <c:pt idx="673">
                  <c:v>3461.91</c:v>
                </c:pt>
                <c:pt idx="674">
                  <c:v>3484.57</c:v>
                </c:pt>
                <c:pt idx="675">
                  <c:v>3461.97</c:v>
                </c:pt>
                <c:pt idx="676">
                  <c:v>3446.03</c:v>
                </c:pt>
                <c:pt idx="677">
                  <c:v>3423.53</c:v>
                </c:pt>
                <c:pt idx="678">
                  <c:v>3455.59</c:v>
                </c:pt>
                <c:pt idx="679">
                  <c:v>3438.63</c:v>
                </c:pt>
                <c:pt idx="680">
                  <c:v>3444.73</c:v>
                </c:pt>
                <c:pt idx="681">
                  <c:v>3438.55</c:v>
                </c:pt>
                <c:pt idx="682">
                  <c:v>3421.03</c:v>
                </c:pt>
                <c:pt idx="683">
                  <c:v>3388.22</c:v>
                </c:pt>
                <c:pt idx="684">
                  <c:v>3403.71</c:v>
                </c:pt>
                <c:pt idx="685">
                  <c:v>3421.47</c:v>
                </c:pt>
                <c:pt idx="686">
                  <c:v>3443.88</c:v>
                </c:pt>
                <c:pt idx="687">
                  <c:v>3429.98</c:v>
                </c:pt>
                <c:pt idx="688">
                  <c:v>3420.86</c:v>
                </c:pt>
                <c:pt idx="689">
                  <c:v>3433.8</c:v>
                </c:pt>
                <c:pt idx="690">
                  <c:v>3447.66</c:v>
                </c:pt>
                <c:pt idx="691">
                  <c:v>3447.69</c:v>
                </c:pt>
                <c:pt idx="692">
                  <c:v>3495.19</c:v>
                </c:pt>
                <c:pt idx="693">
                  <c:v>3512.56</c:v>
                </c:pt>
                <c:pt idx="694">
                  <c:v>3523.14</c:v>
                </c:pt>
                <c:pt idx="695">
                  <c:v>3526.48</c:v>
                </c:pt>
                <c:pt idx="696">
                  <c:v>3515.55</c:v>
                </c:pt>
                <c:pt idx="697">
                  <c:v>3526.74</c:v>
                </c:pt>
                <c:pt idx="698">
                  <c:v>3531.18</c:v>
                </c:pt>
                <c:pt idx="699">
                  <c:v>3525.55</c:v>
                </c:pt>
                <c:pt idx="700">
                  <c:v>3539.59</c:v>
                </c:pt>
                <c:pt idx="701">
                  <c:v>3541.42</c:v>
                </c:pt>
                <c:pt idx="702">
                  <c:v>3537.81</c:v>
                </c:pt>
                <c:pt idx="703">
                  <c:v>3536.38</c:v>
                </c:pt>
                <c:pt idx="704">
                  <c:v>3555.17</c:v>
                </c:pt>
                <c:pt idx="705">
                  <c:v>3563.64</c:v>
                </c:pt>
                <c:pt idx="706">
                  <c:v>3594.85</c:v>
                </c:pt>
                <c:pt idx="707">
                  <c:v>3602.69</c:v>
                </c:pt>
                <c:pt idx="708">
                  <c:v>3605.73</c:v>
                </c:pt>
                <c:pt idx="709">
                  <c:v>3594.91</c:v>
                </c:pt>
                <c:pt idx="710">
                  <c:v>3613.54</c:v>
                </c:pt>
                <c:pt idx="711">
                  <c:v>3603.32</c:v>
                </c:pt>
                <c:pt idx="712">
                  <c:v>3610.5</c:v>
                </c:pt>
                <c:pt idx="713">
                  <c:v>3598.79</c:v>
                </c:pt>
                <c:pt idx="714">
                  <c:v>3607.39</c:v>
                </c:pt>
                <c:pt idx="715">
                  <c:v>3605.54</c:v>
                </c:pt>
                <c:pt idx="716">
                  <c:v>3604.55</c:v>
                </c:pt>
                <c:pt idx="717">
                  <c:v>3606.27</c:v>
                </c:pt>
                <c:pt idx="718">
                  <c:v>3607.77</c:v>
                </c:pt>
                <c:pt idx="719">
                  <c:v>3619.65</c:v>
                </c:pt>
                <c:pt idx="720">
                  <c:v>3602.08</c:v>
                </c:pt>
                <c:pt idx="721">
                  <c:v>3605.09</c:v>
                </c:pt>
                <c:pt idx="722">
                  <c:v>3608.87</c:v>
                </c:pt>
                <c:pt idx="723">
                  <c:v>3610.69</c:v>
                </c:pt>
                <c:pt idx="724">
                  <c:v>3591.46</c:v>
                </c:pt>
                <c:pt idx="725">
                  <c:v>3637.2</c:v>
                </c:pt>
                <c:pt idx="726">
                  <c:v>3652.23</c:v>
                </c:pt>
                <c:pt idx="727">
                  <c:v>3662.18</c:v>
                </c:pt>
                <c:pt idx="728">
                  <c:v>3673.95</c:v>
                </c:pt>
                <c:pt idx="729">
                  <c:v>3697.4</c:v>
                </c:pt>
                <c:pt idx="730">
                  <c:v>3688.8</c:v>
                </c:pt>
                <c:pt idx="731">
                  <c:v>3689.96</c:v>
                </c:pt>
                <c:pt idx="732">
                  <c:v>3682.36</c:v>
                </c:pt>
                <c:pt idx="733">
                  <c:v>3658.77</c:v>
                </c:pt>
                <c:pt idx="734">
                  <c:v>3655.04</c:v>
                </c:pt>
                <c:pt idx="735">
                  <c:v>3612.5</c:v>
                </c:pt>
                <c:pt idx="736">
                  <c:v>3593.76</c:v>
                </c:pt>
                <c:pt idx="737">
                  <c:v>3574.52</c:v>
                </c:pt>
                <c:pt idx="738">
                  <c:v>3556.38</c:v>
                </c:pt>
                <c:pt idx="739">
                  <c:v>3545.72</c:v>
                </c:pt>
                <c:pt idx="740">
                  <c:v>3564.8</c:v>
                </c:pt>
                <c:pt idx="741">
                  <c:v>3547.46</c:v>
                </c:pt>
                <c:pt idx="742">
                  <c:v>3561.41</c:v>
                </c:pt>
                <c:pt idx="743">
                  <c:v>3579.32</c:v>
                </c:pt>
                <c:pt idx="744">
                  <c:v>3562.65</c:v>
                </c:pt>
                <c:pt idx="745">
                  <c:v>3572.07</c:v>
                </c:pt>
                <c:pt idx="746">
                  <c:v>3581.23</c:v>
                </c:pt>
                <c:pt idx="747">
                  <c:v>3564.02</c:v>
                </c:pt>
                <c:pt idx="748">
                  <c:v>3583.49</c:v>
                </c:pt>
                <c:pt idx="749">
                  <c:v>3589.91</c:v>
                </c:pt>
                <c:pt idx="750">
                  <c:v>3569.93</c:v>
                </c:pt>
                <c:pt idx="751">
                  <c:v>3527.55</c:v>
                </c:pt>
                <c:pt idx="752">
                  <c:v>3576.22</c:v>
                </c:pt>
                <c:pt idx="753">
                  <c:v>3570.57</c:v>
                </c:pt>
                <c:pt idx="754">
                  <c:v>3561.57</c:v>
                </c:pt>
                <c:pt idx="755">
                  <c:v>3573.13</c:v>
                </c:pt>
                <c:pt idx="756">
                  <c:v>3591.45</c:v>
                </c:pt>
                <c:pt idx="757">
                  <c:v>3582.21</c:v>
                </c:pt>
                <c:pt idx="758">
                  <c:v>3600.35</c:v>
                </c:pt>
                <c:pt idx="759">
                  <c:v>3581.75</c:v>
                </c:pt>
                <c:pt idx="760">
                  <c:v>3556.22</c:v>
                </c:pt>
                <c:pt idx="761">
                  <c:v>3560.53</c:v>
                </c:pt>
                <c:pt idx="762">
                  <c:v>3609.42</c:v>
                </c:pt>
                <c:pt idx="763">
                  <c:v>3582.22</c:v>
                </c:pt>
                <c:pt idx="764">
                  <c:v>3552.65</c:v>
                </c:pt>
                <c:pt idx="765">
                  <c:v>3570.78</c:v>
                </c:pt>
                <c:pt idx="766">
                  <c:v>3553.39</c:v>
                </c:pt>
                <c:pt idx="767">
                  <c:v>3550.17</c:v>
                </c:pt>
                <c:pt idx="768">
                  <c:v>3524.31</c:v>
                </c:pt>
                <c:pt idx="769">
                  <c:v>3503.96</c:v>
                </c:pt>
                <c:pt idx="770">
                  <c:v>3490.19</c:v>
                </c:pt>
                <c:pt idx="771">
                  <c:v>3509.88</c:v>
                </c:pt>
                <c:pt idx="772">
                  <c:v>3568.88</c:v>
                </c:pt>
                <c:pt idx="773">
                  <c:v>3607.63</c:v>
                </c:pt>
                <c:pt idx="774">
                  <c:v>3616.45</c:v>
                </c:pt>
                <c:pt idx="775">
                  <c:v>3622.87</c:v>
                </c:pt>
                <c:pt idx="776">
                  <c:v>3609.83</c:v>
                </c:pt>
                <c:pt idx="777">
                  <c:v>3595.24</c:v>
                </c:pt>
                <c:pt idx="778">
                  <c:v>3612.61</c:v>
                </c:pt>
                <c:pt idx="779">
                  <c:v>3611.81</c:v>
                </c:pt>
                <c:pt idx="780">
                  <c:v>3622.01</c:v>
                </c:pt>
                <c:pt idx="781">
                  <c:v>3612.78</c:v>
                </c:pt>
                <c:pt idx="782">
                  <c:v>3620.91</c:v>
                </c:pt>
                <c:pt idx="783">
                  <c:v>3649.07</c:v>
                </c:pt>
                <c:pt idx="784">
                  <c:v>3665.28</c:v>
                </c:pt>
                <c:pt idx="785">
                  <c:v>3672.29</c:v>
                </c:pt>
                <c:pt idx="786">
                  <c:v>3643.22</c:v>
                </c:pt>
                <c:pt idx="787">
                  <c:v>3630.15</c:v>
                </c:pt>
                <c:pt idx="788">
                  <c:v>3647.41</c:v>
                </c:pt>
                <c:pt idx="789">
                  <c:v>3643.04</c:v>
                </c:pt>
                <c:pt idx="790">
                  <c:v>3606.75</c:v>
                </c:pt>
                <c:pt idx="791">
                  <c:v>3609.29</c:v>
                </c:pt>
                <c:pt idx="792">
                  <c:v>3577.35</c:v>
                </c:pt>
                <c:pt idx="793">
                  <c:v>3523.28</c:v>
                </c:pt>
                <c:pt idx="794">
                  <c:v>3478.77</c:v>
                </c:pt>
                <c:pt idx="795">
                  <c:v>3394.92</c:v>
                </c:pt>
                <c:pt idx="796">
                  <c:v>3454.52</c:v>
                </c:pt>
                <c:pt idx="797">
                  <c:v>3377.3</c:v>
                </c:pt>
                <c:pt idx="798">
                  <c:v>3325.99</c:v>
                </c:pt>
                <c:pt idx="799">
                  <c:v>3368.25</c:v>
                </c:pt>
                <c:pt idx="800">
                  <c:v>3340.93</c:v>
                </c:pt>
                <c:pt idx="801">
                  <c:v>3369.83</c:v>
                </c:pt>
                <c:pt idx="802">
                  <c:v>3389.63</c:v>
                </c:pt>
                <c:pt idx="803">
                  <c:v>3426.8</c:v>
                </c:pt>
                <c:pt idx="804">
                  <c:v>3407.79</c:v>
                </c:pt>
                <c:pt idx="805">
                  <c:v>3435.08</c:v>
                </c:pt>
                <c:pt idx="806">
                  <c:v>3430.16</c:v>
                </c:pt>
                <c:pt idx="807">
                  <c:v>3431.99</c:v>
                </c:pt>
                <c:pt idx="808">
                  <c:v>3441.46</c:v>
                </c:pt>
                <c:pt idx="809">
                  <c:v>3463.18</c:v>
                </c:pt>
                <c:pt idx="810">
                  <c:v>3458.03</c:v>
                </c:pt>
                <c:pt idx="811">
                  <c:v>3438.96</c:v>
                </c:pt>
              </c:numCache>
            </c:numRef>
          </c:yVal>
          <c:smooth val="0"/>
          <c:extLst xmlns:c16r2="http://schemas.microsoft.com/office/drawing/2015/06/chart">
            <c:ext xmlns:c16="http://schemas.microsoft.com/office/drawing/2014/chart" uri="{C3380CC4-5D6E-409C-BE32-E72D297353CC}">
              <c16:uniqueId val="{00000000-AD1B-4DA1-B312-159CAF78B0E0}"/>
            </c:ext>
          </c:extLst>
        </c:ser>
        <c:dLbls>
          <c:showLegendKey val="0"/>
          <c:showVal val="0"/>
          <c:showCatName val="0"/>
          <c:showSerName val="0"/>
          <c:showPercent val="0"/>
          <c:showBubbleSize val="0"/>
        </c:dLbls>
        <c:axId val="88419328"/>
        <c:axId val="88429312"/>
      </c:scatterChart>
      <c:valAx>
        <c:axId val="88419328"/>
        <c:scaling>
          <c:orientation val="minMax"/>
          <c:max val="43157"/>
          <c:min val="42006"/>
        </c:scaling>
        <c:delete val="0"/>
        <c:axPos val="b"/>
        <c:numFmt formatCode="[$-80A]\ mmm&quot; &quot;yy;@" sourceLinked="0"/>
        <c:majorTickMark val="none"/>
        <c:minorTickMark val="none"/>
        <c:tickLblPos val="nextTo"/>
        <c:spPr>
          <a:noFill/>
          <a:ln w="15875" cap="flat" cmpd="sng" algn="ctr">
            <a:solidFill>
              <a:schemeClr val="tx1"/>
            </a:solidFill>
            <a:round/>
          </a:ln>
          <a:effectLst/>
        </c:spPr>
        <c:txPr>
          <a:bodyPr rot="-60000000" spcFirstLastPara="1" vertOverflow="ellipsis" vert="horz" wrap="square" anchor="ctr" anchorCtr="1"/>
          <a:lstStyle/>
          <a:p>
            <a:pPr>
              <a:defRPr sz="700" b="1" i="0" u="none" strike="noStrike" kern="1200" baseline="0">
                <a:solidFill>
                  <a:schemeClr val="tx1"/>
                </a:solidFill>
                <a:latin typeface="Century Gothic" panose="020B0502020202020204" pitchFamily="34" charset="0"/>
                <a:ea typeface="+mn-ea"/>
                <a:cs typeface="+mn-cs"/>
              </a:defRPr>
            </a:pPr>
            <a:endParaRPr lang="es-MX"/>
          </a:p>
        </c:txPr>
        <c:crossAx val="88429312"/>
        <c:crosses val="autoZero"/>
        <c:crossBetween val="midCat"/>
        <c:majorUnit val="280"/>
      </c:valAx>
      <c:valAx>
        <c:axId val="88429312"/>
        <c:scaling>
          <c:orientation val="minMax"/>
          <c:min val="2650"/>
        </c:scaling>
        <c:delete val="0"/>
        <c:axPos val="l"/>
        <c:title>
          <c:tx>
            <c:rich>
              <a:bodyPr rot="-5400000" spcFirstLastPara="1" vertOverflow="ellipsis" vert="horz" wrap="square" anchor="ctr" anchorCtr="1"/>
              <a:lstStyle/>
              <a:p>
                <a:pPr>
                  <a:defRPr sz="700" b="1" i="0" u="none" strike="noStrike" kern="1200" baseline="0">
                    <a:solidFill>
                      <a:schemeClr val="tx1"/>
                    </a:solidFill>
                    <a:latin typeface="Century Gothic" panose="020B0502020202020204" pitchFamily="34" charset="0"/>
                    <a:ea typeface="+mn-ea"/>
                    <a:cs typeface="+mn-cs"/>
                  </a:defRPr>
                </a:pPr>
                <a:r>
                  <a:rPr lang="en-US" sz="700" b="1">
                    <a:solidFill>
                      <a:schemeClr val="tx1"/>
                    </a:solidFill>
                    <a:latin typeface="Century Gothic" panose="020B0502020202020204" pitchFamily="34" charset="0"/>
                  </a:rPr>
                  <a:t>Nivel índice</a:t>
                </a:r>
              </a:p>
            </c:rich>
          </c:tx>
          <c:layout/>
          <c:overlay val="0"/>
          <c:spPr>
            <a:noFill/>
            <a:ln>
              <a:noFill/>
            </a:ln>
            <a:effectLst/>
          </c:spPr>
        </c:title>
        <c:numFmt formatCode="#,##0" sourceLinked="0"/>
        <c:majorTickMark val="none"/>
        <c:minorTickMark val="none"/>
        <c:tickLblPos val="nextTo"/>
        <c:spPr>
          <a:noFill/>
          <a:ln w="15875" cap="flat" cmpd="sng" algn="ctr">
            <a:solidFill>
              <a:schemeClr val="tx1"/>
            </a:solidFill>
            <a:round/>
          </a:ln>
          <a:effectLst/>
        </c:spPr>
        <c:txPr>
          <a:bodyPr rot="-60000000" spcFirstLastPara="1" vertOverflow="ellipsis" vert="horz" wrap="square" anchor="ctr" anchorCtr="1"/>
          <a:lstStyle/>
          <a:p>
            <a:pPr>
              <a:defRPr sz="700" b="1" i="0" u="none" strike="noStrike" kern="1200" baseline="0">
                <a:solidFill>
                  <a:schemeClr val="tx1"/>
                </a:solidFill>
                <a:latin typeface="Century Gothic" panose="020B0502020202020204" pitchFamily="34" charset="0"/>
                <a:ea typeface="+mn-ea"/>
                <a:cs typeface="+mn-cs"/>
              </a:defRPr>
            </a:pPr>
            <a:endParaRPr lang="es-MX"/>
          </a:p>
        </c:txPr>
        <c:crossAx val="88419328"/>
        <c:crosses val="autoZero"/>
        <c:crossBetween val="midCat"/>
      </c:valAx>
      <c:spPr>
        <a:noFill/>
        <a:ln>
          <a:noFill/>
        </a:ln>
        <a:effectLst/>
      </c:spPr>
    </c:plotArea>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a:pPr>
      <a:endParaRPr lang="es-MX"/>
    </a:p>
  </c:txPr>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1" i="0" u="none" strike="noStrike" kern="1200" spc="0" baseline="0">
                <a:solidFill>
                  <a:schemeClr val="tx1"/>
                </a:solidFill>
                <a:latin typeface="Century Gothic" panose="020B0502020202020204" pitchFamily="34" charset="0"/>
                <a:ea typeface="+mn-ea"/>
                <a:cs typeface="+mn-cs"/>
              </a:defRPr>
            </a:pPr>
            <a:r>
              <a:rPr lang="es-MX" sz="800" b="1" dirty="0">
                <a:solidFill>
                  <a:schemeClr val="tx1"/>
                </a:solidFill>
                <a:latin typeface="Century Gothic" panose="020B0502020202020204" pitchFamily="34" charset="0"/>
              </a:rPr>
              <a:t>"INDU</a:t>
            </a:r>
            <a:r>
              <a:rPr lang="es-MX" sz="800" b="1" baseline="0" dirty="0">
                <a:solidFill>
                  <a:schemeClr val="tx1"/>
                </a:solidFill>
                <a:latin typeface="Century Gothic" panose="020B0502020202020204" pitchFamily="34" charset="0"/>
              </a:rPr>
              <a:t> INDEX" (Dow Jones)</a:t>
            </a:r>
            <a:endParaRPr lang="es-MX" sz="800" b="1" dirty="0">
              <a:solidFill>
                <a:schemeClr val="tx1"/>
              </a:solidFill>
              <a:latin typeface="Century Gothic" panose="020B0502020202020204" pitchFamily="34" charset="0"/>
            </a:endParaRPr>
          </a:p>
        </c:rich>
      </c:tx>
      <c:layout/>
      <c:overlay val="0"/>
      <c:spPr>
        <a:noFill/>
        <a:ln>
          <a:noFill/>
        </a:ln>
        <a:effectLst/>
      </c:spPr>
    </c:title>
    <c:autoTitleDeleted val="0"/>
    <c:plotArea>
      <c:layout/>
      <c:scatterChart>
        <c:scatterStyle val="lineMarker"/>
        <c:varyColors val="0"/>
        <c:ser>
          <c:idx val="0"/>
          <c:order val="0"/>
          <c:spPr>
            <a:ln w="19050" cap="rnd">
              <a:solidFill>
                <a:schemeClr val="accent1"/>
              </a:solidFill>
              <a:round/>
            </a:ln>
            <a:effectLst/>
          </c:spPr>
          <c:marker>
            <c:symbol val="none"/>
          </c:marker>
          <c:xVal>
            <c:numRef>
              <c:f>Hoja1!$G$3:$G$797</c:f>
              <c:numCache>
                <c:formatCode>m/d/yyyy</c:formatCode>
                <c:ptCount val="795"/>
                <c:pt idx="0">
                  <c:v>42006</c:v>
                </c:pt>
                <c:pt idx="1">
                  <c:v>42009</c:v>
                </c:pt>
                <c:pt idx="2">
                  <c:v>42010</c:v>
                </c:pt>
                <c:pt idx="3">
                  <c:v>42011</c:v>
                </c:pt>
                <c:pt idx="4">
                  <c:v>42012</c:v>
                </c:pt>
                <c:pt idx="5">
                  <c:v>42013</c:v>
                </c:pt>
                <c:pt idx="6">
                  <c:v>42016</c:v>
                </c:pt>
                <c:pt idx="7">
                  <c:v>42017</c:v>
                </c:pt>
                <c:pt idx="8">
                  <c:v>42018</c:v>
                </c:pt>
                <c:pt idx="9">
                  <c:v>42019</c:v>
                </c:pt>
                <c:pt idx="10">
                  <c:v>42020</c:v>
                </c:pt>
                <c:pt idx="11">
                  <c:v>42024</c:v>
                </c:pt>
                <c:pt idx="12">
                  <c:v>42025</c:v>
                </c:pt>
                <c:pt idx="13">
                  <c:v>42026</c:v>
                </c:pt>
                <c:pt idx="14">
                  <c:v>42027</c:v>
                </c:pt>
                <c:pt idx="15">
                  <c:v>42030</c:v>
                </c:pt>
                <c:pt idx="16">
                  <c:v>42031</c:v>
                </c:pt>
                <c:pt idx="17">
                  <c:v>42032</c:v>
                </c:pt>
                <c:pt idx="18">
                  <c:v>42033</c:v>
                </c:pt>
                <c:pt idx="19">
                  <c:v>42034</c:v>
                </c:pt>
                <c:pt idx="20">
                  <c:v>42037</c:v>
                </c:pt>
                <c:pt idx="21">
                  <c:v>42038</c:v>
                </c:pt>
                <c:pt idx="22">
                  <c:v>42039</c:v>
                </c:pt>
                <c:pt idx="23">
                  <c:v>42040</c:v>
                </c:pt>
                <c:pt idx="24">
                  <c:v>42041</c:v>
                </c:pt>
                <c:pt idx="25">
                  <c:v>42044</c:v>
                </c:pt>
                <c:pt idx="26">
                  <c:v>42045</c:v>
                </c:pt>
                <c:pt idx="27">
                  <c:v>42046</c:v>
                </c:pt>
                <c:pt idx="28">
                  <c:v>42047</c:v>
                </c:pt>
                <c:pt idx="29">
                  <c:v>42048</c:v>
                </c:pt>
                <c:pt idx="30">
                  <c:v>42052</c:v>
                </c:pt>
                <c:pt idx="31">
                  <c:v>42053</c:v>
                </c:pt>
                <c:pt idx="32">
                  <c:v>42054</c:v>
                </c:pt>
                <c:pt idx="33">
                  <c:v>42055</c:v>
                </c:pt>
                <c:pt idx="34">
                  <c:v>42058</c:v>
                </c:pt>
                <c:pt idx="35">
                  <c:v>42059</c:v>
                </c:pt>
                <c:pt idx="36">
                  <c:v>42060</c:v>
                </c:pt>
                <c:pt idx="37">
                  <c:v>42061</c:v>
                </c:pt>
                <c:pt idx="38">
                  <c:v>42062</c:v>
                </c:pt>
                <c:pt idx="39">
                  <c:v>42065</c:v>
                </c:pt>
                <c:pt idx="40">
                  <c:v>42066</c:v>
                </c:pt>
                <c:pt idx="41">
                  <c:v>42067</c:v>
                </c:pt>
                <c:pt idx="42">
                  <c:v>42068</c:v>
                </c:pt>
                <c:pt idx="43">
                  <c:v>42069</c:v>
                </c:pt>
                <c:pt idx="44">
                  <c:v>42072</c:v>
                </c:pt>
                <c:pt idx="45">
                  <c:v>42073</c:v>
                </c:pt>
                <c:pt idx="46">
                  <c:v>42074</c:v>
                </c:pt>
                <c:pt idx="47">
                  <c:v>42075</c:v>
                </c:pt>
                <c:pt idx="48">
                  <c:v>42076</c:v>
                </c:pt>
                <c:pt idx="49">
                  <c:v>42079</c:v>
                </c:pt>
                <c:pt idx="50">
                  <c:v>42080</c:v>
                </c:pt>
                <c:pt idx="51">
                  <c:v>42081</c:v>
                </c:pt>
                <c:pt idx="52">
                  <c:v>42082</c:v>
                </c:pt>
                <c:pt idx="53">
                  <c:v>42083</c:v>
                </c:pt>
                <c:pt idx="54">
                  <c:v>42086</c:v>
                </c:pt>
                <c:pt idx="55">
                  <c:v>42087</c:v>
                </c:pt>
                <c:pt idx="56">
                  <c:v>42088</c:v>
                </c:pt>
                <c:pt idx="57">
                  <c:v>42089</c:v>
                </c:pt>
                <c:pt idx="58">
                  <c:v>42090</c:v>
                </c:pt>
                <c:pt idx="59">
                  <c:v>42093</c:v>
                </c:pt>
                <c:pt idx="60">
                  <c:v>42094</c:v>
                </c:pt>
                <c:pt idx="61">
                  <c:v>42095</c:v>
                </c:pt>
                <c:pt idx="62">
                  <c:v>42096</c:v>
                </c:pt>
                <c:pt idx="63">
                  <c:v>42100</c:v>
                </c:pt>
                <c:pt idx="64">
                  <c:v>42101</c:v>
                </c:pt>
                <c:pt idx="65">
                  <c:v>42102</c:v>
                </c:pt>
                <c:pt idx="66">
                  <c:v>42103</c:v>
                </c:pt>
                <c:pt idx="67">
                  <c:v>42104</c:v>
                </c:pt>
                <c:pt idx="68">
                  <c:v>42107</c:v>
                </c:pt>
                <c:pt idx="69">
                  <c:v>42108</c:v>
                </c:pt>
                <c:pt idx="70">
                  <c:v>42109</c:v>
                </c:pt>
                <c:pt idx="71">
                  <c:v>42110</c:v>
                </c:pt>
                <c:pt idx="72">
                  <c:v>42111</c:v>
                </c:pt>
                <c:pt idx="73">
                  <c:v>42114</c:v>
                </c:pt>
                <c:pt idx="74">
                  <c:v>42115</c:v>
                </c:pt>
                <c:pt idx="75">
                  <c:v>42116</c:v>
                </c:pt>
                <c:pt idx="76">
                  <c:v>42117</c:v>
                </c:pt>
                <c:pt idx="77">
                  <c:v>42118</c:v>
                </c:pt>
                <c:pt idx="78">
                  <c:v>42121</c:v>
                </c:pt>
                <c:pt idx="79">
                  <c:v>42122</c:v>
                </c:pt>
                <c:pt idx="80">
                  <c:v>42123</c:v>
                </c:pt>
                <c:pt idx="81">
                  <c:v>42124</c:v>
                </c:pt>
                <c:pt idx="82">
                  <c:v>42125</c:v>
                </c:pt>
                <c:pt idx="83">
                  <c:v>42128</c:v>
                </c:pt>
                <c:pt idx="84">
                  <c:v>42129</c:v>
                </c:pt>
                <c:pt idx="85">
                  <c:v>42130</c:v>
                </c:pt>
                <c:pt idx="86">
                  <c:v>42131</c:v>
                </c:pt>
                <c:pt idx="87">
                  <c:v>42132</c:v>
                </c:pt>
                <c:pt idx="88">
                  <c:v>42135</c:v>
                </c:pt>
                <c:pt idx="89">
                  <c:v>42136</c:v>
                </c:pt>
                <c:pt idx="90">
                  <c:v>42137</c:v>
                </c:pt>
                <c:pt idx="91">
                  <c:v>42138</c:v>
                </c:pt>
                <c:pt idx="92">
                  <c:v>42139</c:v>
                </c:pt>
                <c:pt idx="93">
                  <c:v>42142</c:v>
                </c:pt>
                <c:pt idx="94">
                  <c:v>42143</c:v>
                </c:pt>
                <c:pt idx="95">
                  <c:v>42144</c:v>
                </c:pt>
                <c:pt idx="96">
                  <c:v>42145</c:v>
                </c:pt>
                <c:pt idx="97">
                  <c:v>42146</c:v>
                </c:pt>
                <c:pt idx="98">
                  <c:v>42150</c:v>
                </c:pt>
                <c:pt idx="99">
                  <c:v>42151</c:v>
                </c:pt>
                <c:pt idx="100">
                  <c:v>42152</c:v>
                </c:pt>
                <c:pt idx="101">
                  <c:v>42153</c:v>
                </c:pt>
                <c:pt idx="102">
                  <c:v>42156</c:v>
                </c:pt>
                <c:pt idx="103">
                  <c:v>42157</c:v>
                </c:pt>
                <c:pt idx="104">
                  <c:v>42158</c:v>
                </c:pt>
                <c:pt idx="105">
                  <c:v>42159</c:v>
                </c:pt>
                <c:pt idx="106">
                  <c:v>42160</c:v>
                </c:pt>
                <c:pt idx="107">
                  <c:v>42163</c:v>
                </c:pt>
                <c:pt idx="108">
                  <c:v>42164</c:v>
                </c:pt>
                <c:pt idx="109">
                  <c:v>42165</c:v>
                </c:pt>
                <c:pt idx="110">
                  <c:v>42166</c:v>
                </c:pt>
                <c:pt idx="111">
                  <c:v>42167</c:v>
                </c:pt>
                <c:pt idx="112">
                  <c:v>42170</c:v>
                </c:pt>
                <c:pt idx="113">
                  <c:v>42171</c:v>
                </c:pt>
                <c:pt idx="114">
                  <c:v>42172</c:v>
                </c:pt>
                <c:pt idx="115">
                  <c:v>42173</c:v>
                </c:pt>
                <c:pt idx="116">
                  <c:v>42174</c:v>
                </c:pt>
                <c:pt idx="117">
                  <c:v>42177</c:v>
                </c:pt>
                <c:pt idx="118">
                  <c:v>42178</c:v>
                </c:pt>
                <c:pt idx="119">
                  <c:v>42179</c:v>
                </c:pt>
                <c:pt idx="120">
                  <c:v>42180</c:v>
                </c:pt>
                <c:pt idx="121">
                  <c:v>42181</c:v>
                </c:pt>
                <c:pt idx="122">
                  <c:v>42184</c:v>
                </c:pt>
                <c:pt idx="123">
                  <c:v>42185</c:v>
                </c:pt>
                <c:pt idx="124">
                  <c:v>42186</c:v>
                </c:pt>
                <c:pt idx="125">
                  <c:v>42187</c:v>
                </c:pt>
                <c:pt idx="126">
                  <c:v>42191</c:v>
                </c:pt>
                <c:pt idx="127">
                  <c:v>42192</c:v>
                </c:pt>
                <c:pt idx="128">
                  <c:v>42193</c:v>
                </c:pt>
                <c:pt idx="129">
                  <c:v>42194</c:v>
                </c:pt>
                <c:pt idx="130">
                  <c:v>42195</c:v>
                </c:pt>
                <c:pt idx="131">
                  <c:v>42198</c:v>
                </c:pt>
                <c:pt idx="132">
                  <c:v>42199</c:v>
                </c:pt>
                <c:pt idx="133">
                  <c:v>42200</c:v>
                </c:pt>
                <c:pt idx="134">
                  <c:v>42201</c:v>
                </c:pt>
                <c:pt idx="135">
                  <c:v>42202</c:v>
                </c:pt>
                <c:pt idx="136">
                  <c:v>42205</c:v>
                </c:pt>
                <c:pt idx="137">
                  <c:v>42206</c:v>
                </c:pt>
                <c:pt idx="138">
                  <c:v>42207</c:v>
                </c:pt>
                <c:pt idx="139">
                  <c:v>42208</c:v>
                </c:pt>
                <c:pt idx="140">
                  <c:v>42209</c:v>
                </c:pt>
                <c:pt idx="141">
                  <c:v>42212</c:v>
                </c:pt>
                <c:pt idx="142">
                  <c:v>42213</c:v>
                </c:pt>
                <c:pt idx="143">
                  <c:v>42214</c:v>
                </c:pt>
                <c:pt idx="144">
                  <c:v>42215</c:v>
                </c:pt>
                <c:pt idx="145">
                  <c:v>42216</c:v>
                </c:pt>
                <c:pt idx="146">
                  <c:v>42219</c:v>
                </c:pt>
                <c:pt idx="147">
                  <c:v>42220</c:v>
                </c:pt>
                <c:pt idx="148">
                  <c:v>42221</c:v>
                </c:pt>
                <c:pt idx="149">
                  <c:v>42222</c:v>
                </c:pt>
                <c:pt idx="150">
                  <c:v>42223</c:v>
                </c:pt>
                <c:pt idx="151">
                  <c:v>42226</c:v>
                </c:pt>
                <c:pt idx="152">
                  <c:v>42227</c:v>
                </c:pt>
                <c:pt idx="153">
                  <c:v>42228</c:v>
                </c:pt>
                <c:pt idx="154">
                  <c:v>42229</c:v>
                </c:pt>
                <c:pt idx="155">
                  <c:v>42230</c:v>
                </c:pt>
                <c:pt idx="156">
                  <c:v>42233</c:v>
                </c:pt>
                <c:pt idx="157">
                  <c:v>42234</c:v>
                </c:pt>
                <c:pt idx="158">
                  <c:v>42235</c:v>
                </c:pt>
                <c:pt idx="159">
                  <c:v>42236</c:v>
                </c:pt>
                <c:pt idx="160">
                  <c:v>42237</c:v>
                </c:pt>
                <c:pt idx="161">
                  <c:v>42240</c:v>
                </c:pt>
                <c:pt idx="162">
                  <c:v>42241</c:v>
                </c:pt>
                <c:pt idx="163">
                  <c:v>42242</c:v>
                </c:pt>
                <c:pt idx="164">
                  <c:v>42243</c:v>
                </c:pt>
                <c:pt idx="165">
                  <c:v>42244</c:v>
                </c:pt>
                <c:pt idx="166">
                  <c:v>42247</c:v>
                </c:pt>
                <c:pt idx="167">
                  <c:v>42248</c:v>
                </c:pt>
                <c:pt idx="168">
                  <c:v>42249</c:v>
                </c:pt>
                <c:pt idx="169">
                  <c:v>42250</c:v>
                </c:pt>
                <c:pt idx="170">
                  <c:v>42251</c:v>
                </c:pt>
                <c:pt idx="171">
                  <c:v>42255</c:v>
                </c:pt>
                <c:pt idx="172">
                  <c:v>42256</c:v>
                </c:pt>
                <c:pt idx="173">
                  <c:v>42257</c:v>
                </c:pt>
                <c:pt idx="174">
                  <c:v>42258</c:v>
                </c:pt>
                <c:pt idx="175">
                  <c:v>42261</c:v>
                </c:pt>
                <c:pt idx="176">
                  <c:v>42262</c:v>
                </c:pt>
                <c:pt idx="177">
                  <c:v>42263</c:v>
                </c:pt>
                <c:pt idx="178">
                  <c:v>42264</c:v>
                </c:pt>
                <c:pt idx="179">
                  <c:v>42265</c:v>
                </c:pt>
                <c:pt idx="180">
                  <c:v>42268</c:v>
                </c:pt>
                <c:pt idx="181">
                  <c:v>42269</c:v>
                </c:pt>
                <c:pt idx="182">
                  <c:v>42270</c:v>
                </c:pt>
                <c:pt idx="183">
                  <c:v>42271</c:v>
                </c:pt>
                <c:pt idx="184">
                  <c:v>42272</c:v>
                </c:pt>
                <c:pt idx="185">
                  <c:v>42275</c:v>
                </c:pt>
                <c:pt idx="186">
                  <c:v>42276</c:v>
                </c:pt>
                <c:pt idx="187">
                  <c:v>42277</c:v>
                </c:pt>
                <c:pt idx="188">
                  <c:v>42278</c:v>
                </c:pt>
                <c:pt idx="189">
                  <c:v>42279</c:v>
                </c:pt>
                <c:pt idx="190">
                  <c:v>42282</c:v>
                </c:pt>
                <c:pt idx="191">
                  <c:v>42283</c:v>
                </c:pt>
                <c:pt idx="192">
                  <c:v>42284</c:v>
                </c:pt>
                <c:pt idx="193">
                  <c:v>42285</c:v>
                </c:pt>
                <c:pt idx="194">
                  <c:v>42286</c:v>
                </c:pt>
                <c:pt idx="195">
                  <c:v>42289</c:v>
                </c:pt>
                <c:pt idx="196">
                  <c:v>42290</c:v>
                </c:pt>
                <c:pt idx="197">
                  <c:v>42291</c:v>
                </c:pt>
                <c:pt idx="198">
                  <c:v>42292</c:v>
                </c:pt>
                <c:pt idx="199">
                  <c:v>42293</c:v>
                </c:pt>
                <c:pt idx="200">
                  <c:v>42296</c:v>
                </c:pt>
                <c:pt idx="201">
                  <c:v>42297</c:v>
                </c:pt>
                <c:pt idx="202">
                  <c:v>42298</c:v>
                </c:pt>
                <c:pt idx="203">
                  <c:v>42299</c:v>
                </c:pt>
                <c:pt idx="204">
                  <c:v>42300</c:v>
                </c:pt>
                <c:pt idx="205">
                  <c:v>42303</c:v>
                </c:pt>
                <c:pt idx="206">
                  <c:v>42304</c:v>
                </c:pt>
                <c:pt idx="207">
                  <c:v>42305</c:v>
                </c:pt>
                <c:pt idx="208">
                  <c:v>42306</c:v>
                </c:pt>
                <c:pt idx="209">
                  <c:v>42307</c:v>
                </c:pt>
                <c:pt idx="210">
                  <c:v>42310</c:v>
                </c:pt>
                <c:pt idx="211">
                  <c:v>42311</c:v>
                </c:pt>
                <c:pt idx="212">
                  <c:v>42312</c:v>
                </c:pt>
                <c:pt idx="213">
                  <c:v>42313</c:v>
                </c:pt>
                <c:pt idx="214">
                  <c:v>42314</c:v>
                </c:pt>
                <c:pt idx="215">
                  <c:v>42317</c:v>
                </c:pt>
                <c:pt idx="216">
                  <c:v>42318</c:v>
                </c:pt>
                <c:pt idx="217">
                  <c:v>42319</c:v>
                </c:pt>
                <c:pt idx="218">
                  <c:v>42320</c:v>
                </c:pt>
                <c:pt idx="219">
                  <c:v>42321</c:v>
                </c:pt>
                <c:pt idx="220">
                  <c:v>42324</c:v>
                </c:pt>
                <c:pt idx="221">
                  <c:v>42325</c:v>
                </c:pt>
                <c:pt idx="222">
                  <c:v>42326</c:v>
                </c:pt>
                <c:pt idx="223">
                  <c:v>42327</c:v>
                </c:pt>
                <c:pt idx="224">
                  <c:v>42328</c:v>
                </c:pt>
                <c:pt idx="225">
                  <c:v>42331</c:v>
                </c:pt>
                <c:pt idx="226">
                  <c:v>42332</c:v>
                </c:pt>
                <c:pt idx="227">
                  <c:v>42333</c:v>
                </c:pt>
                <c:pt idx="228">
                  <c:v>42335</c:v>
                </c:pt>
                <c:pt idx="229">
                  <c:v>42338</c:v>
                </c:pt>
                <c:pt idx="230">
                  <c:v>42339</c:v>
                </c:pt>
                <c:pt idx="231">
                  <c:v>42340</c:v>
                </c:pt>
                <c:pt idx="232">
                  <c:v>42341</c:v>
                </c:pt>
                <c:pt idx="233">
                  <c:v>42342</c:v>
                </c:pt>
                <c:pt idx="234">
                  <c:v>42345</c:v>
                </c:pt>
                <c:pt idx="235">
                  <c:v>42346</c:v>
                </c:pt>
                <c:pt idx="236">
                  <c:v>42347</c:v>
                </c:pt>
                <c:pt idx="237">
                  <c:v>42348</c:v>
                </c:pt>
                <c:pt idx="238">
                  <c:v>42349</c:v>
                </c:pt>
                <c:pt idx="239">
                  <c:v>42352</c:v>
                </c:pt>
                <c:pt idx="240">
                  <c:v>42353</c:v>
                </c:pt>
                <c:pt idx="241">
                  <c:v>42354</c:v>
                </c:pt>
                <c:pt idx="242">
                  <c:v>42355</c:v>
                </c:pt>
                <c:pt idx="243">
                  <c:v>42356</c:v>
                </c:pt>
                <c:pt idx="244">
                  <c:v>42359</c:v>
                </c:pt>
                <c:pt idx="245">
                  <c:v>42360</c:v>
                </c:pt>
                <c:pt idx="246">
                  <c:v>42361</c:v>
                </c:pt>
                <c:pt idx="247">
                  <c:v>42362</c:v>
                </c:pt>
                <c:pt idx="248">
                  <c:v>42366</c:v>
                </c:pt>
                <c:pt idx="249">
                  <c:v>42367</c:v>
                </c:pt>
                <c:pt idx="250">
                  <c:v>42368</c:v>
                </c:pt>
                <c:pt idx="251">
                  <c:v>42369</c:v>
                </c:pt>
                <c:pt idx="252">
                  <c:v>42373</c:v>
                </c:pt>
                <c:pt idx="253">
                  <c:v>42374</c:v>
                </c:pt>
                <c:pt idx="254">
                  <c:v>42375</c:v>
                </c:pt>
                <c:pt idx="255">
                  <c:v>42376</c:v>
                </c:pt>
                <c:pt idx="256">
                  <c:v>42377</c:v>
                </c:pt>
                <c:pt idx="257">
                  <c:v>42380</c:v>
                </c:pt>
                <c:pt idx="258">
                  <c:v>42381</c:v>
                </c:pt>
                <c:pt idx="259">
                  <c:v>42382</c:v>
                </c:pt>
                <c:pt idx="260">
                  <c:v>42383</c:v>
                </c:pt>
                <c:pt idx="261">
                  <c:v>42384</c:v>
                </c:pt>
                <c:pt idx="262">
                  <c:v>42388</c:v>
                </c:pt>
                <c:pt idx="263">
                  <c:v>42389</c:v>
                </c:pt>
                <c:pt idx="264">
                  <c:v>42390</c:v>
                </c:pt>
                <c:pt idx="265">
                  <c:v>42391</c:v>
                </c:pt>
                <c:pt idx="266">
                  <c:v>42394</c:v>
                </c:pt>
                <c:pt idx="267">
                  <c:v>42395</c:v>
                </c:pt>
                <c:pt idx="268">
                  <c:v>42396</c:v>
                </c:pt>
                <c:pt idx="269">
                  <c:v>42397</c:v>
                </c:pt>
                <c:pt idx="270">
                  <c:v>42398</c:v>
                </c:pt>
                <c:pt idx="271">
                  <c:v>42401</c:v>
                </c:pt>
                <c:pt idx="272">
                  <c:v>42402</c:v>
                </c:pt>
                <c:pt idx="273">
                  <c:v>42403</c:v>
                </c:pt>
                <c:pt idx="274">
                  <c:v>42404</c:v>
                </c:pt>
                <c:pt idx="275">
                  <c:v>42405</c:v>
                </c:pt>
                <c:pt idx="276">
                  <c:v>42408</c:v>
                </c:pt>
                <c:pt idx="277">
                  <c:v>42409</c:v>
                </c:pt>
                <c:pt idx="278">
                  <c:v>42410</c:v>
                </c:pt>
                <c:pt idx="279">
                  <c:v>42411</c:v>
                </c:pt>
                <c:pt idx="280">
                  <c:v>42412</c:v>
                </c:pt>
                <c:pt idx="281">
                  <c:v>42416</c:v>
                </c:pt>
                <c:pt idx="282">
                  <c:v>42417</c:v>
                </c:pt>
                <c:pt idx="283">
                  <c:v>42418</c:v>
                </c:pt>
                <c:pt idx="284">
                  <c:v>42419</c:v>
                </c:pt>
                <c:pt idx="285">
                  <c:v>42422</c:v>
                </c:pt>
                <c:pt idx="286">
                  <c:v>42423</c:v>
                </c:pt>
                <c:pt idx="287">
                  <c:v>42424</c:v>
                </c:pt>
                <c:pt idx="288">
                  <c:v>42425</c:v>
                </c:pt>
                <c:pt idx="289">
                  <c:v>42426</c:v>
                </c:pt>
                <c:pt idx="290">
                  <c:v>42429</c:v>
                </c:pt>
                <c:pt idx="291">
                  <c:v>42430</c:v>
                </c:pt>
                <c:pt idx="292">
                  <c:v>42431</c:v>
                </c:pt>
                <c:pt idx="293">
                  <c:v>42432</c:v>
                </c:pt>
                <c:pt idx="294">
                  <c:v>42433</c:v>
                </c:pt>
                <c:pt idx="295">
                  <c:v>42436</c:v>
                </c:pt>
                <c:pt idx="296">
                  <c:v>42437</c:v>
                </c:pt>
                <c:pt idx="297">
                  <c:v>42438</c:v>
                </c:pt>
                <c:pt idx="298">
                  <c:v>42439</c:v>
                </c:pt>
                <c:pt idx="299">
                  <c:v>42440</c:v>
                </c:pt>
                <c:pt idx="300">
                  <c:v>42443</c:v>
                </c:pt>
                <c:pt idx="301">
                  <c:v>42444</c:v>
                </c:pt>
                <c:pt idx="302">
                  <c:v>42445</c:v>
                </c:pt>
                <c:pt idx="303">
                  <c:v>42446</c:v>
                </c:pt>
                <c:pt idx="304">
                  <c:v>42447</c:v>
                </c:pt>
                <c:pt idx="305">
                  <c:v>42450</c:v>
                </c:pt>
                <c:pt idx="306">
                  <c:v>42451</c:v>
                </c:pt>
                <c:pt idx="307">
                  <c:v>42452</c:v>
                </c:pt>
                <c:pt idx="308">
                  <c:v>42453</c:v>
                </c:pt>
                <c:pt idx="309">
                  <c:v>42457</c:v>
                </c:pt>
                <c:pt idx="310">
                  <c:v>42458</c:v>
                </c:pt>
                <c:pt idx="311">
                  <c:v>42459</c:v>
                </c:pt>
                <c:pt idx="312">
                  <c:v>42460</c:v>
                </c:pt>
                <c:pt idx="313">
                  <c:v>42461</c:v>
                </c:pt>
                <c:pt idx="314">
                  <c:v>42464</c:v>
                </c:pt>
                <c:pt idx="315">
                  <c:v>42465</c:v>
                </c:pt>
                <c:pt idx="316">
                  <c:v>42466</c:v>
                </c:pt>
                <c:pt idx="317">
                  <c:v>42467</c:v>
                </c:pt>
                <c:pt idx="318">
                  <c:v>42468</c:v>
                </c:pt>
                <c:pt idx="319">
                  <c:v>42471</c:v>
                </c:pt>
                <c:pt idx="320">
                  <c:v>42472</c:v>
                </c:pt>
                <c:pt idx="321">
                  <c:v>42473</c:v>
                </c:pt>
                <c:pt idx="322">
                  <c:v>42474</c:v>
                </c:pt>
                <c:pt idx="323">
                  <c:v>42475</c:v>
                </c:pt>
                <c:pt idx="324">
                  <c:v>42478</c:v>
                </c:pt>
                <c:pt idx="325">
                  <c:v>42479</c:v>
                </c:pt>
                <c:pt idx="326">
                  <c:v>42480</c:v>
                </c:pt>
                <c:pt idx="327">
                  <c:v>42481</c:v>
                </c:pt>
                <c:pt idx="328">
                  <c:v>42482</c:v>
                </c:pt>
                <c:pt idx="329">
                  <c:v>42485</c:v>
                </c:pt>
                <c:pt idx="330">
                  <c:v>42486</c:v>
                </c:pt>
                <c:pt idx="331">
                  <c:v>42487</c:v>
                </c:pt>
                <c:pt idx="332">
                  <c:v>42488</c:v>
                </c:pt>
                <c:pt idx="333">
                  <c:v>42489</c:v>
                </c:pt>
                <c:pt idx="334">
                  <c:v>42492</c:v>
                </c:pt>
                <c:pt idx="335">
                  <c:v>42493</c:v>
                </c:pt>
                <c:pt idx="336">
                  <c:v>42494</c:v>
                </c:pt>
                <c:pt idx="337">
                  <c:v>42495</c:v>
                </c:pt>
                <c:pt idx="338">
                  <c:v>42496</c:v>
                </c:pt>
                <c:pt idx="339">
                  <c:v>42499</c:v>
                </c:pt>
                <c:pt idx="340">
                  <c:v>42500</c:v>
                </c:pt>
                <c:pt idx="341">
                  <c:v>42501</c:v>
                </c:pt>
                <c:pt idx="342">
                  <c:v>42502</c:v>
                </c:pt>
                <c:pt idx="343">
                  <c:v>42503</c:v>
                </c:pt>
                <c:pt idx="344">
                  <c:v>42506</c:v>
                </c:pt>
                <c:pt idx="345">
                  <c:v>42507</c:v>
                </c:pt>
                <c:pt idx="346">
                  <c:v>42508</c:v>
                </c:pt>
                <c:pt idx="347">
                  <c:v>42509</c:v>
                </c:pt>
                <c:pt idx="348">
                  <c:v>42510</c:v>
                </c:pt>
                <c:pt idx="349">
                  <c:v>42513</c:v>
                </c:pt>
                <c:pt idx="350">
                  <c:v>42514</c:v>
                </c:pt>
                <c:pt idx="351">
                  <c:v>42515</c:v>
                </c:pt>
                <c:pt idx="352">
                  <c:v>42516</c:v>
                </c:pt>
                <c:pt idx="353">
                  <c:v>42517</c:v>
                </c:pt>
                <c:pt idx="354">
                  <c:v>42521</c:v>
                </c:pt>
                <c:pt idx="355">
                  <c:v>42522</c:v>
                </c:pt>
                <c:pt idx="356">
                  <c:v>42523</c:v>
                </c:pt>
                <c:pt idx="357">
                  <c:v>42524</c:v>
                </c:pt>
                <c:pt idx="358">
                  <c:v>42527</c:v>
                </c:pt>
                <c:pt idx="359">
                  <c:v>42528</c:v>
                </c:pt>
                <c:pt idx="360">
                  <c:v>42529</c:v>
                </c:pt>
                <c:pt idx="361">
                  <c:v>42530</c:v>
                </c:pt>
                <c:pt idx="362">
                  <c:v>42531</c:v>
                </c:pt>
                <c:pt idx="363">
                  <c:v>42534</c:v>
                </c:pt>
                <c:pt idx="364">
                  <c:v>42535</c:v>
                </c:pt>
                <c:pt idx="365">
                  <c:v>42536</c:v>
                </c:pt>
                <c:pt idx="366">
                  <c:v>42537</c:v>
                </c:pt>
                <c:pt idx="367">
                  <c:v>42538</c:v>
                </c:pt>
                <c:pt idx="368">
                  <c:v>42541</c:v>
                </c:pt>
                <c:pt idx="369">
                  <c:v>42542</c:v>
                </c:pt>
                <c:pt idx="370">
                  <c:v>42543</c:v>
                </c:pt>
                <c:pt idx="371">
                  <c:v>42544</c:v>
                </c:pt>
                <c:pt idx="372">
                  <c:v>42545</c:v>
                </c:pt>
                <c:pt idx="373">
                  <c:v>42548</c:v>
                </c:pt>
                <c:pt idx="374">
                  <c:v>42549</c:v>
                </c:pt>
                <c:pt idx="375">
                  <c:v>42550</c:v>
                </c:pt>
                <c:pt idx="376">
                  <c:v>42551</c:v>
                </c:pt>
                <c:pt idx="377">
                  <c:v>42552</c:v>
                </c:pt>
                <c:pt idx="378">
                  <c:v>42556</c:v>
                </c:pt>
                <c:pt idx="379">
                  <c:v>42557</c:v>
                </c:pt>
                <c:pt idx="380">
                  <c:v>42558</c:v>
                </c:pt>
                <c:pt idx="381">
                  <c:v>42559</c:v>
                </c:pt>
                <c:pt idx="382">
                  <c:v>42562</c:v>
                </c:pt>
                <c:pt idx="383">
                  <c:v>42563</c:v>
                </c:pt>
                <c:pt idx="384">
                  <c:v>42564</c:v>
                </c:pt>
                <c:pt idx="385">
                  <c:v>42565</c:v>
                </c:pt>
                <c:pt idx="386">
                  <c:v>42566</c:v>
                </c:pt>
                <c:pt idx="387">
                  <c:v>42569</c:v>
                </c:pt>
                <c:pt idx="388">
                  <c:v>42570</c:v>
                </c:pt>
                <c:pt idx="389">
                  <c:v>42571</c:v>
                </c:pt>
                <c:pt idx="390">
                  <c:v>42572</c:v>
                </c:pt>
                <c:pt idx="391">
                  <c:v>42573</c:v>
                </c:pt>
                <c:pt idx="392">
                  <c:v>42576</c:v>
                </c:pt>
                <c:pt idx="393">
                  <c:v>42577</c:v>
                </c:pt>
                <c:pt idx="394">
                  <c:v>42578</c:v>
                </c:pt>
                <c:pt idx="395">
                  <c:v>42579</c:v>
                </c:pt>
                <c:pt idx="396">
                  <c:v>42580</c:v>
                </c:pt>
                <c:pt idx="397">
                  <c:v>42583</c:v>
                </c:pt>
                <c:pt idx="398">
                  <c:v>42584</c:v>
                </c:pt>
                <c:pt idx="399">
                  <c:v>42585</c:v>
                </c:pt>
                <c:pt idx="400">
                  <c:v>42586</c:v>
                </c:pt>
                <c:pt idx="401">
                  <c:v>42587</c:v>
                </c:pt>
                <c:pt idx="402">
                  <c:v>42590</c:v>
                </c:pt>
                <c:pt idx="403">
                  <c:v>42591</c:v>
                </c:pt>
                <c:pt idx="404">
                  <c:v>42592</c:v>
                </c:pt>
                <c:pt idx="405">
                  <c:v>42593</c:v>
                </c:pt>
                <c:pt idx="406">
                  <c:v>42594</c:v>
                </c:pt>
                <c:pt idx="407">
                  <c:v>42597</c:v>
                </c:pt>
                <c:pt idx="408">
                  <c:v>42598</c:v>
                </c:pt>
                <c:pt idx="409">
                  <c:v>42599</c:v>
                </c:pt>
                <c:pt idx="410">
                  <c:v>42600</c:v>
                </c:pt>
                <c:pt idx="411">
                  <c:v>42601</c:v>
                </c:pt>
                <c:pt idx="412">
                  <c:v>42604</c:v>
                </c:pt>
                <c:pt idx="413">
                  <c:v>42605</c:v>
                </c:pt>
                <c:pt idx="414">
                  <c:v>42606</c:v>
                </c:pt>
                <c:pt idx="415">
                  <c:v>42607</c:v>
                </c:pt>
                <c:pt idx="416">
                  <c:v>42608</c:v>
                </c:pt>
                <c:pt idx="417">
                  <c:v>42611</c:v>
                </c:pt>
                <c:pt idx="418">
                  <c:v>42612</c:v>
                </c:pt>
                <c:pt idx="419">
                  <c:v>42613</c:v>
                </c:pt>
                <c:pt idx="420">
                  <c:v>42614</c:v>
                </c:pt>
                <c:pt idx="421">
                  <c:v>42615</c:v>
                </c:pt>
                <c:pt idx="422">
                  <c:v>42619</c:v>
                </c:pt>
                <c:pt idx="423">
                  <c:v>42620</c:v>
                </c:pt>
                <c:pt idx="424">
                  <c:v>42621</c:v>
                </c:pt>
                <c:pt idx="425">
                  <c:v>42622</c:v>
                </c:pt>
                <c:pt idx="426">
                  <c:v>42625</c:v>
                </c:pt>
                <c:pt idx="427">
                  <c:v>42626</c:v>
                </c:pt>
                <c:pt idx="428">
                  <c:v>42627</c:v>
                </c:pt>
                <c:pt idx="429">
                  <c:v>42628</c:v>
                </c:pt>
                <c:pt idx="430">
                  <c:v>42629</c:v>
                </c:pt>
                <c:pt idx="431">
                  <c:v>42632</c:v>
                </c:pt>
                <c:pt idx="432">
                  <c:v>42633</c:v>
                </c:pt>
                <c:pt idx="433">
                  <c:v>42634</c:v>
                </c:pt>
                <c:pt idx="434">
                  <c:v>42635</c:v>
                </c:pt>
                <c:pt idx="435">
                  <c:v>42636</c:v>
                </c:pt>
                <c:pt idx="436">
                  <c:v>42639</c:v>
                </c:pt>
                <c:pt idx="437">
                  <c:v>42640</c:v>
                </c:pt>
                <c:pt idx="438">
                  <c:v>42641</c:v>
                </c:pt>
                <c:pt idx="439">
                  <c:v>42642</c:v>
                </c:pt>
                <c:pt idx="440">
                  <c:v>42643</c:v>
                </c:pt>
                <c:pt idx="441">
                  <c:v>42646</c:v>
                </c:pt>
                <c:pt idx="442">
                  <c:v>42647</c:v>
                </c:pt>
                <c:pt idx="443">
                  <c:v>42648</c:v>
                </c:pt>
                <c:pt idx="444">
                  <c:v>42649</c:v>
                </c:pt>
                <c:pt idx="445">
                  <c:v>42650</c:v>
                </c:pt>
                <c:pt idx="446">
                  <c:v>42653</c:v>
                </c:pt>
                <c:pt idx="447">
                  <c:v>42654</c:v>
                </c:pt>
                <c:pt idx="448">
                  <c:v>42655</c:v>
                </c:pt>
                <c:pt idx="449">
                  <c:v>42656</c:v>
                </c:pt>
                <c:pt idx="450">
                  <c:v>42657</c:v>
                </c:pt>
                <c:pt idx="451">
                  <c:v>42660</c:v>
                </c:pt>
                <c:pt idx="452">
                  <c:v>42661</c:v>
                </c:pt>
                <c:pt idx="453">
                  <c:v>42662</c:v>
                </c:pt>
                <c:pt idx="454">
                  <c:v>42663</c:v>
                </c:pt>
                <c:pt idx="455">
                  <c:v>42664</c:v>
                </c:pt>
                <c:pt idx="456">
                  <c:v>42667</c:v>
                </c:pt>
                <c:pt idx="457">
                  <c:v>42668</c:v>
                </c:pt>
                <c:pt idx="458">
                  <c:v>42669</c:v>
                </c:pt>
                <c:pt idx="459">
                  <c:v>42670</c:v>
                </c:pt>
                <c:pt idx="460">
                  <c:v>42671</c:v>
                </c:pt>
                <c:pt idx="461">
                  <c:v>42674</c:v>
                </c:pt>
                <c:pt idx="462">
                  <c:v>42675</c:v>
                </c:pt>
                <c:pt idx="463">
                  <c:v>42676</c:v>
                </c:pt>
                <c:pt idx="464">
                  <c:v>42677</c:v>
                </c:pt>
                <c:pt idx="465">
                  <c:v>42678</c:v>
                </c:pt>
                <c:pt idx="466">
                  <c:v>42681</c:v>
                </c:pt>
                <c:pt idx="467">
                  <c:v>42682</c:v>
                </c:pt>
                <c:pt idx="468">
                  <c:v>42683</c:v>
                </c:pt>
                <c:pt idx="469">
                  <c:v>42684</c:v>
                </c:pt>
                <c:pt idx="470">
                  <c:v>42685</c:v>
                </c:pt>
                <c:pt idx="471">
                  <c:v>42688</c:v>
                </c:pt>
                <c:pt idx="472">
                  <c:v>42689</c:v>
                </c:pt>
                <c:pt idx="473">
                  <c:v>42690</c:v>
                </c:pt>
                <c:pt idx="474">
                  <c:v>42691</c:v>
                </c:pt>
                <c:pt idx="475">
                  <c:v>42692</c:v>
                </c:pt>
                <c:pt idx="476">
                  <c:v>42695</c:v>
                </c:pt>
                <c:pt idx="477">
                  <c:v>42696</c:v>
                </c:pt>
                <c:pt idx="478">
                  <c:v>42697</c:v>
                </c:pt>
                <c:pt idx="479">
                  <c:v>42699</c:v>
                </c:pt>
                <c:pt idx="480">
                  <c:v>42702</c:v>
                </c:pt>
                <c:pt idx="481">
                  <c:v>42703</c:v>
                </c:pt>
                <c:pt idx="482">
                  <c:v>42704</c:v>
                </c:pt>
                <c:pt idx="483">
                  <c:v>42705</c:v>
                </c:pt>
                <c:pt idx="484">
                  <c:v>42706</c:v>
                </c:pt>
                <c:pt idx="485">
                  <c:v>42709</c:v>
                </c:pt>
                <c:pt idx="486">
                  <c:v>42710</c:v>
                </c:pt>
                <c:pt idx="487">
                  <c:v>42711</c:v>
                </c:pt>
                <c:pt idx="488">
                  <c:v>42712</c:v>
                </c:pt>
                <c:pt idx="489">
                  <c:v>42713</c:v>
                </c:pt>
                <c:pt idx="490">
                  <c:v>42716</c:v>
                </c:pt>
                <c:pt idx="491">
                  <c:v>42717</c:v>
                </c:pt>
                <c:pt idx="492">
                  <c:v>42718</c:v>
                </c:pt>
                <c:pt idx="493">
                  <c:v>42719</c:v>
                </c:pt>
                <c:pt idx="494">
                  <c:v>42720</c:v>
                </c:pt>
                <c:pt idx="495">
                  <c:v>42723</c:v>
                </c:pt>
                <c:pt idx="496">
                  <c:v>42724</c:v>
                </c:pt>
                <c:pt idx="497">
                  <c:v>42725</c:v>
                </c:pt>
                <c:pt idx="498">
                  <c:v>42726</c:v>
                </c:pt>
                <c:pt idx="499">
                  <c:v>42727</c:v>
                </c:pt>
                <c:pt idx="500">
                  <c:v>42731</c:v>
                </c:pt>
                <c:pt idx="501">
                  <c:v>42732</c:v>
                </c:pt>
                <c:pt idx="502">
                  <c:v>42733</c:v>
                </c:pt>
                <c:pt idx="503">
                  <c:v>42734</c:v>
                </c:pt>
                <c:pt idx="504">
                  <c:v>42738</c:v>
                </c:pt>
                <c:pt idx="505">
                  <c:v>42739</c:v>
                </c:pt>
                <c:pt idx="506">
                  <c:v>42740</c:v>
                </c:pt>
                <c:pt idx="507">
                  <c:v>42741</c:v>
                </c:pt>
                <c:pt idx="508">
                  <c:v>42744</c:v>
                </c:pt>
                <c:pt idx="509">
                  <c:v>42745</c:v>
                </c:pt>
                <c:pt idx="510">
                  <c:v>42746</c:v>
                </c:pt>
                <c:pt idx="511">
                  <c:v>42747</c:v>
                </c:pt>
                <c:pt idx="512">
                  <c:v>42748</c:v>
                </c:pt>
                <c:pt idx="513">
                  <c:v>42752</c:v>
                </c:pt>
                <c:pt idx="514">
                  <c:v>42753</c:v>
                </c:pt>
                <c:pt idx="515">
                  <c:v>42754</c:v>
                </c:pt>
                <c:pt idx="516">
                  <c:v>42755</c:v>
                </c:pt>
                <c:pt idx="517">
                  <c:v>42758</c:v>
                </c:pt>
                <c:pt idx="518">
                  <c:v>42759</c:v>
                </c:pt>
                <c:pt idx="519">
                  <c:v>42760</c:v>
                </c:pt>
                <c:pt idx="520">
                  <c:v>42761</c:v>
                </c:pt>
                <c:pt idx="521">
                  <c:v>42762</c:v>
                </c:pt>
                <c:pt idx="522">
                  <c:v>42765</c:v>
                </c:pt>
                <c:pt idx="523">
                  <c:v>42766</c:v>
                </c:pt>
                <c:pt idx="524">
                  <c:v>42767</c:v>
                </c:pt>
                <c:pt idx="525">
                  <c:v>42768</c:v>
                </c:pt>
                <c:pt idx="526">
                  <c:v>42769</c:v>
                </c:pt>
                <c:pt idx="527">
                  <c:v>42772</c:v>
                </c:pt>
                <c:pt idx="528">
                  <c:v>42773</c:v>
                </c:pt>
                <c:pt idx="529">
                  <c:v>42774</c:v>
                </c:pt>
                <c:pt idx="530">
                  <c:v>42775</c:v>
                </c:pt>
                <c:pt idx="531">
                  <c:v>42776</c:v>
                </c:pt>
                <c:pt idx="532">
                  <c:v>42779</c:v>
                </c:pt>
                <c:pt idx="533">
                  <c:v>42780</c:v>
                </c:pt>
                <c:pt idx="534">
                  <c:v>42781</c:v>
                </c:pt>
                <c:pt idx="535">
                  <c:v>42782</c:v>
                </c:pt>
                <c:pt idx="536">
                  <c:v>42783</c:v>
                </c:pt>
                <c:pt idx="537">
                  <c:v>42787</c:v>
                </c:pt>
                <c:pt idx="538">
                  <c:v>42788</c:v>
                </c:pt>
                <c:pt idx="539">
                  <c:v>42789</c:v>
                </c:pt>
                <c:pt idx="540">
                  <c:v>42790</c:v>
                </c:pt>
                <c:pt idx="541">
                  <c:v>42793</c:v>
                </c:pt>
                <c:pt idx="542">
                  <c:v>42794</c:v>
                </c:pt>
                <c:pt idx="543">
                  <c:v>42795</c:v>
                </c:pt>
                <c:pt idx="544">
                  <c:v>42796</c:v>
                </c:pt>
                <c:pt idx="545">
                  <c:v>42797</c:v>
                </c:pt>
                <c:pt idx="546">
                  <c:v>42800</c:v>
                </c:pt>
                <c:pt idx="547">
                  <c:v>42801</c:v>
                </c:pt>
                <c:pt idx="548">
                  <c:v>42802</c:v>
                </c:pt>
                <c:pt idx="549">
                  <c:v>42803</c:v>
                </c:pt>
                <c:pt idx="550">
                  <c:v>42804</c:v>
                </c:pt>
                <c:pt idx="551">
                  <c:v>42807</c:v>
                </c:pt>
                <c:pt idx="552">
                  <c:v>42808</c:v>
                </c:pt>
                <c:pt idx="553">
                  <c:v>42809</c:v>
                </c:pt>
                <c:pt idx="554">
                  <c:v>42810</c:v>
                </c:pt>
                <c:pt idx="555">
                  <c:v>42811</c:v>
                </c:pt>
                <c:pt idx="556">
                  <c:v>42814</c:v>
                </c:pt>
                <c:pt idx="557">
                  <c:v>42815</c:v>
                </c:pt>
                <c:pt idx="558">
                  <c:v>42816</c:v>
                </c:pt>
                <c:pt idx="559">
                  <c:v>42817</c:v>
                </c:pt>
                <c:pt idx="560">
                  <c:v>42818</c:v>
                </c:pt>
                <c:pt idx="561">
                  <c:v>42821</c:v>
                </c:pt>
                <c:pt idx="562">
                  <c:v>42822</c:v>
                </c:pt>
                <c:pt idx="563">
                  <c:v>42823</c:v>
                </c:pt>
                <c:pt idx="564">
                  <c:v>42824</c:v>
                </c:pt>
                <c:pt idx="565">
                  <c:v>42825</c:v>
                </c:pt>
                <c:pt idx="566">
                  <c:v>42828</c:v>
                </c:pt>
                <c:pt idx="567">
                  <c:v>42829</c:v>
                </c:pt>
                <c:pt idx="568">
                  <c:v>42830</c:v>
                </c:pt>
                <c:pt idx="569">
                  <c:v>42831</c:v>
                </c:pt>
                <c:pt idx="570">
                  <c:v>42832</c:v>
                </c:pt>
                <c:pt idx="571">
                  <c:v>42835</c:v>
                </c:pt>
                <c:pt idx="572">
                  <c:v>42836</c:v>
                </c:pt>
                <c:pt idx="573">
                  <c:v>42837</c:v>
                </c:pt>
                <c:pt idx="574">
                  <c:v>42838</c:v>
                </c:pt>
                <c:pt idx="575">
                  <c:v>42842</c:v>
                </c:pt>
                <c:pt idx="576">
                  <c:v>42843</c:v>
                </c:pt>
                <c:pt idx="577">
                  <c:v>42844</c:v>
                </c:pt>
                <c:pt idx="578">
                  <c:v>42845</c:v>
                </c:pt>
                <c:pt idx="579">
                  <c:v>42846</c:v>
                </c:pt>
                <c:pt idx="580">
                  <c:v>42849</c:v>
                </c:pt>
                <c:pt idx="581">
                  <c:v>42850</c:v>
                </c:pt>
                <c:pt idx="582">
                  <c:v>42851</c:v>
                </c:pt>
                <c:pt idx="583">
                  <c:v>42852</c:v>
                </c:pt>
                <c:pt idx="584">
                  <c:v>42853</c:v>
                </c:pt>
                <c:pt idx="585">
                  <c:v>42856</c:v>
                </c:pt>
                <c:pt idx="586">
                  <c:v>42857</c:v>
                </c:pt>
                <c:pt idx="587">
                  <c:v>42858</c:v>
                </c:pt>
                <c:pt idx="588">
                  <c:v>42859</c:v>
                </c:pt>
                <c:pt idx="589">
                  <c:v>42860</c:v>
                </c:pt>
                <c:pt idx="590">
                  <c:v>42863</c:v>
                </c:pt>
                <c:pt idx="591">
                  <c:v>42864</c:v>
                </c:pt>
                <c:pt idx="592">
                  <c:v>42865</c:v>
                </c:pt>
                <c:pt idx="593">
                  <c:v>42866</c:v>
                </c:pt>
                <c:pt idx="594">
                  <c:v>42867</c:v>
                </c:pt>
                <c:pt idx="595">
                  <c:v>42870</c:v>
                </c:pt>
                <c:pt idx="596">
                  <c:v>42871</c:v>
                </c:pt>
                <c:pt idx="597">
                  <c:v>42872</c:v>
                </c:pt>
                <c:pt idx="598">
                  <c:v>42873</c:v>
                </c:pt>
                <c:pt idx="599">
                  <c:v>42874</c:v>
                </c:pt>
                <c:pt idx="600">
                  <c:v>42877</c:v>
                </c:pt>
                <c:pt idx="601">
                  <c:v>42878</c:v>
                </c:pt>
                <c:pt idx="602">
                  <c:v>42879</c:v>
                </c:pt>
                <c:pt idx="603">
                  <c:v>42880</c:v>
                </c:pt>
                <c:pt idx="604">
                  <c:v>42881</c:v>
                </c:pt>
                <c:pt idx="605">
                  <c:v>42885</c:v>
                </c:pt>
                <c:pt idx="606">
                  <c:v>42886</c:v>
                </c:pt>
                <c:pt idx="607">
                  <c:v>42887</c:v>
                </c:pt>
                <c:pt idx="608">
                  <c:v>42888</c:v>
                </c:pt>
                <c:pt idx="609">
                  <c:v>42891</c:v>
                </c:pt>
                <c:pt idx="610">
                  <c:v>42892</c:v>
                </c:pt>
                <c:pt idx="611">
                  <c:v>42893</c:v>
                </c:pt>
                <c:pt idx="612">
                  <c:v>42894</c:v>
                </c:pt>
                <c:pt idx="613">
                  <c:v>42895</c:v>
                </c:pt>
                <c:pt idx="614">
                  <c:v>42898</c:v>
                </c:pt>
                <c:pt idx="615">
                  <c:v>42899</c:v>
                </c:pt>
                <c:pt idx="616">
                  <c:v>42900</c:v>
                </c:pt>
                <c:pt idx="617">
                  <c:v>42901</c:v>
                </c:pt>
                <c:pt idx="618">
                  <c:v>42902</c:v>
                </c:pt>
                <c:pt idx="619">
                  <c:v>42905</c:v>
                </c:pt>
                <c:pt idx="620">
                  <c:v>42906</c:v>
                </c:pt>
                <c:pt idx="621">
                  <c:v>42907</c:v>
                </c:pt>
                <c:pt idx="622">
                  <c:v>42908</c:v>
                </c:pt>
                <c:pt idx="623">
                  <c:v>42909</c:v>
                </c:pt>
                <c:pt idx="624">
                  <c:v>42912</c:v>
                </c:pt>
                <c:pt idx="625">
                  <c:v>42913</c:v>
                </c:pt>
                <c:pt idx="626">
                  <c:v>42914</c:v>
                </c:pt>
                <c:pt idx="627">
                  <c:v>42915</c:v>
                </c:pt>
                <c:pt idx="628">
                  <c:v>42916</c:v>
                </c:pt>
                <c:pt idx="629">
                  <c:v>42919</c:v>
                </c:pt>
                <c:pt idx="630">
                  <c:v>42921</c:v>
                </c:pt>
                <c:pt idx="631">
                  <c:v>42922</c:v>
                </c:pt>
                <c:pt idx="632">
                  <c:v>42923</c:v>
                </c:pt>
                <c:pt idx="633">
                  <c:v>42926</c:v>
                </c:pt>
                <c:pt idx="634">
                  <c:v>42927</c:v>
                </c:pt>
                <c:pt idx="635">
                  <c:v>42928</c:v>
                </c:pt>
                <c:pt idx="636">
                  <c:v>42929</c:v>
                </c:pt>
                <c:pt idx="637">
                  <c:v>42930</c:v>
                </c:pt>
                <c:pt idx="638">
                  <c:v>42933</c:v>
                </c:pt>
                <c:pt idx="639">
                  <c:v>42934</c:v>
                </c:pt>
                <c:pt idx="640">
                  <c:v>42935</c:v>
                </c:pt>
                <c:pt idx="641">
                  <c:v>42936</c:v>
                </c:pt>
                <c:pt idx="642">
                  <c:v>42937</c:v>
                </c:pt>
                <c:pt idx="643">
                  <c:v>42940</c:v>
                </c:pt>
                <c:pt idx="644">
                  <c:v>42941</c:v>
                </c:pt>
                <c:pt idx="645">
                  <c:v>42942</c:v>
                </c:pt>
                <c:pt idx="646">
                  <c:v>42943</c:v>
                </c:pt>
                <c:pt idx="647">
                  <c:v>42944</c:v>
                </c:pt>
                <c:pt idx="648">
                  <c:v>42947</c:v>
                </c:pt>
                <c:pt idx="649">
                  <c:v>42948</c:v>
                </c:pt>
                <c:pt idx="650">
                  <c:v>42949</c:v>
                </c:pt>
                <c:pt idx="651">
                  <c:v>42950</c:v>
                </c:pt>
                <c:pt idx="652">
                  <c:v>42951</c:v>
                </c:pt>
                <c:pt idx="653">
                  <c:v>42954</c:v>
                </c:pt>
                <c:pt idx="654">
                  <c:v>42955</c:v>
                </c:pt>
                <c:pt idx="655">
                  <c:v>42956</c:v>
                </c:pt>
                <c:pt idx="656">
                  <c:v>42957</c:v>
                </c:pt>
                <c:pt idx="657">
                  <c:v>42958</c:v>
                </c:pt>
                <c:pt idx="658">
                  <c:v>42961</c:v>
                </c:pt>
                <c:pt idx="659">
                  <c:v>42962</c:v>
                </c:pt>
                <c:pt idx="660">
                  <c:v>42963</c:v>
                </c:pt>
                <c:pt idx="661">
                  <c:v>42964</c:v>
                </c:pt>
                <c:pt idx="662">
                  <c:v>42965</c:v>
                </c:pt>
                <c:pt idx="663">
                  <c:v>42968</c:v>
                </c:pt>
                <c:pt idx="664">
                  <c:v>42969</c:v>
                </c:pt>
                <c:pt idx="665">
                  <c:v>42970</c:v>
                </c:pt>
                <c:pt idx="666">
                  <c:v>42971</c:v>
                </c:pt>
                <c:pt idx="667">
                  <c:v>42972</c:v>
                </c:pt>
                <c:pt idx="668">
                  <c:v>42975</c:v>
                </c:pt>
                <c:pt idx="669">
                  <c:v>42976</c:v>
                </c:pt>
                <c:pt idx="670">
                  <c:v>42977</c:v>
                </c:pt>
                <c:pt idx="671">
                  <c:v>42978</c:v>
                </c:pt>
                <c:pt idx="672">
                  <c:v>42979</c:v>
                </c:pt>
                <c:pt idx="673">
                  <c:v>42983</c:v>
                </c:pt>
                <c:pt idx="674">
                  <c:v>42984</c:v>
                </c:pt>
                <c:pt idx="675">
                  <c:v>42985</c:v>
                </c:pt>
                <c:pt idx="676">
                  <c:v>42986</c:v>
                </c:pt>
                <c:pt idx="677">
                  <c:v>42989</c:v>
                </c:pt>
                <c:pt idx="678">
                  <c:v>42990</c:v>
                </c:pt>
                <c:pt idx="679">
                  <c:v>42991</c:v>
                </c:pt>
                <c:pt idx="680">
                  <c:v>42992</c:v>
                </c:pt>
                <c:pt idx="681">
                  <c:v>42993</c:v>
                </c:pt>
                <c:pt idx="682">
                  <c:v>42996</c:v>
                </c:pt>
                <c:pt idx="683">
                  <c:v>42997</c:v>
                </c:pt>
                <c:pt idx="684">
                  <c:v>42998</c:v>
                </c:pt>
                <c:pt idx="685">
                  <c:v>42999</c:v>
                </c:pt>
                <c:pt idx="686">
                  <c:v>43000</c:v>
                </c:pt>
                <c:pt idx="687">
                  <c:v>43003</c:v>
                </c:pt>
                <c:pt idx="688">
                  <c:v>43004</c:v>
                </c:pt>
                <c:pt idx="689">
                  <c:v>43005</c:v>
                </c:pt>
                <c:pt idx="690">
                  <c:v>43006</c:v>
                </c:pt>
                <c:pt idx="691">
                  <c:v>43007</c:v>
                </c:pt>
                <c:pt idx="692">
                  <c:v>43010</c:v>
                </c:pt>
                <c:pt idx="693">
                  <c:v>43011</c:v>
                </c:pt>
                <c:pt idx="694">
                  <c:v>43012</c:v>
                </c:pt>
                <c:pt idx="695">
                  <c:v>43013</c:v>
                </c:pt>
                <c:pt idx="696">
                  <c:v>43014</c:v>
                </c:pt>
                <c:pt idx="697">
                  <c:v>43017</c:v>
                </c:pt>
                <c:pt idx="698">
                  <c:v>43018</c:v>
                </c:pt>
                <c:pt idx="699">
                  <c:v>43019</c:v>
                </c:pt>
                <c:pt idx="700">
                  <c:v>43020</c:v>
                </c:pt>
                <c:pt idx="701">
                  <c:v>43021</c:v>
                </c:pt>
                <c:pt idx="702">
                  <c:v>43024</c:v>
                </c:pt>
                <c:pt idx="703">
                  <c:v>43025</c:v>
                </c:pt>
                <c:pt idx="704">
                  <c:v>43026</c:v>
                </c:pt>
                <c:pt idx="705">
                  <c:v>43027</c:v>
                </c:pt>
                <c:pt idx="706">
                  <c:v>43028</c:v>
                </c:pt>
                <c:pt idx="707">
                  <c:v>43031</c:v>
                </c:pt>
                <c:pt idx="708">
                  <c:v>43032</c:v>
                </c:pt>
                <c:pt idx="709">
                  <c:v>43033</c:v>
                </c:pt>
                <c:pt idx="710">
                  <c:v>43034</c:v>
                </c:pt>
                <c:pt idx="711">
                  <c:v>43035</c:v>
                </c:pt>
                <c:pt idx="712">
                  <c:v>43038</c:v>
                </c:pt>
                <c:pt idx="713">
                  <c:v>43039</c:v>
                </c:pt>
                <c:pt idx="714">
                  <c:v>43040</c:v>
                </c:pt>
                <c:pt idx="715">
                  <c:v>43041</c:v>
                </c:pt>
                <c:pt idx="716">
                  <c:v>43042</c:v>
                </c:pt>
                <c:pt idx="717">
                  <c:v>43045</c:v>
                </c:pt>
                <c:pt idx="718">
                  <c:v>43046</c:v>
                </c:pt>
                <c:pt idx="719">
                  <c:v>43047</c:v>
                </c:pt>
                <c:pt idx="720">
                  <c:v>43048</c:v>
                </c:pt>
                <c:pt idx="721">
                  <c:v>43049</c:v>
                </c:pt>
                <c:pt idx="722">
                  <c:v>43052</c:v>
                </c:pt>
                <c:pt idx="723">
                  <c:v>43053</c:v>
                </c:pt>
                <c:pt idx="724">
                  <c:v>43054</c:v>
                </c:pt>
                <c:pt idx="725">
                  <c:v>43055</c:v>
                </c:pt>
                <c:pt idx="726">
                  <c:v>43056</c:v>
                </c:pt>
                <c:pt idx="727">
                  <c:v>43059</c:v>
                </c:pt>
                <c:pt idx="728">
                  <c:v>43060</c:v>
                </c:pt>
                <c:pt idx="729">
                  <c:v>43061</c:v>
                </c:pt>
                <c:pt idx="730">
                  <c:v>43063</c:v>
                </c:pt>
                <c:pt idx="731">
                  <c:v>43066</c:v>
                </c:pt>
                <c:pt idx="732">
                  <c:v>43067</c:v>
                </c:pt>
                <c:pt idx="733">
                  <c:v>43068</c:v>
                </c:pt>
                <c:pt idx="734">
                  <c:v>43069</c:v>
                </c:pt>
                <c:pt idx="735">
                  <c:v>43070</c:v>
                </c:pt>
                <c:pt idx="736">
                  <c:v>43073</c:v>
                </c:pt>
                <c:pt idx="737">
                  <c:v>43074</c:v>
                </c:pt>
                <c:pt idx="738">
                  <c:v>43075</c:v>
                </c:pt>
                <c:pt idx="739">
                  <c:v>43076</c:v>
                </c:pt>
                <c:pt idx="740">
                  <c:v>43077</c:v>
                </c:pt>
                <c:pt idx="741">
                  <c:v>43080</c:v>
                </c:pt>
                <c:pt idx="742">
                  <c:v>43081</c:v>
                </c:pt>
                <c:pt idx="743">
                  <c:v>43082</c:v>
                </c:pt>
                <c:pt idx="744">
                  <c:v>43083</c:v>
                </c:pt>
                <c:pt idx="745">
                  <c:v>43084</c:v>
                </c:pt>
                <c:pt idx="746">
                  <c:v>43087</c:v>
                </c:pt>
                <c:pt idx="747">
                  <c:v>43088</c:v>
                </c:pt>
                <c:pt idx="748">
                  <c:v>43089</c:v>
                </c:pt>
                <c:pt idx="749">
                  <c:v>43090</c:v>
                </c:pt>
                <c:pt idx="750">
                  <c:v>43091</c:v>
                </c:pt>
                <c:pt idx="751">
                  <c:v>43095</c:v>
                </c:pt>
                <c:pt idx="752">
                  <c:v>43096</c:v>
                </c:pt>
                <c:pt idx="753">
                  <c:v>43097</c:v>
                </c:pt>
                <c:pt idx="754">
                  <c:v>43098</c:v>
                </c:pt>
                <c:pt idx="755">
                  <c:v>43102</c:v>
                </c:pt>
                <c:pt idx="756">
                  <c:v>43103</c:v>
                </c:pt>
                <c:pt idx="757">
                  <c:v>43104</c:v>
                </c:pt>
                <c:pt idx="758">
                  <c:v>43105</c:v>
                </c:pt>
                <c:pt idx="759">
                  <c:v>43108</c:v>
                </c:pt>
                <c:pt idx="760">
                  <c:v>43109</c:v>
                </c:pt>
                <c:pt idx="761">
                  <c:v>43110</c:v>
                </c:pt>
                <c:pt idx="762">
                  <c:v>43111</c:v>
                </c:pt>
                <c:pt idx="763">
                  <c:v>43112</c:v>
                </c:pt>
                <c:pt idx="764">
                  <c:v>43116</c:v>
                </c:pt>
                <c:pt idx="765">
                  <c:v>43117</c:v>
                </c:pt>
                <c:pt idx="766">
                  <c:v>43118</c:v>
                </c:pt>
                <c:pt idx="767">
                  <c:v>43119</c:v>
                </c:pt>
                <c:pt idx="768">
                  <c:v>43122</c:v>
                </c:pt>
                <c:pt idx="769">
                  <c:v>43123</c:v>
                </c:pt>
                <c:pt idx="770">
                  <c:v>43124</c:v>
                </c:pt>
                <c:pt idx="771">
                  <c:v>43125</c:v>
                </c:pt>
                <c:pt idx="772">
                  <c:v>43126</c:v>
                </c:pt>
                <c:pt idx="773">
                  <c:v>43129</c:v>
                </c:pt>
                <c:pt idx="774">
                  <c:v>43130</c:v>
                </c:pt>
                <c:pt idx="775">
                  <c:v>43131</c:v>
                </c:pt>
                <c:pt idx="776">
                  <c:v>43132</c:v>
                </c:pt>
                <c:pt idx="777">
                  <c:v>43133</c:v>
                </c:pt>
                <c:pt idx="778">
                  <c:v>43136</c:v>
                </c:pt>
                <c:pt idx="779">
                  <c:v>43137</c:v>
                </c:pt>
                <c:pt idx="780">
                  <c:v>43138</c:v>
                </c:pt>
                <c:pt idx="781">
                  <c:v>43139</c:v>
                </c:pt>
                <c:pt idx="782">
                  <c:v>43140</c:v>
                </c:pt>
                <c:pt idx="783">
                  <c:v>43143</c:v>
                </c:pt>
                <c:pt idx="784">
                  <c:v>43144</c:v>
                </c:pt>
                <c:pt idx="785">
                  <c:v>43145</c:v>
                </c:pt>
                <c:pt idx="786">
                  <c:v>43146</c:v>
                </c:pt>
                <c:pt idx="787">
                  <c:v>43147</c:v>
                </c:pt>
                <c:pt idx="788">
                  <c:v>43151</c:v>
                </c:pt>
                <c:pt idx="789">
                  <c:v>43152</c:v>
                </c:pt>
                <c:pt idx="790">
                  <c:v>43153</c:v>
                </c:pt>
                <c:pt idx="791">
                  <c:v>43154</c:v>
                </c:pt>
                <c:pt idx="792">
                  <c:v>43157</c:v>
                </c:pt>
                <c:pt idx="793">
                  <c:v>43158</c:v>
                </c:pt>
                <c:pt idx="794">
                  <c:v>43159</c:v>
                </c:pt>
              </c:numCache>
            </c:numRef>
          </c:xVal>
          <c:yVal>
            <c:numRef>
              <c:f>Hoja1!$H$3:$H$797</c:f>
              <c:numCache>
                <c:formatCode>General</c:formatCode>
                <c:ptCount val="795"/>
                <c:pt idx="0">
                  <c:v>17832.990000000002</c:v>
                </c:pt>
                <c:pt idx="1">
                  <c:v>17501.650000000001</c:v>
                </c:pt>
                <c:pt idx="2">
                  <c:v>17371.64</c:v>
                </c:pt>
                <c:pt idx="3">
                  <c:v>17584.52</c:v>
                </c:pt>
                <c:pt idx="4">
                  <c:v>17907.87</c:v>
                </c:pt>
                <c:pt idx="5">
                  <c:v>17737.37</c:v>
                </c:pt>
                <c:pt idx="6">
                  <c:v>17640.84</c:v>
                </c:pt>
                <c:pt idx="7">
                  <c:v>17613.68</c:v>
                </c:pt>
                <c:pt idx="8">
                  <c:v>17427.09</c:v>
                </c:pt>
                <c:pt idx="9">
                  <c:v>17320.71</c:v>
                </c:pt>
                <c:pt idx="10">
                  <c:v>17511.57</c:v>
                </c:pt>
                <c:pt idx="11">
                  <c:v>17515.23</c:v>
                </c:pt>
                <c:pt idx="12">
                  <c:v>17554.28</c:v>
                </c:pt>
                <c:pt idx="13">
                  <c:v>17813.98</c:v>
                </c:pt>
                <c:pt idx="14">
                  <c:v>17672.599999999999</c:v>
                </c:pt>
                <c:pt idx="15">
                  <c:v>17678.7</c:v>
                </c:pt>
                <c:pt idx="16">
                  <c:v>17387.21</c:v>
                </c:pt>
                <c:pt idx="17">
                  <c:v>17191.37</c:v>
                </c:pt>
                <c:pt idx="18">
                  <c:v>17416.849999999999</c:v>
                </c:pt>
                <c:pt idx="19">
                  <c:v>17164.95</c:v>
                </c:pt>
                <c:pt idx="20">
                  <c:v>17361.04</c:v>
                </c:pt>
                <c:pt idx="21">
                  <c:v>17666.400000000001</c:v>
                </c:pt>
                <c:pt idx="22">
                  <c:v>17673.02</c:v>
                </c:pt>
                <c:pt idx="23">
                  <c:v>17884.88</c:v>
                </c:pt>
                <c:pt idx="24">
                  <c:v>17824.29</c:v>
                </c:pt>
                <c:pt idx="25">
                  <c:v>17729.21</c:v>
                </c:pt>
                <c:pt idx="26">
                  <c:v>17868.759999999998</c:v>
                </c:pt>
                <c:pt idx="27">
                  <c:v>17862.14</c:v>
                </c:pt>
                <c:pt idx="28">
                  <c:v>17972.38</c:v>
                </c:pt>
                <c:pt idx="29">
                  <c:v>18019.349999999999</c:v>
                </c:pt>
                <c:pt idx="30">
                  <c:v>18047.580000000002</c:v>
                </c:pt>
                <c:pt idx="31">
                  <c:v>18029.849999999999</c:v>
                </c:pt>
                <c:pt idx="32">
                  <c:v>17985.77</c:v>
                </c:pt>
                <c:pt idx="33">
                  <c:v>18140.439999999999</c:v>
                </c:pt>
                <c:pt idx="34">
                  <c:v>18116.84</c:v>
                </c:pt>
                <c:pt idx="35">
                  <c:v>18209.189999999999</c:v>
                </c:pt>
                <c:pt idx="36">
                  <c:v>18224.57</c:v>
                </c:pt>
                <c:pt idx="37">
                  <c:v>18214.419999999998</c:v>
                </c:pt>
                <c:pt idx="38">
                  <c:v>18132.7</c:v>
                </c:pt>
                <c:pt idx="39">
                  <c:v>18288.63</c:v>
                </c:pt>
                <c:pt idx="40">
                  <c:v>18203.37</c:v>
                </c:pt>
                <c:pt idx="41">
                  <c:v>18096.900000000001</c:v>
                </c:pt>
                <c:pt idx="42">
                  <c:v>18135.72</c:v>
                </c:pt>
                <c:pt idx="43">
                  <c:v>17856.78</c:v>
                </c:pt>
                <c:pt idx="44">
                  <c:v>17995.72</c:v>
                </c:pt>
                <c:pt idx="45">
                  <c:v>17662.939999999999</c:v>
                </c:pt>
                <c:pt idx="46">
                  <c:v>17635.39</c:v>
                </c:pt>
                <c:pt idx="47">
                  <c:v>17895.22</c:v>
                </c:pt>
                <c:pt idx="48">
                  <c:v>17749.310000000001</c:v>
                </c:pt>
                <c:pt idx="49">
                  <c:v>17977.419999999998</c:v>
                </c:pt>
                <c:pt idx="50">
                  <c:v>17849.080000000002</c:v>
                </c:pt>
                <c:pt idx="51">
                  <c:v>18076.189999999999</c:v>
                </c:pt>
                <c:pt idx="52">
                  <c:v>17959.03</c:v>
                </c:pt>
                <c:pt idx="53">
                  <c:v>18127.650000000001</c:v>
                </c:pt>
                <c:pt idx="54">
                  <c:v>18116.04</c:v>
                </c:pt>
                <c:pt idx="55">
                  <c:v>18011.14</c:v>
                </c:pt>
                <c:pt idx="56">
                  <c:v>17718.54</c:v>
                </c:pt>
                <c:pt idx="57">
                  <c:v>17678.23</c:v>
                </c:pt>
                <c:pt idx="58">
                  <c:v>17712.66</c:v>
                </c:pt>
                <c:pt idx="59">
                  <c:v>17976.310000000001</c:v>
                </c:pt>
                <c:pt idx="60">
                  <c:v>17776.12</c:v>
                </c:pt>
                <c:pt idx="61">
                  <c:v>17698.18</c:v>
                </c:pt>
                <c:pt idx="62">
                  <c:v>17763.240000000002</c:v>
                </c:pt>
                <c:pt idx="63">
                  <c:v>17880.849999999999</c:v>
                </c:pt>
                <c:pt idx="64">
                  <c:v>17875.419999999998</c:v>
                </c:pt>
                <c:pt idx="65">
                  <c:v>17902.509999999998</c:v>
                </c:pt>
                <c:pt idx="66">
                  <c:v>17958.73</c:v>
                </c:pt>
                <c:pt idx="67">
                  <c:v>18057.650000000001</c:v>
                </c:pt>
                <c:pt idx="68">
                  <c:v>17977.04</c:v>
                </c:pt>
                <c:pt idx="69">
                  <c:v>18036.7</c:v>
                </c:pt>
                <c:pt idx="70">
                  <c:v>18112.61</c:v>
                </c:pt>
                <c:pt idx="71">
                  <c:v>18105.77</c:v>
                </c:pt>
                <c:pt idx="72">
                  <c:v>17826.3</c:v>
                </c:pt>
                <c:pt idx="73">
                  <c:v>18034.93</c:v>
                </c:pt>
                <c:pt idx="74">
                  <c:v>17949.59</c:v>
                </c:pt>
                <c:pt idx="75">
                  <c:v>18038.27</c:v>
                </c:pt>
                <c:pt idx="76">
                  <c:v>18058.689999999999</c:v>
                </c:pt>
                <c:pt idx="77">
                  <c:v>18080.14</c:v>
                </c:pt>
                <c:pt idx="78">
                  <c:v>18037.97</c:v>
                </c:pt>
                <c:pt idx="79">
                  <c:v>18110.14</c:v>
                </c:pt>
                <c:pt idx="80">
                  <c:v>18035.53</c:v>
                </c:pt>
                <c:pt idx="81">
                  <c:v>17840.52</c:v>
                </c:pt>
                <c:pt idx="82">
                  <c:v>18024.060000000001</c:v>
                </c:pt>
                <c:pt idx="83">
                  <c:v>18070.400000000001</c:v>
                </c:pt>
                <c:pt idx="84">
                  <c:v>17928.2</c:v>
                </c:pt>
                <c:pt idx="85">
                  <c:v>17841.98</c:v>
                </c:pt>
                <c:pt idx="86">
                  <c:v>17924.060000000001</c:v>
                </c:pt>
                <c:pt idx="87">
                  <c:v>18191.11</c:v>
                </c:pt>
                <c:pt idx="88">
                  <c:v>18105.169999999998</c:v>
                </c:pt>
                <c:pt idx="89">
                  <c:v>18068.23</c:v>
                </c:pt>
                <c:pt idx="90">
                  <c:v>18060.490000000002</c:v>
                </c:pt>
                <c:pt idx="91">
                  <c:v>18252.240000000002</c:v>
                </c:pt>
                <c:pt idx="92">
                  <c:v>18272.560000000001</c:v>
                </c:pt>
                <c:pt idx="93">
                  <c:v>18298.88</c:v>
                </c:pt>
                <c:pt idx="94">
                  <c:v>18312.39</c:v>
                </c:pt>
                <c:pt idx="95">
                  <c:v>18285.400000000001</c:v>
                </c:pt>
                <c:pt idx="96">
                  <c:v>18285.740000000002</c:v>
                </c:pt>
                <c:pt idx="97">
                  <c:v>18232.02</c:v>
                </c:pt>
                <c:pt idx="98">
                  <c:v>18041.54</c:v>
                </c:pt>
                <c:pt idx="99">
                  <c:v>18162.990000000002</c:v>
                </c:pt>
                <c:pt idx="100">
                  <c:v>18126.12</c:v>
                </c:pt>
                <c:pt idx="101">
                  <c:v>18010.68</c:v>
                </c:pt>
                <c:pt idx="102">
                  <c:v>18040.37</c:v>
                </c:pt>
                <c:pt idx="103">
                  <c:v>18011.939999999999</c:v>
                </c:pt>
                <c:pt idx="104">
                  <c:v>18076.27</c:v>
                </c:pt>
                <c:pt idx="105">
                  <c:v>17905.580000000002</c:v>
                </c:pt>
                <c:pt idx="106">
                  <c:v>17849.46</c:v>
                </c:pt>
                <c:pt idx="107">
                  <c:v>17766.55</c:v>
                </c:pt>
                <c:pt idx="108">
                  <c:v>17764.04</c:v>
                </c:pt>
                <c:pt idx="109">
                  <c:v>18000.400000000001</c:v>
                </c:pt>
                <c:pt idx="110">
                  <c:v>18039.37</c:v>
                </c:pt>
                <c:pt idx="111">
                  <c:v>17898.84</c:v>
                </c:pt>
                <c:pt idx="112">
                  <c:v>17791.169999999998</c:v>
                </c:pt>
                <c:pt idx="113">
                  <c:v>17904.48</c:v>
                </c:pt>
                <c:pt idx="114">
                  <c:v>17935.740000000002</c:v>
                </c:pt>
                <c:pt idx="115">
                  <c:v>18115.84</c:v>
                </c:pt>
                <c:pt idx="116">
                  <c:v>18015.95</c:v>
                </c:pt>
                <c:pt idx="117">
                  <c:v>18119.78</c:v>
                </c:pt>
                <c:pt idx="118">
                  <c:v>18144.07</c:v>
                </c:pt>
                <c:pt idx="119">
                  <c:v>17966.07</c:v>
                </c:pt>
                <c:pt idx="120">
                  <c:v>17890.36</c:v>
                </c:pt>
                <c:pt idx="121">
                  <c:v>17946.68</c:v>
                </c:pt>
                <c:pt idx="122">
                  <c:v>17596.349999999999</c:v>
                </c:pt>
                <c:pt idx="123">
                  <c:v>17619.509999999998</c:v>
                </c:pt>
                <c:pt idx="124">
                  <c:v>17757.91</c:v>
                </c:pt>
                <c:pt idx="125">
                  <c:v>17730.11</c:v>
                </c:pt>
                <c:pt idx="126">
                  <c:v>17683.580000000002</c:v>
                </c:pt>
                <c:pt idx="127">
                  <c:v>17776.91</c:v>
                </c:pt>
                <c:pt idx="128">
                  <c:v>17515.419999999998</c:v>
                </c:pt>
                <c:pt idx="129">
                  <c:v>17548.62</c:v>
                </c:pt>
                <c:pt idx="130">
                  <c:v>17760.41</c:v>
                </c:pt>
                <c:pt idx="131">
                  <c:v>17977.68</c:v>
                </c:pt>
                <c:pt idx="132">
                  <c:v>18053.580000000002</c:v>
                </c:pt>
                <c:pt idx="133">
                  <c:v>18050.169999999998</c:v>
                </c:pt>
                <c:pt idx="134">
                  <c:v>18120.25</c:v>
                </c:pt>
                <c:pt idx="135">
                  <c:v>18086.45</c:v>
                </c:pt>
                <c:pt idx="136">
                  <c:v>18100.41</c:v>
                </c:pt>
                <c:pt idx="137">
                  <c:v>17919.29</c:v>
                </c:pt>
                <c:pt idx="138">
                  <c:v>17851.04</c:v>
                </c:pt>
                <c:pt idx="139">
                  <c:v>17731.919999999998</c:v>
                </c:pt>
                <c:pt idx="140">
                  <c:v>17568.53</c:v>
                </c:pt>
                <c:pt idx="141">
                  <c:v>17440.59</c:v>
                </c:pt>
                <c:pt idx="142">
                  <c:v>17630.27</c:v>
                </c:pt>
                <c:pt idx="143">
                  <c:v>17751.39</c:v>
                </c:pt>
                <c:pt idx="144">
                  <c:v>17745.98</c:v>
                </c:pt>
                <c:pt idx="145">
                  <c:v>17689.86</c:v>
                </c:pt>
                <c:pt idx="146">
                  <c:v>17598.2</c:v>
                </c:pt>
                <c:pt idx="147">
                  <c:v>17550.689999999999</c:v>
                </c:pt>
                <c:pt idx="148">
                  <c:v>17540.47</c:v>
                </c:pt>
                <c:pt idx="149">
                  <c:v>17419.75</c:v>
                </c:pt>
                <c:pt idx="150">
                  <c:v>17373.38</c:v>
                </c:pt>
                <c:pt idx="151">
                  <c:v>17615.169999999998</c:v>
                </c:pt>
                <c:pt idx="152">
                  <c:v>17402.84</c:v>
                </c:pt>
                <c:pt idx="153">
                  <c:v>17402.509999999998</c:v>
                </c:pt>
                <c:pt idx="154">
                  <c:v>17408.25</c:v>
                </c:pt>
                <c:pt idx="155">
                  <c:v>17477.400000000001</c:v>
                </c:pt>
                <c:pt idx="156">
                  <c:v>17545.18</c:v>
                </c:pt>
                <c:pt idx="157">
                  <c:v>17511.34</c:v>
                </c:pt>
                <c:pt idx="158">
                  <c:v>17348.73</c:v>
                </c:pt>
                <c:pt idx="159">
                  <c:v>16990.689999999999</c:v>
                </c:pt>
                <c:pt idx="160">
                  <c:v>16459.75</c:v>
                </c:pt>
                <c:pt idx="161">
                  <c:v>15871.35</c:v>
                </c:pt>
                <c:pt idx="162">
                  <c:v>15666.44</c:v>
                </c:pt>
                <c:pt idx="163">
                  <c:v>16285.51</c:v>
                </c:pt>
                <c:pt idx="164">
                  <c:v>16654.77</c:v>
                </c:pt>
                <c:pt idx="165">
                  <c:v>16643.009999999998</c:v>
                </c:pt>
                <c:pt idx="166">
                  <c:v>16528.03</c:v>
                </c:pt>
                <c:pt idx="167">
                  <c:v>16058.35</c:v>
                </c:pt>
                <c:pt idx="168">
                  <c:v>16351.38</c:v>
                </c:pt>
                <c:pt idx="169">
                  <c:v>16374.76</c:v>
                </c:pt>
                <c:pt idx="170">
                  <c:v>16102.38</c:v>
                </c:pt>
                <c:pt idx="171">
                  <c:v>16492.68</c:v>
                </c:pt>
                <c:pt idx="172">
                  <c:v>16253.57</c:v>
                </c:pt>
                <c:pt idx="173">
                  <c:v>16330.4</c:v>
                </c:pt>
                <c:pt idx="174">
                  <c:v>16433.09</c:v>
                </c:pt>
                <c:pt idx="175">
                  <c:v>16370.96</c:v>
                </c:pt>
                <c:pt idx="176">
                  <c:v>16599.849999999999</c:v>
                </c:pt>
                <c:pt idx="177">
                  <c:v>16739.95</c:v>
                </c:pt>
                <c:pt idx="178">
                  <c:v>16674.740000000002</c:v>
                </c:pt>
                <c:pt idx="179">
                  <c:v>16384.580000000002</c:v>
                </c:pt>
                <c:pt idx="180">
                  <c:v>16510.189999999999</c:v>
                </c:pt>
                <c:pt idx="181">
                  <c:v>16330.47</c:v>
                </c:pt>
                <c:pt idx="182">
                  <c:v>16279.89</c:v>
                </c:pt>
                <c:pt idx="183">
                  <c:v>16201.32</c:v>
                </c:pt>
                <c:pt idx="184">
                  <c:v>16314.67</c:v>
                </c:pt>
                <c:pt idx="185">
                  <c:v>16001.89</c:v>
                </c:pt>
                <c:pt idx="186">
                  <c:v>16049.13</c:v>
                </c:pt>
                <c:pt idx="187">
                  <c:v>16284.7</c:v>
                </c:pt>
                <c:pt idx="188">
                  <c:v>16272.01</c:v>
                </c:pt>
                <c:pt idx="189">
                  <c:v>16472.37</c:v>
                </c:pt>
                <c:pt idx="190">
                  <c:v>16776.43</c:v>
                </c:pt>
                <c:pt idx="191">
                  <c:v>16790.189999999999</c:v>
                </c:pt>
                <c:pt idx="192">
                  <c:v>16912.29</c:v>
                </c:pt>
                <c:pt idx="193">
                  <c:v>17050.75</c:v>
                </c:pt>
                <c:pt idx="194">
                  <c:v>17084.490000000002</c:v>
                </c:pt>
                <c:pt idx="195">
                  <c:v>17131.86</c:v>
                </c:pt>
                <c:pt idx="196">
                  <c:v>17081.89</c:v>
                </c:pt>
                <c:pt idx="197">
                  <c:v>16924.75</c:v>
                </c:pt>
                <c:pt idx="198">
                  <c:v>17141.75</c:v>
                </c:pt>
                <c:pt idx="199">
                  <c:v>17215.97</c:v>
                </c:pt>
                <c:pt idx="200">
                  <c:v>17230.54</c:v>
                </c:pt>
                <c:pt idx="201">
                  <c:v>17217.11</c:v>
                </c:pt>
                <c:pt idx="202">
                  <c:v>17168.61</c:v>
                </c:pt>
                <c:pt idx="203">
                  <c:v>17489.16</c:v>
                </c:pt>
                <c:pt idx="204">
                  <c:v>17646.7</c:v>
                </c:pt>
                <c:pt idx="205">
                  <c:v>17623.05</c:v>
                </c:pt>
                <c:pt idx="206">
                  <c:v>17581.43</c:v>
                </c:pt>
                <c:pt idx="207">
                  <c:v>17779.52</c:v>
                </c:pt>
                <c:pt idx="208">
                  <c:v>17755.8</c:v>
                </c:pt>
                <c:pt idx="209">
                  <c:v>17663.54</c:v>
                </c:pt>
                <c:pt idx="210">
                  <c:v>17828.759999999998</c:v>
                </c:pt>
                <c:pt idx="211">
                  <c:v>17918.150000000001</c:v>
                </c:pt>
                <c:pt idx="212">
                  <c:v>17867.580000000002</c:v>
                </c:pt>
                <c:pt idx="213">
                  <c:v>17863.43</c:v>
                </c:pt>
                <c:pt idx="214">
                  <c:v>17910.330000000002</c:v>
                </c:pt>
                <c:pt idx="215">
                  <c:v>17730.48</c:v>
                </c:pt>
                <c:pt idx="216">
                  <c:v>17758.21</c:v>
                </c:pt>
                <c:pt idx="217">
                  <c:v>17702.22</c:v>
                </c:pt>
                <c:pt idx="218">
                  <c:v>17448.07</c:v>
                </c:pt>
                <c:pt idx="219">
                  <c:v>17245.240000000002</c:v>
                </c:pt>
                <c:pt idx="220">
                  <c:v>17483.009999999998</c:v>
                </c:pt>
                <c:pt idx="221">
                  <c:v>17489.5</c:v>
                </c:pt>
                <c:pt idx="222">
                  <c:v>17737.16</c:v>
                </c:pt>
                <c:pt idx="223">
                  <c:v>17732.75</c:v>
                </c:pt>
                <c:pt idx="224">
                  <c:v>17823.810000000001</c:v>
                </c:pt>
                <c:pt idx="225">
                  <c:v>17792.68</c:v>
                </c:pt>
                <c:pt idx="226">
                  <c:v>17812.189999999999</c:v>
                </c:pt>
                <c:pt idx="227">
                  <c:v>17813.39</c:v>
                </c:pt>
                <c:pt idx="228">
                  <c:v>17798.490000000002</c:v>
                </c:pt>
                <c:pt idx="229">
                  <c:v>17719.919999999998</c:v>
                </c:pt>
                <c:pt idx="230">
                  <c:v>17888.349999999999</c:v>
                </c:pt>
                <c:pt idx="231">
                  <c:v>17729.68</c:v>
                </c:pt>
                <c:pt idx="232">
                  <c:v>17477.669999999998</c:v>
                </c:pt>
                <c:pt idx="233">
                  <c:v>17847.63</c:v>
                </c:pt>
                <c:pt idx="234">
                  <c:v>17730.509999999998</c:v>
                </c:pt>
                <c:pt idx="235">
                  <c:v>17568</c:v>
                </c:pt>
                <c:pt idx="236">
                  <c:v>17492.3</c:v>
                </c:pt>
                <c:pt idx="237">
                  <c:v>17574.75</c:v>
                </c:pt>
                <c:pt idx="238">
                  <c:v>17265.21</c:v>
                </c:pt>
                <c:pt idx="239">
                  <c:v>17368.5</c:v>
                </c:pt>
                <c:pt idx="240">
                  <c:v>17524.91</c:v>
                </c:pt>
                <c:pt idx="241">
                  <c:v>17749.09</c:v>
                </c:pt>
                <c:pt idx="242">
                  <c:v>17495.84</c:v>
                </c:pt>
                <c:pt idx="243">
                  <c:v>17128.55</c:v>
                </c:pt>
                <c:pt idx="244">
                  <c:v>17251.62</c:v>
                </c:pt>
                <c:pt idx="245">
                  <c:v>17417.27</c:v>
                </c:pt>
                <c:pt idx="246">
                  <c:v>17602.61</c:v>
                </c:pt>
                <c:pt idx="247">
                  <c:v>17552.169999999998</c:v>
                </c:pt>
                <c:pt idx="248">
                  <c:v>17528.27</c:v>
                </c:pt>
                <c:pt idx="249">
                  <c:v>17720.98</c:v>
                </c:pt>
                <c:pt idx="250">
                  <c:v>17603.87</c:v>
                </c:pt>
                <c:pt idx="251">
                  <c:v>17425.03</c:v>
                </c:pt>
                <c:pt idx="252">
                  <c:v>17148.939999999999</c:v>
                </c:pt>
                <c:pt idx="253">
                  <c:v>17158.66</c:v>
                </c:pt>
                <c:pt idx="254">
                  <c:v>16906.509999999998</c:v>
                </c:pt>
                <c:pt idx="255">
                  <c:v>16514.099999999999</c:v>
                </c:pt>
                <c:pt idx="256">
                  <c:v>16346.45</c:v>
                </c:pt>
                <c:pt idx="257">
                  <c:v>16398.57</c:v>
                </c:pt>
                <c:pt idx="258">
                  <c:v>16516.22</c:v>
                </c:pt>
                <c:pt idx="259">
                  <c:v>16151.41</c:v>
                </c:pt>
                <c:pt idx="260">
                  <c:v>16379.05</c:v>
                </c:pt>
                <c:pt idx="261">
                  <c:v>15988.08</c:v>
                </c:pt>
                <c:pt idx="262">
                  <c:v>16016.02</c:v>
                </c:pt>
                <c:pt idx="263">
                  <c:v>15766.74</c:v>
                </c:pt>
                <c:pt idx="264">
                  <c:v>15882.68</c:v>
                </c:pt>
                <c:pt idx="265">
                  <c:v>16093.51</c:v>
                </c:pt>
                <c:pt idx="266">
                  <c:v>15885.22</c:v>
                </c:pt>
                <c:pt idx="267">
                  <c:v>16167.23</c:v>
                </c:pt>
                <c:pt idx="268">
                  <c:v>15944.46</c:v>
                </c:pt>
                <c:pt idx="269">
                  <c:v>16069.64</c:v>
                </c:pt>
                <c:pt idx="270">
                  <c:v>16466.3</c:v>
                </c:pt>
                <c:pt idx="271">
                  <c:v>16449.18</c:v>
                </c:pt>
                <c:pt idx="272">
                  <c:v>16153.54</c:v>
                </c:pt>
                <c:pt idx="273">
                  <c:v>16336.66</c:v>
                </c:pt>
                <c:pt idx="274">
                  <c:v>16416.580000000002</c:v>
                </c:pt>
                <c:pt idx="275">
                  <c:v>16204.97</c:v>
                </c:pt>
                <c:pt idx="276">
                  <c:v>16027.05</c:v>
                </c:pt>
                <c:pt idx="277">
                  <c:v>16014.38</c:v>
                </c:pt>
                <c:pt idx="278">
                  <c:v>15914.74</c:v>
                </c:pt>
                <c:pt idx="279">
                  <c:v>15660.18</c:v>
                </c:pt>
                <c:pt idx="280">
                  <c:v>15973.84</c:v>
                </c:pt>
                <c:pt idx="281">
                  <c:v>16196.41</c:v>
                </c:pt>
                <c:pt idx="282">
                  <c:v>16453.830000000002</c:v>
                </c:pt>
                <c:pt idx="283">
                  <c:v>16413.43</c:v>
                </c:pt>
                <c:pt idx="284">
                  <c:v>16391.990000000002</c:v>
                </c:pt>
                <c:pt idx="285">
                  <c:v>16620.66</c:v>
                </c:pt>
                <c:pt idx="286">
                  <c:v>16431.78</c:v>
                </c:pt>
                <c:pt idx="287">
                  <c:v>16484.990000000002</c:v>
                </c:pt>
                <c:pt idx="288">
                  <c:v>16697.29</c:v>
                </c:pt>
                <c:pt idx="289">
                  <c:v>16639.97</c:v>
                </c:pt>
                <c:pt idx="290">
                  <c:v>16516.5</c:v>
                </c:pt>
                <c:pt idx="291">
                  <c:v>16865.080000000002</c:v>
                </c:pt>
                <c:pt idx="292">
                  <c:v>16899.32</c:v>
                </c:pt>
                <c:pt idx="293">
                  <c:v>16943.900000000001</c:v>
                </c:pt>
                <c:pt idx="294">
                  <c:v>17006.77</c:v>
                </c:pt>
                <c:pt idx="295">
                  <c:v>17073.95</c:v>
                </c:pt>
                <c:pt idx="296">
                  <c:v>16964.099999999999</c:v>
                </c:pt>
                <c:pt idx="297">
                  <c:v>17000.36</c:v>
                </c:pt>
                <c:pt idx="298">
                  <c:v>16995.13</c:v>
                </c:pt>
                <c:pt idx="299">
                  <c:v>17213.310000000001</c:v>
                </c:pt>
                <c:pt idx="300">
                  <c:v>17229.13</c:v>
                </c:pt>
                <c:pt idx="301">
                  <c:v>17251.53</c:v>
                </c:pt>
                <c:pt idx="302">
                  <c:v>17325.759999999998</c:v>
                </c:pt>
                <c:pt idx="303">
                  <c:v>17481.490000000002</c:v>
                </c:pt>
                <c:pt idx="304">
                  <c:v>17602.3</c:v>
                </c:pt>
                <c:pt idx="305">
                  <c:v>17623.87</c:v>
                </c:pt>
                <c:pt idx="306">
                  <c:v>17582.57</c:v>
                </c:pt>
                <c:pt idx="307">
                  <c:v>17502.59</c:v>
                </c:pt>
                <c:pt idx="308">
                  <c:v>17515.73</c:v>
                </c:pt>
                <c:pt idx="309">
                  <c:v>17535.39</c:v>
                </c:pt>
                <c:pt idx="310">
                  <c:v>17633.11</c:v>
                </c:pt>
                <c:pt idx="311">
                  <c:v>17716.66</c:v>
                </c:pt>
                <c:pt idx="312">
                  <c:v>17685.09</c:v>
                </c:pt>
                <c:pt idx="313">
                  <c:v>17792.75</c:v>
                </c:pt>
                <c:pt idx="314">
                  <c:v>17737</c:v>
                </c:pt>
                <c:pt idx="315">
                  <c:v>17603.32</c:v>
                </c:pt>
                <c:pt idx="316">
                  <c:v>17716.05</c:v>
                </c:pt>
                <c:pt idx="317">
                  <c:v>17541.96</c:v>
                </c:pt>
                <c:pt idx="318">
                  <c:v>17576.96</c:v>
                </c:pt>
                <c:pt idx="319">
                  <c:v>17556.41</c:v>
                </c:pt>
                <c:pt idx="320">
                  <c:v>17721.25</c:v>
                </c:pt>
                <c:pt idx="321">
                  <c:v>17908.28</c:v>
                </c:pt>
                <c:pt idx="322">
                  <c:v>17926.43</c:v>
                </c:pt>
                <c:pt idx="323">
                  <c:v>17897.46</c:v>
                </c:pt>
                <c:pt idx="324">
                  <c:v>18004.16</c:v>
                </c:pt>
                <c:pt idx="325">
                  <c:v>18053.599999999999</c:v>
                </c:pt>
                <c:pt idx="326">
                  <c:v>18096.27</c:v>
                </c:pt>
                <c:pt idx="327">
                  <c:v>17982.52</c:v>
                </c:pt>
                <c:pt idx="328">
                  <c:v>18003.75</c:v>
                </c:pt>
                <c:pt idx="329">
                  <c:v>17977.240000000002</c:v>
                </c:pt>
                <c:pt idx="330">
                  <c:v>17990.32</c:v>
                </c:pt>
                <c:pt idx="331">
                  <c:v>18041.55</c:v>
                </c:pt>
                <c:pt idx="332">
                  <c:v>17830.759999999998</c:v>
                </c:pt>
                <c:pt idx="333">
                  <c:v>17773.64</c:v>
                </c:pt>
                <c:pt idx="334">
                  <c:v>17891.16</c:v>
                </c:pt>
                <c:pt idx="335">
                  <c:v>17750.91</c:v>
                </c:pt>
                <c:pt idx="336">
                  <c:v>17651.259999999998</c:v>
                </c:pt>
                <c:pt idx="337">
                  <c:v>17660.71</c:v>
                </c:pt>
                <c:pt idx="338">
                  <c:v>17740.63</c:v>
                </c:pt>
                <c:pt idx="339">
                  <c:v>17705.91</c:v>
                </c:pt>
                <c:pt idx="340">
                  <c:v>17928.349999999999</c:v>
                </c:pt>
                <c:pt idx="341">
                  <c:v>17711.12</c:v>
                </c:pt>
                <c:pt idx="342">
                  <c:v>17720.5</c:v>
                </c:pt>
                <c:pt idx="343">
                  <c:v>17535.32</c:v>
                </c:pt>
                <c:pt idx="344">
                  <c:v>17710.71</c:v>
                </c:pt>
                <c:pt idx="345">
                  <c:v>17529.98</c:v>
                </c:pt>
                <c:pt idx="346">
                  <c:v>17526.62</c:v>
                </c:pt>
                <c:pt idx="347">
                  <c:v>17435.400000000001</c:v>
                </c:pt>
                <c:pt idx="348">
                  <c:v>17500.939999999999</c:v>
                </c:pt>
                <c:pt idx="349">
                  <c:v>17492.93</c:v>
                </c:pt>
                <c:pt idx="350">
                  <c:v>17706.05</c:v>
                </c:pt>
                <c:pt idx="351">
                  <c:v>17851.509999999998</c:v>
                </c:pt>
                <c:pt idx="352">
                  <c:v>17828.29</c:v>
                </c:pt>
                <c:pt idx="353">
                  <c:v>17873.22</c:v>
                </c:pt>
                <c:pt idx="354">
                  <c:v>17787.2</c:v>
                </c:pt>
                <c:pt idx="355">
                  <c:v>17789.669999999998</c:v>
                </c:pt>
                <c:pt idx="356">
                  <c:v>17838.560000000001</c:v>
                </c:pt>
                <c:pt idx="357">
                  <c:v>17807.060000000001</c:v>
                </c:pt>
                <c:pt idx="358">
                  <c:v>17920.330000000002</c:v>
                </c:pt>
                <c:pt idx="359">
                  <c:v>17938.28</c:v>
                </c:pt>
                <c:pt idx="360">
                  <c:v>18005.05</c:v>
                </c:pt>
                <c:pt idx="361">
                  <c:v>17985.189999999999</c:v>
                </c:pt>
                <c:pt idx="362">
                  <c:v>17865.34</c:v>
                </c:pt>
                <c:pt idx="363">
                  <c:v>17732.48</c:v>
                </c:pt>
                <c:pt idx="364">
                  <c:v>17674.82</c:v>
                </c:pt>
                <c:pt idx="365">
                  <c:v>17640.169999999998</c:v>
                </c:pt>
                <c:pt idx="366">
                  <c:v>17733.099999999999</c:v>
                </c:pt>
                <c:pt idx="367">
                  <c:v>17675.16</c:v>
                </c:pt>
                <c:pt idx="368">
                  <c:v>17804.87</c:v>
                </c:pt>
                <c:pt idx="369">
                  <c:v>17829.73</c:v>
                </c:pt>
                <c:pt idx="370">
                  <c:v>17780.830000000002</c:v>
                </c:pt>
                <c:pt idx="371">
                  <c:v>18011.07</c:v>
                </c:pt>
                <c:pt idx="372">
                  <c:v>17400.75</c:v>
                </c:pt>
                <c:pt idx="373">
                  <c:v>17140.240000000002</c:v>
                </c:pt>
                <c:pt idx="374">
                  <c:v>17409.72</c:v>
                </c:pt>
                <c:pt idx="375">
                  <c:v>17694.68</c:v>
                </c:pt>
                <c:pt idx="376">
                  <c:v>17929.990000000002</c:v>
                </c:pt>
                <c:pt idx="377">
                  <c:v>17949.37</c:v>
                </c:pt>
                <c:pt idx="378">
                  <c:v>17840.62</c:v>
                </c:pt>
                <c:pt idx="379">
                  <c:v>17918.62</c:v>
                </c:pt>
                <c:pt idx="380">
                  <c:v>17895.88</c:v>
                </c:pt>
                <c:pt idx="381">
                  <c:v>18146.740000000002</c:v>
                </c:pt>
                <c:pt idx="382">
                  <c:v>18226.93</c:v>
                </c:pt>
                <c:pt idx="383">
                  <c:v>18347.669999999998</c:v>
                </c:pt>
                <c:pt idx="384">
                  <c:v>18372.12</c:v>
                </c:pt>
                <c:pt idx="385">
                  <c:v>18506.41</c:v>
                </c:pt>
                <c:pt idx="386">
                  <c:v>18516.55</c:v>
                </c:pt>
                <c:pt idx="387">
                  <c:v>18533.05</c:v>
                </c:pt>
                <c:pt idx="388">
                  <c:v>18559.009999999998</c:v>
                </c:pt>
                <c:pt idx="389">
                  <c:v>18595.03</c:v>
                </c:pt>
                <c:pt idx="390">
                  <c:v>18517.23</c:v>
                </c:pt>
                <c:pt idx="391">
                  <c:v>18570.849999999999</c:v>
                </c:pt>
                <c:pt idx="392">
                  <c:v>18493.060000000001</c:v>
                </c:pt>
                <c:pt idx="393">
                  <c:v>18473.75</c:v>
                </c:pt>
                <c:pt idx="394">
                  <c:v>18472.169999999998</c:v>
                </c:pt>
                <c:pt idx="395">
                  <c:v>18456.349999999999</c:v>
                </c:pt>
                <c:pt idx="396">
                  <c:v>18432.240000000002</c:v>
                </c:pt>
                <c:pt idx="397">
                  <c:v>18404.509999999998</c:v>
                </c:pt>
                <c:pt idx="398">
                  <c:v>18313.77</c:v>
                </c:pt>
                <c:pt idx="399">
                  <c:v>18355</c:v>
                </c:pt>
                <c:pt idx="400">
                  <c:v>18352.05</c:v>
                </c:pt>
                <c:pt idx="401">
                  <c:v>18543.53</c:v>
                </c:pt>
                <c:pt idx="402">
                  <c:v>18529.29</c:v>
                </c:pt>
                <c:pt idx="403">
                  <c:v>18533.05</c:v>
                </c:pt>
                <c:pt idx="404">
                  <c:v>18495.66</c:v>
                </c:pt>
                <c:pt idx="405">
                  <c:v>18613.52</c:v>
                </c:pt>
                <c:pt idx="406">
                  <c:v>18576.47</c:v>
                </c:pt>
                <c:pt idx="407">
                  <c:v>18636.05</c:v>
                </c:pt>
                <c:pt idx="408">
                  <c:v>18552.02</c:v>
                </c:pt>
                <c:pt idx="409">
                  <c:v>18573.939999999999</c:v>
                </c:pt>
                <c:pt idx="410">
                  <c:v>18597.7</c:v>
                </c:pt>
                <c:pt idx="411">
                  <c:v>18552.57</c:v>
                </c:pt>
                <c:pt idx="412">
                  <c:v>18529.419999999998</c:v>
                </c:pt>
                <c:pt idx="413">
                  <c:v>18547.3</c:v>
                </c:pt>
                <c:pt idx="414">
                  <c:v>18481.48</c:v>
                </c:pt>
                <c:pt idx="415">
                  <c:v>18448.41</c:v>
                </c:pt>
                <c:pt idx="416">
                  <c:v>18395.400000000001</c:v>
                </c:pt>
                <c:pt idx="417">
                  <c:v>18502.990000000002</c:v>
                </c:pt>
                <c:pt idx="418">
                  <c:v>18454.3</c:v>
                </c:pt>
                <c:pt idx="419">
                  <c:v>18400.88</c:v>
                </c:pt>
                <c:pt idx="420">
                  <c:v>18419.3</c:v>
                </c:pt>
                <c:pt idx="421">
                  <c:v>18491.96</c:v>
                </c:pt>
                <c:pt idx="422">
                  <c:v>18538.12</c:v>
                </c:pt>
                <c:pt idx="423">
                  <c:v>18526.14</c:v>
                </c:pt>
                <c:pt idx="424">
                  <c:v>18479.91</c:v>
                </c:pt>
                <c:pt idx="425">
                  <c:v>18085.45</c:v>
                </c:pt>
                <c:pt idx="426">
                  <c:v>18325.07</c:v>
                </c:pt>
                <c:pt idx="427">
                  <c:v>18066.75</c:v>
                </c:pt>
                <c:pt idx="428">
                  <c:v>18034.77</c:v>
                </c:pt>
                <c:pt idx="429">
                  <c:v>18212.48</c:v>
                </c:pt>
                <c:pt idx="430">
                  <c:v>18123.8</c:v>
                </c:pt>
                <c:pt idx="431">
                  <c:v>18120.169999999998</c:v>
                </c:pt>
                <c:pt idx="432">
                  <c:v>18129.96</c:v>
                </c:pt>
                <c:pt idx="433">
                  <c:v>18293.7</c:v>
                </c:pt>
                <c:pt idx="434">
                  <c:v>18392.46</c:v>
                </c:pt>
                <c:pt idx="435">
                  <c:v>18261.45</c:v>
                </c:pt>
                <c:pt idx="436">
                  <c:v>18094.830000000002</c:v>
                </c:pt>
                <c:pt idx="437">
                  <c:v>18228.3</c:v>
                </c:pt>
                <c:pt idx="438">
                  <c:v>18339.240000000002</c:v>
                </c:pt>
                <c:pt idx="439">
                  <c:v>18143.45</c:v>
                </c:pt>
                <c:pt idx="440">
                  <c:v>18308.150000000001</c:v>
                </c:pt>
                <c:pt idx="441">
                  <c:v>18253.849999999999</c:v>
                </c:pt>
                <c:pt idx="442">
                  <c:v>18168.45</c:v>
                </c:pt>
                <c:pt idx="443">
                  <c:v>18281.03</c:v>
                </c:pt>
                <c:pt idx="444">
                  <c:v>18268.5</c:v>
                </c:pt>
                <c:pt idx="445">
                  <c:v>18240.490000000002</c:v>
                </c:pt>
                <c:pt idx="446">
                  <c:v>18329.04</c:v>
                </c:pt>
                <c:pt idx="447">
                  <c:v>18128.66</c:v>
                </c:pt>
                <c:pt idx="448">
                  <c:v>18144.2</c:v>
                </c:pt>
                <c:pt idx="449">
                  <c:v>18098.939999999999</c:v>
                </c:pt>
                <c:pt idx="450">
                  <c:v>18138.38</c:v>
                </c:pt>
                <c:pt idx="451">
                  <c:v>18086.400000000001</c:v>
                </c:pt>
                <c:pt idx="452">
                  <c:v>18161.939999999999</c:v>
                </c:pt>
                <c:pt idx="453">
                  <c:v>18202.62</c:v>
                </c:pt>
                <c:pt idx="454">
                  <c:v>18162.349999999999</c:v>
                </c:pt>
                <c:pt idx="455">
                  <c:v>18145.71</c:v>
                </c:pt>
                <c:pt idx="456">
                  <c:v>18223.03</c:v>
                </c:pt>
                <c:pt idx="457">
                  <c:v>18169.27</c:v>
                </c:pt>
                <c:pt idx="458">
                  <c:v>18199.330000000002</c:v>
                </c:pt>
                <c:pt idx="459">
                  <c:v>18169.68</c:v>
                </c:pt>
                <c:pt idx="460">
                  <c:v>18161.189999999999</c:v>
                </c:pt>
                <c:pt idx="461">
                  <c:v>18142.419999999998</c:v>
                </c:pt>
                <c:pt idx="462">
                  <c:v>18037.099999999999</c:v>
                </c:pt>
                <c:pt idx="463">
                  <c:v>17959.64</c:v>
                </c:pt>
                <c:pt idx="464">
                  <c:v>17930.669999999998</c:v>
                </c:pt>
                <c:pt idx="465">
                  <c:v>17888.28</c:v>
                </c:pt>
                <c:pt idx="466">
                  <c:v>18259.599999999999</c:v>
                </c:pt>
                <c:pt idx="467">
                  <c:v>18332.740000000002</c:v>
                </c:pt>
                <c:pt idx="468">
                  <c:v>18589.689999999999</c:v>
                </c:pt>
                <c:pt idx="469">
                  <c:v>18807.88</c:v>
                </c:pt>
                <c:pt idx="470">
                  <c:v>18847.66</c:v>
                </c:pt>
                <c:pt idx="471">
                  <c:v>18868.689999999999</c:v>
                </c:pt>
                <c:pt idx="472">
                  <c:v>18923.060000000001</c:v>
                </c:pt>
                <c:pt idx="473">
                  <c:v>18868.14</c:v>
                </c:pt>
                <c:pt idx="474">
                  <c:v>18903.82</c:v>
                </c:pt>
                <c:pt idx="475">
                  <c:v>18867.93</c:v>
                </c:pt>
                <c:pt idx="476">
                  <c:v>18956.689999999999</c:v>
                </c:pt>
                <c:pt idx="477">
                  <c:v>19023.87</c:v>
                </c:pt>
                <c:pt idx="478">
                  <c:v>19083.18</c:v>
                </c:pt>
                <c:pt idx="479">
                  <c:v>19152.14</c:v>
                </c:pt>
                <c:pt idx="480">
                  <c:v>19097.900000000001</c:v>
                </c:pt>
                <c:pt idx="481">
                  <c:v>19121.599999999999</c:v>
                </c:pt>
                <c:pt idx="482">
                  <c:v>19123.580000000002</c:v>
                </c:pt>
                <c:pt idx="483">
                  <c:v>19191.93</c:v>
                </c:pt>
                <c:pt idx="484">
                  <c:v>19170.419999999998</c:v>
                </c:pt>
                <c:pt idx="485">
                  <c:v>19216.240000000002</c:v>
                </c:pt>
                <c:pt idx="486">
                  <c:v>19251.78</c:v>
                </c:pt>
                <c:pt idx="487">
                  <c:v>19549.62</c:v>
                </c:pt>
                <c:pt idx="488">
                  <c:v>19614.810000000001</c:v>
                </c:pt>
                <c:pt idx="489">
                  <c:v>19756.849999999999</c:v>
                </c:pt>
                <c:pt idx="490">
                  <c:v>19796.43</c:v>
                </c:pt>
                <c:pt idx="491">
                  <c:v>19911.21</c:v>
                </c:pt>
                <c:pt idx="492">
                  <c:v>19792.53</c:v>
                </c:pt>
                <c:pt idx="493">
                  <c:v>19852.240000000002</c:v>
                </c:pt>
                <c:pt idx="494">
                  <c:v>19843.41</c:v>
                </c:pt>
                <c:pt idx="495">
                  <c:v>19883.060000000001</c:v>
                </c:pt>
                <c:pt idx="496">
                  <c:v>19974.62</c:v>
                </c:pt>
                <c:pt idx="497">
                  <c:v>19941.96</c:v>
                </c:pt>
                <c:pt idx="498">
                  <c:v>19918.88</c:v>
                </c:pt>
                <c:pt idx="499">
                  <c:v>19933.810000000001</c:v>
                </c:pt>
                <c:pt idx="500">
                  <c:v>19945.04</c:v>
                </c:pt>
                <c:pt idx="501">
                  <c:v>19833.68</c:v>
                </c:pt>
                <c:pt idx="502">
                  <c:v>19819.78</c:v>
                </c:pt>
                <c:pt idx="503">
                  <c:v>19762.599999999999</c:v>
                </c:pt>
                <c:pt idx="504">
                  <c:v>19881.759999999998</c:v>
                </c:pt>
                <c:pt idx="505">
                  <c:v>19942.16</c:v>
                </c:pt>
                <c:pt idx="506">
                  <c:v>19899.29</c:v>
                </c:pt>
                <c:pt idx="507">
                  <c:v>19963.8</c:v>
                </c:pt>
                <c:pt idx="508">
                  <c:v>19887.38</c:v>
                </c:pt>
                <c:pt idx="509">
                  <c:v>19855.53</c:v>
                </c:pt>
                <c:pt idx="510">
                  <c:v>19954.28</c:v>
                </c:pt>
                <c:pt idx="511">
                  <c:v>19891</c:v>
                </c:pt>
                <c:pt idx="512">
                  <c:v>19885.73</c:v>
                </c:pt>
                <c:pt idx="513">
                  <c:v>19826.77</c:v>
                </c:pt>
                <c:pt idx="514">
                  <c:v>19804.72</c:v>
                </c:pt>
                <c:pt idx="515">
                  <c:v>19732.400000000001</c:v>
                </c:pt>
                <c:pt idx="516">
                  <c:v>19827.25</c:v>
                </c:pt>
                <c:pt idx="517">
                  <c:v>19799.849999999999</c:v>
                </c:pt>
                <c:pt idx="518">
                  <c:v>19912.71</c:v>
                </c:pt>
                <c:pt idx="519">
                  <c:v>20068.509999999998</c:v>
                </c:pt>
                <c:pt idx="520">
                  <c:v>20100.91</c:v>
                </c:pt>
                <c:pt idx="521">
                  <c:v>20093.78</c:v>
                </c:pt>
                <c:pt idx="522">
                  <c:v>19971.13</c:v>
                </c:pt>
                <c:pt idx="523">
                  <c:v>19864.09</c:v>
                </c:pt>
                <c:pt idx="524">
                  <c:v>19890.939999999999</c:v>
                </c:pt>
                <c:pt idx="525">
                  <c:v>19884.91</c:v>
                </c:pt>
                <c:pt idx="526">
                  <c:v>20071.46</c:v>
                </c:pt>
                <c:pt idx="527">
                  <c:v>20052.419999999998</c:v>
                </c:pt>
                <c:pt idx="528">
                  <c:v>20090.29</c:v>
                </c:pt>
                <c:pt idx="529">
                  <c:v>20054.34</c:v>
                </c:pt>
                <c:pt idx="530">
                  <c:v>20172.400000000001</c:v>
                </c:pt>
                <c:pt idx="531">
                  <c:v>20269.37</c:v>
                </c:pt>
                <c:pt idx="532">
                  <c:v>20412.16</c:v>
                </c:pt>
                <c:pt idx="533">
                  <c:v>20504.41</c:v>
                </c:pt>
                <c:pt idx="534">
                  <c:v>20611.86</c:v>
                </c:pt>
                <c:pt idx="535">
                  <c:v>20619.77</c:v>
                </c:pt>
                <c:pt idx="536">
                  <c:v>20624.05</c:v>
                </c:pt>
                <c:pt idx="537">
                  <c:v>20743</c:v>
                </c:pt>
                <c:pt idx="538">
                  <c:v>20775.599999999999</c:v>
                </c:pt>
                <c:pt idx="539">
                  <c:v>20810.32</c:v>
                </c:pt>
                <c:pt idx="540">
                  <c:v>20821.759999999998</c:v>
                </c:pt>
                <c:pt idx="541">
                  <c:v>20837.439999999999</c:v>
                </c:pt>
                <c:pt idx="542">
                  <c:v>20812.240000000002</c:v>
                </c:pt>
                <c:pt idx="543">
                  <c:v>21115.55</c:v>
                </c:pt>
                <c:pt idx="544">
                  <c:v>21002.97</c:v>
                </c:pt>
                <c:pt idx="545">
                  <c:v>21005.71</c:v>
                </c:pt>
                <c:pt idx="546">
                  <c:v>20954.34</c:v>
                </c:pt>
                <c:pt idx="547">
                  <c:v>20924.759999999998</c:v>
                </c:pt>
                <c:pt idx="548">
                  <c:v>20855.73</c:v>
                </c:pt>
                <c:pt idx="549">
                  <c:v>20858.189999999999</c:v>
                </c:pt>
                <c:pt idx="550">
                  <c:v>20902.98</c:v>
                </c:pt>
                <c:pt idx="551">
                  <c:v>20881.48</c:v>
                </c:pt>
                <c:pt idx="552">
                  <c:v>20837.37</c:v>
                </c:pt>
                <c:pt idx="553">
                  <c:v>20950.099999999999</c:v>
                </c:pt>
                <c:pt idx="554">
                  <c:v>20934.55</c:v>
                </c:pt>
                <c:pt idx="555">
                  <c:v>20914.62</c:v>
                </c:pt>
                <c:pt idx="556">
                  <c:v>20905.86</c:v>
                </c:pt>
                <c:pt idx="557">
                  <c:v>20668.009999999998</c:v>
                </c:pt>
                <c:pt idx="558">
                  <c:v>20661.3</c:v>
                </c:pt>
                <c:pt idx="559">
                  <c:v>20656.580000000002</c:v>
                </c:pt>
                <c:pt idx="560">
                  <c:v>20596.72</c:v>
                </c:pt>
                <c:pt idx="561">
                  <c:v>20550.98</c:v>
                </c:pt>
                <c:pt idx="562">
                  <c:v>20701.5</c:v>
                </c:pt>
                <c:pt idx="563">
                  <c:v>20659.32</c:v>
                </c:pt>
                <c:pt idx="564">
                  <c:v>20728.490000000002</c:v>
                </c:pt>
                <c:pt idx="565">
                  <c:v>20663.22</c:v>
                </c:pt>
                <c:pt idx="566">
                  <c:v>20650.21</c:v>
                </c:pt>
                <c:pt idx="567">
                  <c:v>20689.240000000002</c:v>
                </c:pt>
                <c:pt idx="568">
                  <c:v>20648.150000000001</c:v>
                </c:pt>
                <c:pt idx="569">
                  <c:v>20662.95</c:v>
                </c:pt>
                <c:pt idx="570">
                  <c:v>20656.099999999999</c:v>
                </c:pt>
                <c:pt idx="571">
                  <c:v>20658.02</c:v>
                </c:pt>
                <c:pt idx="572">
                  <c:v>20651.3</c:v>
                </c:pt>
                <c:pt idx="573">
                  <c:v>20591.86</c:v>
                </c:pt>
                <c:pt idx="574">
                  <c:v>20453.25</c:v>
                </c:pt>
                <c:pt idx="575">
                  <c:v>20636.919999999998</c:v>
                </c:pt>
                <c:pt idx="576">
                  <c:v>20523.28</c:v>
                </c:pt>
                <c:pt idx="577">
                  <c:v>20404.490000000002</c:v>
                </c:pt>
                <c:pt idx="578">
                  <c:v>20578.71</c:v>
                </c:pt>
                <c:pt idx="579">
                  <c:v>20547.759999999998</c:v>
                </c:pt>
                <c:pt idx="580">
                  <c:v>20763.89</c:v>
                </c:pt>
                <c:pt idx="581">
                  <c:v>20996.12</c:v>
                </c:pt>
                <c:pt idx="582">
                  <c:v>20975.09</c:v>
                </c:pt>
                <c:pt idx="583">
                  <c:v>20981.33</c:v>
                </c:pt>
                <c:pt idx="584">
                  <c:v>20940.509999999998</c:v>
                </c:pt>
                <c:pt idx="585">
                  <c:v>20913.46</c:v>
                </c:pt>
                <c:pt idx="586">
                  <c:v>20949.89</c:v>
                </c:pt>
                <c:pt idx="587">
                  <c:v>20957.900000000001</c:v>
                </c:pt>
                <c:pt idx="588">
                  <c:v>20951.47</c:v>
                </c:pt>
                <c:pt idx="589">
                  <c:v>21006.94</c:v>
                </c:pt>
                <c:pt idx="590">
                  <c:v>21012.28</c:v>
                </c:pt>
                <c:pt idx="591">
                  <c:v>20975.78</c:v>
                </c:pt>
                <c:pt idx="592">
                  <c:v>20943.11</c:v>
                </c:pt>
                <c:pt idx="593">
                  <c:v>20919.419999999998</c:v>
                </c:pt>
                <c:pt idx="594">
                  <c:v>20896.61</c:v>
                </c:pt>
                <c:pt idx="595">
                  <c:v>20981.94</c:v>
                </c:pt>
                <c:pt idx="596">
                  <c:v>20979.75</c:v>
                </c:pt>
                <c:pt idx="597">
                  <c:v>20606.93</c:v>
                </c:pt>
                <c:pt idx="598">
                  <c:v>20663.02</c:v>
                </c:pt>
                <c:pt idx="599">
                  <c:v>20804.84</c:v>
                </c:pt>
                <c:pt idx="600">
                  <c:v>20894.830000000002</c:v>
                </c:pt>
                <c:pt idx="601">
                  <c:v>20937.91</c:v>
                </c:pt>
                <c:pt idx="602">
                  <c:v>21012.42</c:v>
                </c:pt>
                <c:pt idx="603">
                  <c:v>21082.95</c:v>
                </c:pt>
                <c:pt idx="604">
                  <c:v>21080.28</c:v>
                </c:pt>
                <c:pt idx="605">
                  <c:v>21029.47</c:v>
                </c:pt>
                <c:pt idx="606">
                  <c:v>21008.65</c:v>
                </c:pt>
                <c:pt idx="607">
                  <c:v>21144.18</c:v>
                </c:pt>
                <c:pt idx="608">
                  <c:v>21206.29</c:v>
                </c:pt>
                <c:pt idx="609">
                  <c:v>21184.04</c:v>
                </c:pt>
                <c:pt idx="610">
                  <c:v>21136.23</c:v>
                </c:pt>
                <c:pt idx="611">
                  <c:v>21173.69</c:v>
                </c:pt>
                <c:pt idx="612">
                  <c:v>21182.53</c:v>
                </c:pt>
                <c:pt idx="613">
                  <c:v>21271.97</c:v>
                </c:pt>
                <c:pt idx="614">
                  <c:v>21235.67</c:v>
                </c:pt>
                <c:pt idx="615">
                  <c:v>21328.47</c:v>
                </c:pt>
                <c:pt idx="616">
                  <c:v>21374.560000000001</c:v>
                </c:pt>
                <c:pt idx="617">
                  <c:v>21359.9</c:v>
                </c:pt>
                <c:pt idx="618">
                  <c:v>21384.28</c:v>
                </c:pt>
                <c:pt idx="619">
                  <c:v>21528.99</c:v>
                </c:pt>
                <c:pt idx="620">
                  <c:v>21467.14</c:v>
                </c:pt>
                <c:pt idx="621">
                  <c:v>21410.03</c:v>
                </c:pt>
                <c:pt idx="622">
                  <c:v>21397.29</c:v>
                </c:pt>
                <c:pt idx="623">
                  <c:v>21394.76</c:v>
                </c:pt>
                <c:pt idx="624">
                  <c:v>21409.55</c:v>
                </c:pt>
                <c:pt idx="625">
                  <c:v>21310.66</c:v>
                </c:pt>
                <c:pt idx="626">
                  <c:v>21454.61</c:v>
                </c:pt>
                <c:pt idx="627">
                  <c:v>21287.03</c:v>
                </c:pt>
                <c:pt idx="628">
                  <c:v>21349.63</c:v>
                </c:pt>
                <c:pt idx="629">
                  <c:v>21479.27</c:v>
                </c:pt>
                <c:pt idx="630">
                  <c:v>21478.17</c:v>
                </c:pt>
                <c:pt idx="631">
                  <c:v>21320.04</c:v>
                </c:pt>
                <c:pt idx="632">
                  <c:v>21414.34</c:v>
                </c:pt>
                <c:pt idx="633">
                  <c:v>21408.52</c:v>
                </c:pt>
                <c:pt idx="634">
                  <c:v>21409.07</c:v>
                </c:pt>
                <c:pt idx="635">
                  <c:v>21532.14</c:v>
                </c:pt>
                <c:pt idx="636">
                  <c:v>21553.09</c:v>
                </c:pt>
                <c:pt idx="637">
                  <c:v>21637.74</c:v>
                </c:pt>
                <c:pt idx="638">
                  <c:v>21629.72</c:v>
                </c:pt>
                <c:pt idx="639">
                  <c:v>21574.73</c:v>
                </c:pt>
                <c:pt idx="640">
                  <c:v>21640.75</c:v>
                </c:pt>
                <c:pt idx="641">
                  <c:v>21611.78</c:v>
                </c:pt>
                <c:pt idx="642">
                  <c:v>21580.07</c:v>
                </c:pt>
                <c:pt idx="643">
                  <c:v>21513.17</c:v>
                </c:pt>
                <c:pt idx="644">
                  <c:v>21613.43</c:v>
                </c:pt>
                <c:pt idx="645">
                  <c:v>21711.01</c:v>
                </c:pt>
                <c:pt idx="646">
                  <c:v>21796.55</c:v>
                </c:pt>
                <c:pt idx="647">
                  <c:v>21830.31</c:v>
                </c:pt>
                <c:pt idx="648">
                  <c:v>21891.119999999999</c:v>
                </c:pt>
                <c:pt idx="649">
                  <c:v>21963.919999999998</c:v>
                </c:pt>
                <c:pt idx="650">
                  <c:v>22016.240000000002</c:v>
                </c:pt>
                <c:pt idx="651">
                  <c:v>22026.1</c:v>
                </c:pt>
                <c:pt idx="652">
                  <c:v>22092.81</c:v>
                </c:pt>
                <c:pt idx="653">
                  <c:v>22118.42</c:v>
                </c:pt>
                <c:pt idx="654">
                  <c:v>22085.34</c:v>
                </c:pt>
                <c:pt idx="655">
                  <c:v>22048.7</c:v>
                </c:pt>
                <c:pt idx="656">
                  <c:v>21844.01</c:v>
                </c:pt>
                <c:pt idx="657">
                  <c:v>21858.32</c:v>
                </c:pt>
                <c:pt idx="658">
                  <c:v>21993.71</c:v>
                </c:pt>
                <c:pt idx="659">
                  <c:v>21998.99</c:v>
                </c:pt>
                <c:pt idx="660">
                  <c:v>22024.87</c:v>
                </c:pt>
                <c:pt idx="661">
                  <c:v>21750.73</c:v>
                </c:pt>
                <c:pt idx="662">
                  <c:v>21674.51</c:v>
                </c:pt>
                <c:pt idx="663">
                  <c:v>21703.75</c:v>
                </c:pt>
                <c:pt idx="664">
                  <c:v>21899.89</c:v>
                </c:pt>
                <c:pt idx="665">
                  <c:v>21812.09</c:v>
                </c:pt>
                <c:pt idx="666">
                  <c:v>21783.4</c:v>
                </c:pt>
                <c:pt idx="667">
                  <c:v>21813.67</c:v>
                </c:pt>
                <c:pt idx="668">
                  <c:v>21808.400000000001</c:v>
                </c:pt>
                <c:pt idx="669">
                  <c:v>21865.37</c:v>
                </c:pt>
                <c:pt idx="670">
                  <c:v>21892.43</c:v>
                </c:pt>
                <c:pt idx="671">
                  <c:v>21948.1</c:v>
                </c:pt>
                <c:pt idx="672">
                  <c:v>21987.56</c:v>
                </c:pt>
                <c:pt idx="673">
                  <c:v>21753.31</c:v>
                </c:pt>
                <c:pt idx="674">
                  <c:v>21807.64</c:v>
                </c:pt>
                <c:pt idx="675">
                  <c:v>21784.78</c:v>
                </c:pt>
                <c:pt idx="676">
                  <c:v>21797.79</c:v>
                </c:pt>
                <c:pt idx="677">
                  <c:v>22057.37</c:v>
                </c:pt>
                <c:pt idx="678">
                  <c:v>22118.86</c:v>
                </c:pt>
                <c:pt idx="679">
                  <c:v>22158.18</c:v>
                </c:pt>
                <c:pt idx="680">
                  <c:v>22203.48</c:v>
                </c:pt>
                <c:pt idx="681">
                  <c:v>22268.34</c:v>
                </c:pt>
                <c:pt idx="682">
                  <c:v>22331.35</c:v>
                </c:pt>
                <c:pt idx="683">
                  <c:v>22370.799999999999</c:v>
                </c:pt>
                <c:pt idx="684">
                  <c:v>22412.59</c:v>
                </c:pt>
                <c:pt idx="685">
                  <c:v>22359.23</c:v>
                </c:pt>
                <c:pt idx="686">
                  <c:v>22349.59</c:v>
                </c:pt>
                <c:pt idx="687">
                  <c:v>22296.09</c:v>
                </c:pt>
                <c:pt idx="688">
                  <c:v>22284.32</c:v>
                </c:pt>
                <c:pt idx="689">
                  <c:v>22340.71</c:v>
                </c:pt>
                <c:pt idx="690">
                  <c:v>22381.200000000001</c:v>
                </c:pt>
                <c:pt idx="691">
                  <c:v>22405.09</c:v>
                </c:pt>
                <c:pt idx="692">
                  <c:v>22557.599999999999</c:v>
                </c:pt>
                <c:pt idx="693">
                  <c:v>22641.67</c:v>
                </c:pt>
                <c:pt idx="694">
                  <c:v>22661.64</c:v>
                </c:pt>
                <c:pt idx="695">
                  <c:v>22775.39</c:v>
                </c:pt>
                <c:pt idx="696">
                  <c:v>22773.67</c:v>
                </c:pt>
                <c:pt idx="697">
                  <c:v>22761.07</c:v>
                </c:pt>
                <c:pt idx="698">
                  <c:v>22830.68</c:v>
                </c:pt>
                <c:pt idx="699">
                  <c:v>22872.89</c:v>
                </c:pt>
                <c:pt idx="700">
                  <c:v>22841.01</c:v>
                </c:pt>
                <c:pt idx="701">
                  <c:v>22871.72</c:v>
                </c:pt>
                <c:pt idx="702">
                  <c:v>22956.959999999999</c:v>
                </c:pt>
                <c:pt idx="703">
                  <c:v>22997.439999999999</c:v>
                </c:pt>
                <c:pt idx="704">
                  <c:v>23157.599999999999</c:v>
                </c:pt>
                <c:pt idx="705">
                  <c:v>23163.040000000001</c:v>
                </c:pt>
                <c:pt idx="706">
                  <c:v>23328.63</c:v>
                </c:pt>
                <c:pt idx="707">
                  <c:v>23273.96</c:v>
                </c:pt>
                <c:pt idx="708">
                  <c:v>23441.759999999998</c:v>
                </c:pt>
                <c:pt idx="709">
                  <c:v>23329.46</c:v>
                </c:pt>
                <c:pt idx="710">
                  <c:v>23400.86</c:v>
                </c:pt>
                <c:pt idx="711">
                  <c:v>23434.19</c:v>
                </c:pt>
                <c:pt idx="712">
                  <c:v>23348.74</c:v>
                </c:pt>
                <c:pt idx="713">
                  <c:v>23377.24</c:v>
                </c:pt>
                <c:pt idx="714">
                  <c:v>23435.01</c:v>
                </c:pt>
                <c:pt idx="715">
                  <c:v>23516.26</c:v>
                </c:pt>
                <c:pt idx="716">
                  <c:v>23539.19</c:v>
                </c:pt>
                <c:pt idx="717">
                  <c:v>23548.42</c:v>
                </c:pt>
                <c:pt idx="718">
                  <c:v>23557.23</c:v>
                </c:pt>
                <c:pt idx="719">
                  <c:v>23563.360000000001</c:v>
                </c:pt>
                <c:pt idx="720">
                  <c:v>23461.94</c:v>
                </c:pt>
                <c:pt idx="721">
                  <c:v>23422.21</c:v>
                </c:pt>
                <c:pt idx="722">
                  <c:v>23439.7</c:v>
                </c:pt>
                <c:pt idx="723">
                  <c:v>23409.47</c:v>
                </c:pt>
                <c:pt idx="724">
                  <c:v>23271.279999999999</c:v>
                </c:pt>
                <c:pt idx="725">
                  <c:v>23458.36</c:v>
                </c:pt>
                <c:pt idx="726">
                  <c:v>23358.240000000002</c:v>
                </c:pt>
                <c:pt idx="727">
                  <c:v>23430.33</c:v>
                </c:pt>
                <c:pt idx="728">
                  <c:v>23590.83</c:v>
                </c:pt>
                <c:pt idx="729">
                  <c:v>23526.18</c:v>
                </c:pt>
                <c:pt idx="730">
                  <c:v>23557.99</c:v>
                </c:pt>
                <c:pt idx="731">
                  <c:v>23580.78</c:v>
                </c:pt>
                <c:pt idx="732">
                  <c:v>23836.71</c:v>
                </c:pt>
                <c:pt idx="733">
                  <c:v>23940.68</c:v>
                </c:pt>
                <c:pt idx="734">
                  <c:v>24272.35</c:v>
                </c:pt>
                <c:pt idx="735">
                  <c:v>24231.59</c:v>
                </c:pt>
                <c:pt idx="736">
                  <c:v>24290.05</c:v>
                </c:pt>
                <c:pt idx="737">
                  <c:v>24180.639999999999</c:v>
                </c:pt>
                <c:pt idx="738">
                  <c:v>24140.91</c:v>
                </c:pt>
                <c:pt idx="739">
                  <c:v>24211.48</c:v>
                </c:pt>
                <c:pt idx="740">
                  <c:v>24329.16</c:v>
                </c:pt>
                <c:pt idx="741">
                  <c:v>24386.03</c:v>
                </c:pt>
                <c:pt idx="742">
                  <c:v>24504.799999999999</c:v>
                </c:pt>
                <c:pt idx="743">
                  <c:v>24585.43</c:v>
                </c:pt>
                <c:pt idx="744">
                  <c:v>24508.66</c:v>
                </c:pt>
                <c:pt idx="745">
                  <c:v>24651.74</c:v>
                </c:pt>
                <c:pt idx="746">
                  <c:v>24792.2</c:v>
                </c:pt>
                <c:pt idx="747">
                  <c:v>24754.75</c:v>
                </c:pt>
                <c:pt idx="748">
                  <c:v>24726.65</c:v>
                </c:pt>
                <c:pt idx="749">
                  <c:v>24782.29</c:v>
                </c:pt>
                <c:pt idx="750">
                  <c:v>24754.06</c:v>
                </c:pt>
                <c:pt idx="751">
                  <c:v>24746.21</c:v>
                </c:pt>
                <c:pt idx="752">
                  <c:v>24774.3</c:v>
                </c:pt>
                <c:pt idx="753">
                  <c:v>24837.51</c:v>
                </c:pt>
                <c:pt idx="754">
                  <c:v>24719.22</c:v>
                </c:pt>
                <c:pt idx="755">
                  <c:v>24824.01</c:v>
                </c:pt>
                <c:pt idx="756">
                  <c:v>24922.68</c:v>
                </c:pt>
                <c:pt idx="757">
                  <c:v>25075.13</c:v>
                </c:pt>
                <c:pt idx="758">
                  <c:v>25295.87</c:v>
                </c:pt>
                <c:pt idx="759">
                  <c:v>25283</c:v>
                </c:pt>
                <c:pt idx="760">
                  <c:v>25385.8</c:v>
                </c:pt>
                <c:pt idx="761">
                  <c:v>25369.13</c:v>
                </c:pt>
                <c:pt idx="762">
                  <c:v>25574.73</c:v>
                </c:pt>
                <c:pt idx="763">
                  <c:v>25803.19</c:v>
                </c:pt>
                <c:pt idx="764">
                  <c:v>25792.86</c:v>
                </c:pt>
                <c:pt idx="765">
                  <c:v>26115.65</c:v>
                </c:pt>
                <c:pt idx="766">
                  <c:v>26017.81</c:v>
                </c:pt>
                <c:pt idx="767">
                  <c:v>26071.72</c:v>
                </c:pt>
                <c:pt idx="768">
                  <c:v>26214.6</c:v>
                </c:pt>
                <c:pt idx="769">
                  <c:v>26210.81</c:v>
                </c:pt>
                <c:pt idx="770">
                  <c:v>26252.12</c:v>
                </c:pt>
                <c:pt idx="771">
                  <c:v>26392.79</c:v>
                </c:pt>
                <c:pt idx="772">
                  <c:v>26616.71</c:v>
                </c:pt>
                <c:pt idx="773">
                  <c:v>26439.48</c:v>
                </c:pt>
                <c:pt idx="774">
                  <c:v>26076.89</c:v>
                </c:pt>
                <c:pt idx="775">
                  <c:v>26149.39</c:v>
                </c:pt>
                <c:pt idx="776">
                  <c:v>26186.71</c:v>
                </c:pt>
                <c:pt idx="777">
                  <c:v>25520.959999999999</c:v>
                </c:pt>
                <c:pt idx="778">
                  <c:v>24345.75</c:v>
                </c:pt>
                <c:pt idx="779">
                  <c:v>24912.77</c:v>
                </c:pt>
                <c:pt idx="780">
                  <c:v>24893.35</c:v>
                </c:pt>
                <c:pt idx="781">
                  <c:v>23860.46</c:v>
                </c:pt>
                <c:pt idx="782">
                  <c:v>24190.9</c:v>
                </c:pt>
                <c:pt idx="783">
                  <c:v>24601.27</c:v>
                </c:pt>
                <c:pt idx="784">
                  <c:v>24640.45</c:v>
                </c:pt>
                <c:pt idx="785">
                  <c:v>24893.49</c:v>
                </c:pt>
                <c:pt idx="786">
                  <c:v>25200.37</c:v>
                </c:pt>
                <c:pt idx="787">
                  <c:v>25219.38</c:v>
                </c:pt>
                <c:pt idx="788">
                  <c:v>24964.75</c:v>
                </c:pt>
                <c:pt idx="789">
                  <c:v>24797.78</c:v>
                </c:pt>
                <c:pt idx="790">
                  <c:v>24962.48</c:v>
                </c:pt>
                <c:pt idx="791">
                  <c:v>25309.99</c:v>
                </c:pt>
                <c:pt idx="792">
                  <c:v>25709.27</c:v>
                </c:pt>
                <c:pt idx="793">
                  <c:v>25410.03</c:v>
                </c:pt>
                <c:pt idx="794">
                  <c:v>25420.33</c:v>
                </c:pt>
              </c:numCache>
            </c:numRef>
          </c:yVal>
          <c:smooth val="0"/>
          <c:extLst xmlns:c16r2="http://schemas.microsoft.com/office/drawing/2015/06/chart">
            <c:ext xmlns:c16="http://schemas.microsoft.com/office/drawing/2014/chart" uri="{C3380CC4-5D6E-409C-BE32-E72D297353CC}">
              <c16:uniqueId val="{00000000-34B2-4F8E-A22A-3BAD811277C1}"/>
            </c:ext>
          </c:extLst>
        </c:ser>
        <c:dLbls>
          <c:showLegendKey val="0"/>
          <c:showVal val="0"/>
          <c:showCatName val="0"/>
          <c:showSerName val="0"/>
          <c:showPercent val="0"/>
          <c:showBubbleSize val="0"/>
        </c:dLbls>
        <c:axId val="90269184"/>
        <c:axId val="90270720"/>
      </c:scatterChart>
      <c:valAx>
        <c:axId val="90269184"/>
        <c:scaling>
          <c:orientation val="minMax"/>
          <c:max val="43157"/>
          <c:min val="42006"/>
        </c:scaling>
        <c:delete val="0"/>
        <c:axPos val="b"/>
        <c:numFmt formatCode="[$-80A]\ mmm&quot; &quot;yy;@" sourceLinked="0"/>
        <c:majorTickMark val="none"/>
        <c:minorTickMark val="none"/>
        <c:tickLblPos val="nextTo"/>
        <c:spPr>
          <a:noFill/>
          <a:ln w="15875" cap="flat" cmpd="sng" algn="ctr">
            <a:solidFill>
              <a:schemeClr val="tx1"/>
            </a:solidFill>
            <a:round/>
          </a:ln>
          <a:effectLst/>
        </c:spPr>
        <c:txPr>
          <a:bodyPr rot="-60000000" spcFirstLastPara="1" vertOverflow="ellipsis" vert="horz" wrap="square" anchor="ctr" anchorCtr="1"/>
          <a:lstStyle/>
          <a:p>
            <a:pPr>
              <a:defRPr sz="700" b="1" i="0" u="none" strike="noStrike" kern="1200" baseline="0">
                <a:solidFill>
                  <a:schemeClr val="tx1"/>
                </a:solidFill>
                <a:latin typeface="Century Gothic" panose="020B0502020202020204" pitchFamily="34" charset="0"/>
                <a:ea typeface="+mn-ea"/>
                <a:cs typeface="+mn-cs"/>
              </a:defRPr>
            </a:pPr>
            <a:endParaRPr lang="es-MX"/>
          </a:p>
        </c:txPr>
        <c:crossAx val="90270720"/>
        <c:crosses val="autoZero"/>
        <c:crossBetween val="midCat"/>
        <c:majorUnit val="280"/>
      </c:valAx>
      <c:valAx>
        <c:axId val="90270720"/>
        <c:scaling>
          <c:orientation val="minMax"/>
          <c:min val="14650"/>
        </c:scaling>
        <c:delete val="0"/>
        <c:axPos val="l"/>
        <c:title>
          <c:tx>
            <c:rich>
              <a:bodyPr rot="-5400000" spcFirstLastPara="1" vertOverflow="ellipsis" vert="horz" wrap="square" anchor="ctr" anchorCtr="1"/>
              <a:lstStyle/>
              <a:p>
                <a:pPr>
                  <a:defRPr sz="700" b="1" i="0" u="none" strike="noStrike" kern="1200" baseline="0">
                    <a:solidFill>
                      <a:schemeClr val="tx1"/>
                    </a:solidFill>
                    <a:latin typeface="Century Gothic" panose="020B0502020202020204" pitchFamily="34" charset="0"/>
                    <a:ea typeface="+mn-ea"/>
                    <a:cs typeface="+mn-cs"/>
                  </a:defRPr>
                </a:pPr>
                <a:r>
                  <a:rPr lang="en-US" sz="700" b="1">
                    <a:solidFill>
                      <a:schemeClr val="tx1"/>
                    </a:solidFill>
                    <a:latin typeface="Century Gothic" panose="020B0502020202020204" pitchFamily="34" charset="0"/>
                  </a:rPr>
                  <a:t>Nivel índice</a:t>
                </a:r>
              </a:p>
            </c:rich>
          </c:tx>
          <c:layout/>
          <c:overlay val="0"/>
          <c:spPr>
            <a:noFill/>
            <a:ln>
              <a:noFill/>
            </a:ln>
            <a:effectLst/>
          </c:spPr>
        </c:title>
        <c:numFmt formatCode="#,##0" sourceLinked="0"/>
        <c:majorTickMark val="none"/>
        <c:minorTickMark val="none"/>
        <c:tickLblPos val="nextTo"/>
        <c:spPr>
          <a:noFill/>
          <a:ln w="15875" cap="flat" cmpd="sng" algn="ctr">
            <a:solidFill>
              <a:schemeClr val="tx1"/>
            </a:solidFill>
            <a:round/>
          </a:ln>
          <a:effectLst/>
        </c:spPr>
        <c:txPr>
          <a:bodyPr rot="-60000000" spcFirstLastPara="1" vertOverflow="ellipsis" vert="horz" wrap="square" anchor="ctr" anchorCtr="1"/>
          <a:lstStyle/>
          <a:p>
            <a:pPr>
              <a:defRPr sz="700" b="1" i="0" u="none" strike="noStrike" kern="1200" baseline="0">
                <a:solidFill>
                  <a:schemeClr val="tx1"/>
                </a:solidFill>
                <a:latin typeface="Century Gothic" panose="020B0502020202020204" pitchFamily="34" charset="0"/>
                <a:ea typeface="+mn-ea"/>
                <a:cs typeface="+mn-cs"/>
              </a:defRPr>
            </a:pPr>
            <a:endParaRPr lang="es-MX"/>
          </a:p>
        </c:txPr>
        <c:crossAx val="90269184"/>
        <c:crosses val="autoZero"/>
        <c:crossBetween val="midCat"/>
      </c:valAx>
      <c:spPr>
        <a:noFill/>
        <a:ln>
          <a:noFill/>
        </a:ln>
        <a:effectLst/>
      </c:spPr>
    </c:plotArea>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a:pPr>
      <a:endParaRPr lang="es-MX"/>
    </a:p>
  </c:txPr>
  <c:externalData r:id="rId1">
    <c:autoUpdate val="0"/>
  </c:externalData>
</c:chartSpace>
</file>

<file path=ppt/drawings/drawing1.xml><?xml version="1.0" encoding="utf-8"?>
<c:userShapes xmlns:c="http://schemas.openxmlformats.org/drawingml/2006/chart">
  <cdr:relSizeAnchor xmlns:cdr="http://schemas.openxmlformats.org/drawingml/2006/chartDrawing">
    <cdr:from>
      <cdr:x>0.10811</cdr:x>
      <cdr:y>0.23909</cdr:y>
    </cdr:from>
    <cdr:to>
      <cdr:x>0.4228</cdr:x>
      <cdr:y>0.30372</cdr:y>
    </cdr:to>
    <cdr:sp macro="" textlink="">
      <cdr:nvSpPr>
        <cdr:cNvPr id="2" name="Cerrar llave 1">
          <a:extLst xmlns:a="http://schemas.openxmlformats.org/drawingml/2006/main">
            <a:ext uri="{FF2B5EF4-FFF2-40B4-BE49-F238E27FC236}">
              <a16:creationId xmlns:a16="http://schemas.microsoft.com/office/drawing/2014/main" xmlns="" id="{CE769913-1A8B-4816-9E6E-52848D295EE8}"/>
            </a:ext>
          </a:extLst>
        </cdr:cNvPr>
        <cdr:cNvSpPr/>
      </cdr:nvSpPr>
      <cdr:spPr>
        <a:xfrm xmlns:a="http://schemas.openxmlformats.org/drawingml/2006/main" rot="16200000">
          <a:off x="1332776" y="-152135"/>
          <a:ext cx="163429" cy="1676855"/>
        </a:xfrm>
        <a:prstGeom xmlns:a="http://schemas.openxmlformats.org/drawingml/2006/main" prst="rightBrace">
          <a:avLst>
            <a:gd name="adj1" fmla="val 8333"/>
            <a:gd name="adj2" fmla="val 49208"/>
          </a:avLst>
        </a:prstGeom>
        <a:ln xmlns:a="http://schemas.openxmlformats.org/drawingml/2006/main">
          <a:solidFill>
            <a:schemeClr val="tx1"/>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vertOverflow="clip"/>
        <a:lstStyle xmlns:a="http://schemas.openxmlformats.org/drawingml/2006/main"/>
        <a:p xmlns:a="http://schemas.openxmlformats.org/drawingml/2006/main">
          <a:endParaRPr lang="es-MX"/>
        </a:p>
      </cdr:txBody>
    </cdr:sp>
  </cdr:relSizeAnchor>
  <cdr:relSizeAnchor xmlns:cdr="http://schemas.openxmlformats.org/drawingml/2006/chartDrawing">
    <cdr:from>
      <cdr:x>0.05211</cdr:x>
      <cdr:y>0.1526</cdr:y>
    </cdr:from>
    <cdr:to>
      <cdr:x>0.78159</cdr:x>
      <cdr:y>0.23553</cdr:y>
    </cdr:to>
    <cdr:sp macro="" textlink="">
      <cdr:nvSpPr>
        <cdr:cNvPr id="3" name="CuadroTexto 2">
          <a:extLst xmlns:a="http://schemas.openxmlformats.org/drawingml/2006/main">
            <a:ext uri="{FF2B5EF4-FFF2-40B4-BE49-F238E27FC236}">
              <a16:creationId xmlns:a16="http://schemas.microsoft.com/office/drawing/2014/main" xmlns="" id="{2BF30939-EECF-4F8D-AA55-7FDC5B45C1DB}"/>
            </a:ext>
          </a:extLst>
        </cdr:cNvPr>
        <cdr:cNvSpPr txBox="1"/>
      </cdr:nvSpPr>
      <cdr:spPr>
        <a:xfrm xmlns:a="http://schemas.openxmlformats.org/drawingml/2006/main">
          <a:off x="266428" y="385874"/>
          <a:ext cx="3729507" cy="209704"/>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s-MX" sz="900" b="1" dirty="0">
              <a:latin typeface="Century Gothic" panose="020B0502020202020204" pitchFamily="34" charset="0"/>
            </a:rPr>
            <a:t>88% del</a:t>
          </a:r>
          <a:r>
            <a:rPr lang="es-MX" sz="900" b="1" baseline="0" dirty="0">
              <a:latin typeface="Century Gothic" panose="020B0502020202020204" pitchFamily="34" charset="0"/>
            </a:rPr>
            <a:t> total de Bonos Bancarios Estructurados ($1,315 </a:t>
          </a:r>
          <a:r>
            <a:rPr lang="es-MX" sz="900" b="1" baseline="0" dirty="0" err="1">
              <a:latin typeface="Century Gothic" panose="020B0502020202020204" pitchFamily="34" charset="0"/>
            </a:rPr>
            <a:t>mdp</a:t>
          </a:r>
          <a:r>
            <a:rPr lang="es-MX" sz="900" b="1" baseline="0" dirty="0">
              <a:latin typeface="Century Gothic" panose="020B0502020202020204" pitchFamily="34" charset="0"/>
            </a:rPr>
            <a:t>)</a:t>
          </a:r>
          <a:endParaRPr lang="es-MX" sz="900" b="1" dirty="0">
            <a:latin typeface="Century Gothic" panose="020B0502020202020204" pitchFamily="34" charset="0"/>
          </a:endParaRPr>
        </a:p>
      </cdr:txBody>
    </cdr:sp>
  </cdr:relSizeAnchor>
</c:userShapes>
</file>

<file path=ppt/drawings/drawing2.xml><?xml version="1.0" encoding="utf-8"?>
<c:userShapes xmlns:c="http://schemas.openxmlformats.org/drawingml/2006/chart">
  <cdr:relSizeAnchor xmlns:cdr="http://schemas.openxmlformats.org/drawingml/2006/chartDrawing">
    <cdr:from>
      <cdr:x>0.19166</cdr:x>
      <cdr:y>0.22153</cdr:y>
    </cdr:from>
    <cdr:to>
      <cdr:x>0.70386</cdr:x>
      <cdr:y>0.36041</cdr:y>
    </cdr:to>
    <cdr:sp macro="" textlink="">
      <cdr:nvSpPr>
        <cdr:cNvPr id="2" name="CuadroTexto 2">
          <a:extLst xmlns:a="http://schemas.openxmlformats.org/drawingml/2006/main">
            <a:ext uri="{FF2B5EF4-FFF2-40B4-BE49-F238E27FC236}">
              <a16:creationId xmlns:a16="http://schemas.microsoft.com/office/drawing/2014/main" xmlns="" id="{00000000-0008-0000-0500-000003000000}"/>
            </a:ext>
          </a:extLst>
        </cdr:cNvPr>
        <cdr:cNvSpPr txBox="1"/>
      </cdr:nvSpPr>
      <cdr:spPr>
        <a:xfrm xmlns:a="http://schemas.openxmlformats.org/drawingml/2006/main">
          <a:off x="598787" y="395044"/>
          <a:ext cx="1600200" cy="247650"/>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r>
            <a:rPr lang="es-MX" sz="800" b="1" dirty="0">
              <a:solidFill>
                <a:schemeClr val="tx1"/>
              </a:solidFill>
              <a:latin typeface="Century Ghotic"/>
            </a:rPr>
            <a:t>Nivel Actual Subyacente</a:t>
          </a:r>
        </a:p>
      </cdr:txBody>
    </cdr:sp>
  </cdr:relSizeAnchor>
</c:userShapes>
</file>

<file path=ppt/drawings/drawing3.xml><?xml version="1.0" encoding="utf-8"?>
<c:userShapes xmlns:c="http://schemas.openxmlformats.org/drawingml/2006/chart">
  <cdr:relSizeAnchor xmlns:cdr="http://schemas.openxmlformats.org/drawingml/2006/chartDrawing">
    <cdr:from>
      <cdr:x>0.62767</cdr:x>
      <cdr:y>0.49494</cdr:y>
    </cdr:from>
    <cdr:to>
      <cdr:x>0.86392</cdr:x>
      <cdr:y>0.69844</cdr:y>
    </cdr:to>
    <cdr:sp macro="" textlink="">
      <cdr:nvSpPr>
        <cdr:cNvPr id="2" name="CuadroTexto 2">
          <a:extLst xmlns:a="http://schemas.openxmlformats.org/drawingml/2006/main">
            <a:ext uri="{FF2B5EF4-FFF2-40B4-BE49-F238E27FC236}">
              <a16:creationId xmlns:a16="http://schemas.microsoft.com/office/drawing/2014/main" xmlns="" id="{00000000-0008-0000-0700-000003000000}"/>
            </a:ext>
          </a:extLst>
        </cdr:cNvPr>
        <cdr:cNvSpPr txBox="1"/>
      </cdr:nvSpPr>
      <cdr:spPr>
        <a:xfrm xmlns:a="http://schemas.openxmlformats.org/drawingml/2006/main">
          <a:off x="1960962" y="882583"/>
          <a:ext cx="738082" cy="362876"/>
        </a:xfrm>
        <a:prstGeom xmlns:a="http://schemas.openxmlformats.org/drawingml/2006/main" prst="rect">
          <a:avLst/>
        </a:prstGeom>
        <a:solidFill xmlns:a="http://schemas.openxmlformats.org/drawingml/2006/main">
          <a:schemeClr val="lt1"/>
        </a:solidFill>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ctr"/>
          <a:r>
            <a:rPr lang="es-MX" sz="800" b="1" dirty="0">
              <a:solidFill>
                <a:schemeClr val="tx1"/>
              </a:solidFill>
            </a:rPr>
            <a:t>Nivel Actual Subyacente</a:t>
          </a:r>
        </a:p>
      </cdr:txBody>
    </cdr:sp>
  </cdr:relSizeAnchor>
</c:userShapes>
</file>

<file path=ppt/drawings/drawing4.xml><?xml version="1.0" encoding="utf-8"?>
<c:userShapes xmlns:c="http://schemas.openxmlformats.org/drawingml/2006/chart">
  <cdr:relSizeAnchor xmlns:cdr="http://schemas.openxmlformats.org/drawingml/2006/chartDrawing">
    <cdr:from>
      <cdr:x>0.26533</cdr:x>
      <cdr:y>0.16152</cdr:y>
    </cdr:from>
    <cdr:to>
      <cdr:x>0.67387</cdr:x>
      <cdr:y>0.3004</cdr:y>
    </cdr:to>
    <cdr:sp macro="" textlink="">
      <cdr:nvSpPr>
        <cdr:cNvPr id="2" name="CuadroTexto 13">
          <a:extLst xmlns:a="http://schemas.openxmlformats.org/drawingml/2006/main">
            <a:ext uri="{FF2B5EF4-FFF2-40B4-BE49-F238E27FC236}">
              <a16:creationId xmlns:a16="http://schemas.microsoft.com/office/drawing/2014/main" xmlns="" id="{00000000-0008-0000-0300-00000E000000}"/>
            </a:ext>
          </a:extLst>
        </cdr:cNvPr>
        <cdr:cNvSpPr txBox="1"/>
      </cdr:nvSpPr>
      <cdr:spPr>
        <a:xfrm xmlns:a="http://schemas.openxmlformats.org/drawingml/2006/main">
          <a:off x="828943" y="288032"/>
          <a:ext cx="1276350" cy="247650"/>
        </a:xfrm>
        <a:prstGeom xmlns:a="http://schemas.openxmlformats.org/drawingml/2006/main" prst="rect">
          <a:avLst/>
        </a:prstGeom>
        <a:solidFill xmlns:a="http://schemas.openxmlformats.org/drawingml/2006/main">
          <a:schemeClr val="lt1"/>
        </a:solidFill>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r>
            <a:rPr lang="es-MX" sz="800" b="1" dirty="0">
              <a:solidFill>
                <a:schemeClr val="tx1"/>
              </a:solidFill>
            </a:rPr>
            <a:t>Nivel Actual Subyacente</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1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3" y="2"/>
            <a:ext cx="3012457" cy="461804"/>
          </a:xfrm>
          <a:prstGeom prst="rect">
            <a:avLst/>
          </a:prstGeom>
        </p:spPr>
        <p:txBody>
          <a:bodyPr vert="horz" lIns="88475" tIns="44238" rIns="88475" bIns="44238" rtlCol="0"/>
          <a:lstStyle>
            <a:lvl1pPr algn="l">
              <a:defRPr sz="1100"/>
            </a:lvl1pPr>
          </a:lstStyle>
          <a:p>
            <a:endParaRPr lang="es-MX" dirty="0">
              <a:latin typeface="Century Gothic" panose="020B0502020202020204" pitchFamily="34" charset="0"/>
            </a:endParaRPr>
          </a:p>
        </p:txBody>
      </p:sp>
      <p:sp>
        <p:nvSpPr>
          <p:cNvPr id="3" name="2 Marcador de fecha"/>
          <p:cNvSpPr>
            <a:spLocks noGrp="1"/>
          </p:cNvSpPr>
          <p:nvPr>
            <p:ph type="dt" sz="quarter" idx="1"/>
          </p:nvPr>
        </p:nvSpPr>
        <p:spPr>
          <a:xfrm>
            <a:off x="3935998" y="2"/>
            <a:ext cx="3012457" cy="461804"/>
          </a:xfrm>
          <a:prstGeom prst="rect">
            <a:avLst/>
          </a:prstGeom>
        </p:spPr>
        <p:txBody>
          <a:bodyPr vert="horz" lIns="88475" tIns="44238" rIns="88475" bIns="44238" rtlCol="0"/>
          <a:lstStyle>
            <a:lvl1pPr algn="r">
              <a:defRPr sz="1100"/>
            </a:lvl1pPr>
          </a:lstStyle>
          <a:p>
            <a:fld id="{75218F68-8D36-49C9-B3D5-4EE89629CB6E}" type="datetimeFigureOut">
              <a:rPr lang="es-MX" smtClean="0">
                <a:latin typeface="Century Gothic" panose="020B0502020202020204" pitchFamily="34" charset="0"/>
              </a:rPr>
              <a:t>12/03/2018</a:t>
            </a:fld>
            <a:endParaRPr lang="es-MX" dirty="0">
              <a:latin typeface="Century Gothic" panose="020B0502020202020204" pitchFamily="34" charset="0"/>
            </a:endParaRPr>
          </a:p>
        </p:txBody>
      </p:sp>
      <p:sp>
        <p:nvSpPr>
          <p:cNvPr id="4" name="3 Marcador de pie de página"/>
          <p:cNvSpPr>
            <a:spLocks noGrp="1"/>
          </p:cNvSpPr>
          <p:nvPr>
            <p:ph type="ftr" sz="quarter" idx="2"/>
          </p:nvPr>
        </p:nvSpPr>
        <p:spPr>
          <a:xfrm>
            <a:off x="3" y="8772788"/>
            <a:ext cx="3012457" cy="461804"/>
          </a:xfrm>
          <a:prstGeom prst="rect">
            <a:avLst/>
          </a:prstGeom>
        </p:spPr>
        <p:txBody>
          <a:bodyPr vert="horz" lIns="88475" tIns="44238" rIns="88475" bIns="44238" rtlCol="0" anchor="b"/>
          <a:lstStyle>
            <a:lvl1pPr algn="l">
              <a:defRPr sz="1100"/>
            </a:lvl1pPr>
          </a:lstStyle>
          <a:p>
            <a:endParaRPr lang="es-MX" dirty="0">
              <a:latin typeface="Century Gothic" panose="020B0502020202020204" pitchFamily="34" charset="0"/>
            </a:endParaRPr>
          </a:p>
        </p:txBody>
      </p:sp>
      <p:sp>
        <p:nvSpPr>
          <p:cNvPr id="5" name="4 Marcador de número de diapositiva"/>
          <p:cNvSpPr>
            <a:spLocks noGrp="1"/>
          </p:cNvSpPr>
          <p:nvPr>
            <p:ph type="sldNum" sz="quarter" idx="3"/>
          </p:nvPr>
        </p:nvSpPr>
        <p:spPr>
          <a:xfrm>
            <a:off x="3935998" y="8772788"/>
            <a:ext cx="3012457" cy="461804"/>
          </a:xfrm>
          <a:prstGeom prst="rect">
            <a:avLst/>
          </a:prstGeom>
        </p:spPr>
        <p:txBody>
          <a:bodyPr vert="horz" lIns="88475" tIns="44238" rIns="88475" bIns="44238" rtlCol="0" anchor="b"/>
          <a:lstStyle>
            <a:lvl1pPr algn="r">
              <a:defRPr sz="1100"/>
            </a:lvl1pPr>
          </a:lstStyle>
          <a:p>
            <a:fld id="{5780F4B7-B45D-4694-BBDD-93BDC13791C8}" type="slidenum">
              <a:rPr lang="es-MX" smtClean="0">
                <a:latin typeface="Century Gothic" panose="020B0502020202020204" pitchFamily="34" charset="0"/>
              </a:rPr>
              <a:t>‹Nº›</a:t>
            </a:fld>
            <a:endParaRPr lang="es-MX" dirty="0">
              <a:latin typeface="Century Gothic" panose="020B0502020202020204" pitchFamily="34" charset="0"/>
            </a:endParaRPr>
          </a:p>
        </p:txBody>
      </p:sp>
    </p:spTree>
    <p:extLst>
      <p:ext uri="{BB962C8B-B14F-4D97-AF65-F5344CB8AC3E}">
        <p14:creationId xmlns:p14="http://schemas.microsoft.com/office/powerpoint/2010/main" val="180551832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7" y="2"/>
            <a:ext cx="3011699" cy="461804"/>
          </a:xfrm>
          <a:prstGeom prst="rect">
            <a:avLst/>
          </a:prstGeom>
        </p:spPr>
        <p:txBody>
          <a:bodyPr vert="horz" lIns="88458" tIns="44229" rIns="88458" bIns="44229" rtlCol="0"/>
          <a:lstStyle>
            <a:lvl1pPr algn="l">
              <a:defRPr sz="1100">
                <a:latin typeface="Century Gothic" panose="020B0502020202020204" pitchFamily="34" charset="0"/>
              </a:defRPr>
            </a:lvl1pPr>
          </a:lstStyle>
          <a:p>
            <a:endParaRPr lang="es-MX" dirty="0"/>
          </a:p>
        </p:txBody>
      </p:sp>
      <p:sp>
        <p:nvSpPr>
          <p:cNvPr id="3" name="2 Marcador de fecha"/>
          <p:cNvSpPr>
            <a:spLocks noGrp="1"/>
          </p:cNvSpPr>
          <p:nvPr>
            <p:ph type="dt" idx="1"/>
          </p:nvPr>
        </p:nvSpPr>
        <p:spPr>
          <a:xfrm>
            <a:off x="3936777" y="2"/>
            <a:ext cx="3011699" cy="461804"/>
          </a:xfrm>
          <a:prstGeom prst="rect">
            <a:avLst/>
          </a:prstGeom>
        </p:spPr>
        <p:txBody>
          <a:bodyPr vert="horz" lIns="88458" tIns="44229" rIns="88458" bIns="44229" rtlCol="0"/>
          <a:lstStyle>
            <a:lvl1pPr algn="r">
              <a:defRPr sz="1100">
                <a:latin typeface="Century Gothic" panose="020B0502020202020204" pitchFamily="34" charset="0"/>
              </a:defRPr>
            </a:lvl1pPr>
          </a:lstStyle>
          <a:p>
            <a:fld id="{3BEBD073-40EC-4AC4-9A2A-D75A2D0CF7A8}" type="datetimeFigureOut">
              <a:rPr lang="es-MX" smtClean="0"/>
              <a:pPr/>
              <a:t>12/03/2018</a:t>
            </a:fld>
            <a:endParaRPr lang="es-MX" dirty="0"/>
          </a:p>
        </p:txBody>
      </p:sp>
      <p:sp>
        <p:nvSpPr>
          <p:cNvPr id="4" name="3 Marcador de imagen de diapositiva"/>
          <p:cNvSpPr>
            <a:spLocks noGrp="1" noRot="1" noChangeAspect="1"/>
          </p:cNvSpPr>
          <p:nvPr>
            <p:ph type="sldImg" idx="2"/>
          </p:nvPr>
        </p:nvSpPr>
        <p:spPr>
          <a:xfrm>
            <a:off x="1166813" y="692150"/>
            <a:ext cx="4616450" cy="3463925"/>
          </a:xfrm>
          <a:prstGeom prst="rect">
            <a:avLst/>
          </a:prstGeom>
          <a:noFill/>
          <a:ln w="12700">
            <a:solidFill>
              <a:prstClr val="black"/>
            </a:solidFill>
          </a:ln>
        </p:spPr>
        <p:txBody>
          <a:bodyPr vert="horz" lIns="88458" tIns="44229" rIns="88458" bIns="44229" rtlCol="0" anchor="ctr"/>
          <a:lstStyle/>
          <a:p>
            <a:endParaRPr lang="es-MX" dirty="0"/>
          </a:p>
        </p:txBody>
      </p:sp>
      <p:sp>
        <p:nvSpPr>
          <p:cNvPr id="5" name="4 Marcador de notas"/>
          <p:cNvSpPr>
            <a:spLocks noGrp="1"/>
          </p:cNvSpPr>
          <p:nvPr>
            <p:ph type="body" sz="quarter" idx="3"/>
          </p:nvPr>
        </p:nvSpPr>
        <p:spPr>
          <a:xfrm>
            <a:off x="695008" y="4387142"/>
            <a:ext cx="5560060" cy="4156235"/>
          </a:xfrm>
          <a:prstGeom prst="rect">
            <a:avLst/>
          </a:prstGeom>
        </p:spPr>
        <p:txBody>
          <a:bodyPr vert="horz" lIns="88458" tIns="44229" rIns="88458" bIns="44229" rtlCol="0"/>
          <a:lstStyle/>
          <a:p>
            <a:pPr lvl="0"/>
            <a:r>
              <a:rPr lang="es-ES" dirty="0"/>
              <a:t>Haga clic para modificar el estilo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s-MX" dirty="0"/>
          </a:p>
        </p:txBody>
      </p:sp>
      <p:sp>
        <p:nvSpPr>
          <p:cNvPr id="6" name="5 Marcador de pie de página"/>
          <p:cNvSpPr>
            <a:spLocks noGrp="1"/>
          </p:cNvSpPr>
          <p:nvPr>
            <p:ph type="ftr" sz="quarter" idx="4"/>
          </p:nvPr>
        </p:nvSpPr>
        <p:spPr>
          <a:xfrm>
            <a:off x="7" y="8772670"/>
            <a:ext cx="3011699" cy="461804"/>
          </a:xfrm>
          <a:prstGeom prst="rect">
            <a:avLst/>
          </a:prstGeom>
        </p:spPr>
        <p:txBody>
          <a:bodyPr vert="horz" lIns="88458" tIns="44229" rIns="88458" bIns="44229" rtlCol="0" anchor="b"/>
          <a:lstStyle>
            <a:lvl1pPr algn="l">
              <a:defRPr sz="1100">
                <a:latin typeface="Century Gothic" panose="020B0502020202020204" pitchFamily="34" charset="0"/>
              </a:defRPr>
            </a:lvl1pPr>
          </a:lstStyle>
          <a:p>
            <a:endParaRPr lang="es-MX" dirty="0"/>
          </a:p>
        </p:txBody>
      </p:sp>
      <p:sp>
        <p:nvSpPr>
          <p:cNvPr id="7" name="6 Marcador de número de diapositiva"/>
          <p:cNvSpPr>
            <a:spLocks noGrp="1"/>
          </p:cNvSpPr>
          <p:nvPr>
            <p:ph type="sldNum" sz="quarter" idx="5"/>
          </p:nvPr>
        </p:nvSpPr>
        <p:spPr>
          <a:xfrm>
            <a:off x="3936777" y="8772670"/>
            <a:ext cx="3011699" cy="461804"/>
          </a:xfrm>
          <a:prstGeom prst="rect">
            <a:avLst/>
          </a:prstGeom>
        </p:spPr>
        <p:txBody>
          <a:bodyPr vert="horz" lIns="88458" tIns="44229" rIns="88458" bIns="44229" rtlCol="0" anchor="b"/>
          <a:lstStyle>
            <a:lvl1pPr algn="r">
              <a:defRPr sz="1100">
                <a:latin typeface="Century Gothic" panose="020B0502020202020204" pitchFamily="34" charset="0"/>
              </a:defRPr>
            </a:lvl1pPr>
          </a:lstStyle>
          <a:p>
            <a:fld id="{2A800D66-B5D4-4504-A2B2-CDF88B324EC5}" type="slidenum">
              <a:rPr lang="es-MX" smtClean="0"/>
              <a:pPr/>
              <a:t>‹Nº›</a:t>
            </a:fld>
            <a:endParaRPr lang="es-MX" dirty="0"/>
          </a:p>
        </p:txBody>
      </p:sp>
    </p:spTree>
    <p:extLst>
      <p:ext uri="{BB962C8B-B14F-4D97-AF65-F5344CB8AC3E}">
        <p14:creationId xmlns:p14="http://schemas.microsoft.com/office/powerpoint/2010/main" val="33625905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Century Gothic" panose="020B0502020202020204" pitchFamily="34" charset="0"/>
        <a:ea typeface="+mn-ea"/>
        <a:cs typeface="+mn-cs"/>
      </a:defRPr>
    </a:lvl1pPr>
    <a:lvl2pPr marL="457200" algn="l" defTabSz="914400" rtl="0" eaLnBrk="1" latinLnBrk="0" hangingPunct="1">
      <a:defRPr sz="1200" kern="1200">
        <a:solidFill>
          <a:schemeClr val="tx1"/>
        </a:solidFill>
        <a:latin typeface="Century Gothic" panose="020B0502020202020204" pitchFamily="34" charset="0"/>
        <a:ea typeface="+mn-ea"/>
        <a:cs typeface="+mn-cs"/>
      </a:defRPr>
    </a:lvl2pPr>
    <a:lvl3pPr marL="914400" algn="l" defTabSz="914400" rtl="0" eaLnBrk="1" latinLnBrk="0" hangingPunct="1">
      <a:defRPr sz="1200" kern="1200">
        <a:solidFill>
          <a:schemeClr val="tx1"/>
        </a:solidFill>
        <a:latin typeface="Century Gothic" panose="020B0502020202020204" pitchFamily="34" charset="0"/>
        <a:ea typeface="+mn-ea"/>
        <a:cs typeface="+mn-cs"/>
      </a:defRPr>
    </a:lvl3pPr>
    <a:lvl4pPr marL="1371600" algn="l" defTabSz="914400" rtl="0" eaLnBrk="1" latinLnBrk="0" hangingPunct="1">
      <a:defRPr sz="1200" kern="1200">
        <a:solidFill>
          <a:schemeClr val="tx1"/>
        </a:solidFill>
        <a:latin typeface="Century Gothic" panose="020B0502020202020204" pitchFamily="34" charset="0"/>
        <a:ea typeface="+mn-ea"/>
        <a:cs typeface="+mn-cs"/>
      </a:defRPr>
    </a:lvl4pPr>
    <a:lvl5pPr marL="1828800" algn="l" defTabSz="914400" rtl="0" eaLnBrk="1" latinLnBrk="0" hangingPunct="1">
      <a:defRPr sz="1200" kern="1200">
        <a:solidFill>
          <a:schemeClr val="tx1"/>
        </a:solidFill>
        <a:latin typeface="Century Gothic" panose="020B0502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2A800D66-B5D4-4504-A2B2-CDF88B324EC5}" type="slidenum">
              <a:rPr lang="es-MX" smtClean="0">
                <a:solidFill>
                  <a:prstClr val="black"/>
                </a:solidFill>
              </a:rPr>
              <a:pPr/>
              <a:t>2</a:t>
            </a:fld>
            <a:endParaRPr lang="es-MX" dirty="0">
              <a:solidFill>
                <a:prstClr val="black"/>
              </a:solidFill>
            </a:endParaRPr>
          </a:p>
        </p:txBody>
      </p:sp>
    </p:spTree>
    <p:extLst>
      <p:ext uri="{BB962C8B-B14F-4D97-AF65-F5344CB8AC3E}">
        <p14:creationId xmlns:p14="http://schemas.microsoft.com/office/powerpoint/2010/main" val="18166239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10"/>
          </p:nvPr>
        </p:nvSpPr>
        <p:spPr/>
        <p:txBody>
          <a:bodyPr/>
          <a:lstStyle/>
          <a:p>
            <a:fld id="{2A800D66-B5D4-4504-A2B2-CDF88B324EC5}" type="slidenum">
              <a:rPr lang="es-MX" smtClean="0"/>
              <a:t>10</a:t>
            </a:fld>
            <a:endParaRPr lang="es-MX" dirty="0"/>
          </a:p>
        </p:txBody>
      </p:sp>
    </p:spTree>
    <p:extLst>
      <p:ext uri="{BB962C8B-B14F-4D97-AF65-F5344CB8AC3E}">
        <p14:creationId xmlns:p14="http://schemas.microsoft.com/office/powerpoint/2010/main" val="31374364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10"/>
          </p:nvPr>
        </p:nvSpPr>
        <p:spPr/>
        <p:txBody>
          <a:bodyPr/>
          <a:lstStyle/>
          <a:p>
            <a:fld id="{2A800D66-B5D4-4504-A2B2-CDF88B324EC5}" type="slidenum">
              <a:rPr lang="es-MX" smtClean="0"/>
              <a:t>11</a:t>
            </a:fld>
            <a:endParaRPr lang="es-MX" dirty="0"/>
          </a:p>
        </p:txBody>
      </p:sp>
    </p:spTree>
    <p:extLst>
      <p:ext uri="{BB962C8B-B14F-4D97-AF65-F5344CB8AC3E}">
        <p14:creationId xmlns:p14="http://schemas.microsoft.com/office/powerpoint/2010/main" val="8249801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2A800D66-B5D4-4504-A2B2-CDF88B324EC5}" type="slidenum">
              <a:rPr lang="es-MX" smtClean="0">
                <a:solidFill>
                  <a:prstClr val="black"/>
                </a:solidFill>
              </a:rPr>
              <a:pPr/>
              <a:t>18</a:t>
            </a:fld>
            <a:endParaRPr lang="es-MX" dirty="0">
              <a:solidFill>
                <a:prstClr val="black"/>
              </a:solidFill>
            </a:endParaRPr>
          </a:p>
        </p:txBody>
      </p:sp>
    </p:spTree>
    <p:extLst>
      <p:ext uri="{BB962C8B-B14F-4D97-AF65-F5344CB8AC3E}">
        <p14:creationId xmlns:p14="http://schemas.microsoft.com/office/powerpoint/2010/main" val="18166239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2A800D66-B5D4-4504-A2B2-CDF88B324EC5}" type="slidenum">
              <a:rPr lang="es-MX" smtClean="0">
                <a:solidFill>
                  <a:prstClr val="black"/>
                </a:solidFill>
              </a:rPr>
              <a:pPr/>
              <a:t>47</a:t>
            </a:fld>
            <a:endParaRPr lang="es-MX" dirty="0">
              <a:solidFill>
                <a:prstClr val="black"/>
              </a:solidFill>
            </a:endParaRPr>
          </a:p>
        </p:txBody>
      </p:sp>
    </p:spTree>
    <p:extLst>
      <p:ext uri="{BB962C8B-B14F-4D97-AF65-F5344CB8AC3E}">
        <p14:creationId xmlns:p14="http://schemas.microsoft.com/office/powerpoint/2010/main" val="18166239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2A800D66-B5D4-4504-A2B2-CDF88B324EC5}" type="slidenum">
              <a:rPr lang="es-MX" smtClean="0">
                <a:solidFill>
                  <a:prstClr val="black"/>
                </a:solidFill>
              </a:rPr>
              <a:pPr/>
              <a:t>50</a:t>
            </a:fld>
            <a:endParaRPr lang="es-MX" dirty="0">
              <a:solidFill>
                <a:prstClr val="black"/>
              </a:solidFill>
            </a:endParaRPr>
          </a:p>
        </p:txBody>
      </p:sp>
    </p:spTree>
    <p:extLst>
      <p:ext uri="{BB962C8B-B14F-4D97-AF65-F5344CB8AC3E}">
        <p14:creationId xmlns:p14="http://schemas.microsoft.com/office/powerpoint/2010/main" val="18166239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a:p>
        </p:txBody>
      </p:sp>
      <p:sp>
        <p:nvSpPr>
          <p:cNvPr id="4" name="3 Marcador de número de diapositiva"/>
          <p:cNvSpPr>
            <a:spLocks noGrp="1"/>
          </p:cNvSpPr>
          <p:nvPr>
            <p:ph type="sldNum" sz="quarter" idx="10"/>
          </p:nvPr>
        </p:nvSpPr>
        <p:spPr/>
        <p:txBody>
          <a:bodyPr/>
          <a:lstStyle/>
          <a:p>
            <a:fld id="{2A800D66-B5D4-4504-A2B2-CDF88B324EC5}" type="slidenum">
              <a:rPr lang="es-MX" smtClean="0"/>
              <a:pPr/>
              <a:t>51</a:t>
            </a:fld>
            <a:endParaRPr lang="es-MX" dirty="0"/>
          </a:p>
        </p:txBody>
      </p:sp>
    </p:spTree>
    <p:extLst>
      <p:ext uri="{BB962C8B-B14F-4D97-AF65-F5344CB8AC3E}">
        <p14:creationId xmlns:p14="http://schemas.microsoft.com/office/powerpoint/2010/main" val="41666525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2A800D66-B5D4-4504-A2B2-CDF88B324EC5}" type="slidenum">
              <a:rPr lang="es-MX" smtClean="0">
                <a:solidFill>
                  <a:prstClr val="black"/>
                </a:solidFill>
              </a:rPr>
              <a:pPr/>
              <a:t>52</a:t>
            </a:fld>
            <a:endParaRPr lang="es-MX" dirty="0">
              <a:solidFill>
                <a:prstClr val="black"/>
              </a:solidFill>
            </a:endParaRPr>
          </a:p>
        </p:txBody>
      </p:sp>
    </p:spTree>
    <p:extLst>
      <p:ext uri="{BB962C8B-B14F-4D97-AF65-F5344CB8AC3E}">
        <p14:creationId xmlns:p14="http://schemas.microsoft.com/office/powerpoint/2010/main" val="18166239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2A800D66-B5D4-4504-A2B2-CDF88B324EC5}" type="slidenum">
              <a:rPr lang="es-MX" smtClean="0">
                <a:solidFill>
                  <a:prstClr val="black"/>
                </a:solidFill>
              </a:rPr>
              <a:pPr/>
              <a:t>56</a:t>
            </a:fld>
            <a:endParaRPr lang="es-MX" dirty="0">
              <a:solidFill>
                <a:prstClr val="black"/>
              </a:solidFill>
            </a:endParaRPr>
          </a:p>
        </p:txBody>
      </p:sp>
    </p:spTree>
    <p:extLst>
      <p:ext uri="{BB962C8B-B14F-4D97-AF65-F5344CB8AC3E}">
        <p14:creationId xmlns:p14="http://schemas.microsoft.com/office/powerpoint/2010/main" val="18166239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0B1C575A-FA3C-4170-BDE2-E20A38399392}" type="slidenum">
              <a:rPr lang="en-US" smtClean="0">
                <a:solidFill>
                  <a:prstClr val="black"/>
                </a:solidFill>
              </a:rPr>
              <a:pPr/>
              <a:t>58</a:t>
            </a:fld>
            <a:endParaRPr lang="en-US" dirty="0">
              <a:solidFill>
                <a:prstClr val="black"/>
              </a:solidFill>
            </a:endParaRPr>
          </a:p>
        </p:txBody>
      </p:sp>
    </p:spTree>
    <p:extLst>
      <p:ext uri="{BB962C8B-B14F-4D97-AF65-F5344CB8AC3E}">
        <p14:creationId xmlns:p14="http://schemas.microsoft.com/office/powerpoint/2010/main" val="11951876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36F41B48-4DDB-4493-9226-EF0576B76913}" type="slidenum">
              <a:rPr lang="es-MX">
                <a:solidFill>
                  <a:prstClr val="black"/>
                </a:solidFill>
              </a:rPr>
              <a:pPr/>
              <a:t>60</a:t>
            </a:fld>
            <a:endParaRPr lang="es-MX" dirty="0">
              <a:solidFill>
                <a:prstClr val="black"/>
              </a:solidFill>
            </a:endParaRPr>
          </a:p>
        </p:txBody>
      </p:sp>
    </p:spTree>
    <p:extLst>
      <p:ext uri="{BB962C8B-B14F-4D97-AF65-F5344CB8AC3E}">
        <p14:creationId xmlns:p14="http://schemas.microsoft.com/office/powerpoint/2010/main" val="56627900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5.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5.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5.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5.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6.xml"/><Relationship Id="rId4" Type="http://schemas.openxmlformats.org/officeDocument/2006/relationships/image" Target="../media/image12.wmf"/></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2.xml.rels><?xml version="1.0" encoding="UTF-8" standalone="yes"?>
<Relationships xmlns="http://schemas.openxmlformats.org/package/2006/relationships"><Relationship Id="rId3" Type="http://schemas.openxmlformats.org/officeDocument/2006/relationships/tags" Target="../tags/tag3.xml"/><Relationship Id="rId2" Type="http://schemas.openxmlformats.org/officeDocument/2006/relationships/tags" Target="../tags/tag2.xml"/><Relationship Id="rId1" Type="http://schemas.openxmlformats.org/officeDocument/2006/relationships/tags" Target="../tags/tag1.xml"/><Relationship Id="rId5" Type="http://schemas.openxmlformats.org/officeDocument/2006/relationships/slideMaster" Target="../slideMasters/slideMaster6.xml"/><Relationship Id="rId4" Type="http://schemas.openxmlformats.org/officeDocument/2006/relationships/tags" Target="../tags/tag4.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7.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7.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7.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7.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1.xml.rels><?xml version="1.0" encoding="UTF-8" standalone="yes"?>
<Relationships xmlns="http://schemas.openxmlformats.org/package/2006/relationships"><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tags" Target="../tags/tag5.xml"/><Relationship Id="rId5" Type="http://schemas.openxmlformats.org/officeDocument/2006/relationships/slideMaster" Target="../slideMasters/slideMaster7.xml"/><Relationship Id="rId4" Type="http://schemas.openxmlformats.org/officeDocument/2006/relationships/tags" Target="../tags/tag8.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8.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8.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8.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8.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9.xml"/><Relationship Id="rId4" Type="http://schemas.openxmlformats.org/officeDocument/2006/relationships/image" Target="../media/image12.wmf"/></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2.xml.rels><?xml version="1.0" encoding="UTF-8" standalone="yes"?>
<Relationships xmlns="http://schemas.openxmlformats.org/package/2006/relationships"><Relationship Id="rId3" Type="http://schemas.openxmlformats.org/officeDocument/2006/relationships/tags" Target="../tags/tag11.xml"/><Relationship Id="rId2" Type="http://schemas.openxmlformats.org/officeDocument/2006/relationships/tags" Target="../tags/tag10.xml"/><Relationship Id="rId1" Type="http://schemas.openxmlformats.org/officeDocument/2006/relationships/tags" Target="../tags/tag9.xml"/><Relationship Id="rId5" Type="http://schemas.openxmlformats.org/officeDocument/2006/relationships/slideMaster" Target="../slideMasters/slideMaster9.xml"/><Relationship Id="rId4" Type="http://schemas.openxmlformats.org/officeDocument/2006/relationships/tags" Target="../tags/tag12.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10.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10.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10.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10.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11.xml"/><Relationship Id="rId4" Type="http://schemas.openxmlformats.org/officeDocument/2006/relationships/image" Target="../media/image12.wmf"/></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2.xml.rels><?xml version="1.0" encoding="UTF-8" standalone="yes"?>
<Relationships xmlns="http://schemas.openxmlformats.org/package/2006/relationships"><Relationship Id="rId3" Type="http://schemas.openxmlformats.org/officeDocument/2006/relationships/tags" Target="../tags/tag15.xml"/><Relationship Id="rId2" Type="http://schemas.openxmlformats.org/officeDocument/2006/relationships/tags" Target="../tags/tag14.xml"/><Relationship Id="rId1" Type="http://schemas.openxmlformats.org/officeDocument/2006/relationships/tags" Target="../tags/tag13.xml"/><Relationship Id="rId5" Type="http://schemas.openxmlformats.org/officeDocument/2006/relationships/slideMaster" Target="../slideMasters/slideMaster11.xml"/><Relationship Id="rId4" Type="http://schemas.openxmlformats.org/officeDocument/2006/relationships/tags" Target="../tags/tag1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ctrTitle"/>
          </p:nvPr>
        </p:nvSpPr>
        <p:spPr>
          <a:xfrm>
            <a:off x="2433595" y="2897935"/>
            <a:ext cx="5725984" cy="711164"/>
          </a:xfrm>
        </p:spPr>
        <p:txBody>
          <a:bodyPr/>
          <a:lstStyle/>
          <a:p>
            <a:r>
              <a:rPr lang="es-ES_tradnl" dirty="0"/>
              <a:t>Clic para editar título</a:t>
            </a:r>
            <a:endParaRPr lang="es-ES" dirty="0"/>
          </a:p>
        </p:txBody>
      </p:sp>
      <p:sp>
        <p:nvSpPr>
          <p:cNvPr id="3" name="Subtítulo 2"/>
          <p:cNvSpPr>
            <a:spLocks noGrp="1"/>
          </p:cNvSpPr>
          <p:nvPr>
            <p:ph type="subTitle" idx="1"/>
          </p:nvPr>
        </p:nvSpPr>
        <p:spPr>
          <a:xfrm>
            <a:off x="2433595" y="3609099"/>
            <a:ext cx="6253205" cy="558919"/>
          </a:xfrm>
        </p:spPr>
        <p:txBody>
          <a:bodyPr>
            <a:normAutofit/>
          </a:bodyPr>
          <a:lstStyle>
            <a:lvl1pPr marL="0" indent="0" algn="l">
              <a:buNone/>
              <a:defRPr sz="2000" b="0" i="0">
                <a:solidFill>
                  <a:schemeClr val="tx1">
                    <a:tint val="75000"/>
                  </a:schemeClr>
                </a:solidFill>
                <a:latin typeface="Myriad Pro"/>
                <a:cs typeface="Myriad Pro"/>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dirty="0"/>
              <a:t>Haga clic para modificar el estilo de subtítulo del patrón</a:t>
            </a:r>
            <a:endParaRPr lang="es-ES" dirty="0"/>
          </a:p>
        </p:txBody>
      </p:sp>
      <p:sp>
        <p:nvSpPr>
          <p:cNvPr id="4" name="Marcador de fecha 3"/>
          <p:cNvSpPr>
            <a:spLocks noGrp="1"/>
          </p:cNvSpPr>
          <p:nvPr>
            <p:ph type="dt" sz="half" idx="10"/>
          </p:nvPr>
        </p:nvSpPr>
        <p:spPr/>
        <p:txBody>
          <a:bodyPr/>
          <a:lstStyle>
            <a:lvl1pPr>
              <a:defRPr/>
            </a:lvl1pPr>
          </a:lstStyle>
          <a:p>
            <a:pPr>
              <a:defRPr/>
            </a:pPr>
            <a:endParaRPr lang="es-ES" dirty="0"/>
          </a:p>
        </p:txBody>
      </p:sp>
      <p:sp>
        <p:nvSpPr>
          <p:cNvPr id="5" name="Marcador de pie de página 4"/>
          <p:cNvSpPr>
            <a:spLocks noGrp="1"/>
          </p:cNvSpPr>
          <p:nvPr>
            <p:ph type="ftr" sz="quarter" idx="11"/>
          </p:nvPr>
        </p:nvSpPr>
        <p:spPr/>
        <p:txBody>
          <a:bodyPr/>
          <a:lstStyle>
            <a:lvl1pPr>
              <a:defRPr/>
            </a:lvl1pPr>
          </a:lstStyle>
          <a:p>
            <a:pPr>
              <a:defRPr/>
            </a:pPr>
            <a:endParaRPr lang="es-ES" dirty="0"/>
          </a:p>
        </p:txBody>
      </p:sp>
      <p:sp>
        <p:nvSpPr>
          <p:cNvPr id="6" name="Marcador de número de diapositiva 5"/>
          <p:cNvSpPr>
            <a:spLocks noGrp="1"/>
          </p:cNvSpPr>
          <p:nvPr>
            <p:ph type="sldNum" sz="quarter" idx="12"/>
          </p:nvPr>
        </p:nvSpPr>
        <p:spPr/>
        <p:txBody>
          <a:bodyPr/>
          <a:lstStyle>
            <a:lvl1pPr>
              <a:defRPr/>
            </a:lvl1pPr>
          </a:lstStyle>
          <a:p>
            <a:fld id="{21EE9629-61C0-4AE9-AE8D-6DED52AC865E}" type="slidenum">
              <a:rPr lang="es-ES" altLang="es-MX"/>
              <a:pPr/>
              <a:t>‹Nº›</a:t>
            </a:fld>
            <a:endParaRPr lang="es-ES" altLang="es-MX" dirty="0"/>
          </a:p>
        </p:txBody>
      </p:sp>
    </p:spTree>
    <p:extLst>
      <p:ext uri="{BB962C8B-B14F-4D97-AF65-F5344CB8AC3E}">
        <p14:creationId xmlns:p14="http://schemas.microsoft.com/office/powerpoint/2010/main" val="4263795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contenido 2"/>
          <p:cNvSpPr>
            <a:spLocks noGrp="1"/>
          </p:cNvSpPr>
          <p:nvPr>
            <p:ph idx="1"/>
          </p:nvPr>
        </p:nvSpPr>
        <p:spPr/>
        <p:txBody>
          <a:body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lvl1pPr>
              <a:defRPr/>
            </a:lvl1pPr>
          </a:lstStyle>
          <a:p>
            <a:pPr>
              <a:defRPr/>
            </a:pPr>
            <a:endParaRPr lang="es-ES" dirty="0"/>
          </a:p>
        </p:txBody>
      </p:sp>
      <p:sp>
        <p:nvSpPr>
          <p:cNvPr id="5" name="Marcador de pie de página 4"/>
          <p:cNvSpPr>
            <a:spLocks noGrp="1"/>
          </p:cNvSpPr>
          <p:nvPr>
            <p:ph type="ftr" sz="quarter" idx="11"/>
          </p:nvPr>
        </p:nvSpPr>
        <p:spPr/>
        <p:txBody>
          <a:bodyPr/>
          <a:lstStyle>
            <a:lvl1pPr>
              <a:defRPr/>
            </a:lvl1pPr>
          </a:lstStyle>
          <a:p>
            <a:pPr>
              <a:defRPr/>
            </a:pPr>
            <a:endParaRPr lang="es-ES" dirty="0"/>
          </a:p>
        </p:txBody>
      </p:sp>
      <p:sp>
        <p:nvSpPr>
          <p:cNvPr id="6" name="Marcador de número de diapositiva 5"/>
          <p:cNvSpPr>
            <a:spLocks noGrp="1"/>
          </p:cNvSpPr>
          <p:nvPr>
            <p:ph type="sldNum" sz="quarter" idx="12"/>
          </p:nvPr>
        </p:nvSpPr>
        <p:spPr/>
        <p:txBody>
          <a:bodyPr/>
          <a:lstStyle>
            <a:lvl1pPr>
              <a:defRPr/>
            </a:lvl1pPr>
          </a:lstStyle>
          <a:p>
            <a:fld id="{05E83AA4-A00D-4AA0-8FE8-B93C9F3EC141}" type="slidenum">
              <a:rPr lang="es-ES" altLang="es-MX"/>
              <a:pPr/>
              <a:t>‹Nº›</a:t>
            </a:fld>
            <a:endParaRPr lang="es-ES" altLang="es-MX" dirty="0"/>
          </a:p>
        </p:txBody>
      </p:sp>
    </p:spTree>
    <p:extLst>
      <p:ext uri="{BB962C8B-B14F-4D97-AF65-F5344CB8AC3E}">
        <p14:creationId xmlns:p14="http://schemas.microsoft.com/office/powerpoint/2010/main" val="24710281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es-ES_tradnl"/>
              <a:t>Clic para editar título</a:t>
            </a:r>
            <a:endParaRPr lang="es-ES"/>
          </a:p>
        </p:txBody>
      </p:sp>
      <p:sp>
        <p:nvSpPr>
          <p:cNvPr id="3" name="Marcador de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_tradnl"/>
              <a:t>Haga clic para modificar el estilo de texto del patrón</a:t>
            </a:r>
          </a:p>
        </p:txBody>
      </p:sp>
      <p:sp>
        <p:nvSpPr>
          <p:cNvPr id="4" name="Marcador de fecha 3"/>
          <p:cNvSpPr>
            <a:spLocks noGrp="1"/>
          </p:cNvSpPr>
          <p:nvPr>
            <p:ph type="dt" sz="half" idx="10"/>
          </p:nvPr>
        </p:nvSpPr>
        <p:spPr/>
        <p:txBody>
          <a:bodyPr/>
          <a:lstStyle>
            <a:lvl1pPr>
              <a:defRPr/>
            </a:lvl1pPr>
          </a:lstStyle>
          <a:p>
            <a:pPr>
              <a:defRPr/>
            </a:pPr>
            <a:endParaRPr lang="es-ES" dirty="0"/>
          </a:p>
        </p:txBody>
      </p:sp>
      <p:sp>
        <p:nvSpPr>
          <p:cNvPr id="5" name="Marcador de pie de página 4"/>
          <p:cNvSpPr>
            <a:spLocks noGrp="1"/>
          </p:cNvSpPr>
          <p:nvPr>
            <p:ph type="ftr" sz="quarter" idx="11"/>
          </p:nvPr>
        </p:nvSpPr>
        <p:spPr/>
        <p:txBody>
          <a:bodyPr/>
          <a:lstStyle>
            <a:lvl1pPr>
              <a:defRPr/>
            </a:lvl1pPr>
          </a:lstStyle>
          <a:p>
            <a:pPr>
              <a:defRPr/>
            </a:pPr>
            <a:endParaRPr lang="es-ES" dirty="0"/>
          </a:p>
        </p:txBody>
      </p:sp>
      <p:sp>
        <p:nvSpPr>
          <p:cNvPr id="6" name="Marcador de número de diapositiva 5"/>
          <p:cNvSpPr>
            <a:spLocks noGrp="1"/>
          </p:cNvSpPr>
          <p:nvPr>
            <p:ph type="sldNum" sz="quarter" idx="12"/>
          </p:nvPr>
        </p:nvSpPr>
        <p:spPr/>
        <p:txBody>
          <a:bodyPr/>
          <a:lstStyle>
            <a:lvl1pPr>
              <a:defRPr/>
            </a:lvl1pPr>
          </a:lstStyle>
          <a:p>
            <a:fld id="{8640ACE9-3940-4B9F-89A4-B07ACE88126F}" type="slidenum">
              <a:rPr lang="es-ES" altLang="es-MX"/>
              <a:pPr/>
              <a:t>‹Nº›</a:t>
            </a:fld>
            <a:endParaRPr lang="es-ES" altLang="es-MX" dirty="0"/>
          </a:p>
        </p:txBody>
      </p:sp>
    </p:spTree>
    <p:extLst>
      <p:ext uri="{BB962C8B-B14F-4D97-AF65-F5344CB8AC3E}">
        <p14:creationId xmlns:p14="http://schemas.microsoft.com/office/powerpoint/2010/main" val="9873687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conteni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conteni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5" name="Marcador de fecha 3"/>
          <p:cNvSpPr>
            <a:spLocks noGrp="1"/>
          </p:cNvSpPr>
          <p:nvPr>
            <p:ph type="dt" sz="half" idx="10"/>
          </p:nvPr>
        </p:nvSpPr>
        <p:spPr/>
        <p:txBody>
          <a:bodyPr/>
          <a:lstStyle>
            <a:lvl1pPr>
              <a:defRPr/>
            </a:lvl1pPr>
          </a:lstStyle>
          <a:p>
            <a:pPr>
              <a:defRPr/>
            </a:pPr>
            <a:endParaRPr lang="es-ES" dirty="0"/>
          </a:p>
        </p:txBody>
      </p:sp>
      <p:sp>
        <p:nvSpPr>
          <p:cNvPr id="6" name="Marcador de pie de página 4"/>
          <p:cNvSpPr>
            <a:spLocks noGrp="1"/>
          </p:cNvSpPr>
          <p:nvPr>
            <p:ph type="ftr" sz="quarter" idx="11"/>
          </p:nvPr>
        </p:nvSpPr>
        <p:spPr/>
        <p:txBody>
          <a:bodyPr/>
          <a:lstStyle>
            <a:lvl1pPr>
              <a:defRPr/>
            </a:lvl1pPr>
          </a:lstStyle>
          <a:p>
            <a:pPr>
              <a:defRPr/>
            </a:pPr>
            <a:endParaRPr lang="es-ES" dirty="0"/>
          </a:p>
        </p:txBody>
      </p:sp>
      <p:sp>
        <p:nvSpPr>
          <p:cNvPr id="7" name="Marcador de número de diapositiva 5"/>
          <p:cNvSpPr>
            <a:spLocks noGrp="1"/>
          </p:cNvSpPr>
          <p:nvPr>
            <p:ph type="sldNum" sz="quarter" idx="12"/>
          </p:nvPr>
        </p:nvSpPr>
        <p:spPr/>
        <p:txBody>
          <a:bodyPr/>
          <a:lstStyle>
            <a:lvl1pPr>
              <a:defRPr/>
            </a:lvl1pPr>
          </a:lstStyle>
          <a:p>
            <a:fld id="{8503B30B-4ADD-4473-A488-02207506C9FD}" type="slidenum">
              <a:rPr lang="es-ES" altLang="es-MX"/>
              <a:pPr/>
              <a:t>‹Nº›</a:t>
            </a:fld>
            <a:endParaRPr lang="es-ES" altLang="es-MX" dirty="0"/>
          </a:p>
        </p:txBody>
      </p:sp>
    </p:spTree>
    <p:extLst>
      <p:ext uri="{BB962C8B-B14F-4D97-AF65-F5344CB8AC3E}">
        <p14:creationId xmlns:p14="http://schemas.microsoft.com/office/powerpoint/2010/main" val="4339134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_tradnl"/>
              <a:t>Clic para editar título</a:t>
            </a:r>
            <a:endParaRPr lang="es-ES"/>
          </a:p>
        </p:txBody>
      </p:sp>
      <p:sp>
        <p:nvSpPr>
          <p:cNvPr id="3" name="Marcador de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4" name="Marcador de conteni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5" name="Marcador de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6" name="Marcador de conteni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7" name="Marcador de fecha 3"/>
          <p:cNvSpPr>
            <a:spLocks noGrp="1"/>
          </p:cNvSpPr>
          <p:nvPr>
            <p:ph type="dt" sz="half" idx="10"/>
          </p:nvPr>
        </p:nvSpPr>
        <p:spPr/>
        <p:txBody>
          <a:bodyPr/>
          <a:lstStyle>
            <a:lvl1pPr>
              <a:defRPr/>
            </a:lvl1pPr>
          </a:lstStyle>
          <a:p>
            <a:pPr>
              <a:defRPr/>
            </a:pPr>
            <a:endParaRPr lang="es-ES" dirty="0"/>
          </a:p>
        </p:txBody>
      </p:sp>
      <p:sp>
        <p:nvSpPr>
          <p:cNvPr id="8" name="Marcador de pie de página 4"/>
          <p:cNvSpPr>
            <a:spLocks noGrp="1"/>
          </p:cNvSpPr>
          <p:nvPr>
            <p:ph type="ftr" sz="quarter" idx="11"/>
          </p:nvPr>
        </p:nvSpPr>
        <p:spPr/>
        <p:txBody>
          <a:bodyPr/>
          <a:lstStyle>
            <a:lvl1pPr>
              <a:defRPr/>
            </a:lvl1pPr>
          </a:lstStyle>
          <a:p>
            <a:pPr>
              <a:defRPr/>
            </a:pPr>
            <a:endParaRPr lang="es-ES" dirty="0"/>
          </a:p>
        </p:txBody>
      </p:sp>
      <p:sp>
        <p:nvSpPr>
          <p:cNvPr id="9" name="Marcador de número de diapositiva 5"/>
          <p:cNvSpPr>
            <a:spLocks noGrp="1"/>
          </p:cNvSpPr>
          <p:nvPr>
            <p:ph type="sldNum" sz="quarter" idx="12"/>
          </p:nvPr>
        </p:nvSpPr>
        <p:spPr/>
        <p:txBody>
          <a:bodyPr/>
          <a:lstStyle>
            <a:lvl1pPr>
              <a:defRPr/>
            </a:lvl1pPr>
          </a:lstStyle>
          <a:p>
            <a:fld id="{1D6AD301-B7DE-463A-832C-8D8B45796FA4}" type="slidenum">
              <a:rPr lang="es-ES" altLang="es-MX"/>
              <a:pPr/>
              <a:t>‹Nº›</a:t>
            </a:fld>
            <a:endParaRPr lang="es-ES" altLang="es-MX" dirty="0"/>
          </a:p>
        </p:txBody>
      </p:sp>
    </p:spTree>
    <p:extLst>
      <p:ext uri="{BB962C8B-B14F-4D97-AF65-F5344CB8AC3E}">
        <p14:creationId xmlns:p14="http://schemas.microsoft.com/office/powerpoint/2010/main" val="24897634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fecha 3"/>
          <p:cNvSpPr>
            <a:spLocks noGrp="1"/>
          </p:cNvSpPr>
          <p:nvPr>
            <p:ph type="dt" sz="half" idx="10"/>
          </p:nvPr>
        </p:nvSpPr>
        <p:spPr/>
        <p:txBody>
          <a:bodyPr/>
          <a:lstStyle>
            <a:lvl1pPr>
              <a:defRPr/>
            </a:lvl1pPr>
          </a:lstStyle>
          <a:p>
            <a:pPr>
              <a:defRPr/>
            </a:pPr>
            <a:endParaRPr lang="es-ES" dirty="0"/>
          </a:p>
        </p:txBody>
      </p:sp>
      <p:sp>
        <p:nvSpPr>
          <p:cNvPr id="4" name="Marcador de pie de página 4"/>
          <p:cNvSpPr>
            <a:spLocks noGrp="1"/>
          </p:cNvSpPr>
          <p:nvPr>
            <p:ph type="ftr" sz="quarter" idx="11"/>
          </p:nvPr>
        </p:nvSpPr>
        <p:spPr/>
        <p:txBody>
          <a:bodyPr/>
          <a:lstStyle>
            <a:lvl1pPr>
              <a:defRPr/>
            </a:lvl1pPr>
          </a:lstStyle>
          <a:p>
            <a:pPr>
              <a:defRPr/>
            </a:pPr>
            <a:endParaRPr lang="es-ES" dirty="0"/>
          </a:p>
        </p:txBody>
      </p:sp>
      <p:sp>
        <p:nvSpPr>
          <p:cNvPr id="5" name="Marcador de número de diapositiva 5"/>
          <p:cNvSpPr>
            <a:spLocks noGrp="1"/>
          </p:cNvSpPr>
          <p:nvPr>
            <p:ph type="sldNum" sz="quarter" idx="12"/>
          </p:nvPr>
        </p:nvSpPr>
        <p:spPr/>
        <p:txBody>
          <a:bodyPr/>
          <a:lstStyle>
            <a:lvl1pPr>
              <a:defRPr/>
            </a:lvl1pPr>
          </a:lstStyle>
          <a:p>
            <a:fld id="{1DCAB7C3-4061-419A-821A-47A295093677}" type="slidenum">
              <a:rPr lang="es-ES" altLang="es-MX"/>
              <a:pPr/>
              <a:t>‹Nº›</a:t>
            </a:fld>
            <a:endParaRPr lang="es-ES" altLang="es-MX" dirty="0"/>
          </a:p>
        </p:txBody>
      </p:sp>
    </p:spTree>
    <p:extLst>
      <p:ext uri="{BB962C8B-B14F-4D97-AF65-F5344CB8AC3E}">
        <p14:creationId xmlns:p14="http://schemas.microsoft.com/office/powerpoint/2010/main" val="42796050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3"/>
          <p:cNvSpPr>
            <a:spLocks noGrp="1"/>
          </p:cNvSpPr>
          <p:nvPr>
            <p:ph type="dt" sz="half" idx="10"/>
          </p:nvPr>
        </p:nvSpPr>
        <p:spPr/>
        <p:txBody>
          <a:bodyPr/>
          <a:lstStyle>
            <a:lvl1pPr>
              <a:defRPr/>
            </a:lvl1pPr>
          </a:lstStyle>
          <a:p>
            <a:pPr>
              <a:defRPr/>
            </a:pPr>
            <a:endParaRPr lang="es-ES" dirty="0"/>
          </a:p>
        </p:txBody>
      </p:sp>
      <p:sp>
        <p:nvSpPr>
          <p:cNvPr id="3" name="Marcador de pie de página 4"/>
          <p:cNvSpPr>
            <a:spLocks noGrp="1"/>
          </p:cNvSpPr>
          <p:nvPr>
            <p:ph type="ftr" sz="quarter" idx="11"/>
          </p:nvPr>
        </p:nvSpPr>
        <p:spPr/>
        <p:txBody>
          <a:bodyPr/>
          <a:lstStyle>
            <a:lvl1pPr>
              <a:defRPr/>
            </a:lvl1pPr>
          </a:lstStyle>
          <a:p>
            <a:pPr>
              <a:defRPr/>
            </a:pPr>
            <a:endParaRPr lang="es-ES" dirty="0"/>
          </a:p>
        </p:txBody>
      </p:sp>
      <p:sp>
        <p:nvSpPr>
          <p:cNvPr id="4" name="Marcador de número de diapositiva 5"/>
          <p:cNvSpPr>
            <a:spLocks noGrp="1"/>
          </p:cNvSpPr>
          <p:nvPr>
            <p:ph type="sldNum" sz="quarter" idx="12"/>
          </p:nvPr>
        </p:nvSpPr>
        <p:spPr/>
        <p:txBody>
          <a:bodyPr/>
          <a:lstStyle>
            <a:lvl1pPr>
              <a:defRPr/>
            </a:lvl1pPr>
          </a:lstStyle>
          <a:p>
            <a:fld id="{BC7D04D0-5D0B-4CB5-9490-502C40AF8990}" type="slidenum">
              <a:rPr lang="es-ES" altLang="es-MX"/>
              <a:pPr/>
              <a:t>‹Nº›</a:t>
            </a:fld>
            <a:endParaRPr lang="es-ES" altLang="es-MX" dirty="0"/>
          </a:p>
        </p:txBody>
      </p:sp>
    </p:spTree>
    <p:extLst>
      <p:ext uri="{BB962C8B-B14F-4D97-AF65-F5344CB8AC3E}">
        <p14:creationId xmlns:p14="http://schemas.microsoft.com/office/powerpoint/2010/main" val="24526008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es-ES_tradnl"/>
              <a:t>Clic para editar título</a:t>
            </a:r>
            <a:endParaRPr lang="es-ES"/>
          </a:p>
        </p:txBody>
      </p:sp>
      <p:sp>
        <p:nvSpPr>
          <p:cNvPr id="3" name="Marcador de contenido 2"/>
          <p:cNvSpPr>
            <a:spLocks noGrp="1"/>
          </p:cNvSpPr>
          <p:nvPr>
            <p:ph idx="1"/>
          </p:nvPr>
        </p:nvSpPr>
        <p:spPr>
          <a:xfrm>
            <a:off x="3575050" y="1435099"/>
            <a:ext cx="5111750" cy="469106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_tradnl" dirty="0"/>
              <a:t>Haga clic para modificar el estilo de texto del patrón</a:t>
            </a:r>
          </a:p>
          <a:p>
            <a:pPr lvl="1"/>
            <a:r>
              <a:rPr lang="es-ES_tradnl" dirty="0"/>
              <a:t>Segundo nivel</a:t>
            </a:r>
          </a:p>
          <a:p>
            <a:pPr lvl="2"/>
            <a:r>
              <a:rPr lang="es-ES_tradnl" dirty="0"/>
              <a:t>Tercer nivel</a:t>
            </a:r>
          </a:p>
          <a:p>
            <a:pPr lvl="3"/>
            <a:r>
              <a:rPr lang="es-ES_tradnl" dirty="0"/>
              <a:t>Cuarto nivel</a:t>
            </a:r>
          </a:p>
          <a:p>
            <a:pPr lvl="4"/>
            <a:r>
              <a:rPr lang="es-ES_tradnl" dirty="0"/>
              <a:t>Quinto nivel</a:t>
            </a:r>
            <a:endParaRPr lang="es-ES" dirty="0"/>
          </a:p>
        </p:txBody>
      </p:sp>
      <p:sp>
        <p:nvSpPr>
          <p:cNvPr id="4" name="Marcador de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Marcador de fecha 3"/>
          <p:cNvSpPr>
            <a:spLocks noGrp="1"/>
          </p:cNvSpPr>
          <p:nvPr>
            <p:ph type="dt" sz="half" idx="10"/>
          </p:nvPr>
        </p:nvSpPr>
        <p:spPr/>
        <p:txBody>
          <a:bodyPr/>
          <a:lstStyle>
            <a:lvl1pPr>
              <a:defRPr/>
            </a:lvl1pPr>
          </a:lstStyle>
          <a:p>
            <a:pPr>
              <a:defRPr/>
            </a:pPr>
            <a:endParaRPr lang="es-ES" dirty="0"/>
          </a:p>
        </p:txBody>
      </p:sp>
      <p:sp>
        <p:nvSpPr>
          <p:cNvPr id="6" name="Marcador de pie de página 4"/>
          <p:cNvSpPr>
            <a:spLocks noGrp="1"/>
          </p:cNvSpPr>
          <p:nvPr>
            <p:ph type="ftr" sz="quarter" idx="11"/>
          </p:nvPr>
        </p:nvSpPr>
        <p:spPr/>
        <p:txBody>
          <a:bodyPr/>
          <a:lstStyle>
            <a:lvl1pPr>
              <a:defRPr/>
            </a:lvl1pPr>
          </a:lstStyle>
          <a:p>
            <a:pPr>
              <a:defRPr/>
            </a:pPr>
            <a:endParaRPr lang="es-ES" dirty="0"/>
          </a:p>
        </p:txBody>
      </p:sp>
      <p:sp>
        <p:nvSpPr>
          <p:cNvPr id="7" name="Marcador de número de diapositiva 5"/>
          <p:cNvSpPr>
            <a:spLocks noGrp="1"/>
          </p:cNvSpPr>
          <p:nvPr>
            <p:ph type="sldNum" sz="quarter" idx="12"/>
          </p:nvPr>
        </p:nvSpPr>
        <p:spPr/>
        <p:txBody>
          <a:bodyPr/>
          <a:lstStyle>
            <a:lvl1pPr>
              <a:defRPr/>
            </a:lvl1pPr>
          </a:lstStyle>
          <a:p>
            <a:fld id="{9FE521A7-02DF-4FB1-B6DC-BA022B05E6FE}" type="slidenum">
              <a:rPr lang="es-ES" altLang="es-MX"/>
              <a:pPr/>
              <a:t>‹Nº›</a:t>
            </a:fld>
            <a:endParaRPr lang="es-ES" altLang="es-MX" dirty="0"/>
          </a:p>
        </p:txBody>
      </p:sp>
    </p:spTree>
    <p:extLst>
      <p:ext uri="{BB962C8B-B14F-4D97-AF65-F5344CB8AC3E}">
        <p14:creationId xmlns:p14="http://schemas.microsoft.com/office/powerpoint/2010/main" val="16368214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es-ES_tradnl"/>
              <a:t>Clic para editar título</a:t>
            </a:r>
            <a:endParaRPr lang="es-ES"/>
          </a:p>
        </p:txBody>
      </p:sp>
      <p:sp>
        <p:nvSpPr>
          <p:cNvPr id="3" name="Marcador de posición de imagen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ES" noProof="0" dirty="0"/>
          </a:p>
        </p:txBody>
      </p:sp>
      <p:sp>
        <p:nvSpPr>
          <p:cNvPr id="4" name="Marcador de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Marcador de fecha 3"/>
          <p:cNvSpPr>
            <a:spLocks noGrp="1"/>
          </p:cNvSpPr>
          <p:nvPr>
            <p:ph type="dt" sz="half" idx="10"/>
          </p:nvPr>
        </p:nvSpPr>
        <p:spPr/>
        <p:txBody>
          <a:bodyPr/>
          <a:lstStyle>
            <a:lvl1pPr>
              <a:defRPr/>
            </a:lvl1pPr>
          </a:lstStyle>
          <a:p>
            <a:pPr>
              <a:defRPr/>
            </a:pPr>
            <a:endParaRPr lang="es-ES" dirty="0"/>
          </a:p>
        </p:txBody>
      </p:sp>
      <p:sp>
        <p:nvSpPr>
          <p:cNvPr id="6" name="Marcador de pie de página 4"/>
          <p:cNvSpPr>
            <a:spLocks noGrp="1"/>
          </p:cNvSpPr>
          <p:nvPr>
            <p:ph type="ftr" sz="quarter" idx="11"/>
          </p:nvPr>
        </p:nvSpPr>
        <p:spPr/>
        <p:txBody>
          <a:bodyPr/>
          <a:lstStyle>
            <a:lvl1pPr>
              <a:defRPr/>
            </a:lvl1pPr>
          </a:lstStyle>
          <a:p>
            <a:pPr>
              <a:defRPr/>
            </a:pPr>
            <a:endParaRPr lang="es-ES" dirty="0"/>
          </a:p>
        </p:txBody>
      </p:sp>
      <p:sp>
        <p:nvSpPr>
          <p:cNvPr id="7" name="Marcador de número de diapositiva 5"/>
          <p:cNvSpPr>
            <a:spLocks noGrp="1"/>
          </p:cNvSpPr>
          <p:nvPr>
            <p:ph type="sldNum" sz="quarter" idx="12"/>
          </p:nvPr>
        </p:nvSpPr>
        <p:spPr/>
        <p:txBody>
          <a:bodyPr/>
          <a:lstStyle>
            <a:lvl1pPr>
              <a:defRPr/>
            </a:lvl1pPr>
          </a:lstStyle>
          <a:p>
            <a:fld id="{9E908B34-A43B-4F56-AD31-9B1DB9CBD568}" type="slidenum">
              <a:rPr lang="es-ES" altLang="es-MX"/>
              <a:pPr/>
              <a:t>‹Nº›</a:t>
            </a:fld>
            <a:endParaRPr lang="es-ES" altLang="es-MX" dirty="0"/>
          </a:p>
        </p:txBody>
      </p:sp>
    </p:spTree>
    <p:extLst>
      <p:ext uri="{BB962C8B-B14F-4D97-AF65-F5344CB8AC3E}">
        <p14:creationId xmlns:p14="http://schemas.microsoft.com/office/powerpoint/2010/main" val="25046142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1_Título y objetos">
    <p:spTree>
      <p:nvGrpSpPr>
        <p:cNvPr id="1" name=""/>
        <p:cNvGrpSpPr/>
        <p:nvPr/>
      </p:nvGrpSpPr>
      <p:grpSpPr>
        <a:xfrm>
          <a:off x="0" y="0"/>
          <a:ext cx="0" cy="0"/>
          <a:chOff x="0" y="0"/>
          <a:chExt cx="0" cy="0"/>
        </a:xfrm>
      </p:grpSpPr>
      <p:sp>
        <p:nvSpPr>
          <p:cNvPr id="3" name="Marcador de contenido 2"/>
          <p:cNvSpPr>
            <a:spLocks noGrp="1"/>
          </p:cNvSpPr>
          <p:nvPr>
            <p:ph idx="1"/>
          </p:nvPr>
        </p:nvSpPr>
        <p:spPr>
          <a:xfrm>
            <a:off x="457200" y="283336"/>
            <a:ext cx="8229600" cy="5842832"/>
          </a:xfrm>
        </p:spPr>
        <p:txBody>
          <a:bodyPr/>
          <a:lstStyle/>
          <a:p>
            <a:pPr lvl="0"/>
            <a:r>
              <a:rPr lang="es-ES_tradnl" dirty="0"/>
              <a:t>Haga clic para modificar el estilo de texto del patrón</a:t>
            </a:r>
          </a:p>
          <a:p>
            <a:pPr lvl="1"/>
            <a:r>
              <a:rPr lang="es-ES_tradnl" dirty="0"/>
              <a:t>Segundo nivel</a:t>
            </a:r>
          </a:p>
          <a:p>
            <a:pPr lvl="2"/>
            <a:r>
              <a:rPr lang="es-ES_tradnl" dirty="0"/>
              <a:t>Tercer nivel</a:t>
            </a:r>
          </a:p>
          <a:p>
            <a:pPr lvl="3"/>
            <a:r>
              <a:rPr lang="es-ES_tradnl" dirty="0"/>
              <a:t>Cuarto nivel</a:t>
            </a:r>
          </a:p>
          <a:p>
            <a:pPr lvl="4"/>
            <a:r>
              <a:rPr lang="es-ES_tradnl" dirty="0"/>
              <a:t>Quinto nivel</a:t>
            </a:r>
            <a:endParaRPr lang="es-ES" dirty="0"/>
          </a:p>
        </p:txBody>
      </p:sp>
    </p:spTree>
    <p:extLst>
      <p:ext uri="{BB962C8B-B14F-4D97-AF65-F5344CB8AC3E}">
        <p14:creationId xmlns:p14="http://schemas.microsoft.com/office/powerpoint/2010/main" val="38755683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Diapositiva de título">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339632"/>
            <a:ext cx="5725984" cy="1051612"/>
          </a:xfrm>
        </p:spPr>
        <p:txBody>
          <a:bodyPr/>
          <a:lstStyle/>
          <a:p>
            <a:r>
              <a:rPr lang="es-ES"/>
              <a:t>Haga clic para modificar el estilo de título del patrón</a:t>
            </a:r>
            <a:endParaRPr lang="es-ES" dirty="0"/>
          </a:p>
        </p:txBody>
      </p:sp>
      <p:sp>
        <p:nvSpPr>
          <p:cNvPr id="3" name="Subtítulo 2"/>
          <p:cNvSpPr>
            <a:spLocks noGrp="1"/>
          </p:cNvSpPr>
          <p:nvPr>
            <p:ph type="subTitle" idx="1"/>
          </p:nvPr>
        </p:nvSpPr>
        <p:spPr>
          <a:xfrm>
            <a:off x="685800" y="3501768"/>
            <a:ext cx="4119605" cy="980989"/>
          </a:xfrm>
        </p:spPr>
        <p:txBody>
          <a:bodyPr>
            <a:normAutofit/>
          </a:bodyPr>
          <a:lstStyle>
            <a:lvl1pPr marL="0" indent="0" algn="l">
              <a:buNone/>
              <a:defRPr sz="2200" b="0" i="0">
                <a:solidFill>
                  <a:schemeClr val="tx1">
                    <a:tint val="75000"/>
                  </a:schemeClr>
                </a:solidFill>
                <a:latin typeface="Myriad Pro"/>
                <a:cs typeface="Myriad Pro"/>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s-ES" dirty="0"/>
          </a:p>
        </p:txBody>
      </p:sp>
      <p:sp>
        <p:nvSpPr>
          <p:cNvPr id="4" name="Marcador de fecha 3"/>
          <p:cNvSpPr>
            <a:spLocks noGrp="1"/>
          </p:cNvSpPr>
          <p:nvPr>
            <p:ph type="dt" sz="half" idx="10"/>
          </p:nvPr>
        </p:nvSpPr>
        <p:spPr/>
        <p:txBody>
          <a:bodyPr/>
          <a:lstStyle/>
          <a:p>
            <a:endParaRPr lang="es-ES" dirty="0">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ES" dirty="0">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246845068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contenido 2"/>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10"/>
          </p:nvPr>
        </p:nvSpPr>
        <p:spPr/>
        <p:txBody>
          <a:bodyPr/>
          <a:lstStyle/>
          <a:p>
            <a:endParaRPr lang="es-ES" dirty="0">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ES" dirty="0">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atin typeface="Century Gothic" panose="020B0502020202020204" pitchFamily="34" charset="0"/>
              </a:defRPr>
            </a:lvl1pPr>
          </a:lstStyle>
          <a:p>
            <a:fld id="{994D2B2F-BC50-EF4E-8B6C-BAC6A0A8BB6B}"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186220236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es-ES"/>
              <a:t>Haga clic para modificar el estilo de título del patrón</a:t>
            </a:r>
          </a:p>
        </p:txBody>
      </p:sp>
      <p:sp>
        <p:nvSpPr>
          <p:cNvPr id="3" name="Marcador de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Marcador de fecha 3"/>
          <p:cNvSpPr>
            <a:spLocks noGrp="1"/>
          </p:cNvSpPr>
          <p:nvPr>
            <p:ph type="dt" sz="half" idx="10"/>
          </p:nvPr>
        </p:nvSpPr>
        <p:spPr/>
        <p:txBody>
          <a:bodyPr/>
          <a:lstStyle/>
          <a:p>
            <a:endParaRPr lang="es-ES" dirty="0">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ES" dirty="0">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91974806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conteni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p:cNvSpPr>
            <a:spLocks noGrp="1"/>
          </p:cNvSpPr>
          <p:nvPr>
            <p:ph type="dt" sz="half" idx="10"/>
          </p:nvPr>
        </p:nvSpPr>
        <p:spPr/>
        <p:txBody>
          <a:bodyPr/>
          <a:lstStyle/>
          <a:p>
            <a:endParaRPr lang="es-ES" dirty="0">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 dirty="0">
              <a:solidFill>
                <a:prstClr val="black">
                  <a:tint val="75000"/>
                </a:prstClr>
              </a:solidFill>
            </a:endParaRPr>
          </a:p>
        </p:txBody>
      </p:sp>
      <p:sp>
        <p:nvSpPr>
          <p:cNvPr id="7" name="Marcador de número de diapositiva 6"/>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393249987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
              <a:t>Haga clic para modificar el estilo de título del patrón</a:t>
            </a:r>
          </a:p>
        </p:txBody>
      </p:sp>
      <p:sp>
        <p:nvSpPr>
          <p:cNvPr id="3" name="Marcador de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Marcador de conteni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Marcador de conteni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p:cNvSpPr>
            <a:spLocks noGrp="1"/>
          </p:cNvSpPr>
          <p:nvPr>
            <p:ph type="dt" sz="half" idx="10"/>
          </p:nvPr>
        </p:nvSpPr>
        <p:spPr/>
        <p:txBody>
          <a:bodyPr/>
          <a:lstStyle/>
          <a:p>
            <a:endParaRPr lang="es-ES" dirty="0">
              <a:solidFill>
                <a:prstClr val="black">
                  <a:tint val="75000"/>
                </a:prstClr>
              </a:solidFill>
            </a:endParaRPr>
          </a:p>
        </p:txBody>
      </p:sp>
      <p:sp>
        <p:nvSpPr>
          <p:cNvPr id="8" name="Marcador de pie de página 7"/>
          <p:cNvSpPr>
            <a:spLocks noGrp="1"/>
          </p:cNvSpPr>
          <p:nvPr>
            <p:ph type="ftr" sz="quarter" idx="11"/>
          </p:nvPr>
        </p:nvSpPr>
        <p:spPr/>
        <p:txBody>
          <a:bodyPr/>
          <a:lstStyle/>
          <a:p>
            <a:endParaRPr lang="es-ES" dirty="0">
              <a:solidFill>
                <a:prstClr val="black">
                  <a:tint val="75000"/>
                </a:prstClr>
              </a:solidFill>
            </a:endParaRPr>
          </a:p>
        </p:txBody>
      </p:sp>
      <p:sp>
        <p:nvSpPr>
          <p:cNvPr id="9" name="Marcador de número de diapositiva 8"/>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23858097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fecha 2"/>
          <p:cNvSpPr>
            <a:spLocks noGrp="1"/>
          </p:cNvSpPr>
          <p:nvPr>
            <p:ph type="dt" sz="half" idx="10"/>
          </p:nvPr>
        </p:nvSpPr>
        <p:spPr/>
        <p:txBody>
          <a:bodyPr/>
          <a:lstStyle/>
          <a:p>
            <a:endParaRPr lang="es-ES" dirty="0">
              <a:solidFill>
                <a:prstClr val="black">
                  <a:tint val="75000"/>
                </a:prstClr>
              </a:solidFill>
            </a:endParaRPr>
          </a:p>
        </p:txBody>
      </p:sp>
      <p:sp>
        <p:nvSpPr>
          <p:cNvPr id="4" name="Marcador de pie de página 3"/>
          <p:cNvSpPr>
            <a:spLocks noGrp="1"/>
          </p:cNvSpPr>
          <p:nvPr>
            <p:ph type="ftr" sz="quarter" idx="11"/>
          </p:nvPr>
        </p:nvSpPr>
        <p:spPr/>
        <p:txBody>
          <a:bodyPr/>
          <a:lstStyle/>
          <a:p>
            <a:endParaRPr lang="es-ES" dirty="0">
              <a:solidFill>
                <a:prstClr val="black">
                  <a:tint val="75000"/>
                </a:prstClr>
              </a:solidFill>
            </a:endParaRPr>
          </a:p>
        </p:txBody>
      </p:sp>
      <p:sp>
        <p:nvSpPr>
          <p:cNvPr id="5" name="Marcador de número de diapositiva 4"/>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306176524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endParaRPr lang="es-ES" dirty="0">
              <a:solidFill>
                <a:prstClr val="black">
                  <a:tint val="75000"/>
                </a:prstClr>
              </a:solidFill>
            </a:endParaRPr>
          </a:p>
        </p:txBody>
      </p:sp>
      <p:sp>
        <p:nvSpPr>
          <p:cNvPr id="3" name="Marcador de pie de página 2"/>
          <p:cNvSpPr>
            <a:spLocks noGrp="1"/>
          </p:cNvSpPr>
          <p:nvPr>
            <p:ph type="ftr" sz="quarter" idx="11"/>
          </p:nvPr>
        </p:nvSpPr>
        <p:spPr/>
        <p:txBody>
          <a:bodyPr/>
          <a:lstStyle/>
          <a:p>
            <a:endParaRPr lang="es-ES" dirty="0">
              <a:solidFill>
                <a:prstClr val="black">
                  <a:tint val="75000"/>
                </a:prstClr>
              </a:solidFill>
            </a:endParaRPr>
          </a:p>
        </p:txBody>
      </p:sp>
      <p:sp>
        <p:nvSpPr>
          <p:cNvPr id="4" name="Marcador de número de diapositiva 3"/>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203328402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es-ES"/>
              <a:t>Haga clic para modificar el estilo de título del patrón</a:t>
            </a:r>
          </a:p>
        </p:txBody>
      </p:sp>
      <p:sp>
        <p:nvSpPr>
          <p:cNvPr id="3" name="Marcador de contenido 2"/>
          <p:cNvSpPr>
            <a:spLocks noGrp="1"/>
          </p:cNvSpPr>
          <p:nvPr>
            <p:ph idx="1"/>
          </p:nvPr>
        </p:nvSpPr>
        <p:spPr>
          <a:xfrm>
            <a:off x="3575050" y="1435099"/>
            <a:ext cx="5111750" cy="469106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ES" dirty="0"/>
          </a:p>
        </p:txBody>
      </p:sp>
      <p:sp>
        <p:nvSpPr>
          <p:cNvPr id="4" name="Marcador de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Marcador de fecha 4"/>
          <p:cNvSpPr>
            <a:spLocks noGrp="1"/>
          </p:cNvSpPr>
          <p:nvPr>
            <p:ph type="dt" sz="half" idx="10"/>
          </p:nvPr>
        </p:nvSpPr>
        <p:spPr/>
        <p:txBody>
          <a:bodyPr/>
          <a:lstStyle/>
          <a:p>
            <a:endParaRPr lang="es-ES" dirty="0">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 dirty="0">
              <a:solidFill>
                <a:prstClr val="black">
                  <a:tint val="75000"/>
                </a:prstClr>
              </a:solidFill>
            </a:endParaRPr>
          </a:p>
        </p:txBody>
      </p:sp>
      <p:sp>
        <p:nvSpPr>
          <p:cNvPr id="7" name="Marcador de número de diapositiva 6"/>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144408959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es-ES"/>
              <a:t>Haga clic para modificar el estilo de título del patrón</a:t>
            </a:r>
          </a:p>
        </p:txBody>
      </p:sp>
      <p:sp>
        <p:nvSpPr>
          <p:cNvPr id="3" name="Marcador de posición de imagen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dirty="0"/>
              <a:t>Haga clic en el icono para agregar una imagen</a:t>
            </a:r>
          </a:p>
        </p:txBody>
      </p:sp>
      <p:sp>
        <p:nvSpPr>
          <p:cNvPr id="4" name="Marcador de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Marcador de fecha 4"/>
          <p:cNvSpPr>
            <a:spLocks noGrp="1"/>
          </p:cNvSpPr>
          <p:nvPr>
            <p:ph type="dt" sz="half" idx="10"/>
          </p:nvPr>
        </p:nvSpPr>
        <p:spPr/>
        <p:txBody>
          <a:bodyPr/>
          <a:lstStyle/>
          <a:p>
            <a:endParaRPr lang="es-ES" dirty="0">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 dirty="0">
              <a:solidFill>
                <a:prstClr val="black">
                  <a:tint val="75000"/>
                </a:prstClr>
              </a:solidFill>
            </a:endParaRPr>
          </a:p>
        </p:txBody>
      </p:sp>
      <p:sp>
        <p:nvSpPr>
          <p:cNvPr id="7" name="Marcador de número de diapositiva 6"/>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5617525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cSld name="Título y texto">
    <p:spTree>
      <p:nvGrpSpPr>
        <p:cNvPr id="1" name=""/>
        <p:cNvGrpSpPr/>
        <p:nvPr/>
      </p:nvGrpSpPr>
      <p:grpSpPr>
        <a:xfrm>
          <a:off x="0" y="0"/>
          <a:ext cx="0" cy="0"/>
          <a:chOff x="0" y="0"/>
          <a:chExt cx="0" cy="0"/>
        </a:xfrm>
      </p:grpSpPr>
      <p:sp>
        <p:nvSpPr>
          <p:cNvPr id="2" name="Title 1"/>
          <p:cNvSpPr>
            <a:spLocks noGrp="1"/>
          </p:cNvSpPr>
          <p:nvPr>
            <p:ph type="title"/>
          </p:nvPr>
        </p:nvSpPr>
        <p:spPr/>
        <p:txBody>
          <a:bodyPr rIns="0"/>
          <a:lstStyle>
            <a:lvl1pPr>
              <a:defRPr sz="2400"/>
            </a:lvl1pPr>
          </a:lstStyle>
          <a:p>
            <a:r>
              <a:rPr lang="es-ES"/>
              <a:t>Haga clic para modificar el estilo de título del patrón</a:t>
            </a:r>
            <a:endParaRPr lang="en-US" dirty="0"/>
          </a:p>
        </p:txBody>
      </p:sp>
      <p:sp>
        <p:nvSpPr>
          <p:cNvPr id="6" name="Text Placeholder 5"/>
          <p:cNvSpPr>
            <a:spLocks noGrp="1"/>
          </p:cNvSpPr>
          <p:nvPr>
            <p:ph type="body" sz="quarter" idx="10"/>
          </p:nvPr>
        </p:nvSpPr>
        <p:spPr>
          <a:xfrm>
            <a:off x="322264" y="1379538"/>
            <a:ext cx="8496299" cy="4792662"/>
          </a:xfrm>
        </p:spPr>
        <p:txBody>
          <a:bodyPr/>
          <a:lstStyle>
            <a:lvl1pPr>
              <a:spcBef>
                <a:spcPts val="0"/>
              </a:spcBef>
              <a:defRPr/>
            </a:lvl1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Tree>
    <p:extLst>
      <p:ext uri="{BB962C8B-B14F-4D97-AF65-F5344CB8AC3E}">
        <p14:creationId xmlns:p14="http://schemas.microsoft.com/office/powerpoint/2010/main" val="54545019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cSld name="Title slide">
    <p:bg>
      <p:bgPr>
        <a:blipFill dpi="0" rotWithShape="1">
          <a:blip r:embed="rId2" cstate="print">
            <a:lum/>
          </a:blip>
          <a:srcRect/>
          <a:stretch>
            <a:fillRect t="-3000" b="-3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10896" y="3447288"/>
            <a:ext cx="5916168" cy="585216"/>
          </a:xfrm>
        </p:spPr>
        <p:txBody>
          <a:bodyPr lIns="91440" tIns="45720" rIns="91440" bIns="45720"/>
          <a:lstStyle>
            <a:lvl1pPr>
              <a:defRPr>
                <a:solidFill>
                  <a:srgbClr val="FF0000"/>
                </a:solidFill>
              </a:defRPr>
            </a:lvl1pPr>
          </a:lstStyle>
          <a:p>
            <a:r>
              <a:rPr lang="es-ES"/>
              <a:t>Haga clic para modificar el estilo de título del patrón</a:t>
            </a:r>
            <a:endParaRPr lang="en-US" dirty="0"/>
          </a:p>
        </p:txBody>
      </p:sp>
      <p:sp>
        <p:nvSpPr>
          <p:cNvPr id="4" name="Text Placeholder 3"/>
          <p:cNvSpPr>
            <a:spLocks noGrp="1"/>
          </p:cNvSpPr>
          <p:nvPr>
            <p:ph type="body" sz="quarter" idx="10"/>
          </p:nvPr>
        </p:nvSpPr>
        <p:spPr>
          <a:xfrm>
            <a:off x="310896" y="4160520"/>
            <a:ext cx="5861304" cy="457200"/>
          </a:xfrm>
        </p:spPr>
        <p:txBody>
          <a:bodyPr lIns="91440" tIns="45720" rIns="91440" bIns="45720" anchor="ctr" anchorCtr="0">
            <a:normAutofit/>
          </a:bodyPr>
          <a:lstStyle>
            <a:lvl1pPr>
              <a:defRPr sz="1800" b="0">
                <a:solidFill>
                  <a:srgbClr val="808080"/>
                </a:solidFill>
              </a:defRPr>
            </a:lvl1pPr>
          </a:lstStyle>
          <a:p>
            <a:pPr lvl="0"/>
            <a:r>
              <a:rPr lang="es-ES"/>
              <a:t>Haga clic para modificar el estilo de texto del patrón</a:t>
            </a:r>
          </a:p>
        </p:txBody>
      </p:sp>
    </p:spTree>
    <p:extLst>
      <p:ext uri="{BB962C8B-B14F-4D97-AF65-F5344CB8AC3E}">
        <p14:creationId xmlns:p14="http://schemas.microsoft.com/office/powerpoint/2010/main" val="313627355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cSld name="1_Título y objetos">
    <p:spTree>
      <p:nvGrpSpPr>
        <p:cNvPr id="1" name=""/>
        <p:cNvGrpSpPr/>
        <p:nvPr/>
      </p:nvGrpSpPr>
      <p:grpSpPr>
        <a:xfrm>
          <a:off x="0" y="0"/>
          <a:ext cx="0" cy="0"/>
          <a:chOff x="0" y="0"/>
          <a:chExt cx="0" cy="0"/>
        </a:xfrm>
      </p:grpSpPr>
      <p:sp>
        <p:nvSpPr>
          <p:cNvPr id="8" name="7 Rectángulo"/>
          <p:cNvSpPr/>
          <p:nvPr/>
        </p:nvSpPr>
        <p:spPr>
          <a:xfrm>
            <a:off x="1" y="224752"/>
            <a:ext cx="8676456" cy="97200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913881" eaLnBrk="1" fontAlgn="auto" hangingPunct="1">
              <a:spcBef>
                <a:spcPts val="0"/>
              </a:spcBef>
              <a:spcAft>
                <a:spcPts val="0"/>
              </a:spcAft>
            </a:pPr>
            <a:endParaRPr lang="es-MX" dirty="0">
              <a:solidFill>
                <a:prstClr val="white"/>
              </a:solidFill>
              <a:latin typeface="Century Gothic" panose="020B0502020202020204" pitchFamily="34" charset="0"/>
            </a:endParaRPr>
          </a:p>
        </p:txBody>
      </p:sp>
      <p:sp>
        <p:nvSpPr>
          <p:cNvPr id="3" name="Marcador de contenido 2"/>
          <p:cNvSpPr>
            <a:spLocks noGrp="1"/>
          </p:cNvSpPr>
          <p:nvPr>
            <p:ph idx="1"/>
          </p:nvPr>
        </p:nvSpPr>
        <p:spPr>
          <a:xfrm>
            <a:off x="323527" y="1556792"/>
            <a:ext cx="8352929" cy="4785396"/>
          </a:xfrm>
          <a:solidFill>
            <a:schemeClr val="bg1">
              <a:lumMod val="85000"/>
            </a:schemeClr>
          </a:solidFill>
        </p:spPr>
        <p:txBody>
          <a:bodyPr/>
          <a:lstStyle>
            <a:lvl1pPr>
              <a:defRPr>
                <a:solidFill>
                  <a:schemeClr val="tx2">
                    <a:lumMod val="50000"/>
                  </a:schemeClr>
                </a:solidFill>
              </a:defRPr>
            </a:lvl1pPr>
            <a:lvl2pPr>
              <a:defRPr>
                <a:solidFill>
                  <a:schemeClr val="tx2">
                    <a:lumMod val="50000"/>
                  </a:schemeClr>
                </a:solidFill>
              </a:defRPr>
            </a:lvl2pPr>
            <a:lvl3pPr>
              <a:defRPr>
                <a:solidFill>
                  <a:schemeClr val="tx2">
                    <a:lumMod val="50000"/>
                  </a:schemeClr>
                </a:solidFill>
              </a:defRPr>
            </a:lvl3pPr>
            <a:lvl4pPr>
              <a:defRPr>
                <a:solidFill>
                  <a:schemeClr val="tx2">
                    <a:lumMod val="50000"/>
                  </a:schemeClr>
                </a:solidFill>
              </a:defRPr>
            </a:lvl4pPr>
            <a:lvl5pPr>
              <a:defRPr>
                <a:solidFill>
                  <a:schemeClr val="tx2">
                    <a:lumMod val="50000"/>
                  </a:schemeClr>
                </a:solidFill>
              </a:defRPr>
            </a:lvl5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ES" dirty="0"/>
          </a:p>
        </p:txBody>
      </p:sp>
      <p:sp>
        <p:nvSpPr>
          <p:cNvPr id="7" name="Marcador de número de diapositiva 5"/>
          <p:cNvSpPr>
            <a:spLocks noGrp="1"/>
          </p:cNvSpPr>
          <p:nvPr>
            <p:ph type="sldNum" sz="quarter" idx="12"/>
          </p:nvPr>
        </p:nvSpPr>
        <p:spPr>
          <a:xfrm>
            <a:off x="8244408" y="6684766"/>
            <a:ext cx="442392" cy="128610"/>
          </a:xfrm>
        </p:spPr>
        <p:txBody>
          <a:bodyPr/>
          <a:lstStyle>
            <a:lvl1pPr>
              <a:defRPr sz="1050">
                <a:latin typeface="Century Gothic" panose="020B0502020202020204" pitchFamily="34" charset="0"/>
              </a:defRPr>
            </a:lvl1pPr>
          </a:lstStyle>
          <a:p>
            <a:pPr algn="ctr"/>
            <a:fld id="{C0DD11E7-DE26-3544-ADD9-B909B5A09C33}" type="slidenum">
              <a:rPr lang="es-ES" smtClean="0">
                <a:solidFill>
                  <a:prstClr val="black"/>
                </a:solidFill>
                <a:cs typeface="Arial" pitchFamily="34" charset="0"/>
              </a:rPr>
              <a:pPr algn="ctr"/>
              <a:t>‹Nº›</a:t>
            </a:fld>
            <a:endParaRPr lang="es-ES" dirty="0">
              <a:solidFill>
                <a:prstClr val="black"/>
              </a:solidFill>
              <a:cs typeface="Arial" pitchFamily="34" charset="0"/>
            </a:endParaRPr>
          </a:p>
        </p:txBody>
      </p:sp>
      <p:sp>
        <p:nvSpPr>
          <p:cNvPr id="10" name="Marcador de texto 2"/>
          <p:cNvSpPr>
            <a:spLocks noGrp="1"/>
          </p:cNvSpPr>
          <p:nvPr>
            <p:ph type="body" idx="13" hasCustomPrompt="1"/>
          </p:nvPr>
        </p:nvSpPr>
        <p:spPr>
          <a:xfrm>
            <a:off x="323528" y="679484"/>
            <a:ext cx="7128793" cy="360000"/>
          </a:xfrm>
          <a:noFill/>
        </p:spPr>
        <p:txBody>
          <a:bodyPr anchor="t"/>
          <a:lstStyle>
            <a:lvl1pPr marL="0" indent="0">
              <a:buNone/>
              <a:defRPr sz="2000" b="0" u="none" baseline="0">
                <a:solidFill>
                  <a:srgbClr val="C0000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dirty="0"/>
              <a:t>Introduzca el nombre del evento</a:t>
            </a:r>
          </a:p>
        </p:txBody>
      </p:sp>
      <p:pic>
        <p:nvPicPr>
          <p:cNvPr id="11"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60813" y="224752"/>
            <a:ext cx="1115643" cy="97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12 Marcador de contenido"/>
          <p:cNvSpPr>
            <a:spLocks noGrp="1"/>
          </p:cNvSpPr>
          <p:nvPr>
            <p:ph sz="quarter" idx="14" hasCustomPrompt="1"/>
          </p:nvPr>
        </p:nvSpPr>
        <p:spPr>
          <a:xfrm>
            <a:off x="323528" y="225425"/>
            <a:ext cx="6335713" cy="485775"/>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buNone/>
              <a:defRPr lang="es-ES_tradnl" cap="small" baseline="0" dirty="0" smtClean="0">
                <a:solidFill>
                  <a:schemeClr val="tx2">
                    <a:lumMod val="50000"/>
                  </a:schemeClr>
                </a:solidFill>
              </a:defRPr>
            </a:lvl1pPr>
          </a:lstStyle>
          <a:p>
            <a:pPr marL="0" lvl="0" latinLnBrk="0">
              <a:spcBef>
                <a:spcPct val="0"/>
              </a:spcBef>
            </a:pPr>
            <a:r>
              <a:rPr lang="es-ES_tradnl" dirty="0"/>
              <a:t>Clic para editar título</a:t>
            </a:r>
          </a:p>
        </p:txBody>
      </p:sp>
    </p:spTree>
    <p:extLst>
      <p:ext uri="{BB962C8B-B14F-4D97-AF65-F5344CB8AC3E}">
        <p14:creationId xmlns:p14="http://schemas.microsoft.com/office/powerpoint/2010/main" val="118501183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bg>
      <p:bgRef idx="1001">
        <a:schemeClr val="bg1"/>
      </p:bgRef>
    </p:bg>
    <p:spTree>
      <p:nvGrpSpPr>
        <p:cNvPr id="1" name=""/>
        <p:cNvGrpSpPr/>
        <p:nvPr/>
      </p:nvGrpSpPr>
      <p:grpSpPr>
        <a:xfrm>
          <a:off x="0" y="0"/>
          <a:ext cx="0" cy="0"/>
          <a:chOff x="0" y="0"/>
          <a:chExt cx="0" cy="0"/>
        </a:xfrm>
      </p:grpSpPr>
      <p:pic>
        <p:nvPicPr>
          <p:cNvPr id="8" name="Imagen 1"/>
          <p:cNvPicPr>
            <a:picLocks noChangeAspect="1"/>
          </p:cNvPicPr>
          <p:nvPr/>
        </p:nvPicPr>
        <p:blipFill>
          <a:blip r:embed="rId2">
            <a:extLst>
              <a:ext uri="{28A0092B-C50C-407E-A947-70E740481C1C}">
                <a14:useLocalDpi xmlns:a14="http://schemas.microsoft.com/office/drawing/2010/main" val="0"/>
              </a:ext>
            </a:extLst>
          </a:blip>
          <a:srcRect l="65343"/>
          <a:stretch>
            <a:fillRect/>
          </a:stretch>
        </p:blipFill>
        <p:spPr bwMode="auto">
          <a:xfrm>
            <a:off x="5973764" y="0"/>
            <a:ext cx="317023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414885" y="732414"/>
            <a:ext cx="5209418" cy="1504844"/>
          </a:xfrm>
          <a:effectLst/>
        </p:spPr>
        <p:txBody>
          <a:bodyPr anchor="t" anchorCtr="0">
            <a:noAutofit/>
          </a:bodyPr>
          <a:lstStyle>
            <a:lvl1pPr>
              <a:defRPr sz="4800" b="1">
                <a:solidFill>
                  <a:schemeClr val="accent1"/>
                </a:solidFill>
                <a:latin typeface="Calibri" panose="020F0502020204030204" pitchFamily="34" charset="0"/>
              </a:defRPr>
            </a:lvl1pPr>
          </a:lstStyle>
          <a:p>
            <a:r>
              <a:rPr lang="es-ES" dirty="0"/>
              <a:t>Haga clic para modificar el estilo de título del patrón</a:t>
            </a:r>
            <a:endParaRPr lang="en-US" dirty="0"/>
          </a:p>
        </p:txBody>
      </p:sp>
      <p:sp>
        <p:nvSpPr>
          <p:cNvPr id="3" name="Subtitle 2"/>
          <p:cNvSpPr>
            <a:spLocks noGrp="1"/>
          </p:cNvSpPr>
          <p:nvPr>
            <p:ph type="subTitle" idx="1"/>
          </p:nvPr>
        </p:nvSpPr>
        <p:spPr>
          <a:xfrm>
            <a:off x="414884" y="5050588"/>
            <a:ext cx="5375726" cy="590321"/>
          </a:xfrm>
        </p:spPr>
        <p:txBody>
          <a:bodyPr anchor="t">
            <a:noAutofit/>
          </a:bodyPr>
          <a:lstStyle>
            <a:lvl1pPr marL="0" indent="0" algn="l">
              <a:buNone/>
              <a:defRPr sz="2400" b="1" cap="all">
                <a:solidFill>
                  <a:schemeClr val="accent1"/>
                </a:solidFill>
                <a:latin typeface="Calibri" panose="020F050202020403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n-US" dirty="0"/>
          </a:p>
        </p:txBody>
      </p:sp>
      <p:sp>
        <p:nvSpPr>
          <p:cNvPr id="5" name="Date Placeholder 3"/>
          <p:cNvSpPr>
            <a:spLocks noGrp="1"/>
          </p:cNvSpPr>
          <p:nvPr>
            <p:ph type="dt" sz="half" idx="10"/>
          </p:nvPr>
        </p:nvSpPr>
        <p:spPr>
          <a:xfrm>
            <a:off x="1486808" y="6089651"/>
            <a:ext cx="2133600" cy="365125"/>
          </a:xfrm>
          <a:prstGeom prst="rect">
            <a:avLst/>
          </a:prstGeom>
        </p:spPr>
        <p:txBody>
          <a:bodyPr/>
          <a:lstStyle>
            <a:lvl1pPr>
              <a:defRPr>
                <a:solidFill>
                  <a:schemeClr val="accent1">
                    <a:lumMod val="75000"/>
                    <a:lumOff val="25000"/>
                  </a:schemeClr>
                </a:solidFill>
              </a:defRPr>
            </a:lvl1pPr>
          </a:lstStyle>
          <a:p>
            <a:pPr defTabSz="914400" eaLnBrk="1" fontAlgn="auto" hangingPunct="1">
              <a:spcBef>
                <a:spcPts val="0"/>
              </a:spcBef>
              <a:spcAft>
                <a:spcPts val="0"/>
              </a:spcAft>
            </a:pPr>
            <a:endParaRPr lang="es-MX" dirty="0">
              <a:solidFill>
                <a:srgbClr val="1A3260">
                  <a:lumMod val="75000"/>
                  <a:lumOff val="25000"/>
                </a:srgbClr>
              </a:solidFill>
              <a:latin typeface="Gill Sans MT" panose="020B0502020104020203"/>
            </a:endParaRPr>
          </a:p>
        </p:txBody>
      </p:sp>
    </p:spTree>
    <p:extLst>
      <p:ext uri="{BB962C8B-B14F-4D97-AF65-F5344CB8AC3E}">
        <p14:creationId xmlns:p14="http://schemas.microsoft.com/office/powerpoint/2010/main" val="3356261152"/>
      </p:ext>
    </p:extLst>
  </p:cSld>
  <p:clrMapOvr>
    <a:overrideClrMapping bg1="lt1" tx1="dk1" bg2="lt2" tx2="dk2" accent1="accent1" accent2="accent2" accent3="accent3" accent4="accent4" accent5="accent5" accent6="accent6" hlink="hlink" folHlink="folHlink"/>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bwMode="white">
          <a:xfrm>
            <a:off x="338139" y="213479"/>
            <a:ext cx="8482012" cy="520849"/>
          </a:xfrm>
        </p:spPr>
        <p:txBody>
          <a:bodyPr/>
          <a:lstStyle/>
          <a:p>
            <a:r>
              <a:rPr lang="es-ES"/>
              <a:t>Haga clic para modificar el estilo de título del patrón</a:t>
            </a:r>
            <a:endParaRPr lang="en-US" dirty="0"/>
          </a:p>
        </p:txBody>
      </p:sp>
      <p:sp>
        <p:nvSpPr>
          <p:cNvPr id="3" name="Content Placeholder 2"/>
          <p:cNvSpPr>
            <a:spLocks noGrp="1"/>
          </p:cNvSpPr>
          <p:nvPr>
            <p:ph idx="1"/>
          </p:nvPr>
        </p:nvSpPr>
        <p:spPr bwMode="black">
          <a:xfrm>
            <a:off x="235528" y="1288474"/>
            <a:ext cx="8700655" cy="4946072"/>
          </a:xfrm>
        </p:spPr>
        <p:txBody>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r>
              <a:rPr lang="es-ES" dirty="0"/>
              <a:t>Haga clic para modificar el estilo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n-US" dirty="0"/>
          </a:p>
        </p:txBody>
      </p:sp>
      <p:sp>
        <p:nvSpPr>
          <p:cNvPr id="9" name="Slide Number Placeholder 5"/>
          <p:cNvSpPr txBox="1">
            <a:spLocks/>
          </p:cNvSpPr>
          <p:nvPr/>
        </p:nvSpPr>
        <p:spPr>
          <a:xfrm>
            <a:off x="8654144" y="6473146"/>
            <a:ext cx="489856" cy="365125"/>
          </a:xfrm>
          <a:prstGeom prst="rect">
            <a:avLst/>
          </a:prstGeom>
        </p:spPr>
        <p:txBody>
          <a:bodyPr vert="horz" wrap="square" lIns="91440" tIns="45720" rIns="91440" bIns="45720" numCol="1" anchor="ctr" anchorCtr="0" compatLnSpc="1">
            <a:prstTxWarp prst="textNoShape">
              <a:avLst/>
            </a:prstTxWarp>
          </a:bodyPr>
          <a:lstStyle>
            <a:defPPr>
              <a:defRPr lang="es-ES_tradnl"/>
            </a:defPPr>
            <a:lvl1pPr algn="r" defTabSz="457200" rtl="0" eaLnBrk="1" fontAlgn="base" hangingPunct="1">
              <a:spcBef>
                <a:spcPct val="0"/>
              </a:spcBef>
              <a:spcAft>
                <a:spcPct val="0"/>
              </a:spcAft>
              <a:defRPr sz="900" kern="1200">
                <a:solidFill>
                  <a:schemeClr val="accent2"/>
                </a:solidFill>
                <a:latin typeface="Gill Sans MT" panose="020B0502020104020203" pitchFamily="34" charset="0"/>
                <a:ea typeface="+mn-ea"/>
                <a:cs typeface="Arial" panose="020B0604020202020204" pitchFamily="34" charset="0"/>
              </a:defRPr>
            </a:lvl1pPr>
            <a:lvl2pPr marL="457200" algn="l" defTabSz="457200" rtl="0" eaLnBrk="0" fontAlgn="base" hangingPunct="0">
              <a:spcBef>
                <a:spcPct val="0"/>
              </a:spcBef>
              <a:spcAft>
                <a:spcPct val="0"/>
              </a:spcAft>
              <a:defRPr kern="1200">
                <a:solidFill>
                  <a:schemeClr val="tx1"/>
                </a:solidFill>
                <a:latin typeface="Gill Sans MT" panose="020B0502020104020203" pitchFamily="34" charset="0"/>
                <a:ea typeface="+mn-ea"/>
                <a:cs typeface="Arial" panose="020B0604020202020204" pitchFamily="34" charset="0"/>
              </a:defRPr>
            </a:lvl2pPr>
            <a:lvl3pPr marL="914400" algn="l" defTabSz="457200" rtl="0" eaLnBrk="0" fontAlgn="base" hangingPunct="0">
              <a:spcBef>
                <a:spcPct val="0"/>
              </a:spcBef>
              <a:spcAft>
                <a:spcPct val="0"/>
              </a:spcAft>
              <a:defRPr kern="1200">
                <a:solidFill>
                  <a:schemeClr val="tx1"/>
                </a:solidFill>
                <a:latin typeface="Gill Sans MT" panose="020B0502020104020203" pitchFamily="34" charset="0"/>
                <a:ea typeface="+mn-ea"/>
                <a:cs typeface="Arial" panose="020B0604020202020204" pitchFamily="34" charset="0"/>
              </a:defRPr>
            </a:lvl3pPr>
            <a:lvl4pPr marL="1371600" algn="l" defTabSz="457200" rtl="0" eaLnBrk="0" fontAlgn="base" hangingPunct="0">
              <a:spcBef>
                <a:spcPct val="0"/>
              </a:spcBef>
              <a:spcAft>
                <a:spcPct val="0"/>
              </a:spcAft>
              <a:defRPr kern="1200">
                <a:solidFill>
                  <a:schemeClr val="tx1"/>
                </a:solidFill>
                <a:latin typeface="Gill Sans MT" panose="020B0502020104020203" pitchFamily="34" charset="0"/>
                <a:ea typeface="+mn-ea"/>
                <a:cs typeface="Arial" panose="020B0604020202020204" pitchFamily="34" charset="0"/>
              </a:defRPr>
            </a:lvl4pPr>
            <a:lvl5pPr marL="1828800" algn="l" defTabSz="457200" rtl="0" eaLnBrk="0" fontAlgn="base" hangingPunct="0">
              <a:spcBef>
                <a:spcPct val="0"/>
              </a:spcBef>
              <a:spcAft>
                <a:spcPct val="0"/>
              </a:spcAft>
              <a:defRPr kern="1200">
                <a:solidFill>
                  <a:schemeClr val="tx1"/>
                </a:solidFill>
                <a:latin typeface="Gill Sans MT" panose="020B0502020104020203"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Gill Sans MT" panose="020B0502020104020203"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Gill Sans MT" panose="020B0502020104020203"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Gill Sans MT" panose="020B0502020104020203"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Gill Sans MT" panose="020B0502020104020203" pitchFamily="34" charset="0"/>
                <a:ea typeface="+mn-ea"/>
                <a:cs typeface="Arial" panose="020B0604020202020204" pitchFamily="34" charset="0"/>
              </a:defRPr>
            </a:lvl9pPr>
          </a:lstStyle>
          <a:p>
            <a:pPr>
              <a:defRPr/>
            </a:pPr>
            <a:fld id="{678C3A87-2245-4297-BF39-106410934779}" type="slidenum">
              <a:rPr lang="es-ES_tradnl" altLang="es-MX" smtClean="0">
                <a:solidFill>
                  <a:srgbClr val="4590B8"/>
                </a:solidFill>
              </a:rPr>
              <a:pPr>
                <a:defRPr/>
              </a:pPr>
              <a:t>‹Nº›</a:t>
            </a:fld>
            <a:endParaRPr lang="es-ES_tradnl" altLang="es-MX" dirty="0">
              <a:solidFill>
                <a:srgbClr val="4590B8"/>
              </a:solidFill>
            </a:endParaRPr>
          </a:p>
        </p:txBody>
      </p:sp>
    </p:spTree>
    <p:extLst>
      <p:ext uri="{BB962C8B-B14F-4D97-AF65-F5344CB8AC3E}">
        <p14:creationId xmlns:p14="http://schemas.microsoft.com/office/powerpoint/2010/main" val="151547027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581194" y="3036573"/>
            <a:ext cx="7989751" cy="1504844"/>
          </a:xfrm>
        </p:spPr>
        <p:txBody>
          <a:bodyPr/>
          <a:lstStyle>
            <a:lvl1pPr algn="l">
              <a:defRPr sz="3600" b="0" cap="all">
                <a:solidFill>
                  <a:schemeClr val="accent1"/>
                </a:solidFill>
                <a:latin typeface="Calibri" panose="020F0502020204030204" pitchFamily="34" charset="0"/>
              </a:defRPr>
            </a:lvl1pPr>
          </a:lstStyle>
          <a:p>
            <a:r>
              <a:rPr lang="es-ES" dirty="0"/>
              <a:t>Haga clic para modificar el estilo de título del patrón</a:t>
            </a:r>
            <a:endParaRPr lang="en-US" dirty="0"/>
          </a:p>
        </p:txBody>
      </p:sp>
      <p:sp>
        <p:nvSpPr>
          <p:cNvPr id="3" name="Text Placeholder 2"/>
          <p:cNvSpPr>
            <a:spLocks noGrp="1"/>
          </p:cNvSpPr>
          <p:nvPr>
            <p:ph type="body" idx="1"/>
          </p:nvPr>
        </p:nvSpPr>
        <p:spPr>
          <a:xfrm>
            <a:off x="581194" y="4541417"/>
            <a:ext cx="7989751" cy="600556"/>
          </a:xfrm>
        </p:spPr>
        <p:txBody>
          <a:bodyPr anchor="t">
            <a:normAutofit/>
          </a:bodyPr>
          <a:lstStyle>
            <a:lvl1pPr marL="0" indent="0" algn="l">
              <a:buNone/>
              <a:defRPr sz="1800" cap="all">
                <a:solidFill>
                  <a:schemeClr val="accent2"/>
                </a:solidFill>
                <a:latin typeface="Calibri" panose="020F050202020403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dirty="0"/>
              <a:t>Haga clic para modificar el estilo de texto del patrón</a:t>
            </a:r>
          </a:p>
        </p:txBody>
      </p:sp>
      <p:sp>
        <p:nvSpPr>
          <p:cNvPr id="5" name="Date Placeholder 3"/>
          <p:cNvSpPr>
            <a:spLocks noGrp="1"/>
          </p:cNvSpPr>
          <p:nvPr>
            <p:ph type="dt" sz="half" idx="10"/>
          </p:nvPr>
        </p:nvSpPr>
        <p:spPr>
          <a:xfrm>
            <a:off x="3137051" y="5153362"/>
            <a:ext cx="2133600" cy="365125"/>
          </a:xfrm>
          <a:prstGeom prst="rect">
            <a:avLst/>
          </a:prstGeom>
        </p:spPr>
        <p:txBody>
          <a:bodyPr/>
          <a:lstStyle>
            <a:lvl1pPr>
              <a:defRPr>
                <a:solidFill>
                  <a:schemeClr val="accent1">
                    <a:lumMod val="75000"/>
                    <a:lumOff val="25000"/>
                  </a:schemeClr>
                </a:solidFill>
                <a:latin typeface="Calibri" panose="020F0502020204030204" pitchFamily="34" charset="0"/>
              </a:defRPr>
            </a:lvl1pPr>
          </a:lstStyle>
          <a:p>
            <a:pPr defTabSz="914400" eaLnBrk="1" fontAlgn="auto" hangingPunct="1">
              <a:spcBef>
                <a:spcPts val="0"/>
              </a:spcBef>
              <a:spcAft>
                <a:spcPts val="0"/>
              </a:spcAft>
            </a:pPr>
            <a:endParaRPr lang="es-MX" dirty="0">
              <a:solidFill>
                <a:srgbClr val="1A3260">
                  <a:lumMod val="75000"/>
                  <a:lumOff val="25000"/>
                </a:srgbClr>
              </a:solidFill>
            </a:endParaRPr>
          </a:p>
        </p:txBody>
      </p:sp>
    </p:spTree>
    <p:extLst>
      <p:ext uri="{BB962C8B-B14F-4D97-AF65-F5344CB8AC3E}">
        <p14:creationId xmlns:p14="http://schemas.microsoft.com/office/powerpoint/2010/main" val="284926811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Dos objetos">
    <p:spTree>
      <p:nvGrpSpPr>
        <p:cNvPr id="1" name=""/>
        <p:cNvGrpSpPr/>
        <p:nvPr/>
      </p:nvGrpSpPr>
      <p:grpSpPr>
        <a:xfrm>
          <a:off x="0" y="0"/>
          <a:ext cx="0" cy="0"/>
          <a:chOff x="0" y="0"/>
          <a:chExt cx="0" cy="0"/>
        </a:xfrm>
      </p:grpSpPr>
      <p:sp>
        <p:nvSpPr>
          <p:cNvPr id="5" name="Rectangle 4"/>
          <p:cNvSpPr>
            <a:spLocks noChangeAspect="1"/>
          </p:cNvSpPr>
          <p:nvPr/>
        </p:nvSpPr>
        <p:spPr>
          <a:xfrm>
            <a:off x="338139" y="115890"/>
            <a:ext cx="8482012" cy="649287"/>
          </a:xfrm>
          <a:prstGeom prst="rect">
            <a:avLst/>
          </a:prstGeom>
          <a:noFill/>
          <a:ln>
            <a:noFill/>
          </a:ln>
          <a:effectLst/>
        </p:spPr>
        <p:style>
          <a:lnRef idx="1">
            <a:schemeClr val="accent1"/>
          </a:lnRef>
          <a:fillRef idx="3">
            <a:schemeClr val="accent1"/>
          </a:fillRef>
          <a:effectRef idx="2">
            <a:schemeClr val="accent1"/>
          </a:effectRef>
          <a:fontRef idx="minor">
            <a:schemeClr val="lt1"/>
          </a:fontRef>
        </p:style>
      </p:sp>
      <p:sp>
        <p:nvSpPr>
          <p:cNvPr id="3" name="Content Placeholder 2"/>
          <p:cNvSpPr>
            <a:spLocks noGrp="1"/>
          </p:cNvSpPr>
          <p:nvPr>
            <p:ph sz="half" idx="1"/>
          </p:nvPr>
        </p:nvSpPr>
        <p:spPr>
          <a:xfrm>
            <a:off x="338138" y="1385457"/>
            <a:ext cx="4142581" cy="4890653"/>
          </a:xfrm>
        </p:spPr>
        <p:txBody>
          <a:bodyPr>
            <a:normAutofit/>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r>
              <a:rPr lang="es-ES" dirty="0"/>
              <a:t>Haga clic para modificar el estilo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n-US" dirty="0"/>
          </a:p>
        </p:txBody>
      </p:sp>
      <p:sp>
        <p:nvSpPr>
          <p:cNvPr id="4" name="Content Placeholder 3"/>
          <p:cNvSpPr>
            <a:spLocks noGrp="1"/>
          </p:cNvSpPr>
          <p:nvPr>
            <p:ph sz="half" idx="2"/>
          </p:nvPr>
        </p:nvSpPr>
        <p:spPr>
          <a:xfrm>
            <a:off x="4663282" y="1385458"/>
            <a:ext cx="4156868" cy="4890651"/>
          </a:xfrm>
        </p:spPr>
        <p:txBody>
          <a:bodyPr>
            <a:normAutofit/>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r>
              <a:rPr lang="es-ES" dirty="0"/>
              <a:t>Haga clic para modificar el estilo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n-US" dirty="0"/>
          </a:p>
        </p:txBody>
      </p:sp>
      <p:sp>
        <p:nvSpPr>
          <p:cNvPr id="12" name="Title 1"/>
          <p:cNvSpPr>
            <a:spLocks noGrp="1"/>
          </p:cNvSpPr>
          <p:nvPr>
            <p:ph type="title"/>
          </p:nvPr>
        </p:nvSpPr>
        <p:spPr bwMode="white">
          <a:xfrm>
            <a:off x="338139" y="171846"/>
            <a:ext cx="8482012" cy="520849"/>
          </a:xfrm>
        </p:spPr>
        <p:txBody>
          <a:bodyPr/>
          <a:lstStyle>
            <a:lvl1pPr>
              <a:defRPr>
                <a:latin typeface="Calibri" panose="020F0502020204030204" pitchFamily="34" charset="0"/>
              </a:defRPr>
            </a:lvl1pPr>
          </a:lstStyle>
          <a:p>
            <a:r>
              <a:rPr lang="es-ES" dirty="0"/>
              <a:t>Haga clic para modificar el estilo de título del patrón</a:t>
            </a:r>
            <a:endParaRPr lang="en-US" dirty="0"/>
          </a:p>
        </p:txBody>
      </p:sp>
    </p:spTree>
    <p:extLst>
      <p:ext uri="{BB962C8B-B14F-4D97-AF65-F5344CB8AC3E}">
        <p14:creationId xmlns:p14="http://schemas.microsoft.com/office/powerpoint/2010/main" val="293663209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Comparació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38139" y="1180687"/>
            <a:ext cx="4109171" cy="576262"/>
          </a:xfrm>
        </p:spPr>
        <p:txBody>
          <a:bodyPr anchor="b">
            <a:noAutofit/>
          </a:bodyPr>
          <a:lstStyle>
            <a:lvl1pPr marL="0" indent="0">
              <a:buNone/>
              <a:defRPr sz="2200" b="0">
                <a:solidFill>
                  <a:schemeClr val="accent2"/>
                </a:solidFill>
                <a:latin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dirty="0"/>
              <a:t>Haga clic para modificar el estilo de texto del patrón</a:t>
            </a:r>
          </a:p>
        </p:txBody>
      </p:sp>
      <p:sp>
        <p:nvSpPr>
          <p:cNvPr id="4" name="Content Placeholder 3"/>
          <p:cNvSpPr>
            <a:spLocks noGrp="1"/>
          </p:cNvSpPr>
          <p:nvPr>
            <p:ph sz="half" idx="2"/>
          </p:nvPr>
        </p:nvSpPr>
        <p:spPr>
          <a:xfrm>
            <a:off x="338139" y="2034230"/>
            <a:ext cx="4109171" cy="4061770"/>
          </a:xfrm>
        </p:spPr>
        <p:txBody>
          <a:bodyPr anchor="t">
            <a:normAutofit/>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r>
              <a:rPr lang="es-ES" dirty="0"/>
              <a:t>Haga clic para modificar el estilo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n-US" dirty="0"/>
          </a:p>
        </p:txBody>
      </p:sp>
      <p:sp>
        <p:nvSpPr>
          <p:cNvPr id="5" name="Text Placeholder 4"/>
          <p:cNvSpPr>
            <a:spLocks noGrp="1"/>
          </p:cNvSpPr>
          <p:nvPr>
            <p:ph type="body" sz="quarter" idx="3"/>
          </p:nvPr>
        </p:nvSpPr>
        <p:spPr>
          <a:xfrm>
            <a:off x="4718922" y="1180687"/>
            <a:ext cx="4101228" cy="576262"/>
          </a:xfrm>
        </p:spPr>
        <p:txBody>
          <a:bodyPr anchor="b">
            <a:noAutofit/>
          </a:bodyPr>
          <a:lstStyle>
            <a:lvl1pPr marL="0" indent="0">
              <a:buNone/>
              <a:defRPr sz="2200" b="0">
                <a:solidFill>
                  <a:schemeClr val="accent2"/>
                </a:solidFill>
                <a:latin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dirty="0"/>
              <a:t>Haga clic para modificar el estilo de texto del patrón</a:t>
            </a:r>
          </a:p>
        </p:txBody>
      </p:sp>
      <p:sp>
        <p:nvSpPr>
          <p:cNvPr id="6" name="Content Placeholder 5"/>
          <p:cNvSpPr>
            <a:spLocks noGrp="1"/>
          </p:cNvSpPr>
          <p:nvPr>
            <p:ph sz="quarter" idx="4"/>
          </p:nvPr>
        </p:nvSpPr>
        <p:spPr>
          <a:xfrm>
            <a:off x="4718922" y="2034230"/>
            <a:ext cx="4101228" cy="4061770"/>
          </a:xfrm>
        </p:spPr>
        <p:txBody>
          <a:bodyPr anchor="t">
            <a:normAutofit/>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r>
              <a:rPr lang="es-ES" dirty="0"/>
              <a:t>Haga clic para modificar el estilo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n-US" dirty="0"/>
          </a:p>
        </p:txBody>
      </p:sp>
      <p:sp>
        <p:nvSpPr>
          <p:cNvPr id="12" name="Title 1"/>
          <p:cNvSpPr>
            <a:spLocks noGrp="1"/>
          </p:cNvSpPr>
          <p:nvPr>
            <p:ph type="title"/>
          </p:nvPr>
        </p:nvSpPr>
        <p:spPr>
          <a:xfrm>
            <a:off x="330995" y="142526"/>
            <a:ext cx="8482012" cy="520849"/>
          </a:xfrm>
        </p:spPr>
        <p:txBody>
          <a:bodyPr/>
          <a:lstStyle>
            <a:lvl1pPr>
              <a:defRPr>
                <a:latin typeface="Calibri" panose="020F0502020204030204" pitchFamily="34" charset="0"/>
              </a:defRPr>
            </a:lvl1pPr>
          </a:lstStyle>
          <a:p>
            <a:r>
              <a:rPr lang="es-ES" dirty="0"/>
              <a:t>Haga clic para modificar el estilo de título del patrón</a:t>
            </a:r>
            <a:endParaRPr lang="en-US" dirty="0"/>
          </a:p>
        </p:txBody>
      </p:sp>
    </p:spTree>
    <p:extLst>
      <p:ext uri="{BB962C8B-B14F-4D97-AF65-F5344CB8AC3E}">
        <p14:creationId xmlns:p14="http://schemas.microsoft.com/office/powerpoint/2010/main" val="3918377719"/>
      </p:ext>
    </p:extLst>
  </p:cSld>
  <p:clrMapOvr>
    <a:masterClrMapping/>
  </p:clrMapOvr>
  <p:extLst mod="1">
    <p:ext uri="{DCECCB84-F9BA-43D5-87BE-67443E8EF086}">
      <p15:sldGuideLst xmlns:p15="http://schemas.microsoft.com/office/powerpoint/2012/main" xmlns="">
        <p15:guide id="1" orient="horz" pos="2160">
          <p15:clr>
            <a:srgbClr val="FBAE40"/>
          </p15:clr>
        </p15:guide>
        <p15:guide id="2" pos="216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Solo el título">
    <p:spTree>
      <p:nvGrpSpPr>
        <p:cNvPr id="1" name=""/>
        <p:cNvGrpSpPr/>
        <p:nvPr/>
      </p:nvGrpSpPr>
      <p:grpSpPr>
        <a:xfrm>
          <a:off x="0" y="0"/>
          <a:ext cx="0" cy="0"/>
          <a:chOff x="0" y="0"/>
          <a:chExt cx="0" cy="0"/>
        </a:xfrm>
      </p:grpSpPr>
      <p:sp>
        <p:nvSpPr>
          <p:cNvPr id="3" name="Rectangle 2"/>
          <p:cNvSpPr>
            <a:spLocks noChangeAspect="1"/>
          </p:cNvSpPr>
          <p:nvPr/>
        </p:nvSpPr>
        <p:spPr>
          <a:xfrm>
            <a:off x="338139" y="115890"/>
            <a:ext cx="8482012" cy="649287"/>
          </a:xfrm>
          <a:prstGeom prst="rect">
            <a:avLst/>
          </a:prstGeom>
          <a:noFill/>
          <a:ln>
            <a:noFill/>
          </a:ln>
          <a:effectLst/>
        </p:spPr>
        <p:style>
          <a:lnRef idx="1">
            <a:schemeClr val="accent1"/>
          </a:lnRef>
          <a:fillRef idx="3">
            <a:schemeClr val="accent1"/>
          </a:fillRef>
          <a:effectRef idx="2">
            <a:schemeClr val="accent1"/>
          </a:effectRef>
          <a:fontRef idx="minor">
            <a:schemeClr val="lt1"/>
          </a:fontRef>
        </p:style>
      </p:sp>
      <p:sp>
        <p:nvSpPr>
          <p:cNvPr id="8" name="Title 1"/>
          <p:cNvSpPr>
            <a:spLocks noGrp="1"/>
          </p:cNvSpPr>
          <p:nvPr>
            <p:ph type="title"/>
          </p:nvPr>
        </p:nvSpPr>
        <p:spPr bwMode="white">
          <a:xfrm>
            <a:off x="338139" y="116633"/>
            <a:ext cx="8482012" cy="648071"/>
          </a:xfrm>
        </p:spPr>
        <p:txBody>
          <a:bodyPr/>
          <a:lstStyle/>
          <a:p>
            <a:r>
              <a:rPr lang="es-ES"/>
              <a:t>Haga clic para modificar el estilo de título del patrón</a:t>
            </a:r>
            <a:endParaRPr lang="en-US" dirty="0"/>
          </a:p>
        </p:txBody>
      </p:sp>
    </p:spTree>
    <p:extLst>
      <p:ext uri="{BB962C8B-B14F-4D97-AF65-F5344CB8AC3E}">
        <p14:creationId xmlns:p14="http://schemas.microsoft.com/office/powerpoint/2010/main" val="111151487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Tree>
    <p:extLst>
      <p:ext uri="{BB962C8B-B14F-4D97-AF65-F5344CB8AC3E}">
        <p14:creationId xmlns:p14="http://schemas.microsoft.com/office/powerpoint/2010/main" val="331977945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Título y texto vertical">
    <p:spTree>
      <p:nvGrpSpPr>
        <p:cNvPr id="1" name=""/>
        <p:cNvGrpSpPr/>
        <p:nvPr/>
      </p:nvGrpSpPr>
      <p:grpSpPr>
        <a:xfrm>
          <a:off x="0" y="0"/>
          <a:ext cx="0" cy="0"/>
          <a:chOff x="0" y="0"/>
          <a:chExt cx="0" cy="0"/>
        </a:xfrm>
      </p:grpSpPr>
      <p:sp>
        <p:nvSpPr>
          <p:cNvPr id="4" name="Rectangle 3"/>
          <p:cNvSpPr>
            <a:spLocks noChangeAspect="1"/>
          </p:cNvSpPr>
          <p:nvPr/>
        </p:nvSpPr>
        <p:spPr>
          <a:xfrm>
            <a:off x="338139" y="115890"/>
            <a:ext cx="8482012" cy="649287"/>
          </a:xfrm>
          <a:prstGeom prst="rect">
            <a:avLst/>
          </a:prstGeom>
          <a:noFill/>
          <a:ln>
            <a:noFill/>
          </a:ln>
          <a:effectLst/>
        </p:spPr>
        <p:style>
          <a:lnRef idx="1">
            <a:schemeClr val="accent1"/>
          </a:lnRef>
          <a:fillRef idx="3">
            <a:schemeClr val="accent1"/>
          </a:fillRef>
          <a:effectRef idx="2">
            <a:schemeClr val="accent1"/>
          </a:effectRef>
          <a:fontRef idx="minor">
            <a:schemeClr val="lt1"/>
          </a:fontRef>
        </p:style>
      </p:sp>
      <p:sp>
        <p:nvSpPr>
          <p:cNvPr id="3" name="Vertical Text Placeholder 2"/>
          <p:cNvSpPr>
            <a:spLocks noGrp="1"/>
          </p:cNvSpPr>
          <p:nvPr>
            <p:ph type="body" orient="vert" idx="1"/>
          </p:nvPr>
        </p:nvSpPr>
        <p:spPr/>
        <p:txBody>
          <a:bodyPr vert="eaVert" anchor="t"/>
          <a:lstStyle>
            <a:lvl1pPr algn="l">
              <a:defRPr>
                <a:latin typeface="Calibri" panose="020F0502020204030204" pitchFamily="34" charset="0"/>
              </a:defRPr>
            </a:lvl1pPr>
            <a:lvl2pPr algn="l">
              <a:defRPr>
                <a:latin typeface="Calibri" panose="020F0502020204030204" pitchFamily="34" charset="0"/>
              </a:defRPr>
            </a:lvl2pPr>
            <a:lvl3pPr algn="l">
              <a:defRPr>
                <a:latin typeface="Calibri" panose="020F0502020204030204" pitchFamily="34" charset="0"/>
              </a:defRPr>
            </a:lvl3pPr>
            <a:lvl4pPr algn="l">
              <a:defRPr>
                <a:latin typeface="Calibri" panose="020F0502020204030204" pitchFamily="34" charset="0"/>
              </a:defRPr>
            </a:lvl4pPr>
            <a:lvl5pPr algn="l">
              <a:defRPr>
                <a:latin typeface="Calibri" panose="020F0502020204030204" pitchFamily="34" charset="0"/>
              </a:defRPr>
            </a:lvl5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11" name="Title 1"/>
          <p:cNvSpPr>
            <a:spLocks noGrp="1"/>
          </p:cNvSpPr>
          <p:nvPr>
            <p:ph type="title"/>
          </p:nvPr>
        </p:nvSpPr>
        <p:spPr bwMode="white">
          <a:xfrm>
            <a:off x="338139" y="116633"/>
            <a:ext cx="8482012" cy="648071"/>
          </a:xfrm>
        </p:spPr>
        <p:txBody>
          <a:bodyPr/>
          <a:lstStyle/>
          <a:p>
            <a:r>
              <a:rPr lang="es-ES"/>
              <a:t>Haga clic para modificar el estilo de título del patrón</a:t>
            </a:r>
            <a:endParaRPr lang="en-US" dirty="0"/>
          </a:p>
        </p:txBody>
      </p:sp>
    </p:spTree>
    <p:extLst>
      <p:ext uri="{BB962C8B-B14F-4D97-AF65-F5344CB8AC3E}">
        <p14:creationId xmlns:p14="http://schemas.microsoft.com/office/powerpoint/2010/main" val="245001431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a:prstGeom prst="rect">
            <a:avLst/>
          </a:prstGeom>
        </p:spPr>
        <p:txBody>
          <a:bodyPr anchor="b">
            <a:normAutofit/>
          </a:bodyPr>
          <a:lstStyle>
            <a:lvl1pPr algn="l">
              <a:defRPr sz="2600" b="1">
                <a:latin typeface="Century Gothic" panose="020B0502020202020204" pitchFamily="34" charset="0"/>
                <a:cs typeface="Arial" panose="020B0604020202020204" pitchFamily="34" charset="0"/>
              </a:defRPr>
            </a:lvl1pPr>
          </a:lstStyle>
          <a:p>
            <a:r>
              <a:rPr lang="en-US" dirty="0"/>
              <a:t>Click to edit Master title style</a:t>
            </a:r>
          </a:p>
        </p:txBody>
      </p:sp>
      <p:sp>
        <p:nvSpPr>
          <p:cNvPr id="3" name="Subtitle 2"/>
          <p:cNvSpPr>
            <a:spLocks noGrp="1"/>
          </p:cNvSpPr>
          <p:nvPr>
            <p:ph type="subTitle" idx="1"/>
          </p:nvPr>
        </p:nvSpPr>
        <p:spPr>
          <a:xfrm>
            <a:off x="685800" y="3602038"/>
            <a:ext cx="6858000" cy="1655762"/>
          </a:xfrm>
          <a:prstGeom prst="rect">
            <a:avLst/>
          </a:prstGeom>
        </p:spPr>
        <p:txBody>
          <a:bodyPr anchor="ctr">
            <a:normAutofit/>
          </a:bodyPr>
          <a:lstStyle>
            <a:lvl1pPr marL="0" indent="0" algn="l">
              <a:buNone/>
              <a:defRPr sz="1800" b="0">
                <a:latin typeface="Century Gothic" panose="020B0502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p:cNvSpPr>
            <a:spLocks noGrp="1"/>
          </p:cNvSpPr>
          <p:nvPr>
            <p:ph type="dt" sz="half" idx="10"/>
          </p:nvPr>
        </p:nvSpPr>
        <p:spPr>
          <a:xfrm>
            <a:off x="628650" y="6356351"/>
            <a:ext cx="2057400" cy="365125"/>
          </a:xfrm>
          <a:prstGeom prst="rect">
            <a:avLst/>
          </a:prstGeom>
        </p:spPr>
        <p:txBody>
          <a:bodyPr/>
          <a:lstStyle>
            <a:lvl1pPr>
              <a:defRPr sz="700" b="0">
                <a:solidFill>
                  <a:schemeClr val="tx1"/>
                </a:solidFill>
                <a:latin typeface="Century Gothic" panose="020B0502020202020204" pitchFamily="34" charset="0"/>
                <a:cs typeface="Arial" panose="020B0604020202020204" pitchFamily="34" charset="0"/>
              </a:defRPr>
            </a:lvl1pPr>
          </a:lstStyle>
          <a:p>
            <a:pPr defTabSz="914400" eaLnBrk="1" fontAlgn="auto" hangingPunct="1">
              <a:spcBef>
                <a:spcPts val="0"/>
              </a:spcBef>
              <a:spcAft>
                <a:spcPts val="0"/>
              </a:spcAft>
            </a:pPr>
            <a:endParaRPr lang="es-MX" dirty="0">
              <a:solidFill>
                <a:prstClr val="black"/>
              </a:solidFill>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lvl1pPr>
              <a:defRPr sz="700" b="1">
                <a:solidFill>
                  <a:schemeClr val="tx1"/>
                </a:solidFill>
                <a:latin typeface="Century Gothic" panose="020B0502020202020204" pitchFamily="34" charset="0"/>
                <a:cs typeface="Arial" panose="020B0604020202020204" pitchFamily="34" charset="0"/>
              </a:defRPr>
            </a:lvl1pPr>
          </a:lstStyle>
          <a:p>
            <a:pPr defTabSz="914400" eaLnBrk="1" fontAlgn="auto" hangingPunct="1">
              <a:spcBef>
                <a:spcPts val="0"/>
              </a:spcBef>
              <a:spcAft>
                <a:spcPts val="0"/>
              </a:spcAft>
            </a:pPr>
            <a:endParaRPr lang="es-MX" dirty="0">
              <a:solidFill>
                <a:prstClr val="black"/>
              </a:solidFill>
            </a:endParaRPr>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lvl1pPr>
              <a:defRPr sz="1000" b="0">
                <a:solidFill>
                  <a:schemeClr val="tx1"/>
                </a:solidFill>
                <a:latin typeface="Century Gothic" panose="020B0502020202020204" pitchFamily="34" charset="0"/>
                <a:cs typeface="Arial" panose="020B0604020202020204" pitchFamily="34" charset="0"/>
              </a:defRPr>
            </a:lvl1pPr>
          </a:lstStyle>
          <a:p>
            <a:pPr defTabSz="914400" eaLnBrk="1" fontAlgn="auto" hangingPunct="1">
              <a:spcBef>
                <a:spcPts val="0"/>
              </a:spcBef>
              <a:spcAft>
                <a:spcPts val="0"/>
              </a:spcAft>
            </a:pPr>
            <a:fld id="{3D918B80-11E8-4B9A-9A6A-17DC70D50BF6}" type="slidenum">
              <a:rPr lang="es-MX" smtClean="0">
                <a:solidFill>
                  <a:prstClr val="black"/>
                </a:solidFill>
              </a:rPr>
              <a:pPr defTabSz="914400" eaLnBrk="1" fontAlgn="auto" hangingPunct="1">
                <a:spcBef>
                  <a:spcPts val="0"/>
                </a:spcBef>
                <a:spcAft>
                  <a:spcPts val="0"/>
                </a:spcAft>
              </a:pPr>
              <a:t>‹Nº›</a:t>
            </a:fld>
            <a:endParaRPr lang="es-MX" dirty="0">
              <a:solidFill>
                <a:prstClr val="black"/>
              </a:solidFill>
            </a:endParaRPr>
          </a:p>
        </p:txBody>
      </p:sp>
    </p:spTree>
    <p:extLst>
      <p:ext uri="{BB962C8B-B14F-4D97-AF65-F5344CB8AC3E}">
        <p14:creationId xmlns:p14="http://schemas.microsoft.com/office/powerpoint/2010/main" val="390555451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9" name="Slide Number Placeholder 5"/>
          <p:cNvSpPr>
            <a:spLocks noGrp="1"/>
          </p:cNvSpPr>
          <p:nvPr>
            <p:ph type="sldNum" sz="quarter" idx="12"/>
          </p:nvPr>
        </p:nvSpPr>
        <p:spPr>
          <a:xfrm>
            <a:off x="6457950" y="6356351"/>
            <a:ext cx="2057400" cy="365125"/>
          </a:xfrm>
        </p:spPr>
        <p:txBody>
          <a:bodyPr/>
          <a:lstStyle>
            <a:lvl1pPr>
              <a:defRPr sz="1000" b="0">
                <a:solidFill>
                  <a:schemeClr val="tx1"/>
                </a:solidFill>
                <a:latin typeface="Century Gothic" panose="020B0502020202020204" pitchFamily="34" charset="0"/>
                <a:cs typeface="Arial" panose="020B0604020202020204" pitchFamily="34" charset="0"/>
              </a:defRPr>
            </a:lvl1pPr>
          </a:lstStyle>
          <a:p>
            <a:pPr defTabSz="914400" eaLnBrk="1" fontAlgn="auto" hangingPunct="1">
              <a:spcBef>
                <a:spcPts val="0"/>
              </a:spcBef>
              <a:spcAft>
                <a:spcPts val="0"/>
              </a:spcAft>
            </a:pPr>
            <a:fld id="{3D918B80-11E8-4B9A-9A6A-17DC70D50BF6}" type="slidenum">
              <a:rPr lang="es-MX" smtClean="0">
                <a:solidFill>
                  <a:prstClr val="black"/>
                </a:solidFill>
              </a:rPr>
              <a:pPr defTabSz="914400" eaLnBrk="1" fontAlgn="auto" hangingPunct="1">
                <a:spcBef>
                  <a:spcPts val="0"/>
                </a:spcBef>
                <a:spcAft>
                  <a:spcPts val="0"/>
                </a:spcAft>
              </a:pPr>
              <a:t>‹Nº›</a:t>
            </a:fld>
            <a:endParaRPr lang="es-MX" dirty="0">
              <a:solidFill>
                <a:prstClr val="black"/>
              </a:solidFill>
            </a:endParaRPr>
          </a:p>
        </p:txBody>
      </p:sp>
    </p:spTree>
    <p:extLst>
      <p:ext uri="{BB962C8B-B14F-4D97-AF65-F5344CB8AC3E}">
        <p14:creationId xmlns:p14="http://schemas.microsoft.com/office/powerpoint/2010/main" val="114553150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Cover - Image Box">
    <p:spTree>
      <p:nvGrpSpPr>
        <p:cNvPr id="1" name=""/>
        <p:cNvGrpSpPr/>
        <p:nvPr/>
      </p:nvGrpSpPr>
      <p:grpSpPr>
        <a:xfrm>
          <a:off x="0" y="0"/>
          <a:ext cx="0" cy="0"/>
          <a:chOff x="0" y="0"/>
          <a:chExt cx="0" cy="0"/>
        </a:xfrm>
      </p:grpSpPr>
      <p:sp>
        <p:nvSpPr>
          <p:cNvPr id="18" name="Title"/>
          <p:cNvSpPr>
            <a:spLocks noGrp="1"/>
          </p:cNvSpPr>
          <p:nvPr>
            <p:ph type="ctrTitle" hasCustomPrompt="1"/>
          </p:nvPr>
        </p:nvSpPr>
        <p:spPr bwMode="gray">
          <a:xfrm>
            <a:off x="3035861" y="1596930"/>
            <a:ext cx="5653444" cy="350865"/>
          </a:xfrm>
        </p:spPr>
        <p:txBody>
          <a:bodyPr bIns="0" anchor="b" anchorCtr="0">
            <a:spAutoFit/>
          </a:bodyPr>
          <a:lstStyle>
            <a:lvl1pPr>
              <a:lnSpc>
                <a:spcPct val="95000"/>
              </a:lnSpc>
              <a:defRPr sz="2400" baseline="0">
                <a:solidFill>
                  <a:schemeClr val="accent1"/>
                </a:solidFill>
                <a:latin typeface="+mj-lt"/>
                <a:ea typeface="+mn-ea"/>
                <a:cs typeface="+mn-cs"/>
              </a:defRPr>
            </a:lvl1pPr>
          </a:lstStyle>
          <a:p>
            <a:r>
              <a:rPr lang="en-US" dirty="0"/>
              <a:t>Presentation title</a:t>
            </a:r>
            <a:endParaRPr lang="en-GB" dirty="0"/>
          </a:p>
        </p:txBody>
      </p:sp>
      <p:sp>
        <p:nvSpPr>
          <p:cNvPr id="19" name="SubTitle"/>
          <p:cNvSpPr>
            <a:spLocks noGrp="1"/>
          </p:cNvSpPr>
          <p:nvPr>
            <p:ph type="subTitle" idx="1" hasCustomPrompt="1"/>
          </p:nvPr>
        </p:nvSpPr>
        <p:spPr bwMode="gray">
          <a:xfrm>
            <a:off x="3035861" y="1948227"/>
            <a:ext cx="5653444" cy="350865"/>
          </a:xfrm>
        </p:spPr>
        <p:txBody>
          <a:bodyPr bIns="0" anchor="t" anchorCtr="0">
            <a:spAutoFit/>
          </a:bodyPr>
          <a:lstStyle>
            <a:lvl1pPr marL="0" marR="0" indent="0" algn="l" defTabSz="914400" rtl="0" eaLnBrk="1" fontAlgn="auto" latinLnBrk="0" hangingPunct="1">
              <a:lnSpc>
                <a:spcPct val="95000"/>
              </a:lnSpc>
              <a:spcBef>
                <a:spcPts val="1700"/>
              </a:spcBef>
              <a:spcAft>
                <a:spcPts val="0"/>
              </a:spcAft>
              <a:buClrTx/>
              <a:buSzTx/>
              <a:buFont typeface="Arial" pitchFamily="34" charset="0"/>
              <a:buNone/>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Presentation subtitle</a:t>
            </a:r>
            <a:endParaRPr lang="en-GB" dirty="0"/>
          </a:p>
        </p:txBody>
      </p:sp>
      <p:sp>
        <p:nvSpPr>
          <p:cNvPr id="22" name="Date" descr="AQAAAAAQADuGXXgW2UtHiR+Q1BEP7ZvXb1K+eRCtZxj5HVlgI5/pp93paO4V4klKn/+n845hGjJNvM9xOni72K6sJNYQzk+2NkrGeMlfznBUivHgNJVwDstAhFwKukD5z2WttG12Kvyb8qlXhh7oHRavrbeq+cexRGLKaD9/E2Jy9Gt39VL6EYCGJvEJqwA6Ejedk4BO5HOD5gnV0xi9CzPt6saOkvIUpeWFN7+uZ7l5uZplB9RKa3J2Irk/YYUVEYJ6rAbssvCYM/5bRNWN1NBp6CjzMCIzF9z2Nkn055dFqDu9q0oQIlyGKteL8VwQfR1h1OJ8rw=="/>
          <p:cNvSpPr>
            <a:spLocks noGrp="1"/>
          </p:cNvSpPr>
          <p:nvPr>
            <p:ph type="body" sz="quarter" idx="12" hasCustomPrompt="1"/>
          </p:nvPr>
        </p:nvSpPr>
        <p:spPr bwMode="gray">
          <a:xfrm>
            <a:off x="3035863" y="2873620"/>
            <a:ext cx="1771011" cy="175433"/>
          </a:xfrm>
        </p:spPr>
        <p:txBody>
          <a:bodyPr vert="horz" wrap="none" lIns="0" tIns="0" rIns="0" bIns="0" rtlCol="0" anchor="t" anchorCtr="0">
            <a:noAutofit/>
          </a:bodyPr>
          <a:lstStyle>
            <a:lvl1pPr>
              <a:lnSpc>
                <a:spcPct val="95000"/>
              </a:lnSpc>
              <a:spcBef>
                <a:spcPts val="1596"/>
              </a:spcBef>
              <a:defRPr lang="en-US" sz="1400"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a:t>Date</a:t>
            </a:r>
            <a:endParaRPr lang="en-GB" dirty="0"/>
          </a:p>
        </p:txBody>
      </p:sp>
      <p:sp>
        <p:nvSpPr>
          <p:cNvPr id="15" name="CoverImage"/>
          <p:cNvSpPr>
            <a:spLocks noGrp="1"/>
          </p:cNvSpPr>
          <p:nvPr>
            <p:ph type="pic" sz="quarter" idx="10" hasCustomPrompt="1"/>
          </p:nvPr>
        </p:nvSpPr>
        <p:spPr bwMode="gray">
          <a:xfrm>
            <a:off x="3035863" y="3133723"/>
            <a:ext cx="6108139" cy="2192400"/>
          </a:xfr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nSpc>
                <a:spcPct val="95000"/>
              </a:lnSpc>
              <a:defRPr lang="en-GB" sz="1800" baseline="0">
                <a:solidFill>
                  <a:schemeClr val="lt1"/>
                </a:solidFill>
                <a:latin typeface="+mj-lt"/>
                <a:ea typeface="+mn-ea"/>
              </a:defRPr>
            </a:lvl1pPr>
          </a:lstStyle>
          <a:p>
            <a:pPr lvl="0" algn="ctr"/>
            <a:r>
              <a:rPr lang="en-GB" dirty="0">
                <a:latin typeface="+mn-lt"/>
              </a:rPr>
              <a:t>Cover image</a:t>
            </a:r>
          </a:p>
        </p:txBody>
      </p:sp>
      <p:sp>
        <p:nvSpPr>
          <p:cNvPr id="14" name="CoverText" descr="&lt;tags&gt;&lt;tag n=&quot;Language&quot; v=&quot;ENG&quot; /&gt;&lt;/tags&gt;"/>
          <p:cNvSpPr>
            <a:spLocks noGrp="1"/>
          </p:cNvSpPr>
          <p:nvPr>
            <p:ph type="body" sz="quarter" idx="13" hasCustomPrompt="1"/>
          </p:nvPr>
        </p:nvSpPr>
        <p:spPr bwMode="gray">
          <a:xfrm>
            <a:off x="5159721" y="2716045"/>
            <a:ext cx="3529584" cy="362246"/>
          </a:xfrm>
        </p:spPr>
        <p:txBody>
          <a:bodyPr vert="horz" wrap="square" lIns="0" tIns="0" rIns="0" bIns="0" rtlCol="0" anchor="b" anchorCtr="0">
            <a:noAutofit/>
          </a:bodyPr>
          <a:lstStyle>
            <a:lvl1pPr>
              <a:lnSpc>
                <a:spcPct val="87000"/>
              </a:lnSpc>
              <a:spcBef>
                <a:spcPts val="0"/>
              </a:spcBef>
              <a:defRPr lang="en-US"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dirty="0"/>
              <a:t>Organization, presenters</a:t>
            </a:r>
          </a:p>
        </p:txBody>
      </p:sp>
      <p:sp>
        <p:nvSpPr>
          <p:cNvPr id="12" name="UsageDisclaimer" descr="AQAAAAAQAJMITdgKVmNLnWuo1gMnewV27jnroR03FBYvsTwXqKESO2CXWNqlYa2lODHf/bwIasTlAia2oxfECuT1kLjjlgFK/PcCahiXS+gOurMDw1Ug6DgNoa/lNQBZs/r0OudcRoqJvfVaIfD+ykt7bvXpLzWzLu8IOKSfhPQNF9O5R8/cOW/eVOFo30if4FP6m/RN7VPE6N0hVT3xytPtFo5ozHnCX7JwpOS3O+kGORAlR7kX/6uo3ungHd9JpPbN6BYHFa2iUBzRlqazZQtvbY3GWwNYhur17fM5pLlTbFGynve6GqyU0qhPA75rFdKZqveN3JbX/m1o8ABIZ+TiH4tvXysqGyEZJCo4HV96abj/fgtwFenbfMfjFESE1Q4MbjgrnrEmIvlIzcv201zYmaTdvJLBLvxL9uUPESHybeZ2Nxg8gj+4ErEAaK7JDyJIvEuohkSQKS3La4MyIuca079PMemFKqSjmqTjKNNSgMGDloWvPpW1+DV9aD0Y8dwcmGt3pLGxgO573gKRXXlUsbJatJB2iWjjKQDeQ0/s2PYeGt0pwVaAKG7ETtc0lhuiA/Q/E8w6ZZR2TboJf/boTw6ZWs7QqOsy+wZI7kg++LFH6hEFkGsxIk0/vIdVlgklPwLjEIO0TqyFUw5Kibg/KLeTjkGWZUpe33UQBOiuWLPm6YaM98Ykql2xc1YQ2wX1sJEvGg=="/>
          <p:cNvSpPr txBox="1">
            <a:spLocks noChangeArrowheads="1"/>
          </p:cNvSpPr>
          <p:nvPr userDrawn="1"/>
        </p:nvSpPr>
        <p:spPr bwMode="gray">
          <a:xfrm>
            <a:off x="3035023" y="5732010"/>
            <a:ext cx="5653442" cy="2339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ct val="50000"/>
              </a:spcBef>
              <a:spcAft>
                <a:spcPts val="0"/>
              </a:spcAft>
            </a:pPr>
            <a:r>
              <a:rPr lang="es-ES" sz="800" noProof="1">
                <a:solidFill>
                  <a:srgbClr val="6B7176"/>
                </a:solidFill>
                <a:latin typeface="Credit Suisse Type Light"/>
              </a:rPr>
              <a:t>Este material no deberá utilizarse para fines distintos de aquellos que específicamente sean acordados por escrito en un contrato celebrado con Credit Suisse AG o sus entidades afiliadas (en adelante “Credit Suisse”).</a:t>
            </a:r>
            <a:endParaRPr lang="en-US" sz="800" noProof="1">
              <a:solidFill>
                <a:srgbClr val="6B7176"/>
              </a:solidFill>
              <a:latin typeface="Credit Suisse Type Light"/>
            </a:endParaRPr>
          </a:p>
        </p:txBody>
      </p:sp>
      <p:sp>
        <p:nvSpPr>
          <p:cNvPr id="36" name="PrelimDisclaimer" descr="AQAAAAAQAMUBVOlbeJpLoM5t5+luolsElUtnLKAvZJBGqIMWdQnUCmCxiL5YbxYHjcU6uCEdkufXd0TLVn5pjXv41hL52a8ikUSD+cO1tMz43BwP9MHlGWsGNjzIMFweFmkLdIy+Ycy7rnCPHM6CQcE5SICnAYzLXG1LZzOxpErRO+n7Cy/BYqfTT5zsBgXnthgkTcY2cyhZFH3OuGcs95WjSU31aaVSCRpz3cDhzzCIiyechK1jjjvcFnu37Wv/zlr1L+x19/zln1WsFUj/pPtwkOybZyTGj+5DEXsNLR8oZdCQzbw78+Whxz/xHeg97jofvsM59J7G8OKV9SrQu+FIx4vq//xieRyt2cunkhojbj5GGqMCHZsKu5MdmFTca0SgUrSHUjcdAZW6g9VjXjtRQ8oxJWlU2zHjWh3LqS0yYS7I8ZhC7i2CfPEy/BM6Z8mHDVV6YhgXS2hBsPvsekyWrVJI+6g="/>
          <p:cNvSpPr txBox="1">
            <a:spLocks noChangeArrowheads="1"/>
          </p:cNvSpPr>
          <p:nvPr userDrawn="1"/>
        </p:nvSpPr>
        <p:spPr bwMode="gray">
          <a:xfrm>
            <a:off x="3035023" y="5516566"/>
            <a:ext cx="5653442" cy="1461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ts val="0"/>
              </a:spcBef>
              <a:spcAft>
                <a:spcPts val="0"/>
              </a:spcAft>
            </a:pPr>
            <a:r>
              <a:rPr lang="es-ES" sz="1000" noProof="1">
                <a:solidFill>
                  <a:srgbClr val="6B7176"/>
                </a:solidFill>
                <a:latin typeface="Credit Suisse Type Light"/>
              </a:rPr>
              <a:t>BORRADOR | SUJETO A REVISIÓN Y CONSIDERACIÓN</a:t>
            </a:r>
            <a:endParaRPr lang="en-GB" sz="1000" noProof="1">
              <a:solidFill>
                <a:srgbClr val="6B7176"/>
              </a:solidFill>
              <a:latin typeface="Credit Suisse Type Light"/>
            </a:endParaRPr>
          </a:p>
        </p:txBody>
      </p:sp>
      <p:cxnSp>
        <p:nvCxnSpPr>
          <p:cNvPr id="8" name="RedLine"/>
          <p:cNvCxnSpPr/>
          <p:nvPr userDrawn="1"/>
        </p:nvCxnSpPr>
        <p:spPr bwMode="gray">
          <a:xfrm flipH="1">
            <a:off x="3035863" y="5385600"/>
            <a:ext cx="6108139"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3" name="DraftAndConfidential" descr="AQAAAAAQAIBxCy+EGqNKsbQuqyVd5TTSt8XmCiorK5ERaLgUWGogQ48lXZHIauFSWn9bF6et167Fdvo3ZkzySCIeL1V02KV3uE3lkCY7NNLIg9p/wHSV7MSfIYZfSTsavx3HGVreAYPbUOlOyyiwFBvNLK+EBRs9RyhPkEJGQsFl2+6ZmVP+ZDOxpdte8rq14kdoRXFV801aU8oMpdKj0pV6bXgV+GlWtnUq+yYCh6/Vvm1I1ED+8KxLP5/AT8x04PsLzzIu2cfu0eh+qsFlOsgFVQIybS6sqwLIP7rLmgwGbnBh1BsY"/>
          <p:cNvSpPr txBox="1">
            <a:spLocks/>
          </p:cNvSpPr>
          <p:nvPr userDrawn="1"/>
        </p:nvSpPr>
        <p:spPr>
          <a:xfrm>
            <a:off x="3035859" y="2686807"/>
            <a:ext cx="2011680" cy="2046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rtlCol="0" anchor="t" anchorCtr="0" compatLnSpc="1">
            <a:prstTxWarp prst="textNoShape">
              <a:avLst/>
            </a:prstTxWarp>
            <a:spAutoFit/>
          </a:bodyPr>
          <a:lstStyle>
            <a:lvl1pPr marL="0" lvl="0" indent="0" algn="l" defTabSz="914400" eaLnBrk="1" latinLnBrk="0" hangingPunct="1">
              <a:spcBef>
                <a:spcPts val="1596"/>
              </a:spcBef>
              <a:buFont typeface="Arial" pitchFamily="34" charset="0"/>
              <a:buNone/>
              <a:defRPr sz="1400" b="1">
                <a:latin typeface="+mj-lt"/>
              </a:defRPr>
            </a:lvl1pPr>
            <a:lvl2pPr marL="0" indent="0" algn="l" defTabSz="914400" eaLnBrk="1" latinLnBrk="0" hangingPunct="1">
              <a:spcBef>
                <a:spcPts val="605"/>
              </a:spcBef>
              <a:buFont typeface="Arial" pitchFamily="34" charset="0"/>
              <a:buNone/>
              <a:defRPr sz="1800">
                <a:latin typeface="+mn-lt"/>
              </a:defRPr>
            </a:lvl2pPr>
            <a:lvl3pPr marL="230400" indent="-226800" algn="l" defTabSz="914400" eaLnBrk="1" latinLnBrk="0" hangingPunct="1">
              <a:spcBef>
                <a:spcPts val="0"/>
              </a:spcBef>
              <a:buClr>
                <a:schemeClr val="tx2"/>
              </a:buClr>
              <a:buSzPct val="80000"/>
              <a:buFont typeface="Wingdings" pitchFamily="2" charset="2"/>
              <a:buChar char=""/>
              <a:defRPr sz="1800">
                <a:latin typeface="+mn-lt"/>
              </a:defRPr>
            </a:lvl3pPr>
            <a:lvl4pPr marL="468000" indent="-237600" algn="l" defTabSz="914400" eaLnBrk="1" latinLnBrk="0" hangingPunct="1">
              <a:spcBef>
                <a:spcPts val="0"/>
              </a:spcBef>
              <a:buClr>
                <a:schemeClr val="tx1"/>
              </a:buClr>
              <a:buFont typeface="Credit Suisse Type Light" pitchFamily="34" charset="0"/>
              <a:buChar char="−"/>
              <a:defRPr sz="1800">
                <a:latin typeface="+mn-lt"/>
              </a:defRPr>
            </a:lvl4pPr>
            <a:lvl5pPr marL="705600" indent="-237600" algn="l" defTabSz="914400" eaLnBrk="1" latinLnBrk="0" hangingPunct="1">
              <a:spcBef>
                <a:spcPts val="0"/>
              </a:spcBef>
              <a:buClr>
                <a:schemeClr val="tx1"/>
              </a:buClr>
              <a:buFont typeface="Credit Suisse Type Light" pitchFamily="34" charset="0"/>
              <a:buChar char="−"/>
              <a:defRPr sz="1800">
                <a:latin typeface="+mn-lt"/>
              </a:defRPr>
            </a:lvl5pPr>
            <a:lvl6pPr marL="2514600" indent="-228600">
              <a:spcBef>
                <a:spcPct val="20000"/>
              </a:spcBef>
              <a:buFont typeface="Arial" pitchFamily="34" charset="0"/>
              <a:buChar char="•"/>
              <a:defRPr sz="2000">
                <a:latin typeface="+mn-lt"/>
              </a:defRPr>
            </a:lvl6pPr>
            <a:lvl7pPr marL="2971800" indent="-228600">
              <a:spcBef>
                <a:spcPct val="20000"/>
              </a:spcBef>
              <a:buFont typeface="Arial" pitchFamily="34" charset="0"/>
              <a:buChar char="•"/>
              <a:defRPr sz="2000">
                <a:latin typeface="+mn-lt"/>
              </a:defRPr>
            </a:lvl7pPr>
            <a:lvl8pPr marL="3429000" indent="-228600">
              <a:spcBef>
                <a:spcPct val="20000"/>
              </a:spcBef>
              <a:buFont typeface="Arial" pitchFamily="34" charset="0"/>
              <a:buChar char="•"/>
              <a:defRPr sz="2000">
                <a:latin typeface="+mn-lt"/>
              </a:defRPr>
            </a:lvl8pPr>
            <a:lvl9pPr marL="3886200" indent="-228600">
              <a:spcBef>
                <a:spcPct val="20000"/>
              </a:spcBef>
              <a:buFont typeface="Arial" pitchFamily="34" charset="0"/>
              <a:buChar char="•"/>
              <a:defRPr sz="2000">
                <a:latin typeface="+mn-lt"/>
              </a:defRPr>
            </a:lvl9pPr>
          </a:lstStyle>
          <a:p>
            <a:pPr>
              <a:lnSpc>
                <a:spcPct val="95000"/>
              </a:lnSpc>
              <a:buClr>
                <a:srgbClr val="FFFFFF"/>
              </a:buClr>
            </a:pPr>
            <a:r>
              <a:rPr lang="en-US" noProof="1">
                <a:solidFill>
                  <a:srgbClr val="000000"/>
                </a:solidFill>
              </a:rPr>
              <a:t>Confidencial</a:t>
            </a:r>
          </a:p>
        </p:txBody>
      </p:sp>
      <p:sp>
        <p:nvSpPr>
          <p:cNvPr id="13" name="Internal" descr="AQAAAAAQAEEnABbuREhAkANXxFHzaYHwUO69V003FacB+NEwbav1HjFfkQ3sTPHMrkKlAs7fhBKMOIdWl2Fbo486mHZPTbKO6VFXu3915a7K4N2S6Mba6pkb/7VWIlTnXigMF7UenOrshFOilPX4VbL4bCYAN/f0Td71WS5aGC0YwQFFD+i/1WIv6drxwwt24LPh8XvNBIZcppgUWQqpSbYMGgTJdTmMOeQ77zr1UjWzTaDoBOj0CnasMgLzROW1mLnnar7Z/hbgQeweMUSgDAHVfIGL7g6L0OPPAu16U+oUMIb3/n/1" hidden="1"/>
          <p:cNvSpPr txBox="1">
            <a:spLocks noChangeArrowheads="1"/>
          </p:cNvSpPr>
          <p:nvPr userDrawn="1"/>
        </p:nvSpPr>
        <p:spPr bwMode="auto">
          <a:xfrm rot="16200000">
            <a:off x="-25150" y="3227063"/>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pic>
        <p:nvPicPr>
          <p:cNvPr id="16"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11"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CompanyLogo" descr="AQAAAAAQAGxjqfQpQP9OqYOBADS1VQfzbcVdvV1GxEsJ15hMYhRIfU4O5lhYfKkELhUzzb1zrfx0a9QhMWJ07eEhqCkNktcw+Z1X6uwT8zB50mZxigKExlQ3TU86IW3FlIOBkyhs64OgFiSseXf7NvXeXCi0cFQ+ZGPEqlzeL4Qbmk53sLfPjuK5/heiRqTudRfTh2tomT15KP0RvUNyVeDOrPm5ZbcrVfM66E78k5vae3+xVFyWxDF/rK5eS05aMjlQSSvBhF5wRyOT6mZH7aOyoXszy+y2ryEpV2WBQo4iHJ+LihVB0HvjR76pdQRy0/l3VdKNbj09C1e3JAbfZXDOEgGQSEaTEWPy7Eo0PvT4Xi7n9VighIw48UWJdqUzbDgXgd4/fMrecYRRSqLPSKkWr2dZBUbWB9MWSA9AyCqSoYsRKaB1wxcm4tnGNZY1TtS4Ug8tAkwDMIFsDHt6oVM/jpEIF5nHuktquWRXCAI6isSo6V5Kq6ZM7u/+eVcNxYO5i7l8YelMaYJW7yWVen7FDZgT+NzdJ9/Yc5yANNmCyHB2n6QDVdQneF/lGQ8gzSkK+FSsAdfkd9SnZfoYn5u7Zc3Tpgk="/>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153622153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Cover - Title Box">
    <p:spTree>
      <p:nvGrpSpPr>
        <p:cNvPr id="1" name=""/>
        <p:cNvGrpSpPr/>
        <p:nvPr/>
      </p:nvGrpSpPr>
      <p:grpSpPr>
        <a:xfrm>
          <a:off x="0" y="0"/>
          <a:ext cx="0" cy="0"/>
          <a:chOff x="0" y="0"/>
          <a:chExt cx="0" cy="0"/>
        </a:xfrm>
      </p:grpSpPr>
      <p:sp>
        <p:nvSpPr>
          <p:cNvPr id="17" name="GreyBox"/>
          <p:cNvSpPr/>
          <p:nvPr userDrawn="1"/>
        </p:nvSpPr>
        <p:spPr>
          <a:xfrm>
            <a:off x="3035863" y="3133722"/>
            <a:ext cx="6108139" cy="21924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hangingPunct="1">
              <a:lnSpc>
                <a:spcPct val="95000"/>
              </a:lnSpc>
              <a:buClr>
                <a:srgbClr val="FFFFFF"/>
              </a:buClr>
            </a:pPr>
            <a:endParaRPr lang="en-US" sz="1200" dirty="0">
              <a:solidFill>
                <a:srgbClr val="FFFFFF"/>
              </a:solidFill>
            </a:endParaRPr>
          </a:p>
        </p:txBody>
      </p:sp>
      <p:sp>
        <p:nvSpPr>
          <p:cNvPr id="20" name="Title"/>
          <p:cNvSpPr>
            <a:spLocks noGrp="1"/>
          </p:cNvSpPr>
          <p:nvPr>
            <p:ph type="ctrTitle" hasCustomPrompt="1"/>
          </p:nvPr>
        </p:nvSpPr>
        <p:spPr bwMode="gray">
          <a:xfrm>
            <a:off x="3182135" y="3791492"/>
            <a:ext cx="5653444" cy="350865"/>
          </a:xfrm>
          <a:noFill/>
        </p:spPr>
        <p:txBody>
          <a:bodyPr bIns="0" anchor="b" anchorCtr="0">
            <a:spAutoFit/>
          </a:bodyPr>
          <a:lstStyle>
            <a:lvl1pPr>
              <a:lnSpc>
                <a:spcPct val="95000"/>
              </a:lnSpc>
              <a:defRPr sz="2400" baseline="0">
                <a:solidFill>
                  <a:schemeClr val="accent1"/>
                </a:solidFill>
                <a:latin typeface="+mj-lt"/>
                <a:ea typeface="+mn-ea"/>
                <a:cs typeface="+mn-cs"/>
              </a:defRPr>
            </a:lvl1pPr>
          </a:lstStyle>
          <a:p>
            <a:r>
              <a:rPr lang="en-US" dirty="0"/>
              <a:t>Presentation title</a:t>
            </a:r>
            <a:endParaRPr lang="en-GB" dirty="0"/>
          </a:p>
        </p:txBody>
      </p:sp>
      <p:sp>
        <p:nvSpPr>
          <p:cNvPr id="21" name="SubTitle"/>
          <p:cNvSpPr>
            <a:spLocks noGrp="1"/>
          </p:cNvSpPr>
          <p:nvPr>
            <p:ph type="subTitle" idx="1" hasCustomPrompt="1"/>
          </p:nvPr>
        </p:nvSpPr>
        <p:spPr bwMode="gray">
          <a:xfrm>
            <a:off x="3182135" y="4142789"/>
            <a:ext cx="5653444" cy="350865"/>
          </a:xfrm>
          <a:noFill/>
        </p:spPr>
        <p:txBody>
          <a:bodyPr bIns="0" anchor="t" anchorCtr="0">
            <a:spAutoFit/>
          </a:bodyPr>
          <a:lstStyle>
            <a:lvl1pPr marL="0" marR="0" indent="0" algn="l" defTabSz="914400" rtl="0" eaLnBrk="1" fontAlgn="auto" latinLnBrk="0" hangingPunct="1">
              <a:lnSpc>
                <a:spcPct val="95000"/>
              </a:lnSpc>
              <a:spcBef>
                <a:spcPts val="1700"/>
              </a:spcBef>
              <a:spcAft>
                <a:spcPts val="0"/>
              </a:spcAft>
              <a:buClrTx/>
              <a:buSzTx/>
              <a:buFont typeface="Arial" pitchFamily="34" charset="0"/>
              <a:buNone/>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Presentation subtitle</a:t>
            </a:r>
            <a:endParaRPr lang="en-GB" dirty="0"/>
          </a:p>
        </p:txBody>
      </p:sp>
      <p:sp>
        <p:nvSpPr>
          <p:cNvPr id="23" name="Date" descr="AQAAAAAQALiddkVMeRVPvHznePdTO4n6nriYhmDA9kG08xV85FPwiiIdrkRl9egoUAlQXFoXm4S6va0jDAyIfCcgS7MIHxRURmx/NfYsypK4M6IbXeusMpmW7C8xRExyZC6kMEfcdPNPqua9dl5eIGJLCHyM797GXO+nhjODNEhSbw3s7PXO1uVFQoAAEcNMlRxbIcQ7qXqXwCWpd9GY0DGahDn81/axUIp9bo7AlB6AqyFJepjwXQ1D3Ey85I14YFuhPrXppB5SklMiy+VOVI6b/4GIlhvHDOR0VT1Q3YJlNrQxjcao2ACze1zdoM/5HT0aYkI9xA=="/>
          <p:cNvSpPr>
            <a:spLocks noGrp="1"/>
          </p:cNvSpPr>
          <p:nvPr>
            <p:ph type="body" sz="quarter" idx="12" hasCustomPrompt="1"/>
          </p:nvPr>
        </p:nvSpPr>
        <p:spPr bwMode="gray">
          <a:xfrm>
            <a:off x="3182137" y="5068180"/>
            <a:ext cx="1771011" cy="175433"/>
          </a:xfrm>
          <a:noFill/>
        </p:spPr>
        <p:txBody>
          <a:bodyPr vert="horz" wrap="none" lIns="0" tIns="0" rIns="0" bIns="0" rtlCol="0" anchor="t" anchorCtr="0">
            <a:noAutofit/>
          </a:bodyPr>
          <a:lstStyle>
            <a:lvl1pPr>
              <a:lnSpc>
                <a:spcPct val="95000"/>
              </a:lnSpc>
              <a:spcBef>
                <a:spcPts val="1596"/>
              </a:spcBef>
              <a:defRPr lang="en-US" sz="1400"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a:t>Date</a:t>
            </a:r>
            <a:endParaRPr lang="en-GB" dirty="0"/>
          </a:p>
        </p:txBody>
      </p:sp>
      <p:sp>
        <p:nvSpPr>
          <p:cNvPr id="24" name="CoverText" descr="&lt;tags&gt;&lt;tag n=&quot;Language&quot; v=&quot;ENG&quot; /&gt;&lt;/tags&gt;"/>
          <p:cNvSpPr>
            <a:spLocks noGrp="1"/>
          </p:cNvSpPr>
          <p:nvPr>
            <p:ph type="body" sz="quarter" idx="13" hasCustomPrompt="1"/>
          </p:nvPr>
        </p:nvSpPr>
        <p:spPr bwMode="gray">
          <a:xfrm>
            <a:off x="5305995" y="4910605"/>
            <a:ext cx="3529584" cy="362246"/>
          </a:xfrm>
          <a:noFill/>
        </p:spPr>
        <p:txBody>
          <a:bodyPr vert="horz" wrap="square" lIns="0" tIns="0" rIns="0" bIns="0" rtlCol="0" anchor="b" anchorCtr="0">
            <a:noAutofit/>
          </a:bodyPr>
          <a:lstStyle>
            <a:lvl1pPr>
              <a:lnSpc>
                <a:spcPct val="87000"/>
              </a:lnSpc>
              <a:spcBef>
                <a:spcPts val="0"/>
              </a:spcBef>
              <a:defRPr lang="en-US"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dirty="0"/>
              <a:t>Organization, presenters</a:t>
            </a:r>
          </a:p>
        </p:txBody>
      </p:sp>
      <p:sp>
        <p:nvSpPr>
          <p:cNvPr id="12" name="UsageDisclaimer" descr="AQAAAAAQADQbuMgw+/tCqEUeCsSEnH98Jy+s7Rzu2yASmWimxbw9ipTcgylqeYwQNUBjUh9601Wu20u1qNlGZE13/nZlEYbfodCwNROPHCPzd5YkG/ONbmvLQ41OeeUCKvwRi7Y2KiMqIxaFIiLUZ8QOh0xtGDatyMXx1M3I1FmjO4q3E2my/04h0AlswmFlOUJmuGXgX1TUobxVY3pqj25iZ7EQ1ZvSbgawF2P3PmtU8pmWt9ZFHlG4hp3cbrWF4jULdTkOn14mc/KqpM+R5X4K+e0cb9e9VvcLq766GHJqd7jRlS9Z5Jv4MAsBiov+TEF74SzUyW1nQEKS7MHOnhERmY7n2ldBC+PMxUtAvRrCCjhn5tpMgaXLIAXMyyWbfm/2DBDIxsgS1NfADY7xcuf7m2rb/Ckes1+XteRPfVVA0JKB8NiyR1GxA38cOufXtyqk0s+QADYTTPFkBsLFwm8ZzeK0y8wEmoOxepEe9a5sFQ9oiVm9RZAP7/rVFZoAH1YQ1RZRR34kKLHJfHMNiuzVOTaXhd7wllSz7/Z2uGbFYJZr4oxJhYZW0mzk6tu7ErvLFkIaseB5r7WOYcXNhBDfzlnXm0BA2OUj5ue3iPRQE4wAnddjstZCV+Xw2wyjOre2Oc/aPLEbaJp6ckH3rpyiOTNErZ+Jioh2qrokVKIU8J0gCdnQZsHVPl+NK3HdfrD7uhy6HQ=="/>
          <p:cNvSpPr txBox="1">
            <a:spLocks noChangeArrowheads="1"/>
          </p:cNvSpPr>
          <p:nvPr userDrawn="1"/>
        </p:nvSpPr>
        <p:spPr bwMode="gray">
          <a:xfrm>
            <a:off x="3035023" y="5732010"/>
            <a:ext cx="5653442" cy="2339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ct val="50000"/>
              </a:spcBef>
              <a:spcAft>
                <a:spcPts val="0"/>
              </a:spcAft>
            </a:pPr>
            <a:r>
              <a:rPr lang="es-ES" sz="800" noProof="1">
                <a:solidFill>
                  <a:srgbClr val="6B7176"/>
                </a:solidFill>
                <a:latin typeface="Credit Suisse Type Light"/>
              </a:rPr>
              <a:t>Este material no deberá utilizarse para fines distintos de aquellos que específicamente sean acordados por escrito en un contrato celebrado con Credit Suisse AG o sus entidades afiliadas (en adelante “Credit Suisse”).</a:t>
            </a:r>
            <a:endParaRPr lang="en-US" sz="800" noProof="1">
              <a:solidFill>
                <a:srgbClr val="6B7176"/>
              </a:solidFill>
              <a:latin typeface="Credit Suisse Type Light"/>
            </a:endParaRPr>
          </a:p>
        </p:txBody>
      </p:sp>
      <p:sp>
        <p:nvSpPr>
          <p:cNvPr id="36" name="PrelimDisclaimer" descr="AQAAAAAQAOClRnxck/hGtMsHOKVjWW4o20g+3X2gqVvyhAVcUz6rfjiXCa71xxAAgLnL1w218rlzIXbKGF5YhLaz4iqXLU+SEphv7MGBnjU0sPAjy2vE8h4OyyqrJmBPwfFC7/vdr30tBN3Z1z/EmikqtYeaXDCQNZjmn3hDfgQK0Rqcp2QpQ3WN/Z/iE6yerL9uJgMbgYuzpUHZ4w5UjLXXY2goRmoo/e/Ya0IgCmrCo9agFC0PcpP7VLZAWp5sbaX+bAcCFdlmSVUm+ofvpwcM5XYjoDJ+Htpj4uf08uVijQNEYj73x0aHf+hqaa3Ntu6/XDqXQI5VjCGA83JJ2o0TdWuAozjnstgbtwj1/8tF45gvhhNsBcVpaYIFe8UkW9Mx9LKiSrQhzGwKn82kVnNwilo8kBCcYg0HQq8xaFgTfDcLktxgtVBls17M6rzIsIjEO7DJNkNWLI+0Lu64QJVhtkF/Ohc="/>
          <p:cNvSpPr txBox="1">
            <a:spLocks noChangeArrowheads="1"/>
          </p:cNvSpPr>
          <p:nvPr userDrawn="1"/>
        </p:nvSpPr>
        <p:spPr bwMode="gray">
          <a:xfrm>
            <a:off x="3035023" y="5516566"/>
            <a:ext cx="5653442" cy="1461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ts val="0"/>
              </a:spcBef>
              <a:spcAft>
                <a:spcPts val="0"/>
              </a:spcAft>
            </a:pPr>
            <a:r>
              <a:rPr lang="es-ES" sz="1000" noProof="1">
                <a:solidFill>
                  <a:srgbClr val="6B7176"/>
                </a:solidFill>
                <a:latin typeface="Credit Suisse Type Light"/>
              </a:rPr>
              <a:t>BORRADOR | SUJETO A REVISIÓN Y CONSIDERACIÓN</a:t>
            </a:r>
            <a:endParaRPr lang="en-GB" sz="1000" noProof="1">
              <a:solidFill>
                <a:srgbClr val="6B7176"/>
              </a:solidFill>
              <a:latin typeface="Credit Suisse Type Light"/>
            </a:endParaRPr>
          </a:p>
        </p:txBody>
      </p:sp>
      <p:cxnSp>
        <p:nvCxnSpPr>
          <p:cNvPr id="8" name="RedLine"/>
          <p:cNvCxnSpPr/>
          <p:nvPr userDrawn="1"/>
        </p:nvCxnSpPr>
        <p:spPr bwMode="gray">
          <a:xfrm flipH="1">
            <a:off x="3035863" y="5385600"/>
            <a:ext cx="6108139"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25" name="DraftAndConfidential" descr="AQAAAAAQAJeRayqrHqxFgPGp432I5COhWA/sIpzRAqNzF0LePc/vL8lMJLUFbUUmEdbF8nnRiqKTRALSLgxe50+WPRhMxLQgLYlEvtJKAf8RrnP/A/6e0kd/POoto364K8iWKiLNizIxBmoZJG7ITJIsyaXudT/3n0WzYmXZCeKghWER/Zp6GbYGY+LO/xMltiM0ym1SMypuwUP94lmPgBDCAbg3o4mc6d/zFJZCeF9bHhWi6PoOxS1UyYVQgx/BNdE3vj7jkTIdfdpB1qJnbZeP7aSjIqCVaiW0n+Rcy3lJnyATIOv6"/>
          <p:cNvSpPr txBox="1">
            <a:spLocks/>
          </p:cNvSpPr>
          <p:nvPr userDrawn="1"/>
        </p:nvSpPr>
        <p:spPr>
          <a:xfrm>
            <a:off x="3182135" y="4881367"/>
            <a:ext cx="2011680" cy="204671"/>
          </a:xfrm>
          <a:prstGeom prst="rect">
            <a:avLst/>
          </a:prstGeom>
          <a:noFill/>
          <a:ln>
            <a:noFill/>
          </a:ln>
          <a:effectLst/>
          <a:extLst/>
        </p:spPr>
        <p:txBody>
          <a:bodyPr vert="horz" wrap="square" lIns="0" tIns="0" rIns="0" bIns="0" numCol="1" rtlCol="0" anchor="t" anchorCtr="0" compatLnSpc="1">
            <a:prstTxWarp prst="textNoShape">
              <a:avLst/>
            </a:prstTxWarp>
            <a:spAutoFit/>
          </a:bodyPr>
          <a:lstStyle>
            <a:lvl1pPr marL="0" lvl="0" indent="0" algn="l" defTabSz="914400" eaLnBrk="1" latinLnBrk="0" hangingPunct="1">
              <a:spcBef>
                <a:spcPts val="1596"/>
              </a:spcBef>
              <a:buFont typeface="Arial" pitchFamily="34" charset="0"/>
              <a:buNone/>
              <a:defRPr sz="1400" b="1">
                <a:latin typeface="+mj-lt"/>
              </a:defRPr>
            </a:lvl1pPr>
            <a:lvl2pPr marL="0" indent="0" algn="l" defTabSz="914400" eaLnBrk="1" latinLnBrk="0" hangingPunct="1">
              <a:spcBef>
                <a:spcPts val="605"/>
              </a:spcBef>
              <a:buFont typeface="Arial" pitchFamily="34" charset="0"/>
              <a:buNone/>
              <a:defRPr sz="1800">
                <a:latin typeface="+mn-lt"/>
              </a:defRPr>
            </a:lvl2pPr>
            <a:lvl3pPr marL="230400" indent="-226800" algn="l" defTabSz="914400" eaLnBrk="1" latinLnBrk="0" hangingPunct="1">
              <a:spcBef>
                <a:spcPts val="0"/>
              </a:spcBef>
              <a:buClr>
                <a:schemeClr val="tx2"/>
              </a:buClr>
              <a:buSzPct val="80000"/>
              <a:buFont typeface="Wingdings" pitchFamily="2" charset="2"/>
              <a:buChar char=""/>
              <a:defRPr sz="1800">
                <a:latin typeface="+mn-lt"/>
              </a:defRPr>
            </a:lvl3pPr>
            <a:lvl4pPr marL="468000" indent="-237600" algn="l" defTabSz="914400" eaLnBrk="1" latinLnBrk="0" hangingPunct="1">
              <a:spcBef>
                <a:spcPts val="0"/>
              </a:spcBef>
              <a:buClr>
                <a:schemeClr val="tx1"/>
              </a:buClr>
              <a:buFont typeface="Credit Suisse Type Light" pitchFamily="34" charset="0"/>
              <a:buChar char="−"/>
              <a:defRPr sz="1800">
                <a:latin typeface="+mn-lt"/>
              </a:defRPr>
            </a:lvl4pPr>
            <a:lvl5pPr marL="705600" indent="-237600" algn="l" defTabSz="914400" eaLnBrk="1" latinLnBrk="0" hangingPunct="1">
              <a:spcBef>
                <a:spcPts val="0"/>
              </a:spcBef>
              <a:buClr>
                <a:schemeClr val="tx1"/>
              </a:buClr>
              <a:buFont typeface="Credit Suisse Type Light" pitchFamily="34" charset="0"/>
              <a:buChar char="−"/>
              <a:defRPr sz="1800">
                <a:latin typeface="+mn-lt"/>
              </a:defRPr>
            </a:lvl5pPr>
            <a:lvl6pPr marL="2514600" indent="-228600">
              <a:spcBef>
                <a:spcPct val="20000"/>
              </a:spcBef>
              <a:buFont typeface="Arial" pitchFamily="34" charset="0"/>
              <a:buChar char="•"/>
              <a:defRPr sz="2000">
                <a:latin typeface="+mn-lt"/>
              </a:defRPr>
            </a:lvl6pPr>
            <a:lvl7pPr marL="2971800" indent="-228600">
              <a:spcBef>
                <a:spcPct val="20000"/>
              </a:spcBef>
              <a:buFont typeface="Arial" pitchFamily="34" charset="0"/>
              <a:buChar char="•"/>
              <a:defRPr sz="2000">
                <a:latin typeface="+mn-lt"/>
              </a:defRPr>
            </a:lvl7pPr>
            <a:lvl8pPr marL="3429000" indent="-228600">
              <a:spcBef>
                <a:spcPct val="20000"/>
              </a:spcBef>
              <a:buFont typeface="Arial" pitchFamily="34" charset="0"/>
              <a:buChar char="•"/>
              <a:defRPr sz="2000">
                <a:latin typeface="+mn-lt"/>
              </a:defRPr>
            </a:lvl8pPr>
            <a:lvl9pPr marL="3886200" indent="-228600">
              <a:spcBef>
                <a:spcPct val="20000"/>
              </a:spcBef>
              <a:buFont typeface="Arial" pitchFamily="34" charset="0"/>
              <a:buChar char="•"/>
              <a:defRPr sz="2000">
                <a:latin typeface="+mn-lt"/>
              </a:defRPr>
            </a:lvl9pPr>
          </a:lstStyle>
          <a:p>
            <a:pPr>
              <a:lnSpc>
                <a:spcPct val="95000"/>
              </a:lnSpc>
              <a:buClr>
                <a:srgbClr val="FFFFFF"/>
              </a:buClr>
            </a:pPr>
            <a:r>
              <a:rPr lang="en-US" noProof="1">
                <a:solidFill>
                  <a:srgbClr val="000000"/>
                </a:solidFill>
              </a:rPr>
              <a:t>Confidencial</a:t>
            </a:r>
          </a:p>
        </p:txBody>
      </p:sp>
      <p:sp>
        <p:nvSpPr>
          <p:cNvPr id="13" name="Internal" descr="AQAAAAAQABvMzspQaqJKi5krCJRZVUlSYkVBI8BqFqeXcG3/uw8YMhppx+I2Qo9xzE9crJuAsg7PkTzKq1FiQkFPSygwY/i/Ki0ThXgCR4M4qgH7CA+mrGFV+4mi7VncjN34/ltL91d4DrbnBiUOuU1xQ0UEcBdKNieFjmHXxwdpSF2BX/j0p/eCGC7k+2g13cv2jmW4LIJ3tEJhrcjSqv6mRaEeUInu0OkDd09Ce6h5P1x23LRiL+tykUA8eXWRSPBWUJic5pk4y3sHkJ7+JRCa3b+Vd00boBihIHbkK+b7BlO7d/HQ" hidden="1"/>
          <p:cNvSpPr txBox="1">
            <a:spLocks noChangeArrowheads="1"/>
          </p:cNvSpPr>
          <p:nvPr userDrawn="1"/>
        </p:nvSpPr>
        <p:spPr bwMode="auto">
          <a:xfrm rot="16200000">
            <a:off x="-25150" y="3227063"/>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pic>
        <p:nvPicPr>
          <p:cNvPr id="16"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11"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CompanyLogo" descr="AQAAAAAQAD8/szyBEOVOjDx9SwkN169zZBhWm4/0uiZr9fHwyiZhHu5cw8jKAzsoS7t7u8ckxQv954FuEBhQOnU3KzxUtKnfI38PJHoOBhIPAg/C6BLBQobnJb8yheRjLUW+HZvP7th+g5WSWXRXHTEchdqGi/HgmqtcbtkwvEWZHUBT2ySMcHJjCbRS6HMyWk5RL976KhIGI36Ul4NoxEh2A5qYznL2zjvK/RkBfpYSBIFugj4AQmuMXPzLmwgjabmmaYb1XDqAU5qNO7djLJoT2jF9wAXLwGL9OuRCQotAkCkXcifEyb9pPDrBlMhN9PW5C8ZSSMhTrPgKJCNiHvBMH8u7H3nuzjbj/gk5HoMPvKG1d9Frp2FKJnFX7XS/ZPGoFOoeavvuAd5GF3UR0XmuinpChhAQQEHfKlgwXFduERfaDk2Wa5uoC48H37nsFZpBYljDrn4g4m3mNYpsbErS5GC5P5vZUGTHFpBkjNu6xfyN/YC+egITjfB/TNcL1cKndAcXcSdmf4yh8efSBCYP1D1Cu/dNWosdHFZfh852tnWcTdajavEFOB3E44p++tDGQ2cw7K4dSoiYaOLwz7hXmYb31jM="/>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133017029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Flysheet">
    <p:spTree>
      <p:nvGrpSpPr>
        <p:cNvPr id="1" name=""/>
        <p:cNvGrpSpPr/>
        <p:nvPr/>
      </p:nvGrpSpPr>
      <p:grpSpPr>
        <a:xfrm>
          <a:off x="0" y="0"/>
          <a:ext cx="0" cy="0"/>
          <a:chOff x="0" y="0"/>
          <a:chExt cx="0" cy="0"/>
        </a:xfrm>
      </p:grpSpPr>
      <p:sp>
        <p:nvSpPr>
          <p:cNvPr id="21"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4" name="GreyBox"/>
          <p:cNvSpPr/>
          <p:nvPr userDrawn="1"/>
        </p:nvSpPr>
        <p:spPr bwMode="gray">
          <a:xfrm>
            <a:off x="3280964" y="3429000"/>
            <a:ext cx="5863041" cy="161742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lnSpc>
                <a:spcPct val="95000"/>
              </a:lnSpc>
              <a:spcBef>
                <a:spcPts val="0"/>
              </a:spcBef>
              <a:spcAft>
                <a:spcPts val="0"/>
              </a:spcAft>
            </a:pPr>
            <a:endParaRPr lang="en-GB">
              <a:solidFill>
                <a:prstClr val="white"/>
              </a:solidFill>
            </a:endParaRPr>
          </a:p>
        </p:txBody>
      </p:sp>
      <p:sp>
        <p:nvSpPr>
          <p:cNvPr id="16" name="Title"/>
          <p:cNvSpPr>
            <a:spLocks noGrp="1"/>
          </p:cNvSpPr>
          <p:nvPr>
            <p:ph type="ctrTitle" hasCustomPrompt="1"/>
          </p:nvPr>
        </p:nvSpPr>
        <p:spPr bwMode="gray">
          <a:xfrm>
            <a:off x="3280961" y="3676400"/>
            <a:ext cx="5407508" cy="561314"/>
          </a:xfrm>
          <a:noFill/>
        </p:spPr>
        <p:txBody>
          <a:bodyPr lIns="72000" bIns="36000" anchor="b" anchorCtr="0">
            <a:noAutofit/>
          </a:bodyPr>
          <a:lstStyle>
            <a:lvl1pPr marL="0" indent="0">
              <a:lnSpc>
                <a:spcPct val="95000"/>
              </a:lnSpc>
              <a:tabLst>
                <a:tab pos="574675" algn="l"/>
              </a:tabLst>
              <a:defRPr sz="2400">
                <a:solidFill>
                  <a:schemeClr val="accent1"/>
                </a:solidFill>
                <a:latin typeface="+mj-lt"/>
                <a:ea typeface="+mn-ea"/>
                <a:cs typeface="+mn-cs"/>
              </a:defRPr>
            </a:lvl1pPr>
          </a:lstStyle>
          <a:p>
            <a:r>
              <a:rPr lang="en-US" dirty="0"/>
              <a:t>Flysheet heading</a:t>
            </a:r>
            <a:endParaRPr lang="en-GB" dirty="0"/>
          </a:p>
        </p:txBody>
      </p:sp>
      <p:sp>
        <p:nvSpPr>
          <p:cNvPr id="19" name="Subtitle"/>
          <p:cNvSpPr>
            <a:spLocks noGrp="1"/>
          </p:cNvSpPr>
          <p:nvPr>
            <p:ph type="subTitle" idx="1" hasCustomPrompt="1"/>
          </p:nvPr>
        </p:nvSpPr>
        <p:spPr bwMode="gray">
          <a:xfrm>
            <a:off x="3280961" y="4237715"/>
            <a:ext cx="5407508" cy="572400"/>
          </a:xfrm>
          <a:noFill/>
        </p:spPr>
        <p:txBody>
          <a:bodyPr lIns="72000" bIns="0"/>
          <a:lstStyle>
            <a:lvl1pPr marL="0" indent="0" algn="l">
              <a:lnSpc>
                <a:spcPct val="95000"/>
              </a:lnSpc>
              <a:buNone/>
              <a:tabLst>
                <a:tab pos="574675" algn="l"/>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Flysheet subheading</a:t>
            </a:r>
          </a:p>
        </p:txBody>
      </p:sp>
      <p:sp>
        <p:nvSpPr>
          <p:cNvPr id="30" name="DraftAndConfidential" descr="AQAAAAAQAD5vyZEbNLNCisLNTgtZwHzC8TfrTxJ+s7BbI68WIDRlUjUn/6B41yx3VsH8M+Dyef+s8ntPHFI5+6TGDqIM8bTlfBhdmppekIkXik7F9M3y6lh8Q1D/VpiTjtHIiKqktx0l8DpmXFbekg7ztVzQhwiNQO+t+arCWCkhxUh5Xaxc7PNDjbqxo6LVR3F4/qk5ApdiQFajTmB2/P9/ccAbNNo/UEyMYE81t0PuyYLdeHhMbIRi2qz6q/t2Km5XiajRHiKdIDG7NlUAHMkNAjpEc8tYhyRB8Yxe4VeAFALRFhiE"/>
          <p:cNvSpPr txBox="1">
            <a:spLocks noChangeArrowheads="1"/>
          </p:cNvSpPr>
          <p:nvPr userDrawn="1"/>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buClr>
                <a:srgbClr val="7898B3"/>
              </a:buClr>
              <a:buSzPct val="120000"/>
              <a:buFont typeface="Wingdings" pitchFamily="2" charset="2"/>
              <a:buNone/>
            </a:pPr>
            <a:r>
              <a:rPr lang="en-US" sz="1000" noProof="1">
                <a:solidFill>
                  <a:srgbClr val="000000"/>
                </a:solidFill>
                <a:latin typeface="Credit Suisse Type Light"/>
              </a:rPr>
              <a:t>Confidencial</a:t>
            </a:r>
          </a:p>
        </p:txBody>
      </p:sp>
      <p:sp>
        <p:nvSpPr>
          <p:cNvPr id="18" name="Tagline" hidden="1"/>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a:solidFill>
                  <a:srgbClr val="969696"/>
                </a:solidFill>
                <a:latin typeface="Credit Suisse Type Light"/>
              </a:rPr>
              <a:t>O:\IBD_Regional_Documents_Repository_AM_Groups\Latam Group\Mexico IBD\CKDs\Credit Suisse RE\New RP\CSMRTCK - Roadshow_v52.pptx</a:t>
            </a:r>
          </a:p>
        </p:txBody>
      </p:sp>
      <p:cxnSp>
        <p:nvCxnSpPr>
          <p:cNvPr id="5" name="RedLine"/>
          <p:cNvCxnSpPr/>
          <p:nvPr userDrawn="1"/>
        </p:nvCxnSpPr>
        <p:spPr bwMode="gray">
          <a:xfrm flipH="1">
            <a:off x="3280959" y="5085698"/>
            <a:ext cx="5863382"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Internal" descr="AQAAAAAQAInVeB4SxcpKp5W4Taqyin7Gl4kQpGWesPlVREST7M9EmSP1UbVDI0vhu4ZQkKlucf7YCkaSGXnyHh+GhHcc4tltj288gMuLzPeQ0qJHHWCnCFZ21nCIgiWmDE/HHLJb2yh8cvDJgv0jJ6QsoylGnsyKgz8we1kDnIOnROBGSQoy7b9GW7Rnj0cGjiDZmnGBboXbJ7aQaybaF2t9rZBUyOD4vqCJge980fSmjpjtAlZjJGAYntmymKgkFA2zdlkXEU6Kl809PGp3pDvwwWbD91cnnBAbeIxI48Ag0v467xhM" hidden="1"/>
          <p:cNvSpPr txBox="1">
            <a:spLocks noChangeArrowheads="1"/>
          </p:cNvSpPr>
          <p:nvPr userDrawn="1"/>
        </p:nvSpPr>
        <p:spPr bwMode="auto">
          <a:xfrm rot="16200000">
            <a:off x="-25150" y="3227063"/>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pic>
        <p:nvPicPr>
          <p:cNvPr id="28"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27"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CompanyLogo" descr="AQAAAAAQAPKtM3vy8mpArSNZeav/wpVnNeJ31zNXx36DlntOa7vRXDyQ6M5HVulNit+hu4EutMwPsWwcB999SQLtVluxjybO/8jy533xCp/tjegoRAQodyC0RC9m9PN9LgDymz1TUzH9uSx0DmPyYabFj1lvEX3tvqZ+c8RPLx4X9sCsdYadatUC60Itc6qDwnV2jGP2lt8mUCIHbBEikyJsiMpRf/bGbaTkrkYh1iJNFavFDIB9dIONrCxjm+gN194A3tZp0CAJNqPeVnK2WMpuAjpZvh56c/H9gVU5nYuOBzYtUoIddU6aw8FgJBGgj7vujBKoA3zLwFBKyeyPSpxQgrHqyEufAWJzAiMAGgy62jawccYqN5gx81tB18k2vdaRT/SyTH8T+Db8VRjxl7+cUczWVLYSk+MY/sC0PHyXUDBVc6M26xcVJD7ynaLRIS4Za2ZuAlfpXoMLkfR3dw/879ZkQpHmxsVMdze2mX66o8kmPZS6vype6VqxEOkOEvLL87YDRVicNd53Rfhpv/8+ml6j8hq8gT1NgQhGvW4XIwB73eBV7d2gvj5mbDtWkkuzRZmPqSwLQ9zCx8Yu98IfFjrTEAw="/>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181701315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Flysheet Numbered">
    <p:spTree>
      <p:nvGrpSpPr>
        <p:cNvPr id="1" name=""/>
        <p:cNvGrpSpPr/>
        <p:nvPr/>
      </p:nvGrpSpPr>
      <p:grpSpPr>
        <a:xfrm>
          <a:off x="0" y="0"/>
          <a:ext cx="0" cy="0"/>
          <a:chOff x="0" y="0"/>
          <a:chExt cx="0" cy="0"/>
        </a:xfrm>
      </p:grpSpPr>
      <p:sp>
        <p:nvSpPr>
          <p:cNvPr id="21"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4" name="GreyBox"/>
          <p:cNvSpPr/>
          <p:nvPr userDrawn="1"/>
        </p:nvSpPr>
        <p:spPr bwMode="gray">
          <a:xfrm>
            <a:off x="3280964" y="3429000"/>
            <a:ext cx="5863041" cy="161742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lnSpc>
                <a:spcPct val="95000"/>
              </a:lnSpc>
              <a:spcBef>
                <a:spcPts val="0"/>
              </a:spcBef>
              <a:spcAft>
                <a:spcPts val="0"/>
              </a:spcAft>
            </a:pPr>
            <a:endParaRPr lang="en-GB">
              <a:solidFill>
                <a:prstClr val="white"/>
              </a:solidFill>
            </a:endParaRPr>
          </a:p>
        </p:txBody>
      </p:sp>
      <p:sp>
        <p:nvSpPr>
          <p:cNvPr id="16" name="Title"/>
          <p:cNvSpPr>
            <a:spLocks noGrp="1"/>
          </p:cNvSpPr>
          <p:nvPr>
            <p:ph type="ctrTitle" hasCustomPrompt="1"/>
          </p:nvPr>
        </p:nvSpPr>
        <p:spPr bwMode="gray">
          <a:xfrm>
            <a:off x="3280961" y="3676400"/>
            <a:ext cx="5407508" cy="561314"/>
          </a:xfrm>
          <a:noFill/>
        </p:spPr>
        <p:txBody>
          <a:bodyPr lIns="72000" bIns="36000" anchor="b" anchorCtr="0">
            <a:noAutofit/>
          </a:bodyPr>
          <a:lstStyle>
            <a:lvl1pPr marL="573088" indent="-573088">
              <a:lnSpc>
                <a:spcPct val="95000"/>
              </a:lnSpc>
              <a:tabLst>
                <a:tab pos="574675" algn="l"/>
              </a:tabLst>
              <a:defRPr sz="2400">
                <a:solidFill>
                  <a:schemeClr val="accent1"/>
                </a:solidFill>
                <a:latin typeface="+mj-lt"/>
                <a:ea typeface="+mn-ea"/>
                <a:cs typeface="+mn-cs"/>
              </a:defRPr>
            </a:lvl1pPr>
          </a:lstStyle>
          <a:p>
            <a:r>
              <a:rPr lang="en-US" dirty="0"/>
              <a:t>#.	Flysheet heading</a:t>
            </a:r>
            <a:endParaRPr lang="en-GB" dirty="0"/>
          </a:p>
        </p:txBody>
      </p:sp>
      <p:sp>
        <p:nvSpPr>
          <p:cNvPr id="19" name="Subtitle"/>
          <p:cNvSpPr>
            <a:spLocks noGrp="1"/>
          </p:cNvSpPr>
          <p:nvPr>
            <p:ph type="subTitle" idx="1" hasCustomPrompt="1"/>
          </p:nvPr>
        </p:nvSpPr>
        <p:spPr bwMode="gray">
          <a:xfrm>
            <a:off x="3280961" y="4237715"/>
            <a:ext cx="5407508" cy="572400"/>
          </a:xfrm>
          <a:noFill/>
        </p:spPr>
        <p:txBody>
          <a:bodyPr lIns="72000" bIns="0"/>
          <a:lstStyle>
            <a:lvl1pPr marL="569913" indent="-569913" algn="l">
              <a:lnSpc>
                <a:spcPct val="95000"/>
              </a:lnSpc>
              <a:buNone/>
              <a:tabLst>
                <a:tab pos="574675" algn="l"/>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	Flysheet subheading</a:t>
            </a:r>
          </a:p>
        </p:txBody>
      </p:sp>
      <p:sp>
        <p:nvSpPr>
          <p:cNvPr id="30" name="DraftAndConfidential" descr="AQAAAAAQAHBal1mp+zBAtAT5AJetbEFLHGWW+t/rDrGNO3BXOrWHEuw4H4MoZMJOAgralriMpWApKFODl/SI4O5jCuEkbO/DP7G+q+H+B3VJmVOIXrhgHD4FdnmLzdoNkc9MYcagyTVFMTN5R0+Ib2pLc/wZilBpRWbSeSG8quB/sBTT1G/o+43qny7Zladf/0dcmuUM52WuZks/t+BTzv+ohRNU20puGgwaQnxIb9tCP2Y5AY8IQyGkauHR3+YYhAoWrfP2XuA3dcyB04hA9hm3vpWkWvigT06xLpY55mUqcB23bN+L"/>
          <p:cNvSpPr txBox="1">
            <a:spLocks noChangeArrowheads="1"/>
          </p:cNvSpPr>
          <p:nvPr userDrawn="1"/>
        </p:nvSpPr>
        <p:spPr bwMode="auto">
          <a:xfrm>
            <a:off x="8058361"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buClr>
                <a:srgbClr val="7898B3"/>
              </a:buClr>
              <a:buSzPct val="120000"/>
              <a:buFont typeface="Wingdings" pitchFamily="2" charset="2"/>
              <a:buNone/>
            </a:pPr>
            <a:r>
              <a:rPr lang="en-US" sz="1000" noProof="1">
                <a:solidFill>
                  <a:srgbClr val="000000"/>
                </a:solidFill>
                <a:latin typeface="Credit Suisse Type Light"/>
              </a:rPr>
              <a:t>Confidencial</a:t>
            </a:r>
          </a:p>
        </p:txBody>
      </p:sp>
      <p:sp>
        <p:nvSpPr>
          <p:cNvPr id="18" name="Tagline" hidden="1"/>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a:solidFill>
                  <a:srgbClr val="969696"/>
                </a:solidFill>
                <a:latin typeface="Credit Suisse Type Light"/>
              </a:rPr>
              <a:t>O:\IBD_Regional_Documents_Repository_AM_Groups\Latam Group\Mexico IBD\CKDs\Credit Suisse RE\New RP\CSMRTCK - Roadshow_v52.pptx</a:t>
            </a:r>
          </a:p>
        </p:txBody>
      </p:sp>
      <p:cxnSp>
        <p:nvCxnSpPr>
          <p:cNvPr id="5" name="RedLine"/>
          <p:cNvCxnSpPr/>
          <p:nvPr userDrawn="1"/>
        </p:nvCxnSpPr>
        <p:spPr bwMode="gray">
          <a:xfrm flipH="1">
            <a:off x="3280959" y="5085698"/>
            <a:ext cx="5863382"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Internal" descr="AQAAAAAQAAXs762z6xlAho3E9R5rErs7Qkg0rE3Y6Meg1Fw/RtHeu2sErVAKuq5vTqAfVvmSoV1WZ89EIqz7ScULvWFHpGbTFP4OosI4E+i+ypWTKcnBzyOCFn9kpAiNM8ofyWtpnYlQnCrFksgxOR/Fl2D87yhL9a9nFQT+WLY8yxSMXsLfozT0gnYt6mxW7YowSynCmIH2/tvrgSknPQZzIFDA+j/q885Fg8bczjbN3k3aeb1qaf0N+L8diZAgnpXS5bPJkcZX8SCCglaWPvV+DaRm56vfprhD5dR1CodcbpJVn05A" hidden="1"/>
          <p:cNvSpPr txBox="1">
            <a:spLocks noChangeArrowheads="1"/>
          </p:cNvSpPr>
          <p:nvPr userDrawn="1"/>
        </p:nvSpPr>
        <p:spPr bwMode="auto">
          <a:xfrm rot="16200000">
            <a:off x="-25514" y="3227855"/>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pic>
        <p:nvPicPr>
          <p:cNvPr id="28"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27"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CompanyLogo" descr="AQAAAAAQAGkyRSXZpm9Plr/XnDIUggs3NSsebkLDID95ZKyb9zzeXOcINYUFalfywvc+p7b2qDyxvuPOEcB/AIjYq7W9Y9gV0a6LH8AknpKNk+ycjlOiubmYXK6NkoYS0lEGIBdWf/LUshUU17F9qfFBvCiEtUj2s73PpZuxeyVSQKqjMMAuMOWu28uSQbv+h0SAxV/X1t2Yyf55r9n37n4EHfUc/NVLmHSWNFu1YPkBG16UDYE88qeimUiFNzgjuzFH2fsp73SMf+Focm4FPM7zGP8yxpniSIzhwWZn/O24JfcAFowNXiatDd/yYmZXy8/jzlnIQtn45sU60Bws4vNN29kQiBZ5cJzh/byDwkSWCSJLcSJjVgWgHa3isP/xoebkHt3ykifzL9ekEXo8zRP4YyX/ZMR5kVH60MO5BlT5aYfFLDbXnulFzVVi9waytumB56lB0teNzrZvcBOcfTv9IJcyVk4ADBYTeezZlcDqeMeUK0OKNPAbAqqf2VZeblBDkXG3VoNC5Ppv6AiWgpCjeZv+wUU4siVe70fIvB/YZnVc/XkK/tm99q7rJSER7x++Oly31DgtUjnLqpwPfZspwRjEaTs="/>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182099343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9" name="ObjectBox25" descr="&lt;tags&gt;&lt;tag n=&quot;BulletInfo&quot; v=&quot;Standard&quot; /&gt;&lt;tag n=&quot;Format&quot; v=&quot;1&quot; /&gt;&lt;/tags&gt;" hidden="1"/>
          <p:cNvSpPr>
            <a:spLocks noGrp="1"/>
          </p:cNvSpPr>
          <p:nvPr>
            <p:ph sz="quarter" idx="4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0" name="HeadingBox25" descr="&lt;tags&gt;&lt;tag n=&quot;Format&quot; v=&quot;1&quot; /&gt;&lt;/tags&gt;" hidden="1"/>
          <p:cNvSpPr>
            <a:spLocks noGrp="1"/>
          </p:cNvSpPr>
          <p:nvPr>
            <p:ph type="body" sz="quarter" idx="5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41" name="ObjectBox24" descr="&lt;tags&gt;&lt;tag n=&quot;BulletInfo&quot; v=&quot;Standard&quot; /&gt;&lt;tag n=&quot;Format&quot; v=&quot;1&quot; /&gt;&lt;/tags&gt;" hidden="1"/>
          <p:cNvSpPr>
            <a:spLocks noGrp="1"/>
          </p:cNvSpPr>
          <p:nvPr>
            <p:ph sz="quarter" idx="5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2" name="HeadingBox24" descr="&lt;tags&gt;&lt;tag n=&quot;Format&quot; v=&quot;1&quot; /&gt;&lt;/tags&gt;" hidden="1"/>
          <p:cNvSpPr>
            <a:spLocks noGrp="1"/>
          </p:cNvSpPr>
          <p:nvPr>
            <p:ph type="body" sz="quarter" idx="5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43" name="ObjectBox23" descr="&lt;tags&gt;&lt;tag n=&quot;BulletInfo&quot; v=&quot;Standard&quot; /&gt;&lt;tag n=&quot;Format&quot; v=&quot;1&quot; /&gt;&lt;/tags&gt;" hidden="1"/>
          <p:cNvSpPr>
            <a:spLocks noGrp="1"/>
          </p:cNvSpPr>
          <p:nvPr>
            <p:ph sz="quarter" idx="5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4" name="HeadingBox23" descr="&lt;tags&gt;&lt;tag n=&quot;Format&quot; v=&quot;1&quot; /&gt;&lt;/tags&gt;" hidden="1"/>
          <p:cNvSpPr>
            <a:spLocks noGrp="1"/>
          </p:cNvSpPr>
          <p:nvPr>
            <p:ph type="body" sz="quarter" idx="5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45" name="ObjectBox22" descr="&lt;tags&gt;&lt;tag n=&quot;BulletInfo&quot; v=&quot;Standard&quot; /&gt;&lt;tag n=&quot;Format&quot; v=&quot;1&quot; /&gt;&lt;/tags&gt;" hidden="1"/>
          <p:cNvSpPr>
            <a:spLocks noGrp="1"/>
          </p:cNvSpPr>
          <p:nvPr>
            <p:ph sz="quarter" idx="5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6" name="HeadingBox22" descr="&lt;tags&gt;&lt;tag n=&quot;Format&quot; v=&quot;1&quot; /&gt;&lt;/tags&gt;" hidden="1"/>
          <p:cNvSpPr>
            <a:spLocks noGrp="1"/>
          </p:cNvSpPr>
          <p:nvPr>
            <p:ph type="body" sz="quarter" idx="5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47" name="ObjectBox21" descr="&lt;tags&gt;&lt;tag n=&quot;BulletInfo&quot; v=&quot;Standard&quot; /&gt;&lt;tag n=&quot;Format&quot; v=&quot;1&quot; /&gt;&lt;/tags&gt;" hidden="1"/>
          <p:cNvSpPr>
            <a:spLocks noGrp="1"/>
          </p:cNvSpPr>
          <p:nvPr>
            <p:ph sz="quarter" idx="5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8" name="HeadingBox21" descr="&lt;tags&gt;&lt;tag n=&quot;Format&quot; v=&quot;1&quot; /&gt;&lt;/tags&gt;" hidden="1"/>
          <p:cNvSpPr>
            <a:spLocks noGrp="1"/>
          </p:cNvSpPr>
          <p:nvPr>
            <p:ph type="body" sz="quarter" idx="5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49" name="ObjectBox20" descr="&lt;tags&gt;&lt;tag n=&quot;BulletInfo&quot; v=&quot;Standard&quot; /&gt;&lt;tag n=&quot;Format&quot; v=&quot;1&quot; /&gt;&lt;/tags&gt;" hidden="1"/>
          <p:cNvSpPr>
            <a:spLocks noGrp="1"/>
          </p:cNvSpPr>
          <p:nvPr>
            <p:ph sz="quarter" idx="5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0" name="HeadingBox20" descr="&lt;tags&gt;&lt;tag n=&quot;Format&quot; v=&quot;1&quot; /&gt;&lt;/tags&gt;" hidden="1"/>
          <p:cNvSpPr>
            <a:spLocks noGrp="1"/>
          </p:cNvSpPr>
          <p:nvPr>
            <p:ph type="body" sz="quarter" idx="6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51" name="ObjectBox19" descr="&lt;tags&gt;&lt;tag n=&quot;BulletInfo&quot; v=&quot;Standard&quot; /&gt;&lt;tag n=&quot;Format&quot; v=&quot;1&quot; /&gt;&lt;/tags&gt;" hidden="1"/>
          <p:cNvSpPr>
            <a:spLocks noGrp="1"/>
          </p:cNvSpPr>
          <p:nvPr>
            <p:ph sz="quarter" idx="6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2" name="HeadingBox19" descr="&lt;tags&gt;&lt;tag n=&quot;Format&quot; v=&quot;1&quot; /&gt;&lt;/tags&gt;" hidden="1"/>
          <p:cNvSpPr>
            <a:spLocks noGrp="1"/>
          </p:cNvSpPr>
          <p:nvPr>
            <p:ph type="body" sz="quarter" idx="6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53" name="ObjectBox18" descr="&lt;tags&gt;&lt;tag n=&quot;BulletInfo&quot; v=&quot;Standard&quot; /&gt;&lt;tag n=&quot;Format&quot; v=&quot;1&quot; /&gt;&lt;/tags&gt;" hidden="1"/>
          <p:cNvSpPr>
            <a:spLocks noGrp="1"/>
          </p:cNvSpPr>
          <p:nvPr>
            <p:ph sz="quarter" idx="6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4" name="HeadingBox18" descr="&lt;tags&gt;&lt;tag n=&quot;Format&quot; v=&quot;1&quot; /&gt;&lt;/tags&gt;" hidden="1"/>
          <p:cNvSpPr>
            <a:spLocks noGrp="1"/>
          </p:cNvSpPr>
          <p:nvPr>
            <p:ph type="body" sz="quarter" idx="6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55" name="ObjectBox17" descr="&lt;tags&gt;&lt;tag n=&quot;BulletInfo&quot; v=&quot;Standard&quot; /&gt;&lt;tag n=&quot;Format&quot; v=&quot;1&quot; /&gt;&lt;/tags&gt;" hidden="1"/>
          <p:cNvSpPr>
            <a:spLocks noGrp="1"/>
          </p:cNvSpPr>
          <p:nvPr>
            <p:ph sz="quarter" idx="6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6" name="HeadingBox17" descr="&lt;tags&gt;&lt;tag n=&quot;Format&quot; v=&quot;1&quot; /&gt;&lt;/tags&gt;" hidden="1"/>
          <p:cNvSpPr>
            <a:spLocks noGrp="1"/>
          </p:cNvSpPr>
          <p:nvPr>
            <p:ph type="body" sz="quarter" idx="6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6" name="ObjectBox16" descr="&lt;tags&gt;&lt;tag n=&quot;BulletInfo&quot; v=&quot;Standard&quot; /&gt;&lt;tag n=&quot;Format&quot; v=&quot;1&quot; /&gt;&lt;/tags&gt;" hidden="1"/>
          <p:cNvSpPr>
            <a:spLocks noGrp="1"/>
          </p:cNvSpPr>
          <p:nvPr>
            <p:ph sz="quarter" idx="3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7" name="HeadingBox16" descr="&lt;tags&gt;&lt;tag n=&quot;Format&quot; v=&quot;1&quot; /&gt;&lt;/tags&gt;" hidden="1"/>
          <p:cNvSpPr>
            <a:spLocks noGrp="1"/>
          </p:cNvSpPr>
          <p:nvPr>
            <p:ph type="body" sz="quarter" idx="4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8" name="ObjectBox15" descr="&lt;tags&gt;&lt;tag n=&quot;BulletInfo&quot; v=&quot;Standard&quot; /&gt;&lt;tag n=&quot;Format&quot; v=&quot;1&quot; /&gt;&lt;/tags&gt;" hidden="1"/>
          <p:cNvSpPr>
            <a:spLocks noGrp="1"/>
          </p:cNvSpPr>
          <p:nvPr>
            <p:ph sz="quarter" idx="4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HeadingBox15" descr="&lt;tags&gt;&lt;tag n=&quot;Format&quot; v=&quot;1&quot; /&gt;&lt;/tags&gt;" hidden="1"/>
          <p:cNvSpPr>
            <a:spLocks noGrp="1"/>
          </p:cNvSpPr>
          <p:nvPr>
            <p:ph type="body" sz="quarter" idx="4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11" name="ObjectBox14" descr="&lt;tags&gt;&lt;tag n=&quot;BulletInfo&quot; v=&quot;Standard&quot; /&gt;&lt;tag n=&quot;Format&quot; v=&quot;1&quot; /&gt;&lt;/tags&gt;" hidden="1"/>
          <p:cNvSpPr>
            <a:spLocks noGrp="1"/>
          </p:cNvSpPr>
          <p:nvPr>
            <p:ph sz="quarter" idx="4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2" name="HeadingBox14" descr="&lt;tags&gt;&lt;tag n=&quot;Format&quot; v=&quot;1&quot; /&gt;&lt;/tags&gt;" hidden="1"/>
          <p:cNvSpPr>
            <a:spLocks noGrp="1"/>
          </p:cNvSpPr>
          <p:nvPr>
            <p:ph type="body" sz="quarter" idx="4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13" name="ObjectBox13" descr="&lt;tags&gt;&lt;tag n=&quot;BulletInfo&quot; v=&quot;Standard&quot; /&gt;&lt;tag n=&quot;Format&quot; v=&quot;1&quot; /&gt;&lt;/tags&gt;" hidden="1"/>
          <p:cNvSpPr>
            <a:spLocks noGrp="1"/>
          </p:cNvSpPr>
          <p:nvPr>
            <p:ph sz="quarter" idx="4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4" name="HeadingBox13" descr="&lt;tags&gt;&lt;tag n=&quot;Format&quot; v=&quot;1&quot; /&gt;&lt;/tags&gt;" hidden="1"/>
          <p:cNvSpPr>
            <a:spLocks noGrp="1"/>
          </p:cNvSpPr>
          <p:nvPr>
            <p:ph type="body" sz="quarter" idx="4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15" name="ObjectBox12" descr="&lt;tags&gt;&lt;tag n=&quot;BulletInfo&quot; v=&quot;Standard&quot; /&gt;&lt;tag n=&quot;Format&quot; v=&quot;1&quot; /&gt;&lt;/tags&gt;" hidden="1"/>
          <p:cNvSpPr>
            <a:spLocks noGrp="1"/>
          </p:cNvSpPr>
          <p:nvPr>
            <p:ph sz="quarter" idx="3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6" name="HeadingBox12" descr="&lt;tags&gt;&lt;tag n=&quot;Format&quot; v=&quot;1&quot; /&gt;&lt;/tags&gt;" hidden="1"/>
          <p:cNvSpPr>
            <a:spLocks noGrp="1"/>
          </p:cNvSpPr>
          <p:nvPr>
            <p:ph type="body" sz="quarter" idx="3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17" name="ObjectBox11" descr="&lt;tags&gt;&lt;tag n=&quot;BulletInfo&quot; v=&quot;Standard&quot; /&gt;&lt;tag n=&quot;Format&quot; v=&quot;1&quot; /&gt;&lt;/tags&gt;" hidden="1"/>
          <p:cNvSpPr>
            <a:spLocks noGrp="1"/>
          </p:cNvSpPr>
          <p:nvPr>
            <p:ph sz="quarter" idx="3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8" name="HeadingBox11" descr="&lt;tags&gt;&lt;tag n=&quot;Format&quot; v=&quot;1&quot; /&gt;&lt;/tags&gt;" hidden="1"/>
          <p:cNvSpPr>
            <a:spLocks noGrp="1"/>
          </p:cNvSpPr>
          <p:nvPr>
            <p:ph type="body" sz="quarter" idx="3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19" name="ObjectBox10" descr="&lt;tags&gt;&lt;tag n=&quot;BulletInfo&quot; v=&quot;Standard&quot; /&gt;&lt;tag n=&quot;Format&quot; v=&quot;1&quot; /&gt;&lt;/tags&gt;" hidden="1"/>
          <p:cNvSpPr>
            <a:spLocks noGrp="1"/>
          </p:cNvSpPr>
          <p:nvPr>
            <p:ph sz="quarter" idx="3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0" name="HeadingBox10" descr="&lt;tags&gt;&lt;tag n=&quot;Format&quot; v=&quot;1&quot; /&gt;&lt;/tags&gt;" hidden="1"/>
          <p:cNvSpPr>
            <a:spLocks noGrp="1"/>
          </p:cNvSpPr>
          <p:nvPr>
            <p:ph type="body" sz="quarter" idx="3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21" name="ObjectBox9" descr="&lt;tags&gt;&lt;tag n=&quot;BulletInfo&quot; v=&quot;Standard&quot; /&gt;&lt;tag n=&quot;Format&quot; v=&quot;1&quot; /&gt;&lt;/tags&gt;" hidden="1"/>
          <p:cNvSpPr>
            <a:spLocks noGrp="1"/>
          </p:cNvSpPr>
          <p:nvPr>
            <p:ph sz="quarter" idx="2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2" name="HeadingBox9" descr="&lt;tags&gt;&lt;tag n=&quot;Format&quot; v=&quot;1&quot; /&gt;&lt;/tags&gt;" hidden="1"/>
          <p:cNvSpPr>
            <a:spLocks noGrp="1"/>
          </p:cNvSpPr>
          <p:nvPr>
            <p:ph type="body" sz="quarter" idx="3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23" name="ObjectBox8" descr="&lt;tags&gt;&lt;tag n=&quot;BulletInfo&quot; v=&quot;Standard&quot; /&gt;&lt;tag n=&quot;Format&quot; v=&quot;1&quot; /&gt;&lt;/tags&gt;" hidden="1"/>
          <p:cNvSpPr>
            <a:spLocks noGrp="1"/>
          </p:cNvSpPr>
          <p:nvPr>
            <p:ph sz="quarter" idx="24"/>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4" name="HeadingBox8" descr="&lt;tags&gt;&lt;tag n=&quot;Format&quot; v=&quot;1&quot; /&gt;&lt;/tags&gt;" hidden="1"/>
          <p:cNvSpPr>
            <a:spLocks noGrp="1"/>
          </p:cNvSpPr>
          <p:nvPr>
            <p:ph type="body" sz="quarter" idx="23"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25" name="ObjectBox7" descr="&lt;tags&gt;&lt;tag n=&quot;BulletInfo&quot; v=&quot;Standard&quot; /&gt;&lt;tag n=&quot;Format&quot; v=&quot;1&quot; /&gt;&lt;/tags&gt;" hidden="1"/>
          <p:cNvSpPr>
            <a:spLocks noGrp="1"/>
          </p:cNvSpPr>
          <p:nvPr>
            <p:ph sz="quarter" idx="18"/>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6" name="HeadingBox7" descr="&lt;tags&gt;&lt;tag n=&quot;Format&quot; v=&quot;1&quot; /&gt;&lt;/tags&gt;" hidden="1"/>
          <p:cNvSpPr>
            <a:spLocks noGrp="1"/>
          </p:cNvSpPr>
          <p:nvPr>
            <p:ph type="body" sz="quarter" idx="17"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27" name="ObjectBox6" descr="&lt;tags&gt;&lt;tag n=&quot;BulletInfo&quot; v=&quot;Standard&quot; /&gt;&lt;tag n=&quot;Format&quot; v=&quot;1&quot; /&gt;&lt;/tags&gt;" hidden="1"/>
          <p:cNvSpPr>
            <a:spLocks noGrp="1"/>
          </p:cNvSpPr>
          <p:nvPr>
            <p:ph sz="quarter" idx="2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8" name="HeadingBox6" descr="&lt;tags&gt;&lt;tag n=&quot;Format&quot; v=&quot;1&quot; /&gt;&lt;/tags&gt;" hidden="1"/>
          <p:cNvSpPr>
            <a:spLocks noGrp="1"/>
          </p:cNvSpPr>
          <p:nvPr>
            <p:ph type="body" sz="quarter" idx="31"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29" name="ObjectBox5" descr="&lt;tags&gt;&lt;tag n=&quot;BulletInfo&quot; v=&quot;Standard&quot; /&gt;&lt;tag n=&quot;Format&quot; v=&quot;1&quot; /&gt;&lt;/tags&gt;" hidden="1"/>
          <p:cNvSpPr>
            <a:spLocks noGrp="1"/>
          </p:cNvSpPr>
          <p:nvPr>
            <p:ph sz="quarter" idx="2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0" name="HeadingBox5" descr="&lt;tags&gt;&lt;tag n=&quot;Format&quot; v=&quot;1&quot; /&gt;&lt;/tags&gt;" hidden="1"/>
          <p:cNvSpPr>
            <a:spLocks noGrp="1"/>
          </p:cNvSpPr>
          <p:nvPr>
            <p:ph type="body" sz="quarter" idx="19"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31" name="ObjectBox4" descr="&lt;tags&gt;&lt;tag n=&quot;BulletInfo&quot; v=&quot;Standard&quot; /&gt;&lt;tag n=&quot;Format&quot; v=&quot;1&quot; /&gt;&lt;/tags&gt;" hidden="1"/>
          <p:cNvSpPr>
            <a:spLocks noGrp="1"/>
          </p:cNvSpPr>
          <p:nvPr>
            <p:ph sz="quarter" idx="1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2" name="HeadingBox4" descr="&lt;tags&gt;&lt;tag n=&quot;Format&quot; v=&quot;1&quot; /&gt;&lt;/tags&gt;" hidden="1"/>
          <p:cNvSpPr>
            <a:spLocks noGrp="1"/>
          </p:cNvSpPr>
          <p:nvPr>
            <p:ph type="body" sz="quarter" idx="1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33" name="ObjectBox3" descr="&lt;tags&gt;&lt;tag n=&quot;BulletInfo&quot; v=&quot;Standard&quot; /&gt;&lt;tag n=&quot;Format&quot; v=&quot;1&quot; /&gt;&lt;/tags&gt;" hidden="1"/>
          <p:cNvSpPr>
            <a:spLocks noGrp="1"/>
          </p:cNvSpPr>
          <p:nvPr>
            <p:ph sz="quarter" idx="28"/>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4" name="HeadingBox3" descr="&lt;tags&gt;&lt;tag n=&quot;Format&quot; v=&quot;1&quot; /&gt;&lt;/tags&gt;" hidden="1"/>
          <p:cNvSpPr>
            <a:spLocks noGrp="1"/>
          </p:cNvSpPr>
          <p:nvPr>
            <p:ph type="body" sz="quarter" idx="3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35" name="ObjectBox2" descr="&lt;tags&gt;&lt;tag n=&quot;BulletInfo&quot; v=&quot;Standard&quot; /&gt;&lt;tag n=&quot;Format&quot; v=&quot;1&quot; /&gt;&lt;/tags&gt;" hidden="1"/>
          <p:cNvSpPr>
            <a:spLocks noGrp="1"/>
          </p:cNvSpPr>
          <p:nvPr>
            <p:ph sz="quarter" idx="22"/>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6" name="HeadingBox2" descr="&lt;tags&gt;&lt;tag n=&quot;Format&quot; v=&quot;1&quot; /&gt;&lt;/tags&gt;" hidden="1"/>
          <p:cNvSpPr>
            <a:spLocks noGrp="1"/>
          </p:cNvSpPr>
          <p:nvPr>
            <p:ph type="body" sz="quarter" idx="2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37" name="ObjectBox1" descr="&lt;tags&gt;&lt;tag n=&quot;BulletInfo&quot; v=&quot;Standard&quot; /&gt;&lt;tag n=&quot;Format&quot; v=&quot;1&quot; /&gt;&lt;/tags&gt;" hidden="1"/>
          <p:cNvSpPr>
            <a:spLocks noGrp="1"/>
          </p:cNvSpPr>
          <p:nvPr>
            <p:ph sz="quarter" idx="4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8" name="HeadingBox1" descr="&lt;tags&gt;&lt;tag n=&quot;Format&quot; v=&quot;1&quot; /&gt;&lt;/tags&gt;" hidden="1"/>
          <p:cNvSpPr>
            <a:spLocks noGrp="1"/>
          </p:cNvSpPr>
          <p:nvPr>
            <p:ph type="body" sz="quarter" idx="4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9"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5" name="MessageStatement"/>
          <p:cNvSpPr>
            <a:spLocks noGrp="1" noChangeArrowheads="1"/>
          </p:cNvSpPr>
          <p:nvPr>
            <p:ph type="subTitle" idx="1" hasCustomPrompt="1"/>
          </p:nvPr>
        </p:nvSpPr>
        <p:spPr>
          <a:xfrm>
            <a:off x="449999" y="5731200"/>
            <a:ext cx="8236801" cy="298800"/>
          </a:xfrm>
          <a:solidFill>
            <a:schemeClr val="tx2"/>
          </a:solidFill>
          <a:ln w="6350">
            <a:solidFill>
              <a:schemeClr val="tx2"/>
            </a:solid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b" anchorCtr="0" compatLnSpc="1">
            <a:prstTxWarp prst="textNoShape">
              <a:avLst/>
            </a:prstTxWarp>
            <a:spAutoFit/>
          </a:bodyPr>
          <a:lstStyle>
            <a:lvl1pPr>
              <a:defRPr lang="en-US" noProof="0" dirty="0" smtClean="0">
                <a:solidFill>
                  <a:schemeClr val="bg1"/>
                </a:solidFill>
                <a:latin typeface="+mn-lt"/>
                <a:ea typeface="+mn-ea"/>
                <a:cs typeface="+mn-cs"/>
              </a:defRPr>
            </a:lvl1pPr>
          </a:lstStyle>
          <a:p>
            <a:pPr lvl="0"/>
            <a:r>
              <a:rPr lang="en-US" noProof="0" dirty="0"/>
              <a:t>Message statement</a:t>
            </a:r>
          </a:p>
        </p:txBody>
      </p:sp>
      <p:sp>
        <p:nvSpPr>
          <p:cNvPr id="2" name="Title"/>
          <p:cNvSpPr>
            <a:spLocks noGrp="1"/>
          </p:cNvSpPr>
          <p:nvPr>
            <p:ph type="title" hasCustomPrompt="1"/>
          </p:nvPr>
        </p:nvSpPr>
        <p:spPr/>
        <p:txBody>
          <a:bodyPr/>
          <a:lstStyle>
            <a:lvl1pPr>
              <a:defRPr>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129439665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sp>
        <p:nvSpPr>
          <p:cNvPr id="3" name="SlideNumber"/>
          <p:cNvSpPr>
            <a:spLocks noGrp="1"/>
          </p:cNvSpPr>
          <p:nvPr>
            <p:ph type="sldNum" sz="quarter" idx="10"/>
          </p:nvPr>
        </p:nvSpPr>
        <p:spPr/>
        <p:txBody>
          <a:body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4" name="BasicText" descr="&lt;tags&gt;&lt;tag n=&quot;Linked&quot; v=&quot;True&quot; /&gt;&lt;/tags&gt;"/>
          <p:cNvSpPr>
            <a:spLocks noGrp="1" noChangeArrowheads="1"/>
          </p:cNvSpPr>
          <p:nvPr>
            <p:ph idx="1"/>
          </p:nvPr>
        </p:nvSpPr>
        <p:spPr bwMode="gray">
          <a:xfrm>
            <a:off x="449263" y="990600"/>
            <a:ext cx="8245475" cy="435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defRPr lang="en-US" dirty="0" smtClean="0"/>
            </a:lvl1pPr>
            <a:lvl2pPr>
              <a:defRPr lang="en-US" dirty="0" smtClean="0"/>
            </a:lvl2pPr>
          </a:lstStyle>
          <a:p>
            <a:pPr marL="361950" lvl="0" indent="-361950" defTabSz="728663" fontAlgn="base">
              <a:spcBef>
                <a:spcPct val="95000"/>
              </a:spcBef>
              <a:spcAft>
                <a:spcPct val="0"/>
              </a:spcAft>
              <a:buClr>
                <a:schemeClr val="tx1"/>
              </a:buClr>
              <a:buSzPct val="120000"/>
              <a:buFont typeface="Wingdings" pitchFamily="2" charset="2"/>
              <a:tabLst>
                <a:tab pos="365125" algn="l"/>
              </a:tabLst>
            </a:pPr>
            <a:r>
              <a:rPr lang="en-US" dirty="0"/>
              <a:t>1. 	TOC heading </a:t>
            </a:r>
          </a:p>
          <a:p>
            <a:pPr marL="363538" lvl="1" defTabSz="728663" fontAlgn="base">
              <a:spcBef>
                <a:spcPct val="36000"/>
              </a:spcBef>
              <a:spcAft>
                <a:spcPct val="0"/>
              </a:spcAft>
              <a:buClr>
                <a:schemeClr val="tx1"/>
              </a:buClr>
              <a:buSzPct val="120000"/>
              <a:tabLst>
                <a:tab pos="365125" algn="l"/>
              </a:tabLst>
            </a:pPr>
            <a:r>
              <a:rPr lang="en-US" dirty="0"/>
              <a:t>TOC subheading</a:t>
            </a:r>
          </a:p>
        </p:txBody>
      </p:sp>
      <p:sp>
        <p:nvSpPr>
          <p:cNvPr id="2" name="Title"/>
          <p:cNvSpPr>
            <a:spLocks noGrp="1"/>
          </p:cNvSpPr>
          <p:nvPr>
            <p:ph type="title" hasCustomPrompt="1"/>
          </p:nvPr>
        </p:nvSpPr>
        <p:spPr>
          <a:xfrm>
            <a:off x="449263" y="190500"/>
            <a:ext cx="8247888" cy="350865"/>
          </a:xfrm>
        </p:spPr>
        <p:txBody>
          <a:bodyPr/>
          <a:lstStyle>
            <a:lvl1pPr>
              <a:defRPr/>
            </a:lvl1pPr>
          </a:lstStyle>
          <a:p>
            <a:r>
              <a:rPr lang="en-US" dirty="0"/>
              <a:t>Title</a:t>
            </a:r>
          </a:p>
        </p:txBody>
      </p:sp>
      <p:sp>
        <p:nvSpPr>
          <p:cNvPr id="9" name="Tagline"/>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a:solidFill>
                  <a:srgbClr val="969696"/>
                </a:solidFill>
                <a:latin typeface="Credit Suisse Type Light"/>
              </a:rPr>
              <a:t>O:\IBD_Regional_Documents_Repository_AM_Groups\Latam Group\Mexico IBD\CKDs\Credit Suisse RE\New RP\CSMRTCK - Roadshow_v52.pptx</a:t>
            </a:r>
          </a:p>
        </p:txBody>
      </p:sp>
    </p:spTree>
    <p:extLst>
      <p:ext uri="{BB962C8B-B14F-4D97-AF65-F5344CB8AC3E}">
        <p14:creationId xmlns:p14="http://schemas.microsoft.com/office/powerpoint/2010/main" val="314915716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grpSp>
        <p:nvGrpSpPr>
          <p:cNvPr id="772262" name="Internal" hidden="1"/>
          <p:cNvGrpSpPr>
            <a:grpSpLocks/>
          </p:cNvGrpSpPr>
          <p:nvPr userDrawn="1"/>
        </p:nvGrpSpPr>
        <p:grpSpPr bwMode="auto">
          <a:xfrm>
            <a:off x="-3175" y="3205166"/>
            <a:ext cx="9148763" cy="452438"/>
            <a:chOff x="-2" y="2021"/>
            <a:chExt cx="5763" cy="285"/>
          </a:xfrm>
        </p:grpSpPr>
        <p:sp>
          <p:nvSpPr>
            <p:cNvPr id="772263" name="Internal" descr="AQAAAAAQACl3lggonE1Gg8DkRCZnAnmMEkqpmpOi682fKcmEq/p66pYDVeuDVyBqS1hbaGu6olqEoeVeRgXC8biKBakmJqkxL7ZwwTqoMKNluRJPirA2cmyHpJypvHT17zJ8MO2W7e9mish8Xa78DlF/assp9s00tULt2vDZK3DyA532sJBYoqt8K8lr4I3IUbxYGJ8u/GzeyZlPc9ivxZZ6wESD3d88kMiXgRwyvCdYVNFY+9qIDvVFkv0VaeOf+ZW5K2H/jlhAgIydEThyXtQt/ELW3eI=" hidden="1"/>
            <p:cNvSpPr txBox="1">
              <a:spLocks noChangeArrowheads="1"/>
            </p:cNvSpPr>
            <p:nvPr userDrawn="1"/>
          </p:nvSpPr>
          <p:spPr bwMode="auto">
            <a:xfrm rot="16200000">
              <a:off x="-16" y="2035"/>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sp>
          <p:nvSpPr>
            <p:cNvPr id="772264" name="Internal" descr="AQAAAAAQAHYSoIDQOiFKvJ95oaOXc+Lb62utDbSVGaapjUR2wS8lzgGpnh4vC0vBV/cpw6i8r3lDH7xZAZSkQuDSphobGsnXRoZJ+8DcOiS091cUiMF4mE5MMr58SbO9pmJBysWvZm2YuhTguhU+dhAKTgARV9Wt7l8ptdp9BjKmJ6wMay8hDfdeeHw3G0/FcjSvkKJ+Tb04G2QzOtyEUx8RpT3ZCDhBgJ49L3x5KGTuU8N6fBNiP/oc+fVzAyfhKUrB39hpuaXPUNyW0HlYhuC39PTtUQw=" hidden="1"/>
            <p:cNvSpPr txBox="1">
              <a:spLocks noChangeArrowheads="1"/>
            </p:cNvSpPr>
            <p:nvPr userDrawn="1"/>
          </p:nvSpPr>
          <p:spPr bwMode="auto">
            <a:xfrm rot="16200000" flipH="1" flipV="1">
              <a:off x="5494" y="2038"/>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grpSp>
      <p:pic>
        <p:nvPicPr>
          <p:cNvPr id="772223"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273050"/>
            <a:ext cx="1047750" cy="514350"/>
          </a:xfrm>
          <a:prstGeom prst="rect">
            <a:avLst/>
          </a:prstGeom>
          <a:noFill/>
          <a:extLst>
            <a:ext uri="{909E8E84-426E-40DD-AFC4-6F175D3DCCD1}">
              <a14:hiddenFill xmlns:a14="http://schemas.microsoft.com/office/drawing/2010/main">
                <a:solidFill>
                  <a:srgbClr val="FFFFFF"/>
                </a:solidFill>
              </a14:hiddenFill>
            </a:ext>
          </a:extLst>
        </p:spPr>
      </p:pic>
      <p:sp>
        <p:nvSpPr>
          <p:cNvPr id="772105" name="Title" descr="Text Box: Flysheet heading"/>
          <p:cNvSpPr>
            <a:spLocks noGrp="1" noChangeArrowheads="1"/>
          </p:cNvSpPr>
          <p:nvPr>
            <p:ph type="ctrTitle"/>
          </p:nvPr>
        </p:nvSpPr>
        <p:spPr>
          <a:xfrm>
            <a:off x="449263" y="2841094"/>
            <a:ext cx="8239125" cy="416456"/>
          </a:xfrm>
          <a:extLst>
            <a:ext uri="{91240B29-F687-4F45-9708-019B960494DF}">
              <a14:hiddenLine xmlns:a14="http://schemas.microsoft.com/office/drawing/2010/main" w="9525">
                <a:solidFill>
                  <a:schemeClr val="tx1"/>
                </a:solidFill>
                <a:miter lim="800000"/>
                <a:headEnd/>
                <a:tailEnd/>
              </a14:hiddenLine>
            </a:ext>
          </a:extLst>
        </p:spPr>
        <p:txBody>
          <a:bodyPr bIns="36000" anchor="b"/>
          <a:lstStyle>
            <a:lvl1pPr>
              <a:defRPr sz="2600">
                <a:latin typeface="+mj-lt"/>
                <a:ea typeface="+mj-ea"/>
              </a:defRPr>
            </a:lvl1pPr>
          </a:lstStyle>
          <a:p>
            <a:pPr lvl="0"/>
            <a:r>
              <a:rPr lang="es-ES_tradnl" noProof="0" dirty="0" err="1"/>
              <a:t>Flysheet</a:t>
            </a:r>
            <a:r>
              <a:rPr lang="es-ES_tradnl" noProof="0" dirty="0"/>
              <a:t> </a:t>
            </a:r>
            <a:r>
              <a:rPr lang="es-ES_tradnl" noProof="0" dirty="0" err="1"/>
              <a:t>heading</a:t>
            </a:r>
            <a:endParaRPr lang="es-ES_tradnl" noProof="0" dirty="0"/>
          </a:p>
        </p:txBody>
      </p:sp>
      <p:sp>
        <p:nvSpPr>
          <p:cNvPr id="772106" name="SubTitle" descr="Text Box: Flysheet subheading"/>
          <p:cNvSpPr>
            <a:spLocks noGrp="1" noChangeArrowheads="1"/>
          </p:cNvSpPr>
          <p:nvPr>
            <p:ph type="subTitle" idx="1"/>
          </p:nvPr>
        </p:nvSpPr>
        <p:spPr>
          <a:xfrm>
            <a:off x="449263" y="3257550"/>
            <a:ext cx="8239125" cy="571500"/>
          </a:xfrm>
          <a:extLst>
            <a:ext uri="{91240B29-F687-4F45-9708-019B960494DF}">
              <a14:hiddenLine xmlns:a14="http://schemas.microsoft.com/office/drawing/2010/main" w="9525">
                <a:solidFill>
                  <a:schemeClr val="tx1"/>
                </a:solidFill>
                <a:miter lim="800000"/>
                <a:headEnd/>
                <a:tailEnd/>
              </a14:hiddenLine>
            </a:ext>
          </a:extLst>
        </p:spPr>
        <p:txBody>
          <a:bodyPr bIns="36000"/>
          <a:lstStyle>
            <a:lvl1pPr>
              <a:defRPr sz="2600" b="0">
                <a:latin typeface="+mj-lt"/>
                <a:ea typeface="+mj-ea"/>
              </a:defRPr>
            </a:lvl1pPr>
          </a:lstStyle>
          <a:p>
            <a:pPr lvl="0"/>
            <a:r>
              <a:rPr lang="es-ES_tradnl" noProof="0" dirty="0" err="1"/>
              <a:t>Flysheet</a:t>
            </a:r>
            <a:r>
              <a:rPr lang="es-ES_tradnl" noProof="0" dirty="0"/>
              <a:t> </a:t>
            </a:r>
            <a:r>
              <a:rPr lang="es-ES_tradnl" noProof="0" dirty="0" err="1"/>
              <a:t>subheading</a:t>
            </a:r>
            <a:endParaRPr lang="es-ES_tradnl" noProof="0" dirty="0"/>
          </a:p>
        </p:txBody>
      </p:sp>
      <p:sp>
        <p:nvSpPr>
          <p:cNvPr id="772201" name="BlueLine"/>
          <p:cNvSpPr>
            <a:spLocks noChangeShapeType="1"/>
          </p:cNvSpPr>
          <p:nvPr/>
        </p:nvSpPr>
        <p:spPr bwMode="auto">
          <a:xfrm>
            <a:off x="449263" y="6135688"/>
            <a:ext cx="8247888" cy="0"/>
          </a:xfrm>
          <a:prstGeom prst="line">
            <a:avLst/>
          </a:prstGeom>
          <a:noFill/>
          <a:ln w="12700">
            <a:solidFill>
              <a:srgbClr val="003868"/>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400" eaLnBrk="1" hangingPunct="1">
              <a:lnSpc>
                <a:spcPct val="95000"/>
              </a:lnSpc>
              <a:buClr>
                <a:srgbClr val="FFFFFF"/>
              </a:buClr>
            </a:pPr>
            <a:endParaRPr lang="es-ES_tradnl" sz="1200" dirty="0">
              <a:solidFill>
                <a:srgbClr val="000000"/>
              </a:solidFill>
              <a:latin typeface="Credit Suisse Type Light"/>
            </a:endParaRPr>
          </a:p>
        </p:txBody>
      </p:sp>
      <p:sp>
        <p:nvSpPr>
          <p:cNvPr id="772215" name="Tagline" hidden="1"/>
          <p:cNvSpPr txBox="1">
            <a:spLocks noChangeArrowheads="1"/>
          </p:cNvSpPr>
          <p:nvPr/>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s-ES_tradnl" sz="600" noProof="1">
                <a:solidFill>
                  <a:srgbClr val="969696"/>
                </a:solidFill>
                <a:latin typeface="Credit Suisse Type Light"/>
              </a:rPr>
              <a:t>O:\IBD_Regional_Documents_Repository_AM_Groups\Latam Group\Mexico IBD\CKDs\Credit Suisse RE\New RP\CSMRTCK - Roadshow_v52.pptx</a:t>
            </a:r>
          </a:p>
        </p:txBody>
      </p:sp>
      <p:sp>
        <p:nvSpPr>
          <p:cNvPr id="772218" name="DraftAndConfidential" descr="AQAAAAAQAPf7X0vBQf5ElpXI3YDoCaYZQhYPIPZJSzwRRDtbB66YbcRC5//79p1/hOzEKKdAic+xUhBwp6EWmdtVHIqLBe0X5tS2nXhngFrjgZ8HVMMxFmT5zuTURVVnCnIKEA4ghHx2Oert1xZ6GDmyI8/lxf9RBDAHZgnsR1k1MtKinr2ym/2Aowuxt/8j+gk2nyZ7a1YEcsClVP0qrODs5Fq4gOFzt0Dyv65ekC77KFpDLlI+FfHc//ftYgLSh6efBt5uDZf9owT0q6X+fx2k27Be+7GuYqNBFvB8dzDc91Pt38rc"/>
          <p:cNvSpPr txBox="1">
            <a:spLocks noChangeArrowheads="1"/>
          </p:cNvSpPr>
          <p:nvPr/>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spcBef>
                <a:spcPct val="50000"/>
              </a:spcBef>
              <a:buClr>
                <a:srgbClr val="66A2BC"/>
              </a:buClr>
              <a:buSzPct val="120000"/>
              <a:buFont typeface="Wingdings" pitchFamily="2" charset="2"/>
              <a:buNone/>
            </a:pPr>
            <a:r>
              <a:rPr lang="es-ES_tradnl" sz="1000" noProof="1">
                <a:solidFill>
                  <a:srgbClr val="000000"/>
                </a:solidFill>
                <a:latin typeface="Credit Suisse Type Light"/>
              </a:rPr>
              <a:t>Confidencial</a:t>
            </a:r>
          </a:p>
        </p:txBody>
      </p:sp>
      <p:sp>
        <p:nvSpPr>
          <p:cNvPr id="772219" name="ClientText" descr="Text Box: Client logo" hidden="1"/>
          <p:cNvSpPr>
            <a:spLocks noChangeArrowheads="1"/>
          </p:cNvSpPr>
          <p:nvPr/>
        </p:nvSpPr>
        <p:spPr bwMode="auto">
          <a:xfrm>
            <a:off x="7696200" y="200025"/>
            <a:ext cx="990600" cy="330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algn="r" defTabSz="914400">
              <a:lnSpc>
                <a:spcPct val="95000"/>
              </a:lnSpc>
            </a:pPr>
            <a:r>
              <a:rPr lang="es-ES_tradnl" sz="1400" noProof="1">
                <a:solidFill>
                  <a:srgbClr val="000000"/>
                </a:solidFill>
                <a:latin typeface="Credit Suisse Type Light"/>
              </a:rPr>
              <a:t> </a:t>
            </a:r>
          </a:p>
        </p:txBody>
      </p:sp>
      <p:pic>
        <p:nvPicPr>
          <p:cNvPr id="772220" name="CompanyLogoHolder"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72267" name="SlideNumber"/>
          <p:cNvSpPr>
            <a:spLocks noGrp="1" noChangeArrowheads="1"/>
          </p:cNvSpPr>
          <p:nvPr>
            <p:ph type="sldNum" sz="quarter" idx="4"/>
          </p:nvPr>
        </p:nvSpPr>
        <p:spPr/>
        <p:txBody>
          <a:bodyPr/>
          <a:lstStyle>
            <a:lvl1pPr>
              <a:defRPr>
                <a:latin typeface="+mn-lt"/>
              </a:defRPr>
            </a:lvl1pPr>
          </a:lstStyle>
          <a:p>
            <a:fld id="{5A2F2E25-5499-477B-9B35-4165C852CA6A}" type="slidenum">
              <a:rPr lang="es-ES_tradnl" noProof="1" smtClean="0">
                <a:solidFill>
                  <a:srgbClr val="000000"/>
                </a:solidFill>
              </a:rPr>
              <a:pPr/>
              <a:t>‹Nº›</a:t>
            </a:fld>
            <a:endParaRPr lang="es-ES_tradnl" noProof="1">
              <a:solidFill>
                <a:srgbClr val="000000"/>
              </a:solidFill>
            </a:endParaRPr>
          </a:p>
        </p:txBody>
      </p:sp>
      <p:pic>
        <p:nvPicPr>
          <p:cNvPr id="3" name="CompanyLogo" descr="AQAAAAAQADp0MTXkYAVLt9+Vd4WfZkwVPuOP/yYixsHRVdj67QUg3fV18WWAhMVR5EUczS068zIE+Wfe6c/CGK3ND6mgICXJu9nbOiYrQLkOwJAkbtWzxmu/pr0Rrra6I60e+HAelJndhBjaAxhY5EBLX0H/2eO6RMJwRdojJctr3s9vCUsdlfxqfGUlGo0P0e7fEEy68ISKgakdp/wexSD6F836mHSf23MQv8Q1V10N6AbpI38NlGesumCv3rGU8K4JzHHcmkZQeGldxryXOm4uDdy6/j2m8i/i0PlwBmH/ikx5cTSW/jSb9HX8nqhXd7tekjHKOafG/XG+1azUGmBl90FFrmJu2GaLgq4/sXU3ZCskfeiiWeE/CIOQUKb7/wZVn6bDbFlZigE+goYFMAOhsvpGNYn0IsteUNvXulGi3qrNPxPEIp0tEdtM7RC6QyVIsIADSYs+uavC0K06rS6EXL+DDtVUUpscb/vcvrdJ+lc7U4KS+itFe3wypz/RvpHkALOqY5BI6mZDSZLz1a9QNM/oAWl0WIwdnnQPuT0R0fge1rkUHX2pEHte/Z6RV7xQ5LYjKevoph11U+XYpLRCXRBz1UA="/>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49263" y="6240464"/>
            <a:ext cx="1628775" cy="385271"/>
          </a:xfrm>
          <a:prstGeom prst="rect">
            <a:avLst/>
          </a:prstGeom>
        </p:spPr>
      </p:pic>
    </p:spTree>
    <p:extLst>
      <p:ext uri="{BB962C8B-B14F-4D97-AF65-F5344CB8AC3E}">
        <p14:creationId xmlns:p14="http://schemas.microsoft.com/office/powerpoint/2010/main" val="202984752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mj-lt"/>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latin typeface="+mn-lt"/>
                <a:ea typeface="+mn-ea"/>
              </a:defRPr>
            </a:lvl1pPr>
          </a:lstStyle>
          <a:p>
            <a:fld id="{A5DADB4F-EA0A-4547-B6A7-8EB340355706}" type="slidenum">
              <a:rPr lang="en-US" noProof="1" smtClean="0">
                <a:solidFill>
                  <a:srgbClr val="000000"/>
                </a:solidFill>
              </a:rPr>
              <a:pPr/>
              <a:t>‹Nº›</a:t>
            </a:fld>
            <a:endParaRPr lang="en-US" noProof="1">
              <a:solidFill>
                <a:srgbClr val="000000"/>
              </a:solidFill>
            </a:endParaRPr>
          </a:p>
        </p:txBody>
      </p:sp>
    </p:spTree>
    <p:extLst>
      <p:ext uri="{BB962C8B-B14F-4D97-AF65-F5344CB8AC3E}">
        <p14:creationId xmlns:p14="http://schemas.microsoft.com/office/powerpoint/2010/main" val="97986763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a:latin typeface="+mn-lt"/>
              </a:defRPr>
            </a:lvl1pPr>
          </a:lstStyle>
          <a:p>
            <a:fld id="{8A0A465B-D471-4C31-89F3-6FF11DC1BCBD}" type="slidenum">
              <a:rPr lang="en-US" noProof="1" smtClean="0">
                <a:solidFill>
                  <a:srgbClr val="000000"/>
                </a:solidFill>
              </a:rPr>
              <a:pPr/>
              <a:t>‹Nº›</a:t>
            </a:fld>
            <a:endParaRPr lang="en-US" noProof="1">
              <a:solidFill>
                <a:srgbClr val="000000"/>
              </a:solidFill>
            </a:endParaRPr>
          </a:p>
        </p:txBody>
      </p:sp>
    </p:spTree>
    <p:extLst>
      <p:ext uri="{BB962C8B-B14F-4D97-AF65-F5344CB8AC3E}">
        <p14:creationId xmlns:p14="http://schemas.microsoft.com/office/powerpoint/2010/main" val="23291412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Disclaimer">
    <p:spTree>
      <p:nvGrpSpPr>
        <p:cNvPr id="1" name=""/>
        <p:cNvGrpSpPr/>
        <p:nvPr/>
      </p:nvGrpSpPr>
      <p:grpSpPr>
        <a:xfrm>
          <a:off x="0" y="0"/>
          <a:ext cx="0" cy="0"/>
          <a:chOff x="0" y="0"/>
          <a:chExt cx="0" cy="0"/>
        </a:xfrm>
      </p:grpSpPr>
      <p:sp>
        <p:nvSpPr>
          <p:cNvPr id="4" name="TaxDisclaimer" descr="&lt;tags&gt;&lt;tag n=&quot;Language&quot; v=&quot;ENG&quot; /&gt;&lt;tag n=&quot;DisclaimerId&quot; v=&quot;2&quot; /&gt;&lt;/tags&gt;"/>
          <p:cNvSpPr txBox="1">
            <a:spLocks noChangeArrowheads="1"/>
          </p:cNvSpPr>
          <p:nvPr userDrawn="1">
            <p:custDataLst>
              <p:tags r:id="rId1"/>
            </p:custDataLst>
          </p:nvPr>
        </p:nvSpPr>
        <p:spPr bwMode="auto">
          <a:xfrm>
            <a:off x="449263" y="1276350"/>
            <a:ext cx="8226425" cy="3947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n-US" sz="900" noProof="1">
                <a:solidFill>
                  <a:srgbClr val="000000"/>
                </a:solidFill>
                <a:latin typeface="Credit Suisse Type Light"/>
              </a:rPr>
              <a:t>Credit Suisse does not provide any tax advice. Any tax statement herein regarding any U.S. federal tax is not intended or written to be used, and cannot be used, by any taxpayer for the purpose of avoiding any penalties. Any such statement herein was written to support the marketing or promotion of the transaction(s) or matter(s) to which the statement relates. Each taxpayer should seek advice based on the taxpayer's particular circumstances from an independent tax advisor.</a:t>
            </a:r>
          </a:p>
        </p:txBody>
      </p:sp>
      <p:sp>
        <p:nvSpPr>
          <p:cNvPr id="5" name="UsageDisclaimer" descr="&lt;tags&gt;&lt;tag n=&quot;Language&quot; v=&quot;ENG&quot; /&gt;&lt;tag n=&quot;DisclaimerId&quot; v=&quot;3&quot; /&gt;&lt;/tags&gt;"/>
          <p:cNvSpPr txBox="1">
            <a:spLocks noChangeArrowheads="1"/>
          </p:cNvSpPr>
          <p:nvPr userDrawn="1">
            <p:custDataLst>
              <p:tags r:id="rId2"/>
            </p:custDataLst>
          </p:nvPr>
        </p:nvSpPr>
        <p:spPr bwMode="auto">
          <a:xfrm>
            <a:off x="449263" y="1846263"/>
            <a:ext cx="8226425" cy="17104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n-US" sz="900" noProof="1">
                <a:solidFill>
                  <a:srgbClr val="000000"/>
                </a:solidFill>
                <a:latin typeface="Credit Suisse Type Light"/>
              </a:rPr>
              <a:t>These materials have been provided to you by Credit Suisse in connection with an actual or potential mandate or engagement and may not be used or relied upon for any purpose other than as specifically contemplated by a written agreement with Credit Suisse.  In addition, these materials may not be disclosed, in whole or in part, or summarized or otherwise referred to except as agreed in writing by Credit Suisse.  The information used in preparing these materials was obtained from or through you or your representatives or from public sources.  Credit Suisse assumes no responsibility for independent verification of such information and has relied on such information being complete and accurate in all material respects.  To the extent such information includes estimates and forecasts of future financial performance (including estimates of potential cost savings and synergies) prepared by or reviewed or discussed with the managements of your company and/or other potential transaction participants or obtained from public sources, we have assumed that such estimates and forecasts have been reasonably prepared on bases reflecting the best currently available estimates and judgments of such managements (or, with respect to estimates and forecasts obtained from public sources, represent reasonable estimates).  These materials were designed for use by specific persons familiar with the business and the affairs of your company and Credit Suisse assumes no obligation to update or otherwise revise these materials.  Nothing contained herein should be construed as tax, accounting or legal advice.  You (and each of your employees, representatives or other agents) may disclose to any and all persons, without limitation of any kind, the tax treatment and tax structure of the transactions contemplated by these materials and all materials of any kind (including opinions or other tax analyses) that are provided to you relating to such tax treatment and structure.  For this purpose, the tax treatment of a transaction is the purported or claimed U.S. federal income tax treatment of the transaction and the tax structure of a transaction is any fact that may be relevant to understanding the purported or claimed U.S. federal income tax treatment of the transaction.</a:t>
            </a:r>
          </a:p>
        </p:txBody>
      </p:sp>
      <p:sp>
        <p:nvSpPr>
          <p:cNvPr id="7" name="AffiliatesDisclaimer" descr="&lt;tags&gt;&lt;tag n=&quot;Language&quot; v=&quot;ENG&quot; /&gt;&lt;tag n=&quot;DisclaimerId&quot; v=&quot;7&quot; /&gt;&lt;tag n=&quot;Version&quot; v=&quot;80&quot; /&gt;&lt;/tags&gt;"/>
          <p:cNvSpPr txBox="1">
            <a:spLocks noChangeArrowheads="1"/>
          </p:cNvSpPr>
          <p:nvPr userDrawn="1">
            <p:custDataLst>
              <p:tags r:id="rId3"/>
            </p:custDataLst>
          </p:nvPr>
        </p:nvSpPr>
        <p:spPr bwMode="auto">
          <a:xfrm>
            <a:off x="449263" y="3849688"/>
            <a:ext cx="8226425" cy="2631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n-US" sz="900" noProof="1">
                <a:solidFill>
                  <a:srgbClr val="000000"/>
                </a:solidFill>
                <a:latin typeface="Credit Suisse Type Light"/>
              </a:rPr>
              <a:t>These materials have been prepared by Credit Suisse ("CS") and its affiliates for use by CS. Accordingly, any information reflected or incorporated herein, or in related materials or in ensuing transactions, may be shared in good faith by CS and its affiliates with employees of CS, its affiliates and agents in any location.</a:t>
            </a:r>
          </a:p>
        </p:txBody>
      </p:sp>
      <p:sp>
        <p:nvSpPr>
          <p:cNvPr id="6" name="ResearchDisclaimer" descr="&lt;tags&gt;&lt;tag n=&quot;Language&quot; v=&quot;ENG&quot; /&gt;&lt;tag n=&quot;DisclaimerId&quot; v=&quot;4&quot; /&gt;&lt;/tags&gt;"/>
          <p:cNvSpPr txBox="1">
            <a:spLocks noChangeArrowheads="1"/>
          </p:cNvSpPr>
          <p:nvPr userDrawn="1">
            <p:custDataLst>
              <p:tags r:id="rId4"/>
            </p:custDataLst>
          </p:nvPr>
        </p:nvSpPr>
        <p:spPr bwMode="auto">
          <a:xfrm>
            <a:off x="449263" y="4291013"/>
            <a:ext cx="8226425" cy="3947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n-US" sz="900" noProof="1">
                <a:solidFill>
                  <a:srgbClr val="000000"/>
                </a:solidFill>
                <a:latin typeface="Credit Suisse Type Light"/>
              </a:rPr>
              <a:t>Credit Suisse has adopted policies and guidelines designed to preserve the independence of its research analysts.  Credit Suisse’s policies prohibit employees from directly or indirectly offering a favorable research rating or specific price target, or offering to change a research rating or price target, as consideration for or an inducement to obtain business or other compensation.  Credit Suisse’s policies prohibit research analysts from being compensated for their involvement in investment banking transactions.</a:t>
            </a:r>
          </a:p>
        </p:txBody>
      </p:sp>
      <p:sp>
        <p:nvSpPr>
          <p:cNvPr id="3" name="SlideNumber"/>
          <p:cNvSpPr>
            <a:spLocks noGrp="1"/>
          </p:cNvSpPr>
          <p:nvPr>
            <p:ph type="sldNum" sz="quarter" idx="10"/>
          </p:nvPr>
        </p:nvSpPr>
        <p:spPr/>
        <p:txBody>
          <a:body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8" name="Tagline"/>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a:solidFill>
                  <a:srgbClr val="969696"/>
                </a:solidFill>
                <a:latin typeface="Credit Suisse Type Light"/>
              </a:rPr>
              <a:t>This is the file reference containing the file name/path or docs number</a:t>
            </a:r>
          </a:p>
        </p:txBody>
      </p:sp>
    </p:spTree>
    <p:extLst>
      <p:ext uri="{BB962C8B-B14F-4D97-AF65-F5344CB8AC3E}">
        <p14:creationId xmlns:p14="http://schemas.microsoft.com/office/powerpoint/2010/main" val="105821508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userDrawn="1">
  <p:cSld name="Cover - Image Box">
    <p:spTree>
      <p:nvGrpSpPr>
        <p:cNvPr id="1" name=""/>
        <p:cNvGrpSpPr/>
        <p:nvPr/>
      </p:nvGrpSpPr>
      <p:grpSpPr>
        <a:xfrm>
          <a:off x="0" y="0"/>
          <a:ext cx="0" cy="0"/>
          <a:chOff x="0" y="0"/>
          <a:chExt cx="0" cy="0"/>
        </a:xfrm>
      </p:grpSpPr>
      <p:sp>
        <p:nvSpPr>
          <p:cNvPr id="18" name="Title"/>
          <p:cNvSpPr>
            <a:spLocks noGrp="1"/>
          </p:cNvSpPr>
          <p:nvPr>
            <p:ph type="ctrTitle" hasCustomPrompt="1"/>
          </p:nvPr>
        </p:nvSpPr>
        <p:spPr bwMode="gray">
          <a:xfrm>
            <a:off x="3035861" y="1596930"/>
            <a:ext cx="5653444" cy="350865"/>
          </a:xfrm>
        </p:spPr>
        <p:txBody>
          <a:bodyPr bIns="0" anchor="b" anchorCtr="0">
            <a:spAutoFit/>
          </a:bodyPr>
          <a:lstStyle>
            <a:lvl1pPr>
              <a:lnSpc>
                <a:spcPct val="95000"/>
              </a:lnSpc>
              <a:defRPr sz="2400" baseline="0">
                <a:solidFill>
                  <a:schemeClr val="accent1"/>
                </a:solidFill>
                <a:latin typeface="+mj-lt"/>
                <a:ea typeface="+mn-ea"/>
                <a:cs typeface="+mn-cs"/>
              </a:defRPr>
            </a:lvl1pPr>
          </a:lstStyle>
          <a:p>
            <a:r>
              <a:rPr lang="en-US" dirty="0"/>
              <a:t>Presentation title</a:t>
            </a:r>
            <a:endParaRPr lang="en-GB" dirty="0"/>
          </a:p>
        </p:txBody>
      </p:sp>
      <p:sp>
        <p:nvSpPr>
          <p:cNvPr id="19" name="SubTitle"/>
          <p:cNvSpPr>
            <a:spLocks noGrp="1"/>
          </p:cNvSpPr>
          <p:nvPr>
            <p:ph type="subTitle" idx="1" hasCustomPrompt="1"/>
          </p:nvPr>
        </p:nvSpPr>
        <p:spPr bwMode="gray">
          <a:xfrm>
            <a:off x="3035861" y="1948227"/>
            <a:ext cx="5653444" cy="350865"/>
          </a:xfrm>
        </p:spPr>
        <p:txBody>
          <a:bodyPr bIns="0" anchor="t" anchorCtr="0">
            <a:spAutoFit/>
          </a:bodyPr>
          <a:lstStyle>
            <a:lvl1pPr marL="0" marR="0" indent="0" algn="l" defTabSz="914400" rtl="0" eaLnBrk="1" fontAlgn="auto" latinLnBrk="0" hangingPunct="1">
              <a:lnSpc>
                <a:spcPct val="95000"/>
              </a:lnSpc>
              <a:spcBef>
                <a:spcPts val="1700"/>
              </a:spcBef>
              <a:spcAft>
                <a:spcPts val="0"/>
              </a:spcAft>
              <a:buClrTx/>
              <a:buSzTx/>
              <a:buFont typeface="Arial" pitchFamily="34" charset="0"/>
              <a:buNone/>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Presentation subtitle</a:t>
            </a:r>
            <a:endParaRPr lang="en-GB" dirty="0"/>
          </a:p>
        </p:txBody>
      </p:sp>
      <p:sp>
        <p:nvSpPr>
          <p:cNvPr id="22" name="Date" descr="AQAAAAAQADuGXXgW2UtHiR+Q1BEP7ZvXb1K+eRCtZxj5HVlgI5/pp93paO4V4klKn/+n845hGjJNvM9xOni72K6sJNYQzk+2NkrGeMlfznBUivHgNJVwDstAhFwKukD5z2WttG12Kvyb8qlXhh7oHRavrbeq+cexRGLKaD9/E2Jy9Gt39VL6EYCGJvEJqwA6Ejedk4BO5HOD5gnV0xi9CzPt6saOkvIUpeWFN7+uZ7l5uZplB9RKa3J2Irk/YYUVEYJ6rAbssvCYM/5bRNWN1NBp6CjzMCIzF9z2Nkn055dFqDu9q0oQIlyGKteL8VwQfR1h1OJ8rw=="/>
          <p:cNvSpPr>
            <a:spLocks noGrp="1"/>
          </p:cNvSpPr>
          <p:nvPr>
            <p:ph type="body" sz="quarter" idx="12" hasCustomPrompt="1"/>
          </p:nvPr>
        </p:nvSpPr>
        <p:spPr bwMode="gray">
          <a:xfrm>
            <a:off x="3035863" y="2873620"/>
            <a:ext cx="1771011" cy="175433"/>
          </a:xfrm>
        </p:spPr>
        <p:txBody>
          <a:bodyPr vert="horz" wrap="none" lIns="0" tIns="0" rIns="0" bIns="0" rtlCol="0" anchor="t" anchorCtr="0">
            <a:noAutofit/>
          </a:bodyPr>
          <a:lstStyle>
            <a:lvl1pPr>
              <a:lnSpc>
                <a:spcPct val="95000"/>
              </a:lnSpc>
              <a:spcBef>
                <a:spcPts val="1596"/>
              </a:spcBef>
              <a:defRPr lang="en-US" sz="1400"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a:t>Date</a:t>
            </a:r>
            <a:endParaRPr lang="en-GB" dirty="0"/>
          </a:p>
        </p:txBody>
      </p:sp>
      <p:sp>
        <p:nvSpPr>
          <p:cNvPr id="15" name="CoverImage"/>
          <p:cNvSpPr>
            <a:spLocks noGrp="1"/>
          </p:cNvSpPr>
          <p:nvPr>
            <p:ph type="pic" sz="quarter" idx="10" hasCustomPrompt="1"/>
          </p:nvPr>
        </p:nvSpPr>
        <p:spPr bwMode="gray">
          <a:xfrm>
            <a:off x="3035863" y="3133723"/>
            <a:ext cx="6108139" cy="2192400"/>
          </a:xfr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nSpc>
                <a:spcPct val="95000"/>
              </a:lnSpc>
              <a:defRPr lang="en-GB" sz="1800" baseline="0">
                <a:solidFill>
                  <a:schemeClr val="lt1"/>
                </a:solidFill>
                <a:latin typeface="+mj-lt"/>
                <a:ea typeface="+mn-ea"/>
              </a:defRPr>
            </a:lvl1pPr>
          </a:lstStyle>
          <a:p>
            <a:pPr lvl="0" algn="ctr"/>
            <a:r>
              <a:rPr lang="en-GB" dirty="0">
                <a:latin typeface="+mn-lt"/>
              </a:rPr>
              <a:t>Cover image</a:t>
            </a:r>
          </a:p>
        </p:txBody>
      </p:sp>
      <p:sp>
        <p:nvSpPr>
          <p:cNvPr id="14" name="CoverText" descr="&lt;tags&gt;&lt;tag n=&quot;Language&quot; v=&quot;ENG&quot; /&gt;&lt;/tags&gt;"/>
          <p:cNvSpPr>
            <a:spLocks noGrp="1"/>
          </p:cNvSpPr>
          <p:nvPr>
            <p:ph type="body" sz="quarter" idx="13" hasCustomPrompt="1"/>
          </p:nvPr>
        </p:nvSpPr>
        <p:spPr bwMode="gray">
          <a:xfrm>
            <a:off x="5159721" y="2716045"/>
            <a:ext cx="3529584" cy="362246"/>
          </a:xfrm>
        </p:spPr>
        <p:txBody>
          <a:bodyPr vert="horz" wrap="square" lIns="0" tIns="0" rIns="0" bIns="0" rtlCol="0" anchor="b" anchorCtr="0">
            <a:noAutofit/>
          </a:bodyPr>
          <a:lstStyle>
            <a:lvl1pPr>
              <a:lnSpc>
                <a:spcPct val="87000"/>
              </a:lnSpc>
              <a:spcBef>
                <a:spcPts val="0"/>
              </a:spcBef>
              <a:defRPr lang="en-US"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dirty="0"/>
              <a:t>Organization, presenters</a:t>
            </a:r>
          </a:p>
        </p:txBody>
      </p:sp>
      <p:sp>
        <p:nvSpPr>
          <p:cNvPr id="12" name="UsageDisclaimer" descr="AQAAAAAQAJMITdgKVmNLnWuo1gMnewV27jnroR03FBYvsTwXqKESO2CXWNqlYa2lODHf/bwIasTlAia2oxfECuT1kLjjlgFK/PcCahiXS+gOurMDw1Ug6DgNoa/lNQBZs/r0OudcRoqJvfVaIfD+ykt7bvXpLzWzLu8IOKSfhPQNF9O5R8/cOW/eVOFo30if4FP6m/RN7VPE6N0hVT3xytPtFo5ozHnCX7JwpOS3O+kGORAlR7kX/6uo3ungHd9JpPbN6BYHFa2iUBzRlqazZQtvbY3GWwNYhur17fM5pLlTbFGynve6GqyU0qhPA75rFdKZqveN3JbX/m1o8ABIZ+TiH4tvXysqGyEZJCo4HV96abj/fgtwFenbfMfjFESE1Q4MbjgrnrEmIvlIzcv201zYmaTdvJLBLvxL9uUPESHybeZ2Nxg8gj+4ErEAaK7JDyJIvEuohkSQKS3La4MyIuca079PMemFKqSjmqTjKNNSgMGDloWvPpW1+DV9aD0Y8dwcmGt3pLGxgO573gKRXXlUsbJatJB2iWjjKQDeQ0/s2PYeGt0pwVaAKG7ETtc0lhuiA/Q/E8w6ZZR2TboJf/boTw6ZWs7QqOsy+wZI7kg++LFH6hEFkGsxIk0/vIdVlgklPwLjEIO0TqyFUw5Kibg/KLeTjkGWZUpe33UQBOiuWLPm6YaM98Ykql2xc1YQ2wX1sJEvGg=="/>
          <p:cNvSpPr txBox="1">
            <a:spLocks noChangeArrowheads="1"/>
          </p:cNvSpPr>
          <p:nvPr userDrawn="1"/>
        </p:nvSpPr>
        <p:spPr bwMode="gray">
          <a:xfrm>
            <a:off x="3035023" y="5732010"/>
            <a:ext cx="5653442" cy="2339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ct val="50000"/>
              </a:spcBef>
              <a:spcAft>
                <a:spcPts val="0"/>
              </a:spcAft>
            </a:pPr>
            <a:r>
              <a:rPr lang="es-ES" sz="800" noProof="1">
                <a:solidFill>
                  <a:srgbClr val="6B7176"/>
                </a:solidFill>
                <a:latin typeface="Credit Suisse Type Light"/>
              </a:rPr>
              <a:t>Este material no deberá utilizarse para fines distintos de aquellos que específicamente sean acordados por escrito en un contrato celebrado con Credit Suisse AG o sus entidades afiliadas (en adelante “Credit Suisse”).</a:t>
            </a:r>
            <a:endParaRPr lang="en-US" sz="800" noProof="1">
              <a:solidFill>
                <a:srgbClr val="6B7176"/>
              </a:solidFill>
              <a:latin typeface="Credit Suisse Type Light"/>
            </a:endParaRPr>
          </a:p>
        </p:txBody>
      </p:sp>
      <p:sp>
        <p:nvSpPr>
          <p:cNvPr id="36" name="PrelimDisclaimer" descr="AQAAAAAQAMUBVOlbeJpLoM5t5+luolsElUtnLKAvZJBGqIMWdQnUCmCxiL5YbxYHjcU6uCEdkufXd0TLVn5pjXv41hL52a8ikUSD+cO1tMz43BwP9MHlGWsGNjzIMFweFmkLdIy+Ycy7rnCPHM6CQcE5SICnAYzLXG1LZzOxpErRO+n7Cy/BYqfTT5zsBgXnthgkTcY2cyhZFH3OuGcs95WjSU31aaVSCRpz3cDhzzCIiyechK1jjjvcFnu37Wv/zlr1L+x19/zln1WsFUj/pPtwkOybZyTGj+5DEXsNLR8oZdCQzbw78+Whxz/xHeg97jofvsM59J7G8OKV9SrQu+FIx4vq//xieRyt2cunkhojbj5GGqMCHZsKu5MdmFTca0SgUrSHUjcdAZW6g9VjXjtRQ8oxJWlU2zHjWh3LqS0yYS7I8ZhC7i2CfPEy/BM6Z8mHDVV6YhgXS2hBsPvsekyWrVJI+6g="/>
          <p:cNvSpPr txBox="1">
            <a:spLocks noChangeArrowheads="1"/>
          </p:cNvSpPr>
          <p:nvPr userDrawn="1"/>
        </p:nvSpPr>
        <p:spPr bwMode="gray">
          <a:xfrm>
            <a:off x="3035023" y="5516566"/>
            <a:ext cx="5653442" cy="1461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ts val="0"/>
              </a:spcBef>
              <a:spcAft>
                <a:spcPts val="0"/>
              </a:spcAft>
            </a:pPr>
            <a:r>
              <a:rPr lang="es-ES" sz="1000" noProof="1">
                <a:solidFill>
                  <a:srgbClr val="6B7176"/>
                </a:solidFill>
                <a:latin typeface="Credit Suisse Type Light"/>
              </a:rPr>
              <a:t>BORRADOR | SUJETO A REVISIÓN Y CONSIDERACIÓN</a:t>
            </a:r>
            <a:endParaRPr lang="en-GB" sz="1000" noProof="1">
              <a:solidFill>
                <a:srgbClr val="6B7176"/>
              </a:solidFill>
              <a:latin typeface="Credit Suisse Type Light"/>
            </a:endParaRPr>
          </a:p>
        </p:txBody>
      </p:sp>
      <p:cxnSp>
        <p:nvCxnSpPr>
          <p:cNvPr id="8" name="RedLine"/>
          <p:cNvCxnSpPr/>
          <p:nvPr userDrawn="1"/>
        </p:nvCxnSpPr>
        <p:spPr bwMode="gray">
          <a:xfrm flipH="1">
            <a:off x="3035863" y="5385600"/>
            <a:ext cx="6108139"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3" name="DraftAndConfidential" descr="AQAAAAAQAIBxCy+EGqNKsbQuqyVd5TTSt8XmCiorK5ERaLgUWGogQ48lXZHIauFSWn9bF6et167Fdvo3ZkzySCIeL1V02KV3uE3lkCY7NNLIg9p/wHSV7MSfIYZfSTsavx3HGVreAYPbUOlOyyiwFBvNLK+EBRs9RyhPkEJGQsFl2+6ZmVP+ZDOxpdte8rq14kdoRXFV801aU8oMpdKj0pV6bXgV+GlWtnUq+yYCh6/Vvm1I1ED+8KxLP5/AT8x04PsLzzIu2cfu0eh+qsFlOsgFVQIybS6sqwLIP7rLmgwGbnBh1BsY"/>
          <p:cNvSpPr txBox="1">
            <a:spLocks/>
          </p:cNvSpPr>
          <p:nvPr userDrawn="1"/>
        </p:nvSpPr>
        <p:spPr>
          <a:xfrm>
            <a:off x="3035859" y="2686807"/>
            <a:ext cx="2011680" cy="2046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rtlCol="0" anchor="t" anchorCtr="0" compatLnSpc="1">
            <a:prstTxWarp prst="textNoShape">
              <a:avLst/>
            </a:prstTxWarp>
            <a:spAutoFit/>
          </a:bodyPr>
          <a:lstStyle>
            <a:lvl1pPr marL="0" lvl="0" indent="0" algn="l" defTabSz="914400" eaLnBrk="1" latinLnBrk="0" hangingPunct="1">
              <a:spcBef>
                <a:spcPts val="1596"/>
              </a:spcBef>
              <a:buFont typeface="Arial" pitchFamily="34" charset="0"/>
              <a:buNone/>
              <a:defRPr sz="1400" b="1">
                <a:latin typeface="+mj-lt"/>
              </a:defRPr>
            </a:lvl1pPr>
            <a:lvl2pPr marL="0" indent="0" algn="l" defTabSz="914400" eaLnBrk="1" latinLnBrk="0" hangingPunct="1">
              <a:spcBef>
                <a:spcPts val="605"/>
              </a:spcBef>
              <a:buFont typeface="Arial" pitchFamily="34" charset="0"/>
              <a:buNone/>
              <a:defRPr sz="1800">
                <a:latin typeface="+mn-lt"/>
              </a:defRPr>
            </a:lvl2pPr>
            <a:lvl3pPr marL="230400" indent="-226800" algn="l" defTabSz="914400" eaLnBrk="1" latinLnBrk="0" hangingPunct="1">
              <a:spcBef>
                <a:spcPts val="0"/>
              </a:spcBef>
              <a:buClr>
                <a:schemeClr val="tx2"/>
              </a:buClr>
              <a:buSzPct val="80000"/>
              <a:buFont typeface="Wingdings" pitchFamily="2" charset="2"/>
              <a:buChar char=""/>
              <a:defRPr sz="1800">
                <a:latin typeface="+mn-lt"/>
              </a:defRPr>
            </a:lvl3pPr>
            <a:lvl4pPr marL="468000" indent="-237600" algn="l" defTabSz="914400" eaLnBrk="1" latinLnBrk="0" hangingPunct="1">
              <a:spcBef>
                <a:spcPts val="0"/>
              </a:spcBef>
              <a:buClr>
                <a:schemeClr val="tx1"/>
              </a:buClr>
              <a:buFont typeface="Credit Suisse Type Light" pitchFamily="34" charset="0"/>
              <a:buChar char="−"/>
              <a:defRPr sz="1800">
                <a:latin typeface="+mn-lt"/>
              </a:defRPr>
            </a:lvl4pPr>
            <a:lvl5pPr marL="705600" indent="-237600" algn="l" defTabSz="914400" eaLnBrk="1" latinLnBrk="0" hangingPunct="1">
              <a:spcBef>
                <a:spcPts val="0"/>
              </a:spcBef>
              <a:buClr>
                <a:schemeClr val="tx1"/>
              </a:buClr>
              <a:buFont typeface="Credit Suisse Type Light" pitchFamily="34" charset="0"/>
              <a:buChar char="−"/>
              <a:defRPr sz="1800">
                <a:latin typeface="+mn-lt"/>
              </a:defRPr>
            </a:lvl5pPr>
            <a:lvl6pPr marL="2514600" indent="-228600">
              <a:spcBef>
                <a:spcPct val="20000"/>
              </a:spcBef>
              <a:buFont typeface="Arial" pitchFamily="34" charset="0"/>
              <a:buChar char="•"/>
              <a:defRPr sz="2000">
                <a:latin typeface="+mn-lt"/>
              </a:defRPr>
            </a:lvl6pPr>
            <a:lvl7pPr marL="2971800" indent="-228600">
              <a:spcBef>
                <a:spcPct val="20000"/>
              </a:spcBef>
              <a:buFont typeface="Arial" pitchFamily="34" charset="0"/>
              <a:buChar char="•"/>
              <a:defRPr sz="2000">
                <a:latin typeface="+mn-lt"/>
              </a:defRPr>
            </a:lvl7pPr>
            <a:lvl8pPr marL="3429000" indent="-228600">
              <a:spcBef>
                <a:spcPct val="20000"/>
              </a:spcBef>
              <a:buFont typeface="Arial" pitchFamily="34" charset="0"/>
              <a:buChar char="•"/>
              <a:defRPr sz="2000">
                <a:latin typeface="+mn-lt"/>
              </a:defRPr>
            </a:lvl8pPr>
            <a:lvl9pPr marL="3886200" indent="-228600">
              <a:spcBef>
                <a:spcPct val="20000"/>
              </a:spcBef>
              <a:buFont typeface="Arial" pitchFamily="34" charset="0"/>
              <a:buChar char="•"/>
              <a:defRPr sz="2000">
                <a:latin typeface="+mn-lt"/>
              </a:defRPr>
            </a:lvl9pPr>
          </a:lstStyle>
          <a:p>
            <a:pPr>
              <a:lnSpc>
                <a:spcPct val="95000"/>
              </a:lnSpc>
              <a:buClr>
                <a:srgbClr val="FFFFFF"/>
              </a:buClr>
            </a:pPr>
            <a:r>
              <a:rPr lang="en-US" noProof="1">
                <a:solidFill>
                  <a:srgbClr val="000000"/>
                </a:solidFill>
              </a:rPr>
              <a:t>Confidencial</a:t>
            </a:r>
          </a:p>
        </p:txBody>
      </p:sp>
      <p:sp>
        <p:nvSpPr>
          <p:cNvPr id="13" name="Internal" descr="AQAAAAAQAEEnABbuREhAkANXxFHzaYHwUO69V003FacB+NEwbav1HjFfkQ3sTPHMrkKlAs7fhBKMOIdWl2Fbo486mHZPTbKO6VFXu3915a7K4N2S6Mba6pkb/7VWIlTnXigMF7UenOrshFOilPX4VbL4bCYAN/f0Td71WS5aGC0YwQFFD+i/1WIv6drxwwt24LPh8XvNBIZcppgUWQqpSbYMGgTJdTmMOeQ77zr1UjWzTaDoBOj0CnasMgLzROW1mLnnar7Z/hbgQeweMUSgDAHVfIGL7g6L0OPPAu16U+oUMIb3/n/1" hidden="1"/>
          <p:cNvSpPr txBox="1">
            <a:spLocks noChangeArrowheads="1"/>
          </p:cNvSpPr>
          <p:nvPr userDrawn="1"/>
        </p:nvSpPr>
        <p:spPr bwMode="auto">
          <a:xfrm rot="16200000">
            <a:off x="-25150" y="3227063"/>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pic>
        <p:nvPicPr>
          <p:cNvPr id="16"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11"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CompanyLogo" descr="AQAAAAAQAGxjqfQpQP9OqYOBADS1VQfzbcVdvV1GxEsJ15hMYhRIfU4O5lhYfKkELhUzzb1zrfx0a9QhMWJ07eEhqCkNktcw+Z1X6uwT8zB50mZxigKExlQ3TU86IW3FlIOBkyhs64OgFiSseXf7NvXeXCi0cFQ+ZGPEqlzeL4Qbmk53sLfPjuK5/heiRqTudRfTh2tomT15KP0RvUNyVeDOrPm5ZbcrVfM66E78k5vae3+xVFyWxDF/rK5eS05aMjlQSSvBhF5wRyOT6mZH7aOyoXszy+y2ryEpV2WBQo4iHJ+LihVB0HvjR76pdQRy0/l3VdKNbj09C1e3JAbfZXDOEgGQSEaTEWPy7Eo0PvT4Xi7n9VighIw48UWJdqUzbDgXgd4/fMrecYRRSqLPSKkWr2dZBUbWB9MWSA9AyCqSoYsRKaB1wxcm4tnGNZY1TtS4Ug8tAkwDMIFsDHt6oVM/jpEIF5nHuktquWRXCAI6isSo6V5Kq6ZM7u/+eVcNxYO5i7l8YelMaYJW7yWVen7FDZgT+NzdJ9/Yc5yANNmCyHB2n6QDVdQneF/lGQ8gzSkK+FSsAdfkd9SnZfoYn5u7Zc3Tpgk="/>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194026307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Cover - Title Box">
    <p:spTree>
      <p:nvGrpSpPr>
        <p:cNvPr id="1" name=""/>
        <p:cNvGrpSpPr/>
        <p:nvPr/>
      </p:nvGrpSpPr>
      <p:grpSpPr>
        <a:xfrm>
          <a:off x="0" y="0"/>
          <a:ext cx="0" cy="0"/>
          <a:chOff x="0" y="0"/>
          <a:chExt cx="0" cy="0"/>
        </a:xfrm>
      </p:grpSpPr>
      <p:sp>
        <p:nvSpPr>
          <p:cNvPr id="17" name="GreyBox"/>
          <p:cNvSpPr/>
          <p:nvPr userDrawn="1"/>
        </p:nvSpPr>
        <p:spPr>
          <a:xfrm>
            <a:off x="3035863" y="3133722"/>
            <a:ext cx="6108139" cy="21924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hangingPunct="1">
              <a:lnSpc>
                <a:spcPct val="95000"/>
              </a:lnSpc>
              <a:buClr>
                <a:srgbClr val="FFFFFF"/>
              </a:buClr>
            </a:pPr>
            <a:endParaRPr lang="en-US" sz="1200" dirty="0">
              <a:solidFill>
                <a:srgbClr val="FFFFFF"/>
              </a:solidFill>
            </a:endParaRPr>
          </a:p>
        </p:txBody>
      </p:sp>
      <p:sp>
        <p:nvSpPr>
          <p:cNvPr id="20" name="Title"/>
          <p:cNvSpPr>
            <a:spLocks noGrp="1"/>
          </p:cNvSpPr>
          <p:nvPr>
            <p:ph type="ctrTitle" hasCustomPrompt="1"/>
          </p:nvPr>
        </p:nvSpPr>
        <p:spPr bwMode="gray">
          <a:xfrm>
            <a:off x="3182135" y="3791492"/>
            <a:ext cx="5653444" cy="350865"/>
          </a:xfrm>
          <a:noFill/>
        </p:spPr>
        <p:txBody>
          <a:bodyPr bIns="0" anchor="b" anchorCtr="0">
            <a:spAutoFit/>
          </a:bodyPr>
          <a:lstStyle>
            <a:lvl1pPr>
              <a:lnSpc>
                <a:spcPct val="95000"/>
              </a:lnSpc>
              <a:defRPr sz="2400" baseline="0">
                <a:solidFill>
                  <a:schemeClr val="accent1"/>
                </a:solidFill>
                <a:latin typeface="+mj-lt"/>
                <a:ea typeface="+mn-ea"/>
                <a:cs typeface="+mn-cs"/>
              </a:defRPr>
            </a:lvl1pPr>
          </a:lstStyle>
          <a:p>
            <a:r>
              <a:rPr lang="en-US" dirty="0"/>
              <a:t>Presentation title</a:t>
            </a:r>
            <a:endParaRPr lang="en-GB" dirty="0"/>
          </a:p>
        </p:txBody>
      </p:sp>
      <p:sp>
        <p:nvSpPr>
          <p:cNvPr id="21" name="SubTitle"/>
          <p:cNvSpPr>
            <a:spLocks noGrp="1"/>
          </p:cNvSpPr>
          <p:nvPr>
            <p:ph type="subTitle" idx="1" hasCustomPrompt="1"/>
          </p:nvPr>
        </p:nvSpPr>
        <p:spPr bwMode="gray">
          <a:xfrm>
            <a:off x="3182135" y="4142789"/>
            <a:ext cx="5653444" cy="350865"/>
          </a:xfrm>
          <a:noFill/>
        </p:spPr>
        <p:txBody>
          <a:bodyPr bIns="0" anchor="t" anchorCtr="0">
            <a:spAutoFit/>
          </a:bodyPr>
          <a:lstStyle>
            <a:lvl1pPr marL="0" marR="0" indent="0" algn="l" defTabSz="914400" rtl="0" eaLnBrk="1" fontAlgn="auto" latinLnBrk="0" hangingPunct="1">
              <a:lnSpc>
                <a:spcPct val="95000"/>
              </a:lnSpc>
              <a:spcBef>
                <a:spcPts val="1700"/>
              </a:spcBef>
              <a:spcAft>
                <a:spcPts val="0"/>
              </a:spcAft>
              <a:buClrTx/>
              <a:buSzTx/>
              <a:buFont typeface="Arial" pitchFamily="34" charset="0"/>
              <a:buNone/>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Presentation subtitle</a:t>
            </a:r>
            <a:endParaRPr lang="en-GB" dirty="0"/>
          </a:p>
        </p:txBody>
      </p:sp>
      <p:sp>
        <p:nvSpPr>
          <p:cNvPr id="23" name="Date" descr="AQAAAAAQALiddkVMeRVPvHznePdTO4n6nriYhmDA9kG08xV85FPwiiIdrkRl9egoUAlQXFoXm4S6va0jDAyIfCcgS7MIHxRURmx/NfYsypK4M6IbXeusMpmW7C8xRExyZC6kMEfcdPNPqua9dl5eIGJLCHyM797GXO+nhjODNEhSbw3s7PXO1uVFQoAAEcNMlRxbIcQ7qXqXwCWpd9GY0DGahDn81/axUIp9bo7AlB6AqyFJepjwXQ1D3Ey85I14YFuhPrXppB5SklMiy+VOVI6b/4GIlhvHDOR0VT1Q3YJlNrQxjcao2ACze1zdoM/5HT0aYkI9xA=="/>
          <p:cNvSpPr>
            <a:spLocks noGrp="1"/>
          </p:cNvSpPr>
          <p:nvPr>
            <p:ph type="body" sz="quarter" idx="12" hasCustomPrompt="1"/>
          </p:nvPr>
        </p:nvSpPr>
        <p:spPr bwMode="gray">
          <a:xfrm>
            <a:off x="3182137" y="5068180"/>
            <a:ext cx="1771011" cy="175433"/>
          </a:xfrm>
          <a:noFill/>
        </p:spPr>
        <p:txBody>
          <a:bodyPr vert="horz" wrap="none" lIns="0" tIns="0" rIns="0" bIns="0" rtlCol="0" anchor="t" anchorCtr="0">
            <a:noAutofit/>
          </a:bodyPr>
          <a:lstStyle>
            <a:lvl1pPr>
              <a:lnSpc>
                <a:spcPct val="95000"/>
              </a:lnSpc>
              <a:spcBef>
                <a:spcPts val="1596"/>
              </a:spcBef>
              <a:defRPr lang="en-US" sz="1400"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a:t>Date</a:t>
            </a:r>
            <a:endParaRPr lang="en-GB" dirty="0"/>
          </a:p>
        </p:txBody>
      </p:sp>
      <p:sp>
        <p:nvSpPr>
          <p:cNvPr id="24" name="CoverText" descr="&lt;tags&gt;&lt;tag n=&quot;Language&quot; v=&quot;ENG&quot; /&gt;&lt;/tags&gt;"/>
          <p:cNvSpPr>
            <a:spLocks noGrp="1"/>
          </p:cNvSpPr>
          <p:nvPr>
            <p:ph type="body" sz="quarter" idx="13" hasCustomPrompt="1"/>
          </p:nvPr>
        </p:nvSpPr>
        <p:spPr bwMode="gray">
          <a:xfrm>
            <a:off x="5305995" y="4910605"/>
            <a:ext cx="3529584" cy="362246"/>
          </a:xfrm>
          <a:noFill/>
        </p:spPr>
        <p:txBody>
          <a:bodyPr vert="horz" wrap="square" lIns="0" tIns="0" rIns="0" bIns="0" rtlCol="0" anchor="b" anchorCtr="0">
            <a:noAutofit/>
          </a:bodyPr>
          <a:lstStyle>
            <a:lvl1pPr>
              <a:lnSpc>
                <a:spcPct val="87000"/>
              </a:lnSpc>
              <a:spcBef>
                <a:spcPts val="0"/>
              </a:spcBef>
              <a:defRPr lang="en-US"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dirty="0"/>
              <a:t>Organization, presenters</a:t>
            </a:r>
          </a:p>
        </p:txBody>
      </p:sp>
      <p:sp>
        <p:nvSpPr>
          <p:cNvPr id="12" name="UsageDisclaimer" descr="AQAAAAAQADQbuMgw+/tCqEUeCsSEnH98Jy+s7Rzu2yASmWimxbw9ipTcgylqeYwQNUBjUh9601Wu20u1qNlGZE13/nZlEYbfodCwNROPHCPzd5YkG/ONbmvLQ41OeeUCKvwRi7Y2KiMqIxaFIiLUZ8QOh0xtGDatyMXx1M3I1FmjO4q3E2my/04h0AlswmFlOUJmuGXgX1TUobxVY3pqj25iZ7EQ1ZvSbgawF2P3PmtU8pmWt9ZFHlG4hp3cbrWF4jULdTkOn14mc/KqpM+R5X4K+e0cb9e9VvcLq766GHJqd7jRlS9Z5Jv4MAsBiov+TEF74SzUyW1nQEKS7MHOnhERmY7n2ldBC+PMxUtAvRrCCjhn5tpMgaXLIAXMyyWbfm/2DBDIxsgS1NfADY7xcuf7m2rb/Ckes1+XteRPfVVA0JKB8NiyR1GxA38cOufXtyqk0s+QADYTTPFkBsLFwm8ZzeK0y8wEmoOxepEe9a5sFQ9oiVm9RZAP7/rVFZoAH1YQ1RZRR34kKLHJfHMNiuzVOTaXhd7wllSz7/Z2uGbFYJZr4oxJhYZW0mzk6tu7ErvLFkIaseB5r7WOYcXNhBDfzlnXm0BA2OUj5ue3iPRQE4wAnddjstZCV+Xw2wyjOre2Oc/aPLEbaJp6ckH3rpyiOTNErZ+Jioh2qrokVKIU8J0gCdnQZsHVPl+NK3HdfrD7uhy6HQ=="/>
          <p:cNvSpPr txBox="1">
            <a:spLocks noChangeArrowheads="1"/>
          </p:cNvSpPr>
          <p:nvPr userDrawn="1"/>
        </p:nvSpPr>
        <p:spPr bwMode="gray">
          <a:xfrm>
            <a:off x="3035023" y="5732010"/>
            <a:ext cx="5653442" cy="2339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ct val="50000"/>
              </a:spcBef>
              <a:spcAft>
                <a:spcPts val="0"/>
              </a:spcAft>
            </a:pPr>
            <a:r>
              <a:rPr lang="es-ES" sz="800" noProof="1">
                <a:solidFill>
                  <a:srgbClr val="6B7176"/>
                </a:solidFill>
                <a:latin typeface="Credit Suisse Type Light"/>
              </a:rPr>
              <a:t>Este material no deberá utilizarse para fines distintos de aquellos que específicamente sean acordados por escrito en un contrato celebrado con Credit Suisse AG o sus entidades afiliadas (en adelante “Credit Suisse”).</a:t>
            </a:r>
            <a:endParaRPr lang="en-US" sz="800" noProof="1">
              <a:solidFill>
                <a:srgbClr val="6B7176"/>
              </a:solidFill>
              <a:latin typeface="Credit Suisse Type Light"/>
            </a:endParaRPr>
          </a:p>
        </p:txBody>
      </p:sp>
      <p:sp>
        <p:nvSpPr>
          <p:cNvPr id="36" name="PrelimDisclaimer" descr="AQAAAAAQAOClRnxck/hGtMsHOKVjWW4o20g+3X2gqVvyhAVcUz6rfjiXCa71xxAAgLnL1w218rlzIXbKGF5YhLaz4iqXLU+SEphv7MGBnjU0sPAjy2vE8h4OyyqrJmBPwfFC7/vdr30tBN3Z1z/EmikqtYeaXDCQNZjmn3hDfgQK0Rqcp2QpQ3WN/Z/iE6yerL9uJgMbgYuzpUHZ4w5UjLXXY2goRmoo/e/Ya0IgCmrCo9agFC0PcpP7VLZAWp5sbaX+bAcCFdlmSVUm+ofvpwcM5XYjoDJ+Htpj4uf08uVijQNEYj73x0aHf+hqaa3Ntu6/XDqXQI5VjCGA83JJ2o0TdWuAozjnstgbtwj1/8tF45gvhhNsBcVpaYIFe8UkW9Mx9LKiSrQhzGwKn82kVnNwilo8kBCcYg0HQq8xaFgTfDcLktxgtVBls17M6rzIsIjEO7DJNkNWLI+0Lu64QJVhtkF/Ohc="/>
          <p:cNvSpPr txBox="1">
            <a:spLocks noChangeArrowheads="1"/>
          </p:cNvSpPr>
          <p:nvPr userDrawn="1"/>
        </p:nvSpPr>
        <p:spPr bwMode="gray">
          <a:xfrm>
            <a:off x="3035023" y="5516566"/>
            <a:ext cx="5653442" cy="1461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ts val="0"/>
              </a:spcBef>
              <a:spcAft>
                <a:spcPts val="0"/>
              </a:spcAft>
            </a:pPr>
            <a:r>
              <a:rPr lang="es-ES" sz="1000" noProof="1">
                <a:solidFill>
                  <a:srgbClr val="6B7176"/>
                </a:solidFill>
                <a:latin typeface="Credit Suisse Type Light"/>
              </a:rPr>
              <a:t>BORRADOR | SUJETO A REVISIÓN Y CONSIDERACIÓN</a:t>
            </a:r>
            <a:endParaRPr lang="en-GB" sz="1000" noProof="1">
              <a:solidFill>
                <a:srgbClr val="6B7176"/>
              </a:solidFill>
              <a:latin typeface="Credit Suisse Type Light"/>
            </a:endParaRPr>
          </a:p>
        </p:txBody>
      </p:sp>
      <p:cxnSp>
        <p:nvCxnSpPr>
          <p:cNvPr id="8" name="RedLine"/>
          <p:cNvCxnSpPr/>
          <p:nvPr userDrawn="1"/>
        </p:nvCxnSpPr>
        <p:spPr bwMode="gray">
          <a:xfrm flipH="1">
            <a:off x="3035863" y="5385600"/>
            <a:ext cx="6108139"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25" name="DraftAndConfidential" descr="AQAAAAAQAJeRayqrHqxFgPGp432I5COhWA/sIpzRAqNzF0LePc/vL8lMJLUFbUUmEdbF8nnRiqKTRALSLgxe50+WPRhMxLQgLYlEvtJKAf8RrnP/A/6e0kd/POoto364K8iWKiLNizIxBmoZJG7ITJIsyaXudT/3n0WzYmXZCeKghWER/Zp6GbYGY+LO/xMltiM0ym1SMypuwUP94lmPgBDCAbg3o4mc6d/zFJZCeF9bHhWi6PoOxS1UyYVQgx/BNdE3vj7jkTIdfdpB1qJnbZeP7aSjIqCVaiW0n+Rcy3lJnyATIOv6"/>
          <p:cNvSpPr txBox="1">
            <a:spLocks/>
          </p:cNvSpPr>
          <p:nvPr userDrawn="1"/>
        </p:nvSpPr>
        <p:spPr>
          <a:xfrm>
            <a:off x="3182135" y="4881367"/>
            <a:ext cx="2011680" cy="204671"/>
          </a:xfrm>
          <a:prstGeom prst="rect">
            <a:avLst/>
          </a:prstGeom>
          <a:noFill/>
          <a:ln>
            <a:noFill/>
          </a:ln>
          <a:effectLst/>
          <a:extLst/>
        </p:spPr>
        <p:txBody>
          <a:bodyPr vert="horz" wrap="square" lIns="0" tIns="0" rIns="0" bIns="0" numCol="1" rtlCol="0" anchor="t" anchorCtr="0" compatLnSpc="1">
            <a:prstTxWarp prst="textNoShape">
              <a:avLst/>
            </a:prstTxWarp>
            <a:spAutoFit/>
          </a:bodyPr>
          <a:lstStyle>
            <a:lvl1pPr marL="0" lvl="0" indent="0" algn="l" defTabSz="914400" eaLnBrk="1" latinLnBrk="0" hangingPunct="1">
              <a:spcBef>
                <a:spcPts val="1596"/>
              </a:spcBef>
              <a:buFont typeface="Arial" pitchFamily="34" charset="0"/>
              <a:buNone/>
              <a:defRPr sz="1400" b="1">
                <a:latin typeface="+mj-lt"/>
              </a:defRPr>
            </a:lvl1pPr>
            <a:lvl2pPr marL="0" indent="0" algn="l" defTabSz="914400" eaLnBrk="1" latinLnBrk="0" hangingPunct="1">
              <a:spcBef>
                <a:spcPts val="605"/>
              </a:spcBef>
              <a:buFont typeface="Arial" pitchFamily="34" charset="0"/>
              <a:buNone/>
              <a:defRPr sz="1800">
                <a:latin typeface="+mn-lt"/>
              </a:defRPr>
            </a:lvl2pPr>
            <a:lvl3pPr marL="230400" indent="-226800" algn="l" defTabSz="914400" eaLnBrk="1" latinLnBrk="0" hangingPunct="1">
              <a:spcBef>
                <a:spcPts val="0"/>
              </a:spcBef>
              <a:buClr>
                <a:schemeClr val="tx2"/>
              </a:buClr>
              <a:buSzPct val="80000"/>
              <a:buFont typeface="Wingdings" pitchFamily="2" charset="2"/>
              <a:buChar char=""/>
              <a:defRPr sz="1800">
                <a:latin typeface="+mn-lt"/>
              </a:defRPr>
            </a:lvl3pPr>
            <a:lvl4pPr marL="468000" indent="-237600" algn="l" defTabSz="914400" eaLnBrk="1" latinLnBrk="0" hangingPunct="1">
              <a:spcBef>
                <a:spcPts val="0"/>
              </a:spcBef>
              <a:buClr>
                <a:schemeClr val="tx1"/>
              </a:buClr>
              <a:buFont typeface="Credit Suisse Type Light" pitchFamily="34" charset="0"/>
              <a:buChar char="−"/>
              <a:defRPr sz="1800">
                <a:latin typeface="+mn-lt"/>
              </a:defRPr>
            </a:lvl4pPr>
            <a:lvl5pPr marL="705600" indent="-237600" algn="l" defTabSz="914400" eaLnBrk="1" latinLnBrk="0" hangingPunct="1">
              <a:spcBef>
                <a:spcPts val="0"/>
              </a:spcBef>
              <a:buClr>
                <a:schemeClr val="tx1"/>
              </a:buClr>
              <a:buFont typeface="Credit Suisse Type Light" pitchFamily="34" charset="0"/>
              <a:buChar char="−"/>
              <a:defRPr sz="1800">
                <a:latin typeface="+mn-lt"/>
              </a:defRPr>
            </a:lvl5pPr>
            <a:lvl6pPr marL="2514600" indent="-228600">
              <a:spcBef>
                <a:spcPct val="20000"/>
              </a:spcBef>
              <a:buFont typeface="Arial" pitchFamily="34" charset="0"/>
              <a:buChar char="•"/>
              <a:defRPr sz="2000">
                <a:latin typeface="+mn-lt"/>
              </a:defRPr>
            </a:lvl6pPr>
            <a:lvl7pPr marL="2971800" indent="-228600">
              <a:spcBef>
                <a:spcPct val="20000"/>
              </a:spcBef>
              <a:buFont typeface="Arial" pitchFamily="34" charset="0"/>
              <a:buChar char="•"/>
              <a:defRPr sz="2000">
                <a:latin typeface="+mn-lt"/>
              </a:defRPr>
            </a:lvl7pPr>
            <a:lvl8pPr marL="3429000" indent="-228600">
              <a:spcBef>
                <a:spcPct val="20000"/>
              </a:spcBef>
              <a:buFont typeface="Arial" pitchFamily="34" charset="0"/>
              <a:buChar char="•"/>
              <a:defRPr sz="2000">
                <a:latin typeface="+mn-lt"/>
              </a:defRPr>
            </a:lvl8pPr>
            <a:lvl9pPr marL="3886200" indent="-228600">
              <a:spcBef>
                <a:spcPct val="20000"/>
              </a:spcBef>
              <a:buFont typeface="Arial" pitchFamily="34" charset="0"/>
              <a:buChar char="•"/>
              <a:defRPr sz="2000">
                <a:latin typeface="+mn-lt"/>
              </a:defRPr>
            </a:lvl9pPr>
          </a:lstStyle>
          <a:p>
            <a:pPr>
              <a:lnSpc>
                <a:spcPct val="95000"/>
              </a:lnSpc>
              <a:buClr>
                <a:srgbClr val="FFFFFF"/>
              </a:buClr>
            </a:pPr>
            <a:r>
              <a:rPr lang="en-US" noProof="1">
                <a:solidFill>
                  <a:srgbClr val="000000"/>
                </a:solidFill>
              </a:rPr>
              <a:t>Confidencial</a:t>
            </a:r>
          </a:p>
        </p:txBody>
      </p:sp>
      <p:sp>
        <p:nvSpPr>
          <p:cNvPr id="13" name="Internal" descr="AQAAAAAQABvMzspQaqJKi5krCJRZVUlSYkVBI8BqFqeXcG3/uw8YMhppx+I2Qo9xzE9crJuAsg7PkTzKq1FiQkFPSygwY/i/Ki0ThXgCR4M4qgH7CA+mrGFV+4mi7VncjN34/ltL91d4DrbnBiUOuU1xQ0UEcBdKNieFjmHXxwdpSF2BX/j0p/eCGC7k+2g13cv2jmW4LIJ3tEJhrcjSqv6mRaEeUInu0OkDd09Ce6h5P1x23LRiL+tykUA8eXWRSPBWUJic5pk4y3sHkJ7+JRCa3b+Vd00boBihIHbkK+b7BlO7d/HQ" hidden="1"/>
          <p:cNvSpPr txBox="1">
            <a:spLocks noChangeArrowheads="1"/>
          </p:cNvSpPr>
          <p:nvPr userDrawn="1"/>
        </p:nvSpPr>
        <p:spPr bwMode="auto">
          <a:xfrm rot="16200000">
            <a:off x="-25150" y="3227063"/>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pic>
        <p:nvPicPr>
          <p:cNvPr id="16"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11"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CompanyLogo" descr="AQAAAAAQAD8/szyBEOVOjDx9SwkN169zZBhWm4/0uiZr9fHwyiZhHu5cw8jKAzsoS7t7u8ckxQv954FuEBhQOnU3KzxUtKnfI38PJHoOBhIPAg/C6BLBQobnJb8yheRjLUW+HZvP7th+g5WSWXRXHTEchdqGi/HgmqtcbtkwvEWZHUBT2ySMcHJjCbRS6HMyWk5RL976KhIGI36Ul4NoxEh2A5qYznL2zjvK/RkBfpYSBIFugj4AQmuMXPzLmwgjabmmaYb1XDqAU5qNO7djLJoT2jF9wAXLwGL9OuRCQotAkCkXcifEyb9pPDrBlMhN9PW5C8ZSSMhTrPgKJCNiHvBMH8u7H3nuzjbj/gk5HoMPvKG1d9Frp2FKJnFX7XS/ZPGoFOoeavvuAd5GF3UR0XmuinpChhAQQEHfKlgwXFduERfaDk2Wa5uoC48H37nsFZpBYljDrn4g4m3mNYpsbErS5GC5P5vZUGTHFpBkjNu6xfyN/YC+egITjfB/TNcL1cKndAcXcSdmf4yh8efSBCYP1D1Cu/dNWosdHFZfh852tnWcTdajavEFOB3E44p++tDGQ2cw7K4dSoiYaOLwz7hXmYb31jM="/>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369254945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Flysheet">
    <p:spTree>
      <p:nvGrpSpPr>
        <p:cNvPr id="1" name=""/>
        <p:cNvGrpSpPr/>
        <p:nvPr/>
      </p:nvGrpSpPr>
      <p:grpSpPr>
        <a:xfrm>
          <a:off x="0" y="0"/>
          <a:ext cx="0" cy="0"/>
          <a:chOff x="0" y="0"/>
          <a:chExt cx="0" cy="0"/>
        </a:xfrm>
      </p:grpSpPr>
      <p:sp>
        <p:nvSpPr>
          <p:cNvPr id="21"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4" name="GreyBox"/>
          <p:cNvSpPr/>
          <p:nvPr userDrawn="1"/>
        </p:nvSpPr>
        <p:spPr bwMode="gray">
          <a:xfrm>
            <a:off x="3280964" y="3429000"/>
            <a:ext cx="5863041" cy="161742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lnSpc>
                <a:spcPct val="95000"/>
              </a:lnSpc>
              <a:spcBef>
                <a:spcPts val="0"/>
              </a:spcBef>
              <a:spcAft>
                <a:spcPts val="0"/>
              </a:spcAft>
            </a:pPr>
            <a:endParaRPr lang="en-GB">
              <a:solidFill>
                <a:prstClr val="white"/>
              </a:solidFill>
            </a:endParaRPr>
          </a:p>
        </p:txBody>
      </p:sp>
      <p:sp>
        <p:nvSpPr>
          <p:cNvPr id="16" name="Title"/>
          <p:cNvSpPr>
            <a:spLocks noGrp="1"/>
          </p:cNvSpPr>
          <p:nvPr>
            <p:ph type="ctrTitle" hasCustomPrompt="1"/>
          </p:nvPr>
        </p:nvSpPr>
        <p:spPr bwMode="gray">
          <a:xfrm>
            <a:off x="3280961" y="3676400"/>
            <a:ext cx="5407508" cy="561314"/>
          </a:xfrm>
          <a:noFill/>
        </p:spPr>
        <p:txBody>
          <a:bodyPr lIns="72000" bIns="36000" anchor="b" anchorCtr="0">
            <a:noAutofit/>
          </a:bodyPr>
          <a:lstStyle>
            <a:lvl1pPr marL="0" indent="0">
              <a:lnSpc>
                <a:spcPct val="95000"/>
              </a:lnSpc>
              <a:tabLst>
                <a:tab pos="574675" algn="l"/>
              </a:tabLst>
              <a:defRPr sz="2400">
                <a:solidFill>
                  <a:schemeClr val="accent1"/>
                </a:solidFill>
                <a:latin typeface="+mj-lt"/>
                <a:ea typeface="+mn-ea"/>
                <a:cs typeface="+mn-cs"/>
              </a:defRPr>
            </a:lvl1pPr>
          </a:lstStyle>
          <a:p>
            <a:r>
              <a:rPr lang="en-US" dirty="0"/>
              <a:t>Flysheet heading</a:t>
            </a:r>
            <a:endParaRPr lang="en-GB" dirty="0"/>
          </a:p>
        </p:txBody>
      </p:sp>
      <p:sp>
        <p:nvSpPr>
          <p:cNvPr id="19" name="Subtitle"/>
          <p:cNvSpPr>
            <a:spLocks noGrp="1"/>
          </p:cNvSpPr>
          <p:nvPr>
            <p:ph type="subTitle" idx="1" hasCustomPrompt="1"/>
          </p:nvPr>
        </p:nvSpPr>
        <p:spPr bwMode="gray">
          <a:xfrm>
            <a:off x="3280961" y="4237715"/>
            <a:ext cx="5407508" cy="572400"/>
          </a:xfrm>
          <a:noFill/>
        </p:spPr>
        <p:txBody>
          <a:bodyPr lIns="72000" bIns="0"/>
          <a:lstStyle>
            <a:lvl1pPr marL="0" indent="0" algn="l">
              <a:lnSpc>
                <a:spcPct val="95000"/>
              </a:lnSpc>
              <a:buNone/>
              <a:tabLst>
                <a:tab pos="574675" algn="l"/>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Flysheet subheading</a:t>
            </a:r>
          </a:p>
        </p:txBody>
      </p:sp>
      <p:sp>
        <p:nvSpPr>
          <p:cNvPr id="30" name="DraftAndConfidential" descr="AQAAAAAQAD5vyZEbNLNCisLNTgtZwHzC8TfrTxJ+s7BbI68WIDRlUjUn/6B41yx3VsH8M+Dyef+s8ntPHFI5+6TGDqIM8bTlfBhdmppekIkXik7F9M3y6lh8Q1D/VpiTjtHIiKqktx0l8DpmXFbekg7ztVzQhwiNQO+t+arCWCkhxUh5Xaxc7PNDjbqxo6LVR3F4/qk5ApdiQFajTmB2/P9/ccAbNNo/UEyMYE81t0PuyYLdeHhMbIRi2qz6q/t2Km5XiajRHiKdIDG7NlUAHMkNAjpEc8tYhyRB8Yxe4VeAFALRFhiE"/>
          <p:cNvSpPr txBox="1">
            <a:spLocks noChangeArrowheads="1"/>
          </p:cNvSpPr>
          <p:nvPr userDrawn="1"/>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buClr>
                <a:srgbClr val="7898B3"/>
              </a:buClr>
              <a:buSzPct val="120000"/>
              <a:buFont typeface="Wingdings" pitchFamily="2" charset="2"/>
              <a:buNone/>
            </a:pPr>
            <a:r>
              <a:rPr lang="en-US" sz="1000" noProof="1">
                <a:solidFill>
                  <a:srgbClr val="000000"/>
                </a:solidFill>
                <a:latin typeface="Credit Suisse Type Light"/>
              </a:rPr>
              <a:t>Confidencial</a:t>
            </a:r>
          </a:p>
        </p:txBody>
      </p:sp>
      <p:sp>
        <p:nvSpPr>
          <p:cNvPr id="18" name="Tagline" hidden="1"/>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a:solidFill>
                  <a:srgbClr val="969696"/>
                </a:solidFill>
                <a:latin typeface="Credit Suisse Type Light"/>
              </a:rPr>
              <a:t>O:\IBD_Regional_Documents_Repository_AM_Groups\Latam Group\Mexico IBD\CKDs\Credit Suisse RE\New RP\CSMRTCK - Roadshow_v52.pptx</a:t>
            </a:r>
          </a:p>
        </p:txBody>
      </p:sp>
      <p:cxnSp>
        <p:nvCxnSpPr>
          <p:cNvPr id="5" name="RedLine"/>
          <p:cNvCxnSpPr/>
          <p:nvPr userDrawn="1"/>
        </p:nvCxnSpPr>
        <p:spPr bwMode="gray">
          <a:xfrm flipH="1">
            <a:off x="3280959" y="5085698"/>
            <a:ext cx="5863382"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Internal" descr="AQAAAAAQAInVeB4SxcpKp5W4Taqyin7Gl4kQpGWesPlVREST7M9EmSP1UbVDI0vhu4ZQkKlucf7YCkaSGXnyHh+GhHcc4tltj288gMuLzPeQ0qJHHWCnCFZ21nCIgiWmDE/HHLJb2yh8cvDJgv0jJ6QsoylGnsyKgz8we1kDnIOnROBGSQoy7b9GW7Rnj0cGjiDZmnGBboXbJ7aQaybaF2t9rZBUyOD4vqCJge980fSmjpjtAlZjJGAYntmymKgkFA2zdlkXEU6Kl809PGp3pDvwwWbD91cnnBAbeIxI48Ag0v467xhM" hidden="1"/>
          <p:cNvSpPr txBox="1">
            <a:spLocks noChangeArrowheads="1"/>
          </p:cNvSpPr>
          <p:nvPr userDrawn="1"/>
        </p:nvSpPr>
        <p:spPr bwMode="auto">
          <a:xfrm rot="16200000">
            <a:off x="-25150" y="3227063"/>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pic>
        <p:nvPicPr>
          <p:cNvPr id="28"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27"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CompanyLogo" descr="AQAAAAAQAPKtM3vy8mpArSNZeav/wpVnNeJ31zNXx36DlntOa7vRXDyQ6M5HVulNit+hu4EutMwPsWwcB999SQLtVluxjybO/8jy533xCp/tjegoRAQodyC0RC9m9PN9LgDymz1TUzH9uSx0DmPyYabFj1lvEX3tvqZ+c8RPLx4X9sCsdYadatUC60Itc6qDwnV2jGP2lt8mUCIHbBEikyJsiMpRf/bGbaTkrkYh1iJNFavFDIB9dIONrCxjm+gN194A3tZp0CAJNqPeVnK2WMpuAjpZvh56c/H9gVU5nYuOBzYtUoIddU6aw8FgJBGgj7vujBKoA3zLwFBKyeyPSpxQgrHqyEufAWJzAiMAGgy62jawccYqN5gx81tB18k2vdaRT/SyTH8T+Db8VRjxl7+cUczWVLYSk+MY/sC0PHyXUDBVc6M26xcVJD7ynaLRIS4Za2ZuAlfpXoMLkfR3dw/879ZkQpHmxsVMdze2mX66o8kmPZS6vype6VqxEOkOEvLL87YDRVicNd53Rfhpv/8+ml6j8hq8gT1NgQhGvW4XIwB73eBV7d2gvj5mbDtWkkuzRZmPqSwLQ9zCx8Yu98IfFjrTEAw="/>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82438676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Flysheet Numbered">
    <p:spTree>
      <p:nvGrpSpPr>
        <p:cNvPr id="1" name=""/>
        <p:cNvGrpSpPr/>
        <p:nvPr/>
      </p:nvGrpSpPr>
      <p:grpSpPr>
        <a:xfrm>
          <a:off x="0" y="0"/>
          <a:ext cx="0" cy="0"/>
          <a:chOff x="0" y="0"/>
          <a:chExt cx="0" cy="0"/>
        </a:xfrm>
      </p:grpSpPr>
      <p:sp>
        <p:nvSpPr>
          <p:cNvPr id="21"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4" name="GreyBox"/>
          <p:cNvSpPr/>
          <p:nvPr userDrawn="1"/>
        </p:nvSpPr>
        <p:spPr bwMode="gray">
          <a:xfrm>
            <a:off x="3280964" y="3429000"/>
            <a:ext cx="5863041" cy="161742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lnSpc>
                <a:spcPct val="95000"/>
              </a:lnSpc>
              <a:spcBef>
                <a:spcPts val="0"/>
              </a:spcBef>
              <a:spcAft>
                <a:spcPts val="0"/>
              </a:spcAft>
            </a:pPr>
            <a:endParaRPr lang="en-GB">
              <a:solidFill>
                <a:prstClr val="white"/>
              </a:solidFill>
            </a:endParaRPr>
          </a:p>
        </p:txBody>
      </p:sp>
      <p:sp>
        <p:nvSpPr>
          <p:cNvPr id="16" name="Title"/>
          <p:cNvSpPr>
            <a:spLocks noGrp="1"/>
          </p:cNvSpPr>
          <p:nvPr>
            <p:ph type="ctrTitle" hasCustomPrompt="1"/>
          </p:nvPr>
        </p:nvSpPr>
        <p:spPr bwMode="gray">
          <a:xfrm>
            <a:off x="3280961" y="3676400"/>
            <a:ext cx="5407508" cy="561314"/>
          </a:xfrm>
          <a:noFill/>
        </p:spPr>
        <p:txBody>
          <a:bodyPr lIns="72000" bIns="36000" anchor="b" anchorCtr="0">
            <a:noAutofit/>
          </a:bodyPr>
          <a:lstStyle>
            <a:lvl1pPr marL="573088" indent="-573088">
              <a:lnSpc>
                <a:spcPct val="95000"/>
              </a:lnSpc>
              <a:tabLst>
                <a:tab pos="574675" algn="l"/>
              </a:tabLst>
              <a:defRPr sz="2400">
                <a:solidFill>
                  <a:schemeClr val="accent1"/>
                </a:solidFill>
                <a:latin typeface="+mj-lt"/>
                <a:ea typeface="+mn-ea"/>
                <a:cs typeface="+mn-cs"/>
              </a:defRPr>
            </a:lvl1pPr>
          </a:lstStyle>
          <a:p>
            <a:r>
              <a:rPr lang="en-US" dirty="0"/>
              <a:t>#.	Flysheet heading</a:t>
            </a:r>
            <a:endParaRPr lang="en-GB" dirty="0"/>
          </a:p>
        </p:txBody>
      </p:sp>
      <p:sp>
        <p:nvSpPr>
          <p:cNvPr id="19" name="Subtitle"/>
          <p:cNvSpPr>
            <a:spLocks noGrp="1"/>
          </p:cNvSpPr>
          <p:nvPr>
            <p:ph type="subTitle" idx="1" hasCustomPrompt="1"/>
          </p:nvPr>
        </p:nvSpPr>
        <p:spPr bwMode="gray">
          <a:xfrm>
            <a:off x="3280961" y="4237715"/>
            <a:ext cx="5407508" cy="572400"/>
          </a:xfrm>
          <a:noFill/>
        </p:spPr>
        <p:txBody>
          <a:bodyPr lIns="72000" bIns="0"/>
          <a:lstStyle>
            <a:lvl1pPr marL="569913" indent="-569913" algn="l">
              <a:lnSpc>
                <a:spcPct val="95000"/>
              </a:lnSpc>
              <a:buNone/>
              <a:tabLst>
                <a:tab pos="574675" algn="l"/>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	Flysheet subheading</a:t>
            </a:r>
          </a:p>
        </p:txBody>
      </p:sp>
      <p:sp>
        <p:nvSpPr>
          <p:cNvPr id="30" name="DraftAndConfidential" descr="AQAAAAAQAHBal1mp+zBAtAT5AJetbEFLHGWW+t/rDrGNO3BXOrWHEuw4H4MoZMJOAgralriMpWApKFODl/SI4O5jCuEkbO/DP7G+q+H+B3VJmVOIXrhgHD4FdnmLzdoNkc9MYcagyTVFMTN5R0+Ib2pLc/wZilBpRWbSeSG8quB/sBTT1G/o+43qny7Zladf/0dcmuUM52WuZks/t+BTzv+ohRNU20puGgwaQnxIb9tCP2Y5AY8IQyGkauHR3+YYhAoWrfP2XuA3dcyB04hA9hm3vpWkWvigT06xLpY55mUqcB23bN+L"/>
          <p:cNvSpPr txBox="1">
            <a:spLocks noChangeArrowheads="1"/>
          </p:cNvSpPr>
          <p:nvPr userDrawn="1"/>
        </p:nvSpPr>
        <p:spPr bwMode="auto">
          <a:xfrm>
            <a:off x="8058361"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buClr>
                <a:srgbClr val="7898B3"/>
              </a:buClr>
              <a:buSzPct val="120000"/>
              <a:buFont typeface="Wingdings" pitchFamily="2" charset="2"/>
              <a:buNone/>
            </a:pPr>
            <a:r>
              <a:rPr lang="en-US" sz="1000" noProof="1">
                <a:solidFill>
                  <a:srgbClr val="000000"/>
                </a:solidFill>
                <a:latin typeface="Credit Suisse Type Light"/>
              </a:rPr>
              <a:t>Confidencial</a:t>
            </a:r>
          </a:p>
        </p:txBody>
      </p:sp>
      <p:sp>
        <p:nvSpPr>
          <p:cNvPr id="18" name="Tagline" hidden="1"/>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a:solidFill>
                  <a:srgbClr val="969696"/>
                </a:solidFill>
                <a:latin typeface="Credit Suisse Type Light"/>
              </a:rPr>
              <a:t>O:\IBD_Regional_Documents_Repository_AM_Groups\Latam Group\Mexico IBD\CKDs\Credit Suisse RE\New RP\CSMRTCK - Roadshow_v52.pptx</a:t>
            </a:r>
          </a:p>
        </p:txBody>
      </p:sp>
      <p:cxnSp>
        <p:nvCxnSpPr>
          <p:cNvPr id="5" name="RedLine"/>
          <p:cNvCxnSpPr/>
          <p:nvPr userDrawn="1"/>
        </p:nvCxnSpPr>
        <p:spPr bwMode="gray">
          <a:xfrm flipH="1">
            <a:off x="3280959" y="5085698"/>
            <a:ext cx="5863382"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Internal" descr="AQAAAAAQAAXs762z6xlAho3E9R5rErs7Qkg0rE3Y6Meg1Fw/RtHeu2sErVAKuq5vTqAfVvmSoV1WZ89EIqz7ScULvWFHpGbTFP4OosI4E+i+ypWTKcnBzyOCFn9kpAiNM8ofyWtpnYlQnCrFksgxOR/Fl2D87yhL9a9nFQT+WLY8yxSMXsLfozT0gnYt6mxW7YowSynCmIH2/tvrgSknPQZzIFDA+j/q885Fg8bczjbN3k3aeb1qaf0N+L8diZAgnpXS5bPJkcZX8SCCglaWPvV+DaRm56vfprhD5dR1CodcbpJVn05A" hidden="1"/>
          <p:cNvSpPr txBox="1">
            <a:spLocks noChangeArrowheads="1"/>
          </p:cNvSpPr>
          <p:nvPr userDrawn="1"/>
        </p:nvSpPr>
        <p:spPr bwMode="auto">
          <a:xfrm rot="16200000">
            <a:off x="-25514" y="3227855"/>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pic>
        <p:nvPicPr>
          <p:cNvPr id="28"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27"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CompanyLogo" descr="AQAAAAAQAGkyRSXZpm9Plr/XnDIUggs3NSsebkLDID95ZKyb9zzeXOcINYUFalfywvc+p7b2qDyxvuPOEcB/AIjYq7W9Y9gV0a6LH8AknpKNk+ycjlOiubmYXK6NkoYS0lEGIBdWf/LUshUU17F9qfFBvCiEtUj2s73PpZuxeyVSQKqjMMAuMOWu28uSQbv+h0SAxV/X1t2Yyf55r9n37n4EHfUc/NVLmHSWNFu1YPkBG16UDYE88qeimUiFNzgjuzFH2fsp73SMf+Focm4FPM7zGP8yxpniSIzhwWZn/O24JfcAFowNXiatDd/yYmZXy8/jzlnIQtn45sU60Bws4vNN29kQiBZ5cJzh/byDwkSWCSJLcSJjVgWgHa3isP/xoebkHt3ykifzL9ekEXo8zRP4YyX/ZMR5kVH60MO5BlT5aYfFLDbXnulFzVVi9waytumB56lB0teNzrZvcBOcfTv9IJcyVk4ADBYTeezZlcDqeMeUK0OKNPAbAqqf2VZeblBDkXG3VoNC5Ppv6AiWgpCjeZv+wUU4siVe70fIvB/YZnVc/XkK/tm99q7rJSER7x++Oly31DgtUjnLqpwPfZspwRjEaTs="/>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368677389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9" name="ObjectBox25" descr="&lt;tags&gt;&lt;tag n=&quot;BulletInfo&quot; v=&quot;Standard&quot; /&gt;&lt;tag n=&quot;Format&quot; v=&quot;1&quot; /&gt;&lt;/tags&gt;" hidden="1"/>
          <p:cNvSpPr>
            <a:spLocks noGrp="1"/>
          </p:cNvSpPr>
          <p:nvPr>
            <p:ph sz="quarter" idx="4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0" name="HeadingBox25" descr="&lt;tags&gt;&lt;tag n=&quot;Format&quot; v=&quot;1&quot; /&gt;&lt;/tags&gt;" hidden="1"/>
          <p:cNvSpPr>
            <a:spLocks noGrp="1"/>
          </p:cNvSpPr>
          <p:nvPr>
            <p:ph type="body" sz="quarter" idx="5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41" name="ObjectBox24" descr="&lt;tags&gt;&lt;tag n=&quot;BulletInfo&quot; v=&quot;Standard&quot; /&gt;&lt;tag n=&quot;Format&quot; v=&quot;1&quot; /&gt;&lt;/tags&gt;" hidden="1"/>
          <p:cNvSpPr>
            <a:spLocks noGrp="1"/>
          </p:cNvSpPr>
          <p:nvPr>
            <p:ph sz="quarter" idx="5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2" name="HeadingBox24" descr="&lt;tags&gt;&lt;tag n=&quot;Format&quot; v=&quot;1&quot; /&gt;&lt;/tags&gt;" hidden="1"/>
          <p:cNvSpPr>
            <a:spLocks noGrp="1"/>
          </p:cNvSpPr>
          <p:nvPr>
            <p:ph type="body" sz="quarter" idx="5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43" name="ObjectBox23" descr="&lt;tags&gt;&lt;tag n=&quot;BulletInfo&quot; v=&quot;Standard&quot; /&gt;&lt;tag n=&quot;Format&quot; v=&quot;1&quot; /&gt;&lt;/tags&gt;" hidden="1"/>
          <p:cNvSpPr>
            <a:spLocks noGrp="1"/>
          </p:cNvSpPr>
          <p:nvPr>
            <p:ph sz="quarter" idx="5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4" name="HeadingBox23" descr="&lt;tags&gt;&lt;tag n=&quot;Format&quot; v=&quot;1&quot; /&gt;&lt;/tags&gt;" hidden="1"/>
          <p:cNvSpPr>
            <a:spLocks noGrp="1"/>
          </p:cNvSpPr>
          <p:nvPr>
            <p:ph type="body" sz="quarter" idx="5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45" name="ObjectBox22" descr="&lt;tags&gt;&lt;tag n=&quot;BulletInfo&quot; v=&quot;Standard&quot; /&gt;&lt;tag n=&quot;Format&quot; v=&quot;1&quot; /&gt;&lt;/tags&gt;" hidden="1"/>
          <p:cNvSpPr>
            <a:spLocks noGrp="1"/>
          </p:cNvSpPr>
          <p:nvPr>
            <p:ph sz="quarter" idx="5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6" name="HeadingBox22" descr="&lt;tags&gt;&lt;tag n=&quot;Format&quot; v=&quot;1&quot; /&gt;&lt;/tags&gt;" hidden="1"/>
          <p:cNvSpPr>
            <a:spLocks noGrp="1"/>
          </p:cNvSpPr>
          <p:nvPr>
            <p:ph type="body" sz="quarter" idx="5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47" name="ObjectBox21" descr="&lt;tags&gt;&lt;tag n=&quot;BulletInfo&quot; v=&quot;Standard&quot; /&gt;&lt;tag n=&quot;Format&quot; v=&quot;1&quot; /&gt;&lt;/tags&gt;" hidden="1"/>
          <p:cNvSpPr>
            <a:spLocks noGrp="1"/>
          </p:cNvSpPr>
          <p:nvPr>
            <p:ph sz="quarter" idx="5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8" name="HeadingBox21" descr="&lt;tags&gt;&lt;tag n=&quot;Format&quot; v=&quot;1&quot; /&gt;&lt;/tags&gt;" hidden="1"/>
          <p:cNvSpPr>
            <a:spLocks noGrp="1"/>
          </p:cNvSpPr>
          <p:nvPr>
            <p:ph type="body" sz="quarter" idx="5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49" name="ObjectBox20" descr="&lt;tags&gt;&lt;tag n=&quot;BulletInfo&quot; v=&quot;Standard&quot; /&gt;&lt;tag n=&quot;Format&quot; v=&quot;1&quot; /&gt;&lt;/tags&gt;" hidden="1"/>
          <p:cNvSpPr>
            <a:spLocks noGrp="1"/>
          </p:cNvSpPr>
          <p:nvPr>
            <p:ph sz="quarter" idx="5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0" name="HeadingBox20" descr="&lt;tags&gt;&lt;tag n=&quot;Format&quot; v=&quot;1&quot; /&gt;&lt;/tags&gt;" hidden="1"/>
          <p:cNvSpPr>
            <a:spLocks noGrp="1"/>
          </p:cNvSpPr>
          <p:nvPr>
            <p:ph type="body" sz="quarter" idx="6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51" name="ObjectBox19" descr="&lt;tags&gt;&lt;tag n=&quot;BulletInfo&quot; v=&quot;Standard&quot; /&gt;&lt;tag n=&quot;Format&quot; v=&quot;1&quot; /&gt;&lt;/tags&gt;" hidden="1"/>
          <p:cNvSpPr>
            <a:spLocks noGrp="1"/>
          </p:cNvSpPr>
          <p:nvPr>
            <p:ph sz="quarter" idx="6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2" name="HeadingBox19" descr="&lt;tags&gt;&lt;tag n=&quot;Format&quot; v=&quot;1&quot; /&gt;&lt;/tags&gt;" hidden="1"/>
          <p:cNvSpPr>
            <a:spLocks noGrp="1"/>
          </p:cNvSpPr>
          <p:nvPr>
            <p:ph type="body" sz="quarter" idx="6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53" name="ObjectBox18" descr="&lt;tags&gt;&lt;tag n=&quot;BulletInfo&quot; v=&quot;Standard&quot; /&gt;&lt;tag n=&quot;Format&quot; v=&quot;1&quot; /&gt;&lt;/tags&gt;" hidden="1"/>
          <p:cNvSpPr>
            <a:spLocks noGrp="1"/>
          </p:cNvSpPr>
          <p:nvPr>
            <p:ph sz="quarter" idx="6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4" name="HeadingBox18" descr="&lt;tags&gt;&lt;tag n=&quot;Format&quot; v=&quot;1&quot; /&gt;&lt;/tags&gt;" hidden="1"/>
          <p:cNvSpPr>
            <a:spLocks noGrp="1"/>
          </p:cNvSpPr>
          <p:nvPr>
            <p:ph type="body" sz="quarter" idx="6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55" name="ObjectBox17" descr="&lt;tags&gt;&lt;tag n=&quot;BulletInfo&quot; v=&quot;Standard&quot; /&gt;&lt;tag n=&quot;Format&quot; v=&quot;1&quot; /&gt;&lt;/tags&gt;" hidden="1"/>
          <p:cNvSpPr>
            <a:spLocks noGrp="1"/>
          </p:cNvSpPr>
          <p:nvPr>
            <p:ph sz="quarter" idx="6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6" name="HeadingBox17" descr="&lt;tags&gt;&lt;tag n=&quot;Format&quot; v=&quot;1&quot; /&gt;&lt;/tags&gt;" hidden="1"/>
          <p:cNvSpPr>
            <a:spLocks noGrp="1"/>
          </p:cNvSpPr>
          <p:nvPr>
            <p:ph type="body" sz="quarter" idx="6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6" name="ObjectBox16" descr="&lt;tags&gt;&lt;tag n=&quot;BulletInfo&quot; v=&quot;Standard&quot; /&gt;&lt;tag n=&quot;Format&quot; v=&quot;1&quot; /&gt;&lt;/tags&gt;" hidden="1"/>
          <p:cNvSpPr>
            <a:spLocks noGrp="1"/>
          </p:cNvSpPr>
          <p:nvPr>
            <p:ph sz="quarter" idx="3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7" name="HeadingBox16" descr="&lt;tags&gt;&lt;tag n=&quot;Format&quot; v=&quot;1&quot; /&gt;&lt;/tags&gt;" hidden="1"/>
          <p:cNvSpPr>
            <a:spLocks noGrp="1"/>
          </p:cNvSpPr>
          <p:nvPr>
            <p:ph type="body" sz="quarter" idx="4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8" name="ObjectBox15" descr="&lt;tags&gt;&lt;tag n=&quot;BulletInfo&quot; v=&quot;Standard&quot; /&gt;&lt;tag n=&quot;Format&quot; v=&quot;1&quot; /&gt;&lt;/tags&gt;" hidden="1"/>
          <p:cNvSpPr>
            <a:spLocks noGrp="1"/>
          </p:cNvSpPr>
          <p:nvPr>
            <p:ph sz="quarter" idx="4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HeadingBox15" descr="&lt;tags&gt;&lt;tag n=&quot;Format&quot; v=&quot;1&quot; /&gt;&lt;/tags&gt;" hidden="1"/>
          <p:cNvSpPr>
            <a:spLocks noGrp="1"/>
          </p:cNvSpPr>
          <p:nvPr>
            <p:ph type="body" sz="quarter" idx="4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11" name="ObjectBox14" descr="&lt;tags&gt;&lt;tag n=&quot;BulletInfo&quot; v=&quot;Standard&quot; /&gt;&lt;tag n=&quot;Format&quot; v=&quot;1&quot; /&gt;&lt;/tags&gt;" hidden="1"/>
          <p:cNvSpPr>
            <a:spLocks noGrp="1"/>
          </p:cNvSpPr>
          <p:nvPr>
            <p:ph sz="quarter" idx="4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2" name="HeadingBox14" descr="&lt;tags&gt;&lt;tag n=&quot;Format&quot; v=&quot;1&quot; /&gt;&lt;/tags&gt;" hidden="1"/>
          <p:cNvSpPr>
            <a:spLocks noGrp="1"/>
          </p:cNvSpPr>
          <p:nvPr>
            <p:ph type="body" sz="quarter" idx="4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13" name="ObjectBox13" descr="&lt;tags&gt;&lt;tag n=&quot;BulletInfo&quot; v=&quot;Standard&quot; /&gt;&lt;tag n=&quot;Format&quot; v=&quot;1&quot; /&gt;&lt;/tags&gt;" hidden="1"/>
          <p:cNvSpPr>
            <a:spLocks noGrp="1"/>
          </p:cNvSpPr>
          <p:nvPr>
            <p:ph sz="quarter" idx="4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4" name="HeadingBox13" descr="&lt;tags&gt;&lt;tag n=&quot;Format&quot; v=&quot;1&quot; /&gt;&lt;/tags&gt;" hidden="1"/>
          <p:cNvSpPr>
            <a:spLocks noGrp="1"/>
          </p:cNvSpPr>
          <p:nvPr>
            <p:ph type="body" sz="quarter" idx="4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15" name="ObjectBox12" descr="&lt;tags&gt;&lt;tag n=&quot;BulletInfo&quot; v=&quot;Standard&quot; /&gt;&lt;tag n=&quot;Format&quot; v=&quot;1&quot; /&gt;&lt;/tags&gt;" hidden="1"/>
          <p:cNvSpPr>
            <a:spLocks noGrp="1"/>
          </p:cNvSpPr>
          <p:nvPr>
            <p:ph sz="quarter" idx="3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6" name="HeadingBox12" descr="&lt;tags&gt;&lt;tag n=&quot;Format&quot; v=&quot;1&quot; /&gt;&lt;/tags&gt;" hidden="1"/>
          <p:cNvSpPr>
            <a:spLocks noGrp="1"/>
          </p:cNvSpPr>
          <p:nvPr>
            <p:ph type="body" sz="quarter" idx="3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17" name="ObjectBox11" descr="&lt;tags&gt;&lt;tag n=&quot;BulletInfo&quot; v=&quot;Standard&quot; /&gt;&lt;tag n=&quot;Format&quot; v=&quot;1&quot; /&gt;&lt;/tags&gt;" hidden="1"/>
          <p:cNvSpPr>
            <a:spLocks noGrp="1"/>
          </p:cNvSpPr>
          <p:nvPr>
            <p:ph sz="quarter" idx="3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8" name="HeadingBox11" descr="&lt;tags&gt;&lt;tag n=&quot;Format&quot; v=&quot;1&quot; /&gt;&lt;/tags&gt;" hidden="1"/>
          <p:cNvSpPr>
            <a:spLocks noGrp="1"/>
          </p:cNvSpPr>
          <p:nvPr>
            <p:ph type="body" sz="quarter" idx="3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19" name="ObjectBox10" descr="&lt;tags&gt;&lt;tag n=&quot;BulletInfo&quot; v=&quot;Standard&quot; /&gt;&lt;tag n=&quot;Format&quot; v=&quot;1&quot; /&gt;&lt;/tags&gt;" hidden="1"/>
          <p:cNvSpPr>
            <a:spLocks noGrp="1"/>
          </p:cNvSpPr>
          <p:nvPr>
            <p:ph sz="quarter" idx="3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0" name="HeadingBox10" descr="&lt;tags&gt;&lt;tag n=&quot;Format&quot; v=&quot;1&quot; /&gt;&lt;/tags&gt;" hidden="1"/>
          <p:cNvSpPr>
            <a:spLocks noGrp="1"/>
          </p:cNvSpPr>
          <p:nvPr>
            <p:ph type="body" sz="quarter" idx="3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21" name="ObjectBox9" descr="&lt;tags&gt;&lt;tag n=&quot;BulletInfo&quot; v=&quot;Standard&quot; /&gt;&lt;tag n=&quot;Format&quot; v=&quot;1&quot; /&gt;&lt;/tags&gt;" hidden="1"/>
          <p:cNvSpPr>
            <a:spLocks noGrp="1"/>
          </p:cNvSpPr>
          <p:nvPr>
            <p:ph sz="quarter" idx="2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2" name="HeadingBox9" descr="&lt;tags&gt;&lt;tag n=&quot;Format&quot; v=&quot;1&quot; /&gt;&lt;/tags&gt;" hidden="1"/>
          <p:cNvSpPr>
            <a:spLocks noGrp="1"/>
          </p:cNvSpPr>
          <p:nvPr>
            <p:ph type="body" sz="quarter" idx="3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23" name="ObjectBox8" descr="&lt;tags&gt;&lt;tag n=&quot;BulletInfo&quot; v=&quot;Standard&quot; /&gt;&lt;tag n=&quot;Format&quot; v=&quot;1&quot; /&gt;&lt;/tags&gt;" hidden="1"/>
          <p:cNvSpPr>
            <a:spLocks noGrp="1"/>
          </p:cNvSpPr>
          <p:nvPr>
            <p:ph sz="quarter" idx="24"/>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4" name="HeadingBox8" descr="&lt;tags&gt;&lt;tag n=&quot;Format&quot; v=&quot;1&quot; /&gt;&lt;/tags&gt;" hidden="1"/>
          <p:cNvSpPr>
            <a:spLocks noGrp="1"/>
          </p:cNvSpPr>
          <p:nvPr>
            <p:ph type="body" sz="quarter" idx="23"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25" name="ObjectBox7" descr="&lt;tags&gt;&lt;tag n=&quot;BulletInfo&quot; v=&quot;Standard&quot; /&gt;&lt;tag n=&quot;Format&quot; v=&quot;1&quot; /&gt;&lt;/tags&gt;" hidden="1"/>
          <p:cNvSpPr>
            <a:spLocks noGrp="1"/>
          </p:cNvSpPr>
          <p:nvPr>
            <p:ph sz="quarter" idx="18"/>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6" name="HeadingBox7" descr="&lt;tags&gt;&lt;tag n=&quot;Format&quot; v=&quot;1&quot; /&gt;&lt;/tags&gt;" hidden="1"/>
          <p:cNvSpPr>
            <a:spLocks noGrp="1"/>
          </p:cNvSpPr>
          <p:nvPr>
            <p:ph type="body" sz="quarter" idx="17"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27" name="ObjectBox6" descr="&lt;tags&gt;&lt;tag n=&quot;BulletInfo&quot; v=&quot;Standard&quot; /&gt;&lt;tag n=&quot;Format&quot; v=&quot;1&quot; /&gt;&lt;/tags&gt;" hidden="1"/>
          <p:cNvSpPr>
            <a:spLocks noGrp="1"/>
          </p:cNvSpPr>
          <p:nvPr>
            <p:ph sz="quarter" idx="2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8" name="HeadingBox6" descr="&lt;tags&gt;&lt;tag n=&quot;Format&quot; v=&quot;1&quot; /&gt;&lt;/tags&gt;" hidden="1"/>
          <p:cNvSpPr>
            <a:spLocks noGrp="1"/>
          </p:cNvSpPr>
          <p:nvPr>
            <p:ph type="body" sz="quarter" idx="31"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29" name="ObjectBox5" descr="&lt;tags&gt;&lt;tag n=&quot;BulletInfo&quot; v=&quot;Standard&quot; /&gt;&lt;tag n=&quot;Format&quot; v=&quot;1&quot; /&gt;&lt;/tags&gt;" hidden="1"/>
          <p:cNvSpPr>
            <a:spLocks noGrp="1"/>
          </p:cNvSpPr>
          <p:nvPr>
            <p:ph sz="quarter" idx="2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0" name="HeadingBox5" descr="&lt;tags&gt;&lt;tag n=&quot;Format&quot; v=&quot;1&quot; /&gt;&lt;/tags&gt;" hidden="1"/>
          <p:cNvSpPr>
            <a:spLocks noGrp="1"/>
          </p:cNvSpPr>
          <p:nvPr>
            <p:ph type="body" sz="quarter" idx="19"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31" name="ObjectBox4" descr="&lt;tags&gt;&lt;tag n=&quot;BulletInfo&quot; v=&quot;Standard&quot; /&gt;&lt;tag n=&quot;Format&quot; v=&quot;1&quot; /&gt;&lt;/tags&gt;" hidden="1"/>
          <p:cNvSpPr>
            <a:spLocks noGrp="1"/>
          </p:cNvSpPr>
          <p:nvPr>
            <p:ph sz="quarter" idx="1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2" name="HeadingBox4" descr="&lt;tags&gt;&lt;tag n=&quot;Format&quot; v=&quot;1&quot; /&gt;&lt;/tags&gt;" hidden="1"/>
          <p:cNvSpPr>
            <a:spLocks noGrp="1"/>
          </p:cNvSpPr>
          <p:nvPr>
            <p:ph type="body" sz="quarter" idx="1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33" name="ObjectBox3" descr="&lt;tags&gt;&lt;tag n=&quot;BulletInfo&quot; v=&quot;Standard&quot; /&gt;&lt;tag n=&quot;Format&quot; v=&quot;1&quot; /&gt;&lt;/tags&gt;" hidden="1"/>
          <p:cNvSpPr>
            <a:spLocks noGrp="1"/>
          </p:cNvSpPr>
          <p:nvPr>
            <p:ph sz="quarter" idx="28"/>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4" name="HeadingBox3" descr="&lt;tags&gt;&lt;tag n=&quot;Format&quot; v=&quot;1&quot; /&gt;&lt;/tags&gt;" hidden="1"/>
          <p:cNvSpPr>
            <a:spLocks noGrp="1"/>
          </p:cNvSpPr>
          <p:nvPr>
            <p:ph type="body" sz="quarter" idx="3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35" name="ObjectBox2" descr="&lt;tags&gt;&lt;tag n=&quot;BulletInfo&quot; v=&quot;Standard&quot; /&gt;&lt;tag n=&quot;Format&quot; v=&quot;1&quot; /&gt;&lt;/tags&gt;" hidden="1"/>
          <p:cNvSpPr>
            <a:spLocks noGrp="1"/>
          </p:cNvSpPr>
          <p:nvPr>
            <p:ph sz="quarter" idx="22"/>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6" name="HeadingBox2" descr="&lt;tags&gt;&lt;tag n=&quot;Format&quot; v=&quot;1&quot; /&gt;&lt;/tags&gt;" hidden="1"/>
          <p:cNvSpPr>
            <a:spLocks noGrp="1"/>
          </p:cNvSpPr>
          <p:nvPr>
            <p:ph type="body" sz="quarter" idx="2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37" name="ObjectBox1" descr="&lt;tags&gt;&lt;tag n=&quot;BulletInfo&quot; v=&quot;Standard&quot; /&gt;&lt;tag n=&quot;Format&quot; v=&quot;1&quot; /&gt;&lt;/tags&gt;" hidden="1"/>
          <p:cNvSpPr>
            <a:spLocks noGrp="1"/>
          </p:cNvSpPr>
          <p:nvPr>
            <p:ph sz="quarter" idx="4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8" name="HeadingBox1" descr="&lt;tags&gt;&lt;tag n=&quot;Format&quot; v=&quot;1&quot; /&gt;&lt;/tags&gt;" hidden="1"/>
          <p:cNvSpPr>
            <a:spLocks noGrp="1"/>
          </p:cNvSpPr>
          <p:nvPr>
            <p:ph type="body" sz="quarter" idx="4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9"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5" name="MessageStatement"/>
          <p:cNvSpPr>
            <a:spLocks noGrp="1" noChangeArrowheads="1"/>
          </p:cNvSpPr>
          <p:nvPr>
            <p:ph type="subTitle" idx="1" hasCustomPrompt="1"/>
          </p:nvPr>
        </p:nvSpPr>
        <p:spPr>
          <a:xfrm>
            <a:off x="449999" y="5731200"/>
            <a:ext cx="8236801" cy="298800"/>
          </a:xfrm>
          <a:solidFill>
            <a:schemeClr val="tx2"/>
          </a:solidFill>
          <a:ln w="6350">
            <a:solidFill>
              <a:schemeClr val="tx2"/>
            </a:solid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b" anchorCtr="0" compatLnSpc="1">
            <a:prstTxWarp prst="textNoShape">
              <a:avLst/>
            </a:prstTxWarp>
            <a:spAutoFit/>
          </a:bodyPr>
          <a:lstStyle>
            <a:lvl1pPr>
              <a:defRPr lang="en-US" noProof="0" dirty="0" smtClean="0">
                <a:solidFill>
                  <a:schemeClr val="bg1"/>
                </a:solidFill>
                <a:latin typeface="+mn-lt"/>
                <a:ea typeface="+mn-ea"/>
                <a:cs typeface="+mn-cs"/>
              </a:defRPr>
            </a:lvl1pPr>
          </a:lstStyle>
          <a:p>
            <a:pPr lvl="0"/>
            <a:r>
              <a:rPr lang="en-US" noProof="0" dirty="0"/>
              <a:t>Message statement</a:t>
            </a:r>
          </a:p>
        </p:txBody>
      </p:sp>
      <p:sp>
        <p:nvSpPr>
          <p:cNvPr id="2" name="Title"/>
          <p:cNvSpPr>
            <a:spLocks noGrp="1"/>
          </p:cNvSpPr>
          <p:nvPr>
            <p:ph type="title" hasCustomPrompt="1"/>
          </p:nvPr>
        </p:nvSpPr>
        <p:spPr/>
        <p:txBody>
          <a:bodyPr/>
          <a:lstStyle>
            <a:lvl1pPr>
              <a:defRPr>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392745729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Number"/>
          <p:cNvSpPr>
            <a:spLocks noGrp="1" noChangeArrowheads="1"/>
          </p:cNvSpPr>
          <p:nvPr>
            <p:ph type="sldNum" sz="quarter" idx="10"/>
          </p:nvPr>
        </p:nvSpPr>
        <p:spPr>
          <a:ln/>
        </p:spPr>
        <p:txBody>
          <a:bodyPr/>
          <a:lstStyle>
            <a:lvl1pPr>
              <a:defRPr/>
            </a:lvl1pPr>
          </a:lstStyle>
          <a:p>
            <a:pPr>
              <a:defRPr/>
            </a:pPr>
            <a:fld id="{97D33E5F-BB6D-4CCE-8FDC-978AAF8557A5}" type="slidenum">
              <a:rPr lang="ja-JP" altLang="en-US">
                <a:solidFill>
                  <a:srgbClr val="000000"/>
                </a:solidFill>
              </a:rPr>
              <a:pPr>
                <a:defRPr/>
              </a:pPr>
              <a:t>‹Nº›</a:t>
            </a:fld>
            <a:endParaRPr lang="en-US" altLang="ja-JP">
              <a:solidFill>
                <a:srgbClr val="000000"/>
              </a:solidFill>
            </a:endParaRPr>
          </a:p>
        </p:txBody>
      </p:sp>
    </p:spTree>
    <p:extLst>
      <p:ext uri="{BB962C8B-B14F-4D97-AF65-F5344CB8AC3E}">
        <p14:creationId xmlns:p14="http://schemas.microsoft.com/office/powerpoint/2010/main" val="188195900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itleOnly">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449263" y="190500"/>
            <a:ext cx="7219950" cy="347663"/>
          </a:xfrm>
          <a:prstGeom prst="rect">
            <a:avLst/>
          </a:prstGeom>
        </p:spPr>
        <p:txBody>
          <a:bodyPr/>
          <a:lstStyle/>
          <a:p>
            <a:r>
              <a:rPr lang="en-US"/>
              <a:t>Click to edit Master title style</a:t>
            </a:r>
          </a:p>
        </p:txBody>
      </p:sp>
      <p:sp>
        <p:nvSpPr>
          <p:cNvPr id="3" name="SlideNumber"/>
          <p:cNvSpPr>
            <a:spLocks noGrp="1" noChangeArrowheads="1"/>
          </p:cNvSpPr>
          <p:nvPr>
            <p:ph type="sldNum" sz="quarter" idx="10"/>
          </p:nvPr>
        </p:nvSpPr>
        <p:spPr>
          <a:ln/>
        </p:spPr>
        <p:txBody>
          <a:bodyPr/>
          <a:lstStyle>
            <a:lvl1pPr>
              <a:defRPr/>
            </a:lvl1pPr>
          </a:lstStyle>
          <a:p>
            <a:pPr>
              <a:defRPr/>
            </a:pPr>
            <a:fld id="{197A2266-A848-444A-BF46-5C564136CAAD}" type="slidenum">
              <a:rPr lang="ja-JP" altLang="en-US">
                <a:solidFill>
                  <a:srgbClr val="000000"/>
                </a:solidFill>
              </a:rPr>
              <a:pPr>
                <a:defRPr/>
              </a:pPr>
              <a:t>‹Nº›</a:t>
            </a:fld>
            <a:endParaRPr lang="en-US" altLang="ja-JP">
              <a:solidFill>
                <a:srgbClr val="000000"/>
              </a:solidFill>
            </a:endParaRPr>
          </a:p>
        </p:txBody>
      </p:sp>
    </p:spTree>
    <p:extLst>
      <p:ext uri="{BB962C8B-B14F-4D97-AF65-F5344CB8AC3E}">
        <p14:creationId xmlns:p14="http://schemas.microsoft.com/office/powerpoint/2010/main" val="384956922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6_Title Only">
    <p:spTree>
      <p:nvGrpSpPr>
        <p:cNvPr id="1" name=""/>
        <p:cNvGrpSpPr/>
        <p:nvPr/>
      </p:nvGrpSpPr>
      <p:grpSpPr>
        <a:xfrm>
          <a:off x="0" y="0"/>
          <a:ext cx="0" cy="0"/>
          <a:chOff x="0" y="0"/>
          <a:chExt cx="0" cy="0"/>
        </a:xfrm>
      </p:grpSpPr>
      <p:sp>
        <p:nvSpPr>
          <p:cNvPr id="39" name="ObjectBox25" descr="&lt;tags&gt;&lt;tag n=&quot;BulletInfo&quot; v=&quot;Standard&quot; /&gt;&lt;tag n=&quot;Format&quot; v=&quot;1&quot; /&gt;&lt;/tags&gt;" hidden="1"/>
          <p:cNvSpPr>
            <a:spLocks noGrp="1"/>
          </p:cNvSpPr>
          <p:nvPr>
            <p:ph sz="quarter" idx="49"/>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0" name="HeadingBox25" descr="&lt;tags&gt;&lt;tag n=&quot;Format&quot; v=&quot;1&quot; /&gt;&lt;/tags&gt;" hidden="1"/>
          <p:cNvSpPr>
            <a:spLocks noGrp="1"/>
          </p:cNvSpPr>
          <p:nvPr>
            <p:ph type="body" sz="quarter" idx="50"/>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41" name="ObjectBox24" descr="&lt;tags&gt;&lt;tag n=&quot;BulletInfo&quot; v=&quot;Standard&quot; /&gt;&lt;tag n=&quot;Format&quot; v=&quot;1&quot; /&gt;&lt;/tags&gt;" hidden="1"/>
          <p:cNvSpPr>
            <a:spLocks noGrp="1"/>
          </p:cNvSpPr>
          <p:nvPr>
            <p:ph sz="quarter" idx="51"/>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2" name="HeadingBox24" descr="&lt;tags&gt;&lt;tag n=&quot;Format&quot; v=&quot;1&quot; /&gt;&lt;/tags&gt;" hidden="1"/>
          <p:cNvSpPr>
            <a:spLocks noGrp="1"/>
          </p:cNvSpPr>
          <p:nvPr>
            <p:ph type="body" sz="quarter" idx="52"/>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43" name="ObjectBox23" descr="&lt;tags&gt;&lt;tag n=&quot;BulletInfo&quot; v=&quot;Standard&quot; /&gt;&lt;tag n=&quot;Format&quot; v=&quot;1&quot; /&gt;&lt;/tags&gt;" hidden="1"/>
          <p:cNvSpPr>
            <a:spLocks noGrp="1"/>
          </p:cNvSpPr>
          <p:nvPr>
            <p:ph sz="quarter" idx="53"/>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4" name="HeadingBox23" descr="&lt;tags&gt;&lt;tag n=&quot;Format&quot; v=&quot;1&quot; /&gt;&lt;/tags&gt;" hidden="1"/>
          <p:cNvSpPr>
            <a:spLocks noGrp="1"/>
          </p:cNvSpPr>
          <p:nvPr>
            <p:ph type="body" sz="quarter" idx="54"/>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45" name="ObjectBox22" descr="&lt;tags&gt;&lt;tag n=&quot;BulletInfo&quot; v=&quot;Standard&quot; /&gt;&lt;tag n=&quot;Format&quot; v=&quot;1&quot; /&gt;&lt;/tags&gt;" hidden="1"/>
          <p:cNvSpPr>
            <a:spLocks noGrp="1"/>
          </p:cNvSpPr>
          <p:nvPr>
            <p:ph sz="quarter" idx="55"/>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6" name="HeadingBox22" descr="&lt;tags&gt;&lt;tag n=&quot;Format&quot; v=&quot;1&quot; /&gt;&lt;/tags&gt;" hidden="1"/>
          <p:cNvSpPr>
            <a:spLocks noGrp="1"/>
          </p:cNvSpPr>
          <p:nvPr>
            <p:ph type="body" sz="quarter" idx="56"/>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47" name="ObjectBox21" descr="&lt;tags&gt;&lt;tag n=&quot;BulletInfo&quot; v=&quot;Standard&quot; /&gt;&lt;tag n=&quot;Format&quot; v=&quot;1&quot; /&gt;&lt;/tags&gt;" hidden="1"/>
          <p:cNvSpPr>
            <a:spLocks noGrp="1"/>
          </p:cNvSpPr>
          <p:nvPr>
            <p:ph sz="quarter" idx="57"/>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8" name="HeadingBox21" descr="&lt;tags&gt;&lt;tag n=&quot;Format&quot; v=&quot;1&quot; /&gt;&lt;/tags&gt;" hidden="1"/>
          <p:cNvSpPr>
            <a:spLocks noGrp="1"/>
          </p:cNvSpPr>
          <p:nvPr>
            <p:ph type="body" sz="quarter" idx="58"/>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49" name="ObjectBox20" descr="&lt;tags&gt;&lt;tag n=&quot;BulletInfo&quot; v=&quot;Standard&quot; /&gt;&lt;tag n=&quot;Format&quot; v=&quot;1&quot; /&gt;&lt;/tags&gt;" hidden="1"/>
          <p:cNvSpPr>
            <a:spLocks noGrp="1"/>
          </p:cNvSpPr>
          <p:nvPr>
            <p:ph sz="quarter" idx="59"/>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0" name="HeadingBox20" descr="&lt;tags&gt;&lt;tag n=&quot;Format&quot; v=&quot;1&quot; /&gt;&lt;/tags&gt;" hidden="1"/>
          <p:cNvSpPr>
            <a:spLocks noGrp="1"/>
          </p:cNvSpPr>
          <p:nvPr>
            <p:ph type="body" sz="quarter" idx="60"/>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51" name="ObjectBox19" descr="&lt;tags&gt;&lt;tag n=&quot;BulletInfo&quot; v=&quot;Standard&quot; /&gt;&lt;tag n=&quot;Format&quot; v=&quot;1&quot; /&gt;&lt;/tags&gt;" hidden="1"/>
          <p:cNvSpPr>
            <a:spLocks noGrp="1"/>
          </p:cNvSpPr>
          <p:nvPr>
            <p:ph sz="quarter" idx="61"/>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2" name="HeadingBox19" descr="&lt;tags&gt;&lt;tag n=&quot;Format&quot; v=&quot;1&quot; /&gt;&lt;/tags&gt;" hidden="1"/>
          <p:cNvSpPr>
            <a:spLocks noGrp="1"/>
          </p:cNvSpPr>
          <p:nvPr>
            <p:ph type="body" sz="quarter" idx="62"/>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53" name="ObjectBox18" descr="&lt;tags&gt;&lt;tag n=&quot;BulletInfo&quot; v=&quot;Standard&quot; /&gt;&lt;tag n=&quot;Format&quot; v=&quot;1&quot; /&gt;&lt;/tags&gt;" hidden="1"/>
          <p:cNvSpPr>
            <a:spLocks noGrp="1"/>
          </p:cNvSpPr>
          <p:nvPr>
            <p:ph sz="quarter" idx="63"/>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4" name="HeadingBox18" descr="&lt;tags&gt;&lt;tag n=&quot;Format&quot; v=&quot;1&quot; /&gt;&lt;/tags&gt;" hidden="1"/>
          <p:cNvSpPr>
            <a:spLocks noGrp="1"/>
          </p:cNvSpPr>
          <p:nvPr>
            <p:ph type="body" sz="quarter" idx="64"/>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55" name="ObjectBox17" descr="&lt;tags&gt;&lt;tag n=&quot;BulletInfo&quot; v=&quot;Standard&quot; /&gt;&lt;tag n=&quot;Format&quot; v=&quot;1&quot; /&gt;&lt;/tags&gt;" hidden="1"/>
          <p:cNvSpPr>
            <a:spLocks noGrp="1"/>
          </p:cNvSpPr>
          <p:nvPr>
            <p:ph sz="quarter" idx="65"/>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6" name="HeadingBox17" descr="&lt;tags&gt;&lt;tag n=&quot;Format&quot; v=&quot;1&quot; /&gt;&lt;/tags&gt;" hidden="1"/>
          <p:cNvSpPr>
            <a:spLocks noGrp="1"/>
          </p:cNvSpPr>
          <p:nvPr>
            <p:ph type="body" sz="quarter" idx="66"/>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6" name="ObjectBox16" descr="&lt;tags&gt;&lt;tag n=&quot;BulletInfo&quot; v=&quot;Standard&quot; /&gt;&lt;tag n=&quot;Format&quot; v=&quot;1&quot; /&gt;&lt;/tags&gt;" hidden="1"/>
          <p:cNvSpPr>
            <a:spLocks noGrp="1"/>
          </p:cNvSpPr>
          <p:nvPr>
            <p:ph sz="quarter" idx="39"/>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7" name="HeadingBox16" descr="&lt;tags&gt;&lt;tag n=&quot;Format&quot; v=&quot;1&quot; /&gt;&lt;/tags&gt;" hidden="1"/>
          <p:cNvSpPr>
            <a:spLocks noGrp="1"/>
          </p:cNvSpPr>
          <p:nvPr>
            <p:ph type="body" sz="quarter" idx="40"/>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8" name="ObjectBox15" descr="&lt;tags&gt;&lt;tag n=&quot;BulletInfo&quot; v=&quot;Standard&quot; /&gt;&lt;tag n=&quot;Format&quot; v=&quot;1&quot; /&gt;&lt;/tags&gt;" hidden="1"/>
          <p:cNvSpPr>
            <a:spLocks noGrp="1"/>
          </p:cNvSpPr>
          <p:nvPr>
            <p:ph sz="quarter" idx="41"/>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HeadingBox15" descr="&lt;tags&gt;&lt;tag n=&quot;Format&quot; v=&quot;1&quot; /&gt;&lt;/tags&gt;" hidden="1"/>
          <p:cNvSpPr>
            <a:spLocks noGrp="1"/>
          </p:cNvSpPr>
          <p:nvPr>
            <p:ph type="body" sz="quarter" idx="42"/>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11" name="ObjectBox14" descr="&lt;tags&gt;&lt;tag n=&quot;BulletInfo&quot; v=&quot;Standard&quot; /&gt;&lt;tag n=&quot;Format&quot; v=&quot;1&quot; /&gt;&lt;/tags&gt;" hidden="1"/>
          <p:cNvSpPr>
            <a:spLocks noGrp="1"/>
          </p:cNvSpPr>
          <p:nvPr>
            <p:ph sz="quarter" idx="43"/>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2" name="HeadingBox14" descr="&lt;tags&gt;&lt;tag n=&quot;Format&quot; v=&quot;1&quot; /&gt;&lt;/tags&gt;" hidden="1"/>
          <p:cNvSpPr>
            <a:spLocks noGrp="1"/>
          </p:cNvSpPr>
          <p:nvPr>
            <p:ph type="body" sz="quarter" idx="44"/>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13" name="ObjectBox13" descr="&lt;tags&gt;&lt;tag n=&quot;BulletInfo&quot; v=&quot;Standard&quot; /&gt;&lt;tag n=&quot;Format&quot; v=&quot;1&quot; /&gt;&lt;/tags&gt;" hidden="1"/>
          <p:cNvSpPr>
            <a:spLocks noGrp="1"/>
          </p:cNvSpPr>
          <p:nvPr>
            <p:ph sz="quarter" idx="45"/>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4" name="HeadingBox13" descr="&lt;tags&gt;&lt;tag n=&quot;Format&quot; v=&quot;1&quot; /&gt;&lt;/tags&gt;" hidden="1"/>
          <p:cNvSpPr>
            <a:spLocks noGrp="1"/>
          </p:cNvSpPr>
          <p:nvPr>
            <p:ph type="body" sz="quarter" idx="46"/>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15" name="ObjectBox12" descr="&lt;tags&gt;&lt;tag n=&quot;BulletInfo&quot; v=&quot;Standard&quot; /&gt;&lt;tag n=&quot;Format&quot; v=&quot;1&quot; /&gt;&lt;/tags&gt;" hidden="1"/>
          <p:cNvSpPr>
            <a:spLocks noGrp="1"/>
          </p:cNvSpPr>
          <p:nvPr>
            <p:ph sz="quarter" idx="33"/>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6" name="HeadingBox12" descr="&lt;tags&gt;&lt;tag n=&quot;Format&quot; v=&quot;1&quot; /&gt;&lt;/tags&gt;" hidden="1"/>
          <p:cNvSpPr>
            <a:spLocks noGrp="1"/>
          </p:cNvSpPr>
          <p:nvPr>
            <p:ph type="body" sz="quarter" idx="34"/>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17" name="ObjectBox11" descr="&lt;tags&gt;&lt;tag n=&quot;BulletInfo&quot; v=&quot;Standard&quot; /&gt;&lt;tag n=&quot;Format&quot; v=&quot;1&quot; /&gt;&lt;/tags&gt;" hidden="1"/>
          <p:cNvSpPr>
            <a:spLocks noGrp="1"/>
          </p:cNvSpPr>
          <p:nvPr>
            <p:ph sz="quarter" idx="35"/>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8" name="HeadingBox11" descr="&lt;tags&gt;&lt;tag n=&quot;Format&quot; v=&quot;1&quot; /&gt;&lt;/tags&gt;" hidden="1"/>
          <p:cNvSpPr>
            <a:spLocks noGrp="1"/>
          </p:cNvSpPr>
          <p:nvPr>
            <p:ph type="body" sz="quarter" idx="36"/>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19" name="ObjectBox10" descr="&lt;tags&gt;&lt;tag n=&quot;BulletInfo&quot; v=&quot;Standard&quot; /&gt;&lt;tag n=&quot;Format&quot; v=&quot;1&quot; /&gt;&lt;/tags&gt;" hidden="1"/>
          <p:cNvSpPr>
            <a:spLocks noGrp="1"/>
          </p:cNvSpPr>
          <p:nvPr>
            <p:ph sz="quarter" idx="37"/>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0" name="HeadingBox10" descr="&lt;tags&gt;&lt;tag n=&quot;Format&quot; v=&quot;1&quot; /&gt;&lt;/tags&gt;" hidden="1"/>
          <p:cNvSpPr>
            <a:spLocks noGrp="1"/>
          </p:cNvSpPr>
          <p:nvPr>
            <p:ph type="body" sz="quarter" idx="38"/>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21" name="ObjectBox9" descr="&lt;tags&gt;&lt;tag n=&quot;BulletInfo&quot; v=&quot;Standard&quot; /&gt;&lt;tag n=&quot;Format&quot; v=&quot;1&quot; /&gt;&lt;/tags&gt;" hidden="1"/>
          <p:cNvSpPr>
            <a:spLocks noGrp="1"/>
          </p:cNvSpPr>
          <p:nvPr>
            <p:ph sz="quarter" idx="29"/>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2" name="HeadingBox9" descr="&lt;tags&gt;&lt;tag n=&quot;Format&quot; v=&quot;1&quot; /&gt;&lt;/tags&gt;" hidden="1"/>
          <p:cNvSpPr>
            <a:spLocks noGrp="1"/>
          </p:cNvSpPr>
          <p:nvPr>
            <p:ph type="body" sz="quarter" idx="32"/>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23" name="ObjectBox8" descr="&lt;tags&gt;&lt;tag n=&quot;BulletInfo&quot; v=&quot;Standard&quot; /&gt;&lt;tag n=&quot;Format&quot; v=&quot;1&quot; /&gt;&lt;/tags&gt;" hidden="1"/>
          <p:cNvSpPr>
            <a:spLocks noGrp="1"/>
          </p:cNvSpPr>
          <p:nvPr>
            <p:ph sz="quarter" idx="24"/>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4" name="HeadingBox8" descr="&lt;tags&gt;&lt;tag n=&quot;Format&quot; v=&quot;1&quot; /&gt;&lt;/tags&gt;" hidden="1"/>
          <p:cNvSpPr>
            <a:spLocks noGrp="1"/>
          </p:cNvSpPr>
          <p:nvPr>
            <p:ph type="body" sz="quarter" idx="23"/>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25" name="ObjectBox7" descr="&lt;tags&gt;&lt;tag n=&quot;BulletInfo&quot; v=&quot;Standard&quot; /&gt;&lt;tag n=&quot;Format&quot; v=&quot;1&quot; /&gt;&lt;/tags&gt;" hidden="1"/>
          <p:cNvSpPr>
            <a:spLocks noGrp="1"/>
          </p:cNvSpPr>
          <p:nvPr>
            <p:ph sz="quarter" idx="18"/>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6" name="HeadingBox7" descr="&lt;tags&gt;&lt;tag n=&quot;Format&quot; v=&quot;1&quot; /&gt;&lt;/tags&gt;" hidden="1"/>
          <p:cNvSpPr>
            <a:spLocks noGrp="1"/>
          </p:cNvSpPr>
          <p:nvPr>
            <p:ph type="body" sz="quarter" idx="17"/>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27" name="ObjectBox6" descr="&lt;tags&gt;&lt;tag n=&quot;BulletInfo&quot; v=&quot;Standard&quot; /&gt;&lt;tag n=&quot;Format&quot; v=&quot;1&quot; /&gt;&lt;/tags&gt;" hidden="1"/>
          <p:cNvSpPr>
            <a:spLocks noGrp="1"/>
          </p:cNvSpPr>
          <p:nvPr>
            <p:ph sz="quarter" idx="27"/>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8" name="HeadingBox6" descr="&lt;tags&gt;&lt;tag n=&quot;Format&quot; v=&quot;1&quot; /&gt;&lt;/tags&gt;" hidden="1"/>
          <p:cNvSpPr>
            <a:spLocks noGrp="1"/>
          </p:cNvSpPr>
          <p:nvPr>
            <p:ph type="body" sz="quarter" idx="3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29" name="ObjectBox5" descr="&lt;tags&gt;&lt;tag n=&quot;BulletInfo&quot; v=&quot;Standard&quot; /&gt;&lt;tag n=&quot;Format&quot; v=&quot;1&quot; /&gt;&lt;/tags&gt;" hidden="1"/>
          <p:cNvSpPr>
            <a:spLocks noGrp="1"/>
          </p:cNvSpPr>
          <p:nvPr>
            <p:ph sz="quarter" idx="21"/>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0" name="HeadingBox5" descr="&lt;tags&gt;&lt;tag n=&quot;Format&quot; v=&quot;1&quot; /&gt;&lt;/tags&gt;" hidden="1"/>
          <p:cNvSpPr>
            <a:spLocks noGrp="1"/>
          </p:cNvSpPr>
          <p:nvPr>
            <p:ph type="body" sz="quarter" idx="19"/>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31" name="ObjectBox4" descr="&lt;tags&gt;&lt;tag n=&quot;BulletInfo&quot; v=&quot;Standard&quot; /&gt;&lt;tag n=&quot;Format&quot; v=&quot;1&quot; /&gt;&lt;/tags&gt;" hidden="1"/>
          <p:cNvSpPr>
            <a:spLocks noGrp="1"/>
          </p:cNvSpPr>
          <p:nvPr>
            <p:ph sz="quarter" idx="13"/>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2" name="HeadingBox4" descr="&lt;tags&gt;&lt;tag n=&quot;Format&quot; v=&quot;1&quot; /&gt;&lt;/tags&gt;" hidden="1"/>
          <p:cNvSpPr>
            <a:spLocks noGrp="1"/>
          </p:cNvSpPr>
          <p:nvPr>
            <p:ph type="body" sz="quarter" idx="14"/>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33" name="ObjectBox3" descr="&lt;tags&gt;&lt;tag n=&quot;BulletInfo&quot; v=&quot;Standard&quot; /&gt;&lt;tag n=&quot;Format&quot; v=&quot;1&quot; /&gt;&lt;/tags&gt;" hidden="1"/>
          <p:cNvSpPr>
            <a:spLocks noGrp="1"/>
          </p:cNvSpPr>
          <p:nvPr>
            <p:ph sz="quarter" idx="28"/>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4" name="HeadingBox3" descr="&lt;tags&gt;&lt;tag n=&quot;Format&quot; v=&quot;1&quot; /&gt;&lt;/tags&gt;" hidden="1"/>
          <p:cNvSpPr>
            <a:spLocks noGrp="1"/>
          </p:cNvSpPr>
          <p:nvPr>
            <p:ph type="body" sz="quarter" idx="30"/>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35" name="ObjectBox2" descr="&lt;tags&gt;&lt;tag n=&quot;BulletInfo&quot; v=&quot;Standard&quot; /&gt;&lt;tag n=&quot;Format&quot; v=&quot;1&quot; /&gt;&lt;/tags&gt;" hidden="1"/>
          <p:cNvSpPr>
            <a:spLocks noGrp="1"/>
          </p:cNvSpPr>
          <p:nvPr>
            <p:ph sz="quarter" idx="22"/>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6" name="HeadingBox2" descr="&lt;tags&gt;&lt;tag n=&quot;Format&quot; v=&quot;1&quot; /&gt;&lt;/tags&gt;" hidden="1"/>
          <p:cNvSpPr>
            <a:spLocks noGrp="1"/>
          </p:cNvSpPr>
          <p:nvPr>
            <p:ph type="body" sz="quarter" idx="20"/>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37" name="ObjectBox1" descr="&lt;tags&gt;&lt;tag n=&quot;BulletInfo&quot; v=&quot;Standard&quot; /&gt;&lt;tag n=&quot;Format&quot; v=&quot;1&quot; /&gt;&lt;/tags&gt;" hidden="1"/>
          <p:cNvSpPr>
            <a:spLocks noGrp="1"/>
          </p:cNvSpPr>
          <p:nvPr>
            <p:ph sz="quarter" idx="47"/>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8" name="HeadingBox1" descr="&lt;tags&gt;&lt;tag n=&quot;Format&quot; v=&quot;1&quot; /&gt;&lt;/tags&gt;" hidden="1"/>
          <p:cNvSpPr>
            <a:spLocks noGrp="1"/>
          </p:cNvSpPr>
          <p:nvPr>
            <p:ph type="body" sz="quarter" idx="48"/>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5" name="MessageStatement"/>
          <p:cNvSpPr>
            <a:spLocks noGrp="1" noChangeArrowheads="1"/>
          </p:cNvSpPr>
          <p:nvPr>
            <p:ph type="subTitle" idx="1"/>
          </p:nvPr>
        </p:nvSpPr>
        <p:spPr>
          <a:xfrm>
            <a:off x="449999" y="5731200"/>
            <a:ext cx="8236801" cy="298800"/>
          </a:xfrm>
          <a:solidFill>
            <a:schemeClr val="tx2"/>
          </a:solidFill>
          <a:ln w="6350">
            <a:solidFill>
              <a:schemeClr val="tx2"/>
            </a:solid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b">
            <a:spAutoFit/>
          </a:bodyPr>
          <a:lstStyle>
            <a:lvl1pPr>
              <a:defRPr lang="en-US" altLang="ja-JP" noProof="0" dirty="0" smtClean="0">
                <a:solidFill>
                  <a:schemeClr val="bg1"/>
                </a:solidFill>
              </a:defRPr>
            </a:lvl1pPr>
          </a:lstStyle>
          <a:p>
            <a:pPr lvl="0"/>
            <a:r>
              <a:rPr lang="en-US" altLang="ja-JP" noProof="0"/>
              <a:t>Click to edit Master subtitle style</a:t>
            </a:r>
            <a:endParaRPr lang="en-US" altLang="ja-JP" noProof="0" dirty="0"/>
          </a:p>
        </p:txBody>
      </p:sp>
      <p:sp>
        <p:nvSpPr>
          <p:cNvPr id="2" name="Title"/>
          <p:cNvSpPr>
            <a:spLocks noGrp="1"/>
          </p:cNvSpPr>
          <p:nvPr>
            <p:ph type="title"/>
          </p:nvPr>
        </p:nvSpPr>
        <p:spPr/>
        <p:txBody>
          <a:bodyPr/>
          <a:lstStyle>
            <a:lvl1pPr>
              <a:defRPr/>
            </a:lvl1pPr>
          </a:lstStyle>
          <a:p>
            <a:r>
              <a:rPr lang="en-US"/>
              <a:t>Click to edit Master title style</a:t>
            </a:r>
            <a:endParaRPr lang="en-GB" dirty="0"/>
          </a:p>
        </p:txBody>
      </p:sp>
      <p:sp>
        <p:nvSpPr>
          <p:cNvPr id="57" name="SlideNumber"/>
          <p:cNvSpPr>
            <a:spLocks noGrp="1" noChangeArrowheads="1"/>
          </p:cNvSpPr>
          <p:nvPr>
            <p:ph type="sldNum" sz="quarter" idx="67"/>
          </p:nvPr>
        </p:nvSpPr>
        <p:spPr/>
        <p:txBody>
          <a:bodyPr/>
          <a:lstStyle>
            <a:lvl1pPr algn="r">
              <a:lnSpc>
                <a:spcPct val="100000"/>
              </a:lnSpc>
              <a:buClrTx/>
              <a:defRPr sz="1000">
                <a:ea typeface="ＭＳ Ｐゴシック" pitchFamily="34" charset="-128"/>
              </a:defRPr>
            </a:lvl1pPr>
          </a:lstStyle>
          <a:p>
            <a:pPr>
              <a:defRPr/>
            </a:pPr>
            <a:fld id="{29B6BBD6-CEE0-4FA1-B60B-3E30B6CAB5ED}" type="slidenum">
              <a:rPr lang="en-US" altLang="ja-JP">
                <a:solidFill>
                  <a:srgbClr val="000000"/>
                </a:solidFill>
              </a:rPr>
              <a:pPr>
                <a:defRPr/>
              </a:pPr>
              <a:t>‹Nº›</a:t>
            </a:fld>
            <a:endParaRPr lang="ja-JP" altLang="en-US">
              <a:solidFill>
                <a:srgbClr val="000000"/>
              </a:solidFill>
            </a:endParaRPr>
          </a:p>
        </p:txBody>
      </p:sp>
    </p:spTree>
    <p:extLst>
      <p:ext uri="{BB962C8B-B14F-4D97-AF65-F5344CB8AC3E}">
        <p14:creationId xmlns:p14="http://schemas.microsoft.com/office/powerpoint/2010/main" val="202895829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userDrawn="1">
  <p:cSld name="Disclaimer">
    <p:spTree>
      <p:nvGrpSpPr>
        <p:cNvPr id="1" name=""/>
        <p:cNvGrpSpPr/>
        <p:nvPr/>
      </p:nvGrpSpPr>
      <p:grpSpPr>
        <a:xfrm>
          <a:off x="0" y="0"/>
          <a:ext cx="0" cy="0"/>
          <a:chOff x="0" y="0"/>
          <a:chExt cx="0" cy="0"/>
        </a:xfrm>
      </p:grpSpPr>
      <p:sp>
        <p:nvSpPr>
          <p:cNvPr id="4" name="TaxDisclaimer" descr="AQAAAAAQAGfLpEH/aB1AtNwK2RzCys8Kisuj/qe7iVlPd2wVwsqw+HYczntHIxxLC8WWvEjFzkAerl9euOgFlsP6S9TnmdVM7c9j87uzHSqU+zmciFuDtNj/ohwSSUjiDwgK4cE56w+LMwWDrq6ITJv8AFYFtcdzv4X4jBGYrYbRiusxMUyPIyINj/LtU0W1VswTfxLkGPgu9N8NEAAyuaXIKdIZf65LcQuSHbkH/mMlrYfIG5oBr42w+lgoEcSS4/kER2d2XNZrYCnIOF+Qwx6q0quMLbOh4ygFCu5FrV8fnUA1BFcSLCGGnF60Nuz4jUGEfJtTIP9ibwgJM7SSqKYLUZgQ/zI3c3NF/jNcbOJzOK8MvVUk2iQz87a/aBmUZOpz/k4DWdbQQIDvzb2cGmYb5w2dfx3seQfhYoAC0RohJZ+eZkFqVhZfaWPfclBVIlN5aMqLTq0xf7GyQRNmx7DXEf5Yy0KqLbkgtJunny6jrl1iJdACfeCu235FJ2rSAMaaw4QmxP+PiNXU5ffwAj2uwbEXrOEs2de0R2FmpVwttiOYOxGOuUNEIfGQadGcfGYxd66pKpIZ1uLr8FXiAnFt6FzoWpFmspjnWSE3XC0dLkrNhde1XztR6s38vWZkkpeY8j65BQPdxccqGp/vUAZvks3lvmZl+KsXsvnGNtp9gagyer0rB8VHrmh7Tbeg+I2/uI/1Lq5Y7voNm3tqQFIkn4gPjVUth4kAzOXuKP8sX31tEsa+5aGaMj3RCHmLtitOc0mLPSwkKTpuDV0CKtXy+Q46Iapv5/5/rhkrO2Xd3SO2lucCaqFodyjD/ftzJQ2PmgesL1SMrRv8SOgbHhQ29xw9ldY1GhnsKoR1H2R9updVkeDXtALJvES37L7/nGPzyyD/ubuDpKKndiCbkQkn7Sy+bI1oiABErcdpDnkRQFKhjTZsqiQYfOUkum30kvXrv5rY7UG40F+oLtxQThKtfHirttLuT3LaH3gSpU+TRuIPA7OHUUS7YNWNFYHOosEY6t2a3RRqhiBfhBhzyfjntmr3/+E/iBdG4Kif9O3Jdp3QUqUud0KsNhSysY3aKWIUiXItSxJkru3JcqaNoN9+Hb2D3u8qBK/nDgS796R7V+uZrjk1DEyRd9hXgR/g69CzI1UXv42gBcyzJ+bVStAGa/DOYw8Vw6wqTE4wLmERSj7QwrrZnm4vrZEGCzYIoaYshni6gODbnrTH+KoYZouA4zj4XP0="/>
          <p:cNvSpPr txBox="1">
            <a:spLocks noChangeArrowheads="1"/>
          </p:cNvSpPr>
          <p:nvPr userDrawn="1">
            <p:custDataLst>
              <p:tags r:id="rId1"/>
            </p:custDataLst>
          </p:nvPr>
        </p:nvSpPr>
        <p:spPr bwMode="auto">
          <a:xfrm>
            <a:off x="457200" y="1276350"/>
            <a:ext cx="8226425" cy="5262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s-ES" sz="900" noProof="1">
                <a:solidFill>
                  <a:srgbClr val="000000"/>
                </a:solidFill>
                <a:latin typeface="Credit Suisse Type Light"/>
              </a:rPr>
              <a:t>Credit Suisse no proporciona en ningún caso asesoría tributaria. Ninguna declaración impositiva adjunta en relación con cualquier impuesto federal de los Estados Unidos de América puede ser utilizada de forma verbal o escrita, por ningún contribuyente con el fin de evitar cualquier penalización, multa o sanción. Cualquier declaración adjunta fue escrita para apoyar la comercialización o la promoción de transacciones o de asuntos con los que dicha declaración se relaciona. Cada contribuyente debe buscar el consejo, basado en las circunstancias particulares de dicho contribuyente, de un consejero fiscal independiente.</a:t>
            </a:r>
            <a:endParaRPr lang="en-US" sz="900" noProof="1">
              <a:solidFill>
                <a:srgbClr val="000000"/>
              </a:solidFill>
              <a:latin typeface="Credit Suisse Type Light"/>
            </a:endParaRPr>
          </a:p>
        </p:txBody>
      </p:sp>
      <p:sp>
        <p:nvSpPr>
          <p:cNvPr id="5" name="UsageDisclaimer" descr="AQAAAAAQAGJ4qn2tlm9HsKvin/e05ZSQ6nvXhtVgwvOWRdWbw/KKvGjC9pGoc2kd/DE5290mEW8PJ25wmlbMexb1xCCwT/DHQ/3FzJ+M/9sOOCIw0qwLTIp5Bx7Wr7slF1P8ijwFBldJRXvh3NB6WcTJnSh1YeFGxP91+zLB2/S8/F900Pj9xtvvQ0VBzzJYytUecTHhWiYAfG8un93FXKPvga4Bv5dJ/TFdhNtWWDY1Zfls19h0avWqrD0XrJiFYp0eeTdg7eZbkQGo9r/Fndgo7s4ORkMuUNv34x3DO2ql2BNMpxy1fRB3wxNU8WKlhtVpf1EXr4qU+fHyHHvgrGKdkT08q4MvdCryszX4DK1TMLY/OKN4cjfw2WN69Zxm8tiaqGhYXucyBBEluXWHq4OpJv5bIlx8z2itYoXILrpnEoJanj+rq0pErKkuYG9HCeckk0oyoqThzlvCDktPvdIRd59Ms95PdAxGrFc5sVdsyYq0Wvs3Jsrou1Jy/zZU1nbDxApjUTN/sExMvB+IQC4Kmzd8SvRZGUH9xSi5xkK87nc/pnelj9UdSgKLEiOqDxhsJOe8nw=="/>
          <p:cNvSpPr txBox="1">
            <a:spLocks noChangeArrowheads="1"/>
          </p:cNvSpPr>
          <p:nvPr userDrawn="1">
            <p:custDataLst>
              <p:tags r:id="rId2"/>
            </p:custDataLst>
          </p:nvPr>
        </p:nvSpPr>
        <p:spPr bwMode="auto">
          <a:xfrm>
            <a:off x="457200" y="1955048"/>
            <a:ext cx="8226425" cy="1315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s-ES" sz="900" noProof="1">
                <a:solidFill>
                  <a:srgbClr val="000000"/>
                </a:solidFill>
                <a:latin typeface="Credit Suisse Type Light"/>
              </a:rPr>
              <a:t>Este material no podrá utilizarse ni servir como base para fines distintos de los específicamente acordados por escrito con Credit Suisse.</a:t>
            </a:r>
            <a:endParaRPr lang="en-US" sz="900" noProof="1">
              <a:solidFill>
                <a:srgbClr val="000000"/>
              </a:solidFill>
              <a:latin typeface="Credit Suisse Type Light"/>
            </a:endParaRPr>
          </a:p>
        </p:txBody>
      </p:sp>
      <p:sp>
        <p:nvSpPr>
          <p:cNvPr id="7" name="AffiliatesDisclaimer" descr="AQAAAAAQABd5dinGxBVIpWmxz49CNXpKgrount1QW/C29Mb79HjnCGX1jskpUQwHHq6aMbiwn/WrNq2ten/4NBVcyiHisZkUDtgUawYrACpeQDyXZYa6w3kL4hmdq+nv28GwoftQcfy4OKHa5X5myahBhIYbXfXy/z96gV9zcad8m9G4L+OROS74gZMZJG3uKAuN91NOpsl08TJgowvhwBoyLjqnAeR5tXcBNYOdlrvVsrtRf45KhroDVYazgKvT0Z8SxlSwNfY0ndeH7JcuslwBuYU7jA9CoXP5O25jatfwB5B5DCSPcKi3vAdbrSuhZ4KfAnzGZuQPdfg22Ev/p+uZETbx2U/U60OABiPfPhK1oABJC5hn5SGPG+3WCH0Q/IFC7hY07xfpJQ16wU0kW2WNZlSKkXYw/HTI22LlAdpxqhAbi86qlunyxBDkIVFW0/E3E5Ia1YmuBIZnqGj9u23JCkvriAJSqgl5gRVEN7KCU8PzJ1AeOsi+g4Tgd0ZgGtPhSB/hq1f5SeqDN8IXgiWLIgF0J0Ev7JNYEp71mRJYeTfxWdJIXwTJYRip8QKgY5W19dSJP2hIeHmpCd+aMiEnhG+4bBFQIzOMMLrnh7MM+Xi2jernDwnXV8VxYkfzTOigDUDBZB54RhS9c6I0raeLxd4PDJrxEZrAE05fSsvOrHkBrT9XJ5vguxAPfMR/MEt7IVrtC2J1tG/5KIG6+f9SSiYCB7fK1yTlrHym9HTiUsxN2vQ4xNuEakEuihbeAYUAfxq25mVb1E8vVSSV8v8aUqeP5wMkaihd3HOvKIAcPZ2F5E7aKLt70CzQ07++PgzkH9GwvK2OmvTGyrGGzePe/PxOJ0Opox3piebffbQmJ707tPpuRFPx6eih888QuAAkiZyjD6VUnEYKzeo2m5fA1rttcNYNdJ4u4bvOb+Tuip9BB3eS"/>
          <p:cNvSpPr txBox="1">
            <a:spLocks noChangeArrowheads="1"/>
          </p:cNvSpPr>
          <p:nvPr userDrawn="1">
            <p:custDataLst>
              <p:tags r:id="rId3"/>
            </p:custDataLst>
          </p:nvPr>
        </p:nvSpPr>
        <p:spPr bwMode="auto">
          <a:xfrm>
            <a:off x="457200" y="2239022"/>
            <a:ext cx="8226425" cy="3947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s-ES" sz="900" noProof="1">
                <a:solidFill>
                  <a:srgbClr val="000000"/>
                </a:solidFill>
                <a:latin typeface="Credit Suisse Type Light"/>
              </a:rPr>
              <a:t>Este material ha sido preparado por Credit Suisse ("CS") y sus entidades afiliadas para uso de CS. Consecuentemente, cualquier información  reflejada o incorporada en el mismo o en materiales relacionados o en transacciones subsecuentes, podrá ser compartida de buena fe por CS y sus afiliadas con empleados de CS, de sus afiliadas y sus representantes en cualquier lugar.</a:t>
            </a:r>
            <a:endParaRPr lang="en-US" sz="900" noProof="1">
              <a:solidFill>
                <a:srgbClr val="000000"/>
              </a:solidFill>
              <a:latin typeface="Credit Suisse Type Light"/>
            </a:endParaRPr>
          </a:p>
        </p:txBody>
      </p:sp>
      <p:sp>
        <p:nvSpPr>
          <p:cNvPr id="6" name="ResearchDisclaimer" descr="AQAAAAAQAES9MAy4tC5HnvqGd/pfWYPYOqCrkhymyoUFW+rTwo8/RqvQVSBY3NLN9/uiFLU3hwHGRawyLrnZGv2qEZTDQ/Oq49X0hJIWWyiz6BxsF2/8nOPOkSm5HD616bhRH/GAJGOetD0iQw0FJ3NUhEml/wM5H4er2VWaemE/sxPxyCtgLxxPbQyAqjEHVhPntBJBzAawofh/N5AILREX8DXSP7AKGp8ORGdGFHpdBiGuqciWYOC2w5RqGtWsyyUP4z8J9sVWOaDpa42/JGtBLy0kwGiD+HFO5+SfkaVz+WN8R1KIAoxbEKuLeIL9TQsKLrAaIWjF5ZiHGLeNfs811tZWCK3Eyb6GgezuSRFuLpnavCxNV2v82OrqL0MIZoWs4i/VEoPw4X7Y7EzR9li9HOjrR1qOGqBtG8yUcTHOcl1yPYXxAnU/7jxG7w1mnPUxhahx0KPuMjKWPCbFaE+xkYDd5Wx1/udLmDSc798ajc0SaZH5ylWsxvfBn4+SDBQ8DNRmncUuw1h5xpYCDnLc85i35muI50JaKXaSUdDRujf1aFs7xHxzWdZh5la5o4TvSv+OeqH2P4IrOSBKKJat1FlzXn27wFAUVcnzUU2P8iWFgacAcnM4EGWl4lHhqr8IunN6FOjnC/VorvKQOpplGKfieKiVA9yorLMZnvv13Cl7dJ4/xNhbffpC9FLtTQgwbClRR0pX+TyBnFhOwTcyVkEityYuon6V53wkUpWKIF6rf1p/q/lfe0/u9nmJZFSbbpCcKYWoImDGZybdoEOYBj1vAPzXwELB1qSbaIah3DN/3Z+MgUVLmbrGHzkhJb2A26oaIp/pucOA9MXa+OwR1+x/nQzrc+ZyfSk1i9dFwhi98fR0sBG9yjCqvxmA+Go11oKjEHc+LZ0T2WA5HXKvHlxrP9/WdIQ3XL9/TiTqVfJpHiWEFfyrnO4T/R36UqLCPDfeNJQURHaLa9hsqHBoqE3LOeDbgy237uq0E81nWEi3yQ9lOcioJDhMQHmTL9QKkMTfC/bed9DcMN/bzT9eHRK98ns4GbElE8hoAdR4zedWufvLQ0EVT/c1tHqqzoeFkO0xrNMEk8f8gbQerMCrl6BSxmVVNkyoMted2E6Xn/+xKF9PKU1yzXgOT7cduTXN5HlJaQ=="/>
          <p:cNvSpPr txBox="1">
            <a:spLocks noChangeArrowheads="1"/>
          </p:cNvSpPr>
          <p:nvPr userDrawn="1">
            <p:custDataLst>
              <p:tags r:id="rId4"/>
            </p:custDataLst>
          </p:nvPr>
        </p:nvSpPr>
        <p:spPr bwMode="auto">
          <a:xfrm>
            <a:off x="457200" y="2786145"/>
            <a:ext cx="8226425" cy="5262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s-ES" sz="900" noProof="1">
                <a:solidFill>
                  <a:srgbClr val="000000"/>
                </a:solidFill>
                <a:latin typeface="Credit Suisse Type Light"/>
              </a:rPr>
              <a:t>Credit Suisse ha adoptado una serie de políticas y directrices orientadas a proteger  la independencia de sus analistas.  La política de Credit Suisse prohíbe a sus empleados  ofrecer directa o indirectamente una valoración favorable o un objetivo de precios  específico, u ofrecer cualquier modificación en una valoración u objetivo de precios  como contrapartida o aliciente para obtener clientes u otras contraprestaciones.   La política de Credit Suisse prohíbe a los analistas ser remunerados por su participación en operaciones de banca de inversión.</a:t>
            </a:r>
            <a:endParaRPr lang="en-US" sz="900" noProof="1">
              <a:solidFill>
                <a:srgbClr val="000000"/>
              </a:solidFill>
              <a:latin typeface="Credit Suisse Type Light"/>
            </a:endParaRPr>
          </a:p>
        </p:txBody>
      </p:sp>
      <p:sp>
        <p:nvSpPr>
          <p:cNvPr id="3" name="SlideNumber"/>
          <p:cNvSpPr>
            <a:spLocks noGrp="1"/>
          </p:cNvSpPr>
          <p:nvPr>
            <p:ph type="sldNum" sz="quarter" idx="10"/>
          </p:nvPr>
        </p:nvSpPr>
        <p:spPr/>
        <p:txBody>
          <a:body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8" name="Tagline"/>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a:solidFill>
                  <a:srgbClr val="969696"/>
                </a:solidFill>
                <a:latin typeface="Credit Suisse Type Light"/>
              </a:rPr>
              <a:t>O:\IBD_Regional_Documents_Repository_AM_Groups\Latam Group\Mexico IBD\CKDs\Credit Suisse RE\New RP\CSMRTCK - Roadshow_v52.pptx</a:t>
            </a:r>
          </a:p>
        </p:txBody>
      </p:sp>
    </p:spTree>
    <p:extLst>
      <p:ext uri="{BB962C8B-B14F-4D97-AF65-F5344CB8AC3E}">
        <p14:creationId xmlns:p14="http://schemas.microsoft.com/office/powerpoint/2010/main" val="131824267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sp>
        <p:nvSpPr>
          <p:cNvPr id="3" name="SlideNumber"/>
          <p:cNvSpPr>
            <a:spLocks noGrp="1"/>
          </p:cNvSpPr>
          <p:nvPr>
            <p:ph type="sldNum" sz="quarter" idx="10"/>
          </p:nvPr>
        </p:nvSpPr>
        <p:spPr/>
        <p:txBody>
          <a:body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4" name="BasicText" descr="&lt;tags&gt;&lt;tag n=&quot;Linked&quot; v=&quot;True&quot; /&gt;&lt;/tags&gt;"/>
          <p:cNvSpPr>
            <a:spLocks noGrp="1" noChangeArrowheads="1"/>
          </p:cNvSpPr>
          <p:nvPr>
            <p:ph idx="1"/>
          </p:nvPr>
        </p:nvSpPr>
        <p:spPr bwMode="gray">
          <a:xfrm>
            <a:off x="449263" y="990600"/>
            <a:ext cx="8245475" cy="435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defRPr lang="en-US" dirty="0" smtClean="0"/>
            </a:lvl1pPr>
            <a:lvl2pPr>
              <a:defRPr lang="en-US" dirty="0" smtClean="0"/>
            </a:lvl2pPr>
          </a:lstStyle>
          <a:p>
            <a:pPr marL="361950" lvl="0" indent="-361950" defTabSz="728663" fontAlgn="base">
              <a:spcBef>
                <a:spcPct val="95000"/>
              </a:spcBef>
              <a:spcAft>
                <a:spcPct val="0"/>
              </a:spcAft>
              <a:buClr>
                <a:schemeClr val="tx1"/>
              </a:buClr>
              <a:buSzPct val="120000"/>
              <a:buFont typeface="Wingdings" pitchFamily="2" charset="2"/>
              <a:tabLst>
                <a:tab pos="365125" algn="l"/>
              </a:tabLst>
            </a:pPr>
            <a:r>
              <a:rPr lang="en-US" dirty="0"/>
              <a:t>1. 	TOC heading </a:t>
            </a:r>
          </a:p>
          <a:p>
            <a:pPr marL="363538" lvl="1" defTabSz="728663" fontAlgn="base">
              <a:spcBef>
                <a:spcPct val="36000"/>
              </a:spcBef>
              <a:spcAft>
                <a:spcPct val="0"/>
              </a:spcAft>
              <a:buClr>
                <a:schemeClr val="tx1"/>
              </a:buClr>
              <a:buSzPct val="120000"/>
              <a:tabLst>
                <a:tab pos="365125" algn="l"/>
              </a:tabLst>
            </a:pPr>
            <a:r>
              <a:rPr lang="en-US" dirty="0"/>
              <a:t>TOC subheading</a:t>
            </a:r>
          </a:p>
        </p:txBody>
      </p:sp>
      <p:sp>
        <p:nvSpPr>
          <p:cNvPr id="2" name="Title"/>
          <p:cNvSpPr>
            <a:spLocks noGrp="1"/>
          </p:cNvSpPr>
          <p:nvPr>
            <p:ph type="title" hasCustomPrompt="1"/>
          </p:nvPr>
        </p:nvSpPr>
        <p:spPr>
          <a:xfrm>
            <a:off x="449263" y="190500"/>
            <a:ext cx="8247888" cy="350865"/>
          </a:xfrm>
        </p:spPr>
        <p:txBody>
          <a:bodyPr/>
          <a:lstStyle>
            <a:lvl1pPr>
              <a:defRPr/>
            </a:lvl1pPr>
          </a:lstStyle>
          <a:p>
            <a:r>
              <a:rPr lang="en-US" dirty="0"/>
              <a:t>Title</a:t>
            </a:r>
          </a:p>
        </p:txBody>
      </p:sp>
      <p:sp>
        <p:nvSpPr>
          <p:cNvPr id="9" name="Tagline"/>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a:solidFill>
                  <a:srgbClr val="969696"/>
                </a:solidFill>
                <a:latin typeface="Credit Suisse Type Light"/>
              </a:rPr>
              <a:t>O:\IBD_Regional_Documents_Repository_AM_Groups\Latam Group\Mexico IBD\CKDs\Credit Suisse RE\New RP\CSMRTCK - Roadshow_v52.pptx</a:t>
            </a:r>
          </a:p>
        </p:txBody>
      </p:sp>
    </p:spTree>
    <p:extLst>
      <p:ext uri="{BB962C8B-B14F-4D97-AF65-F5344CB8AC3E}">
        <p14:creationId xmlns:p14="http://schemas.microsoft.com/office/powerpoint/2010/main" val="257033760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userDrawn="1">
  <p:cSld name="Cover - Image Box">
    <p:spTree>
      <p:nvGrpSpPr>
        <p:cNvPr id="1" name=""/>
        <p:cNvGrpSpPr/>
        <p:nvPr/>
      </p:nvGrpSpPr>
      <p:grpSpPr>
        <a:xfrm>
          <a:off x="0" y="0"/>
          <a:ext cx="0" cy="0"/>
          <a:chOff x="0" y="0"/>
          <a:chExt cx="0" cy="0"/>
        </a:xfrm>
      </p:grpSpPr>
      <p:sp>
        <p:nvSpPr>
          <p:cNvPr id="18" name="Title"/>
          <p:cNvSpPr>
            <a:spLocks noGrp="1"/>
          </p:cNvSpPr>
          <p:nvPr>
            <p:ph type="ctrTitle" hasCustomPrompt="1"/>
          </p:nvPr>
        </p:nvSpPr>
        <p:spPr bwMode="gray">
          <a:xfrm>
            <a:off x="3035861" y="1596930"/>
            <a:ext cx="5653444" cy="350865"/>
          </a:xfrm>
        </p:spPr>
        <p:txBody>
          <a:bodyPr bIns="0" anchor="b" anchorCtr="0">
            <a:spAutoFit/>
          </a:bodyPr>
          <a:lstStyle>
            <a:lvl1pPr>
              <a:lnSpc>
                <a:spcPct val="95000"/>
              </a:lnSpc>
              <a:defRPr sz="2400" baseline="0">
                <a:solidFill>
                  <a:schemeClr val="accent1"/>
                </a:solidFill>
                <a:latin typeface="+mj-lt"/>
                <a:ea typeface="+mn-ea"/>
                <a:cs typeface="+mn-cs"/>
              </a:defRPr>
            </a:lvl1pPr>
          </a:lstStyle>
          <a:p>
            <a:r>
              <a:rPr lang="en-US" dirty="0"/>
              <a:t>Presentation title</a:t>
            </a:r>
            <a:endParaRPr lang="en-GB" dirty="0"/>
          </a:p>
        </p:txBody>
      </p:sp>
      <p:sp>
        <p:nvSpPr>
          <p:cNvPr id="19" name="SubTitle"/>
          <p:cNvSpPr>
            <a:spLocks noGrp="1"/>
          </p:cNvSpPr>
          <p:nvPr>
            <p:ph type="subTitle" idx="1" hasCustomPrompt="1"/>
          </p:nvPr>
        </p:nvSpPr>
        <p:spPr bwMode="gray">
          <a:xfrm>
            <a:off x="3035861" y="1948227"/>
            <a:ext cx="5653444" cy="350865"/>
          </a:xfrm>
        </p:spPr>
        <p:txBody>
          <a:bodyPr bIns="0" anchor="t" anchorCtr="0">
            <a:spAutoFit/>
          </a:bodyPr>
          <a:lstStyle>
            <a:lvl1pPr marL="0" marR="0" indent="0" algn="l" defTabSz="914400" rtl="0" eaLnBrk="1" fontAlgn="auto" latinLnBrk="0" hangingPunct="1">
              <a:lnSpc>
                <a:spcPct val="95000"/>
              </a:lnSpc>
              <a:spcBef>
                <a:spcPts val="1700"/>
              </a:spcBef>
              <a:spcAft>
                <a:spcPts val="0"/>
              </a:spcAft>
              <a:buClrTx/>
              <a:buSzTx/>
              <a:buFont typeface="Arial" pitchFamily="34" charset="0"/>
              <a:buNone/>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Presentation subtitle</a:t>
            </a:r>
            <a:endParaRPr lang="en-GB" dirty="0"/>
          </a:p>
        </p:txBody>
      </p:sp>
      <p:sp>
        <p:nvSpPr>
          <p:cNvPr id="22" name="Date" descr="AQAAAAAQADuGXXgW2UtHiR+Q1BEP7ZvXb1K+eRCtZxj5HVlgI5/pp93paO4V4klKn/+n845hGjJNvM9xOni72K6sJNYQzk+2NkrGeMlfznBUivHgNJVwDstAhFwKukD5z2WttG12Kvyb8qlXhh7oHRavrbeq+cexRGLKaD9/E2Jy9Gt39VL6EYCGJvEJqwA6Ejedk4BO5HOD5gnV0xi9CzPt6saOkvIUpeWFN7+uZ7l5uZplB9RKa3J2Irk/YYUVEYJ6rAbssvCYM/5bRNWN1NBp6CjzMCIzF9z2Nkn055dFqDu9q0oQIlyGKteL8VwQfR1h1OJ8rw=="/>
          <p:cNvSpPr>
            <a:spLocks noGrp="1"/>
          </p:cNvSpPr>
          <p:nvPr>
            <p:ph type="body" sz="quarter" idx="12" hasCustomPrompt="1"/>
          </p:nvPr>
        </p:nvSpPr>
        <p:spPr bwMode="gray">
          <a:xfrm>
            <a:off x="3035863" y="2873620"/>
            <a:ext cx="1771011" cy="175433"/>
          </a:xfrm>
        </p:spPr>
        <p:txBody>
          <a:bodyPr vert="horz" wrap="none" lIns="0" tIns="0" rIns="0" bIns="0" rtlCol="0" anchor="t" anchorCtr="0">
            <a:noAutofit/>
          </a:bodyPr>
          <a:lstStyle>
            <a:lvl1pPr>
              <a:lnSpc>
                <a:spcPct val="95000"/>
              </a:lnSpc>
              <a:spcBef>
                <a:spcPts val="1596"/>
              </a:spcBef>
              <a:defRPr lang="en-US" sz="1400"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a:t>Date</a:t>
            </a:r>
            <a:endParaRPr lang="en-GB" dirty="0"/>
          </a:p>
        </p:txBody>
      </p:sp>
      <p:sp>
        <p:nvSpPr>
          <p:cNvPr id="15" name="CoverImage"/>
          <p:cNvSpPr>
            <a:spLocks noGrp="1"/>
          </p:cNvSpPr>
          <p:nvPr>
            <p:ph type="pic" sz="quarter" idx="10" hasCustomPrompt="1"/>
          </p:nvPr>
        </p:nvSpPr>
        <p:spPr bwMode="gray">
          <a:xfrm>
            <a:off x="3035863" y="3133723"/>
            <a:ext cx="6108139" cy="2192400"/>
          </a:xfr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nSpc>
                <a:spcPct val="95000"/>
              </a:lnSpc>
              <a:defRPr lang="en-GB" sz="1800" baseline="0">
                <a:solidFill>
                  <a:schemeClr val="lt1"/>
                </a:solidFill>
                <a:latin typeface="+mj-lt"/>
                <a:ea typeface="+mn-ea"/>
              </a:defRPr>
            </a:lvl1pPr>
          </a:lstStyle>
          <a:p>
            <a:pPr lvl="0" algn="ctr"/>
            <a:r>
              <a:rPr lang="en-GB" dirty="0">
                <a:latin typeface="+mn-lt"/>
              </a:rPr>
              <a:t>Cover image</a:t>
            </a:r>
          </a:p>
        </p:txBody>
      </p:sp>
      <p:sp>
        <p:nvSpPr>
          <p:cNvPr id="14" name="CoverText" descr="&lt;tags&gt;&lt;tag n=&quot;Language&quot; v=&quot;ENG&quot; /&gt;&lt;/tags&gt;"/>
          <p:cNvSpPr>
            <a:spLocks noGrp="1"/>
          </p:cNvSpPr>
          <p:nvPr>
            <p:ph type="body" sz="quarter" idx="13" hasCustomPrompt="1"/>
          </p:nvPr>
        </p:nvSpPr>
        <p:spPr bwMode="gray">
          <a:xfrm>
            <a:off x="5159721" y="2716045"/>
            <a:ext cx="3529584" cy="362246"/>
          </a:xfrm>
        </p:spPr>
        <p:txBody>
          <a:bodyPr vert="horz" wrap="square" lIns="0" tIns="0" rIns="0" bIns="0" rtlCol="0" anchor="b" anchorCtr="0">
            <a:noAutofit/>
          </a:bodyPr>
          <a:lstStyle>
            <a:lvl1pPr>
              <a:lnSpc>
                <a:spcPct val="87000"/>
              </a:lnSpc>
              <a:spcBef>
                <a:spcPts val="0"/>
              </a:spcBef>
              <a:defRPr lang="en-US"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dirty="0"/>
              <a:t>Organization, presenters</a:t>
            </a:r>
          </a:p>
        </p:txBody>
      </p:sp>
      <p:sp>
        <p:nvSpPr>
          <p:cNvPr id="12" name="UsageDisclaimer" descr="AQAAAAAQAJMITdgKVmNLnWuo1gMnewV27jnroR03FBYvsTwXqKESO2CXWNqlYa2lODHf/bwIasTlAia2oxfECuT1kLjjlgFK/PcCahiXS+gOurMDw1Ug6DgNoa/lNQBZs/r0OudcRoqJvfVaIfD+ykt7bvXpLzWzLu8IOKSfhPQNF9O5R8/cOW/eVOFo30if4FP6m/RN7VPE6N0hVT3xytPtFo5ozHnCX7JwpOS3O+kGORAlR7kX/6uo3ungHd9JpPbN6BYHFa2iUBzRlqazZQtvbY3GWwNYhur17fM5pLlTbFGynve6GqyU0qhPA75rFdKZqveN3JbX/m1o8ABIZ+TiH4tvXysqGyEZJCo4HV96abj/fgtwFenbfMfjFESE1Q4MbjgrnrEmIvlIzcv201zYmaTdvJLBLvxL9uUPESHybeZ2Nxg8gj+4ErEAaK7JDyJIvEuohkSQKS3La4MyIuca079PMemFKqSjmqTjKNNSgMGDloWvPpW1+DV9aD0Y8dwcmGt3pLGxgO573gKRXXlUsbJatJB2iWjjKQDeQ0/s2PYeGt0pwVaAKG7ETtc0lhuiA/Q/E8w6ZZR2TboJf/boTw6ZWs7QqOsy+wZI7kg++LFH6hEFkGsxIk0/vIdVlgklPwLjEIO0TqyFUw5Kibg/KLeTjkGWZUpe33UQBOiuWLPm6YaM98Ykql2xc1YQ2wX1sJEvGg=="/>
          <p:cNvSpPr txBox="1">
            <a:spLocks noChangeArrowheads="1"/>
          </p:cNvSpPr>
          <p:nvPr userDrawn="1"/>
        </p:nvSpPr>
        <p:spPr bwMode="gray">
          <a:xfrm>
            <a:off x="3035023" y="5732010"/>
            <a:ext cx="5653442" cy="2339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ct val="50000"/>
              </a:spcBef>
              <a:spcAft>
                <a:spcPts val="0"/>
              </a:spcAft>
            </a:pPr>
            <a:r>
              <a:rPr lang="es-ES" sz="800" noProof="1">
                <a:solidFill>
                  <a:srgbClr val="6B7176"/>
                </a:solidFill>
                <a:latin typeface="Credit Suisse Type Light"/>
              </a:rPr>
              <a:t>Este material no deberá utilizarse para fines distintos de aquellos que específicamente sean acordados por escrito en un contrato celebrado con Credit Suisse AG o sus entidades afiliadas (en adelante “Credit Suisse”).</a:t>
            </a:r>
            <a:endParaRPr lang="en-US" sz="800" noProof="1">
              <a:solidFill>
                <a:srgbClr val="6B7176"/>
              </a:solidFill>
              <a:latin typeface="Credit Suisse Type Light"/>
            </a:endParaRPr>
          </a:p>
        </p:txBody>
      </p:sp>
      <p:sp>
        <p:nvSpPr>
          <p:cNvPr id="36" name="PrelimDisclaimer" descr="AQAAAAAQAMUBVOlbeJpLoM5t5+luolsElUtnLKAvZJBGqIMWdQnUCmCxiL5YbxYHjcU6uCEdkufXd0TLVn5pjXv41hL52a8ikUSD+cO1tMz43BwP9MHlGWsGNjzIMFweFmkLdIy+Ycy7rnCPHM6CQcE5SICnAYzLXG1LZzOxpErRO+n7Cy/BYqfTT5zsBgXnthgkTcY2cyhZFH3OuGcs95WjSU31aaVSCRpz3cDhzzCIiyechK1jjjvcFnu37Wv/zlr1L+x19/zln1WsFUj/pPtwkOybZyTGj+5DEXsNLR8oZdCQzbw78+Whxz/xHeg97jofvsM59J7G8OKV9SrQu+FIx4vq//xieRyt2cunkhojbj5GGqMCHZsKu5MdmFTca0SgUrSHUjcdAZW6g9VjXjtRQ8oxJWlU2zHjWh3LqS0yYS7I8ZhC7i2CfPEy/BM6Z8mHDVV6YhgXS2hBsPvsekyWrVJI+6g="/>
          <p:cNvSpPr txBox="1">
            <a:spLocks noChangeArrowheads="1"/>
          </p:cNvSpPr>
          <p:nvPr userDrawn="1"/>
        </p:nvSpPr>
        <p:spPr bwMode="gray">
          <a:xfrm>
            <a:off x="3035023" y="5516566"/>
            <a:ext cx="5653442" cy="1461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ts val="0"/>
              </a:spcBef>
              <a:spcAft>
                <a:spcPts val="0"/>
              </a:spcAft>
            </a:pPr>
            <a:r>
              <a:rPr lang="es-ES" sz="1000" noProof="1">
                <a:solidFill>
                  <a:srgbClr val="6B7176"/>
                </a:solidFill>
                <a:latin typeface="Credit Suisse Type Light"/>
              </a:rPr>
              <a:t>BORRADOR | SUJETO A REVISIÓN Y CONSIDERACIÓN</a:t>
            </a:r>
            <a:endParaRPr lang="en-GB" sz="1000" noProof="1">
              <a:solidFill>
                <a:srgbClr val="6B7176"/>
              </a:solidFill>
              <a:latin typeface="Credit Suisse Type Light"/>
            </a:endParaRPr>
          </a:p>
        </p:txBody>
      </p:sp>
      <p:cxnSp>
        <p:nvCxnSpPr>
          <p:cNvPr id="8" name="RedLine"/>
          <p:cNvCxnSpPr/>
          <p:nvPr userDrawn="1"/>
        </p:nvCxnSpPr>
        <p:spPr bwMode="gray">
          <a:xfrm flipH="1">
            <a:off x="3035863" y="5385600"/>
            <a:ext cx="6108139"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3" name="DraftAndConfidential" descr="AQAAAAAQAIBxCy+EGqNKsbQuqyVd5TTSt8XmCiorK5ERaLgUWGogQ48lXZHIauFSWn9bF6et167Fdvo3ZkzySCIeL1V02KV3uE3lkCY7NNLIg9p/wHSV7MSfIYZfSTsavx3HGVreAYPbUOlOyyiwFBvNLK+EBRs9RyhPkEJGQsFl2+6ZmVP+ZDOxpdte8rq14kdoRXFV801aU8oMpdKj0pV6bXgV+GlWtnUq+yYCh6/Vvm1I1ED+8KxLP5/AT8x04PsLzzIu2cfu0eh+qsFlOsgFVQIybS6sqwLIP7rLmgwGbnBh1BsY"/>
          <p:cNvSpPr txBox="1">
            <a:spLocks/>
          </p:cNvSpPr>
          <p:nvPr userDrawn="1"/>
        </p:nvSpPr>
        <p:spPr>
          <a:xfrm>
            <a:off x="3035859" y="2686807"/>
            <a:ext cx="2011680" cy="2046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rtlCol="0" anchor="t" anchorCtr="0" compatLnSpc="1">
            <a:prstTxWarp prst="textNoShape">
              <a:avLst/>
            </a:prstTxWarp>
            <a:spAutoFit/>
          </a:bodyPr>
          <a:lstStyle>
            <a:lvl1pPr marL="0" lvl="0" indent="0" algn="l" defTabSz="914400" eaLnBrk="1" latinLnBrk="0" hangingPunct="1">
              <a:spcBef>
                <a:spcPts val="1596"/>
              </a:spcBef>
              <a:buFont typeface="Arial" pitchFamily="34" charset="0"/>
              <a:buNone/>
              <a:defRPr sz="1400" b="1">
                <a:latin typeface="+mj-lt"/>
              </a:defRPr>
            </a:lvl1pPr>
            <a:lvl2pPr marL="0" indent="0" algn="l" defTabSz="914400" eaLnBrk="1" latinLnBrk="0" hangingPunct="1">
              <a:spcBef>
                <a:spcPts val="605"/>
              </a:spcBef>
              <a:buFont typeface="Arial" pitchFamily="34" charset="0"/>
              <a:buNone/>
              <a:defRPr sz="1800">
                <a:latin typeface="+mn-lt"/>
              </a:defRPr>
            </a:lvl2pPr>
            <a:lvl3pPr marL="230400" indent="-226800" algn="l" defTabSz="914400" eaLnBrk="1" latinLnBrk="0" hangingPunct="1">
              <a:spcBef>
                <a:spcPts val="0"/>
              </a:spcBef>
              <a:buClr>
                <a:schemeClr val="tx2"/>
              </a:buClr>
              <a:buSzPct val="80000"/>
              <a:buFont typeface="Wingdings" pitchFamily="2" charset="2"/>
              <a:buChar char=""/>
              <a:defRPr sz="1800">
                <a:latin typeface="+mn-lt"/>
              </a:defRPr>
            </a:lvl3pPr>
            <a:lvl4pPr marL="468000" indent="-237600" algn="l" defTabSz="914400" eaLnBrk="1" latinLnBrk="0" hangingPunct="1">
              <a:spcBef>
                <a:spcPts val="0"/>
              </a:spcBef>
              <a:buClr>
                <a:schemeClr val="tx1"/>
              </a:buClr>
              <a:buFont typeface="Credit Suisse Type Light" pitchFamily="34" charset="0"/>
              <a:buChar char="−"/>
              <a:defRPr sz="1800">
                <a:latin typeface="+mn-lt"/>
              </a:defRPr>
            </a:lvl4pPr>
            <a:lvl5pPr marL="705600" indent="-237600" algn="l" defTabSz="914400" eaLnBrk="1" latinLnBrk="0" hangingPunct="1">
              <a:spcBef>
                <a:spcPts val="0"/>
              </a:spcBef>
              <a:buClr>
                <a:schemeClr val="tx1"/>
              </a:buClr>
              <a:buFont typeface="Credit Suisse Type Light" pitchFamily="34" charset="0"/>
              <a:buChar char="−"/>
              <a:defRPr sz="1800">
                <a:latin typeface="+mn-lt"/>
              </a:defRPr>
            </a:lvl5pPr>
            <a:lvl6pPr marL="2514600" indent="-228600">
              <a:spcBef>
                <a:spcPct val="20000"/>
              </a:spcBef>
              <a:buFont typeface="Arial" pitchFamily="34" charset="0"/>
              <a:buChar char="•"/>
              <a:defRPr sz="2000">
                <a:latin typeface="+mn-lt"/>
              </a:defRPr>
            </a:lvl6pPr>
            <a:lvl7pPr marL="2971800" indent="-228600">
              <a:spcBef>
                <a:spcPct val="20000"/>
              </a:spcBef>
              <a:buFont typeface="Arial" pitchFamily="34" charset="0"/>
              <a:buChar char="•"/>
              <a:defRPr sz="2000">
                <a:latin typeface="+mn-lt"/>
              </a:defRPr>
            </a:lvl7pPr>
            <a:lvl8pPr marL="3429000" indent="-228600">
              <a:spcBef>
                <a:spcPct val="20000"/>
              </a:spcBef>
              <a:buFont typeface="Arial" pitchFamily="34" charset="0"/>
              <a:buChar char="•"/>
              <a:defRPr sz="2000">
                <a:latin typeface="+mn-lt"/>
              </a:defRPr>
            </a:lvl8pPr>
            <a:lvl9pPr marL="3886200" indent="-228600">
              <a:spcBef>
                <a:spcPct val="20000"/>
              </a:spcBef>
              <a:buFont typeface="Arial" pitchFamily="34" charset="0"/>
              <a:buChar char="•"/>
              <a:defRPr sz="2000">
                <a:latin typeface="+mn-lt"/>
              </a:defRPr>
            </a:lvl9pPr>
          </a:lstStyle>
          <a:p>
            <a:pPr>
              <a:lnSpc>
                <a:spcPct val="95000"/>
              </a:lnSpc>
              <a:buClr>
                <a:srgbClr val="FFFFFF"/>
              </a:buClr>
            </a:pPr>
            <a:r>
              <a:rPr lang="en-US" noProof="1">
                <a:solidFill>
                  <a:srgbClr val="000000"/>
                </a:solidFill>
              </a:rPr>
              <a:t>Confidencial</a:t>
            </a:r>
          </a:p>
        </p:txBody>
      </p:sp>
      <p:sp>
        <p:nvSpPr>
          <p:cNvPr id="13" name="Internal" descr="AQAAAAAQAEEnABbuREhAkANXxFHzaYHwUO69V003FacB+NEwbav1HjFfkQ3sTPHMrkKlAs7fhBKMOIdWl2Fbo486mHZPTbKO6VFXu3915a7K4N2S6Mba6pkb/7VWIlTnXigMF7UenOrshFOilPX4VbL4bCYAN/f0Td71WS5aGC0YwQFFD+i/1WIv6drxwwt24LPh8XvNBIZcppgUWQqpSbYMGgTJdTmMOeQ77zr1UjWzTaDoBOj0CnasMgLzROW1mLnnar7Z/hbgQeweMUSgDAHVfIGL7g6L0OPPAu16U+oUMIb3/n/1" hidden="1"/>
          <p:cNvSpPr txBox="1">
            <a:spLocks noChangeArrowheads="1"/>
          </p:cNvSpPr>
          <p:nvPr userDrawn="1"/>
        </p:nvSpPr>
        <p:spPr bwMode="auto">
          <a:xfrm rot="16200000">
            <a:off x="-25150" y="3227063"/>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pic>
        <p:nvPicPr>
          <p:cNvPr id="16"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11"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CompanyLogo" descr="AQAAAAAQAGxjqfQpQP9OqYOBADS1VQfzbcVdvV1GxEsJ15hMYhRIfU4O5lhYfKkELhUzzb1zrfx0a9QhMWJ07eEhqCkNktcw+Z1X6uwT8zB50mZxigKExlQ3TU86IW3FlIOBkyhs64OgFiSseXf7NvXeXCi0cFQ+ZGPEqlzeL4Qbmk53sLfPjuK5/heiRqTudRfTh2tomT15KP0RvUNyVeDOrPm5ZbcrVfM66E78k5vae3+xVFyWxDF/rK5eS05aMjlQSSvBhF5wRyOT6mZH7aOyoXszy+y2ryEpV2WBQo4iHJ+LihVB0HvjR76pdQRy0/l3VdKNbj09C1e3JAbfZXDOEgGQSEaTEWPy7Eo0PvT4Xi7n9VighIw48UWJdqUzbDgXgd4/fMrecYRRSqLPSKkWr2dZBUbWB9MWSA9AyCqSoYsRKaB1wxcm4tnGNZY1TtS4Ug8tAkwDMIFsDHt6oVM/jpEIF5nHuktquWRXCAI6isSo6V5Kq6ZM7u/+eVcNxYO5i7l8YelMaYJW7yWVen7FDZgT+NzdJ9/Yc5yANNmCyHB2n6QDVdQneF/lGQ8gzSkK+FSsAdfkd9SnZfoYn5u7Zc3Tpgk="/>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391484236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userDrawn="1">
  <p:cSld name="Cover - Title Box">
    <p:spTree>
      <p:nvGrpSpPr>
        <p:cNvPr id="1" name=""/>
        <p:cNvGrpSpPr/>
        <p:nvPr/>
      </p:nvGrpSpPr>
      <p:grpSpPr>
        <a:xfrm>
          <a:off x="0" y="0"/>
          <a:ext cx="0" cy="0"/>
          <a:chOff x="0" y="0"/>
          <a:chExt cx="0" cy="0"/>
        </a:xfrm>
      </p:grpSpPr>
      <p:sp>
        <p:nvSpPr>
          <p:cNvPr id="17" name="GreyBox"/>
          <p:cNvSpPr/>
          <p:nvPr userDrawn="1"/>
        </p:nvSpPr>
        <p:spPr>
          <a:xfrm>
            <a:off x="3035863" y="3133722"/>
            <a:ext cx="6108139" cy="21924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hangingPunct="1">
              <a:lnSpc>
                <a:spcPct val="95000"/>
              </a:lnSpc>
              <a:buClr>
                <a:srgbClr val="FFFFFF"/>
              </a:buClr>
            </a:pPr>
            <a:endParaRPr lang="en-US" sz="1200" dirty="0">
              <a:solidFill>
                <a:srgbClr val="FFFFFF"/>
              </a:solidFill>
            </a:endParaRPr>
          </a:p>
        </p:txBody>
      </p:sp>
      <p:sp>
        <p:nvSpPr>
          <p:cNvPr id="20" name="Title"/>
          <p:cNvSpPr>
            <a:spLocks noGrp="1"/>
          </p:cNvSpPr>
          <p:nvPr>
            <p:ph type="ctrTitle" hasCustomPrompt="1"/>
          </p:nvPr>
        </p:nvSpPr>
        <p:spPr bwMode="gray">
          <a:xfrm>
            <a:off x="3182135" y="3791492"/>
            <a:ext cx="5653444" cy="350865"/>
          </a:xfrm>
          <a:noFill/>
        </p:spPr>
        <p:txBody>
          <a:bodyPr bIns="0" anchor="b" anchorCtr="0">
            <a:spAutoFit/>
          </a:bodyPr>
          <a:lstStyle>
            <a:lvl1pPr>
              <a:lnSpc>
                <a:spcPct val="95000"/>
              </a:lnSpc>
              <a:defRPr sz="2400" baseline="0">
                <a:solidFill>
                  <a:schemeClr val="accent1"/>
                </a:solidFill>
                <a:latin typeface="+mj-lt"/>
                <a:ea typeface="+mn-ea"/>
                <a:cs typeface="+mn-cs"/>
              </a:defRPr>
            </a:lvl1pPr>
          </a:lstStyle>
          <a:p>
            <a:r>
              <a:rPr lang="en-US" dirty="0"/>
              <a:t>Presentation title</a:t>
            </a:r>
            <a:endParaRPr lang="en-GB" dirty="0"/>
          </a:p>
        </p:txBody>
      </p:sp>
      <p:sp>
        <p:nvSpPr>
          <p:cNvPr id="21" name="SubTitle"/>
          <p:cNvSpPr>
            <a:spLocks noGrp="1"/>
          </p:cNvSpPr>
          <p:nvPr>
            <p:ph type="subTitle" idx="1" hasCustomPrompt="1"/>
          </p:nvPr>
        </p:nvSpPr>
        <p:spPr bwMode="gray">
          <a:xfrm>
            <a:off x="3182135" y="4142789"/>
            <a:ext cx="5653444" cy="350865"/>
          </a:xfrm>
          <a:noFill/>
        </p:spPr>
        <p:txBody>
          <a:bodyPr bIns="0" anchor="t" anchorCtr="0">
            <a:spAutoFit/>
          </a:bodyPr>
          <a:lstStyle>
            <a:lvl1pPr marL="0" marR="0" indent="0" algn="l" defTabSz="914400" rtl="0" eaLnBrk="1" fontAlgn="auto" latinLnBrk="0" hangingPunct="1">
              <a:lnSpc>
                <a:spcPct val="95000"/>
              </a:lnSpc>
              <a:spcBef>
                <a:spcPts val="1700"/>
              </a:spcBef>
              <a:spcAft>
                <a:spcPts val="0"/>
              </a:spcAft>
              <a:buClrTx/>
              <a:buSzTx/>
              <a:buFont typeface="Arial" pitchFamily="34" charset="0"/>
              <a:buNone/>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Presentation subtitle</a:t>
            </a:r>
            <a:endParaRPr lang="en-GB" dirty="0"/>
          </a:p>
        </p:txBody>
      </p:sp>
      <p:sp>
        <p:nvSpPr>
          <p:cNvPr id="23" name="Date" descr="AQAAAAAQALiddkVMeRVPvHznePdTO4n6nriYhmDA9kG08xV85FPwiiIdrkRl9egoUAlQXFoXm4S6va0jDAyIfCcgS7MIHxRURmx/NfYsypK4M6IbXeusMpmW7C8xRExyZC6kMEfcdPNPqua9dl5eIGJLCHyM797GXO+nhjODNEhSbw3s7PXO1uVFQoAAEcNMlRxbIcQ7qXqXwCWpd9GY0DGahDn81/axUIp9bo7AlB6AqyFJepjwXQ1D3Ey85I14YFuhPrXppB5SklMiy+VOVI6b/4GIlhvHDOR0VT1Q3YJlNrQxjcao2ACze1zdoM/5HT0aYkI9xA=="/>
          <p:cNvSpPr>
            <a:spLocks noGrp="1"/>
          </p:cNvSpPr>
          <p:nvPr>
            <p:ph type="body" sz="quarter" idx="12" hasCustomPrompt="1"/>
          </p:nvPr>
        </p:nvSpPr>
        <p:spPr bwMode="gray">
          <a:xfrm>
            <a:off x="3182137" y="5068180"/>
            <a:ext cx="1771011" cy="175433"/>
          </a:xfrm>
          <a:noFill/>
        </p:spPr>
        <p:txBody>
          <a:bodyPr vert="horz" wrap="none" lIns="0" tIns="0" rIns="0" bIns="0" rtlCol="0" anchor="t" anchorCtr="0">
            <a:noAutofit/>
          </a:bodyPr>
          <a:lstStyle>
            <a:lvl1pPr>
              <a:lnSpc>
                <a:spcPct val="95000"/>
              </a:lnSpc>
              <a:spcBef>
                <a:spcPts val="1596"/>
              </a:spcBef>
              <a:defRPr lang="en-US" sz="1400"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a:t>Date</a:t>
            </a:r>
            <a:endParaRPr lang="en-GB" dirty="0"/>
          </a:p>
        </p:txBody>
      </p:sp>
      <p:sp>
        <p:nvSpPr>
          <p:cNvPr id="24" name="CoverText" descr="&lt;tags&gt;&lt;tag n=&quot;Language&quot; v=&quot;ENG&quot; /&gt;&lt;/tags&gt;"/>
          <p:cNvSpPr>
            <a:spLocks noGrp="1"/>
          </p:cNvSpPr>
          <p:nvPr>
            <p:ph type="body" sz="quarter" idx="13" hasCustomPrompt="1"/>
          </p:nvPr>
        </p:nvSpPr>
        <p:spPr bwMode="gray">
          <a:xfrm>
            <a:off x="5305995" y="4910605"/>
            <a:ext cx="3529584" cy="362246"/>
          </a:xfrm>
          <a:noFill/>
        </p:spPr>
        <p:txBody>
          <a:bodyPr vert="horz" wrap="square" lIns="0" tIns="0" rIns="0" bIns="0" rtlCol="0" anchor="b" anchorCtr="0">
            <a:noAutofit/>
          </a:bodyPr>
          <a:lstStyle>
            <a:lvl1pPr>
              <a:lnSpc>
                <a:spcPct val="87000"/>
              </a:lnSpc>
              <a:spcBef>
                <a:spcPts val="0"/>
              </a:spcBef>
              <a:defRPr lang="en-US"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dirty="0"/>
              <a:t>Organization, presenters</a:t>
            </a:r>
          </a:p>
        </p:txBody>
      </p:sp>
      <p:sp>
        <p:nvSpPr>
          <p:cNvPr id="12" name="UsageDisclaimer" descr="AQAAAAAQADQbuMgw+/tCqEUeCsSEnH98Jy+s7Rzu2yASmWimxbw9ipTcgylqeYwQNUBjUh9601Wu20u1qNlGZE13/nZlEYbfodCwNROPHCPzd5YkG/ONbmvLQ41OeeUCKvwRi7Y2KiMqIxaFIiLUZ8QOh0xtGDatyMXx1M3I1FmjO4q3E2my/04h0AlswmFlOUJmuGXgX1TUobxVY3pqj25iZ7EQ1ZvSbgawF2P3PmtU8pmWt9ZFHlG4hp3cbrWF4jULdTkOn14mc/KqpM+R5X4K+e0cb9e9VvcLq766GHJqd7jRlS9Z5Jv4MAsBiov+TEF74SzUyW1nQEKS7MHOnhERmY7n2ldBC+PMxUtAvRrCCjhn5tpMgaXLIAXMyyWbfm/2DBDIxsgS1NfADY7xcuf7m2rb/Ckes1+XteRPfVVA0JKB8NiyR1GxA38cOufXtyqk0s+QADYTTPFkBsLFwm8ZzeK0y8wEmoOxepEe9a5sFQ9oiVm9RZAP7/rVFZoAH1YQ1RZRR34kKLHJfHMNiuzVOTaXhd7wllSz7/Z2uGbFYJZr4oxJhYZW0mzk6tu7ErvLFkIaseB5r7WOYcXNhBDfzlnXm0BA2OUj5ue3iPRQE4wAnddjstZCV+Xw2wyjOre2Oc/aPLEbaJp6ckH3rpyiOTNErZ+Jioh2qrokVKIU8J0gCdnQZsHVPl+NK3HdfrD7uhy6HQ=="/>
          <p:cNvSpPr txBox="1">
            <a:spLocks noChangeArrowheads="1"/>
          </p:cNvSpPr>
          <p:nvPr userDrawn="1"/>
        </p:nvSpPr>
        <p:spPr bwMode="gray">
          <a:xfrm>
            <a:off x="3035023" y="5732010"/>
            <a:ext cx="5653442" cy="2339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ct val="50000"/>
              </a:spcBef>
              <a:spcAft>
                <a:spcPts val="0"/>
              </a:spcAft>
            </a:pPr>
            <a:r>
              <a:rPr lang="es-ES" sz="800" noProof="1">
                <a:solidFill>
                  <a:srgbClr val="6B7176"/>
                </a:solidFill>
                <a:latin typeface="Credit Suisse Type Light"/>
              </a:rPr>
              <a:t>Este material no deberá utilizarse para fines distintos de aquellos que específicamente sean acordados por escrito en un contrato celebrado con Credit Suisse AG o sus entidades afiliadas (en adelante “Credit Suisse”).</a:t>
            </a:r>
            <a:endParaRPr lang="en-US" sz="800" noProof="1">
              <a:solidFill>
                <a:srgbClr val="6B7176"/>
              </a:solidFill>
              <a:latin typeface="Credit Suisse Type Light"/>
            </a:endParaRPr>
          </a:p>
        </p:txBody>
      </p:sp>
      <p:sp>
        <p:nvSpPr>
          <p:cNvPr id="36" name="PrelimDisclaimer" descr="AQAAAAAQAOClRnxck/hGtMsHOKVjWW4o20g+3X2gqVvyhAVcUz6rfjiXCa71xxAAgLnL1w218rlzIXbKGF5YhLaz4iqXLU+SEphv7MGBnjU0sPAjy2vE8h4OyyqrJmBPwfFC7/vdr30tBN3Z1z/EmikqtYeaXDCQNZjmn3hDfgQK0Rqcp2QpQ3WN/Z/iE6yerL9uJgMbgYuzpUHZ4w5UjLXXY2goRmoo/e/Ya0IgCmrCo9agFC0PcpP7VLZAWp5sbaX+bAcCFdlmSVUm+ofvpwcM5XYjoDJ+Htpj4uf08uVijQNEYj73x0aHf+hqaa3Ntu6/XDqXQI5VjCGA83JJ2o0TdWuAozjnstgbtwj1/8tF45gvhhNsBcVpaYIFe8UkW9Mx9LKiSrQhzGwKn82kVnNwilo8kBCcYg0HQq8xaFgTfDcLktxgtVBls17M6rzIsIjEO7DJNkNWLI+0Lu64QJVhtkF/Ohc="/>
          <p:cNvSpPr txBox="1">
            <a:spLocks noChangeArrowheads="1"/>
          </p:cNvSpPr>
          <p:nvPr userDrawn="1"/>
        </p:nvSpPr>
        <p:spPr bwMode="gray">
          <a:xfrm>
            <a:off x="3035023" y="5516566"/>
            <a:ext cx="5653442" cy="1461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ts val="0"/>
              </a:spcBef>
              <a:spcAft>
                <a:spcPts val="0"/>
              </a:spcAft>
            </a:pPr>
            <a:r>
              <a:rPr lang="es-ES" sz="1000" noProof="1">
                <a:solidFill>
                  <a:srgbClr val="6B7176"/>
                </a:solidFill>
                <a:latin typeface="Credit Suisse Type Light"/>
              </a:rPr>
              <a:t>BORRADOR | SUJETO A REVISIÓN Y CONSIDERACIÓN</a:t>
            </a:r>
            <a:endParaRPr lang="en-GB" sz="1000" noProof="1">
              <a:solidFill>
                <a:srgbClr val="6B7176"/>
              </a:solidFill>
              <a:latin typeface="Credit Suisse Type Light"/>
            </a:endParaRPr>
          </a:p>
        </p:txBody>
      </p:sp>
      <p:cxnSp>
        <p:nvCxnSpPr>
          <p:cNvPr id="8" name="RedLine"/>
          <p:cNvCxnSpPr/>
          <p:nvPr userDrawn="1"/>
        </p:nvCxnSpPr>
        <p:spPr bwMode="gray">
          <a:xfrm flipH="1">
            <a:off x="3035863" y="5385600"/>
            <a:ext cx="6108139"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25" name="DraftAndConfidential" descr="AQAAAAAQAJeRayqrHqxFgPGp432I5COhWA/sIpzRAqNzF0LePc/vL8lMJLUFbUUmEdbF8nnRiqKTRALSLgxe50+WPRhMxLQgLYlEvtJKAf8RrnP/A/6e0kd/POoto364K8iWKiLNizIxBmoZJG7ITJIsyaXudT/3n0WzYmXZCeKghWER/Zp6GbYGY+LO/xMltiM0ym1SMypuwUP94lmPgBDCAbg3o4mc6d/zFJZCeF9bHhWi6PoOxS1UyYVQgx/BNdE3vj7jkTIdfdpB1qJnbZeP7aSjIqCVaiW0n+Rcy3lJnyATIOv6"/>
          <p:cNvSpPr txBox="1">
            <a:spLocks/>
          </p:cNvSpPr>
          <p:nvPr userDrawn="1"/>
        </p:nvSpPr>
        <p:spPr>
          <a:xfrm>
            <a:off x="3182135" y="4881367"/>
            <a:ext cx="2011680" cy="204671"/>
          </a:xfrm>
          <a:prstGeom prst="rect">
            <a:avLst/>
          </a:prstGeom>
          <a:noFill/>
          <a:ln>
            <a:noFill/>
          </a:ln>
          <a:effectLst/>
          <a:extLst/>
        </p:spPr>
        <p:txBody>
          <a:bodyPr vert="horz" wrap="square" lIns="0" tIns="0" rIns="0" bIns="0" numCol="1" rtlCol="0" anchor="t" anchorCtr="0" compatLnSpc="1">
            <a:prstTxWarp prst="textNoShape">
              <a:avLst/>
            </a:prstTxWarp>
            <a:spAutoFit/>
          </a:bodyPr>
          <a:lstStyle>
            <a:lvl1pPr marL="0" lvl="0" indent="0" algn="l" defTabSz="914400" eaLnBrk="1" latinLnBrk="0" hangingPunct="1">
              <a:spcBef>
                <a:spcPts val="1596"/>
              </a:spcBef>
              <a:buFont typeface="Arial" pitchFamily="34" charset="0"/>
              <a:buNone/>
              <a:defRPr sz="1400" b="1">
                <a:latin typeface="+mj-lt"/>
              </a:defRPr>
            </a:lvl1pPr>
            <a:lvl2pPr marL="0" indent="0" algn="l" defTabSz="914400" eaLnBrk="1" latinLnBrk="0" hangingPunct="1">
              <a:spcBef>
                <a:spcPts val="605"/>
              </a:spcBef>
              <a:buFont typeface="Arial" pitchFamily="34" charset="0"/>
              <a:buNone/>
              <a:defRPr sz="1800">
                <a:latin typeface="+mn-lt"/>
              </a:defRPr>
            </a:lvl2pPr>
            <a:lvl3pPr marL="230400" indent="-226800" algn="l" defTabSz="914400" eaLnBrk="1" latinLnBrk="0" hangingPunct="1">
              <a:spcBef>
                <a:spcPts val="0"/>
              </a:spcBef>
              <a:buClr>
                <a:schemeClr val="tx2"/>
              </a:buClr>
              <a:buSzPct val="80000"/>
              <a:buFont typeface="Wingdings" pitchFamily="2" charset="2"/>
              <a:buChar char=""/>
              <a:defRPr sz="1800">
                <a:latin typeface="+mn-lt"/>
              </a:defRPr>
            </a:lvl3pPr>
            <a:lvl4pPr marL="468000" indent="-237600" algn="l" defTabSz="914400" eaLnBrk="1" latinLnBrk="0" hangingPunct="1">
              <a:spcBef>
                <a:spcPts val="0"/>
              </a:spcBef>
              <a:buClr>
                <a:schemeClr val="tx1"/>
              </a:buClr>
              <a:buFont typeface="Credit Suisse Type Light" pitchFamily="34" charset="0"/>
              <a:buChar char="−"/>
              <a:defRPr sz="1800">
                <a:latin typeface="+mn-lt"/>
              </a:defRPr>
            </a:lvl4pPr>
            <a:lvl5pPr marL="705600" indent="-237600" algn="l" defTabSz="914400" eaLnBrk="1" latinLnBrk="0" hangingPunct="1">
              <a:spcBef>
                <a:spcPts val="0"/>
              </a:spcBef>
              <a:buClr>
                <a:schemeClr val="tx1"/>
              </a:buClr>
              <a:buFont typeface="Credit Suisse Type Light" pitchFamily="34" charset="0"/>
              <a:buChar char="−"/>
              <a:defRPr sz="1800">
                <a:latin typeface="+mn-lt"/>
              </a:defRPr>
            </a:lvl5pPr>
            <a:lvl6pPr marL="2514600" indent="-228600">
              <a:spcBef>
                <a:spcPct val="20000"/>
              </a:spcBef>
              <a:buFont typeface="Arial" pitchFamily="34" charset="0"/>
              <a:buChar char="•"/>
              <a:defRPr sz="2000">
                <a:latin typeface="+mn-lt"/>
              </a:defRPr>
            </a:lvl6pPr>
            <a:lvl7pPr marL="2971800" indent="-228600">
              <a:spcBef>
                <a:spcPct val="20000"/>
              </a:spcBef>
              <a:buFont typeface="Arial" pitchFamily="34" charset="0"/>
              <a:buChar char="•"/>
              <a:defRPr sz="2000">
                <a:latin typeface="+mn-lt"/>
              </a:defRPr>
            </a:lvl7pPr>
            <a:lvl8pPr marL="3429000" indent="-228600">
              <a:spcBef>
                <a:spcPct val="20000"/>
              </a:spcBef>
              <a:buFont typeface="Arial" pitchFamily="34" charset="0"/>
              <a:buChar char="•"/>
              <a:defRPr sz="2000">
                <a:latin typeface="+mn-lt"/>
              </a:defRPr>
            </a:lvl8pPr>
            <a:lvl9pPr marL="3886200" indent="-228600">
              <a:spcBef>
                <a:spcPct val="20000"/>
              </a:spcBef>
              <a:buFont typeface="Arial" pitchFamily="34" charset="0"/>
              <a:buChar char="•"/>
              <a:defRPr sz="2000">
                <a:latin typeface="+mn-lt"/>
              </a:defRPr>
            </a:lvl9pPr>
          </a:lstStyle>
          <a:p>
            <a:pPr>
              <a:lnSpc>
                <a:spcPct val="95000"/>
              </a:lnSpc>
              <a:buClr>
                <a:srgbClr val="FFFFFF"/>
              </a:buClr>
            </a:pPr>
            <a:r>
              <a:rPr lang="en-US" noProof="1">
                <a:solidFill>
                  <a:srgbClr val="000000"/>
                </a:solidFill>
              </a:rPr>
              <a:t>Confidencial</a:t>
            </a:r>
          </a:p>
        </p:txBody>
      </p:sp>
      <p:sp>
        <p:nvSpPr>
          <p:cNvPr id="13" name="Internal" descr="AQAAAAAQABvMzspQaqJKi5krCJRZVUlSYkVBI8BqFqeXcG3/uw8YMhppx+I2Qo9xzE9crJuAsg7PkTzKq1FiQkFPSygwY/i/Ki0ThXgCR4M4qgH7CA+mrGFV+4mi7VncjN34/ltL91d4DrbnBiUOuU1xQ0UEcBdKNieFjmHXxwdpSF2BX/j0p/eCGC7k+2g13cv2jmW4LIJ3tEJhrcjSqv6mRaEeUInu0OkDd09Ce6h5P1x23LRiL+tykUA8eXWRSPBWUJic5pk4y3sHkJ7+JRCa3b+Vd00boBihIHbkK+b7BlO7d/HQ" hidden="1"/>
          <p:cNvSpPr txBox="1">
            <a:spLocks noChangeArrowheads="1"/>
          </p:cNvSpPr>
          <p:nvPr userDrawn="1"/>
        </p:nvSpPr>
        <p:spPr bwMode="auto">
          <a:xfrm rot="16200000">
            <a:off x="-25150" y="3227063"/>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pic>
        <p:nvPicPr>
          <p:cNvPr id="16"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11"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CompanyLogo" descr="AQAAAAAQAD8/szyBEOVOjDx9SwkN169zZBhWm4/0uiZr9fHwyiZhHu5cw8jKAzsoS7t7u8ckxQv954FuEBhQOnU3KzxUtKnfI38PJHoOBhIPAg/C6BLBQobnJb8yheRjLUW+HZvP7th+g5WSWXRXHTEchdqGi/HgmqtcbtkwvEWZHUBT2ySMcHJjCbRS6HMyWk5RL976KhIGI36Ul4NoxEh2A5qYznL2zjvK/RkBfpYSBIFugj4AQmuMXPzLmwgjabmmaYb1XDqAU5qNO7djLJoT2jF9wAXLwGL9OuRCQotAkCkXcifEyb9pPDrBlMhN9PW5C8ZSSMhTrPgKJCNiHvBMH8u7H3nuzjbj/gk5HoMPvKG1d9Frp2FKJnFX7XS/ZPGoFOoeavvuAd5GF3UR0XmuinpChhAQQEHfKlgwXFduERfaDk2Wa5uoC48H37nsFZpBYljDrn4g4m3mNYpsbErS5GC5P5vZUGTHFpBkjNu6xfyN/YC+egITjfB/TNcL1cKndAcXcSdmf4yh8efSBCYP1D1Cu/dNWosdHFZfh852tnWcTdajavEFOB3E44p++tDGQ2cw7K4dSoiYaOLwz7hXmYb31jM="/>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58482200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preserve="1" userDrawn="1">
  <p:cSld name="Flysheet">
    <p:spTree>
      <p:nvGrpSpPr>
        <p:cNvPr id="1" name=""/>
        <p:cNvGrpSpPr/>
        <p:nvPr/>
      </p:nvGrpSpPr>
      <p:grpSpPr>
        <a:xfrm>
          <a:off x="0" y="0"/>
          <a:ext cx="0" cy="0"/>
          <a:chOff x="0" y="0"/>
          <a:chExt cx="0" cy="0"/>
        </a:xfrm>
      </p:grpSpPr>
      <p:sp>
        <p:nvSpPr>
          <p:cNvPr id="21"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4" name="GreyBox"/>
          <p:cNvSpPr/>
          <p:nvPr userDrawn="1"/>
        </p:nvSpPr>
        <p:spPr bwMode="gray">
          <a:xfrm>
            <a:off x="3280964" y="3429000"/>
            <a:ext cx="5863041" cy="161742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lnSpc>
                <a:spcPct val="95000"/>
              </a:lnSpc>
              <a:spcBef>
                <a:spcPts val="0"/>
              </a:spcBef>
              <a:spcAft>
                <a:spcPts val="0"/>
              </a:spcAft>
            </a:pPr>
            <a:endParaRPr lang="en-GB">
              <a:solidFill>
                <a:prstClr val="white"/>
              </a:solidFill>
            </a:endParaRPr>
          </a:p>
        </p:txBody>
      </p:sp>
      <p:sp>
        <p:nvSpPr>
          <p:cNvPr id="16" name="Title"/>
          <p:cNvSpPr>
            <a:spLocks noGrp="1"/>
          </p:cNvSpPr>
          <p:nvPr>
            <p:ph type="ctrTitle" hasCustomPrompt="1"/>
          </p:nvPr>
        </p:nvSpPr>
        <p:spPr bwMode="gray">
          <a:xfrm>
            <a:off x="3280961" y="3676400"/>
            <a:ext cx="5407508" cy="561314"/>
          </a:xfrm>
          <a:noFill/>
        </p:spPr>
        <p:txBody>
          <a:bodyPr lIns="72000" bIns="36000" anchor="b" anchorCtr="0">
            <a:noAutofit/>
          </a:bodyPr>
          <a:lstStyle>
            <a:lvl1pPr marL="0" indent="0">
              <a:lnSpc>
                <a:spcPct val="95000"/>
              </a:lnSpc>
              <a:tabLst>
                <a:tab pos="574675" algn="l"/>
              </a:tabLst>
              <a:defRPr sz="2400">
                <a:solidFill>
                  <a:schemeClr val="accent1"/>
                </a:solidFill>
                <a:latin typeface="+mj-lt"/>
                <a:ea typeface="+mn-ea"/>
                <a:cs typeface="+mn-cs"/>
              </a:defRPr>
            </a:lvl1pPr>
          </a:lstStyle>
          <a:p>
            <a:r>
              <a:rPr lang="en-US" dirty="0"/>
              <a:t>Flysheet heading</a:t>
            </a:r>
            <a:endParaRPr lang="en-GB" dirty="0"/>
          </a:p>
        </p:txBody>
      </p:sp>
      <p:sp>
        <p:nvSpPr>
          <p:cNvPr id="19" name="Subtitle"/>
          <p:cNvSpPr>
            <a:spLocks noGrp="1"/>
          </p:cNvSpPr>
          <p:nvPr>
            <p:ph type="subTitle" idx="1" hasCustomPrompt="1"/>
          </p:nvPr>
        </p:nvSpPr>
        <p:spPr bwMode="gray">
          <a:xfrm>
            <a:off x="3280961" y="4237715"/>
            <a:ext cx="5407508" cy="572400"/>
          </a:xfrm>
          <a:noFill/>
        </p:spPr>
        <p:txBody>
          <a:bodyPr lIns="72000" bIns="0"/>
          <a:lstStyle>
            <a:lvl1pPr marL="0" indent="0" algn="l">
              <a:lnSpc>
                <a:spcPct val="95000"/>
              </a:lnSpc>
              <a:buNone/>
              <a:tabLst>
                <a:tab pos="574675" algn="l"/>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Flysheet subheading</a:t>
            </a:r>
          </a:p>
        </p:txBody>
      </p:sp>
      <p:sp>
        <p:nvSpPr>
          <p:cNvPr id="30" name="DraftAndConfidential" descr="AQAAAAAQAD5vyZEbNLNCisLNTgtZwHzC8TfrTxJ+s7BbI68WIDRlUjUn/6B41yx3VsH8M+Dyef+s8ntPHFI5+6TGDqIM8bTlfBhdmppekIkXik7F9M3y6lh8Q1D/VpiTjtHIiKqktx0l8DpmXFbekg7ztVzQhwiNQO+t+arCWCkhxUh5Xaxc7PNDjbqxo6LVR3F4/qk5ApdiQFajTmB2/P9/ccAbNNo/UEyMYE81t0PuyYLdeHhMbIRi2qz6q/t2Km5XiajRHiKdIDG7NlUAHMkNAjpEc8tYhyRB8Yxe4VeAFALRFhiE"/>
          <p:cNvSpPr txBox="1">
            <a:spLocks noChangeArrowheads="1"/>
          </p:cNvSpPr>
          <p:nvPr userDrawn="1"/>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buClr>
                <a:srgbClr val="7898B3"/>
              </a:buClr>
              <a:buSzPct val="120000"/>
              <a:buFont typeface="Wingdings" pitchFamily="2" charset="2"/>
              <a:buNone/>
            </a:pPr>
            <a:r>
              <a:rPr lang="en-US" sz="1000" noProof="1">
                <a:solidFill>
                  <a:srgbClr val="000000"/>
                </a:solidFill>
                <a:latin typeface="Credit Suisse Type Light"/>
              </a:rPr>
              <a:t>Confidencial</a:t>
            </a:r>
          </a:p>
        </p:txBody>
      </p:sp>
      <p:sp>
        <p:nvSpPr>
          <p:cNvPr id="18" name="Tagline" hidden="1"/>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a:solidFill>
                  <a:srgbClr val="969696"/>
                </a:solidFill>
                <a:latin typeface="Credit Suisse Type Light"/>
              </a:rPr>
              <a:t>O:\IBD_Regional_Documents_Repository_AM_Groups\Latam Group\Mexico IBD\CKDs\Credit Suisse RE\New RP\CSMRTCK - Roadshow_v52.pptx</a:t>
            </a:r>
          </a:p>
        </p:txBody>
      </p:sp>
      <p:cxnSp>
        <p:nvCxnSpPr>
          <p:cNvPr id="5" name="RedLine"/>
          <p:cNvCxnSpPr/>
          <p:nvPr userDrawn="1"/>
        </p:nvCxnSpPr>
        <p:spPr bwMode="gray">
          <a:xfrm flipH="1">
            <a:off x="3280959" y="5085698"/>
            <a:ext cx="5863382"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Internal" descr="AQAAAAAQAInVeB4SxcpKp5W4Taqyin7Gl4kQpGWesPlVREST7M9EmSP1UbVDI0vhu4ZQkKlucf7YCkaSGXnyHh+GhHcc4tltj288gMuLzPeQ0qJHHWCnCFZ21nCIgiWmDE/HHLJb2yh8cvDJgv0jJ6QsoylGnsyKgz8we1kDnIOnROBGSQoy7b9GW7Rnj0cGjiDZmnGBboXbJ7aQaybaF2t9rZBUyOD4vqCJge980fSmjpjtAlZjJGAYntmymKgkFA2zdlkXEU6Kl809PGp3pDvwwWbD91cnnBAbeIxI48Ag0v467xhM" hidden="1"/>
          <p:cNvSpPr txBox="1">
            <a:spLocks noChangeArrowheads="1"/>
          </p:cNvSpPr>
          <p:nvPr userDrawn="1"/>
        </p:nvSpPr>
        <p:spPr bwMode="auto">
          <a:xfrm rot="16200000">
            <a:off x="-25150" y="3227063"/>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pic>
        <p:nvPicPr>
          <p:cNvPr id="28"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27"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CompanyLogo" descr="AQAAAAAQAPKtM3vy8mpArSNZeav/wpVnNeJ31zNXx36DlntOa7vRXDyQ6M5HVulNit+hu4EutMwPsWwcB999SQLtVluxjybO/8jy533xCp/tjegoRAQodyC0RC9m9PN9LgDymz1TUzH9uSx0DmPyYabFj1lvEX3tvqZ+c8RPLx4X9sCsdYadatUC60Itc6qDwnV2jGP2lt8mUCIHbBEikyJsiMpRf/bGbaTkrkYh1iJNFavFDIB9dIONrCxjm+gN194A3tZp0CAJNqPeVnK2WMpuAjpZvh56c/H9gVU5nYuOBzYtUoIddU6aw8FgJBGgj7vujBKoA3zLwFBKyeyPSpxQgrHqyEufAWJzAiMAGgy62jawccYqN5gx81tB18k2vdaRT/SyTH8T+Db8VRjxl7+cUczWVLYSk+MY/sC0PHyXUDBVc6M26xcVJD7ynaLRIS4Za2ZuAlfpXoMLkfR3dw/879ZkQpHmxsVMdze2mX66o8kmPZS6vype6VqxEOkOEvLL87YDRVicNd53Rfhpv/8+ml6j8hq8gT1NgQhGvW4XIwB73eBV7d2gvj5mbDtWkkuzRZmPqSwLQ9zCx8Yu98IfFjrTEAw="/>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937871788"/>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preserve="1" userDrawn="1">
  <p:cSld name="Flysheet Numbered">
    <p:spTree>
      <p:nvGrpSpPr>
        <p:cNvPr id="1" name=""/>
        <p:cNvGrpSpPr/>
        <p:nvPr/>
      </p:nvGrpSpPr>
      <p:grpSpPr>
        <a:xfrm>
          <a:off x="0" y="0"/>
          <a:ext cx="0" cy="0"/>
          <a:chOff x="0" y="0"/>
          <a:chExt cx="0" cy="0"/>
        </a:xfrm>
      </p:grpSpPr>
      <p:sp>
        <p:nvSpPr>
          <p:cNvPr id="21"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4" name="GreyBox"/>
          <p:cNvSpPr/>
          <p:nvPr userDrawn="1"/>
        </p:nvSpPr>
        <p:spPr bwMode="gray">
          <a:xfrm>
            <a:off x="3280964" y="3429000"/>
            <a:ext cx="5863041" cy="161742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lnSpc>
                <a:spcPct val="95000"/>
              </a:lnSpc>
              <a:spcBef>
                <a:spcPts val="0"/>
              </a:spcBef>
              <a:spcAft>
                <a:spcPts val="0"/>
              </a:spcAft>
            </a:pPr>
            <a:endParaRPr lang="en-GB">
              <a:solidFill>
                <a:prstClr val="white"/>
              </a:solidFill>
            </a:endParaRPr>
          </a:p>
        </p:txBody>
      </p:sp>
      <p:sp>
        <p:nvSpPr>
          <p:cNvPr id="16" name="Title"/>
          <p:cNvSpPr>
            <a:spLocks noGrp="1"/>
          </p:cNvSpPr>
          <p:nvPr>
            <p:ph type="ctrTitle" hasCustomPrompt="1"/>
          </p:nvPr>
        </p:nvSpPr>
        <p:spPr bwMode="gray">
          <a:xfrm>
            <a:off x="3280961" y="3676400"/>
            <a:ext cx="5407508" cy="561314"/>
          </a:xfrm>
          <a:noFill/>
        </p:spPr>
        <p:txBody>
          <a:bodyPr lIns="72000" bIns="36000" anchor="b" anchorCtr="0">
            <a:noAutofit/>
          </a:bodyPr>
          <a:lstStyle>
            <a:lvl1pPr marL="573088" indent="-573088">
              <a:lnSpc>
                <a:spcPct val="95000"/>
              </a:lnSpc>
              <a:tabLst>
                <a:tab pos="574675" algn="l"/>
              </a:tabLst>
              <a:defRPr sz="2400">
                <a:solidFill>
                  <a:schemeClr val="accent1"/>
                </a:solidFill>
                <a:latin typeface="+mj-lt"/>
                <a:ea typeface="+mn-ea"/>
                <a:cs typeface="+mn-cs"/>
              </a:defRPr>
            </a:lvl1pPr>
          </a:lstStyle>
          <a:p>
            <a:r>
              <a:rPr lang="en-US" dirty="0"/>
              <a:t>#.	Flysheet heading</a:t>
            </a:r>
            <a:endParaRPr lang="en-GB" dirty="0"/>
          </a:p>
        </p:txBody>
      </p:sp>
      <p:sp>
        <p:nvSpPr>
          <p:cNvPr id="19" name="Subtitle"/>
          <p:cNvSpPr>
            <a:spLocks noGrp="1"/>
          </p:cNvSpPr>
          <p:nvPr>
            <p:ph type="subTitle" idx="1" hasCustomPrompt="1"/>
          </p:nvPr>
        </p:nvSpPr>
        <p:spPr bwMode="gray">
          <a:xfrm>
            <a:off x="3280961" y="4237715"/>
            <a:ext cx="5407508" cy="572400"/>
          </a:xfrm>
          <a:noFill/>
        </p:spPr>
        <p:txBody>
          <a:bodyPr lIns="72000" bIns="0"/>
          <a:lstStyle>
            <a:lvl1pPr marL="569913" indent="-569913" algn="l">
              <a:lnSpc>
                <a:spcPct val="95000"/>
              </a:lnSpc>
              <a:buNone/>
              <a:tabLst>
                <a:tab pos="574675" algn="l"/>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	Flysheet subheading</a:t>
            </a:r>
          </a:p>
        </p:txBody>
      </p:sp>
      <p:sp>
        <p:nvSpPr>
          <p:cNvPr id="30" name="DraftAndConfidential" descr="AQAAAAAQAHBal1mp+zBAtAT5AJetbEFLHGWW+t/rDrGNO3BXOrWHEuw4H4MoZMJOAgralriMpWApKFODl/SI4O5jCuEkbO/DP7G+q+H+B3VJmVOIXrhgHD4FdnmLzdoNkc9MYcagyTVFMTN5R0+Ib2pLc/wZilBpRWbSeSG8quB/sBTT1G/o+43qny7Zladf/0dcmuUM52WuZks/t+BTzv+ohRNU20puGgwaQnxIb9tCP2Y5AY8IQyGkauHR3+YYhAoWrfP2XuA3dcyB04hA9hm3vpWkWvigT06xLpY55mUqcB23bN+L"/>
          <p:cNvSpPr txBox="1">
            <a:spLocks noChangeArrowheads="1"/>
          </p:cNvSpPr>
          <p:nvPr userDrawn="1"/>
        </p:nvSpPr>
        <p:spPr bwMode="auto">
          <a:xfrm>
            <a:off x="8058361"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buClr>
                <a:srgbClr val="7898B3"/>
              </a:buClr>
              <a:buSzPct val="120000"/>
              <a:buFont typeface="Wingdings" pitchFamily="2" charset="2"/>
              <a:buNone/>
            </a:pPr>
            <a:r>
              <a:rPr lang="en-US" sz="1000" noProof="1">
                <a:solidFill>
                  <a:srgbClr val="000000"/>
                </a:solidFill>
                <a:latin typeface="Credit Suisse Type Light"/>
              </a:rPr>
              <a:t>Confidencial</a:t>
            </a:r>
          </a:p>
        </p:txBody>
      </p:sp>
      <p:sp>
        <p:nvSpPr>
          <p:cNvPr id="18" name="Tagline" hidden="1"/>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a:solidFill>
                  <a:srgbClr val="969696"/>
                </a:solidFill>
                <a:latin typeface="Credit Suisse Type Light"/>
              </a:rPr>
              <a:t>O:\IBD_Regional_Documents_Repository_AM_Groups\Latam Group\Mexico IBD\CKDs\Credit Suisse RE\New RP\CSMRTCK - Roadshow_v52.pptx</a:t>
            </a:r>
          </a:p>
        </p:txBody>
      </p:sp>
      <p:cxnSp>
        <p:nvCxnSpPr>
          <p:cNvPr id="5" name="RedLine"/>
          <p:cNvCxnSpPr/>
          <p:nvPr userDrawn="1"/>
        </p:nvCxnSpPr>
        <p:spPr bwMode="gray">
          <a:xfrm flipH="1">
            <a:off x="3280959" y="5085698"/>
            <a:ext cx="5863382"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Internal" descr="AQAAAAAQAAXs762z6xlAho3E9R5rErs7Qkg0rE3Y6Meg1Fw/RtHeu2sErVAKuq5vTqAfVvmSoV1WZ89EIqz7ScULvWFHpGbTFP4OosI4E+i+ypWTKcnBzyOCFn9kpAiNM8ofyWtpnYlQnCrFksgxOR/Fl2D87yhL9a9nFQT+WLY8yxSMXsLfozT0gnYt6mxW7YowSynCmIH2/tvrgSknPQZzIFDA+j/q885Fg8bczjbN3k3aeb1qaf0N+L8diZAgnpXS5bPJkcZX8SCCglaWPvV+DaRm56vfprhD5dR1CodcbpJVn05A" hidden="1"/>
          <p:cNvSpPr txBox="1">
            <a:spLocks noChangeArrowheads="1"/>
          </p:cNvSpPr>
          <p:nvPr userDrawn="1"/>
        </p:nvSpPr>
        <p:spPr bwMode="auto">
          <a:xfrm rot="16200000">
            <a:off x="-25514" y="3227855"/>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pic>
        <p:nvPicPr>
          <p:cNvPr id="28"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27"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CompanyLogo" descr="AQAAAAAQAGkyRSXZpm9Plr/XnDIUggs3NSsebkLDID95ZKyb9zzeXOcINYUFalfywvc+p7b2qDyxvuPOEcB/AIjYq7W9Y9gV0a6LH8AknpKNk+ycjlOiubmYXK6NkoYS0lEGIBdWf/LUshUU17F9qfFBvCiEtUj2s73PpZuxeyVSQKqjMMAuMOWu28uSQbv+h0SAxV/X1t2Yyf55r9n37n4EHfUc/NVLmHSWNFu1YPkBG16UDYE88qeimUiFNzgjuzFH2fsp73SMf+Focm4FPM7zGP8yxpniSIzhwWZn/O24JfcAFowNXiatDd/yYmZXy8/jzlnIQtn45sU60Bws4vNN29kQiBZ5cJzh/byDwkSWCSJLcSJjVgWgHa3isP/xoebkHt3ykifzL9ekEXo8zRP4YyX/ZMR5kVH60MO5BlT5aYfFLDbXnulFzVVi9waytumB56lB0teNzrZvcBOcfTv9IJcyVk4ADBYTeezZlcDqeMeUK0OKNPAbAqqf2VZeblBDkXG3VoNC5Ppv6AiWgpCjeZv+wUU4siVe70fIvB/YZnVc/XkK/tm99q7rJSER7x++Oly31DgtUjnLqpwPfZspwRjEaTs="/>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57805903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9" name="ObjectBox25" descr="&lt;tags&gt;&lt;tag n=&quot;BulletInfo&quot; v=&quot;Standard&quot; /&gt;&lt;tag n=&quot;Format&quot; v=&quot;1&quot; /&gt;&lt;/tags&gt;" hidden="1"/>
          <p:cNvSpPr>
            <a:spLocks noGrp="1"/>
          </p:cNvSpPr>
          <p:nvPr>
            <p:ph sz="quarter" idx="4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0" name="HeadingBox25" descr="&lt;tags&gt;&lt;tag n=&quot;Format&quot; v=&quot;1&quot; /&gt;&lt;/tags&gt;" hidden="1"/>
          <p:cNvSpPr>
            <a:spLocks noGrp="1"/>
          </p:cNvSpPr>
          <p:nvPr>
            <p:ph type="body" sz="quarter" idx="5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41" name="ObjectBox24" descr="&lt;tags&gt;&lt;tag n=&quot;BulletInfo&quot; v=&quot;Standard&quot; /&gt;&lt;tag n=&quot;Format&quot; v=&quot;1&quot; /&gt;&lt;/tags&gt;" hidden="1"/>
          <p:cNvSpPr>
            <a:spLocks noGrp="1"/>
          </p:cNvSpPr>
          <p:nvPr>
            <p:ph sz="quarter" idx="5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2" name="HeadingBox24" descr="&lt;tags&gt;&lt;tag n=&quot;Format&quot; v=&quot;1&quot; /&gt;&lt;/tags&gt;" hidden="1"/>
          <p:cNvSpPr>
            <a:spLocks noGrp="1"/>
          </p:cNvSpPr>
          <p:nvPr>
            <p:ph type="body" sz="quarter" idx="5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43" name="ObjectBox23" descr="&lt;tags&gt;&lt;tag n=&quot;BulletInfo&quot; v=&quot;Standard&quot; /&gt;&lt;tag n=&quot;Format&quot; v=&quot;1&quot; /&gt;&lt;/tags&gt;" hidden="1"/>
          <p:cNvSpPr>
            <a:spLocks noGrp="1"/>
          </p:cNvSpPr>
          <p:nvPr>
            <p:ph sz="quarter" idx="5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4" name="HeadingBox23" descr="&lt;tags&gt;&lt;tag n=&quot;Format&quot; v=&quot;1&quot; /&gt;&lt;/tags&gt;" hidden="1"/>
          <p:cNvSpPr>
            <a:spLocks noGrp="1"/>
          </p:cNvSpPr>
          <p:nvPr>
            <p:ph type="body" sz="quarter" idx="5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45" name="ObjectBox22" descr="&lt;tags&gt;&lt;tag n=&quot;BulletInfo&quot; v=&quot;Standard&quot; /&gt;&lt;tag n=&quot;Format&quot; v=&quot;1&quot; /&gt;&lt;/tags&gt;" hidden="1"/>
          <p:cNvSpPr>
            <a:spLocks noGrp="1"/>
          </p:cNvSpPr>
          <p:nvPr>
            <p:ph sz="quarter" idx="5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6" name="HeadingBox22" descr="&lt;tags&gt;&lt;tag n=&quot;Format&quot; v=&quot;1&quot; /&gt;&lt;/tags&gt;" hidden="1"/>
          <p:cNvSpPr>
            <a:spLocks noGrp="1"/>
          </p:cNvSpPr>
          <p:nvPr>
            <p:ph type="body" sz="quarter" idx="5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47" name="ObjectBox21" descr="&lt;tags&gt;&lt;tag n=&quot;BulletInfo&quot; v=&quot;Standard&quot; /&gt;&lt;tag n=&quot;Format&quot; v=&quot;1&quot; /&gt;&lt;/tags&gt;" hidden="1"/>
          <p:cNvSpPr>
            <a:spLocks noGrp="1"/>
          </p:cNvSpPr>
          <p:nvPr>
            <p:ph sz="quarter" idx="5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8" name="HeadingBox21" descr="&lt;tags&gt;&lt;tag n=&quot;Format&quot; v=&quot;1&quot; /&gt;&lt;/tags&gt;" hidden="1"/>
          <p:cNvSpPr>
            <a:spLocks noGrp="1"/>
          </p:cNvSpPr>
          <p:nvPr>
            <p:ph type="body" sz="quarter" idx="5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49" name="ObjectBox20" descr="&lt;tags&gt;&lt;tag n=&quot;BulletInfo&quot; v=&quot;Standard&quot; /&gt;&lt;tag n=&quot;Format&quot; v=&quot;1&quot; /&gt;&lt;/tags&gt;" hidden="1"/>
          <p:cNvSpPr>
            <a:spLocks noGrp="1"/>
          </p:cNvSpPr>
          <p:nvPr>
            <p:ph sz="quarter" idx="5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0" name="HeadingBox20" descr="&lt;tags&gt;&lt;tag n=&quot;Format&quot; v=&quot;1&quot; /&gt;&lt;/tags&gt;" hidden="1"/>
          <p:cNvSpPr>
            <a:spLocks noGrp="1"/>
          </p:cNvSpPr>
          <p:nvPr>
            <p:ph type="body" sz="quarter" idx="6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51" name="ObjectBox19" descr="&lt;tags&gt;&lt;tag n=&quot;BulletInfo&quot; v=&quot;Standard&quot; /&gt;&lt;tag n=&quot;Format&quot; v=&quot;1&quot; /&gt;&lt;/tags&gt;" hidden="1"/>
          <p:cNvSpPr>
            <a:spLocks noGrp="1"/>
          </p:cNvSpPr>
          <p:nvPr>
            <p:ph sz="quarter" idx="6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2" name="HeadingBox19" descr="&lt;tags&gt;&lt;tag n=&quot;Format&quot; v=&quot;1&quot; /&gt;&lt;/tags&gt;" hidden="1"/>
          <p:cNvSpPr>
            <a:spLocks noGrp="1"/>
          </p:cNvSpPr>
          <p:nvPr>
            <p:ph type="body" sz="quarter" idx="6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53" name="ObjectBox18" descr="&lt;tags&gt;&lt;tag n=&quot;BulletInfo&quot; v=&quot;Standard&quot; /&gt;&lt;tag n=&quot;Format&quot; v=&quot;1&quot; /&gt;&lt;/tags&gt;" hidden="1"/>
          <p:cNvSpPr>
            <a:spLocks noGrp="1"/>
          </p:cNvSpPr>
          <p:nvPr>
            <p:ph sz="quarter" idx="6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4" name="HeadingBox18" descr="&lt;tags&gt;&lt;tag n=&quot;Format&quot; v=&quot;1&quot; /&gt;&lt;/tags&gt;" hidden="1"/>
          <p:cNvSpPr>
            <a:spLocks noGrp="1"/>
          </p:cNvSpPr>
          <p:nvPr>
            <p:ph type="body" sz="quarter" idx="6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55" name="ObjectBox17" descr="&lt;tags&gt;&lt;tag n=&quot;BulletInfo&quot; v=&quot;Standard&quot; /&gt;&lt;tag n=&quot;Format&quot; v=&quot;1&quot; /&gt;&lt;/tags&gt;" hidden="1"/>
          <p:cNvSpPr>
            <a:spLocks noGrp="1"/>
          </p:cNvSpPr>
          <p:nvPr>
            <p:ph sz="quarter" idx="6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6" name="HeadingBox17" descr="&lt;tags&gt;&lt;tag n=&quot;Format&quot; v=&quot;1&quot; /&gt;&lt;/tags&gt;" hidden="1"/>
          <p:cNvSpPr>
            <a:spLocks noGrp="1"/>
          </p:cNvSpPr>
          <p:nvPr>
            <p:ph type="body" sz="quarter" idx="6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6" name="ObjectBox16" descr="&lt;tags&gt;&lt;tag n=&quot;BulletInfo&quot; v=&quot;Standard&quot; /&gt;&lt;tag n=&quot;Format&quot; v=&quot;1&quot; /&gt;&lt;/tags&gt;" hidden="1"/>
          <p:cNvSpPr>
            <a:spLocks noGrp="1"/>
          </p:cNvSpPr>
          <p:nvPr>
            <p:ph sz="quarter" idx="3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7" name="HeadingBox16" descr="&lt;tags&gt;&lt;tag n=&quot;Format&quot; v=&quot;1&quot; /&gt;&lt;/tags&gt;" hidden="1"/>
          <p:cNvSpPr>
            <a:spLocks noGrp="1"/>
          </p:cNvSpPr>
          <p:nvPr>
            <p:ph type="body" sz="quarter" idx="4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8" name="ObjectBox15" descr="&lt;tags&gt;&lt;tag n=&quot;BulletInfo&quot; v=&quot;Standard&quot; /&gt;&lt;tag n=&quot;Format&quot; v=&quot;1&quot; /&gt;&lt;/tags&gt;" hidden="1"/>
          <p:cNvSpPr>
            <a:spLocks noGrp="1"/>
          </p:cNvSpPr>
          <p:nvPr>
            <p:ph sz="quarter" idx="4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HeadingBox15" descr="&lt;tags&gt;&lt;tag n=&quot;Format&quot; v=&quot;1&quot; /&gt;&lt;/tags&gt;" hidden="1"/>
          <p:cNvSpPr>
            <a:spLocks noGrp="1"/>
          </p:cNvSpPr>
          <p:nvPr>
            <p:ph type="body" sz="quarter" idx="4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11" name="ObjectBox14" descr="&lt;tags&gt;&lt;tag n=&quot;BulletInfo&quot; v=&quot;Standard&quot; /&gt;&lt;tag n=&quot;Format&quot; v=&quot;1&quot; /&gt;&lt;/tags&gt;" hidden="1"/>
          <p:cNvSpPr>
            <a:spLocks noGrp="1"/>
          </p:cNvSpPr>
          <p:nvPr>
            <p:ph sz="quarter" idx="4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2" name="HeadingBox14" descr="&lt;tags&gt;&lt;tag n=&quot;Format&quot; v=&quot;1&quot; /&gt;&lt;/tags&gt;" hidden="1"/>
          <p:cNvSpPr>
            <a:spLocks noGrp="1"/>
          </p:cNvSpPr>
          <p:nvPr>
            <p:ph type="body" sz="quarter" idx="4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13" name="ObjectBox13" descr="&lt;tags&gt;&lt;tag n=&quot;BulletInfo&quot; v=&quot;Standard&quot; /&gt;&lt;tag n=&quot;Format&quot; v=&quot;1&quot; /&gt;&lt;/tags&gt;" hidden="1"/>
          <p:cNvSpPr>
            <a:spLocks noGrp="1"/>
          </p:cNvSpPr>
          <p:nvPr>
            <p:ph sz="quarter" idx="4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4" name="HeadingBox13" descr="&lt;tags&gt;&lt;tag n=&quot;Format&quot; v=&quot;1&quot; /&gt;&lt;/tags&gt;" hidden="1"/>
          <p:cNvSpPr>
            <a:spLocks noGrp="1"/>
          </p:cNvSpPr>
          <p:nvPr>
            <p:ph type="body" sz="quarter" idx="4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15" name="ObjectBox12" descr="&lt;tags&gt;&lt;tag n=&quot;BulletInfo&quot; v=&quot;Standard&quot; /&gt;&lt;tag n=&quot;Format&quot; v=&quot;1&quot; /&gt;&lt;/tags&gt;" hidden="1"/>
          <p:cNvSpPr>
            <a:spLocks noGrp="1"/>
          </p:cNvSpPr>
          <p:nvPr>
            <p:ph sz="quarter" idx="3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6" name="HeadingBox12" descr="&lt;tags&gt;&lt;tag n=&quot;Format&quot; v=&quot;1&quot; /&gt;&lt;/tags&gt;" hidden="1"/>
          <p:cNvSpPr>
            <a:spLocks noGrp="1"/>
          </p:cNvSpPr>
          <p:nvPr>
            <p:ph type="body" sz="quarter" idx="3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17" name="ObjectBox11" descr="&lt;tags&gt;&lt;tag n=&quot;BulletInfo&quot; v=&quot;Standard&quot; /&gt;&lt;tag n=&quot;Format&quot; v=&quot;1&quot; /&gt;&lt;/tags&gt;" hidden="1"/>
          <p:cNvSpPr>
            <a:spLocks noGrp="1"/>
          </p:cNvSpPr>
          <p:nvPr>
            <p:ph sz="quarter" idx="3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8" name="HeadingBox11" descr="&lt;tags&gt;&lt;tag n=&quot;Format&quot; v=&quot;1&quot; /&gt;&lt;/tags&gt;" hidden="1"/>
          <p:cNvSpPr>
            <a:spLocks noGrp="1"/>
          </p:cNvSpPr>
          <p:nvPr>
            <p:ph type="body" sz="quarter" idx="3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19" name="ObjectBox10" descr="&lt;tags&gt;&lt;tag n=&quot;BulletInfo&quot; v=&quot;Standard&quot; /&gt;&lt;tag n=&quot;Format&quot; v=&quot;1&quot; /&gt;&lt;/tags&gt;" hidden="1"/>
          <p:cNvSpPr>
            <a:spLocks noGrp="1"/>
          </p:cNvSpPr>
          <p:nvPr>
            <p:ph sz="quarter" idx="3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0" name="HeadingBox10" descr="&lt;tags&gt;&lt;tag n=&quot;Format&quot; v=&quot;1&quot; /&gt;&lt;/tags&gt;" hidden="1"/>
          <p:cNvSpPr>
            <a:spLocks noGrp="1"/>
          </p:cNvSpPr>
          <p:nvPr>
            <p:ph type="body" sz="quarter" idx="3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21" name="ObjectBox9" descr="&lt;tags&gt;&lt;tag n=&quot;BulletInfo&quot; v=&quot;Standard&quot; /&gt;&lt;tag n=&quot;Format&quot; v=&quot;1&quot; /&gt;&lt;/tags&gt;" hidden="1"/>
          <p:cNvSpPr>
            <a:spLocks noGrp="1"/>
          </p:cNvSpPr>
          <p:nvPr>
            <p:ph sz="quarter" idx="2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2" name="HeadingBox9" descr="&lt;tags&gt;&lt;tag n=&quot;Format&quot; v=&quot;1&quot; /&gt;&lt;/tags&gt;" hidden="1"/>
          <p:cNvSpPr>
            <a:spLocks noGrp="1"/>
          </p:cNvSpPr>
          <p:nvPr>
            <p:ph type="body" sz="quarter" idx="3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23" name="ObjectBox8" descr="&lt;tags&gt;&lt;tag n=&quot;BulletInfo&quot; v=&quot;Standard&quot; /&gt;&lt;tag n=&quot;Format&quot; v=&quot;1&quot; /&gt;&lt;/tags&gt;" hidden="1"/>
          <p:cNvSpPr>
            <a:spLocks noGrp="1"/>
          </p:cNvSpPr>
          <p:nvPr>
            <p:ph sz="quarter" idx="24"/>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4" name="HeadingBox8" descr="&lt;tags&gt;&lt;tag n=&quot;Format&quot; v=&quot;1&quot; /&gt;&lt;/tags&gt;" hidden="1"/>
          <p:cNvSpPr>
            <a:spLocks noGrp="1"/>
          </p:cNvSpPr>
          <p:nvPr>
            <p:ph type="body" sz="quarter" idx="23"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25" name="ObjectBox7" descr="&lt;tags&gt;&lt;tag n=&quot;BulletInfo&quot; v=&quot;Standard&quot; /&gt;&lt;tag n=&quot;Format&quot; v=&quot;1&quot; /&gt;&lt;/tags&gt;" hidden="1"/>
          <p:cNvSpPr>
            <a:spLocks noGrp="1"/>
          </p:cNvSpPr>
          <p:nvPr>
            <p:ph sz="quarter" idx="18"/>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6" name="HeadingBox7" descr="&lt;tags&gt;&lt;tag n=&quot;Format&quot; v=&quot;1&quot; /&gt;&lt;/tags&gt;" hidden="1"/>
          <p:cNvSpPr>
            <a:spLocks noGrp="1"/>
          </p:cNvSpPr>
          <p:nvPr>
            <p:ph type="body" sz="quarter" idx="17"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27" name="ObjectBox6" descr="&lt;tags&gt;&lt;tag n=&quot;BulletInfo&quot; v=&quot;Standard&quot; /&gt;&lt;tag n=&quot;Format&quot; v=&quot;1&quot; /&gt;&lt;/tags&gt;" hidden="1"/>
          <p:cNvSpPr>
            <a:spLocks noGrp="1"/>
          </p:cNvSpPr>
          <p:nvPr>
            <p:ph sz="quarter" idx="2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8" name="HeadingBox6" descr="&lt;tags&gt;&lt;tag n=&quot;Format&quot; v=&quot;1&quot; /&gt;&lt;/tags&gt;" hidden="1"/>
          <p:cNvSpPr>
            <a:spLocks noGrp="1"/>
          </p:cNvSpPr>
          <p:nvPr>
            <p:ph type="body" sz="quarter" idx="31"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29" name="ObjectBox5" descr="&lt;tags&gt;&lt;tag n=&quot;BulletInfo&quot; v=&quot;Standard&quot; /&gt;&lt;tag n=&quot;Format&quot; v=&quot;1&quot; /&gt;&lt;/tags&gt;" hidden="1"/>
          <p:cNvSpPr>
            <a:spLocks noGrp="1"/>
          </p:cNvSpPr>
          <p:nvPr>
            <p:ph sz="quarter" idx="2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0" name="HeadingBox5" descr="&lt;tags&gt;&lt;tag n=&quot;Format&quot; v=&quot;1&quot; /&gt;&lt;/tags&gt;" hidden="1"/>
          <p:cNvSpPr>
            <a:spLocks noGrp="1"/>
          </p:cNvSpPr>
          <p:nvPr>
            <p:ph type="body" sz="quarter" idx="19"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31" name="ObjectBox4" descr="&lt;tags&gt;&lt;tag n=&quot;BulletInfo&quot; v=&quot;Standard&quot; /&gt;&lt;tag n=&quot;Format&quot; v=&quot;1&quot; /&gt;&lt;/tags&gt;" hidden="1"/>
          <p:cNvSpPr>
            <a:spLocks noGrp="1"/>
          </p:cNvSpPr>
          <p:nvPr>
            <p:ph sz="quarter" idx="1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2" name="HeadingBox4" descr="&lt;tags&gt;&lt;tag n=&quot;Format&quot; v=&quot;1&quot; /&gt;&lt;/tags&gt;" hidden="1"/>
          <p:cNvSpPr>
            <a:spLocks noGrp="1"/>
          </p:cNvSpPr>
          <p:nvPr>
            <p:ph type="body" sz="quarter" idx="1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33" name="ObjectBox3" descr="&lt;tags&gt;&lt;tag n=&quot;BulletInfo&quot; v=&quot;Standard&quot; /&gt;&lt;tag n=&quot;Format&quot; v=&quot;1&quot; /&gt;&lt;/tags&gt;" hidden="1"/>
          <p:cNvSpPr>
            <a:spLocks noGrp="1"/>
          </p:cNvSpPr>
          <p:nvPr>
            <p:ph sz="quarter" idx="28"/>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4" name="HeadingBox3" descr="&lt;tags&gt;&lt;tag n=&quot;Format&quot; v=&quot;1&quot; /&gt;&lt;/tags&gt;" hidden="1"/>
          <p:cNvSpPr>
            <a:spLocks noGrp="1"/>
          </p:cNvSpPr>
          <p:nvPr>
            <p:ph type="body" sz="quarter" idx="3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35" name="ObjectBox2" descr="&lt;tags&gt;&lt;tag n=&quot;BulletInfo&quot; v=&quot;Standard&quot; /&gt;&lt;tag n=&quot;Format&quot; v=&quot;1&quot; /&gt;&lt;/tags&gt;" hidden="1"/>
          <p:cNvSpPr>
            <a:spLocks noGrp="1"/>
          </p:cNvSpPr>
          <p:nvPr>
            <p:ph sz="quarter" idx="22"/>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6" name="HeadingBox2" descr="&lt;tags&gt;&lt;tag n=&quot;Format&quot; v=&quot;1&quot; /&gt;&lt;/tags&gt;" hidden="1"/>
          <p:cNvSpPr>
            <a:spLocks noGrp="1"/>
          </p:cNvSpPr>
          <p:nvPr>
            <p:ph type="body" sz="quarter" idx="2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37" name="ObjectBox1" descr="&lt;tags&gt;&lt;tag n=&quot;BulletInfo&quot; v=&quot;Standard&quot; /&gt;&lt;tag n=&quot;Format&quot; v=&quot;1&quot; /&gt;&lt;/tags&gt;" hidden="1"/>
          <p:cNvSpPr>
            <a:spLocks noGrp="1"/>
          </p:cNvSpPr>
          <p:nvPr>
            <p:ph sz="quarter" idx="4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8" name="HeadingBox1" descr="&lt;tags&gt;&lt;tag n=&quot;Format&quot; v=&quot;1&quot; /&gt;&lt;/tags&gt;" hidden="1"/>
          <p:cNvSpPr>
            <a:spLocks noGrp="1"/>
          </p:cNvSpPr>
          <p:nvPr>
            <p:ph type="body" sz="quarter" idx="4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9"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5" name="MessageStatement"/>
          <p:cNvSpPr>
            <a:spLocks noGrp="1" noChangeArrowheads="1"/>
          </p:cNvSpPr>
          <p:nvPr>
            <p:ph type="subTitle" idx="1" hasCustomPrompt="1"/>
          </p:nvPr>
        </p:nvSpPr>
        <p:spPr>
          <a:xfrm>
            <a:off x="449999" y="5731200"/>
            <a:ext cx="8236801" cy="298800"/>
          </a:xfrm>
          <a:solidFill>
            <a:schemeClr val="tx2"/>
          </a:solidFill>
          <a:ln w="6350">
            <a:solidFill>
              <a:schemeClr val="tx2"/>
            </a:solid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b" anchorCtr="0" compatLnSpc="1">
            <a:prstTxWarp prst="textNoShape">
              <a:avLst/>
            </a:prstTxWarp>
            <a:spAutoFit/>
          </a:bodyPr>
          <a:lstStyle>
            <a:lvl1pPr>
              <a:defRPr lang="en-US" noProof="0" dirty="0" smtClean="0">
                <a:solidFill>
                  <a:schemeClr val="bg1"/>
                </a:solidFill>
                <a:latin typeface="+mn-lt"/>
                <a:ea typeface="+mn-ea"/>
                <a:cs typeface="+mn-cs"/>
              </a:defRPr>
            </a:lvl1pPr>
          </a:lstStyle>
          <a:p>
            <a:pPr lvl="0"/>
            <a:r>
              <a:rPr lang="en-US" noProof="0" dirty="0"/>
              <a:t>Message statement</a:t>
            </a:r>
          </a:p>
        </p:txBody>
      </p:sp>
      <p:sp>
        <p:nvSpPr>
          <p:cNvPr id="2" name="Title"/>
          <p:cNvSpPr>
            <a:spLocks noGrp="1"/>
          </p:cNvSpPr>
          <p:nvPr>
            <p:ph type="title" hasCustomPrompt="1"/>
          </p:nvPr>
        </p:nvSpPr>
        <p:spPr/>
        <p:txBody>
          <a:bodyPr/>
          <a:lstStyle>
            <a:lvl1pPr>
              <a:defRPr>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79525332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sp>
        <p:nvSpPr>
          <p:cNvPr id="3" name="SlideNumber"/>
          <p:cNvSpPr>
            <a:spLocks noGrp="1"/>
          </p:cNvSpPr>
          <p:nvPr>
            <p:ph type="sldNum" sz="quarter" idx="10"/>
          </p:nvPr>
        </p:nvSpPr>
        <p:spPr/>
        <p:txBody>
          <a:body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4" name="BasicText" descr="&lt;tags&gt;&lt;tag n=&quot;Linked&quot; v=&quot;True&quot; /&gt;&lt;/tags&gt;"/>
          <p:cNvSpPr>
            <a:spLocks noGrp="1" noChangeArrowheads="1"/>
          </p:cNvSpPr>
          <p:nvPr>
            <p:ph idx="1"/>
          </p:nvPr>
        </p:nvSpPr>
        <p:spPr bwMode="gray">
          <a:xfrm>
            <a:off x="449263" y="990600"/>
            <a:ext cx="8245475" cy="435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defRPr lang="en-US" dirty="0" smtClean="0"/>
            </a:lvl1pPr>
            <a:lvl2pPr>
              <a:defRPr lang="en-US" dirty="0" smtClean="0"/>
            </a:lvl2pPr>
          </a:lstStyle>
          <a:p>
            <a:pPr marL="361950" lvl="0" indent="-361950" defTabSz="728663" fontAlgn="base">
              <a:spcBef>
                <a:spcPct val="95000"/>
              </a:spcBef>
              <a:spcAft>
                <a:spcPct val="0"/>
              </a:spcAft>
              <a:buClr>
                <a:schemeClr val="tx1"/>
              </a:buClr>
              <a:buSzPct val="120000"/>
              <a:buFont typeface="Wingdings" pitchFamily="2" charset="2"/>
              <a:tabLst>
                <a:tab pos="365125" algn="l"/>
              </a:tabLst>
            </a:pPr>
            <a:r>
              <a:rPr lang="en-US" dirty="0"/>
              <a:t>1. 	TOC heading </a:t>
            </a:r>
          </a:p>
          <a:p>
            <a:pPr marL="363538" lvl="1" defTabSz="728663" fontAlgn="base">
              <a:spcBef>
                <a:spcPct val="36000"/>
              </a:spcBef>
              <a:spcAft>
                <a:spcPct val="0"/>
              </a:spcAft>
              <a:buClr>
                <a:schemeClr val="tx1"/>
              </a:buClr>
              <a:buSzPct val="120000"/>
              <a:tabLst>
                <a:tab pos="365125" algn="l"/>
              </a:tabLst>
            </a:pPr>
            <a:r>
              <a:rPr lang="en-US" dirty="0"/>
              <a:t>TOC subheading</a:t>
            </a:r>
          </a:p>
        </p:txBody>
      </p:sp>
      <p:sp>
        <p:nvSpPr>
          <p:cNvPr id="2" name="Title"/>
          <p:cNvSpPr>
            <a:spLocks noGrp="1"/>
          </p:cNvSpPr>
          <p:nvPr>
            <p:ph type="title" hasCustomPrompt="1"/>
          </p:nvPr>
        </p:nvSpPr>
        <p:spPr>
          <a:xfrm>
            <a:off x="449263" y="190500"/>
            <a:ext cx="8247888" cy="350865"/>
          </a:xfrm>
        </p:spPr>
        <p:txBody>
          <a:bodyPr/>
          <a:lstStyle>
            <a:lvl1pPr>
              <a:defRPr/>
            </a:lvl1pPr>
          </a:lstStyle>
          <a:p>
            <a:r>
              <a:rPr lang="en-US" dirty="0"/>
              <a:t>Title</a:t>
            </a:r>
          </a:p>
        </p:txBody>
      </p:sp>
      <p:sp>
        <p:nvSpPr>
          <p:cNvPr id="9" name="Tagline"/>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a:solidFill>
                  <a:srgbClr val="969696"/>
                </a:solidFill>
                <a:latin typeface="Credit Suisse Type Light"/>
              </a:rPr>
              <a:t>O:\IBD_Regional_Documents_Repository_AM_Groups\Latam Group\Mexico IBD\CKDs\Credit Suisse RE\New RP\CSMRTCK - Roadshow_v52.pptx</a:t>
            </a:r>
          </a:p>
        </p:txBody>
      </p:sp>
    </p:spTree>
    <p:extLst>
      <p:ext uri="{BB962C8B-B14F-4D97-AF65-F5344CB8AC3E}">
        <p14:creationId xmlns:p14="http://schemas.microsoft.com/office/powerpoint/2010/main" val="562784958"/>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grpSp>
        <p:nvGrpSpPr>
          <p:cNvPr id="772262" name="Internal" hidden="1"/>
          <p:cNvGrpSpPr>
            <a:grpSpLocks/>
          </p:cNvGrpSpPr>
          <p:nvPr userDrawn="1"/>
        </p:nvGrpSpPr>
        <p:grpSpPr bwMode="auto">
          <a:xfrm>
            <a:off x="-3175" y="3205166"/>
            <a:ext cx="9148763" cy="452438"/>
            <a:chOff x="-2" y="2021"/>
            <a:chExt cx="5763" cy="285"/>
          </a:xfrm>
        </p:grpSpPr>
        <p:sp>
          <p:nvSpPr>
            <p:cNvPr id="772263" name="Internal" descr="AQAAAAAQACl3lggonE1Gg8DkRCZnAnmMEkqpmpOi682fKcmEq/p66pYDVeuDVyBqS1hbaGu6olqEoeVeRgXC8biKBakmJqkxL7ZwwTqoMKNluRJPirA2cmyHpJypvHT17zJ8MO2W7e9mish8Xa78DlF/assp9s00tULt2vDZK3DyA532sJBYoqt8K8lr4I3IUbxYGJ8u/GzeyZlPc9ivxZZ6wESD3d88kMiXgRwyvCdYVNFY+9qIDvVFkv0VaeOf+ZW5K2H/jlhAgIydEThyXtQt/ELW3eI=" hidden="1"/>
            <p:cNvSpPr txBox="1">
              <a:spLocks noChangeArrowheads="1"/>
            </p:cNvSpPr>
            <p:nvPr userDrawn="1"/>
          </p:nvSpPr>
          <p:spPr bwMode="auto">
            <a:xfrm rot="16200000">
              <a:off x="-16" y="2035"/>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sp>
          <p:nvSpPr>
            <p:cNvPr id="772264" name="Internal" descr="AQAAAAAQAHYSoIDQOiFKvJ95oaOXc+Lb62utDbSVGaapjUR2wS8lzgGpnh4vC0vBV/cpw6i8r3lDH7xZAZSkQuDSphobGsnXRoZJ+8DcOiS091cUiMF4mE5MMr58SbO9pmJBysWvZm2YuhTguhU+dhAKTgARV9Wt7l8ptdp9BjKmJ6wMay8hDfdeeHw3G0/FcjSvkKJ+Tb04G2QzOtyEUx8RpT3ZCDhBgJ49L3x5KGTuU8N6fBNiP/oc+fVzAyfhKUrB39hpuaXPUNyW0HlYhuC39PTtUQw=" hidden="1"/>
            <p:cNvSpPr txBox="1">
              <a:spLocks noChangeArrowheads="1"/>
            </p:cNvSpPr>
            <p:nvPr userDrawn="1"/>
          </p:nvSpPr>
          <p:spPr bwMode="auto">
            <a:xfrm rot="16200000" flipH="1" flipV="1">
              <a:off x="5494" y="2038"/>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grpSp>
      <p:pic>
        <p:nvPicPr>
          <p:cNvPr id="772223"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273050"/>
            <a:ext cx="1047750" cy="514350"/>
          </a:xfrm>
          <a:prstGeom prst="rect">
            <a:avLst/>
          </a:prstGeom>
          <a:noFill/>
          <a:extLst>
            <a:ext uri="{909E8E84-426E-40DD-AFC4-6F175D3DCCD1}">
              <a14:hiddenFill xmlns:a14="http://schemas.microsoft.com/office/drawing/2010/main">
                <a:solidFill>
                  <a:srgbClr val="FFFFFF"/>
                </a:solidFill>
              </a14:hiddenFill>
            </a:ext>
          </a:extLst>
        </p:spPr>
      </p:pic>
      <p:sp>
        <p:nvSpPr>
          <p:cNvPr id="772105" name="Title" descr="Text Box: Flysheet heading"/>
          <p:cNvSpPr>
            <a:spLocks noGrp="1" noChangeArrowheads="1"/>
          </p:cNvSpPr>
          <p:nvPr>
            <p:ph type="ctrTitle"/>
          </p:nvPr>
        </p:nvSpPr>
        <p:spPr>
          <a:xfrm>
            <a:off x="449263" y="2841094"/>
            <a:ext cx="8239125" cy="416456"/>
          </a:xfrm>
          <a:extLst>
            <a:ext uri="{91240B29-F687-4F45-9708-019B960494DF}">
              <a14:hiddenLine xmlns:a14="http://schemas.microsoft.com/office/drawing/2010/main" w="9525">
                <a:solidFill>
                  <a:schemeClr val="tx1"/>
                </a:solidFill>
                <a:miter lim="800000"/>
                <a:headEnd/>
                <a:tailEnd/>
              </a14:hiddenLine>
            </a:ext>
          </a:extLst>
        </p:spPr>
        <p:txBody>
          <a:bodyPr bIns="36000" anchor="b"/>
          <a:lstStyle>
            <a:lvl1pPr>
              <a:defRPr sz="2600">
                <a:latin typeface="+mj-lt"/>
                <a:ea typeface="+mj-ea"/>
              </a:defRPr>
            </a:lvl1pPr>
          </a:lstStyle>
          <a:p>
            <a:pPr lvl="0"/>
            <a:r>
              <a:rPr lang="es-ES_tradnl" noProof="0" dirty="0" err="1"/>
              <a:t>Flysheet</a:t>
            </a:r>
            <a:r>
              <a:rPr lang="es-ES_tradnl" noProof="0" dirty="0"/>
              <a:t> </a:t>
            </a:r>
            <a:r>
              <a:rPr lang="es-ES_tradnl" noProof="0" dirty="0" err="1"/>
              <a:t>heading</a:t>
            </a:r>
            <a:endParaRPr lang="es-ES_tradnl" noProof="0" dirty="0"/>
          </a:p>
        </p:txBody>
      </p:sp>
      <p:sp>
        <p:nvSpPr>
          <p:cNvPr id="772106" name="SubTitle" descr="Text Box: Flysheet subheading"/>
          <p:cNvSpPr>
            <a:spLocks noGrp="1" noChangeArrowheads="1"/>
          </p:cNvSpPr>
          <p:nvPr>
            <p:ph type="subTitle" idx="1"/>
          </p:nvPr>
        </p:nvSpPr>
        <p:spPr>
          <a:xfrm>
            <a:off x="449263" y="3257550"/>
            <a:ext cx="8239125" cy="571500"/>
          </a:xfrm>
          <a:extLst>
            <a:ext uri="{91240B29-F687-4F45-9708-019B960494DF}">
              <a14:hiddenLine xmlns:a14="http://schemas.microsoft.com/office/drawing/2010/main" w="9525">
                <a:solidFill>
                  <a:schemeClr val="tx1"/>
                </a:solidFill>
                <a:miter lim="800000"/>
                <a:headEnd/>
                <a:tailEnd/>
              </a14:hiddenLine>
            </a:ext>
          </a:extLst>
        </p:spPr>
        <p:txBody>
          <a:bodyPr bIns="36000"/>
          <a:lstStyle>
            <a:lvl1pPr>
              <a:defRPr sz="2600" b="0">
                <a:latin typeface="+mj-lt"/>
                <a:ea typeface="+mj-ea"/>
              </a:defRPr>
            </a:lvl1pPr>
          </a:lstStyle>
          <a:p>
            <a:pPr lvl="0"/>
            <a:r>
              <a:rPr lang="es-ES_tradnl" noProof="0" dirty="0" err="1"/>
              <a:t>Flysheet</a:t>
            </a:r>
            <a:r>
              <a:rPr lang="es-ES_tradnl" noProof="0" dirty="0"/>
              <a:t> </a:t>
            </a:r>
            <a:r>
              <a:rPr lang="es-ES_tradnl" noProof="0" dirty="0" err="1"/>
              <a:t>subheading</a:t>
            </a:r>
            <a:endParaRPr lang="es-ES_tradnl" noProof="0" dirty="0"/>
          </a:p>
        </p:txBody>
      </p:sp>
      <p:sp>
        <p:nvSpPr>
          <p:cNvPr id="772201" name="BlueLine"/>
          <p:cNvSpPr>
            <a:spLocks noChangeShapeType="1"/>
          </p:cNvSpPr>
          <p:nvPr/>
        </p:nvSpPr>
        <p:spPr bwMode="auto">
          <a:xfrm>
            <a:off x="449263" y="6135688"/>
            <a:ext cx="8247888" cy="0"/>
          </a:xfrm>
          <a:prstGeom prst="line">
            <a:avLst/>
          </a:prstGeom>
          <a:noFill/>
          <a:ln w="12700">
            <a:solidFill>
              <a:srgbClr val="003868"/>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400" eaLnBrk="1" hangingPunct="1">
              <a:lnSpc>
                <a:spcPct val="95000"/>
              </a:lnSpc>
              <a:buClr>
                <a:srgbClr val="FFFFFF"/>
              </a:buClr>
            </a:pPr>
            <a:endParaRPr lang="es-ES_tradnl" sz="1200" dirty="0">
              <a:solidFill>
                <a:srgbClr val="000000"/>
              </a:solidFill>
              <a:latin typeface="Credit Suisse Type Light"/>
            </a:endParaRPr>
          </a:p>
        </p:txBody>
      </p:sp>
      <p:sp>
        <p:nvSpPr>
          <p:cNvPr id="772215" name="Tagline" hidden="1"/>
          <p:cNvSpPr txBox="1">
            <a:spLocks noChangeArrowheads="1"/>
          </p:cNvSpPr>
          <p:nvPr/>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s-ES_tradnl" sz="600" noProof="1">
                <a:solidFill>
                  <a:srgbClr val="969696"/>
                </a:solidFill>
                <a:latin typeface="Credit Suisse Type Light"/>
              </a:rPr>
              <a:t>O:\IBD_Regional_Documents_Repository_AM_Groups\Latam Group\Mexico IBD\CKDs\Credit Suisse RE\New RP\CSMRTCK - Roadshow_v52.pptx</a:t>
            </a:r>
          </a:p>
        </p:txBody>
      </p:sp>
      <p:sp>
        <p:nvSpPr>
          <p:cNvPr id="772218" name="DraftAndConfidential" descr="AQAAAAAQAPf7X0vBQf5ElpXI3YDoCaYZQhYPIPZJSzwRRDtbB66YbcRC5//79p1/hOzEKKdAic+xUhBwp6EWmdtVHIqLBe0X5tS2nXhngFrjgZ8HVMMxFmT5zuTURVVnCnIKEA4ghHx2Oert1xZ6GDmyI8/lxf9RBDAHZgnsR1k1MtKinr2ym/2Aowuxt/8j+gk2nyZ7a1YEcsClVP0qrODs5Fq4gOFzt0Dyv65ekC77KFpDLlI+FfHc//ftYgLSh6efBt5uDZf9owT0q6X+fx2k27Be+7GuYqNBFvB8dzDc91Pt38rc"/>
          <p:cNvSpPr txBox="1">
            <a:spLocks noChangeArrowheads="1"/>
          </p:cNvSpPr>
          <p:nvPr/>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spcBef>
                <a:spcPct val="50000"/>
              </a:spcBef>
              <a:buClr>
                <a:srgbClr val="66A2BC"/>
              </a:buClr>
              <a:buSzPct val="120000"/>
              <a:buFont typeface="Wingdings" pitchFamily="2" charset="2"/>
              <a:buNone/>
            </a:pPr>
            <a:r>
              <a:rPr lang="es-ES_tradnl" sz="1000" noProof="1">
                <a:solidFill>
                  <a:srgbClr val="000000"/>
                </a:solidFill>
                <a:latin typeface="Credit Suisse Type Light"/>
              </a:rPr>
              <a:t>Confidencial</a:t>
            </a:r>
          </a:p>
        </p:txBody>
      </p:sp>
      <p:sp>
        <p:nvSpPr>
          <p:cNvPr id="772219" name="ClientText" descr="Text Box: Client logo" hidden="1"/>
          <p:cNvSpPr>
            <a:spLocks noChangeArrowheads="1"/>
          </p:cNvSpPr>
          <p:nvPr/>
        </p:nvSpPr>
        <p:spPr bwMode="auto">
          <a:xfrm>
            <a:off x="7696200" y="200025"/>
            <a:ext cx="990600" cy="330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algn="r" defTabSz="914400">
              <a:lnSpc>
                <a:spcPct val="95000"/>
              </a:lnSpc>
            </a:pPr>
            <a:r>
              <a:rPr lang="es-ES_tradnl" sz="1400" noProof="1">
                <a:solidFill>
                  <a:srgbClr val="000000"/>
                </a:solidFill>
                <a:latin typeface="Credit Suisse Type Light"/>
              </a:rPr>
              <a:t> </a:t>
            </a:r>
          </a:p>
        </p:txBody>
      </p:sp>
      <p:pic>
        <p:nvPicPr>
          <p:cNvPr id="772220" name="CompanyLogoHolder"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72267" name="SlideNumber"/>
          <p:cNvSpPr>
            <a:spLocks noGrp="1" noChangeArrowheads="1"/>
          </p:cNvSpPr>
          <p:nvPr>
            <p:ph type="sldNum" sz="quarter" idx="4"/>
          </p:nvPr>
        </p:nvSpPr>
        <p:spPr/>
        <p:txBody>
          <a:bodyPr/>
          <a:lstStyle>
            <a:lvl1pPr>
              <a:defRPr>
                <a:latin typeface="+mn-lt"/>
              </a:defRPr>
            </a:lvl1pPr>
          </a:lstStyle>
          <a:p>
            <a:fld id="{5A2F2E25-5499-477B-9B35-4165C852CA6A}" type="slidenum">
              <a:rPr lang="es-ES_tradnl" noProof="1" smtClean="0">
                <a:solidFill>
                  <a:srgbClr val="000000"/>
                </a:solidFill>
              </a:rPr>
              <a:pPr/>
              <a:t>‹Nº›</a:t>
            </a:fld>
            <a:endParaRPr lang="es-ES_tradnl" noProof="1">
              <a:solidFill>
                <a:srgbClr val="000000"/>
              </a:solidFill>
            </a:endParaRPr>
          </a:p>
        </p:txBody>
      </p:sp>
      <p:pic>
        <p:nvPicPr>
          <p:cNvPr id="3" name="CompanyLogo" descr="AQAAAAAQADp0MTXkYAVLt9+Vd4WfZkwVPuOP/yYixsHRVdj67QUg3fV18WWAhMVR5EUczS068zIE+Wfe6c/CGK3ND6mgICXJu9nbOiYrQLkOwJAkbtWzxmu/pr0Rrra6I60e+HAelJndhBjaAxhY5EBLX0H/2eO6RMJwRdojJctr3s9vCUsdlfxqfGUlGo0P0e7fEEy68ISKgakdp/wexSD6F836mHSf23MQv8Q1V10N6AbpI38NlGesumCv3rGU8K4JzHHcmkZQeGldxryXOm4uDdy6/j2m8i/i0PlwBmH/ikx5cTSW/jSb9HX8nqhXd7tekjHKOafG/XG+1azUGmBl90FFrmJu2GaLgq4/sXU3ZCskfeiiWeE/CIOQUKb7/wZVn6bDbFlZigE+goYFMAOhsvpGNYn0IsteUNvXulGi3qrNPxPEIp0tEdtM7RC6QyVIsIADSYs+uavC0K06rS6EXL+DDtVUUpscb/vcvrdJ+lc7U4KS+itFe3wypz/RvpHkALOqY5BI6mZDSZLz1a9QNM/oAWl0WIwdnnQPuT0R0fge1rkUHX2pEHte/Z6RV7xQ5LYjKevoph11U+XYpLRCXRBz1UA="/>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49263" y="6240464"/>
            <a:ext cx="1628775" cy="385271"/>
          </a:xfrm>
          <a:prstGeom prst="rect">
            <a:avLst/>
          </a:prstGeom>
        </p:spPr>
      </p:pic>
    </p:spTree>
    <p:extLst>
      <p:ext uri="{BB962C8B-B14F-4D97-AF65-F5344CB8AC3E}">
        <p14:creationId xmlns:p14="http://schemas.microsoft.com/office/powerpoint/2010/main" val="3292578367"/>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mj-lt"/>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latin typeface="+mn-lt"/>
                <a:ea typeface="+mn-ea"/>
              </a:defRPr>
            </a:lvl1pPr>
          </a:lstStyle>
          <a:p>
            <a:fld id="{A5DADB4F-EA0A-4547-B6A7-8EB340355706}" type="slidenum">
              <a:rPr lang="en-US" noProof="1" smtClean="0">
                <a:solidFill>
                  <a:srgbClr val="000000"/>
                </a:solidFill>
              </a:rPr>
              <a:pPr/>
              <a:t>‹Nº›</a:t>
            </a:fld>
            <a:endParaRPr lang="en-US" noProof="1">
              <a:solidFill>
                <a:srgbClr val="000000"/>
              </a:solidFill>
            </a:endParaRPr>
          </a:p>
        </p:txBody>
      </p:sp>
    </p:spTree>
    <p:extLst>
      <p:ext uri="{BB962C8B-B14F-4D97-AF65-F5344CB8AC3E}">
        <p14:creationId xmlns:p14="http://schemas.microsoft.com/office/powerpoint/2010/main" val="997163930"/>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a:latin typeface="+mn-lt"/>
              </a:defRPr>
            </a:lvl1pPr>
          </a:lstStyle>
          <a:p>
            <a:fld id="{8A0A465B-D471-4C31-89F3-6FF11DC1BCBD}" type="slidenum">
              <a:rPr lang="en-US" noProof="1" smtClean="0">
                <a:solidFill>
                  <a:srgbClr val="000000"/>
                </a:solidFill>
              </a:rPr>
              <a:pPr/>
              <a:t>‹Nº›</a:t>
            </a:fld>
            <a:endParaRPr lang="en-US" noProof="1">
              <a:solidFill>
                <a:srgbClr val="000000"/>
              </a:solidFill>
            </a:endParaRPr>
          </a:p>
        </p:txBody>
      </p:sp>
    </p:spTree>
    <p:extLst>
      <p:ext uri="{BB962C8B-B14F-4D97-AF65-F5344CB8AC3E}">
        <p14:creationId xmlns:p14="http://schemas.microsoft.com/office/powerpoint/2010/main" val="250680574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userDrawn="1">
  <p:cSld name="Disclaimer">
    <p:spTree>
      <p:nvGrpSpPr>
        <p:cNvPr id="1" name=""/>
        <p:cNvGrpSpPr/>
        <p:nvPr/>
      </p:nvGrpSpPr>
      <p:grpSpPr>
        <a:xfrm>
          <a:off x="0" y="0"/>
          <a:ext cx="0" cy="0"/>
          <a:chOff x="0" y="0"/>
          <a:chExt cx="0" cy="0"/>
        </a:xfrm>
      </p:grpSpPr>
      <p:sp>
        <p:nvSpPr>
          <p:cNvPr id="4" name="TaxDisclaimer" descr="&lt;tags&gt;&lt;tag n=&quot;Language&quot; v=&quot;ENG&quot; /&gt;&lt;tag n=&quot;DisclaimerId&quot; v=&quot;2&quot; /&gt;&lt;/tags&gt;"/>
          <p:cNvSpPr txBox="1">
            <a:spLocks noChangeArrowheads="1"/>
          </p:cNvSpPr>
          <p:nvPr userDrawn="1">
            <p:custDataLst>
              <p:tags r:id="rId1"/>
            </p:custDataLst>
          </p:nvPr>
        </p:nvSpPr>
        <p:spPr bwMode="auto">
          <a:xfrm>
            <a:off x="449263" y="1276350"/>
            <a:ext cx="8226425" cy="3947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n-US" sz="900" noProof="1">
                <a:solidFill>
                  <a:srgbClr val="000000"/>
                </a:solidFill>
                <a:latin typeface="Credit Suisse Type Light"/>
              </a:rPr>
              <a:t>Credit Suisse does not provide any tax advice. Any tax statement herein regarding any U.S. federal tax is not intended or written to be used, and cannot be used, by any taxpayer for the purpose of avoiding any penalties. Any such statement herein was written to support the marketing or promotion of the transaction(s) or matter(s) to which the statement relates. Each taxpayer should seek advice based on the taxpayer's particular circumstances from an independent tax advisor.</a:t>
            </a:r>
          </a:p>
        </p:txBody>
      </p:sp>
      <p:sp>
        <p:nvSpPr>
          <p:cNvPr id="5" name="UsageDisclaimer" descr="&lt;tags&gt;&lt;tag n=&quot;Language&quot; v=&quot;ENG&quot; /&gt;&lt;tag n=&quot;DisclaimerId&quot; v=&quot;3&quot; /&gt;&lt;/tags&gt;"/>
          <p:cNvSpPr txBox="1">
            <a:spLocks noChangeArrowheads="1"/>
          </p:cNvSpPr>
          <p:nvPr userDrawn="1">
            <p:custDataLst>
              <p:tags r:id="rId2"/>
            </p:custDataLst>
          </p:nvPr>
        </p:nvSpPr>
        <p:spPr bwMode="auto">
          <a:xfrm>
            <a:off x="449263" y="1846263"/>
            <a:ext cx="8226425" cy="17104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n-US" sz="900" noProof="1">
                <a:solidFill>
                  <a:srgbClr val="000000"/>
                </a:solidFill>
                <a:latin typeface="Credit Suisse Type Light"/>
              </a:rPr>
              <a:t>These materials have been provided to you by Credit Suisse in connection with an actual or potential mandate or engagement and may not be used or relied upon for any purpose other than as specifically contemplated by a written agreement with Credit Suisse.  In addition, these materials may not be disclosed, in whole or in part, or summarized or otherwise referred to except as agreed in writing by Credit Suisse.  The information used in preparing these materials was obtained from or through you or your representatives or from public sources.  Credit Suisse assumes no responsibility for independent verification of such information and has relied on such information being complete and accurate in all material respects.  To the extent such information includes estimates and forecasts of future financial performance (including estimates of potential cost savings and synergies) prepared by or reviewed or discussed with the managements of your company and/or other potential transaction participants or obtained from public sources, we have assumed that such estimates and forecasts have been reasonably prepared on bases reflecting the best currently available estimates and judgments of such managements (or, with respect to estimates and forecasts obtained from public sources, represent reasonable estimates).  These materials were designed for use by specific persons familiar with the business and the affairs of your company and Credit Suisse assumes no obligation to update or otherwise revise these materials.  Nothing contained herein should be construed as tax, accounting or legal advice.  You (and each of your employees, representatives or other agents) may disclose to any and all persons, without limitation of any kind, the tax treatment and tax structure of the transactions contemplated by these materials and all materials of any kind (including opinions or other tax analyses) that are provided to you relating to such tax treatment and structure.  For this purpose, the tax treatment of a transaction is the purported or claimed U.S. federal income tax treatment of the transaction and the tax structure of a transaction is any fact that may be relevant to understanding the purported or claimed U.S. federal income tax treatment of the transaction.</a:t>
            </a:r>
          </a:p>
        </p:txBody>
      </p:sp>
      <p:sp>
        <p:nvSpPr>
          <p:cNvPr id="7" name="AffiliatesDisclaimer" descr="&lt;tags&gt;&lt;tag n=&quot;Language&quot; v=&quot;ENG&quot; /&gt;&lt;tag n=&quot;DisclaimerId&quot; v=&quot;7&quot; /&gt;&lt;tag n=&quot;Version&quot; v=&quot;80&quot; /&gt;&lt;/tags&gt;"/>
          <p:cNvSpPr txBox="1">
            <a:spLocks noChangeArrowheads="1"/>
          </p:cNvSpPr>
          <p:nvPr userDrawn="1">
            <p:custDataLst>
              <p:tags r:id="rId3"/>
            </p:custDataLst>
          </p:nvPr>
        </p:nvSpPr>
        <p:spPr bwMode="auto">
          <a:xfrm>
            <a:off x="449263" y="3849688"/>
            <a:ext cx="8226425" cy="2631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n-US" sz="900" noProof="1">
                <a:solidFill>
                  <a:srgbClr val="000000"/>
                </a:solidFill>
                <a:latin typeface="Credit Suisse Type Light"/>
              </a:rPr>
              <a:t>These materials have been prepared by Credit Suisse ("CS") and its affiliates for use by CS. Accordingly, any information reflected or incorporated herein, or in related materials or in ensuing transactions, may be shared in good faith by CS and its affiliates with employees of CS, its affiliates and agents in any location.</a:t>
            </a:r>
          </a:p>
        </p:txBody>
      </p:sp>
      <p:sp>
        <p:nvSpPr>
          <p:cNvPr id="6" name="ResearchDisclaimer" descr="&lt;tags&gt;&lt;tag n=&quot;Language&quot; v=&quot;ENG&quot; /&gt;&lt;tag n=&quot;DisclaimerId&quot; v=&quot;4&quot; /&gt;&lt;/tags&gt;"/>
          <p:cNvSpPr txBox="1">
            <a:spLocks noChangeArrowheads="1"/>
          </p:cNvSpPr>
          <p:nvPr userDrawn="1">
            <p:custDataLst>
              <p:tags r:id="rId4"/>
            </p:custDataLst>
          </p:nvPr>
        </p:nvSpPr>
        <p:spPr bwMode="auto">
          <a:xfrm>
            <a:off x="449263" y="4291013"/>
            <a:ext cx="8226425" cy="3947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n-US" sz="900" noProof="1">
                <a:solidFill>
                  <a:srgbClr val="000000"/>
                </a:solidFill>
                <a:latin typeface="Credit Suisse Type Light"/>
              </a:rPr>
              <a:t>Credit Suisse has adopted policies and guidelines designed to preserve the independence of its research analysts.  Credit Suisse’s policies prohibit employees from directly or indirectly offering a favorable research rating or specific price target, or offering to change a research rating or price target, as consideration for or an inducement to obtain business or other compensation.  Credit Suisse’s policies prohibit research analysts from being compensated for their involvement in investment banking transactions.</a:t>
            </a:r>
          </a:p>
        </p:txBody>
      </p:sp>
      <p:sp>
        <p:nvSpPr>
          <p:cNvPr id="3" name="SlideNumber"/>
          <p:cNvSpPr>
            <a:spLocks noGrp="1"/>
          </p:cNvSpPr>
          <p:nvPr>
            <p:ph type="sldNum" sz="quarter" idx="10"/>
          </p:nvPr>
        </p:nvSpPr>
        <p:spPr/>
        <p:txBody>
          <a:body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8" name="Tagline"/>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a:solidFill>
                  <a:srgbClr val="969696"/>
                </a:solidFill>
                <a:latin typeface="Credit Suisse Type Light"/>
              </a:rPr>
              <a:t>This is the file reference containing the file name/path or docs number</a:t>
            </a:r>
          </a:p>
        </p:txBody>
      </p:sp>
    </p:spTree>
    <p:extLst>
      <p:ext uri="{BB962C8B-B14F-4D97-AF65-F5344CB8AC3E}">
        <p14:creationId xmlns:p14="http://schemas.microsoft.com/office/powerpoint/2010/main" val="1554687647"/>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preserve="1" userDrawn="1">
  <p:cSld name="Cover - Image Box">
    <p:spTree>
      <p:nvGrpSpPr>
        <p:cNvPr id="1" name=""/>
        <p:cNvGrpSpPr/>
        <p:nvPr/>
      </p:nvGrpSpPr>
      <p:grpSpPr>
        <a:xfrm>
          <a:off x="0" y="0"/>
          <a:ext cx="0" cy="0"/>
          <a:chOff x="0" y="0"/>
          <a:chExt cx="0" cy="0"/>
        </a:xfrm>
      </p:grpSpPr>
      <p:sp>
        <p:nvSpPr>
          <p:cNvPr id="18" name="Title"/>
          <p:cNvSpPr>
            <a:spLocks noGrp="1"/>
          </p:cNvSpPr>
          <p:nvPr>
            <p:ph type="ctrTitle" hasCustomPrompt="1"/>
          </p:nvPr>
        </p:nvSpPr>
        <p:spPr bwMode="gray">
          <a:xfrm>
            <a:off x="3035861" y="1596930"/>
            <a:ext cx="5653444" cy="350865"/>
          </a:xfrm>
        </p:spPr>
        <p:txBody>
          <a:bodyPr bIns="0" anchor="b" anchorCtr="0">
            <a:spAutoFit/>
          </a:bodyPr>
          <a:lstStyle>
            <a:lvl1pPr>
              <a:lnSpc>
                <a:spcPct val="95000"/>
              </a:lnSpc>
              <a:defRPr sz="2400" baseline="0">
                <a:solidFill>
                  <a:schemeClr val="accent1"/>
                </a:solidFill>
                <a:latin typeface="+mj-lt"/>
                <a:ea typeface="+mn-ea"/>
                <a:cs typeface="+mn-cs"/>
              </a:defRPr>
            </a:lvl1pPr>
          </a:lstStyle>
          <a:p>
            <a:r>
              <a:rPr lang="en-US" dirty="0"/>
              <a:t>Presentation title</a:t>
            </a:r>
            <a:endParaRPr lang="en-GB" dirty="0"/>
          </a:p>
        </p:txBody>
      </p:sp>
      <p:sp>
        <p:nvSpPr>
          <p:cNvPr id="19" name="SubTitle"/>
          <p:cNvSpPr>
            <a:spLocks noGrp="1"/>
          </p:cNvSpPr>
          <p:nvPr>
            <p:ph type="subTitle" idx="1" hasCustomPrompt="1"/>
          </p:nvPr>
        </p:nvSpPr>
        <p:spPr bwMode="gray">
          <a:xfrm>
            <a:off x="3035861" y="1948227"/>
            <a:ext cx="5653444" cy="350865"/>
          </a:xfrm>
        </p:spPr>
        <p:txBody>
          <a:bodyPr bIns="0" anchor="t" anchorCtr="0">
            <a:spAutoFit/>
          </a:bodyPr>
          <a:lstStyle>
            <a:lvl1pPr marL="0" marR="0" indent="0" algn="l" defTabSz="914400" rtl="0" eaLnBrk="1" fontAlgn="auto" latinLnBrk="0" hangingPunct="1">
              <a:lnSpc>
                <a:spcPct val="95000"/>
              </a:lnSpc>
              <a:spcBef>
                <a:spcPts val="1700"/>
              </a:spcBef>
              <a:spcAft>
                <a:spcPts val="0"/>
              </a:spcAft>
              <a:buClrTx/>
              <a:buSzTx/>
              <a:buFont typeface="Arial" pitchFamily="34" charset="0"/>
              <a:buNone/>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Presentation subtitle</a:t>
            </a:r>
            <a:endParaRPr lang="en-GB" dirty="0"/>
          </a:p>
        </p:txBody>
      </p:sp>
      <p:sp>
        <p:nvSpPr>
          <p:cNvPr id="22" name="Date" descr="AQAAAAAQADuGXXgW2UtHiR+Q1BEP7ZvXb1K+eRCtZxj5HVlgI5/pp93paO4V4klKn/+n845hGjJNvM9xOni72K6sJNYQzk+2NkrGeMlfznBUivHgNJVwDstAhFwKukD5z2WttG12Kvyb8qlXhh7oHRavrbeq+cexRGLKaD9/E2Jy9Gt39VL6EYCGJvEJqwA6Ejedk4BO5HOD5gnV0xi9CzPt6saOkvIUpeWFN7+uZ7l5uZplB9RKa3J2Irk/YYUVEYJ6rAbssvCYM/5bRNWN1NBp6CjzMCIzF9z2Nkn055dFqDu9q0oQIlyGKteL8VwQfR1h1OJ8rw=="/>
          <p:cNvSpPr>
            <a:spLocks noGrp="1"/>
          </p:cNvSpPr>
          <p:nvPr>
            <p:ph type="body" sz="quarter" idx="12" hasCustomPrompt="1"/>
          </p:nvPr>
        </p:nvSpPr>
        <p:spPr bwMode="gray">
          <a:xfrm>
            <a:off x="3035863" y="2873620"/>
            <a:ext cx="1771011" cy="175433"/>
          </a:xfrm>
        </p:spPr>
        <p:txBody>
          <a:bodyPr vert="horz" wrap="none" lIns="0" tIns="0" rIns="0" bIns="0" rtlCol="0" anchor="t" anchorCtr="0">
            <a:noAutofit/>
          </a:bodyPr>
          <a:lstStyle>
            <a:lvl1pPr>
              <a:lnSpc>
                <a:spcPct val="95000"/>
              </a:lnSpc>
              <a:spcBef>
                <a:spcPts val="1596"/>
              </a:spcBef>
              <a:defRPr lang="en-US" sz="1400"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a:t>Date</a:t>
            </a:r>
            <a:endParaRPr lang="en-GB" dirty="0"/>
          </a:p>
        </p:txBody>
      </p:sp>
      <p:sp>
        <p:nvSpPr>
          <p:cNvPr id="15" name="CoverImage"/>
          <p:cNvSpPr>
            <a:spLocks noGrp="1"/>
          </p:cNvSpPr>
          <p:nvPr>
            <p:ph type="pic" sz="quarter" idx="10" hasCustomPrompt="1"/>
          </p:nvPr>
        </p:nvSpPr>
        <p:spPr bwMode="gray">
          <a:xfrm>
            <a:off x="3035863" y="3133723"/>
            <a:ext cx="6108139" cy="2192400"/>
          </a:xfr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nSpc>
                <a:spcPct val="95000"/>
              </a:lnSpc>
              <a:defRPr lang="en-GB" sz="1800" baseline="0">
                <a:solidFill>
                  <a:schemeClr val="lt1"/>
                </a:solidFill>
                <a:latin typeface="+mj-lt"/>
                <a:ea typeface="+mn-ea"/>
              </a:defRPr>
            </a:lvl1pPr>
          </a:lstStyle>
          <a:p>
            <a:pPr lvl="0" algn="ctr"/>
            <a:r>
              <a:rPr lang="en-GB" dirty="0">
                <a:latin typeface="+mn-lt"/>
              </a:rPr>
              <a:t>Cover image</a:t>
            </a:r>
          </a:p>
        </p:txBody>
      </p:sp>
      <p:sp>
        <p:nvSpPr>
          <p:cNvPr id="14" name="CoverText" descr="&lt;tags&gt;&lt;tag n=&quot;Language&quot; v=&quot;ENG&quot; /&gt;&lt;/tags&gt;"/>
          <p:cNvSpPr>
            <a:spLocks noGrp="1"/>
          </p:cNvSpPr>
          <p:nvPr>
            <p:ph type="body" sz="quarter" idx="13" hasCustomPrompt="1"/>
          </p:nvPr>
        </p:nvSpPr>
        <p:spPr bwMode="gray">
          <a:xfrm>
            <a:off x="5159721" y="2716045"/>
            <a:ext cx="3529584" cy="362246"/>
          </a:xfrm>
        </p:spPr>
        <p:txBody>
          <a:bodyPr vert="horz" wrap="square" lIns="0" tIns="0" rIns="0" bIns="0" rtlCol="0" anchor="b" anchorCtr="0">
            <a:noAutofit/>
          </a:bodyPr>
          <a:lstStyle>
            <a:lvl1pPr>
              <a:lnSpc>
                <a:spcPct val="87000"/>
              </a:lnSpc>
              <a:spcBef>
                <a:spcPts val="0"/>
              </a:spcBef>
              <a:defRPr lang="en-US"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dirty="0"/>
              <a:t>Organization, presenters</a:t>
            </a:r>
          </a:p>
        </p:txBody>
      </p:sp>
      <p:sp>
        <p:nvSpPr>
          <p:cNvPr id="12" name="UsageDisclaimer" descr="AQAAAAAQAJMITdgKVmNLnWuo1gMnewV27jnroR03FBYvsTwXqKESO2CXWNqlYa2lODHf/bwIasTlAia2oxfECuT1kLjjlgFK/PcCahiXS+gOurMDw1Ug6DgNoa/lNQBZs/r0OudcRoqJvfVaIfD+ykt7bvXpLzWzLu8IOKSfhPQNF9O5R8/cOW/eVOFo30if4FP6m/RN7VPE6N0hVT3xytPtFo5ozHnCX7JwpOS3O+kGORAlR7kX/6uo3ungHd9JpPbN6BYHFa2iUBzRlqazZQtvbY3GWwNYhur17fM5pLlTbFGynve6GqyU0qhPA75rFdKZqveN3JbX/m1o8ABIZ+TiH4tvXysqGyEZJCo4HV96abj/fgtwFenbfMfjFESE1Q4MbjgrnrEmIvlIzcv201zYmaTdvJLBLvxL9uUPESHybeZ2Nxg8gj+4ErEAaK7JDyJIvEuohkSQKS3La4MyIuca079PMemFKqSjmqTjKNNSgMGDloWvPpW1+DV9aD0Y8dwcmGt3pLGxgO573gKRXXlUsbJatJB2iWjjKQDeQ0/s2PYeGt0pwVaAKG7ETtc0lhuiA/Q/E8w6ZZR2TboJf/boTw6ZWs7QqOsy+wZI7kg++LFH6hEFkGsxIk0/vIdVlgklPwLjEIO0TqyFUw5Kibg/KLeTjkGWZUpe33UQBOiuWLPm6YaM98Ykql2xc1YQ2wX1sJEvGg=="/>
          <p:cNvSpPr txBox="1">
            <a:spLocks noChangeArrowheads="1"/>
          </p:cNvSpPr>
          <p:nvPr userDrawn="1"/>
        </p:nvSpPr>
        <p:spPr bwMode="gray">
          <a:xfrm>
            <a:off x="3035023" y="5732010"/>
            <a:ext cx="5653442" cy="2339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ct val="50000"/>
              </a:spcBef>
              <a:spcAft>
                <a:spcPts val="0"/>
              </a:spcAft>
            </a:pPr>
            <a:r>
              <a:rPr lang="es-ES" sz="800" noProof="1">
                <a:solidFill>
                  <a:srgbClr val="6B7176"/>
                </a:solidFill>
                <a:latin typeface="Credit Suisse Type Light"/>
              </a:rPr>
              <a:t>Este material no deberá utilizarse para fines distintos de aquellos que específicamente sean acordados por escrito en un contrato celebrado con Credit Suisse AG o sus entidades afiliadas (en adelante “Credit Suisse”).</a:t>
            </a:r>
            <a:endParaRPr lang="en-US" sz="800" noProof="1">
              <a:solidFill>
                <a:srgbClr val="6B7176"/>
              </a:solidFill>
              <a:latin typeface="Credit Suisse Type Light"/>
            </a:endParaRPr>
          </a:p>
        </p:txBody>
      </p:sp>
      <p:sp>
        <p:nvSpPr>
          <p:cNvPr id="36" name="PrelimDisclaimer" descr="AQAAAAAQAMUBVOlbeJpLoM5t5+luolsElUtnLKAvZJBGqIMWdQnUCmCxiL5YbxYHjcU6uCEdkufXd0TLVn5pjXv41hL52a8ikUSD+cO1tMz43BwP9MHlGWsGNjzIMFweFmkLdIy+Ycy7rnCPHM6CQcE5SICnAYzLXG1LZzOxpErRO+n7Cy/BYqfTT5zsBgXnthgkTcY2cyhZFH3OuGcs95WjSU31aaVSCRpz3cDhzzCIiyechK1jjjvcFnu37Wv/zlr1L+x19/zln1WsFUj/pPtwkOybZyTGj+5DEXsNLR8oZdCQzbw78+Whxz/xHeg97jofvsM59J7G8OKV9SrQu+FIx4vq//xieRyt2cunkhojbj5GGqMCHZsKu5MdmFTca0SgUrSHUjcdAZW6g9VjXjtRQ8oxJWlU2zHjWh3LqS0yYS7I8ZhC7i2CfPEy/BM6Z8mHDVV6YhgXS2hBsPvsekyWrVJI+6g="/>
          <p:cNvSpPr txBox="1">
            <a:spLocks noChangeArrowheads="1"/>
          </p:cNvSpPr>
          <p:nvPr userDrawn="1"/>
        </p:nvSpPr>
        <p:spPr bwMode="gray">
          <a:xfrm>
            <a:off x="3035023" y="5516566"/>
            <a:ext cx="5653442" cy="1461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ts val="0"/>
              </a:spcBef>
              <a:spcAft>
                <a:spcPts val="0"/>
              </a:spcAft>
            </a:pPr>
            <a:r>
              <a:rPr lang="es-ES" sz="1000" noProof="1">
                <a:solidFill>
                  <a:srgbClr val="6B7176"/>
                </a:solidFill>
                <a:latin typeface="Credit Suisse Type Light"/>
              </a:rPr>
              <a:t>BORRADOR | SUJETO A REVISIÓN Y CONSIDERACIÓN</a:t>
            </a:r>
            <a:endParaRPr lang="en-GB" sz="1000" noProof="1">
              <a:solidFill>
                <a:srgbClr val="6B7176"/>
              </a:solidFill>
              <a:latin typeface="Credit Suisse Type Light"/>
            </a:endParaRPr>
          </a:p>
        </p:txBody>
      </p:sp>
      <p:cxnSp>
        <p:nvCxnSpPr>
          <p:cNvPr id="8" name="RedLine"/>
          <p:cNvCxnSpPr/>
          <p:nvPr userDrawn="1"/>
        </p:nvCxnSpPr>
        <p:spPr bwMode="gray">
          <a:xfrm flipH="1">
            <a:off x="3035863" y="5385600"/>
            <a:ext cx="6108139"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3" name="DraftAndConfidential" descr="AQAAAAAQAIBxCy+EGqNKsbQuqyVd5TTSt8XmCiorK5ERaLgUWGogQ48lXZHIauFSWn9bF6et167Fdvo3ZkzySCIeL1V02KV3uE3lkCY7NNLIg9p/wHSV7MSfIYZfSTsavx3HGVreAYPbUOlOyyiwFBvNLK+EBRs9RyhPkEJGQsFl2+6ZmVP+ZDOxpdte8rq14kdoRXFV801aU8oMpdKj0pV6bXgV+GlWtnUq+yYCh6/Vvm1I1ED+8KxLP5/AT8x04PsLzzIu2cfu0eh+qsFlOsgFVQIybS6sqwLIP7rLmgwGbnBh1BsY"/>
          <p:cNvSpPr txBox="1">
            <a:spLocks/>
          </p:cNvSpPr>
          <p:nvPr userDrawn="1"/>
        </p:nvSpPr>
        <p:spPr>
          <a:xfrm>
            <a:off x="3035859" y="2686807"/>
            <a:ext cx="2011680" cy="2046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rtlCol="0" anchor="t" anchorCtr="0" compatLnSpc="1">
            <a:prstTxWarp prst="textNoShape">
              <a:avLst/>
            </a:prstTxWarp>
            <a:spAutoFit/>
          </a:bodyPr>
          <a:lstStyle>
            <a:lvl1pPr marL="0" lvl="0" indent="0" algn="l" defTabSz="914400" eaLnBrk="1" latinLnBrk="0" hangingPunct="1">
              <a:spcBef>
                <a:spcPts val="1596"/>
              </a:spcBef>
              <a:buFont typeface="Arial" pitchFamily="34" charset="0"/>
              <a:buNone/>
              <a:defRPr sz="1400" b="1">
                <a:latin typeface="+mj-lt"/>
              </a:defRPr>
            </a:lvl1pPr>
            <a:lvl2pPr marL="0" indent="0" algn="l" defTabSz="914400" eaLnBrk="1" latinLnBrk="0" hangingPunct="1">
              <a:spcBef>
                <a:spcPts val="605"/>
              </a:spcBef>
              <a:buFont typeface="Arial" pitchFamily="34" charset="0"/>
              <a:buNone/>
              <a:defRPr sz="1800">
                <a:latin typeface="+mn-lt"/>
              </a:defRPr>
            </a:lvl2pPr>
            <a:lvl3pPr marL="230400" indent="-226800" algn="l" defTabSz="914400" eaLnBrk="1" latinLnBrk="0" hangingPunct="1">
              <a:spcBef>
                <a:spcPts val="0"/>
              </a:spcBef>
              <a:buClr>
                <a:schemeClr val="tx2"/>
              </a:buClr>
              <a:buSzPct val="80000"/>
              <a:buFont typeface="Wingdings" pitchFamily="2" charset="2"/>
              <a:buChar char=""/>
              <a:defRPr sz="1800">
                <a:latin typeface="+mn-lt"/>
              </a:defRPr>
            </a:lvl3pPr>
            <a:lvl4pPr marL="468000" indent="-237600" algn="l" defTabSz="914400" eaLnBrk="1" latinLnBrk="0" hangingPunct="1">
              <a:spcBef>
                <a:spcPts val="0"/>
              </a:spcBef>
              <a:buClr>
                <a:schemeClr val="tx1"/>
              </a:buClr>
              <a:buFont typeface="Credit Suisse Type Light" pitchFamily="34" charset="0"/>
              <a:buChar char="−"/>
              <a:defRPr sz="1800">
                <a:latin typeface="+mn-lt"/>
              </a:defRPr>
            </a:lvl4pPr>
            <a:lvl5pPr marL="705600" indent="-237600" algn="l" defTabSz="914400" eaLnBrk="1" latinLnBrk="0" hangingPunct="1">
              <a:spcBef>
                <a:spcPts val="0"/>
              </a:spcBef>
              <a:buClr>
                <a:schemeClr val="tx1"/>
              </a:buClr>
              <a:buFont typeface="Credit Suisse Type Light" pitchFamily="34" charset="0"/>
              <a:buChar char="−"/>
              <a:defRPr sz="1800">
                <a:latin typeface="+mn-lt"/>
              </a:defRPr>
            </a:lvl5pPr>
            <a:lvl6pPr marL="2514600" indent="-228600">
              <a:spcBef>
                <a:spcPct val="20000"/>
              </a:spcBef>
              <a:buFont typeface="Arial" pitchFamily="34" charset="0"/>
              <a:buChar char="•"/>
              <a:defRPr sz="2000">
                <a:latin typeface="+mn-lt"/>
              </a:defRPr>
            </a:lvl6pPr>
            <a:lvl7pPr marL="2971800" indent="-228600">
              <a:spcBef>
                <a:spcPct val="20000"/>
              </a:spcBef>
              <a:buFont typeface="Arial" pitchFamily="34" charset="0"/>
              <a:buChar char="•"/>
              <a:defRPr sz="2000">
                <a:latin typeface="+mn-lt"/>
              </a:defRPr>
            </a:lvl7pPr>
            <a:lvl8pPr marL="3429000" indent="-228600">
              <a:spcBef>
                <a:spcPct val="20000"/>
              </a:spcBef>
              <a:buFont typeface="Arial" pitchFamily="34" charset="0"/>
              <a:buChar char="•"/>
              <a:defRPr sz="2000">
                <a:latin typeface="+mn-lt"/>
              </a:defRPr>
            </a:lvl8pPr>
            <a:lvl9pPr marL="3886200" indent="-228600">
              <a:spcBef>
                <a:spcPct val="20000"/>
              </a:spcBef>
              <a:buFont typeface="Arial" pitchFamily="34" charset="0"/>
              <a:buChar char="•"/>
              <a:defRPr sz="2000">
                <a:latin typeface="+mn-lt"/>
              </a:defRPr>
            </a:lvl9pPr>
          </a:lstStyle>
          <a:p>
            <a:pPr>
              <a:lnSpc>
                <a:spcPct val="95000"/>
              </a:lnSpc>
              <a:buClr>
                <a:srgbClr val="FFFFFF"/>
              </a:buClr>
            </a:pPr>
            <a:r>
              <a:rPr lang="en-US" noProof="1">
                <a:solidFill>
                  <a:srgbClr val="000000"/>
                </a:solidFill>
              </a:rPr>
              <a:t>Confidencial</a:t>
            </a:r>
          </a:p>
        </p:txBody>
      </p:sp>
      <p:sp>
        <p:nvSpPr>
          <p:cNvPr id="13" name="Internal" descr="AQAAAAAQAPPMQ1UAQjJMqOdlAcI+FIs1F++77bon3yYdsUscwH2lkibaqShdu8KgXzL/7zYWcdN6Wd94DZeupLacjkwcBA6ezgRd5h4OJSNmGuqRkZmT/zLlflvTArC3whjCRx//wPVzwM+kICQjyDxg4arbQC/uGNUoa/TNNLQmGnSg/vaBNLpWwYOfBlk1tdnssFKag6mf0/l83v2GkMvsvQYLRYDtu6bSoovoS34+Bjb2SXfOf+zuwGyXHDvxAeFuOWhM2qaFwevFLwrU2g47MLN6IwJVUGajB+gD4WLdmAvoYSvz" hidden="1"/>
          <p:cNvSpPr txBox="1">
            <a:spLocks noChangeArrowheads="1"/>
          </p:cNvSpPr>
          <p:nvPr userDrawn="1"/>
        </p:nvSpPr>
        <p:spPr bwMode="auto">
          <a:xfrm rot="16200000">
            <a:off x="-25150" y="3227063"/>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pic>
        <p:nvPicPr>
          <p:cNvPr id="16"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11"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CompanyLogo" descr="AQAAAAAQAGxjqfQpQP9OqYOBADS1VQfzbcVdvV1GxEsJ15hMYhRIfU4O5lhYfKkELhUzzb1zrfx0a9QhMWJ07eEhqCkNktcw+Z1X6uwT8zB50mZxigKExlQ3TU86IW3FlIOBkyhs64OgFiSseXf7NvXeXCi0cFQ+ZGPEqlzeL4Qbmk53sLfPjuK5/heiRqTudRfTh2tomT15KP0RvUNyVeDOrPm5ZbcrVfM66E78k5vae3+xVFyWxDF/rK5eS05aMjlQSSvBhF5wRyOT6mZH7aOyoXszy+y2ryEpV2WBQo4iHJ+LihVB0HvjR76pdQRy0/l3VdKNbj09C1e3JAbfZXDOEgGQSEaTEWPy7Eo0PvT4Xi7n9VighIw48UWJdqUzbDgXgd4/fMrecYRRSqLPSKkWr2dZBUbWB9MWSA9AyCqSoYsRKaB1wxcm4tnGNZY1TtS4Ug8tAkwDMIFsDHt6oVM/jpEIF5nHuktquWRXCAI6isSo6V5Kq6ZM7u/+eVcNxYO5i7l8YelMaYJW7yWVen7FDZgT+NzdJ9/Yc5yANNmCyHB2n6QDVdQneF/lGQ8gzSkK+FSsAdfkd9SnZfoYn5u7Zc3Tpgk="/>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3439442193"/>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preserve="1" userDrawn="1">
  <p:cSld name="Cover - Title Box">
    <p:spTree>
      <p:nvGrpSpPr>
        <p:cNvPr id="1" name=""/>
        <p:cNvGrpSpPr/>
        <p:nvPr/>
      </p:nvGrpSpPr>
      <p:grpSpPr>
        <a:xfrm>
          <a:off x="0" y="0"/>
          <a:ext cx="0" cy="0"/>
          <a:chOff x="0" y="0"/>
          <a:chExt cx="0" cy="0"/>
        </a:xfrm>
      </p:grpSpPr>
      <p:sp>
        <p:nvSpPr>
          <p:cNvPr id="17" name="GreyBox"/>
          <p:cNvSpPr/>
          <p:nvPr userDrawn="1"/>
        </p:nvSpPr>
        <p:spPr>
          <a:xfrm>
            <a:off x="3035863" y="3133722"/>
            <a:ext cx="6108139" cy="21924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hangingPunct="1">
              <a:lnSpc>
                <a:spcPct val="95000"/>
              </a:lnSpc>
              <a:buClr>
                <a:srgbClr val="FFFFFF"/>
              </a:buClr>
            </a:pPr>
            <a:endParaRPr lang="en-US" sz="1200" dirty="0">
              <a:solidFill>
                <a:srgbClr val="FFFFFF"/>
              </a:solidFill>
            </a:endParaRPr>
          </a:p>
        </p:txBody>
      </p:sp>
      <p:sp>
        <p:nvSpPr>
          <p:cNvPr id="20" name="Title"/>
          <p:cNvSpPr>
            <a:spLocks noGrp="1"/>
          </p:cNvSpPr>
          <p:nvPr>
            <p:ph type="ctrTitle" hasCustomPrompt="1"/>
          </p:nvPr>
        </p:nvSpPr>
        <p:spPr bwMode="gray">
          <a:xfrm>
            <a:off x="3182135" y="3791492"/>
            <a:ext cx="5653444" cy="350865"/>
          </a:xfrm>
          <a:noFill/>
        </p:spPr>
        <p:txBody>
          <a:bodyPr bIns="0" anchor="b" anchorCtr="0">
            <a:spAutoFit/>
          </a:bodyPr>
          <a:lstStyle>
            <a:lvl1pPr>
              <a:lnSpc>
                <a:spcPct val="95000"/>
              </a:lnSpc>
              <a:defRPr sz="2400" baseline="0">
                <a:solidFill>
                  <a:schemeClr val="accent1"/>
                </a:solidFill>
                <a:latin typeface="+mj-lt"/>
                <a:ea typeface="+mn-ea"/>
                <a:cs typeface="+mn-cs"/>
              </a:defRPr>
            </a:lvl1pPr>
          </a:lstStyle>
          <a:p>
            <a:r>
              <a:rPr lang="en-US" dirty="0"/>
              <a:t>Presentation title</a:t>
            </a:r>
            <a:endParaRPr lang="en-GB" dirty="0"/>
          </a:p>
        </p:txBody>
      </p:sp>
      <p:sp>
        <p:nvSpPr>
          <p:cNvPr id="21" name="SubTitle"/>
          <p:cNvSpPr>
            <a:spLocks noGrp="1"/>
          </p:cNvSpPr>
          <p:nvPr>
            <p:ph type="subTitle" idx="1" hasCustomPrompt="1"/>
          </p:nvPr>
        </p:nvSpPr>
        <p:spPr bwMode="gray">
          <a:xfrm>
            <a:off x="3182135" y="4142789"/>
            <a:ext cx="5653444" cy="350865"/>
          </a:xfrm>
          <a:noFill/>
        </p:spPr>
        <p:txBody>
          <a:bodyPr bIns="0" anchor="t" anchorCtr="0">
            <a:spAutoFit/>
          </a:bodyPr>
          <a:lstStyle>
            <a:lvl1pPr marL="0" marR="0" indent="0" algn="l" defTabSz="914400" rtl="0" eaLnBrk="1" fontAlgn="auto" latinLnBrk="0" hangingPunct="1">
              <a:lnSpc>
                <a:spcPct val="95000"/>
              </a:lnSpc>
              <a:spcBef>
                <a:spcPts val="1700"/>
              </a:spcBef>
              <a:spcAft>
                <a:spcPts val="0"/>
              </a:spcAft>
              <a:buClrTx/>
              <a:buSzTx/>
              <a:buFont typeface="Arial" pitchFamily="34" charset="0"/>
              <a:buNone/>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Presentation subtitle</a:t>
            </a:r>
            <a:endParaRPr lang="en-GB" dirty="0"/>
          </a:p>
        </p:txBody>
      </p:sp>
      <p:sp>
        <p:nvSpPr>
          <p:cNvPr id="23" name="Date" descr="AQAAAAAQALiddkVMeRVPvHznePdTO4n6nriYhmDA9kG08xV85FPwiiIdrkRl9egoUAlQXFoXm4S6va0jDAyIfCcgS7MIHxRURmx/NfYsypK4M6IbXeusMpmW7C8xRExyZC6kMEfcdPNPqua9dl5eIGJLCHyM797GXO+nhjODNEhSbw3s7PXO1uVFQoAAEcNMlRxbIcQ7qXqXwCWpd9GY0DGahDn81/axUIp9bo7AlB6AqyFJepjwXQ1D3Ey85I14YFuhPrXppB5SklMiy+VOVI6b/4GIlhvHDOR0VT1Q3YJlNrQxjcao2ACze1zdoM/5HT0aYkI9xA=="/>
          <p:cNvSpPr>
            <a:spLocks noGrp="1"/>
          </p:cNvSpPr>
          <p:nvPr>
            <p:ph type="body" sz="quarter" idx="12" hasCustomPrompt="1"/>
          </p:nvPr>
        </p:nvSpPr>
        <p:spPr bwMode="gray">
          <a:xfrm>
            <a:off x="3182137" y="5068180"/>
            <a:ext cx="1771011" cy="175433"/>
          </a:xfrm>
          <a:noFill/>
        </p:spPr>
        <p:txBody>
          <a:bodyPr vert="horz" wrap="none" lIns="0" tIns="0" rIns="0" bIns="0" rtlCol="0" anchor="t" anchorCtr="0">
            <a:noAutofit/>
          </a:bodyPr>
          <a:lstStyle>
            <a:lvl1pPr>
              <a:lnSpc>
                <a:spcPct val="95000"/>
              </a:lnSpc>
              <a:spcBef>
                <a:spcPts val="1596"/>
              </a:spcBef>
              <a:defRPr lang="en-US" sz="1400"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a:t>Date</a:t>
            </a:r>
            <a:endParaRPr lang="en-GB" dirty="0"/>
          </a:p>
        </p:txBody>
      </p:sp>
      <p:sp>
        <p:nvSpPr>
          <p:cNvPr id="24" name="CoverText" descr="&lt;tags&gt;&lt;tag n=&quot;Language&quot; v=&quot;ENG&quot; /&gt;&lt;/tags&gt;"/>
          <p:cNvSpPr>
            <a:spLocks noGrp="1"/>
          </p:cNvSpPr>
          <p:nvPr>
            <p:ph type="body" sz="quarter" idx="13" hasCustomPrompt="1"/>
          </p:nvPr>
        </p:nvSpPr>
        <p:spPr bwMode="gray">
          <a:xfrm>
            <a:off x="5305995" y="4910605"/>
            <a:ext cx="3529584" cy="362246"/>
          </a:xfrm>
          <a:noFill/>
        </p:spPr>
        <p:txBody>
          <a:bodyPr vert="horz" wrap="square" lIns="0" tIns="0" rIns="0" bIns="0" rtlCol="0" anchor="b" anchorCtr="0">
            <a:noAutofit/>
          </a:bodyPr>
          <a:lstStyle>
            <a:lvl1pPr>
              <a:lnSpc>
                <a:spcPct val="87000"/>
              </a:lnSpc>
              <a:spcBef>
                <a:spcPts val="0"/>
              </a:spcBef>
              <a:defRPr lang="en-US"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dirty="0"/>
              <a:t>Organization, presenters</a:t>
            </a:r>
          </a:p>
        </p:txBody>
      </p:sp>
      <p:sp>
        <p:nvSpPr>
          <p:cNvPr id="12" name="UsageDisclaimer" descr="AQAAAAAQADQbuMgw+/tCqEUeCsSEnH98Jy+s7Rzu2yASmWimxbw9ipTcgylqeYwQNUBjUh9601Wu20u1qNlGZE13/nZlEYbfodCwNROPHCPzd5YkG/ONbmvLQ41OeeUCKvwRi7Y2KiMqIxaFIiLUZ8QOh0xtGDatyMXx1M3I1FmjO4q3E2my/04h0AlswmFlOUJmuGXgX1TUobxVY3pqj25iZ7EQ1ZvSbgawF2P3PmtU8pmWt9ZFHlG4hp3cbrWF4jULdTkOn14mc/KqpM+R5X4K+e0cb9e9VvcLq766GHJqd7jRlS9Z5Jv4MAsBiov+TEF74SzUyW1nQEKS7MHOnhERmY7n2ldBC+PMxUtAvRrCCjhn5tpMgaXLIAXMyyWbfm/2DBDIxsgS1NfADY7xcuf7m2rb/Ckes1+XteRPfVVA0JKB8NiyR1GxA38cOufXtyqk0s+QADYTTPFkBsLFwm8ZzeK0y8wEmoOxepEe9a5sFQ9oiVm9RZAP7/rVFZoAH1YQ1RZRR34kKLHJfHMNiuzVOTaXhd7wllSz7/Z2uGbFYJZr4oxJhYZW0mzk6tu7ErvLFkIaseB5r7WOYcXNhBDfzlnXm0BA2OUj5ue3iPRQE4wAnddjstZCV+Xw2wyjOre2Oc/aPLEbaJp6ckH3rpyiOTNErZ+Jioh2qrokVKIU8J0gCdnQZsHVPl+NK3HdfrD7uhy6HQ=="/>
          <p:cNvSpPr txBox="1">
            <a:spLocks noChangeArrowheads="1"/>
          </p:cNvSpPr>
          <p:nvPr userDrawn="1"/>
        </p:nvSpPr>
        <p:spPr bwMode="gray">
          <a:xfrm>
            <a:off x="3035023" y="5732010"/>
            <a:ext cx="5653442" cy="2339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ct val="50000"/>
              </a:spcBef>
              <a:spcAft>
                <a:spcPts val="0"/>
              </a:spcAft>
            </a:pPr>
            <a:r>
              <a:rPr lang="es-ES" sz="800" noProof="1">
                <a:solidFill>
                  <a:srgbClr val="6B7176"/>
                </a:solidFill>
                <a:latin typeface="Credit Suisse Type Light"/>
              </a:rPr>
              <a:t>Este material no deberá utilizarse para fines distintos de aquellos que específicamente sean acordados por escrito en un contrato celebrado con Credit Suisse AG o sus entidades afiliadas (en adelante “Credit Suisse”).</a:t>
            </a:r>
            <a:endParaRPr lang="en-US" sz="800" noProof="1">
              <a:solidFill>
                <a:srgbClr val="6B7176"/>
              </a:solidFill>
              <a:latin typeface="Credit Suisse Type Light"/>
            </a:endParaRPr>
          </a:p>
        </p:txBody>
      </p:sp>
      <p:sp>
        <p:nvSpPr>
          <p:cNvPr id="36" name="PrelimDisclaimer" descr="AQAAAAAQAOClRnxck/hGtMsHOKVjWW4o20g+3X2gqVvyhAVcUz6rfjiXCa71xxAAgLnL1w218rlzIXbKGF5YhLaz4iqXLU+SEphv7MGBnjU0sPAjy2vE8h4OyyqrJmBPwfFC7/vdr30tBN3Z1z/EmikqtYeaXDCQNZjmn3hDfgQK0Rqcp2QpQ3WN/Z/iE6yerL9uJgMbgYuzpUHZ4w5UjLXXY2goRmoo/e/Ya0IgCmrCo9agFC0PcpP7VLZAWp5sbaX+bAcCFdlmSVUm+ofvpwcM5XYjoDJ+Htpj4uf08uVijQNEYj73x0aHf+hqaa3Ntu6/XDqXQI5VjCGA83JJ2o0TdWuAozjnstgbtwj1/8tF45gvhhNsBcVpaYIFe8UkW9Mx9LKiSrQhzGwKn82kVnNwilo8kBCcYg0HQq8xaFgTfDcLktxgtVBls17M6rzIsIjEO7DJNkNWLI+0Lu64QJVhtkF/Ohc="/>
          <p:cNvSpPr txBox="1">
            <a:spLocks noChangeArrowheads="1"/>
          </p:cNvSpPr>
          <p:nvPr userDrawn="1"/>
        </p:nvSpPr>
        <p:spPr bwMode="gray">
          <a:xfrm>
            <a:off x="3035023" y="5516566"/>
            <a:ext cx="5653442" cy="1461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ts val="0"/>
              </a:spcBef>
              <a:spcAft>
                <a:spcPts val="0"/>
              </a:spcAft>
            </a:pPr>
            <a:r>
              <a:rPr lang="es-ES" sz="1000" noProof="1">
                <a:solidFill>
                  <a:srgbClr val="6B7176"/>
                </a:solidFill>
                <a:latin typeface="Credit Suisse Type Light"/>
              </a:rPr>
              <a:t>BORRADOR | SUJETO A REVISIÓN Y CONSIDERACIÓN</a:t>
            </a:r>
            <a:endParaRPr lang="en-GB" sz="1000" noProof="1">
              <a:solidFill>
                <a:srgbClr val="6B7176"/>
              </a:solidFill>
              <a:latin typeface="Credit Suisse Type Light"/>
            </a:endParaRPr>
          </a:p>
        </p:txBody>
      </p:sp>
      <p:cxnSp>
        <p:nvCxnSpPr>
          <p:cNvPr id="8" name="RedLine"/>
          <p:cNvCxnSpPr/>
          <p:nvPr userDrawn="1"/>
        </p:nvCxnSpPr>
        <p:spPr bwMode="gray">
          <a:xfrm flipH="1">
            <a:off x="3035863" y="5385600"/>
            <a:ext cx="6108139"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25" name="DraftAndConfidential" descr="AQAAAAAQAJeRayqrHqxFgPGp432I5COhWA/sIpzRAqNzF0LePc/vL8lMJLUFbUUmEdbF8nnRiqKTRALSLgxe50+WPRhMxLQgLYlEvtJKAf8RrnP/A/6e0kd/POoto364K8iWKiLNizIxBmoZJG7ITJIsyaXudT/3n0WzYmXZCeKghWER/Zp6GbYGY+LO/xMltiM0ym1SMypuwUP94lmPgBDCAbg3o4mc6d/zFJZCeF9bHhWi6PoOxS1UyYVQgx/BNdE3vj7jkTIdfdpB1qJnbZeP7aSjIqCVaiW0n+Rcy3lJnyATIOv6"/>
          <p:cNvSpPr txBox="1">
            <a:spLocks/>
          </p:cNvSpPr>
          <p:nvPr userDrawn="1"/>
        </p:nvSpPr>
        <p:spPr>
          <a:xfrm>
            <a:off x="3182135" y="4881367"/>
            <a:ext cx="2011680" cy="204671"/>
          </a:xfrm>
          <a:prstGeom prst="rect">
            <a:avLst/>
          </a:prstGeom>
          <a:noFill/>
          <a:ln>
            <a:noFill/>
          </a:ln>
          <a:effectLst/>
          <a:extLst/>
        </p:spPr>
        <p:txBody>
          <a:bodyPr vert="horz" wrap="square" lIns="0" tIns="0" rIns="0" bIns="0" numCol="1" rtlCol="0" anchor="t" anchorCtr="0" compatLnSpc="1">
            <a:prstTxWarp prst="textNoShape">
              <a:avLst/>
            </a:prstTxWarp>
            <a:spAutoFit/>
          </a:bodyPr>
          <a:lstStyle>
            <a:lvl1pPr marL="0" lvl="0" indent="0" algn="l" defTabSz="914400" eaLnBrk="1" latinLnBrk="0" hangingPunct="1">
              <a:spcBef>
                <a:spcPts val="1596"/>
              </a:spcBef>
              <a:buFont typeface="Arial" pitchFamily="34" charset="0"/>
              <a:buNone/>
              <a:defRPr sz="1400" b="1">
                <a:latin typeface="+mj-lt"/>
              </a:defRPr>
            </a:lvl1pPr>
            <a:lvl2pPr marL="0" indent="0" algn="l" defTabSz="914400" eaLnBrk="1" latinLnBrk="0" hangingPunct="1">
              <a:spcBef>
                <a:spcPts val="605"/>
              </a:spcBef>
              <a:buFont typeface="Arial" pitchFamily="34" charset="0"/>
              <a:buNone/>
              <a:defRPr sz="1800">
                <a:latin typeface="+mn-lt"/>
              </a:defRPr>
            </a:lvl2pPr>
            <a:lvl3pPr marL="230400" indent="-226800" algn="l" defTabSz="914400" eaLnBrk="1" latinLnBrk="0" hangingPunct="1">
              <a:spcBef>
                <a:spcPts val="0"/>
              </a:spcBef>
              <a:buClr>
                <a:schemeClr val="tx2"/>
              </a:buClr>
              <a:buSzPct val="80000"/>
              <a:buFont typeface="Wingdings" pitchFamily="2" charset="2"/>
              <a:buChar char=""/>
              <a:defRPr sz="1800">
                <a:latin typeface="+mn-lt"/>
              </a:defRPr>
            </a:lvl3pPr>
            <a:lvl4pPr marL="468000" indent="-237600" algn="l" defTabSz="914400" eaLnBrk="1" latinLnBrk="0" hangingPunct="1">
              <a:spcBef>
                <a:spcPts val="0"/>
              </a:spcBef>
              <a:buClr>
                <a:schemeClr val="tx1"/>
              </a:buClr>
              <a:buFont typeface="Credit Suisse Type Light" pitchFamily="34" charset="0"/>
              <a:buChar char="−"/>
              <a:defRPr sz="1800">
                <a:latin typeface="+mn-lt"/>
              </a:defRPr>
            </a:lvl4pPr>
            <a:lvl5pPr marL="705600" indent="-237600" algn="l" defTabSz="914400" eaLnBrk="1" latinLnBrk="0" hangingPunct="1">
              <a:spcBef>
                <a:spcPts val="0"/>
              </a:spcBef>
              <a:buClr>
                <a:schemeClr val="tx1"/>
              </a:buClr>
              <a:buFont typeface="Credit Suisse Type Light" pitchFamily="34" charset="0"/>
              <a:buChar char="−"/>
              <a:defRPr sz="1800">
                <a:latin typeface="+mn-lt"/>
              </a:defRPr>
            </a:lvl5pPr>
            <a:lvl6pPr marL="2514600" indent="-228600">
              <a:spcBef>
                <a:spcPct val="20000"/>
              </a:spcBef>
              <a:buFont typeface="Arial" pitchFamily="34" charset="0"/>
              <a:buChar char="•"/>
              <a:defRPr sz="2000">
                <a:latin typeface="+mn-lt"/>
              </a:defRPr>
            </a:lvl6pPr>
            <a:lvl7pPr marL="2971800" indent="-228600">
              <a:spcBef>
                <a:spcPct val="20000"/>
              </a:spcBef>
              <a:buFont typeface="Arial" pitchFamily="34" charset="0"/>
              <a:buChar char="•"/>
              <a:defRPr sz="2000">
                <a:latin typeface="+mn-lt"/>
              </a:defRPr>
            </a:lvl7pPr>
            <a:lvl8pPr marL="3429000" indent="-228600">
              <a:spcBef>
                <a:spcPct val="20000"/>
              </a:spcBef>
              <a:buFont typeface="Arial" pitchFamily="34" charset="0"/>
              <a:buChar char="•"/>
              <a:defRPr sz="2000">
                <a:latin typeface="+mn-lt"/>
              </a:defRPr>
            </a:lvl8pPr>
            <a:lvl9pPr marL="3886200" indent="-228600">
              <a:spcBef>
                <a:spcPct val="20000"/>
              </a:spcBef>
              <a:buFont typeface="Arial" pitchFamily="34" charset="0"/>
              <a:buChar char="•"/>
              <a:defRPr sz="2000">
                <a:latin typeface="+mn-lt"/>
              </a:defRPr>
            </a:lvl9pPr>
          </a:lstStyle>
          <a:p>
            <a:pPr>
              <a:lnSpc>
                <a:spcPct val="95000"/>
              </a:lnSpc>
              <a:buClr>
                <a:srgbClr val="FFFFFF"/>
              </a:buClr>
            </a:pPr>
            <a:r>
              <a:rPr lang="en-US" noProof="1">
                <a:solidFill>
                  <a:srgbClr val="000000"/>
                </a:solidFill>
              </a:rPr>
              <a:t>Confidencial</a:t>
            </a:r>
          </a:p>
        </p:txBody>
      </p:sp>
      <p:sp>
        <p:nvSpPr>
          <p:cNvPr id="13" name="Internal" descr="AQAAAAAQAFj9sB29+DlHhBvvrN5lXbL3XTgVI61w2YHwCbT8gsysuLPq05dwUCpd1kv+zi52b8cPnOq09LY2uDAPHV533MmA1NRcdf+P80NIM29pz7iGgMkTZYuEj9StiHJAnJB3f01HVqnFpBxKPejgEXBamHdEXyS5rTZWvn92geOCk9TvXJCJnj9d1PR7sXvL18JutNXmlvQcw6CQUSgJd2dzai74DKepkQ1Kb6l9YwVlAKZwzEoD/7G8Pspg5dMj/lF1zQG4W12aCQups44iAHAbTysPRjLSIiUjz3Z7IwZpDX8X" hidden="1"/>
          <p:cNvSpPr txBox="1">
            <a:spLocks noChangeArrowheads="1"/>
          </p:cNvSpPr>
          <p:nvPr userDrawn="1"/>
        </p:nvSpPr>
        <p:spPr bwMode="auto">
          <a:xfrm rot="16200000">
            <a:off x="-25150" y="3227063"/>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pic>
        <p:nvPicPr>
          <p:cNvPr id="16"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11"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CompanyLogo" descr="AQAAAAAQAD8/szyBEOVOjDx9SwkN169zZBhWm4/0uiZr9fHwyiZhHu5cw8jKAzsoS7t7u8ckxQv954FuEBhQOnU3KzxUtKnfI38PJHoOBhIPAg/C6BLBQobnJb8yheRjLUW+HZvP7th+g5WSWXRXHTEchdqGi/HgmqtcbtkwvEWZHUBT2ySMcHJjCbRS6HMyWk5RL976KhIGI36Ul4NoxEh2A5qYznL2zjvK/RkBfpYSBIFugj4AQmuMXPzLmwgjabmmaYb1XDqAU5qNO7djLJoT2jF9wAXLwGL9OuRCQotAkCkXcifEyb9pPDrBlMhN9PW5C8ZSSMhTrPgKJCNiHvBMH8u7H3nuzjbj/gk5HoMPvKG1d9Frp2FKJnFX7XS/ZPGoFOoeavvuAd5GF3UR0XmuinpChhAQQEHfKlgwXFduERfaDk2Wa5uoC48H37nsFZpBYljDrn4g4m3mNYpsbErS5GC5P5vZUGTHFpBkjNu6xfyN/YC+egITjfB/TNcL1cKndAcXcSdmf4yh8efSBCYP1D1Cu/dNWosdHFZfh852tnWcTdajavEFOB3E44p++tDGQ2cw7K4dSoiYaOLwz7hXmYb31jM="/>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270524733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preserve="1" userDrawn="1">
  <p:cSld name="Flysheet">
    <p:spTree>
      <p:nvGrpSpPr>
        <p:cNvPr id="1" name=""/>
        <p:cNvGrpSpPr/>
        <p:nvPr/>
      </p:nvGrpSpPr>
      <p:grpSpPr>
        <a:xfrm>
          <a:off x="0" y="0"/>
          <a:ext cx="0" cy="0"/>
          <a:chOff x="0" y="0"/>
          <a:chExt cx="0" cy="0"/>
        </a:xfrm>
      </p:grpSpPr>
      <p:sp>
        <p:nvSpPr>
          <p:cNvPr id="21"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4" name="GreyBox"/>
          <p:cNvSpPr/>
          <p:nvPr userDrawn="1"/>
        </p:nvSpPr>
        <p:spPr bwMode="gray">
          <a:xfrm>
            <a:off x="3280964" y="3429000"/>
            <a:ext cx="5863041" cy="161742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lnSpc>
                <a:spcPct val="95000"/>
              </a:lnSpc>
              <a:spcBef>
                <a:spcPts val="0"/>
              </a:spcBef>
              <a:spcAft>
                <a:spcPts val="0"/>
              </a:spcAft>
            </a:pPr>
            <a:endParaRPr lang="en-GB">
              <a:solidFill>
                <a:prstClr val="white"/>
              </a:solidFill>
            </a:endParaRPr>
          </a:p>
        </p:txBody>
      </p:sp>
      <p:sp>
        <p:nvSpPr>
          <p:cNvPr id="16" name="Title"/>
          <p:cNvSpPr>
            <a:spLocks noGrp="1"/>
          </p:cNvSpPr>
          <p:nvPr>
            <p:ph type="ctrTitle" hasCustomPrompt="1"/>
          </p:nvPr>
        </p:nvSpPr>
        <p:spPr bwMode="gray">
          <a:xfrm>
            <a:off x="3280961" y="3676400"/>
            <a:ext cx="5407508" cy="561314"/>
          </a:xfrm>
          <a:noFill/>
        </p:spPr>
        <p:txBody>
          <a:bodyPr lIns="72000" bIns="36000" anchor="b" anchorCtr="0">
            <a:noAutofit/>
          </a:bodyPr>
          <a:lstStyle>
            <a:lvl1pPr marL="0" indent="0">
              <a:lnSpc>
                <a:spcPct val="95000"/>
              </a:lnSpc>
              <a:tabLst>
                <a:tab pos="574675" algn="l"/>
              </a:tabLst>
              <a:defRPr sz="2400">
                <a:solidFill>
                  <a:schemeClr val="accent1"/>
                </a:solidFill>
                <a:latin typeface="+mj-lt"/>
                <a:ea typeface="+mn-ea"/>
                <a:cs typeface="+mn-cs"/>
              </a:defRPr>
            </a:lvl1pPr>
          </a:lstStyle>
          <a:p>
            <a:r>
              <a:rPr lang="en-US" dirty="0"/>
              <a:t>Flysheet heading</a:t>
            </a:r>
            <a:endParaRPr lang="en-GB" dirty="0"/>
          </a:p>
        </p:txBody>
      </p:sp>
      <p:sp>
        <p:nvSpPr>
          <p:cNvPr id="19" name="Subtitle"/>
          <p:cNvSpPr>
            <a:spLocks noGrp="1"/>
          </p:cNvSpPr>
          <p:nvPr>
            <p:ph type="subTitle" idx="1" hasCustomPrompt="1"/>
          </p:nvPr>
        </p:nvSpPr>
        <p:spPr bwMode="gray">
          <a:xfrm>
            <a:off x="3280961" y="4237715"/>
            <a:ext cx="5407508" cy="572400"/>
          </a:xfrm>
          <a:noFill/>
        </p:spPr>
        <p:txBody>
          <a:bodyPr lIns="72000" bIns="0"/>
          <a:lstStyle>
            <a:lvl1pPr marL="0" indent="0" algn="l">
              <a:lnSpc>
                <a:spcPct val="95000"/>
              </a:lnSpc>
              <a:buNone/>
              <a:tabLst>
                <a:tab pos="574675" algn="l"/>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Flysheet subheading</a:t>
            </a:r>
          </a:p>
        </p:txBody>
      </p:sp>
      <p:sp>
        <p:nvSpPr>
          <p:cNvPr id="30" name="DraftAndConfidential" descr="AQAAAAAQAD5vyZEbNLNCisLNTgtZwHzC8TfrTxJ+s7BbI68WIDRlUjUn/6B41yx3VsH8M+Dyef+s8ntPHFI5+6TGDqIM8bTlfBhdmppekIkXik7F9M3y6lh8Q1D/VpiTjtHIiKqktx0l8DpmXFbekg7ztVzQhwiNQO+t+arCWCkhxUh5Xaxc7PNDjbqxo6LVR3F4/qk5ApdiQFajTmB2/P9/ccAbNNo/UEyMYE81t0PuyYLdeHhMbIRi2qz6q/t2Km5XiajRHiKdIDG7NlUAHMkNAjpEc8tYhyRB8Yxe4VeAFALRFhiE"/>
          <p:cNvSpPr txBox="1">
            <a:spLocks noChangeArrowheads="1"/>
          </p:cNvSpPr>
          <p:nvPr userDrawn="1"/>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buClr>
                <a:srgbClr val="7898B3"/>
              </a:buClr>
              <a:buSzPct val="120000"/>
              <a:buFont typeface="Wingdings" pitchFamily="2" charset="2"/>
              <a:buNone/>
            </a:pPr>
            <a:r>
              <a:rPr lang="en-US" sz="1000" noProof="1">
                <a:solidFill>
                  <a:srgbClr val="000000"/>
                </a:solidFill>
                <a:latin typeface="Credit Suisse Type Light"/>
              </a:rPr>
              <a:t>Confidencial</a:t>
            </a:r>
          </a:p>
        </p:txBody>
      </p:sp>
      <p:sp>
        <p:nvSpPr>
          <p:cNvPr id="18" name="Tagline" hidden="1"/>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a:solidFill>
                  <a:srgbClr val="969696"/>
                </a:solidFill>
                <a:latin typeface="Credit Suisse Type Light"/>
              </a:rPr>
              <a:t>O:\IBD_Regional_Documents_Repository_AM_Groups\Latam Group\Mexico IBD\CKDs\Credit Suisse RE\New RP\CSMRTCK - Roadshow_v52.pptx</a:t>
            </a:r>
          </a:p>
        </p:txBody>
      </p:sp>
      <p:cxnSp>
        <p:nvCxnSpPr>
          <p:cNvPr id="5" name="RedLine"/>
          <p:cNvCxnSpPr/>
          <p:nvPr userDrawn="1"/>
        </p:nvCxnSpPr>
        <p:spPr bwMode="gray">
          <a:xfrm flipH="1">
            <a:off x="3280959" y="5085698"/>
            <a:ext cx="5863382"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Internal" descr="AQAAAAAQAEl79l1QtKtNhyHQxZXTBtfnQzQ52dkXN2uzc4qySiadVQ4vtcE54IUHbX+PApZRDgrlReRluq9ftIh8jY1r/gjGO6Jo+pxyb2ZawQdj24G6DxuXteSB0eSEfIhSplkjH11YGRLgqTTz2M6qtmSPNv48JsFjPH6pADiDdxJcwfwh25riFGSSnkFAngKZ3ylRMC2REsjP2XfQNWDU7gvORhY2jOCkVDqxLr+AFCjhXaUDZczC0+cbE+/IUu1ozW4LHT5PQULQDqkZWNHhFC01MoOTlpWUXyN4jVqW9QYqNQWU" hidden="1"/>
          <p:cNvSpPr txBox="1">
            <a:spLocks noChangeArrowheads="1"/>
          </p:cNvSpPr>
          <p:nvPr userDrawn="1"/>
        </p:nvSpPr>
        <p:spPr bwMode="auto">
          <a:xfrm rot="16200000">
            <a:off x="-25150" y="3227063"/>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pic>
        <p:nvPicPr>
          <p:cNvPr id="28"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27"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CompanyLogo" descr="AQAAAAAQAPKtM3vy8mpArSNZeav/wpVnNeJ31zNXx36DlntOa7vRXDyQ6M5HVulNit+hu4EutMwPsWwcB999SQLtVluxjybO/8jy533xCp/tjegoRAQodyC0RC9m9PN9LgDymz1TUzH9uSx0DmPyYabFj1lvEX3tvqZ+c8RPLx4X9sCsdYadatUC60Itc6qDwnV2jGP2lt8mUCIHbBEikyJsiMpRf/bGbaTkrkYh1iJNFavFDIB9dIONrCxjm+gN194A3tZp0CAJNqPeVnK2WMpuAjpZvh56c/H9gVU5nYuOBzYtUoIddU6aw8FgJBGgj7vujBKoA3zLwFBKyeyPSpxQgrHqyEufAWJzAiMAGgy62jawccYqN5gx81tB18k2vdaRT/SyTH8T+Db8VRjxl7+cUczWVLYSk+MY/sC0PHyXUDBVc6M26xcVJD7ynaLRIS4Za2ZuAlfpXoMLkfR3dw/879ZkQpHmxsVMdze2mX66o8kmPZS6vype6VqxEOkOEvLL87YDRVicNd53Rfhpv/8+ml6j8hq8gT1NgQhGvW4XIwB73eBV7d2gvj5mbDtWkkuzRZmPqSwLQ9zCx8Yu98IfFjrTEAw="/>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3079246196"/>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preserve="1" userDrawn="1">
  <p:cSld name="Flysheet Numbered">
    <p:spTree>
      <p:nvGrpSpPr>
        <p:cNvPr id="1" name=""/>
        <p:cNvGrpSpPr/>
        <p:nvPr/>
      </p:nvGrpSpPr>
      <p:grpSpPr>
        <a:xfrm>
          <a:off x="0" y="0"/>
          <a:ext cx="0" cy="0"/>
          <a:chOff x="0" y="0"/>
          <a:chExt cx="0" cy="0"/>
        </a:xfrm>
      </p:grpSpPr>
      <p:sp>
        <p:nvSpPr>
          <p:cNvPr id="21"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4" name="GreyBox"/>
          <p:cNvSpPr/>
          <p:nvPr userDrawn="1"/>
        </p:nvSpPr>
        <p:spPr bwMode="gray">
          <a:xfrm>
            <a:off x="3280964" y="3429000"/>
            <a:ext cx="5863041" cy="161742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lnSpc>
                <a:spcPct val="95000"/>
              </a:lnSpc>
              <a:spcBef>
                <a:spcPts val="0"/>
              </a:spcBef>
              <a:spcAft>
                <a:spcPts val="0"/>
              </a:spcAft>
            </a:pPr>
            <a:endParaRPr lang="en-GB">
              <a:solidFill>
                <a:prstClr val="white"/>
              </a:solidFill>
            </a:endParaRPr>
          </a:p>
        </p:txBody>
      </p:sp>
      <p:sp>
        <p:nvSpPr>
          <p:cNvPr id="16" name="Title"/>
          <p:cNvSpPr>
            <a:spLocks noGrp="1"/>
          </p:cNvSpPr>
          <p:nvPr>
            <p:ph type="ctrTitle" hasCustomPrompt="1"/>
          </p:nvPr>
        </p:nvSpPr>
        <p:spPr bwMode="gray">
          <a:xfrm>
            <a:off x="3280961" y="3676400"/>
            <a:ext cx="5407508" cy="561314"/>
          </a:xfrm>
          <a:noFill/>
        </p:spPr>
        <p:txBody>
          <a:bodyPr lIns="72000" bIns="36000" anchor="b" anchorCtr="0">
            <a:noAutofit/>
          </a:bodyPr>
          <a:lstStyle>
            <a:lvl1pPr marL="573088" indent="-573088">
              <a:lnSpc>
                <a:spcPct val="95000"/>
              </a:lnSpc>
              <a:tabLst>
                <a:tab pos="574675" algn="l"/>
              </a:tabLst>
              <a:defRPr sz="2400">
                <a:solidFill>
                  <a:schemeClr val="accent1"/>
                </a:solidFill>
                <a:latin typeface="+mj-lt"/>
                <a:ea typeface="+mn-ea"/>
                <a:cs typeface="+mn-cs"/>
              </a:defRPr>
            </a:lvl1pPr>
          </a:lstStyle>
          <a:p>
            <a:r>
              <a:rPr lang="en-US" dirty="0"/>
              <a:t>#.	Flysheet heading</a:t>
            </a:r>
            <a:endParaRPr lang="en-GB" dirty="0"/>
          </a:p>
        </p:txBody>
      </p:sp>
      <p:sp>
        <p:nvSpPr>
          <p:cNvPr id="19" name="Subtitle"/>
          <p:cNvSpPr>
            <a:spLocks noGrp="1"/>
          </p:cNvSpPr>
          <p:nvPr>
            <p:ph type="subTitle" idx="1" hasCustomPrompt="1"/>
          </p:nvPr>
        </p:nvSpPr>
        <p:spPr bwMode="gray">
          <a:xfrm>
            <a:off x="3280961" y="4237715"/>
            <a:ext cx="5407508" cy="572400"/>
          </a:xfrm>
          <a:noFill/>
        </p:spPr>
        <p:txBody>
          <a:bodyPr lIns="72000" bIns="0"/>
          <a:lstStyle>
            <a:lvl1pPr marL="569913" indent="-569913" algn="l">
              <a:lnSpc>
                <a:spcPct val="95000"/>
              </a:lnSpc>
              <a:buNone/>
              <a:tabLst>
                <a:tab pos="574675" algn="l"/>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	Flysheet subheading</a:t>
            </a:r>
          </a:p>
        </p:txBody>
      </p:sp>
      <p:sp>
        <p:nvSpPr>
          <p:cNvPr id="30" name="DraftAndConfidential" descr="AQAAAAAQAHBal1mp+zBAtAT5AJetbEFLHGWW+t/rDrGNO3BXOrWHEuw4H4MoZMJOAgralriMpWApKFODl/SI4O5jCuEkbO/DP7G+q+H+B3VJmVOIXrhgHD4FdnmLzdoNkc9MYcagyTVFMTN5R0+Ib2pLc/wZilBpRWbSeSG8quB/sBTT1G/o+43qny7Zladf/0dcmuUM52WuZks/t+BTzv+ohRNU20puGgwaQnxIb9tCP2Y5AY8IQyGkauHR3+YYhAoWrfP2XuA3dcyB04hA9hm3vpWkWvigT06xLpY55mUqcB23bN+L"/>
          <p:cNvSpPr txBox="1">
            <a:spLocks noChangeArrowheads="1"/>
          </p:cNvSpPr>
          <p:nvPr userDrawn="1"/>
        </p:nvSpPr>
        <p:spPr bwMode="auto">
          <a:xfrm>
            <a:off x="8058361"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buClr>
                <a:srgbClr val="7898B3"/>
              </a:buClr>
              <a:buSzPct val="120000"/>
              <a:buFont typeface="Wingdings" pitchFamily="2" charset="2"/>
              <a:buNone/>
            </a:pPr>
            <a:r>
              <a:rPr lang="en-US" sz="1000" noProof="1">
                <a:solidFill>
                  <a:srgbClr val="000000"/>
                </a:solidFill>
                <a:latin typeface="Credit Suisse Type Light"/>
              </a:rPr>
              <a:t>Confidencial</a:t>
            </a:r>
          </a:p>
        </p:txBody>
      </p:sp>
      <p:sp>
        <p:nvSpPr>
          <p:cNvPr id="18" name="Tagline" hidden="1"/>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a:solidFill>
                  <a:srgbClr val="969696"/>
                </a:solidFill>
                <a:latin typeface="Credit Suisse Type Light"/>
              </a:rPr>
              <a:t>O:\IBD_Regional_Documents_Repository_AM_Groups\Latam Group\Mexico IBD\CKDs\Credit Suisse RE\New RP\CSMRTCK - Roadshow_v52.pptx</a:t>
            </a:r>
          </a:p>
        </p:txBody>
      </p:sp>
      <p:cxnSp>
        <p:nvCxnSpPr>
          <p:cNvPr id="5" name="RedLine"/>
          <p:cNvCxnSpPr/>
          <p:nvPr userDrawn="1"/>
        </p:nvCxnSpPr>
        <p:spPr bwMode="gray">
          <a:xfrm flipH="1">
            <a:off x="3280959" y="5085698"/>
            <a:ext cx="5863382"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Internal" descr="AQAAAAAQABGCDd6aaeBJiFJZoPeDfzNWxfD12zbmIjXN8Ssc9RqsFmxIolLqrJZI/MyCPjum1zjPvgdVzCE2FPTUxlH4vYAP2aFWg/jqSHbqOE6fxuWOoiXNO2CkmFSxuEH0FnXm6EYTuruClP9u3EYNJAz+DvSSwAvUSbdRbOlOyIF91QOsn0e7Y5bHN2JzEfM3vP8g+HmnYLARoJTptMmX1je5x+ijMsT/DKYPeoex/3NwxpPXsyTyIoKYkfsej1obuYFsFwf1hyYLmZ0n4mopUFZNnE0WxmGHf0X6vCJoZ3t7a1z0" hidden="1"/>
          <p:cNvSpPr txBox="1">
            <a:spLocks noChangeArrowheads="1"/>
          </p:cNvSpPr>
          <p:nvPr userDrawn="1"/>
        </p:nvSpPr>
        <p:spPr bwMode="auto">
          <a:xfrm rot="16200000">
            <a:off x="-25514" y="3227855"/>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pic>
        <p:nvPicPr>
          <p:cNvPr id="28"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27"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CompanyLogo" descr="AQAAAAAQAGkyRSXZpm9Plr/XnDIUggs3NSsebkLDID95ZKyb9zzeXOcINYUFalfywvc+p7b2qDyxvuPOEcB/AIjYq7W9Y9gV0a6LH8AknpKNk+ycjlOiubmYXK6NkoYS0lEGIBdWf/LUshUU17F9qfFBvCiEtUj2s73PpZuxeyVSQKqjMMAuMOWu28uSQbv+h0SAxV/X1t2Yyf55r9n37n4EHfUc/NVLmHSWNFu1YPkBG16UDYE88qeimUiFNzgjuzFH2fsp73SMf+Focm4FPM7zGP8yxpniSIzhwWZn/O24JfcAFowNXiatDd/yYmZXy8/jzlnIQtn45sU60Bws4vNN29kQiBZ5cJzh/byDwkSWCSJLcSJjVgWgHa3isP/xoebkHt3ykifzL9ekEXo8zRP4YyX/ZMR5kVH60MO5BlT5aYfFLDbXnulFzVVi9waytumB56lB0teNzrZvcBOcfTv9IJcyVk4ADBYTeezZlcDqeMeUK0OKNPAbAqqf2VZeblBDkXG3VoNC5Ppv6AiWgpCjeZv+wUU4siVe70fIvB/YZnVc/XkK/tm99q7rJSER7x++Oly31DgtUjnLqpwPfZspwRjEaTs="/>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1115434037"/>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9" name="ObjectBox25" descr="&lt;tags&gt;&lt;tag n=&quot;BulletInfo&quot; v=&quot;Standard&quot; /&gt;&lt;tag n=&quot;Format&quot; v=&quot;1&quot; /&gt;&lt;/tags&gt;" hidden="1"/>
          <p:cNvSpPr>
            <a:spLocks noGrp="1"/>
          </p:cNvSpPr>
          <p:nvPr>
            <p:ph sz="quarter" idx="4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0" name="HeadingBox25" descr="&lt;tags&gt;&lt;tag n=&quot;Format&quot; v=&quot;1&quot; /&gt;&lt;/tags&gt;" hidden="1"/>
          <p:cNvSpPr>
            <a:spLocks noGrp="1"/>
          </p:cNvSpPr>
          <p:nvPr>
            <p:ph type="body" sz="quarter" idx="5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41" name="ObjectBox24" descr="&lt;tags&gt;&lt;tag n=&quot;BulletInfo&quot; v=&quot;Standard&quot; /&gt;&lt;tag n=&quot;Format&quot; v=&quot;1&quot; /&gt;&lt;/tags&gt;" hidden="1"/>
          <p:cNvSpPr>
            <a:spLocks noGrp="1"/>
          </p:cNvSpPr>
          <p:nvPr>
            <p:ph sz="quarter" idx="5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2" name="HeadingBox24" descr="&lt;tags&gt;&lt;tag n=&quot;Format&quot; v=&quot;1&quot; /&gt;&lt;/tags&gt;" hidden="1"/>
          <p:cNvSpPr>
            <a:spLocks noGrp="1"/>
          </p:cNvSpPr>
          <p:nvPr>
            <p:ph type="body" sz="quarter" idx="5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43" name="ObjectBox23" descr="&lt;tags&gt;&lt;tag n=&quot;BulletInfo&quot; v=&quot;Standard&quot; /&gt;&lt;tag n=&quot;Format&quot; v=&quot;1&quot; /&gt;&lt;/tags&gt;" hidden="1"/>
          <p:cNvSpPr>
            <a:spLocks noGrp="1"/>
          </p:cNvSpPr>
          <p:nvPr>
            <p:ph sz="quarter" idx="5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4" name="HeadingBox23" descr="&lt;tags&gt;&lt;tag n=&quot;Format&quot; v=&quot;1&quot; /&gt;&lt;/tags&gt;" hidden="1"/>
          <p:cNvSpPr>
            <a:spLocks noGrp="1"/>
          </p:cNvSpPr>
          <p:nvPr>
            <p:ph type="body" sz="quarter" idx="5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45" name="ObjectBox22" descr="&lt;tags&gt;&lt;tag n=&quot;BulletInfo&quot; v=&quot;Standard&quot; /&gt;&lt;tag n=&quot;Format&quot; v=&quot;1&quot; /&gt;&lt;/tags&gt;" hidden="1"/>
          <p:cNvSpPr>
            <a:spLocks noGrp="1"/>
          </p:cNvSpPr>
          <p:nvPr>
            <p:ph sz="quarter" idx="5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6" name="HeadingBox22" descr="&lt;tags&gt;&lt;tag n=&quot;Format&quot; v=&quot;1&quot; /&gt;&lt;/tags&gt;" hidden="1"/>
          <p:cNvSpPr>
            <a:spLocks noGrp="1"/>
          </p:cNvSpPr>
          <p:nvPr>
            <p:ph type="body" sz="quarter" idx="5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47" name="ObjectBox21" descr="&lt;tags&gt;&lt;tag n=&quot;BulletInfo&quot; v=&quot;Standard&quot; /&gt;&lt;tag n=&quot;Format&quot; v=&quot;1&quot; /&gt;&lt;/tags&gt;" hidden="1"/>
          <p:cNvSpPr>
            <a:spLocks noGrp="1"/>
          </p:cNvSpPr>
          <p:nvPr>
            <p:ph sz="quarter" idx="5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8" name="HeadingBox21" descr="&lt;tags&gt;&lt;tag n=&quot;Format&quot; v=&quot;1&quot; /&gt;&lt;/tags&gt;" hidden="1"/>
          <p:cNvSpPr>
            <a:spLocks noGrp="1"/>
          </p:cNvSpPr>
          <p:nvPr>
            <p:ph type="body" sz="quarter" idx="5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49" name="ObjectBox20" descr="&lt;tags&gt;&lt;tag n=&quot;BulletInfo&quot; v=&quot;Standard&quot; /&gt;&lt;tag n=&quot;Format&quot; v=&quot;1&quot; /&gt;&lt;/tags&gt;" hidden="1"/>
          <p:cNvSpPr>
            <a:spLocks noGrp="1"/>
          </p:cNvSpPr>
          <p:nvPr>
            <p:ph sz="quarter" idx="5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0" name="HeadingBox20" descr="&lt;tags&gt;&lt;tag n=&quot;Format&quot; v=&quot;1&quot; /&gt;&lt;/tags&gt;" hidden="1"/>
          <p:cNvSpPr>
            <a:spLocks noGrp="1"/>
          </p:cNvSpPr>
          <p:nvPr>
            <p:ph type="body" sz="quarter" idx="6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51" name="ObjectBox19" descr="&lt;tags&gt;&lt;tag n=&quot;BulletInfo&quot; v=&quot;Standard&quot; /&gt;&lt;tag n=&quot;Format&quot; v=&quot;1&quot; /&gt;&lt;/tags&gt;" hidden="1"/>
          <p:cNvSpPr>
            <a:spLocks noGrp="1"/>
          </p:cNvSpPr>
          <p:nvPr>
            <p:ph sz="quarter" idx="6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2" name="HeadingBox19" descr="&lt;tags&gt;&lt;tag n=&quot;Format&quot; v=&quot;1&quot; /&gt;&lt;/tags&gt;" hidden="1"/>
          <p:cNvSpPr>
            <a:spLocks noGrp="1"/>
          </p:cNvSpPr>
          <p:nvPr>
            <p:ph type="body" sz="quarter" idx="6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53" name="ObjectBox18" descr="&lt;tags&gt;&lt;tag n=&quot;BulletInfo&quot; v=&quot;Standard&quot; /&gt;&lt;tag n=&quot;Format&quot; v=&quot;1&quot; /&gt;&lt;/tags&gt;" hidden="1"/>
          <p:cNvSpPr>
            <a:spLocks noGrp="1"/>
          </p:cNvSpPr>
          <p:nvPr>
            <p:ph sz="quarter" idx="6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4" name="HeadingBox18" descr="&lt;tags&gt;&lt;tag n=&quot;Format&quot; v=&quot;1&quot; /&gt;&lt;/tags&gt;" hidden="1"/>
          <p:cNvSpPr>
            <a:spLocks noGrp="1"/>
          </p:cNvSpPr>
          <p:nvPr>
            <p:ph type="body" sz="quarter" idx="6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55" name="ObjectBox17" descr="&lt;tags&gt;&lt;tag n=&quot;BulletInfo&quot; v=&quot;Standard&quot; /&gt;&lt;tag n=&quot;Format&quot; v=&quot;1&quot; /&gt;&lt;/tags&gt;" hidden="1"/>
          <p:cNvSpPr>
            <a:spLocks noGrp="1"/>
          </p:cNvSpPr>
          <p:nvPr>
            <p:ph sz="quarter" idx="6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6" name="HeadingBox17" descr="&lt;tags&gt;&lt;tag n=&quot;Format&quot; v=&quot;1&quot; /&gt;&lt;/tags&gt;" hidden="1"/>
          <p:cNvSpPr>
            <a:spLocks noGrp="1"/>
          </p:cNvSpPr>
          <p:nvPr>
            <p:ph type="body" sz="quarter" idx="6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6" name="ObjectBox16" descr="&lt;tags&gt;&lt;tag n=&quot;BulletInfo&quot; v=&quot;Standard&quot; /&gt;&lt;tag n=&quot;Format&quot; v=&quot;1&quot; /&gt;&lt;/tags&gt;" hidden="1"/>
          <p:cNvSpPr>
            <a:spLocks noGrp="1"/>
          </p:cNvSpPr>
          <p:nvPr>
            <p:ph sz="quarter" idx="3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7" name="HeadingBox16" descr="&lt;tags&gt;&lt;tag n=&quot;Format&quot; v=&quot;1&quot; /&gt;&lt;/tags&gt;" hidden="1"/>
          <p:cNvSpPr>
            <a:spLocks noGrp="1"/>
          </p:cNvSpPr>
          <p:nvPr>
            <p:ph type="body" sz="quarter" idx="4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8" name="ObjectBox15" descr="&lt;tags&gt;&lt;tag n=&quot;BulletInfo&quot; v=&quot;Standard&quot; /&gt;&lt;tag n=&quot;Format&quot; v=&quot;1&quot; /&gt;&lt;/tags&gt;" hidden="1"/>
          <p:cNvSpPr>
            <a:spLocks noGrp="1"/>
          </p:cNvSpPr>
          <p:nvPr>
            <p:ph sz="quarter" idx="4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HeadingBox15" descr="&lt;tags&gt;&lt;tag n=&quot;Format&quot; v=&quot;1&quot; /&gt;&lt;/tags&gt;" hidden="1"/>
          <p:cNvSpPr>
            <a:spLocks noGrp="1"/>
          </p:cNvSpPr>
          <p:nvPr>
            <p:ph type="body" sz="quarter" idx="4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11" name="ObjectBox14" descr="&lt;tags&gt;&lt;tag n=&quot;BulletInfo&quot; v=&quot;Standard&quot; /&gt;&lt;tag n=&quot;Format&quot; v=&quot;1&quot; /&gt;&lt;/tags&gt;" hidden="1"/>
          <p:cNvSpPr>
            <a:spLocks noGrp="1"/>
          </p:cNvSpPr>
          <p:nvPr>
            <p:ph sz="quarter" idx="4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2" name="HeadingBox14" descr="&lt;tags&gt;&lt;tag n=&quot;Format&quot; v=&quot;1&quot; /&gt;&lt;/tags&gt;" hidden="1"/>
          <p:cNvSpPr>
            <a:spLocks noGrp="1"/>
          </p:cNvSpPr>
          <p:nvPr>
            <p:ph type="body" sz="quarter" idx="4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13" name="ObjectBox13" descr="&lt;tags&gt;&lt;tag n=&quot;BulletInfo&quot; v=&quot;Standard&quot; /&gt;&lt;tag n=&quot;Format&quot; v=&quot;1&quot; /&gt;&lt;/tags&gt;" hidden="1"/>
          <p:cNvSpPr>
            <a:spLocks noGrp="1"/>
          </p:cNvSpPr>
          <p:nvPr>
            <p:ph sz="quarter" idx="4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4" name="HeadingBox13" descr="&lt;tags&gt;&lt;tag n=&quot;Format&quot; v=&quot;1&quot; /&gt;&lt;/tags&gt;" hidden="1"/>
          <p:cNvSpPr>
            <a:spLocks noGrp="1"/>
          </p:cNvSpPr>
          <p:nvPr>
            <p:ph type="body" sz="quarter" idx="4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15" name="ObjectBox12" descr="&lt;tags&gt;&lt;tag n=&quot;BulletInfo&quot; v=&quot;Standard&quot; /&gt;&lt;tag n=&quot;Format&quot; v=&quot;1&quot; /&gt;&lt;/tags&gt;" hidden="1"/>
          <p:cNvSpPr>
            <a:spLocks noGrp="1"/>
          </p:cNvSpPr>
          <p:nvPr>
            <p:ph sz="quarter" idx="3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6" name="HeadingBox12" descr="&lt;tags&gt;&lt;tag n=&quot;Format&quot; v=&quot;1&quot; /&gt;&lt;/tags&gt;" hidden="1"/>
          <p:cNvSpPr>
            <a:spLocks noGrp="1"/>
          </p:cNvSpPr>
          <p:nvPr>
            <p:ph type="body" sz="quarter" idx="3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17" name="ObjectBox11" descr="&lt;tags&gt;&lt;tag n=&quot;BulletInfo&quot; v=&quot;Standard&quot; /&gt;&lt;tag n=&quot;Format&quot; v=&quot;1&quot; /&gt;&lt;/tags&gt;" hidden="1"/>
          <p:cNvSpPr>
            <a:spLocks noGrp="1"/>
          </p:cNvSpPr>
          <p:nvPr>
            <p:ph sz="quarter" idx="3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8" name="HeadingBox11" descr="&lt;tags&gt;&lt;tag n=&quot;Format&quot; v=&quot;1&quot; /&gt;&lt;/tags&gt;" hidden="1"/>
          <p:cNvSpPr>
            <a:spLocks noGrp="1"/>
          </p:cNvSpPr>
          <p:nvPr>
            <p:ph type="body" sz="quarter" idx="3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19" name="ObjectBox10" descr="&lt;tags&gt;&lt;tag n=&quot;BulletInfo&quot; v=&quot;Standard&quot; /&gt;&lt;tag n=&quot;Format&quot; v=&quot;1&quot; /&gt;&lt;/tags&gt;" hidden="1"/>
          <p:cNvSpPr>
            <a:spLocks noGrp="1"/>
          </p:cNvSpPr>
          <p:nvPr>
            <p:ph sz="quarter" idx="3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0" name="HeadingBox10" descr="&lt;tags&gt;&lt;tag n=&quot;Format&quot; v=&quot;1&quot; /&gt;&lt;/tags&gt;" hidden="1"/>
          <p:cNvSpPr>
            <a:spLocks noGrp="1"/>
          </p:cNvSpPr>
          <p:nvPr>
            <p:ph type="body" sz="quarter" idx="3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21" name="ObjectBox9" descr="&lt;tags&gt;&lt;tag n=&quot;BulletInfo&quot; v=&quot;Standard&quot; /&gt;&lt;tag n=&quot;Format&quot; v=&quot;1&quot; /&gt;&lt;/tags&gt;" hidden="1"/>
          <p:cNvSpPr>
            <a:spLocks noGrp="1"/>
          </p:cNvSpPr>
          <p:nvPr>
            <p:ph sz="quarter" idx="2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2" name="HeadingBox9" descr="&lt;tags&gt;&lt;tag n=&quot;Format&quot; v=&quot;1&quot; /&gt;&lt;/tags&gt;" hidden="1"/>
          <p:cNvSpPr>
            <a:spLocks noGrp="1"/>
          </p:cNvSpPr>
          <p:nvPr>
            <p:ph type="body" sz="quarter" idx="3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23" name="ObjectBox8" descr="&lt;tags&gt;&lt;tag n=&quot;BulletInfo&quot; v=&quot;Standard&quot; /&gt;&lt;tag n=&quot;Format&quot; v=&quot;1&quot; /&gt;&lt;/tags&gt;" hidden="1"/>
          <p:cNvSpPr>
            <a:spLocks noGrp="1"/>
          </p:cNvSpPr>
          <p:nvPr>
            <p:ph sz="quarter" idx="24"/>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4" name="HeadingBox8" descr="&lt;tags&gt;&lt;tag n=&quot;Format&quot; v=&quot;1&quot; /&gt;&lt;/tags&gt;" hidden="1"/>
          <p:cNvSpPr>
            <a:spLocks noGrp="1"/>
          </p:cNvSpPr>
          <p:nvPr>
            <p:ph type="body" sz="quarter" idx="23"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25" name="ObjectBox7" descr="&lt;tags&gt;&lt;tag n=&quot;BulletInfo&quot; v=&quot;Standard&quot; /&gt;&lt;tag n=&quot;Format&quot; v=&quot;1&quot; /&gt;&lt;/tags&gt;" hidden="1"/>
          <p:cNvSpPr>
            <a:spLocks noGrp="1"/>
          </p:cNvSpPr>
          <p:nvPr>
            <p:ph sz="quarter" idx="18"/>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6" name="HeadingBox7" descr="&lt;tags&gt;&lt;tag n=&quot;Format&quot; v=&quot;1&quot; /&gt;&lt;/tags&gt;" hidden="1"/>
          <p:cNvSpPr>
            <a:spLocks noGrp="1"/>
          </p:cNvSpPr>
          <p:nvPr>
            <p:ph type="body" sz="quarter" idx="17"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27" name="ObjectBox6" descr="&lt;tags&gt;&lt;tag n=&quot;BulletInfo&quot; v=&quot;Standard&quot; /&gt;&lt;tag n=&quot;Format&quot; v=&quot;1&quot; /&gt;&lt;/tags&gt;" hidden="1"/>
          <p:cNvSpPr>
            <a:spLocks noGrp="1"/>
          </p:cNvSpPr>
          <p:nvPr>
            <p:ph sz="quarter" idx="2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8" name="HeadingBox6" descr="&lt;tags&gt;&lt;tag n=&quot;Format&quot; v=&quot;1&quot; /&gt;&lt;/tags&gt;" hidden="1"/>
          <p:cNvSpPr>
            <a:spLocks noGrp="1"/>
          </p:cNvSpPr>
          <p:nvPr>
            <p:ph type="body" sz="quarter" idx="31"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29" name="ObjectBox5" descr="&lt;tags&gt;&lt;tag n=&quot;BulletInfo&quot; v=&quot;Standard&quot; /&gt;&lt;tag n=&quot;Format&quot; v=&quot;1&quot; /&gt;&lt;/tags&gt;" hidden="1"/>
          <p:cNvSpPr>
            <a:spLocks noGrp="1"/>
          </p:cNvSpPr>
          <p:nvPr>
            <p:ph sz="quarter" idx="2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0" name="HeadingBox5" descr="&lt;tags&gt;&lt;tag n=&quot;Format&quot; v=&quot;1&quot; /&gt;&lt;/tags&gt;" hidden="1"/>
          <p:cNvSpPr>
            <a:spLocks noGrp="1"/>
          </p:cNvSpPr>
          <p:nvPr>
            <p:ph type="body" sz="quarter" idx="19"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31" name="ObjectBox4" descr="&lt;tags&gt;&lt;tag n=&quot;BulletInfo&quot; v=&quot;Standard&quot; /&gt;&lt;tag n=&quot;Format&quot; v=&quot;1&quot; /&gt;&lt;/tags&gt;" hidden="1"/>
          <p:cNvSpPr>
            <a:spLocks noGrp="1"/>
          </p:cNvSpPr>
          <p:nvPr>
            <p:ph sz="quarter" idx="1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2" name="HeadingBox4" descr="&lt;tags&gt;&lt;tag n=&quot;Format&quot; v=&quot;1&quot; /&gt;&lt;/tags&gt;" hidden="1"/>
          <p:cNvSpPr>
            <a:spLocks noGrp="1"/>
          </p:cNvSpPr>
          <p:nvPr>
            <p:ph type="body" sz="quarter" idx="1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33" name="ObjectBox3" descr="&lt;tags&gt;&lt;tag n=&quot;BulletInfo&quot; v=&quot;Standard&quot; /&gt;&lt;tag n=&quot;Format&quot; v=&quot;1&quot; /&gt;&lt;/tags&gt;" hidden="1"/>
          <p:cNvSpPr>
            <a:spLocks noGrp="1"/>
          </p:cNvSpPr>
          <p:nvPr>
            <p:ph sz="quarter" idx="28"/>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4" name="HeadingBox3" descr="&lt;tags&gt;&lt;tag n=&quot;Format&quot; v=&quot;1&quot; /&gt;&lt;/tags&gt;" hidden="1"/>
          <p:cNvSpPr>
            <a:spLocks noGrp="1"/>
          </p:cNvSpPr>
          <p:nvPr>
            <p:ph type="body" sz="quarter" idx="3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35" name="ObjectBox2" descr="&lt;tags&gt;&lt;tag n=&quot;BulletInfo&quot; v=&quot;Standard&quot; /&gt;&lt;tag n=&quot;Format&quot; v=&quot;1&quot; /&gt;&lt;/tags&gt;" hidden="1"/>
          <p:cNvSpPr>
            <a:spLocks noGrp="1"/>
          </p:cNvSpPr>
          <p:nvPr>
            <p:ph sz="quarter" idx="22"/>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6" name="HeadingBox2" descr="&lt;tags&gt;&lt;tag n=&quot;Format&quot; v=&quot;1&quot; /&gt;&lt;/tags&gt;" hidden="1"/>
          <p:cNvSpPr>
            <a:spLocks noGrp="1"/>
          </p:cNvSpPr>
          <p:nvPr>
            <p:ph type="body" sz="quarter" idx="2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37" name="ObjectBox1" descr="&lt;tags&gt;&lt;tag n=&quot;BulletInfo&quot; v=&quot;Standard&quot; /&gt;&lt;tag n=&quot;Format&quot; v=&quot;1&quot; /&gt;&lt;/tags&gt;" hidden="1"/>
          <p:cNvSpPr>
            <a:spLocks noGrp="1"/>
          </p:cNvSpPr>
          <p:nvPr>
            <p:ph sz="quarter" idx="4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8" name="HeadingBox1" descr="&lt;tags&gt;&lt;tag n=&quot;Format&quot; v=&quot;1&quot; /&gt;&lt;/tags&gt;" hidden="1"/>
          <p:cNvSpPr>
            <a:spLocks noGrp="1"/>
          </p:cNvSpPr>
          <p:nvPr>
            <p:ph type="body" sz="quarter" idx="4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9"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5" name="MessageStatement"/>
          <p:cNvSpPr>
            <a:spLocks noGrp="1" noChangeArrowheads="1"/>
          </p:cNvSpPr>
          <p:nvPr>
            <p:ph type="subTitle" idx="1" hasCustomPrompt="1"/>
          </p:nvPr>
        </p:nvSpPr>
        <p:spPr>
          <a:xfrm>
            <a:off x="449999" y="5731200"/>
            <a:ext cx="8236801" cy="298800"/>
          </a:xfrm>
          <a:solidFill>
            <a:schemeClr val="tx2"/>
          </a:solidFill>
          <a:ln w="6350">
            <a:solidFill>
              <a:schemeClr val="tx2"/>
            </a:solid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b" anchorCtr="0" compatLnSpc="1">
            <a:prstTxWarp prst="textNoShape">
              <a:avLst/>
            </a:prstTxWarp>
            <a:spAutoFit/>
          </a:bodyPr>
          <a:lstStyle>
            <a:lvl1pPr>
              <a:defRPr lang="en-US" noProof="0" dirty="0" smtClean="0">
                <a:solidFill>
                  <a:schemeClr val="bg1"/>
                </a:solidFill>
                <a:latin typeface="+mn-lt"/>
                <a:ea typeface="+mn-ea"/>
                <a:cs typeface="+mn-cs"/>
              </a:defRPr>
            </a:lvl1pPr>
          </a:lstStyle>
          <a:p>
            <a:pPr lvl="0"/>
            <a:r>
              <a:rPr lang="en-US" noProof="0" dirty="0"/>
              <a:t>Message statement</a:t>
            </a:r>
          </a:p>
        </p:txBody>
      </p:sp>
      <p:sp>
        <p:nvSpPr>
          <p:cNvPr id="2" name="Title"/>
          <p:cNvSpPr>
            <a:spLocks noGrp="1"/>
          </p:cNvSpPr>
          <p:nvPr>
            <p:ph type="title" hasCustomPrompt="1"/>
          </p:nvPr>
        </p:nvSpPr>
        <p:spPr/>
        <p:txBody>
          <a:bodyPr/>
          <a:lstStyle>
            <a:lvl1pPr>
              <a:defRPr>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3298447059"/>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sp>
        <p:nvSpPr>
          <p:cNvPr id="3" name="SlideNumber"/>
          <p:cNvSpPr>
            <a:spLocks noGrp="1"/>
          </p:cNvSpPr>
          <p:nvPr>
            <p:ph type="sldNum" sz="quarter" idx="10"/>
          </p:nvPr>
        </p:nvSpPr>
        <p:spPr/>
        <p:txBody>
          <a:body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4" name="BasicText" descr="&lt;tags&gt;&lt;tag n=&quot;Linked&quot; v=&quot;True&quot; /&gt;&lt;/tags&gt;"/>
          <p:cNvSpPr>
            <a:spLocks noGrp="1" noChangeArrowheads="1"/>
          </p:cNvSpPr>
          <p:nvPr>
            <p:ph idx="1"/>
          </p:nvPr>
        </p:nvSpPr>
        <p:spPr bwMode="gray">
          <a:xfrm>
            <a:off x="449263" y="990600"/>
            <a:ext cx="8245475" cy="435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defRPr lang="en-US" dirty="0" smtClean="0"/>
            </a:lvl1pPr>
            <a:lvl2pPr>
              <a:defRPr lang="en-US" dirty="0" smtClean="0"/>
            </a:lvl2pPr>
          </a:lstStyle>
          <a:p>
            <a:pPr marL="361950" lvl="0" indent="-361950" defTabSz="728663" fontAlgn="base">
              <a:spcBef>
                <a:spcPct val="95000"/>
              </a:spcBef>
              <a:spcAft>
                <a:spcPct val="0"/>
              </a:spcAft>
              <a:buClr>
                <a:schemeClr val="tx1"/>
              </a:buClr>
              <a:buSzPct val="120000"/>
              <a:buFont typeface="Wingdings" pitchFamily="2" charset="2"/>
              <a:tabLst>
                <a:tab pos="365125" algn="l"/>
              </a:tabLst>
            </a:pPr>
            <a:r>
              <a:rPr lang="en-US" dirty="0"/>
              <a:t>1. 	TOC heading </a:t>
            </a:r>
          </a:p>
          <a:p>
            <a:pPr marL="363538" lvl="1" defTabSz="728663" fontAlgn="base">
              <a:spcBef>
                <a:spcPct val="36000"/>
              </a:spcBef>
              <a:spcAft>
                <a:spcPct val="0"/>
              </a:spcAft>
              <a:buClr>
                <a:schemeClr val="tx1"/>
              </a:buClr>
              <a:buSzPct val="120000"/>
              <a:tabLst>
                <a:tab pos="365125" algn="l"/>
              </a:tabLst>
            </a:pPr>
            <a:r>
              <a:rPr lang="en-US" dirty="0"/>
              <a:t>TOC subheading</a:t>
            </a:r>
          </a:p>
        </p:txBody>
      </p:sp>
      <p:sp>
        <p:nvSpPr>
          <p:cNvPr id="2" name="Title"/>
          <p:cNvSpPr>
            <a:spLocks noGrp="1"/>
          </p:cNvSpPr>
          <p:nvPr>
            <p:ph type="title" hasCustomPrompt="1"/>
          </p:nvPr>
        </p:nvSpPr>
        <p:spPr>
          <a:xfrm>
            <a:off x="449263" y="190500"/>
            <a:ext cx="8247888" cy="350865"/>
          </a:xfrm>
        </p:spPr>
        <p:txBody>
          <a:bodyPr/>
          <a:lstStyle>
            <a:lvl1pPr>
              <a:defRPr/>
            </a:lvl1pPr>
          </a:lstStyle>
          <a:p>
            <a:r>
              <a:rPr lang="en-US" dirty="0"/>
              <a:t>Title</a:t>
            </a:r>
          </a:p>
        </p:txBody>
      </p:sp>
      <p:sp>
        <p:nvSpPr>
          <p:cNvPr id="9" name="Tagline"/>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a:solidFill>
                  <a:srgbClr val="969696"/>
                </a:solidFill>
                <a:latin typeface="Credit Suisse Type Light"/>
              </a:rPr>
              <a:t>O:\IBD_Regional_Documents_Repository_AM_Groups\Latam Group\Mexico IBD\CKDs\Credit Suisse RE\New RP\CSMRTCK - Roadshow_v52.pptx</a:t>
            </a:r>
          </a:p>
        </p:txBody>
      </p:sp>
    </p:spTree>
    <p:extLst>
      <p:ext uri="{BB962C8B-B14F-4D97-AF65-F5344CB8AC3E}">
        <p14:creationId xmlns:p14="http://schemas.microsoft.com/office/powerpoint/2010/main" val="2301661961"/>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grpSp>
        <p:nvGrpSpPr>
          <p:cNvPr id="772262" name="Internal" hidden="1"/>
          <p:cNvGrpSpPr>
            <a:grpSpLocks/>
          </p:cNvGrpSpPr>
          <p:nvPr userDrawn="1"/>
        </p:nvGrpSpPr>
        <p:grpSpPr bwMode="auto">
          <a:xfrm>
            <a:off x="-3175" y="3205166"/>
            <a:ext cx="9148763" cy="452438"/>
            <a:chOff x="-2" y="2021"/>
            <a:chExt cx="5763" cy="285"/>
          </a:xfrm>
        </p:grpSpPr>
        <p:sp>
          <p:nvSpPr>
            <p:cNvPr id="772263" name="Internal" descr="AQAAAAAQAIe9gUDNRhpNsRHkrNaI/nOr4k+43qd5cZjlUwqm49+0s7+ZTGGHjjZalU119R0CSXI2ybgDgpCRI88XQVM5IIfr5kMEdO9AvP0c1n1CmoGuoN3XwuG74cwf4Vt3D9AZBNX9qibLnfCJmAE7BlWk4ljU8p32wcVpH+4oJVUcmKNtYdGNiwd8fC5YWFMpzyUbEUxgg+zZcvCLVvRnLB5RzX7+Doj/oP99Fa9D0BDvG/JQeSk+MZSz10UKKDEPVQLDEc9DCuJtCGnqf+z1OcuB6oM=" hidden="1"/>
            <p:cNvSpPr txBox="1">
              <a:spLocks noChangeArrowheads="1"/>
            </p:cNvSpPr>
            <p:nvPr userDrawn="1"/>
          </p:nvSpPr>
          <p:spPr bwMode="auto">
            <a:xfrm rot="16200000">
              <a:off x="-16" y="2035"/>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sp>
          <p:nvSpPr>
            <p:cNvPr id="772264" name="Internal" descr="AQAAAAAQABdjE5h09U1Dqoi5NklOj1Dy509hbs75020LFvrSc4JxTx8K0YNojnSwvEfLffy+smg7Erg7Nqz1uxr0OepDYAYk+88WyRPN/XizPjYCECNfxNL7XWw5LqN3rnRcGuPDDJ/gQd0Beb7EYSQf43E6Kty/NIJknLXyZL0sEiyDTv7xU6N5W4r/JBb6EYwq1fFx2OPdZhCAcsweDyh5JTJ3OIxdYr3TTFY1nL+ytXPaoBldlReu4K51P5ZQO8ClsvHK8DSsQXyAbc0Qg13OFVXEuCw=" hidden="1"/>
            <p:cNvSpPr txBox="1">
              <a:spLocks noChangeArrowheads="1"/>
            </p:cNvSpPr>
            <p:nvPr userDrawn="1"/>
          </p:nvSpPr>
          <p:spPr bwMode="auto">
            <a:xfrm rot="16200000" flipH="1" flipV="1">
              <a:off x="5494" y="2038"/>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grpSp>
      <p:pic>
        <p:nvPicPr>
          <p:cNvPr id="772223"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273050"/>
            <a:ext cx="1047750" cy="514350"/>
          </a:xfrm>
          <a:prstGeom prst="rect">
            <a:avLst/>
          </a:prstGeom>
          <a:noFill/>
          <a:extLst>
            <a:ext uri="{909E8E84-426E-40DD-AFC4-6F175D3DCCD1}">
              <a14:hiddenFill xmlns:a14="http://schemas.microsoft.com/office/drawing/2010/main">
                <a:solidFill>
                  <a:srgbClr val="FFFFFF"/>
                </a:solidFill>
              </a14:hiddenFill>
            </a:ext>
          </a:extLst>
        </p:spPr>
      </p:pic>
      <p:sp>
        <p:nvSpPr>
          <p:cNvPr id="772105" name="Title" descr="Text Box: Flysheet heading"/>
          <p:cNvSpPr>
            <a:spLocks noGrp="1" noChangeArrowheads="1"/>
          </p:cNvSpPr>
          <p:nvPr>
            <p:ph type="ctrTitle"/>
          </p:nvPr>
        </p:nvSpPr>
        <p:spPr>
          <a:xfrm>
            <a:off x="449263" y="2841094"/>
            <a:ext cx="8239125" cy="416456"/>
          </a:xfrm>
          <a:extLst>
            <a:ext uri="{91240B29-F687-4F45-9708-019B960494DF}">
              <a14:hiddenLine xmlns:a14="http://schemas.microsoft.com/office/drawing/2010/main" w="9525">
                <a:solidFill>
                  <a:schemeClr val="tx1"/>
                </a:solidFill>
                <a:miter lim="800000"/>
                <a:headEnd/>
                <a:tailEnd/>
              </a14:hiddenLine>
            </a:ext>
          </a:extLst>
        </p:spPr>
        <p:txBody>
          <a:bodyPr bIns="36000" anchor="b"/>
          <a:lstStyle>
            <a:lvl1pPr>
              <a:defRPr sz="2600">
                <a:latin typeface="+mj-lt"/>
                <a:ea typeface="+mj-ea"/>
              </a:defRPr>
            </a:lvl1pPr>
          </a:lstStyle>
          <a:p>
            <a:pPr lvl="0"/>
            <a:r>
              <a:rPr lang="es-ES_tradnl" noProof="0" dirty="0" err="1"/>
              <a:t>Flysheet</a:t>
            </a:r>
            <a:r>
              <a:rPr lang="es-ES_tradnl" noProof="0" dirty="0"/>
              <a:t> </a:t>
            </a:r>
            <a:r>
              <a:rPr lang="es-ES_tradnl" noProof="0" dirty="0" err="1"/>
              <a:t>heading</a:t>
            </a:r>
            <a:endParaRPr lang="es-ES_tradnl" noProof="0" dirty="0"/>
          </a:p>
        </p:txBody>
      </p:sp>
      <p:sp>
        <p:nvSpPr>
          <p:cNvPr id="772106" name="SubTitle" descr="Text Box: Flysheet subheading"/>
          <p:cNvSpPr>
            <a:spLocks noGrp="1" noChangeArrowheads="1"/>
          </p:cNvSpPr>
          <p:nvPr>
            <p:ph type="subTitle" idx="1"/>
          </p:nvPr>
        </p:nvSpPr>
        <p:spPr>
          <a:xfrm>
            <a:off x="449263" y="3257550"/>
            <a:ext cx="8239125" cy="571500"/>
          </a:xfrm>
          <a:extLst>
            <a:ext uri="{91240B29-F687-4F45-9708-019B960494DF}">
              <a14:hiddenLine xmlns:a14="http://schemas.microsoft.com/office/drawing/2010/main" w="9525">
                <a:solidFill>
                  <a:schemeClr val="tx1"/>
                </a:solidFill>
                <a:miter lim="800000"/>
                <a:headEnd/>
                <a:tailEnd/>
              </a14:hiddenLine>
            </a:ext>
          </a:extLst>
        </p:spPr>
        <p:txBody>
          <a:bodyPr bIns="36000"/>
          <a:lstStyle>
            <a:lvl1pPr>
              <a:defRPr sz="2600" b="0">
                <a:latin typeface="+mj-lt"/>
                <a:ea typeface="+mj-ea"/>
              </a:defRPr>
            </a:lvl1pPr>
          </a:lstStyle>
          <a:p>
            <a:pPr lvl="0"/>
            <a:r>
              <a:rPr lang="es-ES_tradnl" noProof="0" dirty="0" err="1"/>
              <a:t>Flysheet</a:t>
            </a:r>
            <a:r>
              <a:rPr lang="es-ES_tradnl" noProof="0" dirty="0"/>
              <a:t> </a:t>
            </a:r>
            <a:r>
              <a:rPr lang="es-ES_tradnl" noProof="0" dirty="0" err="1"/>
              <a:t>subheading</a:t>
            </a:r>
            <a:endParaRPr lang="es-ES_tradnl" noProof="0" dirty="0"/>
          </a:p>
        </p:txBody>
      </p:sp>
      <p:sp>
        <p:nvSpPr>
          <p:cNvPr id="772201" name="BlueLine"/>
          <p:cNvSpPr>
            <a:spLocks noChangeShapeType="1"/>
          </p:cNvSpPr>
          <p:nvPr/>
        </p:nvSpPr>
        <p:spPr bwMode="auto">
          <a:xfrm>
            <a:off x="449263" y="6135688"/>
            <a:ext cx="8247888" cy="0"/>
          </a:xfrm>
          <a:prstGeom prst="line">
            <a:avLst/>
          </a:prstGeom>
          <a:noFill/>
          <a:ln w="12700">
            <a:solidFill>
              <a:srgbClr val="003868"/>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400" eaLnBrk="1" hangingPunct="1">
              <a:lnSpc>
                <a:spcPct val="95000"/>
              </a:lnSpc>
              <a:buClr>
                <a:srgbClr val="FFFFFF"/>
              </a:buClr>
            </a:pPr>
            <a:endParaRPr lang="es-ES_tradnl" sz="1200" dirty="0">
              <a:solidFill>
                <a:srgbClr val="000000"/>
              </a:solidFill>
              <a:latin typeface="Credit Suisse Type Light"/>
            </a:endParaRPr>
          </a:p>
        </p:txBody>
      </p:sp>
      <p:sp>
        <p:nvSpPr>
          <p:cNvPr id="772215" name="Tagline" hidden="1"/>
          <p:cNvSpPr txBox="1">
            <a:spLocks noChangeArrowheads="1"/>
          </p:cNvSpPr>
          <p:nvPr/>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s-ES_tradnl" sz="600" noProof="1">
                <a:solidFill>
                  <a:srgbClr val="969696"/>
                </a:solidFill>
                <a:latin typeface="Credit Suisse Type Light"/>
              </a:rPr>
              <a:t>O:\IBD_Regional_Documents_Repository_AM_Groups\Latam Group\Mexico IBD\CKDs\Credit Suisse RE\New RP\CSMRTCK - Roadshow_v52.pptx</a:t>
            </a:r>
          </a:p>
        </p:txBody>
      </p:sp>
      <p:sp>
        <p:nvSpPr>
          <p:cNvPr id="772218" name="DraftAndConfidential" descr="AQAAAAAQAPf7X0vBQf5ElpXI3YDoCaYZQhYPIPZJSzwRRDtbB66YbcRC5//79p1/hOzEKKdAic+xUhBwp6EWmdtVHIqLBe0X5tS2nXhngFrjgZ8HVMMxFmT5zuTURVVnCnIKEA4ghHx2Oert1xZ6GDmyI8/lxf9RBDAHZgnsR1k1MtKinr2ym/2Aowuxt/8j+gk2nyZ7a1YEcsClVP0qrODs5Fq4gOFzt0Dyv65ekC77KFpDLlI+FfHc//ftYgLSh6efBt5uDZf9owT0q6X+fx2k27Be+7GuYqNBFvB8dzDc91Pt38rc"/>
          <p:cNvSpPr txBox="1">
            <a:spLocks noChangeArrowheads="1"/>
          </p:cNvSpPr>
          <p:nvPr/>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spcBef>
                <a:spcPct val="50000"/>
              </a:spcBef>
              <a:buClr>
                <a:srgbClr val="66A2BC"/>
              </a:buClr>
              <a:buSzPct val="120000"/>
              <a:buFont typeface="Wingdings" pitchFamily="2" charset="2"/>
              <a:buNone/>
            </a:pPr>
            <a:r>
              <a:rPr lang="es-ES_tradnl" sz="1000" noProof="1">
                <a:solidFill>
                  <a:srgbClr val="000000"/>
                </a:solidFill>
                <a:latin typeface="Credit Suisse Type Light"/>
              </a:rPr>
              <a:t>Confidencial</a:t>
            </a:r>
          </a:p>
        </p:txBody>
      </p:sp>
      <p:sp>
        <p:nvSpPr>
          <p:cNvPr id="772219" name="ClientText" descr="Text Box: Client logo" hidden="1"/>
          <p:cNvSpPr>
            <a:spLocks noChangeArrowheads="1"/>
          </p:cNvSpPr>
          <p:nvPr/>
        </p:nvSpPr>
        <p:spPr bwMode="auto">
          <a:xfrm>
            <a:off x="7696200" y="200025"/>
            <a:ext cx="990600" cy="330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algn="r" defTabSz="914400">
              <a:lnSpc>
                <a:spcPct val="95000"/>
              </a:lnSpc>
            </a:pPr>
            <a:r>
              <a:rPr lang="es-ES_tradnl" sz="1400" noProof="1">
                <a:solidFill>
                  <a:srgbClr val="000000"/>
                </a:solidFill>
                <a:latin typeface="Credit Suisse Type Light"/>
              </a:rPr>
              <a:t> </a:t>
            </a:r>
          </a:p>
        </p:txBody>
      </p:sp>
      <p:pic>
        <p:nvPicPr>
          <p:cNvPr id="772220" name="CompanyLogoHolder"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72267" name="SlideNumber"/>
          <p:cNvSpPr>
            <a:spLocks noGrp="1" noChangeArrowheads="1"/>
          </p:cNvSpPr>
          <p:nvPr>
            <p:ph type="sldNum" sz="quarter" idx="4"/>
          </p:nvPr>
        </p:nvSpPr>
        <p:spPr/>
        <p:txBody>
          <a:bodyPr/>
          <a:lstStyle>
            <a:lvl1pPr>
              <a:defRPr>
                <a:latin typeface="+mn-lt"/>
              </a:defRPr>
            </a:lvl1pPr>
          </a:lstStyle>
          <a:p>
            <a:fld id="{5A2F2E25-5499-477B-9B35-4165C852CA6A}" type="slidenum">
              <a:rPr lang="es-ES_tradnl" noProof="1" smtClean="0">
                <a:solidFill>
                  <a:srgbClr val="000000"/>
                </a:solidFill>
              </a:rPr>
              <a:pPr/>
              <a:t>‹Nº›</a:t>
            </a:fld>
            <a:endParaRPr lang="es-ES_tradnl" noProof="1">
              <a:solidFill>
                <a:srgbClr val="000000"/>
              </a:solidFill>
            </a:endParaRPr>
          </a:p>
        </p:txBody>
      </p:sp>
      <p:pic>
        <p:nvPicPr>
          <p:cNvPr id="3" name="CompanyLogo" descr="AQAAAAAQADp0MTXkYAVLt9+Vd4WfZkwVPuOP/yYixsHRVdj67QUg3fV18WWAhMVR5EUczS068zIE+Wfe6c/CGK3ND6mgICXJu9nbOiYrQLkOwJAkbtWzxmu/pr0Rrra6I60e+HAelJndhBjaAxhY5EBLX0H/2eO6RMJwRdojJctr3s9vCUsdlfxqfGUlGo0P0e7fEEy68ISKgakdp/wexSD6F836mHSf23MQv8Q1V10N6AbpI38NlGesumCv3rGU8K4JzHHcmkZQeGldxryXOm4uDdy6/j2m8i/i0PlwBmH/ikx5cTSW/jSb9HX8nqhXd7tekjHKOafG/XG+1azUGmBl90FFrmJu2GaLgq4/sXU3ZCskfeiiWeE/CIOQUKb7/wZVn6bDbFlZigE+goYFMAOhsvpGNYn0IsteUNvXulGi3qrNPxPEIp0tEdtM7RC6QyVIsIADSYs+uavC0K06rS6EXL+DDtVUUpscb/vcvrdJ+lc7U4KS+itFe3wypz/RvpHkALOqY5BI6mZDSZLz1a9QNM/oAWl0WIwdnnQPuT0R0fge1rkUHX2pEHte/Z6RV7xQ5LYjKevoph11U+XYpLRCXRBz1UA="/>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49263" y="6240464"/>
            <a:ext cx="1628775" cy="385271"/>
          </a:xfrm>
          <a:prstGeom prst="rect">
            <a:avLst/>
          </a:prstGeom>
        </p:spPr>
      </p:pic>
    </p:spTree>
    <p:extLst>
      <p:ext uri="{BB962C8B-B14F-4D97-AF65-F5344CB8AC3E}">
        <p14:creationId xmlns:p14="http://schemas.microsoft.com/office/powerpoint/2010/main" val="662375682"/>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mj-lt"/>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latin typeface="+mn-lt"/>
                <a:ea typeface="+mn-ea"/>
              </a:defRPr>
            </a:lvl1pPr>
          </a:lstStyle>
          <a:p>
            <a:fld id="{A5DADB4F-EA0A-4547-B6A7-8EB340355706}" type="slidenum">
              <a:rPr lang="en-US" noProof="1" smtClean="0">
                <a:solidFill>
                  <a:srgbClr val="000000"/>
                </a:solidFill>
              </a:rPr>
              <a:pPr/>
              <a:t>‹Nº›</a:t>
            </a:fld>
            <a:endParaRPr lang="en-US" noProof="1">
              <a:solidFill>
                <a:srgbClr val="000000"/>
              </a:solidFill>
            </a:endParaRPr>
          </a:p>
        </p:txBody>
      </p:sp>
    </p:spTree>
    <p:extLst>
      <p:ext uri="{BB962C8B-B14F-4D97-AF65-F5344CB8AC3E}">
        <p14:creationId xmlns:p14="http://schemas.microsoft.com/office/powerpoint/2010/main" val="2909269369"/>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a:latin typeface="+mn-lt"/>
              </a:defRPr>
            </a:lvl1pPr>
          </a:lstStyle>
          <a:p>
            <a:fld id="{8A0A465B-D471-4C31-89F3-6FF11DC1BCBD}" type="slidenum">
              <a:rPr lang="en-US" noProof="1" smtClean="0">
                <a:solidFill>
                  <a:srgbClr val="000000"/>
                </a:solidFill>
              </a:rPr>
              <a:pPr/>
              <a:t>‹Nº›</a:t>
            </a:fld>
            <a:endParaRPr lang="en-US" noProof="1">
              <a:solidFill>
                <a:srgbClr val="000000"/>
              </a:solidFill>
            </a:endParaRPr>
          </a:p>
        </p:txBody>
      </p:sp>
    </p:spTree>
    <p:extLst>
      <p:ext uri="{BB962C8B-B14F-4D97-AF65-F5344CB8AC3E}">
        <p14:creationId xmlns:p14="http://schemas.microsoft.com/office/powerpoint/2010/main" val="2770223125"/>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userDrawn="1">
  <p:cSld name="Disclaimer">
    <p:spTree>
      <p:nvGrpSpPr>
        <p:cNvPr id="1" name=""/>
        <p:cNvGrpSpPr/>
        <p:nvPr/>
      </p:nvGrpSpPr>
      <p:grpSpPr>
        <a:xfrm>
          <a:off x="0" y="0"/>
          <a:ext cx="0" cy="0"/>
          <a:chOff x="0" y="0"/>
          <a:chExt cx="0" cy="0"/>
        </a:xfrm>
      </p:grpSpPr>
      <p:sp>
        <p:nvSpPr>
          <p:cNvPr id="4" name="TaxDisclaimer" descr="&lt;tags&gt;&lt;tag n=&quot;Language&quot; v=&quot;ENG&quot; /&gt;&lt;tag n=&quot;DisclaimerId&quot; v=&quot;2&quot; /&gt;&lt;/tags&gt;"/>
          <p:cNvSpPr txBox="1">
            <a:spLocks noChangeArrowheads="1"/>
          </p:cNvSpPr>
          <p:nvPr userDrawn="1">
            <p:custDataLst>
              <p:tags r:id="rId1"/>
            </p:custDataLst>
          </p:nvPr>
        </p:nvSpPr>
        <p:spPr bwMode="auto">
          <a:xfrm>
            <a:off x="449263" y="1276350"/>
            <a:ext cx="8226425" cy="3947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n-US" sz="900" noProof="1">
                <a:solidFill>
                  <a:srgbClr val="000000"/>
                </a:solidFill>
                <a:latin typeface="Credit Suisse Type Light"/>
              </a:rPr>
              <a:t>Credit Suisse does not provide any tax advice. Any tax statement herein regarding any U.S. federal tax is not intended or written to be used, and cannot be used, by any taxpayer for the purpose of avoiding any penalties. Any such statement herein was written to support the marketing or promotion of the transaction(s) or matter(s) to which the statement relates. Each taxpayer should seek advice based on the taxpayer's particular circumstances from an independent tax advisor.</a:t>
            </a:r>
          </a:p>
        </p:txBody>
      </p:sp>
      <p:sp>
        <p:nvSpPr>
          <p:cNvPr id="5" name="UsageDisclaimer" descr="&lt;tags&gt;&lt;tag n=&quot;Language&quot; v=&quot;ENG&quot; /&gt;&lt;tag n=&quot;DisclaimerId&quot; v=&quot;3&quot; /&gt;&lt;/tags&gt;"/>
          <p:cNvSpPr txBox="1">
            <a:spLocks noChangeArrowheads="1"/>
          </p:cNvSpPr>
          <p:nvPr userDrawn="1">
            <p:custDataLst>
              <p:tags r:id="rId2"/>
            </p:custDataLst>
          </p:nvPr>
        </p:nvSpPr>
        <p:spPr bwMode="auto">
          <a:xfrm>
            <a:off x="449263" y="1846263"/>
            <a:ext cx="8226425" cy="17104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n-US" sz="900" noProof="1">
                <a:solidFill>
                  <a:srgbClr val="000000"/>
                </a:solidFill>
                <a:latin typeface="Credit Suisse Type Light"/>
              </a:rPr>
              <a:t>These materials have been provided to you by Credit Suisse in connection with an actual or potential mandate or engagement and may not be used or relied upon for any purpose other than as specifically contemplated by a written agreement with Credit Suisse.  In addition, these materials may not be disclosed, in whole or in part, or summarized or otherwise referred to except as agreed in writing by Credit Suisse.  The information used in preparing these materials was obtained from or through you or your representatives or from public sources.  Credit Suisse assumes no responsibility for independent verification of such information and has relied on such information being complete and accurate in all material respects.  To the extent such information includes estimates and forecasts of future financial performance (including estimates of potential cost savings and synergies) prepared by or reviewed or discussed with the managements of your company and/or other potential transaction participants or obtained from public sources, we have assumed that such estimates and forecasts have been reasonably prepared on bases reflecting the best currently available estimates and judgments of such managements (or, with respect to estimates and forecasts obtained from public sources, represent reasonable estimates).  These materials were designed for use by specific persons familiar with the business and the affairs of your company and Credit Suisse assumes no obligation to update or otherwise revise these materials.  Nothing contained herein should be construed as tax, accounting or legal advice.  You (and each of your employees, representatives or other agents) may disclose to any and all persons, without limitation of any kind, the tax treatment and tax structure of the transactions contemplated by these materials and all materials of any kind (including opinions or other tax analyses) that are provided to you relating to such tax treatment and structure.  For this purpose, the tax treatment of a transaction is the purported or claimed U.S. federal income tax treatment of the transaction and the tax structure of a transaction is any fact that may be relevant to understanding the purported or claimed U.S. federal income tax treatment of the transaction.</a:t>
            </a:r>
          </a:p>
        </p:txBody>
      </p:sp>
      <p:sp>
        <p:nvSpPr>
          <p:cNvPr id="7" name="AffiliatesDisclaimer" descr="&lt;tags&gt;&lt;tag n=&quot;Language&quot; v=&quot;ENG&quot; /&gt;&lt;tag n=&quot;DisclaimerId&quot; v=&quot;7&quot; /&gt;&lt;tag n=&quot;Version&quot; v=&quot;80&quot; /&gt;&lt;/tags&gt;"/>
          <p:cNvSpPr txBox="1">
            <a:spLocks noChangeArrowheads="1"/>
          </p:cNvSpPr>
          <p:nvPr userDrawn="1">
            <p:custDataLst>
              <p:tags r:id="rId3"/>
            </p:custDataLst>
          </p:nvPr>
        </p:nvSpPr>
        <p:spPr bwMode="auto">
          <a:xfrm>
            <a:off x="449263" y="3849688"/>
            <a:ext cx="8226425" cy="2631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n-US" sz="900" noProof="1">
                <a:solidFill>
                  <a:srgbClr val="000000"/>
                </a:solidFill>
                <a:latin typeface="Credit Suisse Type Light"/>
              </a:rPr>
              <a:t>These materials have been prepared by Credit Suisse ("CS") and its affiliates for use by CS. Accordingly, any information reflected or incorporated herein, or in related materials or in ensuing transactions, may be shared in good faith by CS and its affiliates with employees of CS, its affiliates and agents in any location.</a:t>
            </a:r>
          </a:p>
        </p:txBody>
      </p:sp>
      <p:sp>
        <p:nvSpPr>
          <p:cNvPr id="6" name="ResearchDisclaimer" descr="&lt;tags&gt;&lt;tag n=&quot;Language&quot; v=&quot;ENG&quot; /&gt;&lt;tag n=&quot;DisclaimerId&quot; v=&quot;4&quot; /&gt;&lt;/tags&gt;"/>
          <p:cNvSpPr txBox="1">
            <a:spLocks noChangeArrowheads="1"/>
          </p:cNvSpPr>
          <p:nvPr userDrawn="1">
            <p:custDataLst>
              <p:tags r:id="rId4"/>
            </p:custDataLst>
          </p:nvPr>
        </p:nvSpPr>
        <p:spPr bwMode="auto">
          <a:xfrm>
            <a:off x="449263" y="4291013"/>
            <a:ext cx="8226425" cy="3947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n-US" sz="900" noProof="1">
                <a:solidFill>
                  <a:srgbClr val="000000"/>
                </a:solidFill>
                <a:latin typeface="Credit Suisse Type Light"/>
              </a:rPr>
              <a:t>Credit Suisse has adopted policies and guidelines designed to preserve the independence of its research analysts.  Credit Suisse’s policies prohibit employees from directly or indirectly offering a favorable research rating or specific price target, or offering to change a research rating or price target, as consideration for or an inducement to obtain business or other compensation.  Credit Suisse’s policies prohibit research analysts from being compensated for their involvement in investment banking transactions.</a:t>
            </a:r>
          </a:p>
        </p:txBody>
      </p:sp>
      <p:sp>
        <p:nvSpPr>
          <p:cNvPr id="3" name="SlideNumber"/>
          <p:cNvSpPr>
            <a:spLocks noGrp="1"/>
          </p:cNvSpPr>
          <p:nvPr>
            <p:ph type="sldNum" sz="quarter" idx="10"/>
          </p:nvPr>
        </p:nvSpPr>
        <p:spPr/>
        <p:txBody>
          <a:body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8" name="Tagline"/>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a:solidFill>
                  <a:srgbClr val="969696"/>
                </a:solidFill>
                <a:latin typeface="Credit Suisse Type Light"/>
              </a:rPr>
              <a:t>This is the file reference containing the file name/path or docs number</a:t>
            </a:r>
          </a:p>
        </p:txBody>
      </p:sp>
    </p:spTree>
    <p:extLst>
      <p:ext uri="{BB962C8B-B14F-4D97-AF65-F5344CB8AC3E}">
        <p14:creationId xmlns:p14="http://schemas.microsoft.com/office/powerpoint/2010/main" val="32335766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13" Type="http://schemas.openxmlformats.org/officeDocument/2006/relationships/theme" Target="../theme/theme2.xml"/><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slideLayout" Target="../slideLayouts/slideLayout22.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 Id="rId14" Type="http://schemas.openxmlformats.org/officeDocument/2006/relationships/image" Target="../media/image3.jp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5" Type="http://schemas.openxmlformats.org/officeDocument/2006/relationships/slideLayout" Target="../slideLayouts/slideLayout27.xml"/><Relationship Id="rId10" Type="http://schemas.openxmlformats.org/officeDocument/2006/relationships/image" Target="../media/image7.png"/><Relationship Id="rId4" Type="http://schemas.openxmlformats.org/officeDocument/2006/relationships/slideLayout" Target="../slideLayouts/slideLayout26.xml"/><Relationship Id="rId9"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32.xml"/><Relationship Id="rId1" Type="http://schemas.openxmlformats.org/officeDocument/2006/relationships/slideLayout" Target="../slideLayouts/slideLayout31.xml"/><Relationship Id="rId4" Type="http://schemas.openxmlformats.org/officeDocument/2006/relationships/image" Target="../media/image7.png"/></Relationships>
</file>

<file path=ppt/slideMasters/_rels/slideMaster5.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slideLayout" Target="../slideLayouts/slideLayout35.xml"/><Relationship Id="rId7" Type="http://schemas.openxmlformats.org/officeDocument/2006/relationships/theme" Target="../theme/theme5.xml"/><Relationship Id="rId2" Type="http://schemas.openxmlformats.org/officeDocument/2006/relationships/slideLayout" Target="../slideLayouts/slideLayout34.xml"/><Relationship Id="rId1" Type="http://schemas.openxmlformats.org/officeDocument/2006/relationships/slideLayout" Target="../slideLayouts/slideLayout33.xml"/><Relationship Id="rId6" Type="http://schemas.openxmlformats.org/officeDocument/2006/relationships/slideLayout" Target="../slideLayouts/slideLayout38.xml"/><Relationship Id="rId5" Type="http://schemas.openxmlformats.org/officeDocument/2006/relationships/slideLayout" Target="../slideLayouts/slideLayout37.xml"/><Relationship Id="rId4" Type="http://schemas.openxmlformats.org/officeDocument/2006/relationships/slideLayout" Target="../slideLayouts/slideLayout36.xml"/></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41.xml"/><Relationship Id="rId2" Type="http://schemas.openxmlformats.org/officeDocument/2006/relationships/slideLayout" Target="../slideLayouts/slideLayout40.xml"/><Relationship Id="rId1" Type="http://schemas.openxmlformats.org/officeDocument/2006/relationships/slideLayout" Target="../slideLayouts/slideLayout39.xml"/><Relationship Id="rId6" Type="http://schemas.openxmlformats.org/officeDocument/2006/relationships/image" Target="../media/image9.jpeg"/><Relationship Id="rId5" Type="http://schemas.openxmlformats.org/officeDocument/2006/relationships/theme" Target="../theme/theme6.xml"/><Relationship Id="rId4" Type="http://schemas.openxmlformats.org/officeDocument/2006/relationships/slideLayout" Target="../slideLayouts/slideLayout42.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50.xml"/><Relationship Id="rId3" Type="http://schemas.openxmlformats.org/officeDocument/2006/relationships/slideLayout" Target="../slideLayouts/slideLayout45.xml"/><Relationship Id="rId7" Type="http://schemas.openxmlformats.org/officeDocument/2006/relationships/slideLayout" Target="../slideLayouts/slideLayout49.xml"/><Relationship Id="rId12" Type="http://schemas.openxmlformats.org/officeDocument/2006/relationships/image" Target="../media/image9.jpeg"/><Relationship Id="rId2" Type="http://schemas.openxmlformats.org/officeDocument/2006/relationships/slideLayout" Target="../slideLayouts/slideLayout44.xml"/><Relationship Id="rId1" Type="http://schemas.openxmlformats.org/officeDocument/2006/relationships/slideLayout" Target="../slideLayouts/slideLayout43.xml"/><Relationship Id="rId6" Type="http://schemas.openxmlformats.org/officeDocument/2006/relationships/slideLayout" Target="../slideLayouts/slideLayout48.xml"/><Relationship Id="rId11" Type="http://schemas.openxmlformats.org/officeDocument/2006/relationships/theme" Target="../theme/theme7.xml"/><Relationship Id="rId5" Type="http://schemas.openxmlformats.org/officeDocument/2006/relationships/slideLayout" Target="../slideLayouts/slideLayout47.xml"/><Relationship Id="rId10" Type="http://schemas.openxmlformats.org/officeDocument/2006/relationships/slideLayout" Target="../slideLayouts/slideLayout52.xml"/><Relationship Id="rId4" Type="http://schemas.openxmlformats.org/officeDocument/2006/relationships/slideLayout" Target="../slideLayouts/slideLayout46.xml"/><Relationship Id="rId9" Type="http://schemas.openxmlformats.org/officeDocument/2006/relationships/slideLayout" Target="../slideLayouts/slideLayout51.xml"/></Relationships>
</file>

<file path=ppt/slideMasters/_rels/slideMaster8.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slideLayout" Target="../slideLayouts/slideLayout55.xml"/><Relationship Id="rId7" Type="http://schemas.openxmlformats.org/officeDocument/2006/relationships/theme" Target="../theme/theme8.xml"/><Relationship Id="rId2" Type="http://schemas.openxmlformats.org/officeDocument/2006/relationships/slideLayout" Target="../slideLayouts/slideLayout54.xml"/><Relationship Id="rId1" Type="http://schemas.openxmlformats.org/officeDocument/2006/relationships/slideLayout" Target="../slideLayouts/slideLayout53.xml"/><Relationship Id="rId6" Type="http://schemas.openxmlformats.org/officeDocument/2006/relationships/slideLayout" Target="../slideLayouts/slideLayout58.xml"/><Relationship Id="rId5" Type="http://schemas.openxmlformats.org/officeDocument/2006/relationships/slideLayout" Target="../slideLayouts/slideLayout57.xml"/><Relationship Id="rId4" Type="http://schemas.openxmlformats.org/officeDocument/2006/relationships/slideLayout" Target="../slideLayouts/slideLayout56.xml"/></Relationships>
</file>

<file path=ppt/slideMasters/_rels/slideMaster9.xml.rels><?xml version="1.0" encoding="UTF-8" standalone="yes"?>
<Relationships xmlns="http://schemas.openxmlformats.org/package/2006/relationships"><Relationship Id="rId3" Type="http://schemas.openxmlformats.org/officeDocument/2006/relationships/slideLayout" Target="../slideLayouts/slideLayout61.xml"/><Relationship Id="rId2" Type="http://schemas.openxmlformats.org/officeDocument/2006/relationships/slideLayout" Target="../slideLayouts/slideLayout60.xml"/><Relationship Id="rId1" Type="http://schemas.openxmlformats.org/officeDocument/2006/relationships/slideLayout" Target="../slideLayouts/slideLayout59.xml"/><Relationship Id="rId6" Type="http://schemas.openxmlformats.org/officeDocument/2006/relationships/image" Target="../media/image9.jpeg"/><Relationship Id="rId5" Type="http://schemas.openxmlformats.org/officeDocument/2006/relationships/theme" Target="../theme/theme9.xml"/><Relationship Id="rId4" Type="http://schemas.openxmlformats.org/officeDocument/2006/relationships/slideLayout" Target="../slideLayouts/slideLayout62.xml"/></Relationships>
</file>

<file path=ppt/slideMasters/_rels/slideMaster10.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slideLayout" Target="../slideLayouts/slideLayout65.xml"/><Relationship Id="rId7" Type="http://schemas.openxmlformats.org/officeDocument/2006/relationships/theme" Target="../theme/theme10.xml"/><Relationship Id="rId2" Type="http://schemas.openxmlformats.org/officeDocument/2006/relationships/slideLayout" Target="../slideLayouts/slideLayout64.xml"/><Relationship Id="rId1" Type="http://schemas.openxmlformats.org/officeDocument/2006/relationships/slideLayout" Target="../slideLayouts/slideLayout63.xml"/><Relationship Id="rId6" Type="http://schemas.openxmlformats.org/officeDocument/2006/relationships/slideLayout" Target="../slideLayouts/slideLayout68.xml"/><Relationship Id="rId5" Type="http://schemas.openxmlformats.org/officeDocument/2006/relationships/slideLayout" Target="../slideLayouts/slideLayout67.xml"/><Relationship Id="rId4" Type="http://schemas.openxmlformats.org/officeDocument/2006/relationships/slideLayout" Target="../slideLayouts/slideLayout66.xml"/></Relationships>
</file>

<file path=ppt/slideMasters/_rels/slideMaster11.xml.rels><?xml version="1.0" encoding="UTF-8" standalone="yes"?>
<Relationships xmlns="http://schemas.openxmlformats.org/package/2006/relationships"><Relationship Id="rId3" Type="http://schemas.openxmlformats.org/officeDocument/2006/relationships/slideLayout" Target="../slideLayouts/slideLayout71.xml"/><Relationship Id="rId2" Type="http://schemas.openxmlformats.org/officeDocument/2006/relationships/slideLayout" Target="../slideLayouts/slideLayout70.xml"/><Relationship Id="rId1" Type="http://schemas.openxmlformats.org/officeDocument/2006/relationships/slideLayout" Target="../slideLayouts/slideLayout69.xml"/><Relationship Id="rId6" Type="http://schemas.openxmlformats.org/officeDocument/2006/relationships/image" Target="../media/image9.jpeg"/><Relationship Id="rId5" Type="http://schemas.openxmlformats.org/officeDocument/2006/relationships/theme" Target="../theme/theme11.xml"/><Relationship Id="rId4" Type="http://schemas.openxmlformats.org/officeDocument/2006/relationships/slideLayout" Target="../slideLayouts/slideLayout7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2"/>
          <a:srcRect/>
          <a:stretch>
            <a:fillRect/>
          </a:stretch>
        </a:blipFill>
        <a:effectLst/>
      </p:bgPr>
    </p:bg>
    <p:spTree>
      <p:nvGrpSpPr>
        <p:cNvPr id="1" name=""/>
        <p:cNvGrpSpPr/>
        <p:nvPr/>
      </p:nvGrpSpPr>
      <p:grpSpPr>
        <a:xfrm>
          <a:off x="0" y="0"/>
          <a:ext cx="0" cy="0"/>
          <a:chOff x="0" y="0"/>
          <a:chExt cx="0" cy="0"/>
        </a:xfrm>
      </p:grpSpPr>
      <p:sp>
        <p:nvSpPr>
          <p:cNvPr id="1026" name="Marcador de título 1"/>
          <p:cNvSpPr>
            <a:spLocks noGrp="1"/>
          </p:cNvSpPr>
          <p:nvPr>
            <p:ph type="title"/>
          </p:nvPr>
        </p:nvSpPr>
        <p:spPr bwMode="auto">
          <a:xfrm>
            <a:off x="457200" y="274638"/>
            <a:ext cx="5562600"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s-ES_tradnl" altLang="es-MX"/>
              <a:t>Clic para editar título</a:t>
            </a:r>
            <a:endParaRPr lang="es-ES" altLang="es-MX"/>
          </a:p>
        </p:txBody>
      </p:sp>
      <p:sp>
        <p:nvSpPr>
          <p:cNvPr id="1027" name="Marcador de texto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ES_tradnl" altLang="es-MX" dirty="0"/>
              <a:t>Haga clic para modificar el estilo de texto del patrón</a:t>
            </a:r>
          </a:p>
          <a:p>
            <a:pPr lvl="1"/>
            <a:r>
              <a:rPr lang="es-ES_tradnl" altLang="es-MX" dirty="0"/>
              <a:t>Segundo nivel</a:t>
            </a:r>
          </a:p>
          <a:p>
            <a:pPr lvl="2"/>
            <a:r>
              <a:rPr lang="es-ES_tradnl" altLang="es-MX" dirty="0"/>
              <a:t>Tercer nivel</a:t>
            </a:r>
          </a:p>
          <a:p>
            <a:pPr lvl="3"/>
            <a:r>
              <a:rPr lang="es-ES_tradnl" altLang="es-MX" dirty="0"/>
              <a:t>Cuarto nivel</a:t>
            </a:r>
          </a:p>
          <a:p>
            <a:pPr lvl="4"/>
            <a:r>
              <a:rPr lang="es-ES_tradnl" altLang="es-MX" dirty="0"/>
              <a:t>Quinto nivel</a:t>
            </a:r>
            <a:endParaRPr lang="es-ES" altLang="es-MX" dirty="0"/>
          </a:p>
        </p:txBody>
      </p:sp>
      <p:sp>
        <p:nvSpPr>
          <p:cNvPr id="4" name="Marcador de fech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fontAlgn="auto" hangingPunct="1">
              <a:spcBef>
                <a:spcPts val="0"/>
              </a:spcBef>
              <a:spcAft>
                <a:spcPts val="0"/>
              </a:spcAft>
              <a:defRPr sz="1200" b="0" i="0" smtClean="0">
                <a:solidFill>
                  <a:schemeClr val="tx1">
                    <a:tint val="75000"/>
                  </a:schemeClr>
                </a:solidFill>
                <a:latin typeface="Myriad Pro"/>
                <a:cs typeface="Myriad Pro"/>
              </a:defRPr>
            </a:lvl1pPr>
          </a:lstStyle>
          <a:p>
            <a:pPr>
              <a:defRPr/>
            </a:pPr>
            <a:endParaRPr lang="es-ES" dirty="0"/>
          </a:p>
        </p:txBody>
      </p:sp>
      <p:sp>
        <p:nvSpPr>
          <p:cNvPr id="5" name="Marcador de pie de pá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b="0" i="0" dirty="0">
                <a:solidFill>
                  <a:schemeClr val="tx1">
                    <a:tint val="75000"/>
                  </a:schemeClr>
                </a:solidFill>
                <a:latin typeface="Myriad Pro"/>
                <a:cs typeface="Myriad Pro"/>
              </a:defRPr>
            </a:lvl1pPr>
          </a:lstStyle>
          <a:p>
            <a:pPr>
              <a:defRPr/>
            </a:pPr>
            <a:endParaRPr lang="es-ES" dirty="0"/>
          </a:p>
        </p:txBody>
      </p:sp>
      <p:sp>
        <p:nvSpPr>
          <p:cNvPr id="6" name="Marcador de número de diapositiva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Myriad Pro"/>
                <a:ea typeface="Myriad Pro"/>
                <a:cs typeface="Myriad Pro"/>
              </a:defRPr>
            </a:lvl1pPr>
          </a:lstStyle>
          <a:p>
            <a:fld id="{EA7C98A2-C6F5-4145-A038-7818A4CD901D}" type="slidenum">
              <a:rPr lang="es-ES" altLang="es-MX"/>
              <a:pPr/>
              <a:t>‹Nº›</a:t>
            </a:fld>
            <a:endParaRPr lang="es-ES" altLang="es-MX" dirty="0"/>
          </a:p>
        </p:txBody>
      </p:sp>
    </p:spTree>
  </p:cSld>
  <p:clrMap bg1="lt1" tx1="dk1" bg2="lt2" tx2="dk2" accent1="accent1" accent2="accent2" accent3="accent3" accent4="accent4" accent5="accent5" accent6="accent6" hlink="hlink" folHlink="folHlink"/>
  <p:sldLayoutIdLst>
    <p:sldLayoutId id="2147483667" r:id="rId1"/>
    <p:sldLayoutId id="2147483659" r:id="rId2"/>
    <p:sldLayoutId id="2147483660" r:id="rId3"/>
    <p:sldLayoutId id="2147483661" r:id="rId4"/>
    <p:sldLayoutId id="2147483662" r:id="rId5"/>
    <p:sldLayoutId id="2147483663" r:id="rId6"/>
    <p:sldLayoutId id="2147483664" r:id="rId7"/>
    <p:sldLayoutId id="2147483665" r:id="rId8"/>
    <p:sldLayoutId id="2147483666" r:id="rId9"/>
    <p:sldLayoutId id="2147483826" r:id="rId10"/>
  </p:sldLayoutIdLst>
  <p:hf hdr="0" ftr="0" dt="0"/>
  <p:txStyles>
    <p:title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p:titleStyle>
    <p:bodyStyle>
      <a:lvl1pPr marL="342900" indent="-342900" algn="l" defTabSz="457200" rtl="0" fontAlgn="base">
        <a:spcBef>
          <a:spcPct val="20000"/>
        </a:spcBef>
        <a:spcAft>
          <a:spcPct val="0"/>
        </a:spcAft>
        <a:buFont typeface="Arial" pitchFamily="34" charset="0"/>
        <a:buChar char="•"/>
        <a:defRPr sz="2800" kern="1200">
          <a:solidFill>
            <a:schemeClr val="tx1"/>
          </a:solidFill>
          <a:latin typeface="Century Gothic" panose="020B0502020202020204" pitchFamily="34" charset="0"/>
          <a:ea typeface="Century Gothic" panose="020B0502020202020204" pitchFamily="34" charset="0"/>
          <a:cs typeface="Century Gothic" panose="020B0502020202020204" pitchFamily="34" charset="0"/>
        </a:defRPr>
      </a:lvl1pPr>
      <a:lvl2pPr marL="742950" indent="-285750" algn="l" defTabSz="457200" rtl="0" fontAlgn="base">
        <a:spcBef>
          <a:spcPct val="20000"/>
        </a:spcBef>
        <a:spcAft>
          <a:spcPct val="0"/>
        </a:spcAft>
        <a:buFont typeface="Arial" pitchFamily="34" charset="0"/>
        <a:buChar char="–"/>
        <a:defRPr sz="2400" kern="1200">
          <a:solidFill>
            <a:schemeClr val="tx1"/>
          </a:solidFill>
          <a:latin typeface="Century Gothic" panose="020B0502020202020204" pitchFamily="34" charset="0"/>
          <a:ea typeface="Century Gothic" panose="020B0502020202020204" pitchFamily="34" charset="0"/>
          <a:cs typeface="Century Gothic" panose="020B0502020202020204" pitchFamily="34" charset="0"/>
        </a:defRPr>
      </a:lvl2pPr>
      <a:lvl3pPr marL="1143000" indent="-228600" algn="l" defTabSz="457200" rtl="0" fontAlgn="base">
        <a:spcBef>
          <a:spcPct val="20000"/>
        </a:spcBef>
        <a:spcAft>
          <a:spcPct val="0"/>
        </a:spcAft>
        <a:buFont typeface="Arial" pitchFamily="34" charset="0"/>
        <a:buChar char="•"/>
        <a:defRPr sz="2000" kern="1200">
          <a:solidFill>
            <a:schemeClr val="tx1"/>
          </a:solidFill>
          <a:latin typeface="Century Gothic" panose="020B0502020202020204" pitchFamily="34" charset="0"/>
          <a:ea typeface="Century Gothic" panose="020B0502020202020204" pitchFamily="34" charset="0"/>
          <a:cs typeface="Century Gothic" panose="020B0502020202020204" pitchFamily="34" charset="0"/>
        </a:defRPr>
      </a:lvl3pPr>
      <a:lvl4pPr marL="1600200" indent="-228600" algn="l" defTabSz="457200" rtl="0" fontAlgn="base">
        <a:spcBef>
          <a:spcPct val="20000"/>
        </a:spcBef>
        <a:spcAft>
          <a:spcPct val="0"/>
        </a:spcAft>
        <a:buFont typeface="Arial" pitchFamily="34" charset="0"/>
        <a:buChar char="–"/>
        <a:defRPr kern="1200">
          <a:solidFill>
            <a:schemeClr val="tx1"/>
          </a:solidFill>
          <a:latin typeface="Century Gothic" panose="020B0502020202020204" pitchFamily="34" charset="0"/>
          <a:ea typeface="Century Gothic" panose="020B0502020202020204" pitchFamily="34" charset="0"/>
          <a:cs typeface="Century Gothic" panose="020B0502020202020204" pitchFamily="34" charset="0"/>
        </a:defRPr>
      </a:lvl4pPr>
      <a:lvl5pPr marL="2057400" indent="-228600" algn="l" defTabSz="457200" rtl="0" fontAlgn="base">
        <a:spcBef>
          <a:spcPct val="20000"/>
        </a:spcBef>
        <a:spcAft>
          <a:spcPct val="0"/>
        </a:spcAft>
        <a:buFont typeface="Arial" pitchFamily="34" charset="0"/>
        <a:buChar char="»"/>
        <a:defRPr kern="1200">
          <a:solidFill>
            <a:schemeClr val="tx1"/>
          </a:solidFill>
          <a:latin typeface="Century Gothic" panose="020B0502020202020204" pitchFamily="34" charset="0"/>
          <a:ea typeface="Century Gothic" panose="020B0502020202020204" pitchFamily="34" charset="0"/>
          <a:cs typeface="Century Gothic" panose="020B0502020202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a:srcRect/>
          <a:stretch>
            <a:fillRect/>
          </a:stretch>
        </a:blipFill>
        <a:effectLst/>
      </p:bgPr>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457200" y="274639"/>
            <a:ext cx="6096000" cy="631524"/>
          </a:xfrm>
          <a:prstGeom prst="rect">
            <a:avLst/>
          </a:prstGeom>
        </p:spPr>
        <p:txBody>
          <a:bodyPr vert="horz" lIns="91440" tIns="45720" rIns="91440" bIns="45720" rtlCol="0" anchor="ctr">
            <a:normAutofit/>
          </a:bodyPr>
          <a:lstStyle/>
          <a:p>
            <a:r>
              <a:rPr lang="es-ES_tradnl" dirty="0"/>
              <a:t>Clic para editar título</a:t>
            </a:r>
            <a:endParaRPr lang="es-ES" dirty="0"/>
          </a:p>
        </p:txBody>
      </p:sp>
      <p:sp>
        <p:nvSpPr>
          <p:cNvPr id="3" name="Marcador de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_tradnl" dirty="0"/>
              <a:t>Haga clic para modificar el estilo de texto del patrón</a:t>
            </a:r>
          </a:p>
          <a:p>
            <a:pPr lvl="1"/>
            <a:r>
              <a:rPr lang="es-ES_tradnl" dirty="0"/>
              <a:t>Segundo nivel</a:t>
            </a:r>
          </a:p>
          <a:p>
            <a:pPr lvl="2"/>
            <a:r>
              <a:rPr lang="es-ES_tradnl" dirty="0"/>
              <a:t>Tercer nivel</a:t>
            </a:r>
          </a:p>
          <a:p>
            <a:pPr lvl="3"/>
            <a:r>
              <a:rPr lang="es-ES_tradnl" dirty="0"/>
              <a:t>Cuarto nivel</a:t>
            </a:r>
          </a:p>
          <a:p>
            <a:pPr lvl="4"/>
            <a:r>
              <a:rPr lang="es-ES_tradnl" dirty="0"/>
              <a:t>Quinto nivel</a:t>
            </a:r>
            <a:endParaRPr lang="es-ES" dirty="0"/>
          </a:p>
        </p:txBody>
      </p:sp>
      <p:sp>
        <p:nvSpPr>
          <p:cNvPr id="4" name="Marcador de fech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b="0" i="0">
                <a:solidFill>
                  <a:schemeClr val="tx1">
                    <a:tint val="75000"/>
                  </a:schemeClr>
                </a:solidFill>
                <a:latin typeface="Myriad Pro"/>
                <a:cs typeface="Myriad Pro"/>
              </a:defRPr>
            </a:lvl1pPr>
          </a:lstStyle>
          <a:p>
            <a:pPr eaLnBrk="1" fontAlgn="auto" hangingPunct="1">
              <a:spcBef>
                <a:spcPts val="0"/>
              </a:spcBef>
              <a:spcAft>
                <a:spcPts val="0"/>
              </a:spcAft>
            </a:pPr>
            <a:endParaRPr lang="es-ES" dirty="0">
              <a:solidFill>
                <a:prstClr val="black">
                  <a:tint val="75000"/>
                </a:prstClr>
              </a:solidFill>
            </a:endParaRPr>
          </a:p>
        </p:txBody>
      </p:sp>
      <p:sp>
        <p:nvSpPr>
          <p:cNvPr id="5" name="Marcador de pie de pá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b="0" i="0">
                <a:solidFill>
                  <a:schemeClr val="tx1">
                    <a:tint val="75000"/>
                  </a:schemeClr>
                </a:solidFill>
                <a:latin typeface="Myriad Pro"/>
                <a:cs typeface="Myriad Pro"/>
              </a:defRPr>
            </a:lvl1pPr>
          </a:lstStyle>
          <a:p>
            <a:pPr eaLnBrk="1" fontAlgn="auto" hangingPunct="1">
              <a:spcBef>
                <a:spcPts val="0"/>
              </a:spcBef>
              <a:spcAft>
                <a:spcPts val="0"/>
              </a:spcAft>
            </a:pPr>
            <a:endParaRPr lang="es-ES" dirty="0">
              <a:solidFill>
                <a:prstClr val="black">
                  <a:tint val="75000"/>
                </a:prstClr>
              </a:solidFill>
            </a:endParaRPr>
          </a:p>
        </p:txBody>
      </p:sp>
      <p:sp>
        <p:nvSpPr>
          <p:cNvPr id="6" name="Marcador de número de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b="0" i="0">
                <a:solidFill>
                  <a:schemeClr val="tx1">
                    <a:tint val="75000"/>
                  </a:schemeClr>
                </a:solidFill>
                <a:latin typeface="Century Gothic" panose="020B0502020202020204" pitchFamily="34" charset="0"/>
                <a:cs typeface="Century Gothic" panose="020B0502020202020204" pitchFamily="34" charset="0"/>
              </a:defRPr>
            </a:lvl1pPr>
          </a:lstStyle>
          <a:p>
            <a:pPr algn="ctr" defTabSz="913881" eaLnBrk="1" fontAlgn="auto" hangingPunct="1">
              <a:spcBef>
                <a:spcPts val="0"/>
              </a:spcBef>
              <a:spcAft>
                <a:spcPts val="0"/>
              </a:spcAft>
            </a:pPr>
            <a:fld id="{C0DD11E7-DE26-3544-ADD9-B909B5A09C33}" type="slidenum">
              <a:rPr lang="es-ES" sz="1050" smtClean="0">
                <a:solidFill>
                  <a:prstClr val="black"/>
                </a:solidFill>
                <a:cs typeface="Arial" pitchFamily="34" charset="0"/>
              </a:rPr>
              <a:pPr algn="ctr" defTabSz="913881" eaLnBrk="1" fontAlgn="auto" hangingPunct="1">
                <a:spcBef>
                  <a:spcPts val="0"/>
                </a:spcBef>
                <a:spcAft>
                  <a:spcPts val="0"/>
                </a:spcAft>
              </a:pP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2784523997"/>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 id="2147483681" r:id="rId12"/>
  </p:sldLayoutIdLst>
  <p:hf hdr="0" ftr="0" dt="0"/>
  <p:txStyles>
    <p:titleStyle>
      <a:lvl1pPr algn="l" defTabSz="457200" rtl="0" eaLnBrk="1" latinLnBrk="0" hangingPunct="1">
        <a:spcBef>
          <a:spcPct val="0"/>
        </a:spcBef>
        <a:buNone/>
        <a:defRPr sz="3200" b="0" i="0" kern="1200">
          <a:solidFill>
            <a:srgbClr val="CD0000"/>
          </a:solidFill>
          <a:latin typeface="Myriad Pro"/>
          <a:ea typeface="+mj-ea"/>
          <a:cs typeface="Myriad Pro"/>
        </a:defRPr>
      </a:lvl1pPr>
    </p:titleStyle>
    <p:bodyStyle>
      <a:lvl1pPr marL="342900" indent="-342900" algn="l" defTabSz="457200" rtl="0" eaLnBrk="1" latinLnBrk="0" hangingPunct="1">
        <a:spcBef>
          <a:spcPct val="20000"/>
        </a:spcBef>
        <a:buFont typeface="Arial"/>
        <a:buChar char="•"/>
        <a:defRPr sz="2800" b="0" i="0" kern="1200">
          <a:solidFill>
            <a:schemeClr val="tx1"/>
          </a:solidFill>
          <a:latin typeface="Century Gothic" panose="020B0502020202020204" pitchFamily="34" charset="0"/>
          <a:ea typeface="+mn-ea"/>
          <a:cs typeface="Century Gothic" panose="020B0502020202020204" pitchFamily="34" charset="0"/>
        </a:defRPr>
      </a:lvl1pPr>
      <a:lvl2pPr marL="742950" indent="-285750" algn="l" defTabSz="457200" rtl="0" eaLnBrk="1" latinLnBrk="0" hangingPunct="1">
        <a:spcBef>
          <a:spcPct val="20000"/>
        </a:spcBef>
        <a:buFont typeface="Arial"/>
        <a:buChar char="–"/>
        <a:defRPr sz="2400" b="0" i="0" kern="1200">
          <a:solidFill>
            <a:schemeClr val="tx1"/>
          </a:solidFill>
          <a:latin typeface="Century Gothic" panose="020B0502020202020204" pitchFamily="34" charset="0"/>
          <a:ea typeface="+mn-ea"/>
          <a:cs typeface="Century Gothic" panose="020B0502020202020204" pitchFamily="34" charset="0"/>
        </a:defRPr>
      </a:lvl2pPr>
      <a:lvl3pPr marL="1143000" indent="-228600" algn="l" defTabSz="457200" rtl="0" eaLnBrk="1" latinLnBrk="0" hangingPunct="1">
        <a:spcBef>
          <a:spcPct val="20000"/>
        </a:spcBef>
        <a:buFont typeface="Arial"/>
        <a:buChar char="•"/>
        <a:defRPr sz="2000" b="0" i="0" kern="1200">
          <a:solidFill>
            <a:schemeClr val="tx1"/>
          </a:solidFill>
          <a:latin typeface="Century Gothic" panose="020B0502020202020204" pitchFamily="34" charset="0"/>
          <a:ea typeface="+mn-ea"/>
          <a:cs typeface="Century Gothic" panose="020B0502020202020204" pitchFamily="34" charset="0"/>
        </a:defRPr>
      </a:lvl3pPr>
      <a:lvl4pPr marL="1600200" indent="-228600" algn="l" defTabSz="457200" rtl="0" eaLnBrk="1" latinLnBrk="0" hangingPunct="1">
        <a:spcBef>
          <a:spcPct val="20000"/>
        </a:spcBef>
        <a:buFont typeface="Arial"/>
        <a:buChar char="–"/>
        <a:defRPr sz="1800" b="0" i="0" kern="1200">
          <a:solidFill>
            <a:schemeClr val="tx1"/>
          </a:solidFill>
          <a:latin typeface="Century Gothic" panose="020B0502020202020204" pitchFamily="34" charset="0"/>
          <a:ea typeface="+mn-ea"/>
          <a:cs typeface="Century Gothic" panose="020B0502020202020204" pitchFamily="34" charset="0"/>
        </a:defRPr>
      </a:lvl4pPr>
      <a:lvl5pPr marL="2057400" indent="-228600" algn="l" defTabSz="457200" rtl="0" eaLnBrk="1" latinLnBrk="0" hangingPunct="1">
        <a:spcBef>
          <a:spcPct val="20000"/>
        </a:spcBef>
        <a:buFont typeface="Arial"/>
        <a:buChar char="»"/>
        <a:defRPr sz="1800" b="0" i="0" kern="1200">
          <a:solidFill>
            <a:schemeClr val="tx1"/>
          </a:solidFill>
          <a:latin typeface="Century Gothic" panose="020B0502020202020204" pitchFamily="34" charset="0"/>
          <a:ea typeface="+mn-ea"/>
          <a:cs typeface="Century Gothic" panose="020B0502020202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163287" y="1094509"/>
            <a:ext cx="8806543" cy="522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s-ES" altLang="es-MX" dirty="0"/>
              <a:t>Haga clic para modificar el estilo de texto del patrón</a:t>
            </a:r>
          </a:p>
          <a:p>
            <a:pPr lvl="1"/>
            <a:r>
              <a:rPr lang="es-ES" altLang="es-MX" dirty="0"/>
              <a:t>Segundo </a:t>
            </a:r>
            <a:r>
              <a:rPr lang="es-ES" altLang="es-MX" dirty="0" err="1"/>
              <a:t>nivelTercer</a:t>
            </a:r>
            <a:r>
              <a:rPr lang="es-ES" altLang="es-MX" dirty="0"/>
              <a:t> nivel</a:t>
            </a:r>
          </a:p>
          <a:p>
            <a:pPr lvl="3"/>
            <a:r>
              <a:rPr lang="es-ES" altLang="es-MX" dirty="0"/>
              <a:t>Cuarto nivel</a:t>
            </a:r>
          </a:p>
          <a:p>
            <a:pPr lvl="4"/>
            <a:r>
              <a:rPr lang="es-ES" altLang="es-MX" dirty="0"/>
              <a:t>Quinto nivel</a:t>
            </a:r>
            <a:endParaRPr lang="en-US" altLang="es-MX" dirty="0"/>
          </a:p>
        </p:txBody>
      </p:sp>
      <p:pic>
        <p:nvPicPr>
          <p:cNvPr id="1034" name="Imagen 3"/>
          <p:cNvPicPr>
            <a:picLocks noChangeAspect="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6805" y="6370988"/>
            <a:ext cx="483053" cy="487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lide Number Placeholder 5"/>
          <p:cNvSpPr txBox="1">
            <a:spLocks/>
          </p:cNvSpPr>
          <p:nvPr/>
        </p:nvSpPr>
        <p:spPr>
          <a:xfrm>
            <a:off x="8654144" y="6473146"/>
            <a:ext cx="489856" cy="365125"/>
          </a:xfrm>
          <a:prstGeom prst="rect">
            <a:avLst/>
          </a:prstGeom>
        </p:spPr>
        <p:txBody>
          <a:bodyPr vert="horz" wrap="square" lIns="91440" tIns="45720" rIns="91440" bIns="45720" numCol="1" anchor="ctr" anchorCtr="0" compatLnSpc="1">
            <a:prstTxWarp prst="textNoShape">
              <a:avLst/>
            </a:prstTxWarp>
          </a:bodyPr>
          <a:lstStyle>
            <a:defPPr>
              <a:defRPr lang="es-ES_tradnl"/>
            </a:defPPr>
            <a:lvl1pPr algn="r" defTabSz="457200" rtl="0" eaLnBrk="1" fontAlgn="base" hangingPunct="1">
              <a:spcBef>
                <a:spcPct val="0"/>
              </a:spcBef>
              <a:spcAft>
                <a:spcPct val="0"/>
              </a:spcAft>
              <a:defRPr sz="900" kern="1200">
                <a:solidFill>
                  <a:schemeClr val="accent2"/>
                </a:solidFill>
                <a:latin typeface="Gill Sans MT" panose="020B0502020104020203" pitchFamily="34" charset="0"/>
                <a:ea typeface="+mn-ea"/>
                <a:cs typeface="Arial" panose="020B0604020202020204" pitchFamily="34" charset="0"/>
              </a:defRPr>
            </a:lvl1pPr>
            <a:lvl2pPr marL="457200" algn="l" defTabSz="457200" rtl="0" eaLnBrk="0" fontAlgn="base" hangingPunct="0">
              <a:spcBef>
                <a:spcPct val="0"/>
              </a:spcBef>
              <a:spcAft>
                <a:spcPct val="0"/>
              </a:spcAft>
              <a:defRPr kern="1200">
                <a:solidFill>
                  <a:schemeClr val="tx1"/>
                </a:solidFill>
                <a:latin typeface="Gill Sans MT" panose="020B0502020104020203" pitchFamily="34" charset="0"/>
                <a:ea typeface="+mn-ea"/>
                <a:cs typeface="Arial" panose="020B0604020202020204" pitchFamily="34" charset="0"/>
              </a:defRPr>
            </a:lvl2pPr>
            <a:lvl3pPr marL="914400" algn="l" defTabSz="457200" rtl="0" eaLnBrk="0" fontAlgn="base" hangingPunct="0">
              <a:spcBef>
                <a:spcPct val="0"/>
              </a:spcBef>
              <a:spcAft>
                <a:spcPct val="0"/>
              </a:spcAft>
              <a:defRPr kern="1200">
                <a:solidFill>
                  <a:schemeClr val="tx1"/>
                </a:solidFill>
                <a:latin typeface="Gill Sans MT" panose="020B0502020104020203" pitchFamily="34" charset="0"/>
                <a:ea typeface="+mn-ea"/>
                <a:cs typeface="Arial" panose="020B0604020202020204" pitchFamily="34" charset="0"/>
              </a:defRPr>
            </a:lvl3pPr>
            <a:lvl4pPr marL="1371600" algn="l" defTabSz="457200" rtl="0" eaLnBrk="0" fontAlgn="base" hangingPunct="0">
              <a:spcBef>
                <a:spcPct val="0"/>
              </a:spcBef>
              <a:spcAft>
                <a:spcPct val="0"/>
              </a:spcAft>
              <a:defRPr kern="1200">
                <a:solidFill>
                  <a:schemeClr val="tx1"/>
                </a:solidFill>
                <a:latin typeface="Gill Sans MT" panose="020B0502020104020203" pitchFamily="34" charset="0"/>
                <a:ea typeface="+mn-ea"/>
                <a:cs typeface="Arial" panose="020B0604020202020204" pitchFamily="34" charset="0"/>
              </a:defRPr>
            </a:lvl4pPr>
            <a:lvl5pPr marL="1828800" algn="l" defTabSz="457200" rtl="0" eaLnBrk="0" fontAlgn="base" hangingPunct="0">
              <a:spcBef>
                <a:spcPct val="0"/>
              </a:spcBef>
              <a:spcAft>
                <a:spcPct val="0"/>
              </a:spcAft>
              <a:defRPr kern="1200">
                <a:solidFill>
                  <a:schemeClr val="tx1"/>
                </a:solidFill>
                <a:latin typeface="Gill Sans MT" panose="020B0502020104020203"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Gill Sans MT" panose="020B0502020104020203"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Gill Sans MT" panose="020B0502020104020203"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Gill Sans MT" panose="020B0502020104020203"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Gill Sans MT" panose="020B0502020104020203" pitchFamily="34" charset="0"/>
                <a:ea typeface="+mn-ea"/>
                <a:cs typeface="Arial" panose="020B0604020202020204" pitchFamily="34" charset="0"/>
              </a:defRPr>
            </a:lvl9pPr>
          </a:lstStyle>
          <a:p>
            <a:pPr>
              <a:defRPr/>
            </a:pPr>
            <a:fld id="{678C3A87-2245-4297-BF39-106410934779}" type="slidenum">
              <a:rPr lang="es-ES_tradnl" altLang="es-MX" smtClean="0">
                <a:solidFill>
                  <a:srgbClr val="4590B8"/>
                </a:solidFill>
              </a:rPr>
              <a:pPr>
                <a:defRPr/>
              </a:pPr>
              <a:t>‹Nº›</a:t>
            </a:fld>
            <a:endParaRPr lang="es-ES_tradnl" altLang="es-MX" dirty="0">
              <a:solidFill>
                <a:srgbClr val="4590B8"/>
              </a:solidFill>
            </a:endParaRPr>
          </a:p>
        </p:txBody>
      </p:sp>
      <p:sp>
        <p:nvSpPr>
          <p:cNvPr id="10" name="Rectangle 9"/>
          <p:cNvSpPr/>
          <p:nvPr/>
        </p:nvSpPr>
        <p:spPr>
          <a:xfrm>
            <a:off x="338138" y="817563"/>
            <a:ext cx="2743200" cy="9048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6070600" y="817563"/>
            <a:ext cx="2743200" cy="90487"/>
          </a:xfrm>
          <a:prstGeom prst="rect">
            <a:avLst/>
          </a:prstGeom>
          <a:solidFill>
            <a:srgbClr val="8FBDD5"/>
          </a:solidFill>
          <a:ln>
            <a:noFill/>
          </a:ln>
          <a:effectLst/>
        </p:spPr>
        <p:style>
          <a:lnRef idx="1">
            <a:schemeClr val="accent1"/>
          </a:lnRef>
          <a:fillRef idx="3">
            <a:schemeClr val="accent1"/>
          </a:fillRef>
          <a:effectRef idx="2">
            <a:schemeClr val="accent1"/>
          </a:effectRef>
          <a:fontRef idx="minor">
            <a:schemeClr val="lt1"/>
          </a:fontRef>
        </p:style>
      </p:sp>
      <p:sp>
        <p:nvSpPr>
          <p:cNvPr id="12" name="Rectangle 11"/>
          <p:cNvSpPr/>
          <p:nvPr/>
        </p:nvSpPr>
        <p:spPr>
          <a:xfrm>
            <a:off x="3197225" y="817563"/>
            <a:ext cx="2743200" cy="90487"/>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3" name="Rectangle 12"/>
          <p:cNvSpPr>
            <a:spLocks noChangeAspect="1"/>
          </p:cNvSpPr>
          <p:nvPr/>
        </p:nvSpPr>
        <p:spPr>
          <a:xfrm>
            <a:off x="338138" y="115888"/>
            <a:ext cx="8482012" cy="64928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338138" y="115888"/>
            <a:ext cx="8475663" cy="649287"/>
          </a:xfrm>
          <a:prstGeom prst="rect">
            <a:avLst/>
          </a:prstGeom>
        </p:spPr>
        <p:txBody>
          <a:bodyPr vert="horz" lIns="91440" tIns="45720" rIns="91440" bIns="45720" rtlCol="0" anchor="b">
            <a:normAutofit/>
          </a:bodyPr>
          <a:lstStyle/>
          <a:p>
            <a:r>
              <a:rPr lang="es-ES" dirty="0"/>
              <a:t>Haga clic para modificar el estilo de título del</a:t>
            </a:r>
            <a:endParaRPr lang="en-US" dirty="0"/>
          </a:p>
        </p:txBody>
      </p:sp>
    </p:spTree>
    <p:extLst>
      <p:ext uri="{BB962C8B-B14F-4D97-AF65-F5344CB8AC3E}">
        <p14:creationId xmlns:p14="http://schemas.microsoft.com/office/powerpoint/2010/main" val="310624158"/>
      </p:ext>
    </p:extLst>
  </p:cSld>
  <p:clrMap bg1="lt1" tx1="dk1" bg2="lt2" tx2="dk2" accent1="accent1" accent2="accent2" accent3="accent3" accent4="accent4" accent5="accent5" accent6="accent6" hlink="hlink" folHlink="folHlink"/>
  <p:sldLayoutIdLst>
    <p:sldLayoutId id="2147483717" r:id="rId1"/>
    <p:sldLayoutId id="2147483718" r:id="rId2"/>
    <p:sldLayoutId id="2147483719" r:id="rId3"/>
    <p:sldLayoutId id="2147483720" r:id="rId4"/>
    <p:sldLayoutId id="2147483721" r:id="rId5"/>
    <p:sldLayoutId id="2147483722" r:id="rId6"/>
    <p:sldLayoutId id="2147483723" r:id="rId7"/>
    <p:sldLayoutId id="2147483724" r:id="rId8"/>
  </p:sldLayoutIdLst>
  <p:hf hdr="0" ftr="0" dt="0"/>
  <p:txStyles>
    <p:titleStyle>
      <a:lvl1pPr algn="l" defTabSz="457200" rtl="0" eaLnBrk="1" fontAlgn="base" hangingPunct="1">
        <a:spcBef>
          <a:spcPct val="0"/>
        </a:spcBef>
        <a:spcAft>
          <a:spcPct val="0"/>
        </a:spcAft>
        <a:defRPr sz="2800" kern="1200" cap="all">
          <a:solidFill>
            <a:schemeClr val="bg1"/>
          </a:solidFill>
          <a:latin typeface="Calibri" panose="020F0502020204030204" pitchFamily="34" charset="0"/>
          <a:ea typeface="+mj-ea"/>
          <a:cs typeface="+mj-cs"/>
        </a:defRPr>
      </a:lvl1pPr>
      <a:lvl2pPr algn="l" defTabSz="457200" rtl="0" eaLnBrk="1" fontAlgn="base" hangingPunct="1">
        <a:spcBef>
          <a:spcPct val="0"/>
        </a:spcBef>
        <a:spcAft>
          <a:spcPct val="0"/>
        </a:spcAft>
        <a:defRPr sz="2800">
          <a:solidFill>
            <a:schemeClr val="bg1"/>
          </a:solidFill>
          <a:latin typeface="Gill Sans MT"/>
        </a:defRPr>
      </a:lvl2pPr>
      <a:lvl3pPr algn="l" defTabSz="457200" rtl="0" eaLnBrk="1" fontAlgn="base" hangingPunct="1">
        <a:spcBef>
          <a:spcPct val="0"/>
        </a:spcBef>
        <a:spcAft>
          <a:spcPct val="0"/>
        </a:spcAft>
        <a:defRPr sz="2800">
          <a:solidFill>
            <a:schemeClr val="bg1"/>
          </a:solidFill>
          <a:latin typeface="Gill Sans MT"/>
        </a:defRPr>
      </a:lvl3pPr>
      <a:lvl4pPr algn="l" defTabSz="457200" rtl="0" eaLnBrk="1" fontAlgn="base" hangingPunct="1">
        <a:spcBef>
          <a:spcPct val="0"/>
        </a:spcBef>
        <a:spcAft>
          <a:spcPct val="0"/>
        </a:spcAft>
        <a:defRPr sz="2800">
          <a:solidFill>
            <a:schemeClr val="bg1"/>
          </a:solidFill>
          <a:latin typeface="Gill Sans MT"/>
        </a:defRPr>
      </a:lvl4pPr>
      <a:lvl5pPr algn="l" defTabSz="457200" rtl="0" eaLnBrk="1" fontAlgn="base" hangingPunct="1">
        <a:spcBef>
          <a:spcPct val="0"/>
        </a:spcBef>
        <a:spcAft>
          <a:spcPct val="0"/>
        </a:spcAft>
        <a:defRPr sz="2800">
          <a:solidFill>
            <a:schemeClr val="bg1"/>
          </a:solidFill>
          <a:latin typeface="Gill Sans MT"/>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4800" indent="-304800" algn="l" defTabSz="457200" rtl="0" eaLnBrk="1" fontAlgn="base" hangingPunct="1">
        <a:spcBef>
          <a:spcPct val="20000"/>
        </a:spcBef>
        <a:spcAft>
          <a:spcPts val="600"/>
        </a:spcAft>
        <a:buClr>
          <a:schemeClr val="accent2"/>
        </a:buClr>
        <a:buSzPct val="92000"/>
        <a:buFont typeface="Wingdings 2" panose="05020102010507070707" pitchFamily="18" charset="2"/>
        <a:buChar char=""/>
        <a:defRPr kern="1200">
          <a:solidFill>
            <a:schemeClr val="accent1"/>
          </a:solidFill>
          <a:latin typeface="Calibri" panose="020F0502020204030204" pitchFamily="34" charset="0"/>
          <a:ea typeface="+mn-ea"/>
          <a:cs typeface="+mn-cs"/>
        </a:defRPr>
      </a:lvl1pPr>
      <a:lvl2pPr marL="628650" indent="-304800" algn="l" defTabSz="457200" rtl="0" eaLnBrk="1" fontAlgn="base" hangingPunct="1">
        <a:spcBef>
          <a:spcPct val="20000"/>
        </a:spcBef>
        <a:spcAft>
          <a:spcPts val="600"/>
        </a:spcAft>
        <a:buClr>
          <a:schemeClr val="accent2"/>
        </a:buClr>
        <a:buSzPct val="92000"/>
        <a:buFont typeface="Wingdings 2" panose="05020102010507070707" pitchFamily="18" charset="2"/>
        <a:buChar char=""/>
        <a:defRPr sz="1600" kern="1200">
          <a:solidFill>
            <a:schemeClr val="accent1"/>
          </a:solidFill>
          <a:latin typeface="Calibri" panose="020F0502020204030204" pitchFamily="34" charset="0"/>
          <a:ea typeface="+mn-ea"/>
          <a:cs typeface="+mn-cs"/>
        </a:defRPr>
      </a:lvl2pPr>
      <a:lvl3pPr marL="898525" indent="-269875" algn="l" defTabSz="457200" rtl="0" eaLnBrk="1" fontAlgn="base"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1425" indent="-233363" algn="l" defTabSz="457200" rtl="0" eaLnBrk="1" fontAlgn="base" hangingPunct="1">
        <a:spcBef>
          <a:spcPct val="20000"/>
        </a:spcBef>
        <a:spcAft>
          <a:spcPts val="600"/>
        </a:spcAft>
        <a:buClr>
          <a:schemeClr val="accent2"/>
        </a:buClr>
        <a:buSzPct val="92000"/>
        <a:buFont typeface="Wingdings 2" panose="05020102010507070707" pitchFamily="18" charset="2"/>
        <a:buChar char=""/>
        <a:defRPr sz="1200" kern="1200">
          <a:solidFill>
            <a:schemeClr val="accent1"/>
          </a:solidFill>
          <a:latin typeface="Calibri" panose="020F0502020204030204" pitchFamily="34" charset="0"/>
          <a:ea typeface="+mn-ea"/>
          <a:cs typeface="+mn-cs"/>
        </a:defRPr>
      </a:lvl4pPr>
      <a:lvl5pPr marL="1601788" indent="-233363" algn="l" defTabSz="457200" rtl="0" eaLnBrk="1" fontAlgn="base" hangingPunct="1">
        <a:spcBef>
          <a:spcPct val="20000"/>
        </a:spcBef>
        <a:spcAft>
          <a:spcPts val="600"/>
        </a:spcAft>
        <a:buClr>
          <a:schemeClr val="accent2"/>
        </a:buClr>
        <a:buSzPct val="92000"/>
        <a:buFont typeface="Wingdings 2" panose="05020102010507070707" pitchFamily="18" charset="2"/>
        <a:buChar char=""/>
        <a:defRPr sz="1200" kern="1200">
          <a:solidFill>
            <a:schemeClr val="accent1"/>
          </a:solidFill>
          <a:latin typeface="Calibri" panose="020F0502020204030204" pitchFamily="34" charset="0"/>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2" name="Imagen 3"/>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805" y="6370988"/>
            <a:ext cx="483053" cy="487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angle 12"/>
          <p:cNvSpPr/>
          <p:nvPr/>
        </p:nvSpPr>
        <p:spPr>
          <a:xfrm>
            <a:off x="338138" y="817563"/>
            <a:ext cx="2743200" cy="90487"/>
          </a:xfrm>
          <a:prstGeom prst="rect">
            <a:avLst/>
          </a:prstGeom>
          <a:solidFill>
            <a:srgbClr val="1A3260"/>
          </a:solidFill>
          <a:ln w="12700" cap="rnd" cmpd="sng" algn="ctr">
            <a:noFill/>
            <a:prstDash val="solid"/>
          </a:ln>
          <a:effectLst/>
        </p:spPr>
      </p:sp>
      <p:sp>
        <p:nvSpPr>
          <p:cNvPr id="14" name="Rectangle 13"/>
          <p:cNvSpPr/>
          <p:nvPr/>
        </p:nvSpPr>
        <p:spPr>
          <a:xfrm>
            <a:off x="6070600" y="817563"/>
            <a:ext cx="2743200" cy="90487"/>
          </a:xfrm>
          <a:prstGeom prst="rect">
            <a:avLst/>
          </a:prstGeom>
          <a:solidFill>
            <a:srgbClr val="8FBDD5"/>
          </a:solidFill>
          <a:ln w="12700" cap="rnd" cmpd="sng" algn="ctr">
            <a:noFill/>
            <a:prstDash val="solid"/>
          </a:ln>
          <a:effectLst/>
        </p:spPr>
      </p:sp>
      <p:sp>
        <p:nvSpPr>
          <p:cNvPr id="15" name="Rectangle 14"/>
          <p:cNvSpPr/>
          <p:nvPr/>
        </p:nvSpPr>
        <p:spPr>
          <a:xfrm>
            <a:off x="3197225" y="817563"/>
            <a:ext cx="2743200" cy="90487"/>
          </a:xfrm>
          <a:prstGeom prst="rect">
            <a:avLst/>
          </a:prstGeom>
          <a:solidFill>
            <a:srgbClr val="4590B8"/>
          </a:solidFill>
          <a:ln w="12700" cap="rnd" cmpd="sng" algn="ctr">
            <a:noFill/>
            <a:prstDash val="solid"/>
          </a:ln>
          <a:effectLst/>
        </p:spPr>
      </p:sp>
      <p:sp>
        <p:nvSpPr>
          <p:cNvPr id="16" name="Rectangle 15"/>
          <p:cNvSpPr>
            <a:spLocks noChangeAspect="1"/>
          </p:cNvSpPr>
          <p:nvPr/>
        </p:nvSpPr>
        <p:spPr>
          <a:xfrm>
            <a:off x="338138" y="115888"/>
            <a:ext cx="8482012" cy="649287"/>
          </a:xfrm>
          <a:prstGeom prst="rect">
            <a:avLst/>
          </a:prstGeom>
          <a:solidFill>
            <a:srgbClr val="1A3260"/>
          </a:solidFill>
          <a:ln w="12700" cap="rnd" cmpd="sng" algn="ctr">
            <a:noFill/>
            <a:prstDash val="solid"/>
          </a:ln>
          <a:effectLst/>
        </p:spPr>
      </p:sp>
    </p:spTree>
    <p:extLst>
      <p:ext uri="{BB962C8B-B14F-4D97-AF65-F5344CB8AC3E}">
        <p14:creationId xmlns:p14="http://schemas.microsoft.com/office/powerpoint/2010/main" val="891531751"/>
      </p:ext>
    </p:extLst>
  </p:cSld>
  <p:clrMap bg1="lt1" tx1="dk1" bg2="lt2" tx2="dk2" accent1="accent1" accent2="accent2" accent3="accent3" accent4="accent4" accent5="accent5" accent6="accent6" hlink="hlink" folHlink="folHlink"/>
  <p:sldLayoutIdLst>
    <p:sldLayoutId id="2147483727" r:id="rId1"/>
    <p:sldLayoutId id="2147483728" r:id="rId2"/>
  </p:sldLayoutIdLst>
  <p:hf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s-MX"/>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8" name="CScopyright" descr="&lt;tags&gt;&lt;tag n=&quot;Language&quot; v=&quot;ENG&quot; /&gt;&lt;/tags&gt;"/>
          <p:cNvSpPr/>
          <p:nvPr/>
        </p:nvSpPr>
        <p:spPr>
          <a:xfrm>
            <a:off x="6937376" y="6681788"/>
            <a:ext cx="1759776" cy="87716"/>
          </a:xfrm>
          <a:prstGeom prst="rect">
            <a:avLst/>
          </a:prstGeom>
        </p:spPr>
        <p:txBody>
          <a:bodyPr wrap="square" lIns="0" tIns="0" rIns="0" bIns="0">
            <a:spAutoFit/>
          </a:bodyPr>
          <a:lstStyle/>
          <a:p>
            <a:pPr algn="r" defTabSz="728663" eaLnBrk="1" hangingPunct="1">
              <a:lnSpc>
                <a:spcPct val="95000"/>
              </a:lnSpc>
              <a:buClr>
                <a:srgbClr val="FFFFFF"/>
              </a:buClr>
              <a:tabLst>
                <a:tab pos="4286250" algn="l"/>
              </a:tabLst>
            </a:pPr>
            <a:r>
              <a:rPr lang="es-ES_tradnl" sz="600" dirty="0">
                <a:solidFill>
                  <a:srgbClr val="000000"/>
                </a:solidFill>
                <a:latin typeface="Credit Suisse Type Light"/>
              </a:rPr>
              <a:t>© Credit Suisse AG and/</a:t>
            </a:r>
            <a:r>
              <a:rPr lang="es-ES_tradnl" sz="600" dirty="0" err="1">
                <a:solidFill>
                  <a:srgbClr val="000000"/>
                </a:solidFill>
                <a:latin typeface="Credit Suisse Type Light"/>
              </a:rPr>
              <a:t>or</a:t>
            </a:r>
            <a:r>
              <a:rPr lang="es-ES_tradnl" sz="600" dirty="0">
                <a:solidFill>
                  <a:srgbClr val="000000"/>
                </a:solidFill>
                <a:latin typeface="Credit Suisse Type Light"/>
              </a:rPr>
              <a:t> </a:t>
            </a:r>
            <a:r>
              <a:rPr lang="es-ES_tradnl" sz="600" dirty="0" err="1">
                <a:solidFill>
                  <a:srgbClr val="000000"/>
                </a:solidFill>
                <a:latin typeface="Credit Suisse Type Light"/>
              </a:rPr>
              <a:t>its</a:t>
            </a:r>
            <a:r>
              <a:rPr lang="es-ES_tradnl" sz="600" dirty="0">
                <a:solidFill>
                  <a:srgbClr val="000000"/>
                </a:solidFill>
                <a:latin typeface="Credit Suisse Type Light"/>
              </a:rPr>
              <a:t> </a:t>
            </a:r>
            <a:r>
              <a:rPr lang="es-ES_tradnl" sz="600" dirty="0" err="1">
                <a:solidFill>
                  <a:srgbClr val="000000"/>
                </a:solidFill>
                <a:latin typeface="Credit Suisse Type Light"/>
              </a:rPr>
              <a:t>affiliates</a:t>
            </a:r>
            <a:endParaRPr lang="es-ES_tradnl" sz="600" dirty="0">
              <a:solidFill>
                <a:srgbClr val="000000"/>
              </a:solidFill>
              <a:latin typeface="Credit Suisse Type Light"/>
            </a:endParaRPr>
          </a:p>
        </p:txBody>
      </p:sp>
      <p:sp>
        <p:nvSpPr>
          <p:cNvPr id="9"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pPr defTabSz="914400" eaLnBrk="1" hangingPunct="1"/>
            <a:fld id="{3C5482B9-D11D-4067-B360-F1AA9B4F5826}" type="slidenum">
              <a:rPr lang="es-ES_tradnl" noProof="1" smtClean="0">
                <a:solidFill>
                  <a:srgbClr val="000000"/>
                </a:solidFill>
              </a:rPr>
              <a:pPr defTabSz="914400" eaLnBrk="1" hangingPunct="1"/>
              <a:t>‹Nº›</a:t>
            </a:fld>
            <a:endParaRPr lang="es-ES_tradnl" noProof="1">
              <a:solidFill>
                <a:srgbClr val="000000"/>
              </a:solidFill>
            </a:endParaRPr>
          </a:p>
        </p:txBody>
      </p:sp>
      <p:sp>
        <p:nvSpPr>
          <p:cNvPr id="7" name="DraftAndConfidential" descr="AQAAAAAQAPo7tMiVWMdEh3I/sOWZD0US2D7FY0+fK3FbwXcUlYvJHqgBhzKn686rq2tBDWzLCDYsoAbjW2PYSMQa3nArQWZDL6GhQGa4Nosf6CbwGIaK/nGrCVqmaCwhprO6b5U9OFKz59T9I9HGM37IV37M41dekyaH9ZhN4Svg/T1peWC1UKEl6qwFuxfUGHZEerKQk9E/GF4Ba7rRFuZ3phleeA5TOjWO7EgmTj0ILeu2LPnJ/naFaTcKiP2R5nxHACE2nJAynPg+bqMLVAjpqV1outyyVbwXyHwWp0QQAPtCnsVe"/>
          <p:cNvSpPr txBox="1">
            <a:spLocks noChangeArrowheads="1"/>
          </p:cNvSpPr>
          <p:nvPr/>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buClr>
                <a:srgbClr val="7898B3"/>
              </a:buClr>
              <a:buSzPct val="120000"/>
              <a:buFont typeface="Wingdings" pitchFamily="2" charset="2"/>
              <a:buNone/>
            </a:pPr>
            <a:r>
              <a:rPr lang="es-ES_tradnl" sz="1000" noProof="1">
                <a:solidFill>
                  <a:srgbClr val="000000"/>
                </a:solidFill>
                <a:latin typeface="Credit Suisse Type Light"/>
              </a:rPr>
              <a:t>Confidencial</a:t>
            </a:r>
          </a:p>
        </p:txBody>
      </p:sp>
      <p:sp>
        <p:nvSpPr>
          <p:cNvPr id="17" name="Tagline" hidden="1"/>
          <p:cNvSpPr txBox="1">
            <a:spLocks noChangeArrowheads="1"/>
          </p:cNvSpPr>
          <p:nvPr/>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s-ES_tradnl" sz="600" noProof="1">
                <a:solidFill>
                  <a:srgbClr val="969696"/>
                </a:solidFill>
                <a:latin typeface="Credit Suisse Type Light"/>
              </a:rPr>
              <a:t>O:\IBD_Regional_Documents_Repository_AM_Groups\Latam Group\Mexico IBD\CKDs\Credit Suisse RE\New RP\CSMRTCK - Roadshow_v52.pptx</a:t>
            </a:r>
          </a:p>
        </p:txBody>
      </p:sp>
      <p:sp>
        <p:nvSpPr>
          <p:cNvPr id="10" name="BlueLine"/>
          <p:cNvSpPr>
            <a:spLocks noChangeShapeType="1"/>
          </p:cNvSpPr>
          <p:nvPr/>
        </p:nvSpPr>
        <p:spPr bwMode="auto">
          <a:xfrm>
            <a:off x="449263" y="6135688"/>
            <a:ext cx="8247888" cy="0"/>
          </a:xfrm>
          <a:prstGeom prst="line">
            <a:avLst/>
          </a:prstGeom>
          <a:noFill/>
          <a:ln w="12700">
            <a:solidFill>
              <a:schemeClr val="accent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400" eaLnBrk="1" hangingPunct="1">
              <a:lnSpc>
                <a:spcPct val="95000"/>
              </a:lnSpc>
              <a:buClr>
                <a:srgbClr val="FFFFFF"/>
              </a:buClr>
            </a:pPr>
            <a:endParaRPr lang="es-ES_tradnl" sz="1200" dirty="0">
              <a:solidFill>
                <a:srgbClr val="000000"/>
              </a:solidFill>
              <a:latin typeface="Credit Suisse Type Light"/>
            </a:endParaRPr>
          </a:p>
        </p:txBody>
      </p:sp>
      <p:grpSp>
        <p:nvGrpSpPr>
          <p:cNvPr id="12" name="Internal" hidden="1"/>
          <p:cNvGrpSpPr>
            <a:grpSpLocks/>
          </p:cNvGrpSpPr>
          <p:nvPr/>
        </p:nvGrpSpPr>
        <p:grpSpPr bwMode="auto">
          <a:xfrm>
            <a:off x="-3175" y="3205166"/>
            <a:ext cx="9148763" cy="452438"/>
            <a:chOff x="-2" y="2021"/>
            <a:chExt cx="5763" cy="285"/>
          </a:xfrm>
        </p:grpSpPr>
        <p:sp>
          <p:nvSpPr>
            <p:cNvPr id="13" name="Internal" descr="AQAAAAAQAPu/CSdYQT5Mk/srR5JJDnbBhohe13//VLTLcS3jXsCIv17G634vC7/My569EqD7hJFK/scsxqhajMXlR322f5OGGzdf1ZGRN3eYXUwDub6da+3yD8kVydF9lNdUoApjCaUX4tr/qVl5rAeLpfFQioditinWtNyJ/CW2/GK+UMWl7XTCkY4LQfsk5zbVvVeCj5FxabcyFOi2VEkFltqAQMh8yV/lBpobPUCdDBWkiqjZzxB7iI/qF4qW/YYz72ECHXnawcKTk2MLpUqxEq77XZQ=" hidden="1"/>
            <p:cNvSpPr txBox="1">
              <a:spLocks noChangeArrowheads="1"/>
            </p:cNvSpPr>
            <p:nvPr userDrawn="1"/>
          </p:nvSpPr>
          <p:spPr bwMode="auto">
            <a:xfrm rot="16200000">
              <a:off x="-16" y="2035"/>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sp>
          <p:nvSpPr>
            <p:cNvPr id="14" name="Internal" descr="AQAAAAAQAN21dP8ADe9FvnNVb78t4a1APqmGXLePN0SYtFMYybuGZIm2P4APKcDwJ6yDeZJzKalQc2c6FzlyPS/OyyZvOpDiHOZegOsHDghW7hHEBC/dTzhy6dFW5tPFg80SSOYFHDpAnIBvTdMAuFwJsl3WyXKjwzaPesZThNqKtFwmRZUdKJRz6NS7SGlPKON5ElHgLNfbmZseVaxkM8eimdZ6VcuuN+RfqD/owRWF7251aSksESzPI4nnyjfb5vtoP8aofQmK/c5ASjuYatopZyyhlSI=" hidden="1"/>
            <p:cNvSpPr txBox="1">
              <a:spLocks noChangeArrowheads="1"/>
            </p:cNvSpPr>
            <p:nvPr userDrawn="1"/>
          </p:nvSpPr>
          <p:spPr bwMode="auto">
            <a:xfrm rot="16200000" flipH="1" flipV="1">
              <a:off x="5494" y="2038"/>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grpSp>
      <p:sp>
        <p:nvSpPr>
          <p:cNvPr id="16" name="BasicText" descr="&lt;tags&gt;&lt;tag n=&quot;Linked&quot; v=&quot;True&quot; /&gt;&lt;tag n=&quot;BulletInfo&quot; v=&quot;Standard&quot; /&gt;&lt;tag n=&quot;Format&quot; v=&quot;1&quot; /&gt;&lt;/tags&gt;"/>
          <p:cNvSpPr>
            <a:spLocks noGrp="1" noChangeArrowheads="1"/>
          </p:cNvSpPr>
          <p:nvPr>
            <p:ph type="body" idx="1"/>
          </p:nvPr>
        </p:nvSpPr>
        <p:spPr bwMode="gray">
          <a:xfrm>
            <a:off x="449263" y="990600"/>
            <a:ext cx="8245475" cy="435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s-ES_tradnl" dirty="0" err="1"/>
              <a:t>Subheading</a:t>
            </a:r>
            <a:endParaRPr lang="es-ES_tradnl" dirty="0"/>
          </a:p>
          <a:p>
            <a:pPr lvl="1"/>
            <a:r>
              <a:rPr lang="es-ES_tradnl" dirty="0"/>
              <a:t>Basic </a:t>
            </a:r>
            <a:r>
              <a:rPr lang="es-ES_tradnl" dirty="0" err="1"/>
              <a:t>text</a:t>
            </a:r>
            <a:endParaRPr lang="es-ES_tradnl" dirty="0"/>
          </a:p>
          <a:p>
            <a:pPr lvl="2"/>
            <a:r>
              <a:rPr lang="es-ES_tradnl" dirty="0" err="1"/>
              <a:t>Bullet</a:t>
            </a:r>
            <a:r>
              <a:rPr lang="es-ES_tradnl" dirty="0"/>
              <a:t> </a:t>
            </a:r>
            <a:r>
              <a:rPr lang="es-ES_tradnl" dirty="0" err="1"/>
              <a:t>level</a:t>
            </a:r>
            <a:r>
              <a:rPr lang="es-ES_tradnl" dirty="0"/>
              <a:t> </a:t>
            </a:r>
            <a:r>
              <a:rPr lang="es-ES_tradnl" dirty="0" err="1"/>
              <a:t>one</a:t>
            </a:r>
            <a:endParaRPr lang="es-ES_tradnl" dirty="0"/>
          </a:p>
          <a:p>
            <a:pPr lvl="3"/>
            <a:r>
              <a:rPr lang="es-ES_tradnl" dirty="0" err="1"/>
              <a:t>Bullet</a:t>
            </a:r>
            <a:r>
              <a:rPr lang="es-ES_tradnl" dirty="0"/>
              <a:t> </a:t>
            </a:r>
            <a:r>
              <a:rPr lang="es-ES_tradnl" dirty="0" err="1"/>
              <a:t>level</a:t>
            </a:r>
            <a:r>
              <a:rPr lang="es-ES_tradnl" dirty="0"/>
              <a:t> </a:t>
            </a:r>
            <a:r>
              <a:rPr lang="es-ES_tradnl" dirty="0" err="1"/>
              <a:t>two</a:t>
            </a:r>
            <a:endParaRPr lang="es-ES_tradnl" dirty="0"/>
          </a:p>
          <a:p>
            <a:pPr lvl="4"/>
            <a:r>
              <a:rPr lang="es-ES_tradnl" dirty="0" err="1"/>
              <a:t>Bullet</a:t>
            </a:r>
            <a:r>
              <a:rPr lang="es-ES_tradnl" dirty="0"/>
              <a:t> </a:t>
            </a:r>
            <a:r>
              <a:rPr lang="es-ES_tradnl" dirty="0" err="1"/>
              <a:t>level</a:t>
            </a:r>
            <a:r>
              <a:rPr lang="es-ES_tradnl" dirty="0"/>
              <a:t> </a:t>
            </a:r>
            <a:r>
              <a:rPr lang="es-ES_tradnl" dirty="0" err="1"/>
              <a:t>three</a:t>
            </a:r>
            <a:endParaRPr lang="es-ES_tradnl" dirty="0"/>
          </a:p>
        </p:txBody>
      </p:sp>
      <p:sp>
        <p:nvSpPr>
          <p:cNvPr id="15" name="Title" descr="Text Box: Title"/>
          <p:cNvSpPr>
            <a:spLocks noGrp="1" noChangeArrowheads="1"/>
          </p:cNvSpPr>
          <p:nvPr>
            <p:ph type="title"/>
          </p:nvPr>
        </p:nvSpPr>
        <p:spPr bwMode="gray">
          <a:xfrm>
            <a:off x="449263" y="190500"/>
            <a:ext cx="8247888" cy="3508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pPr lvl="0"/>
            <a:r>
              <a:rPr lang="es-ES_tradnl" dirty="0" err="1"/>
              <a:t>Title</a:t>
            </a:r>
            <a:endParaRPr lang="es-ES_tradnl" dirty="0"/>
          </a:p>
        </p:txBody>
      </p:sp>
      <p:sp>
        <p:nvSpPr>
          <p:cNvPr id="19" name="ClientText" descr="Text Box: Client logo" hidden="1"/>
          <p:cNvSpPr>
            <a:spLocks noChangeArrowheads="1"/>
          </p:cNvSpPr>
          <p:nvPr/>
        </p:nvSpPr>
        <p:spPr bwMode="auto">
          <a:xfrm>
            <a:off x="7696200" y="200025"/>
            <a:ext cx="990600" cy="330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algn="r" defTabSz="914400">
              <a:lnSpc>
                <a:spcPct val="95000"/>
              </a:lnSpc>
            </a:pPr>
            <a:r>
              <a:rPr lang="es-ES_tradnl" sz="1400" noProof="1">
                <a:solidFill>
                  <a:srgbClr val="000000"/>
                </a:solidFill>
                <a:latin typeface="Credit Suisse Type Light"/>
              </a:rPr>
              <a:t> </a:t>
            </a:r>
          </a:p>
        </p:txBody>
      </p:sp>
      <p:pic>
        <p:nvPicPr>
          <p:cNvPr id="20" name="ClientLogoHolder" descr="&lt;tags&gt;&lt;tag n=&quot;Visible&quot; v=&quot;False&quot; /&gt;&lt;/tags&gt;" hidden="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640638" y="273050"/>
            <a:ext cx="1047750" cy="5143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08996119"/>
      </p:ext>
    </p:extLst>
  </p:cSld>
  <p:clrMap bg1="lt1" tx1="dk1" bg2="lt2" tx2="dk2" accent1="accent1" accent2="accent2" accent3="accent3" accent4="accent4" accent5="accent5" accent6="accent6" hlink="hlink" folHlink="folHlink"/>
  <p:sldLayoutIdLst>
    <p:sldLayoutId id="2147483736" r:id="rId1"/>
    <p:sldLayoutId id="2147483737" r:id="rId2"/>
    <p:sldLayoutId id="2147483738" r:id="rId3"/>
    <p:sldLayoutId id="2147483739" r:id="rId4"/>
    <p:sldLayoutId id="2147483740" r:id="rId5"/>
    <p:sldLayoutId id="2147483749" r:id="rId6"/>
  </p:sldLayoutIdLst>
  <p:hf hdr="0" ftr="0" dt="0"/>
  <p:txStyles>
    <p:titleStyle>
      <a:lvl1pPr algn="l" defTabSz="914400" rtl="0" eaLnBrk="1" latinLnBrk="0" hangingPunct="1">
        <a:lnSpc>
          <a:spcPct val="95000"/>
        </a:lnSpc>
        <a:spcBef>
          <a:spcPct val="0"/>
        </a:spcBef>
        <a:buNone/>
        <a:defRPr sz="2400" b="1" kern="1200">
          <a:solidFill>
            <a:schemeClr val="accent1"/>
          </a:solidFill>
          <a:latin typeface="+mj-lt"/>
          <a:ea typeface="+mn-ea"/>
          <a:cs typeface="+mn-cs"/>
        </a:defRPr>
      </a:lvl1pPr>
    </p:titleStyle>
    <p:bodyStyle>
      <a:lvl1pPr marL="0" indent="0" algn="l" defTabSz="914400" rtl="0" eaLnBrk="1" latinLnBrk="0" hangingPunct="1">
        <a:lnSpc>
          <a:spcPct val="95000"/>
        </a:lnSpc>
        <a:spcBef>
          <a:spcPts val="1596"/>
        </a:spcBef>
        <a:buFont typeface="Arial" pitchFamily="34" charset="0"/>
        <a:buNone/>
        <a:defRPr sz="1400" b="1" kern="1200">
          <a:solidFill>
            <a:schemeClr val="tx1"/>
          </a:solidFill>
          <a:latin typeface="+mn-lt"/>
          <a:ea typeface="+mn-ea"/>
          <a:cs typeface="+mn-cs"/>
        </a:defRPr>
      </a:lvl1pPr>
      <a:lvl2pPr marL="0" indent="0" algn="l" defTabSz="914400" rtl="0" eaLnBrk="1" latinLnBrk="0" hangingPunct="1">
        <a:lnSpc>
          <a:spcPct val="95000"/>
        </a:lnSpc>
        <a:spcBef>
          <a:spcPts val="605"/>
        </a:spcBef>
        <a:buFont typeface="Arial" pitchFamily="34" charset="0"/>
        <a:buNone/>
        <a:defRPr sz="1400" kern="1200">
          <a:solidFill>
            <a:schemeClr val="tx1"/>
          </a:solidFill>
          <a:latin typeface="+mn-lt"/>
          <a:ea typeface="+mn-ea"/>
          <a:cs typeface="+mn-cs"/>
        </a:defRPr>
      </a:lvl2pPr>
      <a:lvl3pPr marL="230400" indent="-226800" algn="l" defTabSz="914400" rtl="0" eaLnBrk="1" latinLnBrk="0" hangingPunct="1">
        <a:lnSpc>
          <a:spcPct val="95000"/>
        </a:lnSpc>
        <a:spcBef>
          <a:spcPts val="0"/>
        </a:spcBef>
        <a:buClr>
          <a:schemeClr val="accent4"/>
        </a:buClr>
        <a:buSzPct val="80000"/>
        <a:buFont typeface="Wingdings" pitchFamily="2" charset="2"/>
        <a:buChar char=""/>
        <a:defRPr sz="1400" kern="1200">
          <a:solidFill>
            <a:schemeClr val="tx1"/>
          </a:solidFill>
          <a:latin typeface="+mn-lt"/>
          <a:ea typeface="+mn-ea"/>
          <a:cs typeface="+mn-cs"/>
        </a:defRPr>
      </a:lvl3pPr>
      <a:lvl4pPr marL="468000" indent="-237600" algn="l" defTabSz="914400" rtl="0" eaLnBrk="1" latinLnBrk="0" hangingPunct="1">
        <a:lnSpc>
          <a:spcPct val="95000"/>
        </a:lnSpc>
        <a:spcBef>
          <a:spcPts val="0"/>
        </a:spcBef>
        <a:buClr>
          <a:schemeClr val="tx1"/>
        </a:buClr>
        <a:buFont typeface="Credit Suisse Type Light" pitchFamily="34" charset="0"/>
        <a:buChar char="−"/>
        <a:defRPr sz="1400" kern="1200">
          <a:solidFill>
            <a:schemeClr val="tx1"/>
          </a:solidFill>
          <a:latin typeface="+mn-lt"/>
          <a:ea typeface="+mn-ea"/>
          <a:cs typeface="+mn-cs"/>
        </a:defRPr>
      </a:lvl4pPr>
      <a:lvl5pPr marL="705600" indent="-237600" algn="l" defTabSz="914400" rtl="0" eaLnBrk="1" latinLnBrk="0" hangingPunct="1">
        <a:lnSpc>
          <a:spcPct val="95000"/>
        </a:lnSpc>
        <a:spcBef>
          <a:spcPts val="0"/>
        </a:spcBef>
        <a:buClr>
          <a:schemeClr val="tx1"/>
        </a:buClr>
        <a:buFont typeface="Credit Suisse Type Light"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bwMode="gray">
      <p:bgPr>
        <a:solidFill>
          <a:schemeClr val="bg1"/>
        </a:solidFill>
        <a:effectLst/>
      </p:bgPr>
    </p:bg>
    <p:spTree>
      <p:nvGrpSpPr>
        <p:cNvPr id="1" name=""/>
        <p:cNvGrpSpPr/>
        <p:nvPr/>
      </p:nvGrpSpPr>
      <p:grpSpPr>
        <a:xfrm>
          <a:off x="0" y="0"/>
          <a:ext cx="0" cy="0"/>
          <a:chOff x="0" y="0"/>
          <a:chExt cx="0" cy="0"/>
        </a:xfrm>
      </p:grpSpPr>
      <p:sp>
        <p:nvSpPr>
          <p:cNvPr id="16" name="CScopyright" descr="&lt;tags&gt;&lt;tag n=&quot;Language&quot; v=&quot;ENG&quot; /&gt;&lt;/tags&gt;"/>
          <p:cNvSpPr/>
          <p:nvPr/>
        </p:nvSpPr>
        <p:spPr>
          <a:xfrm>
            <a:off x="6937376" y="6681788"/>
            <a:ext cx="1759776" cy="87716"/>
          </a:xfrm>
          <a:prstGeom prst="rect">
            <a:avLst/>
          </a:prstGeom>
        </p:spPr>
        <p:txBody>
          <a:bodyPr wrap="square" lIns="0" tIns="0" rIns="0" bIns="0">
            <a:spAutoFit/>
          </a:bodyPr>
          <a:lstStyle/>
          <a:p>
            <a:pPr algn="r" defTabSz="728663" eaLnBrk="1" hangingPunct="1">
              <a:lnSpc>
                <a:spcPct val="95000"/>
              </a:lnSpc>
              <a:buClr>
                <a:srgbClr val="FFFFFF"/>
              </a:buClr>
              <a:tabLst>
                <a:tab pos="4286250" algn="l"/>
              </a:tabLst>
            </a:pPr>
            <a:r>
              <a:rPr lang="es-ES_tradnl" sz="600" dirty="0">
                <a:solidFill>
                  <a:srgbClr val="000000"/>
                </a:solidFill>
                <a:latin typeface="Credit Suisse Type Light"/>
              </a:rPr>
              <a:t>© Credit Suisse AG and/</a:t>
            </a:r>
            <a:r>
              <a:rPr lang="es-ES_tradnl" sz="600" dirty="0" err="1">
                <a:solidFill>
                  <a:srgbClr val="000000"/>
                </a:solidFill>
                <a:latin typeface="Credit Suisse Type Light"/>
              </a:rPr>
              <a:t>or</a:t>
            </a:r>
            <a:r>
              <a:rPr lang="es-ES_tradnl" sz="600" dirty="0">
                <a:solidFill>
                  <a:srgbClr val="000000"/>
                </a:solidFill>
                <a:latin typeface="Credit Suisse Type Light"/>
              </a:rPr>
              <a:t> </a:t>
            </a:r>
            <a:r>
              <a:rPr lang="es-ES_tradnl" sz="600" dirty="0" err="1">
                <a:solidFill>
                  <a:srgbClr val="000000"/>
                </a:solidFill>
                <a:latin typeface="Credit Suisse Type Light"/>
              </a:rPr>
              <a:t>its</a:t>
            </a:r>
            <a:r>
              <a:rPr lang="es-ES_tradnl" sz="600" dirty="0">
                <a:solidFill>
                  <a:srgbClr val="000000"/>
                </a:solidFill>
                <a:latin typeface="Credit Suisse Type Light"/>
              </a:rPr>
              <a:t> </a:t>
            </a:r>
            <a:r>
              <a:rPr lang="es-ES_tradnl" sz="600" dirty="0" err="1">
                <a:solidFill>
                  <a:srgbClr val="000000"/>
                </a:solidFill>
                <a:latin typeface="Credit Suisse Type Light"/>
              </a:rPr>
              <a:t>affiliates</a:t>
            </a:r>
            <a:endParaRPr lang="es-ES_tradnl" sz="600" dirty="0">
              <a:solidFill>
                <a:srgbClr val="000000"/>
              </a:solidFill>
              <a:latin typeface="Credit Suisse Type Light"/>
            </a:endParaRPr>
          </a:p>
        </p:txBody>
      </p:sp>
      <p:grpSp>
        <p:nvGrpSpPr>
          <p:cNvPr id="771248" name="Internal" hidden="1"/>
          <p:cNvGrpSpPr>
            <a:grpSpLocks/>
          </p:cNvGrpSpPr>
          <p:nvPr/>
        </p:nvGrpSpPr>
        <p:grpSpPr bwMode="auto">
          <a:xfrm>
            <a:off x="-3175" y="3205166"/>
            <a:ext cx="9148763" cy="452438"/>
            <a:chOff x="-2" y="2021"/>
            <a:chExt cx="5763" cy="285"/>
          </a:xfrm>
        </p:grpSpPr>
        <p:sp>
          <p:nvSpPr>
            <p:cNvPr id="771249" name="Internal" descr="AQAAAAAQADf8VsF87YpNjJFeGrgdb/qAU/ApLmbaQDcVMFlpLH3KcYQl+bL/sfLhsIbj4CkwA4RRj0YOkT5VNUFO/bL928XmyQGJYy+nIFl0oJpJoiV6uCZbdK0PO92eyeXWM2U4FMO6YJBx6xdUJ6YN3y/xsIa4E2aFiLRbByqpc/U/N25ouD5yE6KgdunLety76ZipFhiD46znoVfXfd/cRZkO7rVa9S2nJSXfB/AztkQ9o4BaVGqz7C++0EfHeFvTD9vLIp15+WAkGcvgy0bj1UfHtMQ=" hidden="1"/>
            <p:cNvSpPr txBox="1">
              <a:spLocks noChangeArrowheads="1"/>
            </p:cNvSpPr>
            <p:nvPr userDrawn="1"/>
          </p:nvSpPr>
          <p:spPr bwMode="auto">
            <a:xfrm rot="16200000">
              <a:off x="-16" y="2035"/>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sp>
          <p:nvSpPr>
            <p:cNvPr id="771250" name="Internal" descr="AQAAAAAQAFJ2Q2s9hkxHt/z/UQ/YchGFskD0Hlw2DyT0bFmcAuMxFOa6p7nuV1q02CZNuqNIX6jfZcLp/yc+FTdneSazB5FilDa0oKXaUdku9l+fLlgoov5TRbElFMA7Uu3PmMZDPCvGpEaUcr43nIsjuqv0smp89fIk/YxgzZSgbk7D6J5A7ZNQJav5M8GYO7tK34EoSJmB/dhSl2SeJILieIG+xwhRnD4wXERTQJ+3Zi/D5vjtUs+cADg15uXRTFUpqCvfqhL5ZjxYHi8y8H01Sh3rnHc=" hidden="1"/>
            <p:cNvSpPr txBox="1">
              <a:spLocks noChangeArrowheads="1"/>
            </p:cNvSpPr>
            <p:nvPr userDrawn="1"/>
          </p:nvSpPr>
          <p:spPr bwMode="auto">
            <a:xfrm rot="16200000" flipH="1" flipV="1">
              <a:off x="5494" y="2038"/>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grpSp>
      <p:pic>
        <p:nvPicPr>
          <p:cNvPr id="771204" name="ClientLogoHolder" descr="&lt;tags&gt;&lt;tag n=&quot;Visible&quot; v=&quot;False&quot; /&gt;&lt;/tags&gt;" hidden="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640638" y="273050"/>
            <a:ext cx="1047750" cy="514350"/>
          </a:xfrm>
          <a:prstGeom prst="rect">
            <a:avLst/>
          </a:prstGeom>
          <a:noFill/>
          <a:extLst>
            <a:ext uri="{909E8E84-426E-40DD-AFC4-6F175D3DCCD1}">
              <a14:hiddenFill xmlns:a14="http://schemas.microsoft.com/office/drawing/2010/main">
                <a:solidFill>
                  <a:srgbClr val="FFFFFF"/>
                </a:solidFill>
              </a14:hiddenFill>
            </a:ext>
          </a:extLst>
        </p:spPr>
      </p:pic>
      <p:sp>
        <p:nvSpPr>
          <p:cNvPr id="771184" name="Tagline" hidden="1"/>
          <p:cNvSpPr txBox="1">
            <a:spLocks noChangeArrowheads="1"/>
          </p:cNvSpPr>
          <p:nvPr/>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s-ES_tradnl" sz="600" noProof="1">
                <a:solidFill>
                  <a:srgbClr val="969696"/>
                </a:solidFill>
                <a:latin typeface="Credit Suisse Type Light"/>
              </a:rPr>
              <a:t>O:\IBD_Regional_Documents_Repository_AM_Groups\Latam Group\Mexico IBD\CKDs\Credit Suisse RE\New RP\CSMRTCK - Roadshow_v52.pptx</a:t>
            </a:r>
          </a:p>
        </p:txBody>
      </p:sp>
      <p:sp>
        <p:nvSpPr>
          <p:cNvPr id="771185" name="SlideTitle" descr="Text Box: Title"/>
          <p:cNvSpPr>
            <a:spLocks noGrp="1" noChangeArrowheads="1"/>
          </p:cNvSpPr>
          <p:nvPr>
            <p:ph type="title"/>
          </p:nvPr>
        </p:nvSpPr>
        <p:spPr bwMode="gray">
          <a:xfrm>
            <a:off x="449263" y="190500"/>
            <a:ext cx="8247888" cy="347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pPr lvl="0"/>
            <a:r>
              <a:rPr lang="es-ES_tradnl" dirty="0" err="1"/>
              <a:t>Title</a:t>
            </a:r>
            <a:endParaRPr lang="es-ES_tradnl" dirty="0"/>
          </a:p>
        </p:txBody>
      </p:sp>
      <p:sp>
        <p:nvSpPr>
          <p:cNvPr id="771186" name="BasicText" descr="&lt;tags&gt;&lt;tag n=&quot;Linked&quot; v=&quot;True&quot; /&gt;&lt;tag n=&quot;BulletInfo&quot; v=&quot;Standard&quot; /&gt;&lt;/tags&gt;"/>
          <p:cNvSpPr>
            <a:spLocks noGrp="1" noChangeArrowheads="1"/>
          </p:cNvSpPr>
          <p:nvPr>
            <p:ph type="body" idx="1"/>
          </p:nvPr>
        </p:nvSpPr>
        <p:spPr bwMode="gray">
          <a:xfrm>
            <a:off x="449263" y="990600"/>
            <a:ext cx="8245475" cy="435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s-ES_tradnl" dirty="0" err="1"/>
              <a:t>Subheading</a:t>
            </a:r>
            <a:endParaRPr lang="es-ES_tradnl" dirty="0"/>
          </a:p>
          <a:p>
            <a:pPr lvl="1"/>
            <a:r>
              <a:rPr lang="es-ES_tradnl" dirty="0"/>
              <a:t>Basic </a:t>
            </a:r>
            <a:r>
              <a:rPr lang="es-ES_tradnl" dirty="0" err="1"/>
              <a:t>text</a:t>
            </a:r>
            <a:endParaRPr lang="es-ES_tradnl" dirty="0"/>
          </a:p>
          <a:p>
            <a:pPr lvl="2"/>
            <a:r>
              <a:rPr lang="es-ES_tradnl" dirty="0" err="1"/>
              <a:t>Bullet</a:t>
            </a:r>
            <a:r>
              <a:rPr lang="es-ES_tradnl" dirty="0"/>
              <a:t> </a:t>
            </a:r>
            <a:r>
              <a:rPr lang="es-ES_tradnl" dirty="0" err="1"/>
              <a:t>level</a:t>
            </a:r>
            <a:r>
              <a:rPr lang="es-ES_tradnl" dirty="0"/>
              <a:t> </a:t>
            </a:r>
            <a:r>
              <a:rPr lang="es-ES_tradnl" dirty="0" err="1"/>
              <a:t>one</a:t>
            </a:r>
            <a:endParaRPr lang="es-ES_tradnl" dirty="0"/>
          </a:p>
          <a:p>
            <a:pPr lvl="3"/>
            <a:r>
              <a:rPr lang="es-ES_tradnl" dirty="0" err="1"/>
              <a:t>Bullet</a:t>
            </a:r>
            <a:r>
              <a:rPr lang="es-ES_tradnl" dirty="0"/>
              <a:t> </a:t>
            </a:r>
            <a:r>
              <a:rPr lang="es-ES_tradnl" dirty="0" err="1"/>
              <a:t>level</a:t>
            </a:r>
            <a:r>
              <a:rPr lang="es-ES_tradnl" dirty="0"/>
              <a:t> </a:t>
            </a:r>
            <a:r>
              <a:rPr lang="es-ES_tradnl" dirty="0" err="1"/>
              <a:t>two</a:t>
            </a:r>
            <a:endParaRPr lang="es-ES_tradnl" dirty="0"/>
          </a:p>
          <a:p>
            <a:pPr lvl="4"/>
            <a:r>
              <a:rPr lang="es-ES_tradnl" dirty="0" err="1"/>
              <a:t>Bullet</a:t>
            </a:r>
            <a:r>
              <a:rPr lang="es-ES_tradnl" dirty="0"/>
              <a:t> </a:t>
            </a:r>
            <a:r>
              <a:rPr lang="es-ES_tradnl" dirty="0" err="1"/>
              <a:t>level</a:t>
            </a:r>
            <a:r>
              <a:rPr lang="es-ES_tradnl" dirty="0"/>
              <a:t> </a:t>
            </a:r>
            <a:r>
              <a:rPr lang="es-ES_tradnl" dirty="0" err="1"/>
              <a:t>three</a:t>
            </a:r>
            <a:endParaRPr lang="es-ES_tradnl" dirty="0"/>
          </a:p>
        </p:txBody>
      </p:sp>
      <p:sp>
        <p:nvSpPr>
          <p:cNvPr id="771199" name="DraftAndConfidential" descr="AQAAAAAQANuXcW+QYphDmxJF4Y+cdYKe5uOsFxh/tURiV5lg3Qi1O5gWnuLbNX5HX0dE8qXztcBENyVEe/gSLndhVpwQ5NPo3bpjzyHpqkA6gIQMwgax/y1BHQJkqARwyHCcUPo9lbomLaWKKA5v4scEtvv1ypi/A6mhCNkFWOu+IAlZa6X3OfHD+CrflnEdvjW7bELWZM7xhonK2R2ZQs3xWCJuoBtLMmmIGf3vVmI4ZmN4xpiRvMAsjrjUliONTMpDY2/rUA1mZgDoOz3pfSv24a7RjNQZjdM0hWH+5tX+wwf9cnfy"/>
          <p:cNvSpPr txBox="1">
            <a:spLocks noChangeArrowheads="1"/>
          </p:cNvSpPr>
          <p:nvPr/>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spcBef>
                <a:spcPct val="50000"/>
              </a:spcBef>
              <a:buClr>
                <a:srgbClr val="66A2BC"/>
              </a:buClr>
              <a:buSzPct val="120000"/>
              <a:buFont typeface="Wingdings" pitchFamily="2" charset="2"/>
              <a:buNone/>
            </a:pPr>
            <a:r>
              <a:rPr lang="es-ES_tradnl" sz="1000" noProof="1">
                <a:solidFill>
                  <a:srgbClr val="000000"/>
                </a:solidFill>
                <a:latin typeface="Credit Suisse Type Light"/>
              </a:rPr>
              <a:t>Confidencial</a:t>
            </a:r>
          </a:p>
        </p:txBody>
      </p:sp>
      <p:sp>
        <p:nvSpPr>
          <p:cNvPr id="771200" name="ClientText" descr="Text Box: Client logo" hidden="1"/>
          <p:cNvSpPr>
            <a:spLocks noChangeArrowheads="1"/>
          </p:cNvSpPr>
          <p:nvPr/>
        </p:nvSpPr>
        <p:spPr bwMode="auto">
          <a:xfrm>
            <a:off x="7696200" y="200025"/>
            <a:ext cx="990600" cy="330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algn="r" defTabSz="914400">
              <a:lnSpc>
                <a:spcPct val="95000"/>
              </a:lnSpc>
            </a:pPr>
            <a:r>
              <a:rPr lang="es-ES_tradnl" sz="1400" noProof="1">
                <a:solidFill>
                  <a:srgbClr val="000000"/>
                </a:solidFill>
                <a:latin typeface="Credit Suisse Type Light"/>
              </a:rPr>
              <a:t> </a:t>
            </a:r>
          </a:p>
        </p:txBody>
      </p:sp>
      <p:sp>
        <p:nvSpPr>
          <p:cNvPr id="771253"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latin typeface="+mn-lt"/>
                <a:ea typeface="+mn-ea"/>
              </a:defRPr>
            </a:lvl1pPr>
          </a:lstStyle>
          <a:p>
            <a:pPr defTabSz="914400" eaLnBrk="1" hangingPunct="1"/>
            <a:fld id="{CD2B1E3D-4F19-49ED-B4FD-3EDFFA339095}" type="slidenum">
              <a:rPr lang="es-ES_tradnl" noProof="1" smtClean="0">
                <a:solidFill>
                  <a:srgbClr val="000000"/>
                </a:solidFill>
              </a:rPr>
              <a:pPr defTabSz="914400" eaLnBrk="1" hangingPunct="1"/>
              <a:t>‹Nº›</a:t>
            </a:fld>
            <a:endParaRPr lang="es-ES_tradnl" noProof="1">
              <a:solidFill>
                <a:srgbClr val="000000"/>
              </a:solidFill>
            </a:endParaRPr>
          </a:p>
        </p:txBody>
      </p:sp>
      <p:sp>
        <p:nvSpPr>
          <p:cNvPr id="15" name="BlueLine"/>
          <p:cNvSpPr>
            <a:spLocks noChangeShapeType="1"/>
          </p:cNvSpPr>
          <p:nvPr/>
        </p:nvSpPr>
        <p:spPr bwMode="auto">
          <a:xfrm>
            <a:off x="449263" y="6135688"/>
            <a:ext cx="8247888" cy="0"/>
          </a:xfrm>
          <a:prstGeom prst="line">
            <a:avLst/>
          </a:prstGeom>
          <a:noFill/>
          <a:ln w="12700">
            <a:solidFill>
              <a:srgbClr val="003868"/>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400" eaLnBrk="1" hangingPunct="1">
              <a:lnSpc>
                <a:spcPct val="95000"/>
              </a:lnSpc>
              <a:buClr>
                <a:srgbClr val="FFFFFF"/>
              </a:buClr>
            </a:pPr>
            <a:endParaRPr lang="es-ES_tradnl" sz="1200" dirty="0">
              <a:solidFill>
                <a:srgbClr val="000000"/>
              </a:solidFill>
              <a:latin typeface="Credit Suisse Type Light"/>
            </a:endParaRPr>
          </a:p>
        </p:txBody>
      </p:sp>
    </p:spTree>
    <p:extLst>
      <p:ext uri="{BB962C8B-B14F-4D97-AF65-F5344CB8AC3E}">
        <p14:creationId xmlns:p14="http://schemas.microsoft.com/office/powerpoint/2010/main" val="4061232286"/>
      </p:ext>
    </p:extLst>
  </p:cSld>
  <p:clrMap bg1="lt1" tx1="dk1" bg2="lt2" tx2="dk2" accent1="accent1" accent2="accent2" accent3="accent3" accent4="accent4" accent5="accent5" accent6="accent6" hlink="hlink" folHlink="folHlink"/>
  <p:sldLayoutIdLst>
    <p:sldLayoutId id="2147483751" r:id="rId1"/>
    <p:sldLayoutId id="2147483752" r:id="rId2"/>
    <p:sldLayoutId id="2147483753" r:id="rId3"/>
    <p:sldLayoutId id="2147483754" r:id="rId4"/>
  </p:sldLayoutIdLst>
  <p:hf hdr="0" ftr="0" dt="0"/>
  <p:txStyles>
    <p:titleStyle>
      <a:lvl1pPr algn="l" defTabSz="728663" rtl="0" fontAlgn="base">
        <a:lnSpc>
          <a:spcPct val="95000"/>
        </a:lnSpc>
        <a:spcBef>
          <a:spcPct val="0"/>
        </a:spcBef>
        <a:spcAft>
          <a:spcPct val="0"/>
        </a:spcAft>
        <a:defRPr sz="2400" b="1">
          <a:solidFill>
            <a:schemeClr val="tx1"/>
          </a:solidFill>
          <a:latin typeface="+mj-lt"/>
          <a:ea typeface="+mj-ea"/>
          <a:cs typeface="+mj-cs"/>
        </a:defRPr>
      </a:lvl1pPr>
      <a:lvl2pPr algn="l" defTabSz="728663" rtl="0" fontAlgn="base">
        <a:lnSpc>
          <a:spcPct val="95000"/>
        </a:lnSpc>
        <a:spcBef>
          <a:spcPct val="0"/>
        </a:spcBef>
        <a:spcAft>
          <a:spcPct val="0"/>
        </a:spcAft>
        <a:defRPr sz="2400" b="1">
          <a:solidFill>
            <a:schemeClr val="tx1"/>
          </a:solidFill>
          <a:latin typeface="Credit Suisse Type Light" pitchFamily="34" charset="0"/>
        </a:defRPr>
      </a:lvl2pPr>
      <a:lvl3pPr algn="l" defTabSz="728663" rtl="0" fontAlgn="base">
        <a:lnSpc>
          <a:spcPct val="95000"/>
        </a:lnSpc>
        <a:spcBef>
          <a:spcPct val="0"/>
        </a:spcBef>
        <a:spcAft>
          <a:spcPct val="0"/>
        </a:spcAft>
        <a:defRPr sz="2400" b="1">
          <a:solidFill>
            <a:schemeClr val="tx1"/>
          </a:solidFill>
          <a:latin typeface="Credit Suisse Type Light" pitchFamily="34" charset="0"/>
        </a:defRPr>
      </a:lvl3pPr>
      <a:lvl4pPr algn="l" defTabSz="728663" rtl="0" fontAlgn="base">
        <a:lnSpc>
          <a:spcPct val="95000"/>
        </a:lnSpc>
        <a:spcBef>
          <a:spcPct val="0"/>
        </a:spcBef>
        <a:spcAft>
          <a:spcPct val="0"/>
        </a:spcAft>
        <a:defRPr sz="2400" b="1">
          <a:solidFill>
            <a:schemeClr val="tx1"/>
          </a:solidFill>
          <a:latin typeface="Credit Suisse Type Light" pitchFamily="34" charset="0"/>
        </a:defRPr>
      </a:lvl4pPr>
      <a:lvl5pPr algn="l" defTabSz="728663" rtl="0" fontAlgn="base">
        <a:lnSpc>
          <a:spcPct val="95000"/>
        </a:lnSpc>
        <a:spcBef>
          <a:spcPct val="0"/>
        </a:spcBef>
        <a:spcAft>
          <a:spcPct val="0"/>
        </a:spcAft>
        <a:defRPr sz="2400" b="1">
          <a:solidFill>
            <a:schemeClr val="tx1"/>
          </a:solidFill>
          <a:latin typeface="Credit Suisse Type Light" pitchFamily="34" charset="0"/>
        </a:defRPr>
      </a:lvl5pPr>
      <a:lvl6pPr marL="457200" algn="l" defTabSz="728663" rtl="0" fontAlgn="base">
        <a:lnSpc>
          <a:spcPct val="95000"/>
        </a:lnSpc>
        <a:spcBef>
          <a:spcPct val="0"/>
        </a:spcBef>
        <a:spcAft>
          <a:spcPct val="0"/>
        </a:spcAft>
        <a:defRPr sz="2400" b="1">
          <a:solidFill>
            <a:schemeClr val="tx1"/>
          </a:solidFill>
          <a:latin typeface="Credit Suisse Type Light" pitchFamily="34" charset="0"/>
        </a:defRPr>
      </a:lvl6pPr>
      <a:lvl7pPr marL="914400" algn="l" defTabSz="728663" rtl="0" fontAlgn="base">
        <a:lnSpc>
          <a:spcPct val="95000"/>
        </a:lnSpc>
        <a:spcBef>
          <a:spcPct val="0"/>
        </a:spcBef>
        <a:spcAft>
          <a:spcPct val="0"/>
        </a:spcAft>
        <a:defRPr sz="2400" b="1">
          <a:solidFill>
            <a:schemeClr val="tx1"/>
          </a:solidFill>
          <a:latin typeface="Credit Suisse Type Light" pitchFamily="34" charset="0"/>
        </a:defRPr>
      </a:lvl7pPr>
      <a:lvl8pPr marL="1371600" algn="l" defTabSz="728663" rtl="0" fontAlgn="base">
        <a:lnSpc>
          <a:spcPct val="95000"/>
        </a:lnSpc>
        <a:spcBef>
          <a:spcPct val="0"/>
        </a:spcBef>
        <a:spcAft>
          <a:spcPct val="0"/>
        </a:spcAft>
        <a:defRPr sz="2400" b="1">
          <a:solidFill>
            <a:schemeClr val="tx1"/>
          </a:solidFill>
          <a:latin typeface="Credit Suisse Type Light" pitchFamily="34" charset="0"/>
        </a:defRPr>
      </a:lvl8pPr>
      <a:lvl9pPr marL="1828800" algn="l" defTabSz="728663" rtl="0" fontAlgn="base">
        <a:lnSpc>
          <a:spcPct val="95000"/>
        </a:lnSpc>
        <a:spcBef>
          <a:spcPct val="0"/>
        </a:spcBef>
        <a:spcAft>
          <a:spcPct val="0"/>
        </a:spcAft>
        <a:defRPr sz="2400" b="1">
          <a:solidFill>
            <a:schemeClr val="tx1"/>
          </a:solidFill>
          <a:latin typeface="Credit Suisse Type Light" pitchFamily="34" charset="0"/>
        </a:defRPr>
      </a:lvl9pPr>
    </p:titleStyle>
    <p:bodyStyle>
      <a:lvl1pPr algn="l" defTabSz="728663" rtl="0" fontAlgn="base">
        <a:lnSpc>
          <a:spcPct val="95000"/>
        </a:lnSpc>
        <a:spcBef>
          <a:spcPct val="95000"/>
        </a:spcBef>
        <a:spcAft>
          <a:spcPct val="0"/>
        </a:spcAft>
        <a:buClr>
          <a:schemeClr val="tx1"/>
        </a:buClr>
        <a:buSzPct val="120000"/>
        <a:buFont typeface="Wingdings" pitchFamily="2" charset="2"/>
        <a:defRPr sz="1400" b="1">
          <a:solidFill>
            <a:schemeClr val="tx1"/>
          </a:solidFill>
          <a:latin typeface="+mn-lt"/>
          <a:ea typeface="+mn-ea"/>
          <a:cs typeface="+mn-cs"/>
        </a:defRPr>
      </a:lvl1pPr>
      <a:lvl2pPr marL="1588" algn="l" defTabSz="728663" rtl="0" fontAlgn="base">
        <a:lnSpc>
          <a:spcPct val="95000"/>
        </a:lnSpc>
        <a:spcBef>
          <a:spcPct val="36000"/>
        </a:spcBef>
        <a:spcAft>
          <a:spcPct val="0"/>
        </a:spcAft>
        <a:buClr>
          <a:schemeClr val="tx1"/>
        </a:buClr>
        <a:buSzPct val="120000"/>
        <a:defRPr sz="1400">
          <a:solidFill>
            <a:schemeClr val="tx1"/>
          </a:solidFill>
          <a:latin typeface="+mn-lt"/>
        </a:defRPr>
      </a:lvl2pPr>
      <a:lvl3pPr marL="228600" indent="-225425" algn="l" defTabSz="728663" rtl="0" fontAlgn="base">
        <a:lnSpc>
          <a:spcPct val="95000"/>
        </a:lnSpc>
        <a:spcBef>
          <a:spcPct val="0"/>
        </a:spcBef>
        <a:spcAft>
          <a:spcPct val="0"/>
        </a:spcAft>
        <a:buClr>
          <a:schemeClr val="accent4"/>
        </a:buClr>
        <a:buSzPct val="80000"/>
        <a:buFont typeface="Wingdings" pitchFamily="2" charset="2"/>
        <a:buChar char="n"/>
        <a:defRPr sz="1400">
          <a:solidFill>
            <a:schemeClr val="tx1"/>
          </a:solidFill>
          <a:latin typeface="+mn-lt"/>
        </a:defRPr>
      </a:lvl3pPr>
      <a:lvl4pPr marL="466725" indent="-236538"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4pPr>
      <a:lvl5pPr marL="7064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5pPr>
      <a:lvl6pPr marL="11636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6pPr>
      <a:lvl7pPr marL="16208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7pPr>
      <a:lvl8pPr marL="20780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8pPr>
      <a:lvl9pPr marL="25352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8" name="CScopyright" descr="&lt;tags&gt;&lt;tag n=&quot;Language&quot; v=&quot;ENG&quot; /&gt;&lt;/tags&gt;"/>
          <p:cNvSpPr/>
          <p:nvPr/>
        </p:nvSpPr>
        <p:spPr>
          <a:xfrm>
            <a:off x="6937376" y="6681788"/>
            <a:ext cx="1759776" cy="87716"/>
          </a:xfrm>
          <a:prstGeom prst="rect">
            <a:avLst/>
          </a:prstGeom>
        </p:spPr>
        <p:txBody>
          <a:bodyPr wrap="square" lIns="0" tIns="0" rIns="0" bIns="0">
            <a:spAutoFit/>
          </a:bodyPr>
          <a:lstStyle/>
          <a:p>
            <a:pPr algn="r" defTabSz="728663" eaLnBrk="1" hangingPunct="1">
              <a:lnSpc>
                <a:spcPct val="95000"/>
              </a:lnSpc>
              <a:buClr>
                <a:srgbClr val="FFFFFF"/>
              </a:buClr>
              <a:tabLst>
                <a:tab pos="4286250" algn="l"/>
              </a:tabLst>
            </a:pPr>
            <a:r>
              <a:rPr lang="es-ES_tradnl" sz="600" dirty="0">
                <a:solidFill>
                  <a:srgbClr val="000000"/>
                </a:solidFill>
                <a:latin typeface="Credit Suisse Type Light"/>
              </a:rPr>
              <a:t>© Credit Suisse AG and/</a:t>
            </a:r>
            <a:r>
              <a:rPr lang="es-ES_tradnl" sz="600" dirty="0" err="1">
                <a:solidFill>
                  <a:srgbClr val="000000"/>
                </a:solidFill>
                <a:latin typeface="Credit Suisse Type Light"/>
              </a:rPr>
              <a:t>or</a:t>
            </a:r>
            <a:r>
              <a:rPr lang="es-ES_tradnl" sz="600" dirty="0">
                <a:solidFill>
                  <a:srgbClr val="000000"/>
                </a:solidFill>
                <a:latin typeface="Credit Suisse Type Light"/>
              </a:rPr>
              <a:t> </a:t>
            </a:r>
            <a:r>
              <a:rPr lang="es-ES_tradnl" sz="600" dirty="0" err="1">
                <a:solidFill>
                  <a:srgbClr val="000000"/>
                </a:solidFill>
                <a:latin typeface="Credit Suisse Type Light"/>
              </a:rPr>
              <a:t>its</a:t>
            </a:r>
            <a:r>
              <a:rPr lang="es-ES_tradnl" sz="600" dirty="0">
                <a:solidFill>
                  <a:srgbClr val="000000"/>
                </a:solidFill>
                <a:latin typeface="Credit Suisse Type Light"/>
              </a:rPr>
              <a:t> </a:t>
            </a:r>
            <a:r>
              <a:rPr lang="es-ES_tradnl" sz="600" dirty="0" err="1">
                <a:solidFill>
                  <a:srgbClr val="000000"/>
                </a:solidFill>
                <a:latin typeface="Credit Suisse Type Light"/>
              </a:rPr>
              <a:t>affiliates</a:t>
            </a:r>
            <a:endParaRPr lang="es-ES_tradnl" sz="600" dirty="0">
              <a:solidFill>
                <a:srgbClr val="000000"/>
              </a:solidFill>
              <a:latin typeface="Credit Suisse Type Light"/>
            </a:endParaRPr>
          </a:p>
        </p:txBody>
      </p:sp>
      <p:sp>
        <p:nvSpPr>
          <p:cNvPr id="9"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pPr defTabSz="914400" eaLnBrk="1" hangingPunct="1"/>
            <a:fld id="{3C5482B9-D11D-4067-B360-F1AA9B4F5826}" type="slidenum">
              <a:rPr lang="es-ES_tradnl" noProof="1" smtClean="0">
                <a:solidFill>
                  <a:srgbClr val="000000"/>
                </a:solidFill>
              </a:rPr>
              <a:pPr defTabSz="914400" eaLnBrk="1" hangingPunct="1"/>
              <a:t>‹Nº›</a:t>
            </a:fld>
            <a:endParaRPr lang="es-ES_tradnl" noProof="1">
              <a:solidFill>
                <a:srgbClr val="000000"/>
              </a:solidFill>
            </a:endParaRPr>
          </a:p>
        </p:txBody>
      </p:sp>
      <p:sp>
        <p:nvSpPr>
          <p:cNvPr id="7" name="DraftAndConfidential" descr="AQAAAAAQAPo7tMiVWMdEh3I/sOWZD0US2D7FY0+fK3FbwXcUlYvJHqgBhzKn686rq2tBDWzLCDYsoAbjW2PYSMQa3nArQWZDL6GhQGa4Nosf6CbwGIaK/nGrCVqmaCwhprO6b5U9OFKz59T9I9HGM37IV37M41dekyaH9ZhN4Svg/T1peWC1UKEl6qwFuxfUGHZEerKQk9E/GF4Ba7rRFuZ3phleeA5TOjWO7EgmTj0ILeu2LPnJ/naFaTcKiP2R5nxHACE2nJAynPg+bqMLVAjpqV1outyyVbwXyHwWp0QQAPtCnsVe"/>
          <p:cNvSpPr txBox="1">
            <a:spLocks noChangeArrowheads="1"/>
          </p:cNvSpPr>
          <p:nvPr/>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buClr>
                <a:srgbClr val="7898B3"/>
              </a:buClr>
              <a:buSzPct val="120000"/>
              <a:buFont typeface="Wingdings" pitchFamily="2" charset="2"/>
              <a:buNone/>
            </a:pPr>
            <a:r>
              <a:rPr lang="es-ES_tradnl" sz="1000" noProof="1">
                <a:solidFill>
                  <a:srgbClr val="000000"/>
                </a:solidFill>
                <a:latin typeface="Credit Suisse Type Light"/>
              </a:rPr>
              <a:t>Confidencial</a:t>
            </a:r>
          </a:p>
        </p:txBody>
      </p:sp>
      <p:sp>
        <p:nvSpPr>
          <p:cNvPr id="17" name="Tagline" hidden="1"/>
          <p:cNvSpPr txBox="1">
            <a:spLocks noChangeArrowheads="1"/>
          </p:cNvSpPr>
          <p:nvPr/>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s-ES_tradnl" sz="600" noProof="1">
                <a:solidFill>
                  <a:srgbClr val="969696"/>
                </a:solidFill>
                <a:latin typeface="Credit Suisse Type Light"/>
              </a:rPr>
              <a:t>O:\IBD_Regional_Documents_Repository_AM_Groups\Latam Group\Mexico IBD\CKDs\Credit Suisse RE\New RP\CSMRTCK - Roadshow_v52.pptx</a:t>
            </a:r>
          </a:p>
        </p:txBody>
      </p:sp>
      <p:sp>
        <p:nvSpPr>
          <p:cNvPr id="10" name="BlueLine"/>
          <p:cNvSpPr>
            <a:spLocks noChangeShapeType="1"/>
          </p:cNvSpPr>
          <p:nvPr/>
        </p:nvSpPr>
        <p:spPr bwMode="auto">
          <a:xfrm>
            <a:off x="449263" y="6135688"/>
            <a:ext cx="8247888" cy="0"/>
          </a:xfrm>
          <a:prstGeom prst="line">
            <a:avLst/>
          </a:prstGeom>
          <a:noFill/>
          <a:ln w="12700">
            <a:solidFill>
              <a:schemeClr val="accent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400" eaLnBrk="1" hangingPunct="1">
              <a:lnSpc>
                <a:spcPct val="95000"/>
              </a:lnSpc>
              <a:buClr>
                <a:srgbClr val="FFFFFF"/>
              </a:buClr>
            </a:pPr>
            <a:endParaRPr lang="es-ES_tradnl" sz="1200" dirty="0">
              <a:solidFill>
                <a:srgbClr val="000000"/>
              </a:solidFill>
              <a:latin typeface="Credit Suisse Type Light"/>
            </a:endParaRPr>
          </a:p>
        </p:txBody>
      </p:sp>
      <p:grpSp>
        <p:nvGrpSpPr>
          <p:cNvPr id="12" name="Internal" hidden="1"/>
          <p:cNvGrpSpPr>
            <a:grpSpLocks/>
          </p:cNvGrpSpPr>
          <p:nvPr/>
        </p:nvGrpSpPr>
        <p:grpSpPr bwMode="auto">
          <a:xfrm>
            <a:off x="-3175" y="3205166"/>
            <a:ext cx="9148763" cy="452438"/>
            <a:chOff x="-2" y="2021"/>
            <a:chExt cx="5763" cy="285"/>
          </a:xfrm>
        </p:grpSpPr>
        <p:sp>
          <p:nvSpPr>
            <p:cNvPr id="13" name="Internal" descr="AQAAAAAQAPu/CSdYQT5Mk/srR5JJDnbBhohe13//VLTLcS3jXsCIv17G634vC7/My569EqD7hJFK/scsxqhajMXlR322f5OGGzdf1ZGRN3eYXUwDub6da+3yD8kVydF9lNdUoApjCaUX4tr/qVl5rAeLpfFQioditinWtNyJ/CW2/GK+UMWl7XTCkY4LQfsk5zbVvVeCj5FxabcyFOi2VEkFltqAQMh8yV/lBpobPUCdDBWkiqjZzxB7iI/qF4qW/YYz72ECHXnawcKTk2MLpUqxEq77XZQ=" hidden="1"/>
            <p:cNvSpPr txBox="1">
              <a:spLocks noChangeArrowheads="1"/>
            </p:cNvSpPr>
            <p:nvPr userDrawn="1"/>
          </p:nvSpPr>
          <p:spPr bwMode="auto">
            <a:xfrm rot="16200000">
              <a:off x="-16" y="2035"/>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sp>
          <p:nvSpPr>
            <p:cNvPr id="14" name="Internal" descr="AQAAAAAQAN21dP8ADe9FvnNVb78t4a1APqmGXLePN0SYtFMYybuGZIm2P4APKcDwJ6yDeZJzKalQc2c6FzlyPS/OyyZvOpDiHOZegOsHDghW7hHEBC/dTzhy6dFW5tPFg80SSOYFHDpAnIBvTdMAuFwJsl3WyXKjwzaPesZThNqKtFwmRZUdKJRz6NS7SGlPKON5ElHgLNfbmZseVaxkM8eimdZ6VcuuN+RfqD/owRWF7251aSksESzPI4nnyjfb5vtoP8aofQmK/c5ASjuYatopZyyhlSI=" hidden="1"/>
            <p:cNvSpPr txBox="1">
              <a:spLocks noChangeArrowheads="1"/>
            </p:cNvSpPr>
            <p:nvPr userDrawn="1"/>
          </p:nvSpPr>
          <p:spPr bwMode="auto">
            <a:xfrm rot="16200000" flipH="1" flipV="1">
              <a:off x="5494" y="2038"/>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grpSp>
      <p:sp>
        <p:nvSpPr>
          <p:cNvPr id="16" name="BasicText" descr="&lt;tags&gt;&lt;tag n=&quot;Linked&quot; v=&quot;True&quot; /&gt;&lt;tag n=&quot;BulletInfo&quot; v=&quot;Standard&quot; /&gt;&lt;tag n=&quot;Format&quot; v=&quot;1&quot; /&gt;&lt;/tags&gt;"/>
          <p:cNvSpPr>
            <a:spLocks noGrp="1" noChangeArrowheads="1"/>
          </p:cNvSpPr>
          <p:nvPr>
            <p:ph type="body" idx="1"/>
          </p:nvPr>
        </p:nvSpPr>
        <p:spPr bwMode="gray">
          <a:xfrm>
            <a:off x="449263" y="990600"/>
            <a:ext cx="8245475" cy="435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s-ES_tradnl" dirty="0" err="1"/>
              <a:t>Subheading</a:t>
            </a:r>
            <a:endParaRPr lang="es-ES_tradnl" dirty="0"/>
          </a:p>
          <a:p>
            <a:pPr lvl="1"/>
            <a:r>
              <a:rPr lang="es-ES_tradnl" dirty="0"/>
              <a:t>Basic </a:t>
            </a:r>
            <a:r>
              <a:rPr lang="es-ES_tradnl" dirty="0" err="1"/>
              <a:t>text</a:t>
            </a:r>
            <a:endParaRPr lang="es-ES_tradnl" dirty="0"/>
          </a:p>
          <a:p>
            <a:pPr lvl="2"/>
            <a:r>
              <a:rPr lang="es-ES_tradnl" dirty="0" err="1"/>
              <a:t>Bullet</a:t>
            </a:r>
            <a:r>
              <a:rPr lang="es-ES_tradnl" dirty="0"/>
              <a:t> </a:t>
            </a:r>
            <a:r>
              <a:rPr lang="es-ES_tradnl" dirty="0" err="1"/>
              <a:t>level</a:t>
            </a:r>
            <a:r>
              <a:rPr lang="es-ES_tradnl" dirty="0"/>
              <a:t> </a:t>
            </a:r>
            <a:r>
              <a:rPr lang="es-ES_tradnl" dirty="0" err="1"/>
              <a:t>one</a:t>
            </a:r>
            <a:endParaRPr lang="es-ES_tradnl" dirty="0"/>
          </a:p>
          <a:p>
            <a:pPr lvl="3"/>
            <a:r>
              <a:rPr lang="es-ES_tradnl" dirty="0" err="1"/>
              <a:t>Bullet</a:t>
            </a:r>
            <a:r>
              <a:rPr lang="es-ES_tradnl" dirty="0"/>
              <a:t> </a:t>
            </a:r>
            <a:r>
              <a:rPr lang="es-ES_tradnl" dirty="0" err="1"/>
              <a:t>level</a:t>
            </a:r>
            <a:r>
              <a:rPr lang="es-ES_tradnl" dirty="0"/>
              <a:t> </a:t>
            </a:r>
            <a:r>
              <a:rPr lang="es-ES_tradnl" dirty="0" err="1"/>
              <a:t>two</a:t>
            </a:r>
            <a:endParaRPr lang="es-ES_tradnl" dirty="0"/>
          </a:p>
          <a:p>
            <a:pPr lvl="4"/>
            <a:r>
              <a:rPr lang="es-ES_tradnl" dirty="0" err="1"/>
              <a:t>Bullet</a:t>
            </a:r>
            <a:r>
              <a:rPr lang="es-ES_tradnl" dirty="0"/>
              <a:t> </a:t>
            </a:r>
            <a:r>
              <a:rPr lang="es-ES_tradnl" dirty="0" err="1"/>
              <a:t>level</a:t>
            </a:r>
            <a:r>
              <a:rPr lang="es-ES_tradnl" dirty="0"/>
              <a:t> </a:t>
            </a:r>
            <a:r>
              <a:rPr lang="es-ES_tradnl" dirty="0" err="1"/>
              <a:t>three</a:t>
            </a:r>
            <a:endParaRPr lang="es-ES_tradnl" dirty="0"/>
          </a:p>
        </p:txBody>
      </p:sp>
      <p:sp>
        <p:nvSpPr>
          <p:cNvPr id="15" name="Title" descr="Text Box: Title"/>
          <p:cNvSpPr>
            <a:spLocks noGrp="1" noChangeArrowheads="1"/>
          </p:cNvSpPr>
          <p:nvPr>
            <p:ph type="title"/>
          </p:nvPr>
        </p:nvSpPr>
        <p:spPr bwMode="gray">
          <a:xfrm>
            <a:off x="449263" y="190500"/>
            <a:ext cx="8247888" cy="3508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pPr lvl="0"/>
            <a:r>
              <a:rPr lang="es-ES_tradnl" dirty="0" err="1"/>
              <a:t>Title</a:t>
            </a:r>
            <a:endParaRPr lang="es-ES_tradnl" dirty="0"/>
          </a:p>
        </p:txBody>
      </p:sp>
      <p:sp>
        <p:nvSpPr>
          <p:cNvPr id="19" name="ClientText" descr="Text Box: Client logo" hidden="1"/>
          <p:cNvSpPr>
            <a:spLocks noChangeArrowheads="1"/>
          </p:cNvSpPr>
          <p:nvPr/>
        </p:nvSpPr>
        <p:spPr bwMode="auto">
          <a:xfrm>
            <a:off x="7696200" y="200025"/>
            <a:ext cx="990600" cy="330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algn="r" defTabSz="914400">
              <a:lnSpc>
                <a:spcPct val="95000"/>
              </a:lnSpc>
            </a:pPr>
            <a:r>
              <a:rPr lang="es-ES_tradnl" sz="1400" noProof="1">
                <a:solidFill>
                  <a:srgbClr val="000000"/>
                </a:solidFill>
                <a:latin typeface="Credit Suisse Type Light"/>
              </a:rPr>
              <a:t> </a:t>
            </a:r>
          </a:p>
        </p:txBody>
      </p:sp>
      <p:pic>
        <p:nvPicPr>
          <p:cNvPr id="20" name="ClientLogoHolder" descr="&lt;tags&gt;&lt;tag n=&quot;Visible&quot; v=&quot;False&quot; /&gt;&lt;/tags&gt;" hidden="1"/>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7640638" y="273050"/>
            <a:ext cx="1047750" cy="5143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92559184"/>
      </p:ext>
    </p:extLst>
  </p:cSld>
  <p:clrMap bg1="lt1" tx1="dk1" bg2="lt2" tx2="dk2" accent1="accent1" accent2="accent2" accent3="accent3" accent4="accent4" accent5="accent5" accent6="accent6" hlink="hlink" folHlink="folHlink"/>
  <p:sldLayoutIdLst>
    <p:sldLayoutId id="2147483756" r:id="rId1"/>
    <p:sldLayoutId id="2147483757" r:id="rId2"/>
    <p:sldLayoutId id="2147483758" r:id="rId3"/>
    <p:sldLayoutId id="2147483759" r:id="rId4"/>
    <p:sldLayoutId id="2147483760" r:id="rId5"/>
    <p:sldLayoutId id="2147483761" r:id="rId6"/>
    <p:sldLayoutId id="2147483762" r:id="rId7"/>
    <p:sldLayoutId id="2147483767" r:id="rId8"/>
    <p:sldLayoutId id="2147483768" r:id="rId9"/>
    <p:sldLayoutId id="2147483769" r:id="rId10"/>
  </p:sldLayoutIdLst>
  <p:hf hdr="0" ftr="0" dt="0"/>
  <p:txStyles>
    <p:titleStyle>
      <a:lvl1pPr algn="l" defTabSz="914400" rtl="0" eaLnBrk="1" latinLnBrk="0" hangingPunct="1">
        <a:lnSpc>
          <a:spcPct val="95000"/>
        </a:lnSpc>
        <a:spcBef>
          <a:spcPct val="0"/>
        </a:spcBef>
        <a:buNone/>
        <a:defRPr sz="2400" b="1" kern="1200">
          <a:solidFill>
            <a:schemeClr val="accent1"/>
          </a:solidFill>
          <a:latin typeface="+mj-lt"/>
          <a:ea typeface="+mn-ea"/>
          <a:cs typeface="+mn-cs"/>
        </a:defRPr>
      </a:lvl1pPr>
    </p:titleStyle>
    <p:bodyStyle>
      <a:lvl1pPr marL="0" indent="0" algn="l" defTabSz="914400" rtl="0" eaLnBrk="1" latinLnBrk="0" hangingPunct="1">
        <a:lnSpc>
          <a:spcPct val="95000"/>
        </a:lnSpc>
        <a:spcBef>
          <a:spcPts val="1596"/>
        </a:spcBef>
        <a:buFont typeface="Arial" pitchFamily="34" charset="0"/>
        <a:buNone/>
        <a:defRPr sz="1400" b="1" kern="1200">
          <a:solidFill>
            <a:schemeClr val="tx1"/>
          </a:solidFill>
          <a:latin typeface="+mn-lt"/>
          <a:ea typeface="+mn-ea"/>
          <a:cs typeface="+mn-cs"/>
        </a:defRPr>
      </a:lvl1pPr>
      <a:lvl2pPr marL="0" indent="0" algn="l" defTabSz="914400" rtl="0" eaLnBrk="1" latinLnBrk="0" hangingPunct="1">
        <a:lnSpc>
          <a:spcPct val="95000"/>
        </a:lnSpc>
        <a:spcBef>
          <a:spcPts val="605"/>
        </a:spcBef>
        <a:buFont typeface="Arial" pitchFamily="34" charset="0"/>
        <a:buNone/>
        <a:defRPr sz="1400" kern="1200">
          <a:solidFill>
            <a:schemeClr val="tx1"/>
          </a:solidFill>
          <a:latin typeface="+mn-lt"/>
          <a:ea typeface="+mn-ea"/>
          <a:cs typeface="+mn-cs"/>
        </a:defRPr>
      </a:lvl2pPr>
      <a:lvl3pPr marL="230400" indent="-226800" algn="l" defTabSz="914400" rtl="0" eaLnBrk="1" latinLnBrk="0" hangingPunct="1">
        <a:lnSpc>
          <a:spcPct val="95000"/>
        </a:lnSpc>
        <a:spcBef>
          <a:spcPts val="0"/>
        </a:spcBef>
        <a:buClr>
          <a:schemeClr val="accent4"/>
        </a:buClr>
        <a:buSzPct val="80000"/>
        <a:buFont typeface="Wingdings" pitchFamily="2" charset="2"/>
        <a:buChar char=""/>
        <a:defRPr sz="1400" kern="1200">
          <a:solidFill>
            <a:schemeClr val="tx1"/>
          </a:solidFill>
          <a:latin typeface="+mn-lt"/>
          <a:ea typeface="+mn-ea"/>
          <a:cs typeface="+mn-cs"/>
        </a:defRPr>
      </a:lvl3pPr>
      <a:lvl4pPr marL="468000" indent="-237600" algn="l" defTabSz="914400" rtl="0" eaLnBrk="1" latinLnBrk="0" hangingPunct="1">
        <a:lnSpc>
          <a:spcPct val="95000"/>
        </a:lnSpc>
        <a:spcBef>
          <a:spcPts val="0"/>
        </a:spcBef>
        <a:buClr>
          <a:schemeClr val="tx1"/>
        </a:buClr>
        <a:buFont typeface="Credit Suisse Type Light" pitchFamily="34" charset="0"/>
        <a:buChar char="−"/>
        <a:defRPr sz="1400" kern="1200">
          <a:solidFill>
            <a:schemeClr val="tx1"/>
          </a:solidFill>
          <a:latin typeface="+mn-lt"/>
          <a:ea typeface="+mn-ea"/>
          <a:cs typeface="+mn-cs"/>
        </a:defRPr>
      </a:lvl4pPr>
      <a:lvl5pPr marL="705600" indent="-237600" algn="l" defTabSz="914400" rtl="0" eaLnBrk="1" latinLnBrk="0" hangingPunct="1">
        <a:lnSpc>
          <a:spcPct val="95000"/>
        </a:lnSpc>
        <a:spcBef>
          <a:spcPts val="0"/>
        </a:spcBef>
        <a:buClr>
          <a:schemeClr val="tx1"/>
        </a:buClr>
        <a:buFont typeface="Credit Suisse Type Light"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8" name="CScopyright" descr="&lt;tags&gt;&lt;tag n=&quot;Language&quot; v=&quot;ENG&quot; /&gt;&lt;/tags&gt;"/>
          <p:cNvSpPr/>
          <p:nvPr/>
        </p:nvSpPr>
        <p:spPr>
          <a:xfrm>
            <a:off x="6937376" y="6681788"/>
            <a:ext cx="1759776" cy="87716"/>
          </a:xfrm>
          <a:prstGeom prst="rect">
            <a:avLst/>
          </a:prstGeom>
        </p:spPr>
        <p:txBody>
          <a:bodyPr wrap="square" lIns="0" tIns="0" rIns="0" bIns="0">
            <a:spAutoFit/>
          </a:bodyPr>
          <a:lstStyle/>
          <a:p>
            <a:pPr algn="r" defTabSz="728663" eaLnBrk="1" hangingPunct="1">
              <a:lnSpc>
                <a:spcPct val="95000"/>
              </a:lnSpc>
              <a:buClr>
                <a:srgbClr val="FFFFFF"/>
              </a:buClr>
              <a:tabLst>
                <a:tab pos="4286250" algn="l"/>
              </a:tabLst>
            </a:pPr>
            <a:r>
              <a:rPr lang="es-ES_tradnl" sz="600" dirty="0">
                <a:solidFill>
                  <a:srgbClr val="000000"/>
                </a:solidFill>
                <a:latin typeface="Credit Suisse Type Light"/>
              </a:rPr>
              <a:t>© </a:t>
            </a:r>
            <a:r>
              <a:rPr lang="es-ES_tradnl" sz="600" dirty="0" err="1">
                <a:solidFill>
                  <a:srgbClr val="000000"/>
                </a:solidFill>
                <a:latin typeface="Credit Suisse Type Light"/>
              </a:rPr>
              <a:t>Credit</a:t>
            </a:r>
            <a:r>
              <a:rPr lang="es-ES_tradnl" sz="600" dirty="0">
                <a:solidFill>
                  <a:srgbClr val="000000"/>
                </a:solidFill>
                <a:latin typeface="Credit Suisse Type Light"/>
              </a:rPr>
              <a:t> </a:t>
            </a:r>
            <a:r>
              <a:rPr lang="es-ES_tradnl" sz="600" dirty="0" err="1">
                <a:solidFill>
                  <a:srgbClr val="000000"/>
                </a:solidFill>
                <a:latin typeface="Credit Suisse Type Light"/>
              </a:rPr>
              <a:t>Suisse</a:t>
            </a:r>
            <a:r>
              <a:rPr lang="es-ES_tradnl" sz="600" dirty="0">
                <a:solidFill>
                  <a:srgbClr val="000000"/>
                </a:solidFill>
                <a:latin typeface="Credit Suisse Type Light"/>
              </a:rPr>
              <a:t> AG and/</a:t>
            </a:r>
            <a:r>
              <a:rPr lang="es-ES_tradnl" sz="600" dirty="0" err="1">
                <a:solidFill>
                  <a:srgbClr val="000000"/>
                </a:solidFill>
                <a:latin typeface="Credit Suisse Type Light"/>
              </a:rPr>
              <a:t>or</a:t>
            </a:r>
            <a:r>
              <a:rPr lang="es-ES_tradnl" sz="600" dirty="0">
                <a:solidFill>
                  <a:srgbClr val="000000"/>
                </a:solidFill>
                <a:latin typeface="Credit Suisse Type Light"/>
              </a:rPr>
              <a:t> </a:t>
            </a:r>
            <a:r>
              <a:rPr lang="es-ES_tradnl" sz="600" dirty="0" err="1">
                <a:solidFill>
                  <a:srgbClr val="000000"/>
                </a:solidFill>
                <a:latin typeface="Credit Suisse Type Light"/>
              </a:rPr>
              <a:t>its</a:t>
            </a:r>
            <a:r>
              <a:rPr lang="es-ES_tradnl" sz="600" dirty="0">
                <a:solidFill>
                  <a:srgbClr val="000000"/>
                </a:solidFill>
                <a:latin typeface="Credit Suisse Type Light"/>
              </a:rPr>
              <a:t> </a:t>
            </a:r>
            <a:r>
              <a:rPr lang="es-ES_tradnl" sz="600" dirty="0" err="1">
                <a:solidFill>
                  <a:srgbClr val="000000"/>
                </a:solidFill>
                <a:latin typeface="Credit Suisse Type Light"/>
              </a:rPr>
              <a:t>affiliates</a:t>
            </a:r>
            <a:endParaRPr lang="es-ES_tradnl" sz="600" dirty="0">
              <a:solidFill>
                <a:srgbClr val="000000"/>
              </a:solidFill>
              <a:latin typeface="Credit Suisse Type Light"/>
            </a:endParaRPr>
          </a:p>
        </p:txBody>
      </p:sp>
      <p:sp>
        <p:nvSpPr>
          <p:cNvPr id="9"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pPr defTabSz="914400" eaLnBrk="1" hangingPunct="1"/>
            <a:fld id="{3C5482B9-D11D-4067-B360-F1AA9B4F5826}" type="slidenum">
              <a:rPr lang="es-ES_tradnl" noProof="1" smtClean="0">
                <a:solidFill>
                  <a:srgbClr val="000000"/>
                </a:solidFill>
              </a:rPr>
              <a:pPr defTabSz="914400" eaLnBrk="1" hangingPunct="1"/>
              <a:t>‹Nº›</a:t>
            </a:fld>
            <a:endParaRPr lang="es-ES_tradnl" noProof="1">
              <a:solidFill>
                <a:srgbClr val="000000"/>
              </a:solidFill>
            </a:endParaRPr>
          </a:p>
        </p:txBody>
      </p:sp>
      <p:sp>
        <p:nvSpPr>
          <p:cNvPr id="7" name="DraftAndConfidential" descr="AQAAAAAQAPo7tMiVWMdEh3I/sOWZD0US2D7FY0+fK3FbwXcUlYvJHqgBhzKn686rq2tBDWzLCDYsoAbjW2PYSMQa3nArQWZDL6GhQGa4Nosf6CbwGIaK/nGrCVqmaCwhprO6b5U9OFKz59T9I9HGM37IV37M41dekyaH9ZhN4Svg/T1peWC1UKEl6qwFuxfUGHZEerKQk9E/GF4Ba7rRFuZ3phleeA5TOjWO7EgmTj0ILeu2LPnJ/naFaTcKiP2R5nxHACE2nJAynPg+bqMLVAjpqV1outyyVbwXyHwWp0QQAPtCnsVe"/>
          <p:cNvSpPr txBox="1">
            <a:spLocks noChangeArrowheads="1"/>
          </p:cNvSpPr>
          <p:nvPr/>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buClr>
                <a:srgbClr val="7898B3"/>
              </a:buClr>
              <a:buSzPct val="120000"/>
              <a:buFont typeface="Wingdings" pitchFamily="2" charset="2"/>
              <a:buNone/>
            </a:pPr>
            <a:r>
              <a:rPr lang="es-ES_tradnl" sz="1000" noProof="1">
                <a:solidFill>
                  <a:srgbClr val="000000"/>
                </a:solidFill>
                <a:latin typeface="Credit Suisse Type Light"/>
              </a:rPr>
              <a:t>Confidencial</a:t>
            </a:r>
          </a:p>
        </p:txBody>
      </p:sp>
      <p:sp>
        <p:nvSpPr>
          <p:cNvPr id="17" name="Tagline" hidden="1"/>
          <p:cNvSpPr txBox="1">
            <a:spLocks noChangeArrowheads="1"/>
          </p:cNvSpPr>
          <p:nvPr/>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s-ES_tradnl" sz="600" noProof="1">
                <a:solidFill>
                  <a:srgbClr val="969696"/>
                </a:solidFill>
                <a:latin typeface="Credit Suisse Type Light"/>
              </a:rPr>
              <a:t>O:\IBD_Regional_Documents_Repository_AM_Groups\Latam Group\Mexico IBD\CKDs\Credit Suisse RE\New RP\CSMRTCK - Roadshow_v52.pptx</a:t>
            </a:r>
          </a:p>
        </p:txBody>
      </p:sp>
      <p:sp>
        <p:nvSpPr>
          <p:cNvPr id="10" name="BlueLine"/>
          <p:cNvSpPr>
            <a:spLocks noChangeShapeType="1"/>
          </p:cNvSpPr>
          <p:nvPr/>
        </p:nvSpPr>
        <p:spPr bwMode="auto">
          <a:xfrm>
            <a:off x="449263" y="6135688"/>
            <a:ext cx="8247888" cy="0"/>
          </a:xfrm>
          <a:prstGeom prst="line">
            <a:avLst/>
          </a:prstGeom>
          <a:noFill/>
          <a:ln w="12700">
            <a:solidFill>
              <a:schemeClr val="accent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400" eaLnBrk="1" hangingPunct="1">
              <a:lnSpc>
                <a:spcPct val="95000"/>
              </a:lnSpc>
              <a:buClr>
                <a:srgbClr val="FFFFFF"/>
              </a:buClr>
            </a:pPr>
            <a:endParaRPr lang="es-ES_tradnl" sz="1200" dirty="0">
              <a:solidFill>
                <a:srgbClr val="000000"/>
              </a:solidFill>
              <a:latin typeface="Credit Suisse Type Light"/>
            </a:endParaRPr>
          </a:p>
        </p:txBody>
      </p:sp>
      <p:grpSp>
        <p:nvGrpSpPr>
          <p:cNvPr id="12" name="Internal" hidden="1"/>
          <p:cNvGrpSpPr>
            <a:grpSpLocks/>
          </p:cNvGrpSpPr>
          <p:nvPr/>
        </p:nvGrpSpPr>
        <p:grpSpPr bwMode="auto">
          <a:xfrm>
            <a:off x="-3175" y="3205166"/>
            <a:ext cx="9148763" cy="452438"/>
            <a:chOff x="-2" y="2021"/>
            <a:chExt cx="5763" cy="285"/>
          </a:xfrm>
        </p:grpSpPr>
        <p:sp>
          <p:nvSpPr>
            <p:cNvPr id="13" name="Internal" descr="AQAAAAAQAPu/CSdYQT5Mk/srR5JJDnbBhohe13//VLTLcS3jXsCIv17G634vC7/My569EqD7hJFK/scsxqhajMXlR322f5OGGzdf1ZGRN3eYXUwDub6da+3yD8kVydF9lNdUoApjCaUX4tr/qVl5rAeLpfFQioditinWtNyJ/CW2/GK+UMWl7XTCkY4LQfsk5zbVvVeCj5FxabcyFOi2VEkFltqAQMh8yV/lBpobPUCdDBWkiqjZzxB7iI/qF4qW/YYz72ECHXnawcKTk2MLpUqxEq77XZQ=" hidden="1"/>
            <p:cNvSpPr txBox="1">
              <a:spLocks noChangeArrowheads="1"/>
            </p:cNvSpPr>
            <p:nvPr userDrawn="1"/>
          </p:nvSpPr>
          <p:spPr bwMode="auto">
            <a:xfrm rot="16200000">
              <a:off x="-16" y="2035"/>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sp>
          <p:nvSpPr>
            <p:cNvPr id="14" name="Internal" descr="AQAAAAAQAN21dP8ADe9FvnNVb78t4a1APqmGXLePN0SYtFMYybuGZIm2P4APKcDwJ6yDeZJzKalQc2c6FzlyPS/OyyZvOpDiHOZegOsHDghW7hHEBC/dTzhy6dFW5tPFg80SSOYFHDpAnIBvTdMAuFwJsl3WyXKjwzaPesZThNqKtFwmRZUdKJRz6NS7SGlPKON5ElHgLNfbmZseVaxkM8eimdZ6VcuuN+RfqD/owRWF7251aSksESzPI4nnyjfb5vtoP8aofQmK/c5ASjuYatopZyyhlSI=" hidden="1"/>
            <p:cNvSpPr txBox="1">
              <a:spLocks noChangeArrowheads="1"/>
            </p:cNvSpPr>
            <p:nvPr userDrawn="1"/>
          </p:nvSpPr>
          <p:spPr bwMode="auto">
            <a:xfrm rot="16200000" flipH="1" flipV="1">
              <a:off x="5494" y="2038"/>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grpSp>
      <p:sp>
        <p:nvSpPr>
          <p:cNvPr id="16" name="BasicText" descr="&lt;tags&gt;&lt;tag n=&quot;Linked&quot; v=&quot;True&quot; /&gt;&lt;tag n=&quot;BulletInfo&quot; v=&quot;Standard&quot; /&gt;&lt;tag n=&quot;Format&quot; v=&quot;1&quot; /&gt;&lt;/tags&gt;"/>
          <p:cNvSpPr>
            <a:spLocks noGrp="1" noChangeArrowheads="1"/>
          </p:cNvSpPr>
          <p:nvPr>
            <p:ph type="body" idx="1"/>
          </p:nvPr>
        </p:nvSpPr>
        <p:spPr bwMode="gray">
          <a:xfrm>
            <a:off x="449263" y="990600"/>
            <a:ext cx="8245475" cy="435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s-ES_tradnl" dirty="0" err="1"/>
              <a:t>Subheading</a:t>
            </a:r>
            <a:endParaRPr lang="es-ES_tradnl" dirty="0"/>
          </a:p>
          <a:p>
            <a:pPr lvl="1"/>
            <a:r>
              <a:rPr lang="es-ES_tradnl" dirty="0"/>
              <a:t>Basic </a:t>
            </a:r>
            <a:r>
              <a:rPr lang="es-ES_tradnl" dirty="0" err="1"/>
              <a:t>text</a:t>
            </a:r>
            <a:endParaRPr lang="es-ES_tradnl" dirty="0"/>
          </a:p>
          <a:p>
            <a:pPr lvl="2"/>
            <a:r>
              <a:rPr lang="es-ES_tradnl" dirty="0" err="1"/>
              <a:t>Bullet</a:t>
            </a:r>
            <a:r>
              <a:rPr lang="es-ES_tradnl" dirty="0"/>
              <a:t> </a:t>
            </a:r>
            <a:r>
              <a:rPr lang="es-ES_tradnl" dirty="0" err="1"/>
              <a:t>level</a:t>
            </a:r>
            <a:r>
              <a:rPr lang="es-ES_tradnl" dirty="0"/>
              <a:t> </a:t>
            </a:r>
            <a:r>
              <a:rPr lang="es-ES_tradnl" dirty="0" err="1"/>
              <a:t>one</a:t>
            </a:r>
            <a:endParaRPr lang="es-ES_tradnl" dirty="0"/>
          </a:p>
          <a:p>
            <a:pPr lvl="3"/>
            <a:r>
              <a:rPr lang="es-ES_tradnl" dirty="0" err="1"/>
              <a:t>Bullet</a:t>
            </a:r>
            <a:r>
              <a:rPr lang="es-ES_tradnl" dirty="0"/>
              <a:t> </a:t>
            </a:r>
            <a:r>
              <a:rPr lang="es-ES_tradnl" dirty="0" err="1"/>
              <a:t>level</a:t>
            </a:r>
            <a:r>
              <a:rPr lang="es-ES_tradnl" dirty="0"/>
              <a:t> </a:t>
            </a:r>
            <a:r>
              <a:rPr lang="es-ES_tradnl" dirty="0" err="1"/>
              <a:t>two</a:t>
            </a:r>
            <a:endParaRPr lang="es-ES_tradnl" dirty="0"/>
          </a:p>
          <a:p>
            <a:pPr lvl="4"/>
            <a:r>
              <a:rPr lang="es-ES_tradnl" dirty="0" err="1"/>
              <a:t>Bullet</a:t>
            </a:r>
            <a:r>
              <a:rPr lang="es-ES_tradnl" dirty="0"/>
              <a:t> </a:t>
            </a:r>
            <a:r>
              <a:rPr lang="es-ES_tradnl" dirty="0" err="1"/>
              <a:t>level</a:t>
            </a:r>
            <a:r>
              <a:rPr lang="es-ES_tradnl" dirty="0"/>
              <a:t> </a:t>
            </a:r>
            <a:r>
              <a:rPr lang="es-ES_tradnl" dirty="0" err="1"/>
              <a:t>three</a:t>
            </a:r>
            <a:endParaRPr lang="es-ES_tradnl" dirty="0"/>
          </a:p>
        </p:txBody>
      </p:sp>
      <p:sp>
        <p:nvSpPr>
          <p:cNvPr id="15" name="Title" descr="Text Box: Title"/>
          <p:cNvSpPr>
            <a:spLocks noGrp="1" noChangeArrowheads="1"/>
          </p:cNvSpPr>
          <p:nvPr>
            <p:ph type="title"/>
          </p:nvPr>
        </p:nvSpPr>
        <p:spPr bwMode="gray">
          <a:xfrm>
            <a:off x="449263" y="190500"/>
            <a:ext cx="8247888" cy="3508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pPr lvl="0"/>
            <a:r>
              <a:rPr lang="es-ES_tradnl" dirty="0" err="1"/>
              <a:t>Title</a:t>
            </a:r>
            <a:endParaRPr lang="es-ES_tradnl" dirty="0"/>
          </a:p>
        </p:txBody>
      </p:sp>
      <p:sp>
        <p:nvSpPr>
          <p:cNvPr id="19" name="ClientText" descr="Text Box: Client logo" hidden="1"/>
          <p:cNvSpPr>
            <a:spLocks noChangeArrowheads="1"/>
          </p:cNvSpPr>
          <p:nvPr/>
        </p:nvSpPr>
        <p:spPr bwMode="auto">
          <a:xfrm>
            <a:off x="7696200" y="200025"/>
            <a:ext cx="990600" cy="330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algn="r" defTabSz="914400">
              <a:lnSpc>
                <a:spcPct val="95000"/>
              </a:lnSpc>
            </a:pPr>
            <a:r>
              <a:rPr lang="es-ES_tradnl" sz="1400" noProof="1">
                <a:solidFill>
                  <a:srgbClr val="000000"/>
                </a:solidFill>
                <a:latin typeface="Credit Suisse Type Light"/>
              </a:rPr>
              <a:t> </a:t>
            </a:r>
          </a:p>
        </p:txBody>
      </p:sp>
      <p:pic>
        <p:nvPicPr>
          <p:cNvPr id="20" name="ClientLogoHolder" descr="&lt;tags&gt;&lt;tag n=&quot;Visible&quot; v=&quot;False&quot; /&gt;&lt;/tags&gt;" hidden="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640638" y="273050"/>
            <a:ext cx="1047750" cy="5143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45728217"/>
      </p:ext>
    </p:extLst>
  </p:cSld>
  <p:clrMap bg1="lt1" tx1="dk1" bg2="lt2" tx2="dk2" accent1="accent1" accent2="accent2" accent3="accent3" accent4="accent4" accent5="accent5" accent6="accent6" hlink="hlink" folHlink="folHlink"/>
  <p:sldLayoutIdLst>
    <p:sldLayoutId id="2147483771" r:id="rId1"/>
    <p:sldLayoutId id="2147483772" r:id="rId2"/>
    <p:sldLayoutId id="2147483773" r:id="rId3"/>
    <p:sldLayoutId id="2147483774" r:id="rId4"/>
    <p:sldLayoutId id="2147483775" r:id="rId5"/>
    <p:sldLayoutId id="2147483784" r:id="rId6"/>
  </p:sldLayoutIdLst>
  <p:hf hdr="0" ftr="0" dt="0"/>
  <p:txStyles>
    <p:titleStyle>
      <a:lvl1pPr algn="l" defTabSz="914400" rtl="0" eaLnBrk="1" latinLnBrk="0" hangingPunct="1">
        <a:lnSpc>
          <a:spcPct val="95000"/>
        </a:lnSpc>
        <a:spcBef>
          <a:spcPct val="0"/>
        </a:spcBef>
        <a:buNone/>
        <a:defRPr sz="2400" b="1" kern="1200">
          <a:solidFill>
            <a:schemeClr val="accent1"/>
          </a:solidFill>
          <a:latin typeface="+mj-lt"/>
          <a:ea typeface="+mn-ea"/>
          <a:cs typeface="+mn-cs"/>
        </a:defRPr>
      </a:lvl1pPr>
    </p:titleStyle>
    <p:bodyStyle>
      <a:lvl1pPr marL="0" indent="0" algn="l" defTabSz="914400" rtl="0" eaLnBrk="1" latinLnBrk="0" hangingPunct="1">
        <a:lnSpc>
          <a:spcPct val="95000"/>
        </a:lnSpc>
        <a:spcBef>
          <a:spcPts val="1596"/>
        </a:spcBef>
        <a:buFont typeface="Arial" pitchFamily="34" charset="0"/>
        <a:buNone/>
        <a:defRPr sz="1400" b="1" kern="1200">
          <a:solidFill>
            <a:schemeClr val="tx1"/>
          </a:solidFill>
          <a:latin typeface="+mn-lt"/>
          <a:ea typeface="+mn-ea"/>
          <a:cs typeface="+mn-cs"/>
        </a:defRPr>
      </a:lvl1pPr>
      <a:lvl2pPr marL="0" indent="0" algn="l" defTabSz="914400" rtl="0" eaLnBrk="1" latinLnBrk="0" hangingPunct="1">
        <a:lnSpc>
          <a:spcPct val="95000"/>
        </a:lnSpc>
        <a:spcBef>
          <a:spcPts val="605"/>
        </a:spcBef>
        <a:buFont typeface="Arial" pitchFamily="34" charset="0"/>
        <a:buNone/>
        <a:defRPr sz="1400" kern="1200">
          <a:solidFill>
            <a:schemeClr val="tx1"/>
          </a:solidFill>
          <a:latin typeface="+mn-lt"/>
          <a:ea typeface="+mn-ea"/>
          <a:cs typeface="+mn-cs"/>
        </a:defRPr>
      </a:lvl2pPr>
      <a:lvl3pPr marL="230400" indent="-226800" algn="l" defTabSz="914400" rtl="0" eaLnBrk="1" latinLnBrk="0" hangingPunct="1">
        <a:lnSpc>
          <a:spcPct val="95000"/>
        </a:lnSpc>
        <a:spcBef>
          <a:spcPts val="0"/>
        </a:spcBef>
        <a:buClr>
          <a:schemeClr val="accent4"/>
        </a:buClr>
        <a:buSzPct val="80000"/>
        <a:buFont typeface="Wingdings" pitchFamily="2" charset="2"/>
        <a:buChar char=""/>
        <a:defRPr sz="1400" kern="1200">
          <a:solidFill>
            <a:schemeClr val="tx1"/>
          </a:solidFill>
          <a:latin typeface="+mn-lt"/>
          <a:ea typeface="+mn-ea"/>
          <a:cs typeface="+mn-cs"/>
        </a:defRPr>
      </a:lvl3pPr>
      <a:lvl4pPr marL="468000" indent="-237600" algn="l" defTabSz="914400" rtl="0" eaLnBrk="1" latinLnBrk="0" hangingPunct="1">
        <a:lnSpc>
          <a:spcPct val="95000"/>
        </a:lnSpc>
        <a:spcBef>
          <a:spcPts val="0"/>
        </a:spcBef>
        <a:buClr>
          <a:schemeClr val="tx1"/>
        </a:buClr>
        <a:buFont typeface="Credit Suisse Type Light" pitchFamily="34" charset="0"/>
        <a:buChar char="−"/>
        <a:defRPr sz="1400" kern="1200">
          <a:solidFill>
            <a:schemeClr val="tx1"/>
          </a:solidFill>
          <a:latin typeface="+mn-lt"/>
          <a:ea typeface="+mn-ea"/>
          <a:cs typeface="+mn-cs"/>
        </a:defRPr>
      </a:lvl4pPr>
      <a:lvl5pPr marL="705600" indent="-237600" algn="l" defTabSz="914400" rtl="0" eaLnBrk="1" latinLnBrk="0" hangingPunct="1">
        <a:lnSpc>
          <a:spcPct val="95000"/>
        </a:lnSpc>
        <a:spcBef>
          <a:spcPts val="0"/>
        </a:spcBef>
        <a:buClr>
          <a:schemeClr val="tx1"/>
        </a:buClr>
        <a:buFont typeface="Credit Suisse Type Light"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bwMode="gray">
      <p:bgPr>
        <a:solidFill>
          <a:schemeClr val="bg1"/>
        </a:solidFill>
        <a:effectLst/>
      </p:bgPr>
    </p:bg>
    <p:spTree>
      <p:nvGrpSpPr>
        <p:cNvPr id="1" name=""/>
        <p:cNvGrpSpPr/>
        <p:nvPr/>
      </p:nvGrpSpPr>
      <p:grpSpPr>
        <a:xfrm>
          <a:off x="0" y="0"/>
          <a:ext cx="0" cy="0"/>
          <a:chOff x="0" y="0"/>
          <a:chExt cx="0" cy="0"/>
        </a:xfrm>
      </p:grpSpPr>
      <p:sp>
        <p:nvSpPr>
          <p:cNvPr id="16" name="CScopyright" descr="&lt;tags&gt;&lt;tag n=&quot;Language&quot; v=&quot;ENG&quot; /&gt;&lt;/tags&gt;"/>
          <p:cNvSpPr/>
          <p:nvPr/>
        </p:nvSpPr>
        <p:spPr>
          <a:xfrm>
            <a:off x="6937376" y="6681788"/>
            <a:ext cx="1759776" cy="87716"/>
          </a:xfrm>
          <a:prstGeom prst="rect">
            <a:avLst/>
          </a:prstGeom>
        </p:spPr>
        <p:txBody>
          <a:bodyPr wrap="square" lIns="0" tIns="0" rIns="0" bIns="0">
            <a:spAutoFit/>
          </a:bodyPr>
          <a:lstStyle/>
          <a:p>
            <a:pPr algn="r" defTabSz="728663" eaLnBrk="1" hangingPunct="1">
              <a:lnSpc>
                <a:spcPct val="95000"/>
              </a:lnSpc>
              <a:buClr>
                <a:srgbClr val="FFFFFF"/>
              </a:buClr>
              <a:tabLst>
                <a:tab pos="4286250" algn="l"/>
              </a:tabLst>
            </a:pPr>
            <a:r>
              <a:rPr lang="es-ES_tradnl" sz="600" dirty="0">
                <a:solidFill>
                  <a:srgbClr val="000000"/>
                </a:solidFill>
                <a:latin typeface="Credit Suisse Type Light"/>
              </a:rPr>
              <a:t>© </a:t>
            </a:r>
            <a:r>
              <a:rPr lang="es-ES_tradnl" sz="600" dirty="0" err="1">
                <a:solidFill>
                  <a:srgbClr val="000000"/>
                </a:solidFill>
                <a:latin typeface="Credit Suisse Type Light"/>
              </a:rPr>
              <a:t>Credit</a:t>
            </a:r>
            <a:r>
              <a:rPr lang="es-ES_tradnl" sz="600" dirty="0">
                <a:solidFill>
                  <a:srgbClr val="000000"/>
                </a:solidFill>
                <a:latin typeface="Credit Suisse Type Light"/>
              </a:rPr>
              <a:t> </a:t>
            </a:r>
            <a:r>
              <a:rPr lang="es-ES_tradnl" sz="600" dirty="0" err="1">
                <a:solidFill>
                  <a:srgbClr val="000000"/>
                </a:solidFill>
                <a:latin typeface="Credit Suisse Type Light"/>
              </a:rPr>
              <a:t>Suisse</a:t>
            </a:r>
            <a:r>
              <a:rPr lang="es-ES_tradnl" sz="600" dirty="0">
                <a:solidFill>
                  <a:srgbClr val="000000"/>
                </a:solidFill>
                <a:latin typeface="Credit Suisse Type Light"/>
              </a:rPr>
              <a:t> AG and/</a:t>
            </a:r>
            <a:r>
              <a:rPr lang="es-ES_tradnl" sz="600" dirty="0" err="1">
                <a:solidFill>
                  <a:srgbClr val="000000"/>
                </a:solidFill>
                <a:latin typeface="Credit Suisse Type Light"/>
              </a:rPr>
              <a:t>or</a:t>
            </a:r>
            <a:r>
              <a:rPr lang="es-ES_tradnl" sz="600" dirty="0">
                <a:solidFill>
                  <a:srgbClr val="000000"/>
                </a:solidFill>
                <a:latin typeface="Credit Suisse Type Light"/>
              </a:rPr>
              <a:t> </a:t>
            </a:r>
            <a:r>
              <a:rPr lang="es-ES_tradnl" sz="600" dirty="0" err="1">
                <a:solidFill>
                  <a:srgbClr val="000000"/>
                </a:solidFill>
                <a:latin typeface="Credit Suisse Type Light"/>
              </a:rPr>
              <a:t>its</a:t>
            </a:r>
            <a:r>
              <a:rPr lang="es-ES_tradnl" sz="600" dirty="0">
                <a:solidFill>
                  <a:srgbClr val="000000"/>
                </a:solidFill>
                <a:latin typeface="Credit Suisse Type Light"/>
              </a:rPr>
              <a:t> </a:t>
            </a:r>
            <a:r>
              <a:rPr lang="es-ES_tradnl" sz="600" dirty="0" err="1">
                <a:solidFill>
                  <a:srgbClr val="000000"/>
                </a:solidFill>
                <a:latin typeface="Credit Suisse Type Light"/>
              </a:rPr>
              <a:t>affiliates</a:t>
            </a:r>
            <a:endParaRPr lang="es-ES_tradnl" sz="600" dirty="0">
              <a:solidFill>
                <a:srgbClr val="000000"/>
              </a:solidFill>
              <a:latin typeface="Credit Suisse Type Light"/>
            </a:endParaRPr>
          </a:p>
        </p:txBody>
      </p:sp>
      <p:grpSp>
        <p:nvGrpSpPr>
          <p:cNvPr id="771248" name="Internal" hidden="1"/>
          <p:cNvGrpSpPr>
            <a:grpSpLocks/>
          </p:cNvGrpSpPr>
          <p:nvPr/>
        </p:nvGrpSpPr>
        <p:grpSpPr bwMode="auto">
          <a:xfrm>
            <a:off x="-3175" y="3205166"/>
            <a:ext cx="9148763" cy="452438"/>
            <a:chOff x="-2" y="2021"/>
            <a:chExt cx="5763" cy="285"/>
          </a:xfrm>
        </p:grpSpPr>
        <p:sp>
          <p:nvSpPr>
            <p:cNvPr id="771249" name="Internal" descr="AQAAAAAQADf8VsF87YpNjJFeGrgdb/qAU/ApLmbaQDcVMFlpLH3KcYQl+bL/sfLhsIbj4CkwA4RRj0YOkT5VNUFO/bL928XmyQGJYy+nIFl0oJpJoiV6uCZbdK0PO92eyeXWM2U4FMO6YJBx6xdUJ6YN3y/xsIa4E2aFiLRbByqpc/U/N25ouD5yE6KgdunLety76ZipFhiD46znoVfXfd/cRZkO7rVa9S2nJSXfB/AztkQ9o4BaVGqz7C++0EfHeFvTD9vLIp15+WAkGcvgy0bj1UfHtMQ=" hidden="1"/>
            <p:cNvSpPr txBox="1">
              <a:spLocks noChangeArrowheads="1"/>
            </p:cNvSpPr>
            <p:nvPr userDrawn="1"/>
          </p:nvSpPr>
          <p:spPr bwMode="auto">
            <a:xfrm rot="16200000">
              <a:off x="-16" y="2035"/>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sp>
          <p:nvSpPr>
            <p:cNvPr id="771250" name="Internal" descr="AQAAAAAQAFJ2Q2s9hkxHt/z/UQ/YchGFskD0Hlw2DyT0bFmcAuMxFOa6p7nuV1q02CZNuqNIX6jfZcLp/yc+FTdneSazB5FilDa0oKXaUdku9l+fLlgoov5TRbElFMA7Uu3PmMZDPCvGpEaUcr43nIsjuqv0smp89fIk/YxgzZSgbk7D6J5A7ZNQJav5M8GYO7tK34EoSJmB/dhSl2SeJILieIG+xwhRnD4wXERTQJ+3Zi/D5vjtUs+cADg15uXRTFUpqCvfqhL5ZjxYHi8y8H01Sh3rnHc=" hidden="1"/>
            <p:cNvSpPr txBox="1">
              <a:spLocks noChangeArrowheads="1"/>
            </p:cNvSpPr>
            <p:nvPr userDrawn="1"/>
          </p:nvSpPr>
          <p:spPr bwMode="auto">
            <a:xfrm rot="16200000" flipH="1" flipV="1">
              <a:off x="5494" y="2038"/>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grpSp>
      <p:pic>
        <p:nvPicPr>
          <p:cNvPr id="771204" name="ClientLogoHolder" descr="&lt;tags&gt;&lt;tag n=&quot;Visible&quot; v=&quot;False&quot; /&gt;&lt;/tags&gt;" hidden="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640638" y="273050"/>
            <a:ext cx="1047750" cy="514350"/>
          </a:xfrm>
          <a:prstGeom prst="rect">
            <a:avLst/>
          </a:prstGeom>
          <a:noFill/>
          <a:extLst>
            <a:ext uri="{909E8E84-426E-40DD-AFC4-6F175D3DCCD1}">
              <a14:hiddenFill xmlns:a14="http://schemas.microsoft.com/office/drawing/2010/main">
                <a:solidFill>
                  <a:srgbClr val="FFFFFF"/>
                </a:solidFill>
              </a14:hiddenFill>
            </a:ext>
          </a:extLst>
        </p:spPr>
      </p:pic>
      <p:sp>
        <p:nvSpPr>
          <p:cNvPr id="771184" name="Tagline" hidden="1"/>
          <p:cNvSpPr txBox="1">
            <a:spLocks noChangeArrowheads="1"/>
          </p:cNvSpPr>
          <p:nvPr/>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s-ES_tradnl" sz="600" noProof="1">
                <a:solidFill>
                  <a:srgbClr val="969696"/>
                </a:solidFill>
                <a:latin typeface="Credit Suisse Type Light"/>
              </a:rPr>
              <a:t>O:\IBD_Regional_Documents_Repository_AM_Groups\Latam Group\Mexico IBD\CKDs\Credit Suisse RE\New RP\CSMRTCK - Roadshow_v52.pptx</a:t>
            </a:r>
          </a:p>
        </p:txBody>
      </p:sp>
      <p:sp>
        <p:nvSpPr>
          <p:cNvPr id="771185" name="SlideTitle" descr="Text Box: Title"/>
          <p:cNvSpPr>
            <a:spLocks noGrp="1" noChangeArrowheads="1"/>
          </p:cNvSpPr>
          <p:nvPr>
            <p:ph type="title"/>
          </p:nvPr>
        </p:nvSpPr>
        <p:spPr bwMode="gray">
          <a:xfrm>
            <a:off x="449263" y="190500"/>
            <a:ext cx="8247888" cy="347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pPr lvl="0"/>
            <a:r>
              <a:rPr lang="es-ES_tradnl" dirty="0" err="1"/>
              <a:t>Title</a:t>
            </a:r>
            <a:endParaRPr lang="es-ES_tradnl" dirty="0"/>
          </a:p>
        </p:txBody>
      </p:sp>
      <p:sp>
        <p:nvSpPr>
          <p:cNvPr id="771186" name="BasicText" descr="&lt;tags&gt;&lt;tag n=&quot;Linked&quot; v=&quot;True&quot; /&gt;&lt;tag n=&quot;BulletInfo&quot; v=&quot;Standard&quot; /&gt;&lt;/tags&gt;"/>
          <p:cNvSpPr>
            <a:spLocks noGrp="1" noChangeArrowheads="1"/>
          </p:cNvSpPr>
          <p:nvPr>
            <p:ph type="body" idx="1"/>
          </p:nvPr>
        </p:nvSpPr>
        <p:spPr bwMode="gray">
          <a:xfrm>
            <a:off x="449263" y="990600"/>
            <a:ext cx="8245475" cy="435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s-ES_tradnl" dirty="0" err="1"/>
              <a:t>Subheading</a:t>
            </a:r>
            <a:endParaRPr lang="es-ES_tradnl" dirty="0"/>
          </a:p>
          <a:p>
            <a:pPr lvl="1"/>
            <a:r>
              <a:rPr lang="es-ES_tradnl" dirty="0"/>
              <a:t>Basic </a:t>
            </a:r>
            <a:r>
              <a:rPr lang="es-ES_tradnl" dirty="0" err="1"/>
              <a:t>text</a:t>
            </a:r>
            <a:endParaRPr lang="es-ES_tradnl" dirty="0"/>
          </a:p>
          <a:p>
            <a:pPr lvl="2"/>
            <a:r>
              <a:rPr lang="es-ES_tradnl" dirty="0" err="1"/>
              <a:t>Bullet</a:t>
            </a:r>
            <a:r>
              <a:rPr lang="es-ES_tradnl" dirty="0"/>
              <a:t> </a:t>
            </a:r>
            <a:r>
              <a:rPr lang="es-ES_tradnl" dirty="0" err="1"/>
              <a:t>level</a:t>
            </a:r>
            <a:r>
              <a:rPr lang="es-ES_tradnl" dirty="0"/>
              <a:t> </a:t>
            </a:r>
            <a:r>
              <a:rPr lang="es-ES_tradnl" dirty="0" err="1"/>
              <a:t>one</a:t>
            </a:r>
            <a:endParaRPr lang="es-ES_tradnl" dirty="0"/>
          </a:p>
          <a:p>
            <a:pPr lvl="3"/>
            <a:r>
              <a:rPr lang="es-ES_tradnl" dirty="0" err="1"/>
              <a:t>Bullet</a:t>
            </a:r>
            <a:r>
              <a:rPr lang="es-ES_tradnl" dirty="0"/>
              <a:t> </a:t>
            </a:r>
            <a:r>
              <a:rPr lang="es-ES_tradnl" dirty="0" err="1"/>
              <a:t>level</a:t>
            </a:r>
            <a:r>
              <a:rPr lang="es-ES_tradnl" dirty="0"/>
              <a:t> </a:t>
            </a:r>
            <a:r>
              <a:rPr lang="es-ES_tradnl" dirty="0" err="1"/>
              <a:t>two</a:t>
            </a:r>
            <a:endParaRPr lang="es-ES_tradnl" dirty="0"/>
          </a:p>
          <a:p>
            <a:pPr lvl="4"/>
            <a:r>
              <a:rPr lang="es-ES_tradnl" dirty="0" err="1"/>
              <a:t>Bullet</a:t>
            </a:r>
            <a:r>
              <a:rPr lang="es-ES_tradnl" dirty="0"/>
              <a:t> </a:t>
            </a:r>
            <a:r>
              <a:rPr lang="es-ES_tradnl" dirty="0" err="1"/>
              <a:t>level</a:t>
            </a:r>
            <a:r>
              <a:rPr lang="es-ES_tradnl" dirty="0"/>
              <a:t> </a:t>
            </a:r>
            <a:r>
              <a:rPr lang="es-ES_tradnl" dirty="0" err="1"/>
              <a:t>three</a:t>
            </a:r>
            <a:endParaRPr lang="es-ES_tradnl" dirty="0"/>
          </a:p>
        </p:txBody>
      </p:sp>
      <p:sp>
        <p:nvSpPr>
          <p:cNvPr id="771199" name="DraftAndConfidential" descr="AQAAAAAQANuXcW+QYphDmxJF4Y+cdYKe5uOsFxh/tURiV5lg3Qi1O5gWnuLbNX5HX0dE8qXztcBENyVEe/gSLndhVpwQ5NPo3bpjzyHpqkA6gIQMwgax/y1BHQJkqARwyHCcUPo9lbomLaWKKA5v4scEtvv1ypi/A6mhCNkFWOu+IAlZa6X3OfHD+CrflnEdvjW7bELWZM7xhonK2R2ZQs3xWCJuoBtLMmmIGf3vVmI4ZmN4xpiRvMAsjrjUliONTMpDY2/rUA1mZgDoOz3pfSv24a7RjNQZjdM0hWH+5tX+wwf9cnfy"/>
          <p:cNvSpPr txBox="1">
            <a:spLocks noChangeArrowheads="1"/>
          </p:cNvSpPr>
          <p:nvPr/>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spcBef>
                <a:spcPct val="50000"/>
              </a:spcBef>
              <a:buClr>
                <a:srgbClr val="66A2BC"/>
              </a:buClr>
              <a:buSzPct val="120000"/>
              <a:buFont typeface="Wingdings" pitchFamily="2" charset="2"/>
              <a:buNone/>
            </a:pPr>
            <a:r>
              <a:rPr lang="es-ES_tradnl" sz="1000" noProof="1">
                <a:solidFill>
                  <a:srgbClr val="000000"/>
                </a:solidFill>
                <a:latin typeface="Credit Suisse Type Light"/>
              </a:rPr>
              <a:t>Confidencial</a:t>
            </a:r>
          </a:p>
        </p:txBody>
      </p:sp>
      <p:sp>
        <p:nvSpPr>
          <p:cNvPr id="771200" name="ClientText" descr="Text Box: Client logo" hidden="1"/>
          <p:cNvSpPr>
            <a:spLocks noChangeArrowheads="1"/>
          </p:cNvSpPr>
          <p:nvPr/>
        </p:nvSpPr>
        <p:spPr bwMode="auto">
          <a:xfrm>
            <a:off x="7696200" y="200025"/>
            <a:ext cx="990600" cy="330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algn="r" defTabSz="914400">
              <a:lnSpc>
                <a:spcPct val="95000"/>
              </a:lnSpc>
            </a:pPr>
            <a:r>
              <a:rPr lang="es-ES_tradnl" sz="1400" noProof="1">
                <a:solidFill>
                  <a:srgbClr val="000000"/>
                </a:solidFill>
                <a:latin typeface="Credit Suisse Type Light"/>
              </a:rPr>
              <a:t> </a:t>
            </a:r>
          </a:p>
        </p:txBody>
      </p:sp>
      <p:sp>
        <p:nvSpPr>
          <p:cNvPr id="771253"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latin typeface="+mn-lt"/>
                <a:ea typeface="+mn-ea"/>
              </a:defRPr>
            </a:lvl1pPr>
          </a:lstStyle>
          <a:p>
            <a:pPr defTabSz="914400" eaLnBrk="1" hangingPunct="1"/>
            <a:fld id="{CD2B1E3D-4F19-49ED-B4FD-3EDFFA339095}" type="slidenum">
              <a:rPr lang="es-ES_tradnl" noProof="1" smtClean="0">
                <a:solidFill>
                  <a:srgbClr val="000000"/>
                </a:solidFill>
              </a:rPr>
              <a:pPr defTabSz="914400" eaLnBrk="1" hangingPunct="1"/>
              <a:t>‹Nº›</a:t>
            </a:fld>
            <a:endParaRPr lang="es-ES_tradnl" noProof="1">
              <a:solidFill>
                <a:srgbClr val="000000"/>
              </a:solidFill>
            </a:endParaRPr>
          </a:p>
        </p:txBody>
      </p:sp>
      <p:sp>
        <p:nvSpPr>
          <p:cNvPr id="15" name="BlueLine"/>
          <p:cNvSpPr>
            <a:spLocks noChangeShapeType="1"/>
          </p:cNvSpPr>
          <p:nvPr/>
        </p:nvSpPr>
        <p:spPr bwMode="auto">
          <a:xfrm>
            <a:off x="449263" y="6135688"/>
            <a:ext cx="8247888" cy="0"/>
          </a:xfrm>
          <a:prstGeom prst="line">
            <a:avLst/>
          </a:prstGeom>
          <a:noFill/>
          <a:ln w="12700">
            <a:solidFill>
              <a:srgbClr val="003868"/>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400" eaLnBrk="1" hangingPunct="1">
              <a:lnSpc>
                <a:spcPct val="95000"/>
              </a:lnSpc>
              <a:buClr>
                <a:srgbClr val="FFFFFF"/>
              </a:buClr>
            </a:pPr>
            <a:endParaRPr lang="es-ES_tradnl" sz="1200" dirty="0">
              <a:solidFill>
                <a:srgbClr val="000000"/>
              </a:solidFill>
              <a:latin typeface="Credit Suisse Type Light"/>
            </a:endParaRPr>
          </a:p>
        </p:txBody>
      </p:sp>
    </p:spTree>
    <p:extLst>
      <p:ext uri="{BB962C8B-B14F-4D97-AF65-F5344CB8AC3E}">
        <p14:creationId xmlns:p14="http://schemas.microsoft.com/office/powerpoint/2010/main" val="3096192560"/>
      </p:ext>
    </p:extLst>
  </p:cSld>
  <p:clrMap bg1="lt1" tx1="dk1" bg2="lt2" tx2="dk2" accent1="accent1" accent2="accent2" accent3="accent3" accent4="accent4" accent5="accent5" accent6="accent6" hlink="hlink" folHlink="folHlink"/>
  <p:sldLayoutIdLst>
    <p:sldLayoutId id="2147483786" r:id="rId1"/>
    <p:sldLayoutId id="2147483787" r:id="rId2"/>
    <p:sldLayoutId id="2147483788" r:id="rId3"/>
    <p:sldLayoutId id="2147483789" r:id="rId4"/>
  </p:sldLayoutIdLst>
  <p:hf hdr="0" ftr="0" dt="0"/>
  <p:txStyles>
    <p:titleStyle>
      <a:lvl1pPr algn="l" defTabSz="728663" rtl="0" fontAlgn="base">
        <a:lnSpc>
          <a:spcPct val="95000"/>
        </a:lnSpc>
        <a:spcBef>
          <a:spcPct val="0"/>
        </a:spcBef>
        <a:spcAft>
          <a:spcPct val="0"/>
        </a:spcAft>
        <a:defRPr sz="2400" b="1">
          <a:solidFill>
            <a:schemeClr val="tx1"/>
          </a:solidFill>
          <a:latin typeface="+mj-lt"/>
          <a:ea typeface="+mj-ea"/>
          <a:cs typeface="+mj-cs"/>
        </a:defRPr>
      </a:lvl1pPr>
      <a:lvl2pPr algn="l" defTabSz="728663" rtl="0" fontAlgn="base">
        <a:lnSpc>
          <a:spcPct val="95000"/>
        </a:lnSpc>
        <a:spcBef>
          <a:spcPct val="0"/>
        </a:spcBef>
        <a:spcAft>
          <a:spcPct val="0"/>
        </a:spcAft>
        <a:defRPr sz="2400" b="1">
          <a:solidFill>
            <a:schemeClr val="tx1"/>
          </a:solidFill>
          <a:latin typeface="Credit Suisse Type Light" pitchFamily="34" charset="0"/>
        </a:defRPr>
      </a:lvl2pPr>
      <a:lvl3pPr algn="l" defTabSz="728663" rtl="0" fontAlgn="base">
        <a:lnSpc>
          <a:spcPct val="95000"/>
        </a:lnSpc>
        <a:spcBef>
          <a:spcPct val="0"/>
        </a:spcBef>
        <a:spcAft>
          <a:spcPct val="0"/>
        </a:spcAft>
        <a:defRPr sz="2400" b="1">
          <a:solidFill>
            <a:schemeClr val="tx1"/>
          </a:solidFill>
          <a:latin typeface="Credit Suisse Type Light" pitchFamily="34" charset="0"/>
        </a:defRPr>
      </a:lvl3pPr>
      <a:lvl4pPr algn="l" defTabSz="728663" rtl="0" fontAlgn="base">
        <a:lnSpc>
          <a:spcPct val="95000"/>
        </a:lnSpc>
        <a:spcBef>
          <a:spcPct val="0"/>
        </a:spcBef>
        <a:spcAft>
          <a:spcPct val="0"/>
        </a:spcAft>
        <a:defRPr sz="2400" b="1">
          <a:solidFill>
            <a:schemeClr val="tx1"/>
          </a:solidFill>
          <a:latin typeface="Credit Suisse Type Light" pitchFamily="34" charset="0"/>
        </a:defRPr>
      </a:lvl4pPr>
      <a:lvl5pPr algn="l" defTabSz="728663" rtl="0" fontAlgn="base">
        <a:lnSpc>
          <a:spcPct val="95000"/>
        </a:lnSpc>
        <a:spcBef>
          <a:spcPct val="0"/>
        </a:spcBef>
        <a:spcAft>
          <a:spcPct val="0"/>
        </a:spcAft>
        <a:defRPr sz="2400" b="1">
          <a:solidFill>
            <a:schemeClr val="tx1"/>
          </a:solidFill>
          <a:latin typeface="Credit Suisse Type Light" pitchFamily="34" charset="0"/>
        </a:defRPr>
      </a:lvl5pPr>
      <a:lvl6pPr marL="457200" algn="l" defTabSz="728663" rtl="0" fontAlgn="base">
        <a:lnSpc>
          <a:spcPct val="95000"/>
        </a:lnSpc>
        <a:spcBef>
          <a:spcPct val="0"/>
        </a:spcBef>
        <a:spcAft>
          <a:spcPct val="0"/>
        </a:spcAft>
        <a:defRPr sz="2400" b="1">
          <a:solidFill>
            <a:schemeClr val="tx1"/>
          </a:solidFill>
          <a:latin typeface="Credit Suisse Type Light" pitchFamily="34" charset="0"/>
        </a:defRPr>
      </a:lvl6pPr>
      <a:lvl7pPr marL="914400" algn="l" defTabSz="728663" rtl="0" fontAlgn="base">
        <a:lnSpc>
          <a:spcPct val="95000"/>
        </a:lnSpc>
        <a:spcBef>
          <a:spcPct val="0"/>
        </a:spcBef>
        <a:spcAft>
          <a:spcPct val="0"/>
        </a:spcAft>
        <a:defRPr sz="2400" b="1">
          <a:solidFill>
            <a:schemeClr val="tx1"/>
          </a:solidFill>
          <a:latin typeface="Credit Suisse Type Light" pitchFamily="34" charset="0"/>
        </a:defRPr>
      </a:lvl7pPr>
      <a:lvl8pPr marL="1371600" algn="l" defTabSz="728663" rtl="0" fontAlgn="base">
        <a:lnSpc>
          <a:spcPct val="95000"/>
        </a:lnSpc>
        <a:spcBef>
          <a:spcPct val="0"/>
        </a:spcBef>
        <a:spcAft>
          <a:spcPct val="0"/>
        </a:spcAft>
        <a:defRPr sz="2400" b="1">
          <a:solidFill>
            <a:schemeClr val="tx1"/>
          </a:solidFill>
          <a:latin typeface="Credit Suisse Type Light" pitchFamily="34" charset="0"/>
        </a:defRPr>
      </a:lvl8pPr>
      <a:lvl9pPr marL="1828800" algn="l" defTabSz="728663" rtl="0" fontAlgn="base">
        <a:lnSpc>
          <a:spcPct val="95000"/>
        </a:lnSpc>
        <a:spcBef>
          <a:spcPct val="0"/>
        </a:spcBef>
        <a:spcAft>
          <a:spcPct val="0"/>
        </a:spcAft>
        <a:defRPr sz="2400" b="1">
          <a:solidFill>
            <a:schemeClr val="tx1"/>
          </a:solidFill>
          <a:latin typeface="Credit Suisse Type Light" pitchFamily="34" charset="0"/>
        </a:defRPr>
      </a:lvl9pPr>
    </p:titleStyle>
    <p:bodyStyle>
      <a:lvl1pPr algn="l" defTabSz="728663" rtl="0" fontAlgn="base">
        <a:lnSpc>
          <a:spcPct val="95000"/>
        </a:lnSpc>
        <a:spcBef>
          <a:spcPct val="95000"/>
        </a:spcBef>
        <a:spcAft>
          <a:spcPct val="0"/>
        </a:spcAft>
        <a:buClr>
          <a:schemeClr val="tx1"/>
        </a:buClr>
        <a:buSzPct val="120000"/>
        <a:buFont typeface="Wingdings" pitchFamily="2" charset="2"/>
        <a:defRPr sz="1400" b="1">
          <a:solidFill>
            <a:schemeClr val="tx1"/>
          </a:solidFill>
          <a:latin typeface="+mn-lt"/>
          <a:ea typeface="+mn-ea"/>
          <a:cs typeface="+mn-cs"/>
        </a:defRPr>
      </a:lvl1pPr>
      <a:lvl2pPr marL="1588" algn="l" defTabSz="728663" rtl="0" fontAlgn="base">
        <a:lnSpc>
          <a:spcPct val="95000"/>
        </a:lnSpc>
        <a:spcBef>
          <a:spcPct val="36000"/>
        </a:spcBef>
        <a:spcAft>
          <a:spcPct val="0"/>
        </a:spcAft>
        <a:buClr>
          <a:schemeClr val="tx1"/>
        </a:buClr>
        <a:buSzPct val="120000"/>
        <a:defRPr sz="1400">
          <a:solidFill>
            <a:schemeClr val="tx1"/>
          </a:solidFill>
          <a:latin typeface="+mn-lt"/>
        </a:defRPr>
      </a:lvl2pPr>
      <a:lvl3pPr marL="228600" indent="-225425" algn="l" defTabSz="728663" rtl="0" fontAlgn="base">
        <a:lnSpc>
          <a:spcPct val="95000"/>
        </a:lnSpc>
        <a:spcBef>
          <a:spcPct val="0"/>
        </a:spcBef>
        <a:spcAft>
          <a:spcPct val="0"/>
        </a:spcAft>
        <a:buClr>
          <a:schemeClr val="accent4"/>
        </a:buClr>
        <a:buSzPct val="80000"/>
        <a:buFont typeface="Wingdings" pitchFamily="2" charset="2"/>
        <a:buChar char="n"/>
        <a:defRPr sz="1400">
          <a:solidFill>
            <a:schemeClr val="tx1"/>
          </a:solidFill>
          <a:latin typeface="+mn-lt"/>
        </a:defRPr>
      </a:lvl3pPr>
      <a:lvl4pPr marL="466725" indent="-236538"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4pPr>
      <a:lvl5pPr marL="7064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5pPr>
      <a:lvl6pPr marL="11636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6pPr>
      <a:lvl7pPr marL="16208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7pPr>
      <a:lvl8pPr marL="20780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8pPr>
      <a:lvl9pPr marL="25352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8" name="CScopyright" descr="&lt;tags&gt;&lt;tag n=&quot;Language&quot; v=&quot;ENG&quot; /&gt;&lt;/tags&gt;"/>
          <p:cNvSpPr/>
          <p:nvPr/>
        </p:nvSpPr>
        <p:spPr>
          <a:xfrm>
            <a:off x="6937376" y="6681788"/>
            <a:ext cx="1759776" cy="87716"/>
          </a:xfrm>
          <a:prstGeom prst="rect">
            <a:avLst/>
          </a:prstGeom>
        </p:spPr>
        <p:txBody>
          <a:bodyPr wrap="square" lIns="0" tIns="0" rIns="0" bIns="0">
            <a:spAutoFit/>
          </a:bodyPr>
          <a:lstStyle/>
          <a:p>
            <a:pPr algn="r" defTabSz="728663" eaLnBrk="1" hangingPunct="1">
              <a:lnSpc>
                <a:spcPct val="95000"/>
              </a:lnSpc>
              <a:buClr>
                <a:srgbClr val="FFFFFF"/>
              </a:buClr>
              <a:tabLst>
                <a:tab pos="4286250" algn="l"/>
              </a:tabLst>
            </a:pPr>
            <a:r>
              <a:rPr lang="es-ES_tradnl" sz="600" dirty="0">
                <a:solidFill>
                  <a:srgbClr val="000000"/>
                </a:solidFill>
                <a:latin typeface="Credit Suisse Type Light"/>
              </a:rPr>
              <a:t>© </a:t>
            </a:r>
            <a:r>
              <a:rPr lang="es-ES_tradnl" sz="600" dirty="0" err="1">
                <a:solidFill>
                  <a:srgbClr val="000000"/>
                </a:solidFill>
                <a:latin typeface="Credit Suisse Type Light"/>
              </a:rPr>
              <a:t>Credit</a:t>
            </a:r>
            <a:r>
              <a:rPr lang="es-ES_tradnl" sz="600" dirty="0">
                <a:solidFill>
                  <a:srgbClr val="000000"/>
                </a:solidFill>
                <a:latin typeface="Credit Suisse Type Light"/>
              </a:rPr>
              <a:t> </a:t>
            </a:r>
            <a:r>
              <a:rPr lang="es-ES_tradnl" sz="600" dirty="0" err="1">
                <a:solidFill>
                  <a:srgbClr val="000000"/>
                </a:solidFill>
                <a:latin typeface="Credit Suisse Type Light"/>
              </a:rPr>
              <a:t>Suisse</a:t>
            </a:r>
            <a:r>
              <a:rPr lang="es-ES_tradnl" sz="600" dirty="0">
                <a:solidFill>
                  <a:srgbClr val="000000"/>
                </a:solidFill>
                <a:latin typeface="Credit Suisse Type Light"/>
              </a:rPr>
              <a:t> AG and/</a:t>
            </a:r>
            <a:r>
              <a:rPr lang="es-ES_tradnl" sz="600" dirty="0" err="1">
                <a:solidFill>
                  <a:srgbClr val="000000"/>
                </a:solidFill>
                <a:latin typeface="Credit Suisse Type Light"/>
              </a:rPr>
              <a:t>or</a:t>
            </a:r>
            <a:r>
              <a:rPr lang="es-ES_tradnl" sz="600" dirty="0">
                <a:solidFill>
                  <a:srgbClr val="000000"/>
                </a:solidFill>
                <a:latin typeface="Credit Suisse Type Light"/>
              </a:rPr>
              <a:t> </a:t>
            </a:r>
            <a:r>
              <a:rPr lang="es-ES_tradnl" sz="600" dirty="0" err="1">
                <a:solidFill>
                  <a:srgbClr val="000000"/>
                </a:solidFill>
                <a:latin typeface="Credit Suisse Type Light"/>
              </a:rPr>
              <a:t>its</a:t>
            </a:r>
            <a:r>
              <a:rPr lang="es-ES_tradnl" sz="600" dirty="0">
                <a:solidFill>
                  <a:srgbClr val="000000"/>
                </a:solidFill>
                <a:latin typeface="Credit Suisse Type Light"/>
              </a:rPr>
              <a:t> </a:t>
            </a:r>
            <a:r>
              <a:rPr lang="es-ES_tradnl" sz="600" dirty="0" err="1">
                <a:solidFill>
                  <a:srgbClr val="000000"/>
                </a:solidFill>
                <a:latin typeface="Credit Suisse Type Light"/>
              </a:rPr>
              <a:t>affiliates</a:t>
            </a:r>
            <a:endParaRPr lang="es-ES_tradnl" sz="600" dirty="0">
              <a:solidFill>
                <a:srgbClr val="000000"/>
              </a:solidFill>
              <a:latin typeface="Credit Suisse Type Light"/>
            </a:endParaRPr>
          </a:p>
        </p:txBody>
      </p:sp>
      <p:sp>
        <p:nvSpPr>
          <p:cNvPr id="9"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pPr defTabSz="914400" eaLnBrk="1" hangingPunct="1"/>
            <a:fld id="{3C5482B9-D11D-4067-B360-F1AA9B4F5826}" type="slidenum">
              <a:rPr lang="es-ES_tradnl" noProof="1" smtClean="0">
                <a:solidFill>
                  <a:srgbClr val="000000"/>
                </a:solidFill>
              </a:rPr>
              <a:pPr defTabSz="914400" eaLnBrk="1" hangingPunct="1"/>
              <a:t>‹Nº›</a:t>
            </a:fld>
            <a:endParaRPr lang="es-ES_tradnl" noProof="1">
              <a:solidFill>
                <a:srgbClr val="000000"/>
              </a:solidFill>
            </a:endParaRPr>
          </a:p>
        </p:txBody>
      </p:sp>
      <p:sp>
        <p:nvSpPr>
          <p:cNvPr id="7" name="DraftAndConfidential" descr="AQAAAAAQAPo7tMiVWMdEh3I/sOWZD0US2D7FY0+fK3FbwXcUlYvJHqgBhzKn686rq2tBDWzLCDYsoAbjW2PYSMQa3nArQWZDL6GhQGa4Nosf6CbwGIaK/nGrCVqmaCwhprO6b5U9OFKz59T9I9HGM37IV37M41dekyaH9ZhN4Svg/T1peWC1UKEl6qwFuxfUGHZEerKQk9E/GF4Ba7rRFuZ3phleeA5TOjWO7EgmTj0ILeu2LPnJ/naFaTcKiP2R5nxHACE2nJAynPg+bqMLVAjpqV1outyyVbwXyHwWp0QQAPtCnsVe"/>
          <p:cNvSpPr txBox="1">
            <a:spLocks noChangeArrowheads="1"/>
          </p:cNvSpPr>
          <p:nvPr/>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buClr>
                <a:srgbClr val="7898B3"/>
              </a:buClr>
              <a:buSzPct val="120000"/>
              <a:buFont typeface="Wingdings" pitchFamily="2" charset="2"/>
              <a:buNone/>
            </a:pPr>
            <a:r>
              <a:rPr lang="es-ES_tradnl" sz="1000" noProof="1">
                <a:solidFill>
                  <a:srgbClr val="000000"/>
                </a:solidFill>
                <a:latin typeface="Credit Suisse Type Light"/>
              </a:rPr>
              <a:t>Confidencial</a:t>
            </a:r>
          </a:p>
        </p:txBody>
      </p:sp>
      <p:sp>
        <p:nvSpPr>
          <p:cNvPr id="17" name="Tagline" hidden="1"/>
          <p:cNvSpPr txBox="1">
            <a:spLocks noChangeArrowheads="1"/>
          </p:cNvSpPr>
          <p:nvPr/>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s-ES_tradnl" sz="600" noProof="1">
                <a:solidFill>
                  <a:srgbClr val="969696"/>
                </a:solidFill>
                <a:latin typeface="Credit Suisse Type Light"/>
              </a:rPr>
              <a:t>O:\IBD_Regional_Documents_Repository_AM_Groups\Latam Group\Mexico IBD\CKDs\Credit Suisse RE\New RP\CSMRTCK - Roadshow_v52.pptx</a:t>
            </a:r>
          </a:p>
        </p:txBody>
      </p:sp>
      <p:sp>
        <p:nvSpPr>
          <p:cNvPr id="10" name="BlueLine"/>
          <p:cNvSpPr>
            <a:spLocks noChangeShapeType="1"/>
          </p:cNvSpPr>
          <p:nvPr/>
        </p:nvSpPr>
        <p:spPr bwMode="auto">
          <a:xfrm>
            <a:off x="449263" y="6135688"/>
            <a:ext cx="8247888" cy="0"/>
          </a:xfrm>
          <a:prstGeom prst="line">
            <a:avLst/>
          </a:prstGeom>
          <a:noFill/>
          <a:ln w="12700">
            <a:solidFill>
              <a:schemeClr val="accent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400" eaLnBrk="1" hangingPunct="1">
              <a:lnSpc>
                <a:spcPct val="95000"/>
              </a:lnSpc>
              <a:buClr>
                <a:srgbClr val="FFFFFF"/>
              </a:buClr>
            </a:pPr>
            <a:endParaRPr lang="es-ES_tradnl" sz="1200" dirty="0">
              <a:solidFill>
                <a:srgbClr val="000000"/>
              </a:solidFill>
              <a:latin typeface="Credit Suisse Type Light"/>
            </a:endParaRPr>
          </a:p>
        </p:txBody>
      </p:sp>
      <p:grpSp>
        <p:nvGrpSpPr>
          <p:cNvPr id="12" name="Internal" hidden="1"/>
          <p:cNvGrpSpPr>
            <a:grpSpLocks/>
          </p:cNvGrpSpPr>
          <p:nvPr/>
        </p:nvGrpSpPr>
        <p:grpSpPr bwMode="auto">
          <a:xfrm>
            <a:off x="-3175" y="3205166"/>
            <a:ext cx="9148763" cy="452438"/>
            <a:chOff x="-2" y="2021"/>
            <a:chExt cx="5763" cy="285"/>
          </a:xfrm>
        </p:grpSpPr>
        <p:sp>
          <p:nvSpPr>
            <p:cNvPr id="13" name="Internal" descr="AQAAAAAQANNOf4v6BJlEhEkJHkW5lR4j3OOBPzy7CncuJ2ulytYQMVCeUf6W7xZ4lKVMDlB/jqN5oU967nNDG3aJVO+mk9wFBrf6/MLrnVzX4Of21JZFXTAu0UQrSy70b9P5BvKX0c9CP/AU5crkcfgFzv0oyluunsgJAsiemoY/RLaADM6eWjtPA834aUD3rqN/C875QOgUWH6yxeD++TfOlvffTwAyBdHpioQeFVGgINkDTIezfO6rojaqvrmyc0qxv5YBWL7wMh1lsvSrHUg16Ra4dDk=" hidden="1"/>
            <p:cNvSpPr txBox="1">
              <a:spLocks noChangeArrowheads="1"/>
            </p:cNvSpPr>
            <p:nvPr userDrawn="1"/>
          </p:nvSpPr>
          <p:spPr bwMode="auto">
            <a:xfrm rot="16200000">
              <a:off x="-16" y="2035"/>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sp>
          <p:nvSpPr>
            <p:cNvPr id="14" name="Internal" descr="AQAAAAAQALBqnUayIrRNlcLuSXAb7Z9mbufoC7ryh+CufKdH6LJV78hCVxdC7H9EtxfC09hcfsS6YqUY9htHtkU8otVdwKgoZRxXjz0NbPnrIu2aHYanOG3k3tebA455XWKNt58NVZQZ1JTDTucq2GTvpFfK2hYXRProaWtHNoZOyzMBlEZ10eLp8JQ03lJvoyHifLhJuMSRY+Mgr4/blKRu0/wX0z0l9I+PBNW8KlQk8Ew7VmQ12ehiC9A98HuxYbWMdBwpAueTXbIrg11Q+0QkVQdsPyw=" hidden="1"/>
            <p:cNvSpPr txBox="1">
              <a:spLocks noChangeArrowheads="1"/>
            </p:cNvSpPr>
            <p:nvPr userDrawn="1"/>
          </p:nvSpPr>
          <p:spPr bwMode="auto">
            <a:xfrm rot="16200000" flipH="1" flipV="1">
              <a:off x="5494" y="2038"/>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grpSp>
      <p:sp>
        <p:nvSpPr>
          <p:cNvPr id="16" name="BasicText" descr="&lt;tags&gt;&lt;tag n=&quot;Linked&quot; v=&quot;True&quot; /&gt;&lt;tag n=&quot;BulletInfo&quot; v=&quot;Standard&quot; /&gt;&lt;tag n=&quot;Format&quot; v=&quot;1&quot; /&gt;&lt;/tags&gt;"/>
          <p:cNvSpPr>
            <a:spLocks noGrp="1" noChangeArrowheads="1"/>
          </p:cNvSpPr>
          <p:nvPr>
            <p:ph type="body" idx="1"/>
          </p:nvPr>
        </p:nvSpPr>
        <p:spPr bwMode="gray">
          <a:xfrm>
            <a:off x="449263" y="990600"/>
            <a:ext cx="8245475" cy="435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s-ES_tradnl" dirty="0" err="1"/>
              <a:t>Subheading</a:t>
            </a:r>
            <a:endParaRPr lang="es-ES_tradnl" dirty="0"/>
          </a:p>
          <a:p>
            <a:pPr lvl="1"/>
            <a:r>
              <a:rPr lang="es-ES_tradnl" dirty="0"/>
              <a:t>Basic </a:t>
            </a:r>
            <a:r>
              <a:rPr lang="es-ES_tradnl" dirty="0" err="1"/>
              <a:t>text</a:t>
            </a:r>
            <a:endParaRPr lang="es-ES_tradnl" dirty="0"/>
          </a:p>
          <a:p>
            <a:pPr lvl="2"/>
            <a:r>
              <a:rPr lang="es-ES_tradnl" dirty="0" err="1"/>
              <a:t>Bullet</a:t>
            </a:r>
            <a:r>
              <a:rPr lang="es-ES_tradnl" dirty="0"/>
              <a:t> </a:t>
            </a:r>
            <a:r>
              <a:rPr lang="es-ES_tradnl" dirty="0" err="1"/>
              <a:t>level</a:t>
            </a:r>
            <a:r>
              <a:rPr lang="es-ES_tradnl" dirty="0"/>
              <a:t> </a:t>
            </a:r>
            <a:r>
              <a:rPr lang="es-ES_tradnl" dirty="0" err="1"/>
              <a:t>one</a:t>
            </a:r>
            <a:endParaRPr lang="es-ES_tradnl" dirty="0"/>
          </a:p>
          <a:p>
            <a:pPr lvl="3"/>
            <a:r>
              <a:rPr lang="es-ES_tradnl" dirty="0" err="1"/>
              <a:t>Bullet</a:t>
            </a:r>
            <a:r>
              <a:rPr lang="es-ES_tradnl" dirty="0"/>
              <a:t> </a:t>
            </a:r>
            <a:r>
              <a:rPr lang="es-ES_tradnl" dirty="0" err="1"/>
              <a:t>level</a:t>
            </a:r>
            <a:r>
              <a:rPr lang="es-ES_tradnl" dirty="0"/>
              <a:t> </a:t>
            </a:r>
            <a:r>
              <a:rPr lang="es-ES_tradnl" dirty="0" err="1"/>
              <a:t>two</a:t>
            </a:r>
            <a:endParaRPr lang="es-ES_tradnl" dirty="0"/>
          </a:p>
          <a:p>
            <a:pPr lvl="4"/>
            <a:r>
              <a:rPr lang="es-ES_tradnl" dirty="0" err="1"/>
              <a:t>Bullet</a:t>
            </a:r>
            <a:r>
              <a:rPr lang="es-ES_tradnl" dirty="0"/>
              <a:t> </a:t>
            </a:r>
            <a:r>
              <a:rPr lang="es-ES_tradnl" dirty="0" err="1"/>
              <a:t>level</a:t>
            </a:r>
            <a:r>
              <a:rPr lang="es-ES_tradnl" dirty="0"/>
              <a:t> </a:t>
            </a:r>
            <a:r>
              <a:rPr lang="es-ES_tradnl" dirty="0" err="1"/>
              <a:t>three</a:t>
            </a:r>
            <a:endParaRPr lang="es-ES_tradnl" dirty="0"/>
          </a:p>
        </p:txBody>
      </p:sp>
      <p:sp>
        <p:nvSpPr>
          <p:cNvPr id="15" name="Title" descr="Text Box: Title"/>
          <p:cNvSpPr>
            <a:spLocks noGrp="1" noChangeArrowheads="1"/>
          </p:cNvSpPr>
          <p:nvPr>
            <p:ph type="title"/>
          </p:nvPr>
        </p:nvSpPr>
        <p:spPr bwMode="gray">
          <a:xfrm>
            <a:off x="449263" y="190500"/>
            <a:ext cx="8247888" cy="3508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pPr lvl="0"/>
            <a:r>
              <a:rPr lang="es-ES_tradnl" dirty="0" err="1"/>
              <a:t>Title</a:t>
            </a:r>
            <a:endParaRPr lang="es-ES_tradnl" dirty="0"/>
          </a:p>
        </p:txBody>
      </p:sp>
      <p:sp>
        <p:nvSpPr>
          <p:cNvPr id="19" name="ClientText" descr="Text Box: Client logo" hidden="1"/>
          <p:cNvSpPr>
            <a:spLocks noChangeArrowheads="1"/>
          </p:cNvSpPr>
          <p:nvPr/>
        </p:nvSpPr>
        <p:spPr bwMode="auto">
          <a:xfrm>
            <a:off x="7696200" y="200025"/>
            <a:ext cx="990600" cy="330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algn="r" defTabSz="914400">
              <a:lnSpc>
                <a:spcPct val="95000"/>
              </a:lnSpc>
            </a:pPr>
            <a:r>
              <a:rPr lang="es-ES_tradnl" sz="1400" noProof="1">
                <a:solidFill>
                  <a:srgbClr val="000000"/>
                </a:solidFill>
                <a:latin typeface="Credit Suisse Type Light"/>
              </a:rPr>
              <a:t> </a:t>
            </a:r>
          </a:p>
        </p:txBody>
      </p:sp>
      <p:pic>
        <p:nvPicPr>
          <p:cNvPr id="20" name="ClientLogoHolder" descr="&lt;tags&gt;&lt;tag n=&quot;Visible&quot; v=&quot;False&quot; /&gt;&lt;/tags&gt;" hidden="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640638" y="273050"/>
            <a:ext cx="1047750" cy="5143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21808761"/>
      </p:ext>
    </p:extLst>
  </p:cSld>
  <p:clrMap bg1="lt1" tx1="dk1" bg2="lt2" tx2="dk2" accent1="accent1" accent2="accent2" accent3="accent3" accent4="accent4" accent5="accent5" accent6="accent6" hlink="hlink" folHlink="folHlink"/>
  <p:sldLayoutIdLst>
    <p:sldLayoutId id="2147483807" r:id="rId1"/>
    <p:sldLayoutId id="2147483808" r:id="rId2"/>
    <p:sldLayoutId id="2147483809" r:id="rId3"/>
    <p:sldLayoutId id="2147483810" r:id="rId4"/>
    <p:sldLayoutId id="2147483811" r:id="rId5"/>
    <p:sldLayoutId id="2147483820" r:id="rId6"/>
  </p:sldLayoutIdLst>
  <p:hf hdr="0" ftr="0" dt="0"/>
  <p:txStyles>
    <p:titleStyle>
      <a:lvl1pPr algn="l" defTabSz="914400" rtl="0" eaLnBrk="1" latinLnBrk="0" hangingPunct="1">
        <a:lnSpc>
          <a:spcPct val="95000"/>
        </a:lnSpc>
        <a:spcBef>
          <a:spcPct val="0"/>
        </a:spcBef>
        <a:buNone/>
        <a:defRPr sz="2400" b="1" kern="1200">
          <a:solidFill>
            <a:schemeClr val="accent1"/>
          </a:solidFill>
          <a:latin typeface="+mj-lt"/>
          <a:ea typeface="+mn-ea"/>
          <a:cs typeface="+mn-cs"/>
        </a:defRPr>
      </a:lvl1pPr>
    </p:titleStyle>
    <p:bodyStyle>
      <a:lvl1pPr marL="0" indent="0" algn="l" defTabSz="914400" rtl="0" eaLnBrk="1" latinLnBrk="0" hangingPunct="1">
        <a:lnSpc>
          <a:spcPct val="95000"/>
        </a:lnSpc>
        <a:spcBef>
          <a:spcPts val="1596"/>
        </a:spcBef>
        <a:buFont typeface="Arial" pitchFamily="34" charset="0"/>
        <a:buNone/>
        <a:defRPr sz="1400" b="1" kern="1200">
          <a:solidFill>
            <a:schemeClr val="tx1"/>
          </a:solidFill>
          <a:latin typeface="+mn-lt"/>
          <a:ea typeface="+mn-ea"/>
          <a:cs typeface="+mn-cs"/>
        </a:defRPr>
      </a:lvl1pPr>
      <a:lvl2pPr marL="0" indent="0" algn="l" defTabSz="914400" rtl="0" eaLnBrk="1" latinLnBrk="0" hangingPunct="1">
        <a:lnSpc>
          <a:spcPct val="95000"/>
        </a:lnSpc>
        <a:spcBef>
          <a:spcPts val="605"/>
        </a:spcBef>
        <a:buFont typeface="Arial" pitchFamily="34" charset="0"/>
        <a:buNone/>
        <a:defRPr sz="1400" kern="1200">
          <a:solidFill>
            <a:schemeClr val="tx1"/>
          </a:solidFill>
          <a:latin typeface="+mn-lt"/>
          <a:ea typeface="+mn-ea"/>
          <a:cs typeface="+mn-cs"/>
        </a:defRPr>
      </a:lvl2pPr>
      <a:lvl3pPr marL="230400" indent="-226800" algn="l" defTabSz="914400" rtl="0" eaLnBrk="1" latinLnBrk="0" hangingPunct="1">
        <a:lnSpc>
          <a:spcPct val="95000"/>
        </a:lnSpc>
        <a:spcBef>
          <a:spcPts val="0"/>
        </a:spcBef>
        <a:buClr>
          <a:schemeClr val="accent4"/>
        </a:buClr>
        <a:buSzPct val="80000"/>
        <a:buFont typeface="Wingdings" pitchFamily="2" charset="2"/>
        <a:buChar char=""/>
        <a:defRPr sz="1400" kern="1200">
          <a:solidFill>
            <a:schemeClr val="tx1"/>
          </a:solidFill>
          <a:latin typeface="+mn-lt"/>
          <a:ea typeface="+mn-ea"/>
          <a:cs typeface="+mn-cs"/>
        </a:defRPr>
      </a:lvl3pPr>
      <a:lvl4pPr marL="468000" indent="-237600" algn="l" defTabSz="914400" rtl="0" eaLnBrk="1" latinLnBrk="0" hangingPunct="1">
        <a:lnSpc>
          <a:spcPct val="95000"/>
        </a:lnSpc>
        <a:spcBef>
          <a:spcPts val="0"/>
        </a:spcBef>
        <a:buClr>
          <a:schemeClr val="tx1"/>
        </a:buClr>
        <a:buFont typeface="Credit Suisse Type Light" pitchFamily="34" charset="0"/>
        <a:buChar char="−"/>
        <a:defRPr sz="1400" kern="1200">
          <a:solidFill>
            <a:schemeClr val="tx1"/>
          </a:solidFill>
          <a:latin typeface="+mn-lt"/>
          <a:ea typeface="+mn-ea"/>
          <a:cs typeface="+mn-cs"/>
        </a:defRPr>
      </a:lvl4pPr>
      <a:lvl5pPr marL="705600" indent="-237600" algn="l" defTabSz="914400" rtl="0" eaLnBrk="1" latinLnBrk="0" hangingPunct="1">
        <a:lnSpc>
          <a:spcPct val="95000"/>
        </a:lnSpc>
        <a:spcBef>
          <a:spcPts val="0"/>
        </a:spcBef>
        <a:buClr>
          <a:schemeClr val="tx1"/>
        </a:buClr>
        <a:buFont typeface="Credit Suisse Type Light"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bwMode="gray">
      <p:bgPr>
        <a:solidFill>
          <a:schemeClr val="bg1"/>
        </a:solidFill>
        <a:effectLst/>
      </p:bgPr>
    </p:bg>
    <p:spTree>
      <p:nvGrpSpPr>
        <p:cNvPr id="1" name=""/>
        <p:cNvGrpSpPr/>
        <p:nvPr/>
      </p:nvGrpSpPr>
      <p:grpSpPr>
        <a:xfrm>
          <a:off x="0" y="0"/>
          <a:ext cx="0" cy="0"/>
          <a:chOff x="0" y="0"/>
          <a:chExt cx="0" cy="0"/>
        </a:xfrm>
      </p:grpSpPr>
      <p:sp>
        <p:nvSpPr>
          <p:cNvPr id="16" name="CScopyright" descr="&lt;tags&gt;&lt;tag n=&quot;Language&quot; v=&quot;ENG&quot; /&gt;&lt;/tags&gt;"/>
          <p:cNvSpPr/>
          <p:nvPr/>
        </p:nvSpPr>
        <p:spPr>
          <a:xfrm>
            <a:off x="6937376" y="6681788"/>
            <a:ext cx="1759776" cy="87716"/>
          </a:xfrm>
          <a:prstGeom prst="rect">
            <a:avLst/>
          </a:prstGeom>
        </p:spPr>
        <p:txBody>
          <a:bodyPr wrap="square" lIns="0" tIns="0" rIns="0" bIns="0">
            <a:spAutoFit/>
          </a:bodyPr>
          <a:lstStyle/>
          <a:p>
            <a:pPr algn="r" defTabSz="728663" eaLnBrk="1" hangingPunct="1">
              <a:lnSpc>
                <a:spcPct val="95000"/>
              </a:lnSpc>
              <a:buClr>
                <a:srgbClr val="FFFFFF"/>
              </a:buClr>
              <a:tabLst>
                <a:tab pos="4286250" algn="l"/>
              </a:tabLst>
            </a:pPr>
            <a:r>
              <a:rPr lang="es-ES_tradnl" sz="600" dirty="0">
                <a:solidFill>
                  <a:srgbClr val="000000"/>
                </a:solidFill>
                <a:latin typeface="Credit Suisse Type Light"/>
              </a:rPr>
              <a:t>© </a:t>
            </a:r>
            <a:r>
              <a:rPr lang="es-ES_tradnl" sz="600" dirty="0" err="1">
                <a:solidFill>
                  <a:srgbClr val="000000"/>
                </a:solidFill>
                <a:latin typeface="Credit Suisse Type Light"/>
              </a:rPr>
              <a:t>Credit</a:t>
            </a:r>
            <a:r>
              <a:rPr lang="es-ES_tradnl" sz="600" dirty="0">
                <a:solidFill>
                  <a:srgbClr val="000000"/>
                </a:solidFill>
                <a:latin typeface="Credit Suisse Type Light"/>
              </a:rPr>
              <a:t> </a:t>
            </a:r>
            <a:r>
              <a:rPr lang="es-ES_tradnl" sz="600" dirty="0" err="1">
                <a:solidFill>
                  <a:srgbClr val="000000"/>
                </a:solidFill>
                <a:latin typeface="Credit Suisse Type Light"/>
              </a:rPr>
              <a:t>Suisse</a:t>
            </a:r>
            <a:r>
              <a:rPr lang="es-ES_tradnl" sz="600" dirty="0">
                <a:solidFill>
                  <a:srgbClr val="000000"/>
                </a:solidFill>
                <a:latin typeface="Credit Suisse Type Light"/>
              </a:rPr>
              <a:t> AG and/</a:t>
            </a:r>
            <a:r>
              <a:rPr lang="es-ES_tradnl" sz="600" dirty="0" err="1">
                <a:solidFill>
                  <a:srgbClr val="000000"/>
                </a:solidFill>
                <a:latin typeface="Credit Suisse Type Light"/>
              </a:rPr>
              <a:t>or</a:t>
            </a:r>
            <a:r>
              <a:rPr lang="es-ES_tradnl" sz="600" dirty="0">
                <a:solidFill>
                  <a:srgbClr val="000000"/>
                </a:solidFill>
                <a:latin typeface="Credit Suisse Type Light"/>
              </a:rPr>
              <a:t> </a:t>
            </a:r>
            <a:r>
              <a:rPr lang="es-ES_tradnl" sz="600" dirty="0" err="1">
                <a:solidFill>
                  <a:srgbClr val="000000"/>
                </a:solidFill>
                <a:latin typeface="Credit Suisse Type Light"/>
              </a:rPr>
              <a:t>its</a:t>
            </a:r>
            <a:r>
              <a:rPr lang="es-ES_tradnl" sz="600" dirty="0">
                <a:solidFill>
                  <a:srgbClr val="000000"/>
                </a:solidFill>
                <a:latin typeface="Credit Suisse Type Light"/>
              </a:rPr>
              <a:t> </a:t>
            </a:r>
            <a:r>
              <a:rPr lang="es-ES_tradnl" sz="600" dirty="0" err="1">
                <a:solidFill>
                  <a:srgbClr val="000000"/>
                </a:solidFill>
                <a:latin typeface="Credit Suisse Type Light"/>
              </a:rPr>
              <a:t>affiliates</a:t>
            </a:r>
            <a:endParaRPr lang="es-ES_tradnl" sz="600" dirty="0">
              <a:solidFill>
                <a:srgbClr val="000000"/>
              </a:solidFill>
              <a:latin typeface="Credit Suisse Type Light"/>
            </a:endParaRPr>
          </a:p>
        </p:txBody>
      </p:sp>
      <p:grpSp>
        <p:nvGrpSpPr>
          <p:cNvPr id="771248" name="Internal" hidden="1"/>
          <p:cNvGrpSpPr>
            <a:grpSpLocks/>
          </p:cNvGrpSpPr>
          <p:nvPr/>
        </p:nvGrpSpPr>
        <p:grpSpPr bwMode="auto">
          <a:xfrm>
            <a:off x="-3175" y="3205166"/>
            <a:ext cx="9148763" cy="452438"/>
            <a:chOff x="-2" y="2021"/>
            <a:chExt cx="5763" cy="285"/>
          </a:xfrm>
        </p:grpSpPr>
        <p:sp>
          <p:nvSpPr>
            <p:cNvPr id="771249" name="Internal" descr="AQAAAAAQAGaoh6Irwd5Lq4ajhtkNT7pt3lwj0x04+Ki9rr5WNrLvZ7y1Nk6D/3EcQELD+MjrGYxuP05iUoFCjNYQbDA97TPVbEES3gPteIQXhPiXCMogpjNQN1T2fCFnL53AZyzfhWPPnfEraaOYu5sI4iLD5dFE7npxbimtcW4SYdO53jFiNJ9JDhe99cbNbXGBfVZbVhn1/lmLHMadXN+nikfgd+TKm1gnMOkrPDA/3RyRMTHwwmlK5rdf3/MEbd2UOCUexl7YKSYkGZMey+fgxdFlnAo=" hidden="1"/>
            <p:cNvSpPr txBox="1">
              <a:spLocks noChangeArrowheads="1"/>
            </p:cNvSpPr>
            <p:nvPr userDrawn="1"/>
          </p:nvSpPr>
          <p:spPr bwMode="auto">
            <a:xfrm rot="16200000">
              <a:off x="-16" y="2035"/>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sp>
          <p:nvSpPr>
            <p:cNvPr id="771250" name="Internal" descr="AQAAAAAQADbErQrev8xCo3rfq74w7DRQ0f35x3VP/woXp0XB/IZEznIK6l6AUxd6u8m968Qumz6EKFYEZqVmdjhAdPGW8YRlhxGMI5k06b+EA4MXpky1NOHesh6RUdthhTsItCJTgDxmZUGtPh/7nJdQu/okS0ozpJa0Y/ypTgiG8XR2MEbb/UEuXwcEN2T/yoXKnRX0QA6+a0/6PkMjGnwHYRdsaiH3sk24B90zjyI0nTHR28tT2mUWtD1+7W7HBiGfdz0aIqQJT79FdvTTKyJvcsQDuK0=" hidden="1"/>
            <p:cNvSpPr txBox="1">
              <a:spLocks noChangeArrowheads="1"/>
            </p:cNvSpPr>
            <p:nvPr userDrawn="1"/>
          </p:nvSpPr>
          <p:spPr bwMode="auto">
            <a:xfrm rot="16200000" flipH="1" flipV="1">
              <a:off x="5494" y="2038"/>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grpSp>
      <p:pic>
        <p:nvPicPr>
          <p:cNvPr id="771204" name="ClientLogoHolder" descr="&lt;tags&gt;&lt;tag n=&quot;Visible&quot; v=&quot;False&quot; /&gt;&lt;/tags&gt;" hidden="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640638" y="273050"/>
            <a:ext cx="1047750" cy="514350"/>
          </a:xfrm>
          <a:prstGeom prst="rect">
            <a:avLst/>
          </a:prstGeom>
          <a:noFill/>
          <a:extLst>
            <a:ext uri="{909E8E84-426E-40DD-AFC4-6F175D3DCCD1}">
              <a14:hiddenFill xmlns:a14="http://schemas.microsoft.com/office/drawing/2010/main">
                <a:solidFill>
                  <a:srgbClr val="FFFFFF"/>
                </a:solidFill>
              </a14:hiddenFill>
            </a:ext>
          </a:extLst>
        </p:spPr>
      </p:pic>
      <p:sp>
        <p:nvSpPr>
          <p:cNvPr id="771184" name="Tagline" hidden="1"/>
          <p:cNvSpPr txBox="1">
            <a:spLocks noChangeArrowheads="1"/>
          </p:cNvSpPr>
          <p:nvPr/>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s-ES_tradnl" sz="600" noProof="1">
                <a:solidFill>
                  <a:srgbClr val="969696"/>
                </a:solidFill>
                <a:latin typeface="Credit Suisse Type Light"/>
              </a:rPr>
              <a:t>O:\IBD_Regional_Documents_Repository_AM_Groups\Latam Group\Mexico IBD\CKDs\Credit Suisse RE\New RP\CSMRTCK - Roadshow_v52.pptx</a:t>
            </a:r>
          </a:p>
        </p:txBody>
      </p:sp>
      <p:sp>
        <p:nvSpPr>
          <p:cNvPr id="771185" name="SlideTitle" descr="Text Box: Title"/>
          <p:cNvSpPr>
            <a:spLocks noGrp="1" noChangeArrowheads="1"/>
          </p:cNvSpPr>
          <p:nvPr>
            <p:ph type="title"/>
          </p:nvPr>
        </p:nvSpPr>
        <p:spPr bwMode="gray">
          <a:xfrm>
            <a:off x="449263" y="190500"/>
            <a:ext cx="8247888" cy="347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pPr lvl="0"/>
            <a:r>
              <a:rPr lang="es-ES_tradnl" dirty="0" err="1"/>
              <a:t>Title</a:t>
            </a:r>
            <a:endParaRPr lang="es-ES_tradnl" dirty="0"/>
          </a:p>
        </p:txBody>
      </p:sp>
      <p:sp>
        <p:nvSpPr>
          <p:cNvPr id="771186" name="BasicText" descr="&lt;tags&gt;&lt;tag n=&quot;Linked&quot; v=&quot;True&quot; /&gt;&lt;tag n=&quot;BulletInfo&quot; v=&quot;Standard&quot; /&gt;&lt;/tags&gt;"/>
          <p:cNvSpPr>
            <a:spLocks noGrp="1" noChangeArrowheads="1"/>
          </p:cNvSpPr>
          <p:nvPr>
            <p:ph type="body" idx="1"/>
          </p:nvPr>
        </p:nvSpPr>
        <p:spPr bwMode="gray">
          <a:xfrm>
            <a:off x="449263" y="990600"/>
            <a:ext cx="8245475" cy="435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s-ES_tradnl" dirty="0" err="1"/>
              <a:t>Subheading</a:t>
            </a:r>
            <a:endParaRPr lang="es-ES_tradnl" dirty="0"/>
          </a:p>
          <a:p>
            <a:pPr lvl="1"/>
            <a:r>
              <a:rPr lang="es-ES_tradnl" dirty="0"/>
              <a:t>Basic </a:t>
            </a:r>
            <a:r>
              <a:rPr lang="es-ES_tradnl" dirty="0" err="1"/>
              <a:t>text</a:t>
            </a:r>
            <a:endParaRPr lang="es-ES_tradnl" dirty="0"/>
          </a:p>
          <a:p>
            <a:pPr lvl="2"/>
            <a:r>
              <a:rPr lang="es-ES_tradnl" dirty="0" err="1"/>
              <a:t>Bullet</a:t>
            </a:r>
            <a:r>
              <a:rPr lang="es-ES_tradnl" dirty="0"/>
              <a:t> </a:t>
            </a:r>
            <a:r>
              <a:rPr lang="es-ES_tradnl" dirty="0" err="1"/>
              <a:t>level</a:t>
            </a:r>
            <a:r>
              <a:rPr lang="es-ES_tradnl" dirty="0"/>
              <a:t> </a:t>
            </a:r>
            <a:r>
              <a:rPr lang="es-ES_tradnl" dirty="0" err="1"/>
              <a:t>one</a:t>
            </a:r>
            <a:endParaRPr lang="es-ES_tradnl" dirty="0"/>
          </a:p>
          <a:p>
            <a:pPr lvl="3"/>
            <a:r>
              <a:rPr lang="es-ES_tradnl" dirty="0" err="1"/>
              <a:t>Bullet</a:t>
            </a:r>
            <a:r>
              <a:rPr lang="es-ES_tradnl" dirty="0"/>
              <a:t> </a:t>
            </a:r>
            <a:r>
              <a:rPr lang="es-ES_tradnl" dirty="0" err="1"/>
              <a:t>level</a:t>
            </a:r>
            <a:r>
              <a:rPr lang="es-ES_tradnl" dirty="0"/>
              <a:t> </a:t>
            </a:r>
            <a:r>
              <a:rPr lang="es-ES_tradnl" dirty="0" err="1"/>
              <a:t>two</a:t>
            </a:r>
            <a:endParaRPr lang="es-ES_tradnl" dirty="0"/>
          </a:p>
          <a:p>
            <a:pPr lvl="4"/>
            <a:r>
              <a:rPr lang="es-ES_tradnl" dirty="0" err="1"/>
              <a:t>Bullet</a:t>
            </a:r>
            <a:r>
              <a:rPr lang="es-ES_tradnl" dirty="0"/>
              <a:t> </a:t>
            </a:r>
            <a:r>
              <a:rPr lang="es-ES_tradnl" dirty="0" err="1"/>
              <a:t>level</a:t>
            </a:r>
            <a:r>
              <a:rPr lang="es-ES_tradnl" dirty="0"/>
              <a:t> </a:t>
            </a:r>
            <a:r>
              <a:rPr lang="es-ES_tradnl" dirty="0" err="1"/>
              <a:t>three</a:t>
            </a:r>
            <a:endParaRPr lang="es-ES_tradnl" dirty="0"/>
          </a:p>
        </p:txBody>
      </p:sp>
      <p:sp>
        <p:nvSpPr>
          <p:cNvPr id="771199" name="DraftAndConfidential" descr="AQAAAAAQANuXcW+QYphDmxJF4Y+cdYKe5uOsFxh/tURiV5lg3Qi1O5gWnuLbNX5HX0dE8qXztcBENyVEe/gSLndhVpwQ5NPo3bpjzyHpqkA6gIQMwgax/y1BHQJkqARwyHCcUPo9lbomLaWKKA5v4scEtvv1ypi/A6mhCNkFWOu+IAlZa6X3OfHD+CrflnEdvjW7bELWZM7xhonK2R2ZQs3xWCJuoBtLMmmIGf3vVmI4ZmN4xpiRvMAsjrjUliONTMpDY2/rUA1mZgDoOz3pfSv24a7RjNQZjdM0hWH+5tX+wwf9cnfy"/>
          <p:cNvSpPr txBox="1">
            <a:spLocks noChangeArrowheads="1"/>
          </p:cNvSpPr>
          <p:nvPr/>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spcBef>
                <a:spcPct val="50000"/>
              </a:spcBef>
              <a:buClr>
                <a:srgbClr val="66A2BC"/>
              </a:buClr>
              <a:buSzPct val="120000"/>
              <a:buFont typeface="Wingdings" pitchFamily="2" charset="2"/>
              <a:buNone/>
            </a:pPr>
            <a:r>
              <a:rPr lang="es-ES_tradnl" sz="1000" noProof="1">
                <a:solidFill>
                  <a:srgbClr val="000000"/>
                </a:solidFill>
                <a:latin typeface="Credit Suisse Type Light"/>
              </a:rPr>
              <a:t>Confidencial</a:t>
            </a:r>
          </a:p>
        </p:txBody>
      </p:sp>
      <p:sp>
        <p:nvSpPr>
          <p:cNvPr id="771200" name="ClientText" descr="Text Box: Client logo" hidden="1"/>
          <p:cNvSpPr>
            <a:spLocks noChangeArrowheads="1"/>
          </p:cNvSpPr>
          <p:nvPr/>
        </p:nvSpPr>
        <p:spPr bwMode="auto">
          <a:xfrm>
            <a:off x="7696200" y="200025"/>
            <a:ext cx="990600" cy="330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algn="r" defTabSz="914400">
              <a:lnSpc>
                <a:spcPct val="95000"/>
              </a:lnSpc>
            </a:pPr>
            <a:r>
              <a:rPr lang="es-ES_tradnl" sz="1400" noProof="1">
                <a:solidFill>
                  <a:srgbClr val="000000"/>
                </a:solidFill>
                <a:latin typeface="Credit Suisse Type Light"/>
              </a:rPr>
              <a:t> </a:t>
            </a:r>
          </a:p>
        </p:txBody>
      </p:sp>
      <p:sp>
        <p:nvSpPr>
          <p:cNvPr id="771253"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latin typeface="+mn-lt"/>
                <a:ea typeface="+mn-ea"/>
              </a:defRPr>
            </a:lvl1pPr>
          </a:lstStyle>
          <a:p>
            <a:pPr defTabSz="914400" eaLnBrk="1" hangingPunct="1"/>
            <a:fld id="{CD2B1E3D-4F19-49ED-B4FD-3EDFFA339095}" type="slidenum">
              <a:rPr lang="es-ES_tradnl" noProof="1" smtClean="0">
                <a:solidFill>
                  <a:srgbClr val="000000"/>
                </a:solidFill>
              </a:rPr>
              <a:pPr defTabSz="914400" eaLnBrk="1" hangingPunct="1"/>
              <a:t>‹Nº›</a:t>
            </a:fld>
            <a:endParaRPr lang="es-ES_tradnl" noProof="1">
              <a:solidFill>
                <a:srgbClr val="000000"/>
              </a:solidFill>
            </a:endParaRPr>
          </a:p>
        </p:txBody>
      </p:sp>
      <p:sp>
        <p:nvSpPr>
          <p:cNvPr id="15" name="BlueLine"/>
          <p:cNvSpPr>
            <a:spLocks noChangeShapeType="1"/>
          </p:cNvSpPr>
          <p:nvPr/>
        </p:nvSpPr>
        <p:spPr bwMode="auto">
          <a:xfrm>
            <a:off x="449263" y="6135688"/>
            <a:ext cx="8247888" cy="0"/>
          </a:xfrm>
          <a:prstGeom prst="line">
            <a:avLst/>
          </a:prstGeom>
          <a:noFill/>
          <a:ln w="12700">
            <a:solidFill>
              <a:srgbClr val="003868"/>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400" eaLnBrk="1" hangingPunct="1">
              <a:lnSpc>
                <a:spcPct val="95000"/>
              </a:lnSpc>
              <a:buClr>
                <a:srgbClr val="FFFFFF"/>
              </a:buClr>
            </a:pPr>
            <a:endParaRPr lang="es-ES_tradnl" sz="1200" dirty="0">
              <a:solidFill>
                <a:srgbClr val="000000"/>
              </a:solidFill>
              <a:latin typeface="Credit Suisse Type Light"/>
            </a:endParaRPr>
          </a:p>
        </p:txBody>
      </p:sp>
    </p:spTree>
    <p:extLst>
      <p:ext uri="{BB962C8B-B14F-4D97-AF65-F5344CB8AC3E}">
        <p14:creationId xmlns:p14="http://schemas.microsoft.com/office/powerpoint/2010/main" val="378836381"/>
      </p:ext>
    </p:extLst>
  </p:cSld>
  <p:clrMap bg1="lt1" tx1="dk1" bg2="lt2" tx2="dk2" accent1="accent1" accent2="accent2" accent3="accent3" accent4="accent4" accent5="accent5" accent6="accent6" hlink="hlink" folHlink="folHlink"/>
  <p:sldLayoutIdLst>
    <p:sldLayoutId id="2147483822" r:id="rId1"/>
    <p:sldLayoutId id="2147483823" r:id="rId2"/>
    <p:sldLayoutId id="2147483824" r:id="rId3"/>
    <p:sldLayoutId id="2147483825" r:id="rId4"/>
  </p:sldLayoutIdLst>
  <p:hf hdr="0" ftr="0" dt="0"/>
  <p:txStyles>
    <p:titleStyle>
      <a:lvl1pPr algn="l" defTabSz="728663" rtl="0" fontAlgn="base">
        <a:lnSpc>
          <a:spcPct val="95000"/>
        </a:lnSpc>
        <a:spcBef>
          <a:spcPct val="0"/>
        </a:spcBef>
        <a:spcAft>
          <a:spcPct val="0"/>
        </a:spcAft>
        <a:defRPr sz="2400" b="1">
          <a:solidFill>
            <a:schemeClr val="tx1"/>
          </a:solidFill>
          <a:latin typeface="+mj-lt"/>
          <a:ea typeface="+mj-ea"/>
          <a:cs typeface="+mj-cs"/>
        </a:defRPr>
      </a:lvl1pPr>
      <a:lvl2pPr algn="l" defTabSz="728663" rtl="0" fontAlgn="base">
        <a:lnSpc>
          <a:spcPct val="95000"/>
        </a:lnSpc>
        <a:spcBef>
          <a:spcPct val="0"/>
        </a:spcBef>
        <a:spcAft>
          <a:spcPct val="0"/>
        </a:spcAft>
        <a:defRPr sz="2400" b="1">
          <a:solidFill>
            <a:schemeClr val="tx1"/>
          </a:solidFill>
          <a:latin typeface="Credit Suisse Type Light" pitchFamily="34" charset="0"/>
        </a:defRPr>
      </a:lvl2pPr>
      <a:lvl3pPr algn="l" defTabSz="728663" rtl="0" fontAlgn="base">
        <a:lnSpc>
          <a:spcPct val="95000"/>
        </a:lnSpc>
        <a:spcBef>
          <a:spcPct val="0"/>
        </a:spcBef>
        <a:spcAft>
          <a:spcPct val="0"/>
        </a:spcAft>
        <a:defRPr sz="2400" b="1">
          <a:solidFill>
            <a:schemeClr val="tx1"/>
          </a:solidFill>
          <a:latin typeface="Credit Suisse Type Light" pitchFamily="34" charset="0"/>
        </a:defRPr>
      </a:lvl3pPr>
      <a:lvl4pPr algn="l" defTabSz="728663" rtl="0" fontAlgn="base">
        <a:lnSpc>
          <a:spcPct val="95000"/>
        </a:lnSpc>
        <a:spcBef>
          <a:spcPct val="0"/>
        </a:spcBef>
        <a:spcAft>
          <a:spcPct val="0"/>
        </a:spcAft>
        <a:defRPr sz="2400" b="1">
          <a:solidFill>
            <a:schemeClr val="tx1"/>
          </a:solidFill>
          <a:latin typeface="Credit Suisse Type Light" pitchFamily="34" charset="0"/>
        </a:defRPr>
      </a:lvl4pPr>
      <a:lvl5pPr algn="l" defTabSz="728663" rtl="0" fontAlgn="base">
        <a:lnSpc>
          <a:spcPct val="95000"/>
        </a:lnSpc>
        <a:spcBef>
          <a:spcPct val="0"/>
        </a:spcBef>
        <a:spcAft>
          <a:spcPct val="0"/>
        </a:spcAft>
        <a:defRPr sz="2400" b="1">
          <a:solidFill>
            <a:schemeClr val="tx1"/>
          </a:solidFill>
          <a:latin typeface="Credit Suisse Type Light" pitchFamily="34" charset="0"/>
        </a:defRPr>
      </a:lvl5pPr>
      <a:lvl6pPr marL="457200" algn="l" defTabSz="728663" rtl="0" fontAlgn="base">
        <a:lnSpc>
          <a:spcPct val="95000"/>
        </a:lnSpc>
        <a:spcBef>
          <a:spcPct val="0"/>
        </a:spcBef>
        <a:spcAft>
          <a:spcPct val="0"/>
        </a:spcAft>
        <a:defRPr sz="2400" b="1">
          <a:solidFill>
            <a:schemeClr val="tx1"/>
          </a:solidFill>
          <a:latin typeface="Credit Suisse Type Light" pitchFamily="34" charset="0"/>
        </a:defRPr>
      </a:lvl6pPr>
      <a:lvl7pPr marL="914400" algn="l" defTabSz="728663" rtl="0" fontAlgn="base">
        <a:lnSpc>
          <a:spcPct val="95000"/>
        </a:lnSpc>
        <a:spcBef>
          <a:spcPct val="0"/>
        </a:spcBef>
        <a:spcAft>
          <a:spcPct val="0"/>
        </a:spcAft>
        <a:defRPr sz="2400" b="1">
          <a:solidFill>
            <a:schemeClr val="tx1"/>
          </a:solidFill>
          <a:latin typeface="Credit Suisse Type Light" pitchFamily="34" charset="0"/>
        </a:defRPr>
      </a:lvl7pPr>
      <a:lvl8pPr marL="1371600" algn="l" defTabSz="728663" rtl="0" fontAlgn="base">
        <a:lnSpc>
          <a:spcPct val="95000"/>
        </a:lnSpc>
        <a:spcBef>
          <a:spcPct val="0"/>
        </a:spcBef>
        <a:spcAft>
          <a:spcPct val="0"/>
        </a:spcAft>
        <a:defRPr sz="2400" b="1">
          <a:solidFill>
            <a:schemeClr val="tx1"/>
          </a:solidFill>
          <a:latin typeface="Credit Suisse Type Light" pitchFamily="34" charset="0"/>
        </a:defRPr>
      </a:lvl8pPr>
      <a:lvl9pPr marL="1828800" algn="l" defTabSz="728663" rtl="0" fontAlgn="base">
        <a:lnSpc>
          <a:spcPct val="95000"/>
        </a:lnSpc>
        <a:spcBef>
          <a:spcPct val="0"/>
        </a:spcBef>
        <a:spcAft>
          <a:spcPct val="0"/>
        </a:spcAft>
        <a:defRPr sz="2400" b="1">
          <a:solidFill>
            <a:schemeClr val="tx1"/>
          </a:solidFill>
          <a:latin typeface="Credit Suisse Type Light" pitchFamily="34" charset="0"/>
        </a:defRPr>
      </a:lvl9pPr>
    </p:titleStyle>
    <p:bodyStyle>
      <a:lvl1pPr algn="l" defTabSz="728663" rtl="0" fontAlgn="base">
        <a:lnSpc>
          <a:spcPct val="95000"/>
        </a:lnSpc>
        <a:spcBef>
          <a:spcPct val="95000"/>
        </a:spcBef>
        <a:spcAft>
          <a:spcPct val="0"/>
        </a:spcAft>
        <a:buClr>
          <a:schemeClr val="tx1"/>
        </a:buClr>
        <a:buSzPct val="120000"/>
        <a:buFont typeface="Wingdings" pitchFamily="2" charset="2"/>
        <a:defRPr sz="1400" b="1">
          <a:solidFill>
            <a:schemeClr val="tx1"/>
          </a:solidFill>
          <a:latin typeface="+mn-lt"/>
          <a:ea typeface="+mn-ea"/>
          <a:cs typeface="+mn-cs"/>
        </a:defRPr>
      </a:lvl1pPr>
      <a:lvl2pPr marL="1588" algn="l" defTabSz="728663" rtl="0" fontAlgn="base">
        <a:lnSpc>
          <a:spcPct val="95000"/>
        </a:lnSpc>
        <a:spcBef>
          <a:spcPct val="36000"/>
        </a:spcBef>
        <a:spcAft>
          <a:spcPct val="0"/>
        </a:spcAft>
        <a:buClr>
          <a:schemeClr val="tx1"/>
        </a:buClr>
        <a:buSzPct val="120000"/>
        <a:defRPr sz="1400">
          <a:solidFill>
            <a:schemeClr val="tx1"/>
          </a:solidFill>
          <a:latin typeface="+mn-lt"/>
        </a:defRPr>
      </a:lvl2pPr>
      <a:lvl3pPr marL="228600" indent="-225425" algn="l" defTabSz="728663" rtl="0" fontAlgn="base">
        <a:lnSpc>
          <a:spcPct val="95000"/>
        </a:lnSpc>
        <a:spcBef>
          <a:spcPct val="0"/>
        </a:spcBef>
        <a:spcAft>
          <a:spcPct val="0"/>
        </a:spcAft>
        <a:buClr>
          <a:schemeClr val="accent4"/>
        </a:buClr>
        <a:buSzPct val="80000"/>
        <a:buFont typeface="Wingdings" pitchFamily="2" charset="2"/>
        <a:buChar char="n"/>
        <a:defRPr sz="1400">
          <a:solidFill>
            <a:schemeClr val="tx1"/>
          </a:solidFill>
          <a:latin typeface="+mn-lt"/>
        </a:defRPr>
      </a:lvl3pPr>
      <a:lvl4pPr marL="466725" indent="-236538"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4pPr>
      <a:lvl5pPr marL="7064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5pPr>
      <a:lvl6pPr marL="11636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6pPr>
      <a:lvl7pPr marL="16208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7pPr>
      <a:lvl8pPr marL="20780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8pPr>
      <a:lvl9pPr marL="25352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slide" Target="slide10.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slide" Target="slide1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slide" Target="slide15.xml"/><Relationship Id="rId2" Type="http://schemas.openxmlformats.org/officeDocument/2006/relationships/slide" Target="slide1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slide" Target="slide5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slide" Target="slide73.xml"/><Relationship Id="rId2" Type="http://schemas.openxmlformats.org/officeDocument/2006/relationships/slide" Target="slide6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slide" Target="slide3.xml"/><Relationship Id="rId7" Type="http://schemas.openxmlformats.org/officeDocument/2006/relationships/image" Target="../media/image16.emf"/><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emf"/></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slide" Target="slide4.xml"/><Relationship Id="rId1" Type="http://schemas.openxmlformats.org/officeDocument/2006/relationships/slideLayout" Target="../slideLayouts/slideLayout2.xml"/><Relationship Id="rId4" Type="http://schemas.openxmlformats.org/officeDocument/2006/relationships/image" Target="../media/image18.emf"/></Relationships>
</file>

<file path=ppt/slides/_rels/slide13.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image" Target="../media/image19.em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slide" Target="slide66.xml"/><Relationship Id="rId2" Type="http://schemas.openxmlformats.org/officeDocument/2006/relationships/slide" Target="slide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41.emf"/><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42.wmf"/><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10.xml"/><Relationship Id="rId4" Type="http://schemas.openxmlformats.org/officeDocument/2006/relationships/image" Target="../media/image45.png"/></Relationships>
</file>

<file path=ppt/slides/_rels/slide54.xml.rels><?xml version="1.0" encoding="UTF-8" standalone="yes"?>
<Relationships xmlns="http://schemas.openxmlformats.org/package/2006/relationships"><Relationship Id="rId3" Type="http://schemas.openxmlformats.org/officeDocument/2006/relationships/image" Target="../media/image46.emf"/><Relationship Id="rId2" Type="http://schemas.openxmlformats.org/officeDocument/2006/relationships/slide" Target="slide7.xml"/><Relationship Id="rId1" Type="http://schemas.openxmlformats.org/officeDocument/2006/relationships/slideLayout" Target="../slideLayouts/slideLayout10.xml"/><Relationship Id="rId5" Type="http://schemas.openxmlformats.org/officeDocument/2006/relationships/image" Target="../media/image48.png"/><Relationship Id="rId4" Type="http://schemas.openxmlformats.org/officeDocument/2006/relationships/image" Target="../media/image47.png"/></Relationships>
</file>

<file path=ppt/slides/_rels/slide55.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10.xml"/><Relationship Id="rId4" Type="http://schemas.openxmlformats.org/officeDocument/2006/relationships/image" Target="../media/image51.png"/></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54.png"/></Relationships>
</file>

<file path=ppt/slides/_rels/slide59.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chart" Target="../charts/chart8.xml"/><Relationship Id="rId1" Type="http://schemas.openxmlformats.org/officeDocument/2006/relationships/slideLayout" Target="../slideLayouts/slideLayout2.xml"/><Relationship Id="rId5" Type="http://schemas.openxmlformats.org/officeDocument/2006/relationships/image" Target="../media/image57.png"/><Relationship Id="rId4" Type="http://schemas.openxmlformats.org/officeDocument/2006/relationships/image" Target="../media/image56.png"/></Relationships>
</file>

<file path=ppt/slides/_rels/slide60.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2" Type="http://schemas.openxmlformats.org/officeDocument/2006/relationships/image" Target="../media/image59.emf"/><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slide" Target="slide15.xml"/><Relationship Id="rId1" Type="http://schemas.openxmlformats.org/officeDocument/2006/relationships/slideLayout" Target="../slideLayouts/slideLayout2.xml"/><Relationship Id="rId6" Type="http://schemas.openxmlformats.org/officeDocument/2006/relationships/chart" Target="../charts/chart12.xml"/><Relationship Id="rId5" Type="http://schemas.openxmlformats.org/officeDocument/2006/relationships/chart" Target="../charts/chart11.xml"/><Relationship Id="rId4" Type="http://schemas.openxmlformats.org/officeDocument/2006/relationships/chart" Target="../charts/chart10.xml"/></Relationships>
</file>

<file path=ppt/slides/_rels/slide67.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chart" Target="../charts/chart13.xml"/><Relationship Id="rId1" Type="http://schemas.openxmlformats.org/officeDocument/2006/relationships/slideLayout" Target="../slideLayouts/slideLayout2.xml"/><Relationship Id="rId4" Type="http://schemas.openxmlformats.org/officeDocument/2006/relationships/chart" Target="../charts/chart15.xml"/></Relationships>
</file>

<file path=ppt/slides/_rels/slide68.xml.rels><?xml version="1.0" encoding="UTF-8" standalone="yes"?>
<Relationships xmlns="http://schemas.openxmlformats.org/package/2006/relationships"><Relationship Id="rId2" Type="http://schemas.openxmlformats.org/officeDocument/2006/relationships/slide" Target="slide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8" Type="http://schemas.openxmlformats.org/officeDocument/2006/relationships/image" Target="../media/image65.png"/><Relationship Id="rId3" Type="http://schemas.openxmlformats.org/officeDocument/2006/relationships/image" Target="../media/image60.png"/><Relationship Id="rId7" Type="http://schemas.openxmlformats.org/officeDocument/2006/relationships/image" Target="../media/image64.png"/><Relationship Id="rId2" Type="http://schemas.openxmlformats.org/officeDocument/2006/relationships/slide" Target="slide8.xml"/><Relationship Id="rId1" Type="http://schemas.openxmlformats.org/officeDocument/2006/relationships/slideLayout" Target="../slideLayouts/slideLayout2.xml"/><Relationship Id="rId6" Type="http://schemas.openxmlformats.org/officeDocument/2006/relationships/image" Target="../media/image63.png"/><Relationship Id="rId5" Type="http://schemas.openxmlformats.org/officeDocument/2006/relationships/image" Target="../media/image62.png"/><Relationship Id="rId4" Type="http://schemas.openxmlformats.org/officeDocument/2006/relationships/image" Target="../media/image61.png"/><Relationship Id="rId9" Type="http://schemas.openxmlformats.org/officeDocument/2006/relationships/image" Target="../media/image66.pn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8" Type="http://schemas.openxmlformats.org/officeDocument/2006/relationships/image" Target="../media/image65.png"/><Relationship Id="rId3" Type="http://schemas.openxmlformats.org/officeDocument/2006/relationships/image" Target="../media/image61.png"/><Relationship Id="rId7" Type="http://schemas.openxmlformats.org/officeDocument/2006/relationships/image" Target="../media/image66.png"/><Relationship Id="rId2" Type="http://schemas.openxmlformats.org/officeDocument/2006/relationships/image" Target="../media/image60.png"/><Relationship Id="rId1" Type="http://schemas.openxmlformats.org/officeDocument/2006/relationships/slideLayout" Target="../slideLayouts/slideLayout2.xml"/><Relationship Id="rId6" Type="http://schemas.openxmlformats.org/officeDocument/2006/relationships/image" Target="../media/image64.png"/><Relationship Id="rId5" Type="http://schemas.openxmlformats.org/officeDocument/2006/relationships/image" Target="../media/image63.png"/><Relationship Id="rId4" Type="http://schemas.openxmlformats.org/officeDocument/2006/relationships/image" Target="../media/image62.png"/><Relationship Id="rId9" Type="http://schemas.openxmlformats.org/officeDocument/2006/relationships/image" Target="../media/image67.png"/></Relationships>
</file>

<file path=ppt/slides/_rels/slide76.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p:cNvSpPr>
            <a:spLocks noGrp="1"/>
          </p:cNvSpPr>
          <p:nvPr>
            <p:ph type="subTitle" idx="1"/>
          </p:nvPr>
        </p:nvSpPr>
        <p:spPr>
          <a:xfrm>
            <a:off x="2433638" y="3926097"/>
            <a:ext cx="6253162" cy="560387"/>
          </a:xfrm>
        </p:spPr>
        <p:txBody>
          <a:bodyPr rtlCol="0">
            <a:normAutofit/>
          </a:bodyPr>
          <a:lstStyle/>
          <a:p>
            <a:pPr fontAlgn="auto">
              <a:spcAft>
                <a:spcPts val="0"/>
              </a:spcAft>
              <a:defRPr/>
            </a:pPr>
            <a:r>
              <a:rPr lang="es-ES" dirty="0">
                <a:latin typeface="Century Gothic" pitchFamily="34" charset="0"/>
              </a:rPr>
              <a:t>Marzo 2018</a:t>
            </a:r>
          </a:p>
        </p:txBody>
      </p:sp>
      <p:sp>
        <p:nvSpPr>
          <p:cNvPr id="4" name="3 Rectángulo"/>
          <p:cNvSpPr/>
          <p:nvPr/>
        </p:nvSpPr>
        <p:spPr>
          <a:xfrm>
            <a:off x="1677311" y="2971990"/>
            <a:ext cx="6223818" cy="954107"/>
          </a:xfrm>
          <a:prstGeom prst="rect">
            <a:avLst/>
          </a:prstGeom>
        </p:spPr>
        <p:txBody>
          <a:bodyPr wrap="square">
            <a:spAutoFit/>
          </a:bodyPr>
          <a:lstStyle/>
          <a:p>
            <a:r>
              <a:rPr lang="es-MX" altLang="es-MX" sz="2800" dirty="0">
                <a:solidFill>
                  <a:srgbClr val="CD0000"/>
                </a:solidFill>
                <a:latin typeface="Century Gothic" panose="020B0502020202020204" pitchFamily="34" charset="0"/>
              </a:rPr>
              <a:t>Grupo de Trabajo de Inversiones</a:t>
            </a:r>
            <a:br>
              <a:rPr lang="es-MX" altLang="es-MX" sz="2800" dirty="0">
                <a:solidFill>
                  <a:srgbClr val="CD0000"/>
                </a:solidFill>
                <a:latin typeface="Century Gothic" panose="020B0502020202020204" pitchFamily="34" charset="0"/>
              </a:rPr>
            </a:br>
            <a:r>
              <a:rPr lang="es-MX" altLang="es-MX" sz="2800" dirty="0">
                <a:solidFill>
                  <a:srgbClr val="CD0000"/>
                </a:solidFill>
                <a:latin typeface="Century Gothic" panose="020B0502020202020204" pitchFamily="34" charset="0"/>
              </a:rPr>
              <a:t>Sesión Número 042</a:t>
            </a:r>
            <a:endParaRPr lang="es-MX" dirty="0"/>
          </a:p>
        </p:txBody>
      </p:sp>
    </p:spTree>
    <p:extLst>
      <p:ext uri="{BB962C8B-B14F-4D97-AF65-F5344CB8AC3E}">
        <p14:creationId xmlns:p14="http://schemas.microsoft.com/office/powerpoint/2010/main" val="86226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8 Rectángulo"/>
          <p:cNvSpPr/>
          <p:nvPr/>
        </p:nvSpPr>
        <p:spPr>
          <a:xfrm>
            <a:off x="899592" y="1508399"/>
            <a:ext cx="7056784" cy="381987"/>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s-MX"/>
          </a:p>
        </p:txBody>
      </p:sp>
      <p:sp>
        <p:nvSpPr>
          <p:cNvPr id="7" name="1 Título"/>
          <p:cNvSpPr txBox="1">
            <a:spLocks/>
          </p:cNvSpPr>
          <p:nvPr/>
        </p:nvSpPr>
        <p:spPr bwMode="auto">
          <a:xfrm>
            <a:off x="232470" y="0"/>
            <a:ext cx="2163628" cy="568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MX" sz="2000" dirty="0">
                <a:latin typeface="Century Gothic" panose="020B0502020202020204" pitchFamily="34" charset="0"/>
              </a:rPr>
              <a:t>Orden del día</a:t>
            </a:r>
          </a:p>
        </p:txBody>
      </p:sp>
      <p:sp>
        <p:nvSpPr>
          <p:cNvPr id="8" name="1 Marcador de contenido"/>
          <p:cNvSpPr txBox="1">
            <a:spLocks/>
          </p:cNvSpPr>
          <p:nvPr/>
        </p:nvSpPr>
        <p:spPr bwMode="auto">
          <a:xfrm>
            <a:off x="865639" y="1508399"/>
            <a:ext cx="7056784" cy="3743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defPPr>
              <a:defRPr lang="es-ES"/>
            </a:defPPr>
            <a:lvl1pPr algn="l" defTabSz="457200" rtl="0" eaLnBrk="0" fontAlgn="base" hangingPunct="0">
              <a:spcBef>
                <a:spcPct val="0"/>
              </a:spcBef>
              <a:spcAft>
                <a:spcPct val="0"/>
              </a:spcAft>
              <a:defRPr kern="1200">
                <a:solidFill>
                  <a:schemeClr val="tx1"/>
                </a:solidFill>
                <a:latin typeface="Calibri"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Calibri"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Calibri"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Calibri"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Calibri" pitchFamily="34" charset="0"/>
                <a:ea typeface="+mn-ea"/>
                <a:cs typeface="+mn-cs"/>
              </a:defRPr>
            </a:lvl5pPr>
            <a:lvl6pPr marL="2286000" algn="l" defTabSz="914400" rtl="0" eaLnBrk="1" latinLnBrk="0" hangingPunct="1">
              <a:defRPr kern="1200">
                <a:solidFill>
                  <a:schemeClr val="tx1"/>
                </a:solidFill>
                <a:latin typeface="Calibri" pitchFamily="34" charset="0"/>
                <a:ea typeface="+mn-ea"/>
                <a:cs typeface="+mn-cs"/>
              </a:defRPr>
            </a:lvl6pPr>
            <a:lvl7pPr marL="2743200" algn="l" defTabSz="914400" rtl="0" eaLnBrk="1" latinLnBrk="0" hangingPunct="1">
              <a:defRPr kern="1200">
                <a:solidFill>
                  <a:schemeClr val="tx1"/>
                </a:solidFill>
                <a:latin typeface="Calibri" pitchFamily="34" charset="0"/>
                <a:ea typeface="+mn-ea"/>
                <a:cs typeface="+mn-cs"/>
              </a:defRPr>
            </a:lvl7pPr>
            <a:lvl8pPr marL="3200400" algn="l" defTabSz="914400" rtl="0" eaLnBrk="1" latinLnBrk="0" hangingPunct="1">
              <a:defRPr kern="1200">
                <a:solidFill>
                  <a:schemeClr val="tx1"/>
                </a:solidFill>
                <a:latin typeface="Calibri" pitchFamily="34" charset="0"/>
                <a:ea typeface="+mn-ea"/>
                <a:cs typeface="+mn-cs"/>
              </a:defRPr>
            </a:lvl8pPr>
            <a:lvl9pPr marL="3657600" algn="l" defTabSz="914400" rtl="0" eaLnBrk="1" latinLnBrk="0" hangingPunct="1">
              <a:defRPr kern="1200">
                <a:solidFill>
                  <a:schemeClr val="tx1"/>
                </a:solidFill>
                <a:latin typeface="Calibri" pitchFamily="34" charset="0"/>
                <a:ea typeface="+mn-ea"/>
                <a:cs typeface="+mn-cs"/>
              </a:defRPr>
            </a:lvl9pPr>
          </a:lstStyle>
          <a:p>
            <a:pPr marL="285750" indent="-285750" eaLnBrk="1" hangingPunct="1">
              <a:buFont typeface="+mj-lt"/>
              <a:buAutoNum type="romanUcPeriod"/>
            </a:pPr>
            <a:r>
              <a:rPr lang="es-MX" sz="1600" dirty="0">
                <a:solidFill>
                  <a:prstClr val="black"/>
                </a:solidFill>
                <a:latin typeface="Century Gothic" panose="020B0502020202020204" pitchFamily="34" charset="0"/>
              </a:rPr>
              <a:t>Informe y estrategia del FANVIT</a:t>
            </a: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r>
              <a:rPr lang="es-MX" sz="1600" dirty="0">
                <a:solidFill>
                  <a:prstClr val="black"/>
                </a:solidFill>
                <a:latin typeface="Century Gothic" panose="020B0502020202020204" pitchFamily="34" charset="0"/>
              </a:rPr>
              <a:t>Presentación y propuesta de Fibra E Aeropuerto</a:t>
            </a: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r>
              <a:rPr lang="es-MX" sz="1600" dirty="0">
                <a:solidFill>
                  <a:prstClr val="black"/>
                </a:solidFill>
                <a:latin typeface="Century Gothic" panose="020B0502020202020204" pitchFamily="34" charset="0"/>
              </a:rPr>
              <a:t>Informe sobre el resultado contable de inversión febrero 2018</a:t>
            </a: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r>
              <a:rPr lang="es-MX" sz="1600" dirty="0">
                <a:solidFill>
                  <a:prstClr val="black"/>
                </a:solidFill>
                <a:latin typeface="Century Gothic" panose="020B0502020202020204" pitchFamily="34" charset="0"/>
              </a:rPr>
              <a:t> Informe sobre la Política de traspasos de la Tesorería al FANVIT</a:t>
            </a: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r>
              <a:rPr lang="es-MX" sz="1600" dirty="0">
                <a:solidFill>
                  <a:prstClr val="black"/>
                </a:solidFill>
                <a:latin typeface="Century Gothic" panose="020B0502020202020204" pitchFamily="34" charset="0"/>
              </a:rPr>
              <a:t>Informe sobre el entorno económico nacional e internacional</a:t>
            </a: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r>
              <a:rPr lang="es-MX" sz="1600" dirty="0">
                <a:solidFill>
                  <a:prstClr val="black"/>
                </a:solidFill>
                <a:latin typeface="Century Gothic" panose="020B0502020202020204" pitchFamily="34" charset="0"/>
              </a:rPr>
              <a:t>  Informe y estrategia del FINVIT</a:t>
            </a:r>
          </a:p>
          <a:p>
            <a:pPr eaLnBrk="1" hangingPunct="1"/>
            <a:endParaRPr lang="es-MX" sz="1600" dirty="0">
              <a:solidFill>
                <a:prstClr val="black"/>
              </a:solidFill>
              <a:latin typeface="Century Gothic" panose="020B0502020202020204" pitchFamily="34" charset="0"/>
            </a:endParaRPr>
          </a:p>
          <a:p>
            <a:pPr eaLnBrk="1" hangingPunct="1"/>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p:txBody>
      </p:sp>
      <p:sp>
        <p:nvSpPr>
          <p:cNvPr id="6" name="3 Marcador de número de diapositiva"/>
          <p:cNvSpPr>
            <a:spLocks noGrp="1"/>
          </p:cNvSpPr>
          <p:nvPr>
            <p:ph type="sldNum" sz="quarter" idx="12"/>
          </p:nvPr>
        </p:nvSpPr>
        <p:spPr>
          <a:xfrm>
            <a:off x="8134502" y="6365875"/>
            <a:ext cx="552298" cy="365125"/>
          </a:xfrm>
        </p:spPr>
        <p:txBody>
          <a:bodyPr/>
          <a:lstStyle/>
          <a:p>
            <a:pPr algn="ctr"/>
            <a:fld id="{05E83AA4-A00D-4AA0-8FE8-B93C9F3EC141}" type="slidenum">
              <a:rPr lang="es-ES" altLang="es-MX" smtClean="0">
                <a:latin typeface="Century Gothic" panose="020B0502020202020204" pitchFamily="34" charset="0"/>
              </a:rPr>
              <a:pPr algn="ctr"/>
              <a:t>2</a:t>
            </a:fld>
            <a:endParaRPr lang="es-ES" altLang="es-MX" dirty="0">
              <a:latin typeface="Century Gothic" panose="020B0502020202020204" pitchFamily="34" charset="0"/>
            </a:endParaRPr>
          </a:p>
        </p:txBody>
      </p:sp>
      <p:sp>
        <p:nvSpPr>
          <p:cNvPr id="11" name="10 Rectángulo"/>
          <p:cNvSpPr/>
          <p:nvPr/>
        </p:nvSpPr>
        <p:spPr>
          <a:xfrm>
            <a:off x="232470" y="458441"/>
            <a:ext cx="8323122" cy="738664"/>
          </a:xfrm>
          <a:prstGeom prst="rect">
            <a:avLst/>
          </a:prstGeom>
        </p:spPr>
        <p:txBody>
          <a:bodyPr wrap="square">
            <a:spAutoFit/>
          </a:bodyPr>
          <a:lstStyle/>
          <a:p>
            <a:pPr algn="ctr" defTabSz="457200"/>
            <a:r>
              <a:rPr lang="es-MX" sz="1400" b="1" dirty="0">
                <a:latin typeface="Century Gothic" panose="020B0502020202020204" pitchFamily="34" charset="0"/>
                <a:ea typeface="Myriad Pro"/>
                <a:cs typeface="Myriad Pro"/>
              </a:rPr>
              <a:t>Grupo de Trabajo de Inversiones </a:t>
            </a:r>
          </a:p>
          <a:p>
            <a:pPr algn="ctr"/>
            <a:r>
              <a:rPr lang="es-MX" sz="1400" b="1" dirty="0">
                <a:latin typeface="Century Gothic" panose="020B0502020202020204" pitchFamily="34" charset="0"/>
                <a:ea typeface="Myriad Pro"/>
                <a:cs typeface="Myriad Pro"/>
              </a:rPr>
              <a:t>Sesión número 042</a:t>
            </a:r>
          </a:p>
          <a:p>
            <a:pPr algn="ctr" defTabSz="457200"/>
            <a:r>
              <a:rPr lang="es-MX" sz="1400" b="1" dirty="0">
                <a:latin typeface="Century Gothic" panose="020B0502020202020204" pitchFamily="34" charset="0"/>
                <a:ea typeface="Myriad Pro"/>
                <a:cs typeface="Myriad Pro"/>
              </a:rPr>
              <a:t>Marzo 2018</a:t>
            </a:r>
          </a:p>
        </p:txBody>
      </p:sp>
    </p:spTree>
    <p:extLst>
      <p:ext uri="{BB962C8B-B14F-4D97-AF65-F5344CB8AC3E}">
        <p14:creationId xmlns:p14="http://schemas.microsoft.com/office/powerpoint/2010/main" val="12869462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Autofit/>
          </a:bodyPr>
          <a:lstStyle/>
          <a:p>
            <a:r>
              <a:rPr lang="es-MX" sz="2000" b="1" dirty="0">
                <a:latin typeface="Century Gothic" panose="020B0502020202020204" pitchFamily="34" charset="0"/>
              </a:rPr>
              <a:t>Informe y estrategia del </a:t>
            </a:r>
            <a:r>
              <a:rPr lang="es-MX" sz="2000" b="1" dirty="0">
                <a:latin typeface="Century Gothic" panose="020B0502020202020204" pitchFamily="34" charset="0"/>
                <a:hlinkClick r:id="rId2" action="ppaction://hlinksldjump"/>
              </a:rPr>
              <a:t>FANVIT</a:t>
            </a:r>
            <a:endParaRPr lang="es-MX" sz="2000" b="1" dirty="0">
              <a:latin typeface="Century Gothic" panose="020B0502020202020204" pitchFamily="34" charset="0"/>
            </a:endParaRPr>
          </a:p>
        </p:txBody>
      </p:sp>
      <p:sp>
        <p:nvSpPr>
          <p:cNvPr id="3" name="2 Marcador de contenido"/>
          <p:cNvSpPr>
            <a:spLocks noGrp="1"/>
          </p:cNvSpPr>
          <p:nvPr>
            <p:ph idx="1"/>
          </p:nvPr>
        </p:nvSpPr>
        <p:spPr>
          <a:xfrm>
            <a:off x="457199" y="780823"/>
            <a:ext cx="8505750" cy="5798152"/>
          </a:xfrm>
        </p:spPr>
        <p:txBody>
          <a:bodyPr/>
          <a:lstStyle/>
          <a:p>
            <a:pPr marL="0" indent="0" algn="just">
              <a:buClr>
                <a:srgbClr val="C00000"/>
              </a:buClr>
              <a:buNone/>
            </a:pPr>
            <a:r>
              <a:rPr lang="es-MX" sz="1400" b="1" u="sng" dirty="0"/>
              <a:t>Resultados FANVIT</a:t>
            </a:r>
            <a:endParaRPr lang="es-MX" sz="1400" dirty="0"/>
          </a:p>
          <a:p>
            <a:pPr lvl="0" algn="just">
              <a:buClr>
                <a:srgbClr val="C00000"/>
              </a:buClr>
            </a:pPr>
            <a:r>
              <a:rPr lang="es-MX" sz="1400" dirty="0"/>
              <a:t>Activos en administración terminaron febrero en 128,783 mdp.</a:t>
            </a:r>
          </a:p>
          <a:p>
            <a:pPr lvl="0" algn="just">
              <a:buClr>
                <a:srgbClr val="C00000"/>
              </a:buClr>
            </a:pPr>
            <a:r>
              <a:rPr lang="es-MX" sz="1400" dirty="0"/>
              <a:t>Resultado 2018 al cierre de febrero es de +469 mdp que equivale a un rendimiento del 2.19% descontando gastos acumulados en el año.</a:t>
            </a:r>
          </a:p>
          <a:p>
            <a:pPr lvl="0" algn="just">
              <a:buClr>
                <a:srgbClr val="C00000"/>
              </a:buClr>
            </a:pPr>
            <a:r>
              <a:rPr lang="es-MX" sz="1400" dirty="0"/>
              <a:t>En febrero se tuvo una minusvalía de 116 mdp.</a:t>
            </a:r>
          </a:p>
          <a:p>
            <a:pPr lvl="0" algn="just">
              <a:buClr>
                <a:srgbClr val="C00000"/>
              </a:buClr>
            </a:pPr>
            <a:r>
              <a:rPr lang="es-MX" sz="1400" dirty="0"/>
              <a:t>El plazo promedio ponderado de las inversiones en valores gubernamentales es de 6.3 años.</a:t>
            </a:r>
          </a:p>
          <a:p>
            <a:pPr marL="0" indent="0" algn="just">
              <a:buClr>
                <a:srgbClr val="C00000"/>
              </a:buClr>
              <a:buNone/>
            </a:pPr>
            <a:r>
              <a:rPr lang="es-MX" sz="1400" b="1" u="sng" dirty="0"/>
              <a:t>Composición del FANVIT</a:t>
            </a:r>
            <a:endParaRPr lang="es-MX" sz="1400" dirty="0"/>
          </a:p>
          <a:p>
            <a:pPr lvl="0" algn="just">
              <a:buClr>
                <a:srgbClr val="C00000"/>
              </a:buClr>
            </a:pPr>
            <a:r>
              <a:rPr lang="es-MX" sz="1400" b="1" dirty="0"/>
              <a:t>Liquidez y deuda: 85.5%.</a:t>
            </a:r>
            <a:r>
              <a:rPr lang="es-MX" sz="1400" dirty="0"/>
              <a:t> Dentro de este tipo de activos, se encuentra dividido de la siguiente manera: 59.1% Gubernamental (13.0% tasa fija, 22.3% udizado y 23.8% revisable) y 16.6% corporativos. Se tiene 7.3% de liquidez.</a:t>
            </a:r>
          </a:p>
          <a:p>
            <a:pPr lvl="0" algn="just">
              <a:buClr>
                <a:srgbClr val="C00000"/>
              </a:buClr>
            </a:pPr>
            <a:r>
              <a:rPr lang="es-MX" sz="1400" b="1" dirty="0"/>
              <a:t>Renta variable: 11.5%</a:t>
            </a:r>
            <a:r>
              <a:rPr lang="es-MX" sz="1400" dirty="0"/>
              <a:t>. Incluye una quinta parte nacional y el resto internacional (básicamente EU, Europa y Asia). Esto incluye bonos bancarios estructurados.</a:t>
            </a:r>
          </a:p>
          <a:p>
            <a:pPr lvl="0" algn="just">
              <a:buClr>
                <a:srgbClr val="C00000"/>
              </a:buClr>
            </a:pPr>
            <a:r>
              <a:rPr lang="es-MX" sz="1400" b="1" dirty="0"/>
              <a:t>Fibras 2.6%.</a:t>
            </a:r>
            <a:r>
              <a:rPr lang="es-MX" sz="1400" dirty="0"/>
              <a:t> Básicamente industriales y diversificadas (6 Fibras en total). </a:t>
            </a:r>
          </a:p>
          <a:p>
            <a:pPr lvl="0" algn="just">
              <a:buClr>
                <a:srgbClr val="C00000"/>
              </a:buClr>
            </a:pPr>
            <a:r>
              <a:rPr lang="es-MX" sz="1400" b="1" dirty="0"/>
              <a:t>CKDs 0.3% pagado</a:t>
            </a:r>
            <a:r>
              <a:rPr lang="es-MX" sz="1400" dirty="0"/>
              <a:t>. Añadiendo el porcentaje comprometido, el total es de 1.4%.</a:t>
            </a:r>
          </a:p>
          <a:p>
            <a:pPr marL="0" indent="0" algn="just">
              <a:buClr>
                <a:srgbClr val="C00000"/>
              </a:buClr>
              <a:buNone/>
            </a:pPr>
            <a:r>
              <a:rPr lang="es-MX" sz="1400" b="1" u="sng" dirty="0"/>
              <a:t>Análisis de sensibilidad</a:t>
            </a:r>
            <a:endParaRPr lang="es-MX" sz="1400" dirty="0"/>
          </a:p>
          <a:p>
            <a:pPr lvl="0" algn="just">
              <a:buClr>
                <a:srgbClr val="C00000"/>
              </a:buClr>
            </a:pPr>
            <a:r>
              <a:rPr lang="es-MX" sz="1400" dirty="0"/>
              <a:t>En deuda, se mantuvo la sensibilidad del portafolio respecto al mes anterior. Actualmente por cada punto base que aumenten las tasas de interés, el portafolio ve disminuido su valor en -40.7 mdp. </a:t>
            </a:r>
          </a:p>
          <a:p>
            <a:pPr lvl="0" algn="just">
              <a:buClr>
                <a:srgbClr val="C00000"/>
              </a:buClr>
            </a:pPr>
            <a:r>
              <a:rPr lang="es-MX" sz="1400" dirty="0"/>
              <a:t>En renta variable, la sensibilidad se conservó como un mecanismo de diversificación de manera que por cada 1% que desciendan los instrumentos de renta variable en los que invierte el Fanvit, el valor del portafolio disminuye -173.2 mdp. </a:t>
            </a:r>
          </a:p>
          <a:p>
            <a:pPr lvl="0" algn="just">
              <a:buClr>
                <a:srgbClr val="C00000"/>
              </a:buClr>
            </a:pPr>
            <a:r>
              <a:rPr lang="es-MX" sz="1400" dirty="0"/>
              <a:t>La sensibilidad del portafolio de tipo de cambio se mantuvo, donde una apreciación del tipo de cambio de 1% implica una caída de -123.6 mdp en el portafolio. </a:t>
            </a:r>
          </a:p>
          <a:p>
            <a:pPr marL="0" indent="0" algn="just">
              <a:buClr>
                <a:srgbClr val="C00000"/>
              </a:buClr>
              <a:buNone/>
            </a:pPr>
            <a:endParaRPr lang="es-MX" sz="1400" dirty="0"/>
          </a:p>
        </p:txBody>
      </p:sp>
      <p:sp>
        <p:nvSpPr>
          <p:cNvPr id="8" name="3 Marcador de número de diapositiva"/>
          <p:cNvSpPr>
            <a:spLocks noGrp="1"/>
          </p:cNvSpPr>
          <p:nvPr>
            <p:ph type="sldNum" sz="quarter" idx="12"/>
          </p:nvPr>
        </p:nvSpPr>
        <p:spPr>
          <a:xfrm>
            <a:off x="8410651" y="6492875"/>
            <a:ext cx="552298" cy="365125"/>
          </a:xfrm>
        </p:spPr>
        <p:txBody>
          <a:bodyPr/>
          <a:lstStyle/>
          <a:p>
            <a:pPr algn="ctr"/>
            <a:fld id="{05E83AA4-A00D-4AA0-8FE8-B93C9F3EC141}" type="slidenum">
              <a:rPr lang="es-ES" altLang="es-MX" smtClean="0">
                <a:latin typeface="Century Gothic" panose="020B0502020202020204" pitchFamily="34" charset="0"/>
              </a:rPr>
              <a:pPr algn="ctr"/>
              <a:t>3</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22965565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655784"/>
            <a:ext cx="8401050" cy="6197601"/>
          </a:xfrm>
        </p:spPr>
        <p:txBody>
          <a:bodyPr/>
          <a:lstStyle/>
          <a:p>
            <a:pPr marL="0" indent="0" algn="just">
              <a:buClr>
                <a:srgbClr val="C00000"/>
              </a:buClr>
              <a:buNone/>
            </a:pPr>
            <a:r>
              <a:rPr lang="es-MX" sz="1400" b="1" u="sng" dirty="0"/>
              <a:t>Estrategia </a:t>
            </a:r>
            <a:endParaRPr lang="es-MX" sz="1400" dirty="0"/>
          </a:p>
          <a:p>
            <a:pPr marL="0" indent="0" algn="just">
              <a:buClr>
                <a:srgbClr val="C00000"/>
              </a:buClr>
              <a:buNone/>
            </a:pPr>
            <a:r>
              <a:rPr lang="es-MX" sz="1400" b="1" dirty="0">
                <a:hlinkClick r:id="rId2" action="ppaction://hlinksldjump"/>
              </a:rPr>
              <a:t>Renta Fija</a:t>
            </a:r>
            <a:endParaRPr lang="es-MX" sz="1400" dirty="0"/>
          </a:p>
          <a:p>
            <a:pPr algn="just">
              <a:buClr>
                <a:srgbClr val="C00000"/>
              </a:buClr>
            </a:pPr>
            <a:r>
              <a:rPr lang="es-ES" sz="1400" dirty="0"/>
              <a:t>Durante febrero se continuó con una estrategia altamente defensiva para el portafolio de acuerdo a las condiciones actuales del mercado local, en donde aun no se tiene claridad en las negociaciones del TLCAN y las elecciones presidenciales en México. Derivado de estas situaciones esperamos que la volatilidad continúe e incluso se acentué durante el primer semestre de 2018. Se propone continuar con la estrategia defensiva e ir reduciendo de manera ordenada la concentración del portafolio en instrumentos gubernamentales a tasa revisable con el propósito de acumular recursos disponibles para realizar compras en momentos de estrés en el mercado, siempre y cuando cumplan con el perfil de riesgo deseado.</a:t>
            </a:r>
          </a:p>
          <a:p>
            <a:pPr algn="just">
              <a:buClr>
                <a:srgbClr val="C00000"/>
              </a:buClr>
            </a:pPr>
            <a:r>
              <a:rPr lang="es-ES" sz="1400" dirty="0"/>
              <a:t>Durante el periodo se realizaron operaciones de venta en la parte corta de los bonos M (Jun 21) por $879.7 millones de pesos con el propósito de anticiparnos al movimiento de alza en la tasa de interés objetivo por parte de Banco de México, la cual se concretó el 8 de febrero con un alza de 25 puntos base. Se continuó con ventas por $1,000.3 </a:t>
            </a:r>
            <a:r>
              <a:rPr lang="es-ES" sz="1400" dirty="0" err="1"/>
              <a:t>mdp</a:t>
            </a:r>
            <a:r>
              <a:rPr lang="es-ES" sz="1400" dirty="0"/>
              <a:t> a lo largo de la parte larga de la curva de bonos M (M34-M47), buscando disminuir el riesgo del portafolio derivado de los riesgos previamente mencionados. Los recursos generados por estas ventas se invirtieron en bonos del gobierno federal </a:t>
            </a:r>
            <a:r>
              <a:rPr lang="es-ES" sz="1400" dirty="0" err="1"/>
              <a:t>udizados</a:t>
            </a:r>
            <a:r>
              <a:rPr lang="es-ES" sz="1400" dirty="0"/>
              <a:t> de corto y mediano plazo (S19-S28), protegiendo al portafolio de las presiones inflacionarias observadas durante los últimos meses, se realizaron compras por $3,402.1 millones de pesos, manteniendo un plazo promedio ponderado del portafolio por debajo de los 6.5 años.</a:t>
            </a:r>
          </a:p>
          <a:p>
            <a:pPr algn="just">
              <a:buClr>
                <a:srgbClr val="C00000"/>
              </a:buClr>
            </a:pPr>
            <a:r>
              <a:rPr lang="es-ES" sz="1400" dirty="0"/>
              <a:t>Se continuó con la reestructura de deuda corporativa del portafolio, se realizaron ventas por $251.5 millones de pesos en papeles que no van de acuerdo con el perfil de riesgo deseado. </a:t>
            </a:r>
          </a:p>
          <a:p>
            <a:pPr algn="just">
              <a:buClr>
                <a:srgbClr val="C00000"/>
              </a:buClr>
            </a:pPr>
            <a:r>
              <a:rPr lang="es-ES" sz="1400" dirty="0"/>
              <a:t>Se participó en la oferta pública primaria de la emisión de deuda a tasa revisable de la banca de desarrollo BANOB 18 con $432.9 millones de pesos.</a:t>
            </a:r>
          </a:p>
        </p:txBody>
      </p:sp>
      <p:sp>
        <p:nvSpPr>
          <p:cNvPr id="6" name="3 Marcador de número de diapositiva"/>
          <p:cNvSpPr>
            <a:spLocks noGrp="1"/>
          </p:cNvSpPr>
          <p:nvPr>
            <p:ph type="sldNum" sz="quarter" idx="12"/>
          </p:nvPr>
        </p:nvSpPr>
        <p:spPr>
          <a:xfrm>
            <a:off x="8134502" y="6365875"/>
            <a:ext cx="552298" cy="365125"/>
          </a:xfrm>
        </p:spPr>
        <p:txBody>
          <a:bodyPr vert="horz" wrap="square" lIns="91440" tIns="45720" rIns="91440" bIns="45720" numCol="1" anchor="ctr" anchorCtr="0" compatLnSpc="1">
            <a:prstTxWarp prst="textNoShape">
              <a:avLst/>
            </a:prstTxWarp>
          </a:bodyPr>
          <a:lstStyle/>
          <a:p>
            <a:pPr algn="ctr"/>
            <a:fld id="{05E83AA4-A00D-4AA0-8FE8-B93C9F3EC141}" type="slidenum">
              <a:rPr lang="es-ES" altLang="es-MX">
                <a:latin typeface="Century Gothic" panose="020B0502020202020204" pitchFamily="34" charset="0"/>
              </a:rPr>
              <a:pPr algn="ctr"/>
              <a:t>4</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35223112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81000" y="654050"/>
            <a:ext cx="8477250" cy="5702300"/>
          </a:xfrm>
        </p:spPr>
        <p:txBody>
          <a:bodyPr/>
          <a:lstStyle/>
          <a:p>
            <a:pPr marL="0" indent="0" algn="just">
              <a:buClr>
                <a:srgbClr val="C00000"/>
              </a:buClr>
              <a:buNone/>
            </a:pPr>
            <a:r>
              <a:rPr lang="es-MX" sz="1400" b="1" u="sng" dirty="0"/>
              <a:t>Estrategia </a:t>
            </a:r>
            <a:endParaRPr lang="es-MX" sz="1400" dirty="0"/>
          </a:p>
          <a:p>
            <a:pPr marL="0" indent="0" algn="just">
              <a:buClr>
                <a:srgbClr val="C00000"/>
              </a:buClr>
              <a:buNone/>
            </a:pPr>
            <a:r>
              <a:rPr lang="es-MX" sz="1400" b="1" dirty="0">
                <a:hlinkClick r:id="rId2" action="ppaction://hlinksldjump"/>
              </a:rPr>
              <a:t>Renta Variable </a:t>
            </a:r>
            <a:r>
              <a:rPr lang="es-MX" sz="1400" b="1" dirty="0"/>
              <a:t>y </a:t>
            </a:r>
            <a:r>
              <a:rPr lang="es-MX" sz="1400" b="1" dirty="0">
                <a:hlinkClick r:id="rId3" action="ppaction://hlinksldjump"/>
              </a:rPr>
              <a:t>Bonos Bancarios Estructurados </a:t>
            </a:r>
            <a:endParaRPr lang="es-MX" sz="1400" b="1" dirty="0"/>
          </a:p>
          <a:p>
            <a:pPr marL="0" indent="0" algn="just">
              <a:buClr>
                <a:srgbClr val="C00000"/>
              </a:buClr>
              <a:buNone/>
            </a:pPr>
            <a:endParaRPr lang="es-MX" sz="1400" b="1" dirty="0"/>
          </a:p>
          <a:p>
            <a:pPr lvl="0" algn="just">
              <a:buClr>
                <a:srgbClr val="C00000"/>
              </a:buClr>
            </a:pPr>
            <a:r>
              <a:rPr lang="es-ES" sz="1400" dirty="0"/>
              <a:t>Renta variable internacional ha mostrado alta volatilidad debido principalmente a las preocupaciones por las altas valuaciones que presentan los índices, el incremento de las tasas en Estados Unidos, la resolución del tema fiscal en Estados Unidos, medidas proteccionistas (propuesta, por parte de Trump, de aranceles a importaciones de acero y aluminio) y buenos datos económicos que soportan la expectativa de crecimiento global. En renta variable nacional se ha observado preocupación explicada principalmente por la incertidumbre entre los inversionistas sobre la resolución del TLC y las elecciones presidenciales. Actualmente se tiene 11.5% del total de los activos (lo anterior incluyendo Bonos Bancarios Estructurados y Bonos Convertibles).</a:t>
            </a:r>
          </a:p>
          <a:p>
            <a:pPr lvl="0" algn="just">
              <a:buClr>
                <a:srgbClr val="C00000"/>
              </a:buClr>
            </a:pPr>
            <a:r>
              <a:rPr lang="es-ES" sz="1400" dirty="0"/>
              <a:t>Durante el periodo, se ha incrementado la participación en renta variable internacional en </a:t>
            </a:r>
            <a:r>
              <a:rPr lang="es-ES" sz="1400" dirty="0" err="1"/>
              <a:t>ETF´s</a:t>
            </a:r>
            <a:r>
              <a:rPr lang="es-ES" sz="1400" dirty="0"/>
              <a:t> defensivos (EUA) aprovechando los niveles de tipo de cambio, manteniendo un portafolio diversificado y buscando optimizar las condiciones de riesgo rendimiento. Se privilegiaría la parte internacional sobre la nacional debido a mejores perspectivas de retorno. Las principales regiones donde se tiene participación son:</a:t>
            </a:r>
          </a:p>
          <a:p>
            <a:pPr lvl="0" algn="just">
              <a:buClr>
                <a:srgbClr val="C00000"/>
              </a:buClr>
            </a:pPr>
            <a:endParaRPr lang="es-ES" sz="1400" dirty="0"/>
          </a:p>
          <a:p>
            <a:pPr lvl="1" algn="just">
              <a:buClr>
                <a:srgbClr val="C00000"/>
              </a:buClr>
            </a:pPr>
            <a:r>
              <a:rPr lang="es-ES" sz="1400" dirty="0"/>
              <a:t>En México después de los resultados corporativos se ha observado un mejor dinamismo a nivel operativo a pesar de algunas presiones en costos, así como afectaciones en las utilidades netas por cargos extraordinarios y pérdidas cambiarias. En general mejores condiciones de precio y sinergias operativas aumentaron la rentabilidad operativa. Representa el 0.9% del total de los activos (3.5% incluyendo Fibras).</a:t>
            </a:r>
          </a:p>
        </p:txBody>
      </p:sp>
      <p:sp>
        <p:nvSpPr>
          <p:cNvPr id="5" name="3 Marcador de número de diapositiva"/>
          <p:cNvSpPr>
            <a:spLocks noGrp="1"/>
          </p:cNvSpPr>
          <p:nvPr>
            <p:ph type="sldNum" sz="quarter" idx="12"/>
          </p:nvPr>
        </p:nvSpPr>
        <p:spPr>
          <a:xfrm>
            <a:off x="8134502" y="6365875"/>
            <a:ext cx="552298" cy="365125"/>
          </a:xfrm>
        </p:spPr>
        <p:txBody>
          <a:bodyPr/>
          <a:lstStyle/>
          <a:p>
            <a:pPr algn="ctr"/>
            <a:fld id="{05E83AA4-A00D-4AA0-8FE8-B93C9F3EC141}" type="slidenum">
              <a:rPr lang="es-ES" altLang="es-MX" smtClean="0">
                <a:latin typeface="Century Gothic" panose="020B0502020202020204" pitchFamily="34" charset="0"/>
              </a:rPr>
              <a:pPr algn="ctr"/>
              <a:t>5</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13935249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81000" y="654050"/>
            <a:ext cx="8477250" cy="5702300"/>
          </a:xfrm>
        </p:spPr>
        <p:txBody>
          <a:bodyPr/>
          <a:lstStyle/>
          <a:p>
            <a:pPr marL="0" indent="0" algn="just">
              <a:buClr>
                <a:srgbClr val="C00000"/>
              </a:buClr>
              <a:buNone/>
            </a:pPr>
            <a:r>
              <a:rPr lang="es-MX" sz="1400" b="1" u="sng" dirty="0"/>
              <a:t>Estrategia </a:t>
            </a:r>
            <a:endParaRPr lang="es-MX" sz="1400" dirty="0"/>
          </a:p>
          <a:p>
            <a:pPr marL="0" indent="0" algn="just">
              <a:buClr>
                <a:srgbClr val="C00000"/>
              </a:buClr>
              <a:buNone/>
            </a:pPr>
            <a:r>
              <a:rPr lang="es-MX" sz="1400" b="1" dirty="0"/>
              <a:t>Renta Variable y Bonos Bancarios Estructurados </a:t>
            </a:r>
          </a:p>
          <a:p>
            <a:pPr marL="0" indent="0" algn="just">
              <a:buClr>
                <a:srgbClr val="C00000"/>
              </a:buClr>
              <a:buNone/>
            </a:pPr>
            <a:endParaRPr lang="es-MX" sz="1400" b="1" dirty="0"/>
          </a:p>
          <a:p>
            <a:pPr lvl="1" algn="just">
              <a:buClr>
                <a:srgbClr val="C00000"/>
              </a:buClr>
            </a:pPr>
            <a:r>
              <a:rPr lang="es-ES" sz="1400" dirty="0"/>
              <a:t>Los mercados accionarios en EUA han seguido mostrando alta volatilidad debido: a) buenos resultados corporativos y buenos datos económicos (crecimiento económico sostenido); b) resolución de la propuesta de reforma fiscal del Presidente Trump en Estados unidos; c) preocupación por altas valuaciones; d) incremento de las tasas de interés; y e) propuestas de medidas proteccionistas. Suma el 6.1% del total de los activos (incluyendo Bonos Bancarios Estructurados y ETF referenciado a “Bonos del tesoro de EU de corto plazo)).</a:t>
            </a:r>
          </a:p>
          <a:p>
            <a:pPr lvl="1" algn="just">
              <a:buClr>
                <a:srgbClr val="C00000"/>
              </a:buClr>
            </a:pPr>
            <a:r>
              <a:rPr lang="es-ES" sz="1400" dirty="0"/>
              <a:t>Europa presenta atractivas valuaciones y buenas perspectivas en resultados corporativos como en crecimiento económico en el mediano-largo plazo. La política monetaria divergiría en relación a EUA. Significa el 1.4% del total de los activos (2.2% si se incluyen Bonos Bancarios Estructurados).</a:t>
            </a:r>
          </a:p>
          <a:p>
            <a:pPr lvl="1" algn="just">
              <a:buClr>
                <a:srgbClr val="C00000"/>
              </a:buClr>
            </a:pPr>
            <a:r>
              <a:rPr lang="es-ES" sz="1400" dirty="0"/>
              <a:t>En Japón se espera que se mantenga su ritmo de crecimiento y suba la inflación en los siguientes años aunado de reportes corporativos favorables (utilidades). Los anteriores factores, aunados a una política económica expansiva y valuaciones atractivas, apuntan a mantener una perspectiva constructiva sobre la renta variable del país. Representa el 1.8% del total de los activos.</a:t>
            </a:r>
          </a:p>
          <a:p>
            <a:pPr lvl="1" algn="just">
              <a:buClr>
                <a:srgbClr val="C00000"/>
              </a:buClr>
            </a:pPr>
            <a:endParaRPr lang="es-ES" sz="1400" dirty="0"/>
          </a:p>
          <a:p>
            <a:pPr lvl="1" algn="just">
              <a:buClr>
                <a:srgbClr val="C00000"/>
              </a:buClr>
            </a:pPr>
            <a:endParaRPr lang="es-ES" sz="1400" dirty="0"/>
          </a:p>
        </p:txBody>
      </p:sp>
      <p:sp>
        <p:nvSpPr>
          <p:cNvPr id="5" name="3 Marcador de número de diapositiva"/>
          <p:cNvSpPr>
            <a:spLocks noGrp="1"/>
          </p:cNvSpPr>
          <p:nvPr>
            <p:ph type="sldNum" sz="quarter" idx="12"/>
          </p:nvPr>
        </p:nvSpPr>
        <p:spPr>
          <a:xfrm>
            <a:off x="8134502" y="6365875"/>
            <a:ext cx="552298" cy="365125"/>
          </a:xfrm>
        </p:spPr>
        <p:txBody>
          <a:bodyPr/>
          <a:lstStyle/>
          <a:p>
            <a:pPr algn="ctr"/>
            <a:fld id="{05E83AA4-A00D-4AA0-8FE8-B93C9F3EC141}" type="slidenum">
              <a:rPr lang="es-ES" altLang="es-MX" smtClean="0">
                <a:latin typeface="Century Gothic" panose="020B0502020202020204" pitchFamily="34" charset="0"/>
              </a:rPr>
              <a:pPr algn="ctr"/>
              <a:t>6</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17491037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81000" y="1230114"/>
            <a:ext cx="8477250" cy="3567038"/>
          </a:xfrm>
        </p:spPr>
        <p:txBody>
          <a:bodyPr/>
          <a:lstStyle/>
          <a:p>
            <a:pPr marL="0" indent="0">
              <a:buNone/>
            </a:pPr>
            <a:r>
              <a:rPr lang="es-MX" sz="1400" b="1" dirty="0">
                <a:hlinkClick r:id="rId2" action="ppaction://hlinksldjump"/>
              </a:rPr>
              <a:t>Divisas</a:t>
            </a:r>
            <a:r>
              <a:rPr lang="es-MX" sz="1400" b="1" dirty="0"/>
              <a:t> </a:t>
            </a:r>
            <a:endParaRPr lang="es-MX" sz="1400" dirty="0"/>
          </a:p>
          <a:p>
            <a:pPr algn="just">
              <a:buClr>
                <a:srgbClr val="C00000"/>
              </a:buClr>
            </a:pPr>
            <a:r>
              <a:rPr lang="es-MX" sz="1400" dirty="0">
                <a:cs typeface="Times New Roman"/>
              </a:rPr>
              <a:t>La probabilidad que el peso contra el dólar rompa hacia la alza el intervalo formado en el 2018 cada vez es más alta debido al riesgo latente de que la Fed acelere el ritmo de subidas de tasas, una mala negociación del TLCAN y las elecciones presidenciales. </a:t>
            </a:r>
          </a:p>
          <a:p>
            <a:pPr algn="just">
              <a:buClr>
                <a:srgbClr val="C00000"/>
              </a:buClr>
            </a:pPr>
            <a:endParaRPr lang="es-MX" sz="1400" dirty="0">
              <a:cs typeface="Times New Roman"/>
            </a:endParaRPr>
          </a:p>
          <a:p>
            <a:pPr algn="just">
              <a:buClr>
                <a:srgbClr val="C00000"/>
              </a:buClr>
            </a:pPr>
            <a:r>
              <a:rPr lang="es-MX" sz="1400" dirty="0">
                <a:cs typeface="Times New Roman"/>
              </a:rPr>
              <a:t>Recomendamos conservar la exposición actual en valores vinculados directa o indirectamente (inversiones en divisas y/o valores de renta variable internacional) a otras monedas con el propósito de diversificar al FANVIT para enfrentar cualquier incremento de la volatilidad. </a:t>
            </a:r>
          </a:p>
          <a:p>
            <a:pPr marL="0" lvl="0" indent="0" algn="just">
              <a:buClr>
                <a:srgbClr val="C00000"/>
              </a:buClr>
              <a:buNone/>
            </a:pPr>
            <a:endParaRPr lang="es-MX" sz="1400" dirty="0"/>
          </a:p>
          <a:p>
            <a:pPr lvl="0" algn="just">
              <a:buClr>
                <a:srgbClr val="C00000"/>
              </a:buClr>
            </a:pPr>
            <a:r>
              <a:rPr lang="es-MX" sz="1400" dirty="0"/>
              <a:t>La sensibilidad se mantuvo en -123.6 </a:t>
            </a:r>
            <a:r>
              <a:rPr lang="es-MX" sz="1400" dirty="0" err="1"/>
              <a:t>mdp</a:t>
            </a:r>
            <a:r>
              <a:rPr lang="es-MX" sz="1400" dirty="0"/>
              <a:t>. La actual sensibilidad al tipo de cambio, significa mayor exposición a otras divisas y por lo tanto vuelve al FANVIT un portafolio más defensivo ante choques externos.</a:t>
            </a:r>
          </a:p>
          <a:p>
            <a:pPr lvl="1" algn="just">
              <a:buClr>
                <a:srgbClr val="C00000"/>
              </a:buClr>
            </a:pPr>
            <a:endParaRPr lang="es-MX" sz="1400" dirty="0"/>
          </a:p>
        </p:txBody>
      </p:sp>
      <p:sp>
        <p:nvSpPr>
          <p:cNvPr id="5" name="3 Marcador de número de diapositiva"/>
          <p:cNvSpPr>
            <a:spLocks noGrp="1"/>
          </p:cNvSpPr>
          <p:nvPr>
            <p:ph type="sldNum" sz="quarter" idx="12"/>
          </p:nvPr>
        </p:nvSpPr>
        <p:spPr>
          <a:xfrm>
            <a:off x="8134502" y="6365875"/>
            <a:ext cx="552298" cy="365125"/>
          </a:xfrm>
        </p:spPr>
        <p:txBody>
          <a:bodyPr/>
          <a:lstStyle/>
          <a:p>
            <a:pPr algn="ctr"/>
            <a:fld id="{05E83AA4-A00D-4AA0-8FE8-B93C9F3EC141}" type="slidenum">
              <a:rPr lang="es-ES" altLang="es-MX" smtClean="0">
                <a:latin typeface="Century Gothic" panose="020B0502020202020204" pitchFamily="34" charset="0"/>
              </a:rPr>
              <a:pPr algn="ctr"/>
              <a:t>7</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24384462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09323" y="949035"/>
            <a:ext cx="8953995" cy="6368397"/>
          </a:xfrm>
        </p:spPr>
        <p:txBody>
          <a:bodyPr/>
          <a:lstStyle/>
          <a:p>
            <a:pPr marL="0" indent="0" algn="just">
              <a:buClr>
                <a:srgbClr val="C00000"/>
              </a:buClr>
              <a:buNone/>
            </a:pPr>
            <a:r>
              <a:rPr lang="es-MX" sz="1400" b="1" u="sng" dirty="0"/>
              <a:t>Estrategia </a:t>
            </a:r>
            <a:endParaRPr lang="es-MX" sz="1400" dirty="0"/>
          </a:p>
          <a:p>
            <a:pPr marL="0" indent="0" algn="just">
              <a:buClr>
                <a:srgbClr val="C00000"/>
              </a:buClr>
              <a:buNone/>
            </a:pPr>
            <a:r>
              <a:rPr lang="es-MX" sz="1400" b="1" dirty="0">
                <a:hlinkClick r:id="rId2" action="ppaction://hlinksldjump"/>
              </a:rPr>
              <a:t>Fibras </a:t>
            </a:r>
            <a:endParaRPr lang="es-MX" sz="1400" b="1" dirty="0"/>
          </a:p>
          <a:p>
            <a:pPr algn="just">
              <a:buClr>
                <a:srgbClr val="C00000"/>
              </a:buClr>
            </a:pPr>
            <a:r>
              <a:rPr lang="es-MX" sz="1400" dirty="0"/>
              <a:t>Esta clase de activo se va a mantener bajo presión en un entorno de ciclo restrictivo por parte de Banxico. No obstante, el sector de Fibras tiene valuaciones atractivas dado que las empresas cotizan por debajo de su valor neto de activos. </a:t>
            </a:r>
          </a:p>
          <a:p>
            <a:pPr algn="just">
              <a:buClr>
                <a:srgbClr val="C00000"/>
              </a:buClr>
            </a:pPr>
            <a:r>
              <a:rPr lang="es-MX" sz="1400" dirty="0"/>
              <a:t>Al tener el portafolio más exposición al sector industrial, ha hecho defensiva nuestra posición en Fibras a pesar de la turbulencia reciente por la incertidumbre de la renegociación del TLCAN. Esto se debe a que, dado que sus ingresos están denominados mayoritariamente en dólares, son más capaces de mantener sus márgenes y dividendos atractivos. </a:t>
            </a:r>
          </a:p>
          <a:p>
            <a:pPr marL="0" indent="0" algn="just">
              <a:buClr>
                <a:srgbClr val="C00000"/>
              </a:buClr>
              <a:buNone/>
            </a:pPr>
            <a:r>
              <a:rPr lang="es-MX" sz="1400" b="1" dirty="0">
                <a:hlinkClick r:id="rId3" action="ppaction://hlinksldjump"/>
              </a:rPr>
              <a:t>CKD’s</a:t>
            </a:r>
            <a:endParaRPr lang="es-MX" sz="1400" b="1" dirty="0"/>
          </a:p>
          <a:p>
            <a:pPr algn="just">
              <a:buClr>
                <a:srgbClr val="C00000"/>
              </a:buClr>
            </a:pPr>
            <a:endParaRPr lang="es-MX" sz="1400" dirty="0"/>
          </a:p>
          <a:p>
            <a:pPr algn="just">
              <a:buClr>
                <a:srgbClr val="C00000"/>
              </a:buClr>
            </a:pPr>
            <a:r>
              <a:rPr lang="es-MX" sz="1400" dirty="0"/>
              <a:t>En total se han hecho inversiones en 7 CKD’s: </a:t>
            </a:r>
          </a:p>
          <a:p>
            <a:pPr lvl="1" algn="just">
              <a:buClr>
                <a:srgbClr val="C00000"/>
              </a:buClr>
            </a:pPr>
            <a:r>
              <a:rPr lang="es-MX" sz="1400" dirty="0"/>
              <a:t>5 de bienes raíces (Walton, Prudential, IGS, Alignmex, Quiero casa ) </a:t>
            </a:r>
          </a:p>
          <a:p>
            <a:pPr lvl="1" algn="just">
              <a:buClr>
                <a:srgbClr val="C00000"/>
              </a:buClr>
            </a:pPr>
            <a:r>
              <a:rPr lang="es-MX" sz="1400" dirty="0"/>
              <a:t>2 de infraestructura (CKD Interacciones y EXI).</a:t>
            </a:r>
          </a:p>
          <a:p>
            <a:pPr algn="just">
              <a:buClr>
                <a:srgbClr val="C00000"/>
              </a:buClr>
            </a:pPr>
            <a:r>
              <a:rPr lang="es-MX" sz="1400" dirty="0"/>
              <a:t>El monto comprometido es de 1,850 mdp (1.43% Fanvit):</a:t>
            </a:r>
          </a:p>
          <a:p>
            <a:pPr lvl="1" algn="just">
              <a:buClr>
                <a:srgbClr val="C00000"/>
              </a:buClr>
            </a:pPr>
            <a:r>
              <a:rPr lang="es-MX" sz="1400" dirty="0"/>
              <a:t>471 mdp pagados (0.36%) </a:t>
            </a:r>
          </a:p>
          <a:p>
            <a:pPr lvl="1" algn="just">
              <a:buClr>
                <a:srgbClr val="C00000"/>
              </a:buClr>
            </a:pPr>
            <a:r>
              <a:rPr lang="es-MX" sz="1400" dirty="0"/>
              <a:t>1,379 mdp por pagar (1.07%).</a:t>
            </a:r>
          </a:p>
          <a:p>
            <a:pPr algn="just">
              <a:buClr>
                <a:srgbClr val="C00000"/>
              </a:buClr>
            </a:pPr>
            <a:r>
              <a:rPr lang="es-MX" sz="1400" dirty="0"/>
              <a:t>La inversión en el CKD Ainda por 300 mdp se realizará la segunda semana de marzo.</a:t>
            </a:r>
          </a:p>
          <a:p>
            <a:pPr algn="just">
              <a:buClr>
                <a:srgbClr val="C00000"/>
              </a:buClr>
            </a:pPr>
            <a:r>
              <a:rPr lang="es-MX" sz="1400" dirty="0"/>
              <a:t>Estamos analizando oportunidades de inversión en CKD’s de deuda para complementar la diversificación del portafolio.</a:t>
            </a:r>
          </a:p>
          <a:p>
            <a:pPr marL="0" indent="0" algn="just">
              <a:buClr>
                <a:srgbClr val="C00000"/>
              </a:buClr>
              <a:buNone/>
            </a:pPr>
            <a:endParaRPr lang="es-MX" sz="1400" b="1" dirty="0"/>
          </a:p>
        </p:txBody>
      </p:sp>
      <p:sp>
        <p:nvSpPr>
          <p:cNvPr id="8" name="3 Marcador de número de diapositiva"/>
          <p:cNvSpPr>
            <a:spLocks noGrp="1"/>
          </p:cNvSpPr>
          <p:nvPr>
            <p:ph type="sldNum" sz="quarter" idx="12"/>
          </p:nvPr>
        </p:nvSpPr>
        <p:spPr>
          <a:xfrm>
            <a:off x="8172400" y="6309320"/>
            <a:ext cx="552298" cy="365125"/>
          </a:xfrm>
        </p:spPr>
        <p:txBody>
          <a:bodyPr/>
          <a:lstStyle/>
          <a:p>
            <a:pPr algn="ctr"/>
            <a:fld id="{05E83AA4-A00D-4AA0-8FE8-B93C9F3EC141}" type="slidenum">
              <a:rPr lang="es-ES" altLang="es-MX" smtClean="0">
                <a:latin typeface="Century Gothic" panose="020B0502020202020204" pitchFamily="34" charset="0"/>
              </a:rPr>
              <a:pPr algn="ctr"/>
              <a:t>8</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5814240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ítulo 1"/>
          <p:cNvSpPr>
            <a:spLocks noGrp="1"/>
          </p:cNvSpPr>
          <p:nvPr>
            <p:ph type="ctrTitle"/>
          </p:nvPr>
        </p:nvSpPr>
        <p:spPr>
          <a:xfrm>
            <a:off x="2433638" y="3090913"/>
            <a:ext cx="5726112" cy="711200"/>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es-MX" sz="2000" b="1" dirty="0">
                <a:latin typeface="Century Gothic" panose="020B0502020202020204" pitchFamily="34" charset="0"/>
              </a:rPr>
              <a:t>Cartera</a:t>
            </a:r>
            <a:br>
              <a:rPr lang="es-MX" sz="2000" b="1" dirty="0">
                <a:latin typeface="Century Gothic" panose="020B0502020202020204" pitchFamily="34" charset="0"/>
              </a:rPr>
            </a:br>
            <a:endParaRPr lang="es-MX" sz="2000" b="1" dirty="0">
              <a:latin typeface="Century Gothic" panose="020B0502020202020204" pitchFamily="34" charset="0"/>
            </a:endParaRPr>
          </a:p>
        </p:txBody>
      </p:sp>
      <p:sp>
        <p:nvSpPr>
          <p:cNvPr id="3" name="Subtítulo 2"/>
          <p:cNvSpPr>
            <a:spLocks noGrp="1"/>
          </p:cNvSpPr>
          <p:nvPr>
            <p:ph type="subTitle" idx="1"/>
          </p:nvPr>
        </p:nvSpPr>
        <p:spPr>
          <a:xfrm>
            <a:off x="2433638" y="3926097"/>
            <a:ext cx="6253162" cy="560387"/>
          </a:xfrm>
        </p:spPr>
        <p:txBody>
          <a:bodyPr rtlCol="0">
            <a:normAutofit/>
          </a:bodyPr>
          <a:lstStyle/>
          <a:p>
            <a:pPr fontAlgn="auto">
              <a:spcAft>
                <a:spcPts val="0"/>
              </a:spcAft>
              <a:defRPr/>
            </a:pPr>
            <a:r>
              <a:rPr lang="es-ES" dirty="0">
                <a:latin typeface="Century Gothic" pitchFamily="34" charset="0"/>
              </a:rPr>
              <a:t>Marzo 2018</a:t>
            </a:r>
          </a:p>
        </p:txBody>
      </p:sp>
      <p:sp>
        <p:nvSpPr>
          <p:cNvPr id="6" name="3 Marcador de número de diapositiva"/>
          <p:cNvSpPr>
            <a:spLocks noGrp="1"/>
          </p:cNvSpPr>
          <p:nvPr>
            <p:ph type="sldNum" sz="quarter" idx="12"/>
          </p:nvPr>
        </p:nvSpPr>
        <p:spPr>
          <a:xfrm>
            <a:off x="8134502" y="6365875"/>
            <a:ext cx="552298" cy="365125"/>
          </a:xfrm>
        </p:spPr>
        <p:txBody>
          <a:bodyPr/>
          <a:lstStyle/>
          <a:p>
            <a:pPr algn="ctr"/>
            <a:fld id="{05E83AA4-A00D-4AA0-8FE8-B93C9F3EC141}" type="slidenum">
              <a:rPr lang="es-ES" altLang="es-MX" smtClean="0">
                <a:latin typeface="Century Gothic" panose="020B0502020202020204" pitchFamily="34" charset="0"/>
              </a:rPr>
              <a:pPr algn="ctr"/>
              <a:t>9</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35290310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06401" y="166929"/>
            <a:ext cx="4906108" cy="354013"/>
          </a:xfrm>
        </p:spPr>
        <p:txBody>
          <a:bodyPr/>
          <a:lstStyle/>
          <a:p>
            <a:pPr algn="ctr"/>
            <a:r>
              <a:rPr lang="es-MX" sz="2000" b="1" dirty="0">
                <a:latin typeface="Century Gothic" panose="020B0502020202020204" pitchFamily="34" charset="0"/>
              </a:rPr>
              <a:t>Resultado </a:t>
            </a:r>
            <a:r>
              <a:rPr lang="es-MX" sz="2000" b="1" dirty="0">
                <a:latin typeface="Century Gothic" panose="020B0502020202020204" pitchFamily="34" charset="0"/>
                <a:hlinkClick r:id="rId3" action="ppaction://hlinksldjump"/>
              </a:rPr>
              <a:t>FANVIT</a:t>
            </a:r>
            <a:r>
              <a:rPr lang="es-MX" sz="2000" b="1" dirty="0">
                <a:latin typeface="Century Gothic" panose="020B0502020202020204" pitchFamily="34" charset="0"/>
              </a:rPr>
              <a:t> </a:t>
            </a:r>
            <a:r>
              <a:rPr lang="es-MX" sz="1400" b="1" dirty="0">
                <a:latin typeface="Century Gothic" panose="020B0502020202020204" pitchFamily="34" charset="0"/>
              </a:rPr>
              <a:t>al 28 de febrero de 2018</a:t>
            </a:r>
            <a:endParaRPr lang="es-MX" sz="2000" b="1" dirty="0">
              <a:latin typeface="Century Gothic" panose="020B0502020202020204" pitchFamily="34" charset="0"/>
            </a:endParaRPr>
          </a:p>
        </p:txBody>
      </p:sp>
      <p:sp>
        <p:nvSpPr>
          <p:cNvPr id="4" name="Marcador de número de diapositiva 3"/>
          <p:cNvSpPr>
            <a:spLocks noGrp="1"/>
          </p:cNvSpPr>
          <p:nvPr>
            <p:ph type="sldNum" sz="quarter" idx="12"/>
          </p:nvPr>
        </p:nvSpPr>
        <p:spPr>
          <a:xfrm>
            <a:off x="8391524" y="6492875"/>
            <a:ext cx="752475" cy="365125"/>
          </a:xfrm>
        </p:spPr>
        <p:txBody>
          <a:bodyPr/>
          <a:lstStyle/>
          <a:p>
            <a:pPr algn="ctr"/>
            <a:fld id="{05E83AA4-A00D-4AA0-8FE8-B93C9F3EC141}" type="slidenum">
              <a:rPr lang="es-ES" altLang="es-MX" smtClean="0">
                <a:latin typeface="Century Gothic" panose="020B0502020202020204" pitchFamily="34" charset="0"/>
              </a:rPr>
              <a:pPr algn="ctr"/>
              <a:t>10</a:t>
            </a:fld>
            <a:endParaRPr lang="es-ES" altLang="es-MX" dirty="0">
              <a:latin typeface="Century Gothic" panose="020B0502020202020204" pitchFamily="34" charset="0"/>
            </a:endParaRPr>
          </a:p>
        </p:txBody>
      </p:sp>
      <p:sp>
        <p:nvSpPr>
          <p:cNvPr id="5" name="CuadroTexto 4"/>
          <p:cNvSpPr txBox="1"/>
          <p:nvPr/>
        </p:nvSpPr>
        <p:spPr>
          <a:xfrm>
            <a:off x="4009395" y="6323598"/>
            <a:ext cx="4708116" cy="338554"/>
          </a:xfrm>
          <a:prstGeom prst="rect">
            <a:avLst/>
          </a:prstGeom>
          <a:noFill/>
        </p:spPr>
        <p:txBody>
          <a:bodyPr wrap="square" rtlCol="0">
            <a:spAutoFit/>
          </a:bodyPr>
          <a:lstStyle/>
          <a:p>
            <a:r>
              <a:rPr lang="es-MX" sz="800" b="1" dirty="0"/>
              <a:t>* Rendimiento anualizado. Suponemos el rendimiento del FANVIT (con gastos) si hubiera invertido únicamente en los activos graficados</a:t>
            </a:r>
          </a:p>
        </p:txBody>
      </p:sp>
      <p:sp>
        <p:nvSpPr>
          <p:cNvPr id="32" name="CuadroTexto 31"/>
          <p:cNvSpPr txBox="1"/>
          <p:nvPr/>
        </p:nvSpPr>
        <p:spPr>
          <a:xfrm>
            <a:off x="0" y="6394595"/>
            <a:ext cx="5255740" cy="338554"/>
          </a:xfrm>
          <a:prstGeom prst="rect">
            <a:avLst/>
          </a:prstGeom>
          <a:noFill/>
        </p:spPr>
        <p:txBody>
          <a:bodyPr wrap="square" rtlCol="0">
            <a:spAutoFit/>
          </a:bodyPr>
          <a:lstStyle/>
          <a:p>
            <a:r>
              <a:rPr lang="es-MX" sz="800" b="1" dirty="0"/>
              <a:t>Fecha: 28 de febrero 2018. * Suma de Activos Netos de las Siefores al 31 de enero.</a:t>
            </a:r>
          </a:p>
          <a:p>
            <a:r>
              <a:rPr lang="es-MX" sz="800" b="1" dirty="0"/>
              <a:t>** VaR Paramétrico al 99% de confianza horizonte a un día.</a:t>
            </a:r>
          </a:p>
        </p:txBody>
      </p:sp>
      <p:sp>
        <p:nvSpPr>
          <p:cNvPr id="18" name="CuadroTexto 17"/>
          <p:cNvSpPr txBox="1"/>
          <p:nvPr/>
        </p:nvSpPr>
        <p:spPr>
          <a:xfrm>
            <a:off x="0" y="3640961"/>
            <a:ext cx="4120295" cy="1077218"/>
          </a:xfrm>
          <a:prstGeom prst="rect">
            <a:avLst/>
          </a:prstGeom>
          <a:noFill/>
        </p:spPr>
        <p:txBody>
          <a:bodyPr wrap="square" rtlCol="0">
            <a:spAutoFit/>
          </a:bodyPr>
          <a:lstStyle/>
          <a:p>
            <a:r>
              <a:rPr lang="es-MX" sz="800" b="1" dirty="0"/>
              <a:t>El VaR histórico es a horizonte de 1 día con el 99% de confianza ** Sensibilidad por aumento de 1pb en tasas (PV01). *** Sensibilidad por disminución de 1% en Renta Variable (RV). </a:t>
            </a:r>
          </a:p>
          <a:p>
            <a:r>
              <a:rPr lang="es-MX" sz="800" b="1" dirty="0"/>
              <a:t>**** Sensibilidad por disminución de 1% en el dólar.</a:t>
            </a:r>
          </a:p>
          <a:p>
            <a:r>
              <a:rPr lang="es-MX" sz="800" b="1" dirty="0"/>
              <a:t>^ La atribución al rendimiento es bruto, por lo tanto a los activos netos se le suman los gastos no equiparables, cupones pendientes y compras/ventas por liquidar que equivalen a 48 </a:t>
            </a:r>
            <a:r>
              <a:rPr lang="es-MX" sz="800" b="1" dirty="0" err="1"/>
              <a:t>mdp</a:t>
            </a:r>
            <a:r>
              <a:rPr lang="es-MX" sz="800" b="1" dirty="0"/>
              <a:t>, Resultado proporcionado por el área de Riesgos, el resultado podría variar no más del 1% por redondeos.</a:t>
            </a:r>
          </a:p>
          <a:p>
            <a:pPr marL="171450" indent="-171450">
              <a:buFont typeface="Arial" panose="020B0604020202020204" pitchFamily="34" charset="0"/>
              <a:buChar char="•"/>
            </a:pPr>
            <a:endParaRPr lang="es-MX" sz="800" b="1" dirty="0"/>
          </a:p>
        </p:txBody>
      </p:sp>
      <p:sp>
        <p:nvSpPr>
          <p:cNvPr id="13" name="2 Marcador de contenido"/>
          <p:cNvSpPr txBox="1">
            <a:spLocks/>
          </p:cNvSpPr>
          <p:nvPr/>
        </p:nvSpPr>
        <p:spPr>
          <a:xfrm>
            <a:off x="0" y="6617956"/>
            <a:ext cx="7448204" cy="253927"/>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1000" dirty="0">
                <a:solidFill>
                  <a:prstClr val="black"/>
                </a:solidFill>
                <a:latin typeface="Century Gothic" panose="020B0502020202020204" pitchFamily="34" charset="0"/>
              </a:rPr>
              <a:t>Fuente: Elaborado por la Gerencia Sr. Coordinación de Inversiones del Infonavit con datos al 28 de febrero de 2018.</a:t>
            </a:r>
          </a:p>
        </p:txBody>
      </p:sp>
      <p:sp>
        <p:nvSpPr>
          <p:cNvPr id="12" name="CuadroTexto 11"/>
          <p:cNvSpPr txBox="1"/>
          <p:nvPr/>
        </p:nvSpPr>
        <p:spPr>
          <a:xfrm>
            <a:off x="3776074" y="3425517"/>
            <a:ext cx="4716816" cy="215444"/>
          </a:xfrm>
          <a:prstGeom prst="rect">
            <a:avLst/>
          </a:prstGeom>
          <a:noFill/>
        </p:spPr>
        <p:txBody>
          <a:bodyPr wrap="square" rtlCol="0">
            <a:spAutoFit/>
          </a:bodyPr>
          <a:lstStyle/>
          <a:p>
            <a:r>
              <a:rPr lang="es-MX" sz="800" b="1" dirty="0"/>
              <a:t>Calculado del 31 dic 2017 al 28 de febrero del 2018 con base en el “valor del portafolio”.</a:t>
            </a:r>
          </a:p>
        </p:txBody>
      </p:sp>
      <p:pic>
        <p:nvPicPr>
          <p:cNvPr id="8" name="Imagen 7"/>
          <p:cNvPicPr>
            <a:picLocks noChangeAspect="1"/>
          </p:cNvPicPr>
          <p:nvPr/>
        </p:nvPicPr>
        <p:blipFill>
          <a:blip r:embed="rId4"/>
          <a:stretch>
            <a:fillRect/>
          </a:stretch>
        </p:blipFill>
        <p:spPr>
          <a:xfrm>
            <a:off x="74621" y="4518379"/>
            <a:ext cx="3599604" cy="1889845"/>
          </a:xfrm>
          <a:prstGeom prst="rect">
            <a:avLst/>
          </a:prstGeom>
        </p:spPr>
      </p:pic>
      <p:pic>
        <p:nvPicPr>
          <p:cNvPr id="11" name="Imagen 10"/>
          <p:cNvPicPr>
            <a:picLocks noChangeAspect="1"/>
          </p:cNvPicPr>
          <p:nvPr/>
        </p:nvPicPr>
        <p:blipFill>
          <a:blip r:embed="rId5"/>
          <a:stretch>
            <a:fillRect/>
          </a:stretch>
        </p:blipFill>
        <p:spPr>
          <a:xfrm>
            <a:off x="4009395" y="3640961"/>
            <a:ext cx="5126785" cy="2718135"/>
          </a:xfrm>
          <a:prstGeom prst="rect">
            <a:avLst/>
          </a:prstGeom>
        </p:spPr>
      </p:pic>
      <p:pic>
        <p:nvPicPr>
          <p:cNvPr id="14" name="Imagen 13"/>
          <p:cNvPicPr>
            <a:picLocks noChangeAspect="1"/>
          </p:cNvPicPr>
          <p:nvPr/>
        </p:nvPicPr>
        <p:blipFill>
          <a:blip r:embed="rId6"/>
          <a:stretch>
            <a:fillRect/>
          </a:stretch>
        </p:blipFill>
        <p:spPr>
          <a:xfrm>
            <a:off x="3784959" y="562691"/>
            <a:ext cx="3940888" cy="2862825"/>
          </a:xfrm>
          <a:prstGeom prst="rect">
            <a:avLst/>
          </a:prstGeom>
        </p:spPr>
      </p:pic>
      <p:pic>
        <p:nvPicPr>
          <p:cNvPr id="6" name="Imagen 5">
            <a:extLst>
              <a:ext uri="{FF2B5EF4-FFF2-40B4-BE49-F238E27FC236}">
                <a16:creationId xmlns:a16="http://schemas.microsoft.com/office/drawing/2014/main" xmlns="" id="{E0C9B8BB-C8FF-4DDE-BB07-71E88C2B8523}"/>
              </a:ext>
            </a:extLst>
          </p:cNvPr>
          <p:cNvPicPr>
            <a:picLocks noChangeAspect="1"/>
          </p:cNvPicPr>
          <p:nvPr/>
        </p:nvPicPr>
        <p:blipFill>
          <a:blip r:embed="rId7"/>
          <a:stretch>
            <a:fillRect/>
          </a:stretch>
        </p:blipFill>
        <p:spPr>
          <a:xfrm>
            <a:off x="74621" y="562690"/>
            <a:ext cx="3504359" cy="3107615"/>
          </a:xfrm>
          <a:prstGeom prst="rect">
            <a:avLst/>
          </a:prstGeom>
        </p:spPr>
      </p:pic>
    </p:spTree>
    <p:extLst>
      <p:ext uri="{BB962C8B-B14F-4D97-AF65-F5344CB8AC3E}">
        <p14:creationId xmlns:p14="http://schemas.microsoft.com/office/powerpoint/2010/main" val="5572112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91523" y="175650"/>
            <a:ext cx="7504677" cy="1251670"/>
          </a:xfrm>
        </p:spPr>
        <p:txBody>
          <a:bodyPr/>
          <a:lstStyle/>
          <a:p>
            <a:r>
              <a:rPr lang="es-MX" sz="2000" b="1" dirty="0">
                <a:latin typeface="Century Gothic" panose="020B0502020202020204" pitchFamily="34" charset="0"/>
              </a:rPr>
              <a:t>Resultado FANVIT </a:t>
            </a:r>
            <a:r>
              <a:rPr lang="es-MX" sz="1400" b="1" dirty="0">
                <a:latin typeface="Century Gothic" panose="020B0502020202020204" pitchFamily="34" charset="0"/>
              </a:rPr>
              <a:t>al 28 de febrero de 2018</a:t>
            </a:r>
            <a:br>
              <a:rPr lang="es-MX" sz="1400" b="1" dirty="0">
                <a:latin typeface="Century Gothic" panose="020B0502020202020204" pitchFamily="34" charset="0"/>
              </a:rPr>
            </a:br>
            <a:r>
              <a:rPr lang="es-MX" sz="2000" b="1" dirty="0">
                <a:latin typeface="Century Gothic" panose="020B0502020202020204" pitchFamily="34" charset="0"/>
              </a:rPr>
              <a:t>Plazo Promedio Ponderado y Tasa de Rendimiento a Vencimiento</a:t>
            </a:r>
            <a:br>
              <a:rPr lang="es-MX" sz="2000" b="1" dirty="0">
                <a:latin typeface="Century Gothic" panose="020B0502020202020204" pitchFamily="34" charset="0"/>
              </a:rPr>
            </a:br>
            <a:endParaRPr lang="es-MX" sz="1400" b="1" dirty="0">
              <a:latin typeface="Century Gothic" panose="020B0502020202020204" pitchFamily="34" charset="0"/>
            </a:endParaRPr>
          </a:p>
        </p:txBody>
      </p:sp>
      <p:sp>
        <p:nvSpPr>
          <p:cNvPr id="4" name="Marcador de número de diapositiva 3"/>
          <p:cNvSpPr>
            <a:spLocks noGrp="1"/>
          </p:cNvSpPr>
          <p:nvPr>
            <p:ph type="sldNum" sz="quarter" idx="12"/>
          </p:nvPr>
        </p:nvSpPr>
        <p:spPr>
          <a:xfrm>
            <a:off x="8391524" y="6492875"/>
            <a:ext cx="752475" cy="365125"/>
          </a:xfrm>
        </p:spPr>
        <p:txBody>
          <a:bodyPr vert="horz" wrap="square" lIns="91440" tIns="45720" rIns="91440" bIns="45720" numCol="1" anchor="ctr" anchorCtr="0" compatLnSpc="1">
            <a:prstTxWarp prst="textNoShape">
              <a:avLst/>
            </a:prstTxWarp>
          </a:bodyPr>
          <a:lstStyle/>
          <a:p>
            <a:pPr algn="ctr"/>
            <a:fld id="{05E83AA4-A00D-4AA0-8FE8-B93C9F3EC141}" type="slidenum">
              <a:rPr lang="es-ES" altLang="es-MX">
                <a:latin typeface="Century Gothic" panose="020B0502020202020204" pitchFamily="34" charset="0"/>
              </a:rPr>
              <a:pPr algn="ctr"/>
              <a:t>11</a:t>
            </a:fld>
            <a:endParaRPr lang="es-ES" altLang="es-MX" dirty="0">
              <a:latin typeface="Century Gothic" panose="020B0502020202020204" pitchFamily="34" charset="0"/>
            </a:endParaRPr>
          </a:p>
        </p:txBody>
      </p:sp>
      <p:pic>
        <p:nvPicPr>
          <p:cNvPr id="6" name="Imagen 5"/>
          <p:cNvPicPr>
            <a:picLocks noChangeAspect="1"/>
          </p:cNvPicPr>
          <p:nvPr/>
        </p:nvPicPr>
        <p:blipFill>
          <a:blip r:embed="rId3"/>
          <a:stretch>
            <a:fillRect/>
          </a:stretch>
        </p:blipFill>
        <p:spPr>
          <a:xfrm>
            <a:off x="89918" y="1517937"/>
            <a:ext cx="8771409" cy="4322691"/>
          </a:xfrm>
          <a:prstGeom prst="rect">
            <a:avLst/>
          </a:prstGeom>
        </p:spPr>
      </p:pic>
      <p:sp>
        <p:nvSpPr>
          <p:cNvPr id="7" name="2 Marcador de contenido">
            <a:extLst>
              <a:ext uri="{FF2B5EF4-FFF2-40B4-BE49-F238E27FC236}">
                <a16:creationId xmlns:a16="http://schemas.microsoft.com/office/drawing/2014/main" xmlns="" id="{AE571A9D-82A2-40E3-BFBA-B93EE27E18FA}"/>
              </a:ext>
            </a:extLst>
          </p:cNvPr>
          <p:cNvSpPr txBox="1">
            <a:spLocks/>
          </p:cNvSpPr>
          <p:nvPr/>
        </p:nvSpPr>
        <p:spPr>
          <a:xfrm>
            <a:off x="0" y="6617956"/>
            <a:ext cx="7448204" cy="253927"/>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1000" dirty="0">
                <a:solidFill>
                  <a:prstClr val="black"/>
                </a:solidFill>
                <a:latin typeface="Century Gothic" panose="020B0502020202020204" pitchFamily="34" charset="0"/>
              </a:rPr>
              <a:t>Fuente: Elaborado por la Gerencia Sr. Coordinación de Inversiones del Infonavit con datos al 28 de febrero de 2018.</a:t>
            </a:r>
          </a:p>
        </p:txBody>
      </p:sp>
    </p:spTree>
    <p:extLst>
      <p:ext uri="{BB962C8B-B14F-4D97-AF65-F5344CB8AC3E}">
        <p14:creationId xmlns:p14="http://schemas.microsoft.com/office/powerpoint/2010/main" val="17924931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número de diapositiva"/>
          <p:cNvSpPr>
            <a:spLocks noGrp="1"/>
          </p:cNvSpPr>
          <p:nvPr>
            <p:ph type="sldNum" sz="quarter" idx="12"/>
          </p:nvPr>
        </p:nvSpPr>
        <p:spPr>
          <a:xfrm>
            <a:off x="8195094" y="6379955"/>
            <a:ext cx="648380" cy="365125"/>
          </a:xfrm>
        </p:spPr>
        <p:txBody>
          <a:bodyPr vert="horz" wrap="square" lIns="91440" tIns="45720" rIns="91440" bIns="45720" numCol="1" anchor="ctr" anchorCtr="0" compatLnSpc="1">
            <a:prstTxWarp prst="textNoShape">
              <a:avLst/>
            </a:prstTxWarp>
          </a:bodyPr>
          <a:lstStyle/>
          <a:p>
            <a:pPr algn="ctr"/>
            <a:fld id="{05E83AA4-A00D-4AA0-8FE8-B93C9F3EC141}" type="slidenum">
              <a:rPr lang="es-ES" altLang="es-MX">
                <a:latin typeface="Century Gothic" panose="020B0502020202020204" pitchFamily="34" charset="0"/>
              </a:rPr>
              <a:pPr algn="ctr"/>
              <a:t>12</a:t>
            </a:fld>
            <a:endParaRPr lang="es-ES" altLang="es-MX" dirty="0">
              <a:latin typeface="Century Gothic" panose="020B0502020202020204" pitchFamily="34" charset="0"/>
            </a:endParaRPr>
          </a:p>
        </p:txBody>
      </p:sp>
      <p:sp>
        <p:nvSpPr>
          <p:cNvPr id="9" name="CuadroTexto 8"/>
          <p:cNvSpPr txBox="1"/>
          <p:nvPr/>
        </p:nvSpPr>
        <p:spPr>
          <a:xfrm>
            <a:off x="4554795" y="6329947"/>
            <a:ext cx="3221879" cy="338554"/>
          </a:xfrm>
          <a:prstGeom prst="rect">
            <a:avLst/>
          </a:prstGeom>
          <a:noFill/>
        </p:spPr>
        <p:txBody>
          <a:bodyPr wrap="square" rtlCol="0">
            <a:spAutoFit/>
          </a:bodyPr>
          <a:lstStyle/>
          <a:p>
            <a:r>
              <a:rPr lang="es-MX" sz="800" b="1" dirty="0">
                <a:solidFill>
                  <a:prstClr val="black"/>
                </a:solidFill>
              </a:rPr>
              <a:t>* En monedas se está contabilizando “Renta Variable en Divisas” más la chequera en dólares. La suma de los porcentajes será superior al 100%</a:t>
            </a:r>
          </a:p>
        </p:txBody>
      </p:sp>
      <p:sp>
        <p:nvSpPr>
          <p:cNvPr id="2" name="1 Título"/>
          <p:cNvSpPr>
            <a:spLocks noGrp="1"/>
          </p:cNvSpPr>
          <p:nvPr>
            <p:ph type="title"/>
          </p:nvPr>
        </p:nvSpPr>
        <p:spPr>
          <a:xfrm>
            <a:off x="457200" y="177504"/>
            <a:ext cx="6419056" cy="631825"/>
          </a:xfrm>
        </p:spPr>
        <p:txBody>
          <a:bodyPr/>
          <a:lstStyle/>
          <a:p>
            <a:r>
              <a:rPr lang="es-MX" sz="2000" b="1" dirty="0">
                <a:latin typeface="Century Gothic" panose="020B0502020202020204" pitchFamily="34" charset="0"/>
                <a:hlinkClick r:id="rId2" action="ppaction://hlinksldjump"/>
              </a:rPr>
              <a:t>Cartera</a:t>
            </a:r>
            <a:r>
              <a:rPr lang="es-MX" sz="2000" b="1" dirty="0">
                <a:latin typeface="Century Gothic" panose="020B0502020202020204" pitchFamily="34" charset="0"/>
              </a:rPr>
              <a:t> </a:t>
            </a:r>
            <a:r>
              <a:rPr lang="es-MX" sz="2000" b="1" dirty="0">
                <a:latin typeface="Century Gothic" panose="020B0502020202020204" pitchFamily="34" charset="0"/>
                <a:hlinkClick r:id="rId3" action="ppaction://hlinksldjump"/>
              </a:rPr>
              <a:t>FANVIT</a:t>
            </a:r>
            <a:r>
              <a:rPr lang="es-MX" sz="2000" b="1" dirty="0">
                <a:latin typeface="Century Gothic" panose="020B0502020202020204" pitchFamily="34" charset="0"/>
              </a:rPr>
              <a:t> </a:t>
            </a:r>
            <a:r>
              <a:rPr lang="es-MX" sz="1400" b="1" dirty="0">
                <a:latin typeface="Century Gothic" panose="020B0502020202020204" pitchFamily="34" charset="0"/>
              </a:rPr>
              <a:t>al 28 de febrero de 2018</a:t>
            </a:r>
            <a:endParaRPr lang="es-MX" sz="2000" b="1" dirty="0">
              <a:latin typeface="Century Gothic" panose="020B0502020202020204" pitchFamily="34" charset="0"/>
            </a:endParaRPr>
          </a:p>
        </p:txBody>
      </p:sp>
      <p:sp>
        <p:nvSpPr>
          <p:cNvPr id="7" name="2 Marcador de contenido">
            <a:extLst>
              <a:ext uri="{FF2B5EF4-FFF2-40B4-BE49-F238E27FC236}">
                <a16:creationId xmlns:a16="http://schemas.microsoft.com/office/drawing/2014/main" xmlns="" id="{EF18AB58-F467-4703-B9FD-5A29D971F253}"/>
              </a:ext>
            </a:extLst>
          </p:cNvPr>
          <p:cNvSpPr txBox="1">
            <a:spLocks/>
          </p:cNvSpPr>
          <p:nvPr/>
        </p:nvSpPr>
        <p:spPr>
          <a:xfrm>
            <a:off x="-23078" y="6610422"/>
            <a:ext cx="7448204" cy="253927"/>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1000" dirty="0">
                <a:solidFill>
                  <a:prstClr val="black"/>
                </a:solidFill>
                <a:latin typeface="Century Gothic" panose="020B0502020202020204" pitchFamily="34" charset="0"/>
              </a:rPr>
              <a:t>Fuente: Elaborado por la Gerencia Sr. Coordinación de Inversiones del Infonavit con datos al 28 de febrero de 2018.</a:t>
            </a:r>
          </a:p>
        </p:txBody>
      </p:sp>
      <p:pic>
        <p:nvPicPr>
          <p:cNvPr id="4" name="Imagen 3"/>
          <p:cNvPicPr>
            <a:picLocks noChangeAspect="1"/>
          </p:cNvPicPr>
          <p:nvPr/>
        </p:nvPicPr>
        <p:blipFill>
          <a:blip r:embed="rId4"/>
          <a:stretch>
            <a:fillRect/>
          </a:stretch>
        </p:blipFill>
        <p:spPr>
          <a:xfrm>
            <a:off x="127958" y="640863"/>
            <a:ext cx="7484225" cy="5734453"/>
          </a:xfrm>
          <a:prstGeom prst="rect">
            <a:avLst/>
          </a:prstGeom>
        </p:spPr>
      </p:pic>
    </p:spTree>
    <p:extLst>
      <p:ext uri="{BB962C8B-B14F-4D97-AF65-F5344CB8AC3E}">
        <p14:creationId xmlns:p14="http://schemas.microsoft.com/office/powerpoint/2010/main" val="19374850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Marcador de contenido 2"/>
          <p:cNvSpPr>
            <a:spLocks noGrp="1"/>
          </p:cNvSpPr>
          <p:nvPr>
            <p:ph idx="1"/>
          </p:nvPr>
        </p:nvSpPr>
        <p:spPr>
          <a:xfrm>
            <a:off x="600891" y="1232452"/>
            <a:ext cx="8229600" cy="5194227"/>
          </a:xfrm>
        </p:spPr>
        <p:txBody>
          <a:bodyPr>
            <a:normAutofit/>
          </a:bodyPr>
          <a:lstStyle/>
          <a:p>
            <a:pPr marL="0" indent="0" algn="just">
              <a:buClr>
                <a:srgbClr val="C00000"/>
              </a:buClr>
              <a:buNone/>
            </a:pPr>
            <a:endParaRPr lang="x-none" sz="1400" dirty="0">
              <a:latin typeface="Century Gothic" panose="020B0502020202020204" pitchFamily="34" charset="0"/>
            </a:endParaRPr>
          </a:p>
          <a:p>
            <a:pPr algn="just">
              <a:buClr>
                <a:srgbClr val="C00000"/>
              </a:buClr>
            </a:pPr>
            <a:r>
              <a:rPr lang="x-none" sz="1400" dirty="0">
                <a:latin typeface="Century Gothic" panose="020B0502020202020204" pitchFamily="34" charset="0"/>
              </a:rPr>
              <a:t>Se continuó con la reestructuración del portafolio de deuda corporativa realizando ventas por $251.5 </a:t>
            </a:r>
            <a:r>
              <a:rPr lang="x-none" sz="1400" dirty="0" err="1">
                <a:latin typeface="Century Gothic" panose="020B0502020202020204" pitchFamily="34" charset="0"/>
              </a:rPr>
              <a:t>mdp</a:t>
            </a:r>
            <a:r>
              <a:rPr lang="x-none" sz="1400" dirty="0">
                <a:latin typeface="Century Gothic" panose="020B0502020202020204" pitchFamily="34" charset="0"/>
              </a:rPr>
              <a:t>, se participó en la emisión primaria de banca de desarrollo a tasa revisable por $432.9 </a:t>
            </a:r>
            <a:r>
              <a:rPr lang="x-none" sz="1400" dirty="0" err="1">
                <a:latin typeface="Century Gothic" panose="020B0502020202020204" pitchFamily="34" charset="0"/>
              </a:rPr>
              <a:t>mdp</a:t>
            </a:r>
            <a:r>
              <a:rPr lang="x-none" sz="1400" dirty="0">
                <a:latin typeface="Century Gothic" panose="020B0502020202020204" pitchFamily="34" charset="0"/>
              </a:rPr>
              <a:t>.</a:t>
            </a:r>
          </a:p>
          <a:p>
            <a:pPr algn="just">
              <a:buClr>
                <a:srgbClr val="C00000"/>
              </a:buClr>
            </a:pPr>
            <a:endParaRPr lang="x-none" sz="1400" dirty="0">
              <a:latin typeface="Century Gothic" panose="020B0502020202020204" pitchFamily="34" charset="0"/>
            </a:endParaRPr>
          </a:p>
          <a:p>
            <a:pPr algn="just">
              <a:buClr>
                <a:srgbClr val="C00000"/>
              </a:buClr>
            </a:pPr>
            <a:endParaRPr lang="x-none" sz="1400" dirty="0">
              <a:latin typeface="Century Gothic" panose="020B0502020202020204" pitchFamily="34" charset="0"/>
            </a:endParaRPr>
          </a:p>
          <a:p>
            <a:pPr algn="just">
              <a:buClr>
                <a:srgbClr val="C00000"/>
              </a:buClr>
            </a:pPr>
            <a:endParaRPr lang="x-none" sz="1400" dirty="0">
              <a:latin typeface="Century Gothic" panose="020B0502020202020204" pitchFamily="34" charset="0"/>
            </a:endParaRPr>
          </a:p>
          <a:p>
            <a:pPr algn="just">
              <a:buClr>
                <a:srgbClr val="C00000"/>
              </a:buClr>
            </a:pPr>
            <a:endParaRPr lang="x-none" sz="1400" dirty="0">
              <a:latin typeface="Century Gothic" panose="020B0502020202020204" pitchFamily="34" charset="0"/>
            </a:endParaRPr>
          </a:p>
          <a:p>
            <a:pPr algn="just">
              <a:buClr>
                <a:srgbClr val="C00000"/>
              </a:buClr>
            </a:pPr>
            <a:endParaRPr lang="x-none" sz="1400" dirty="0">
              <a:latin typeface="Century Gothic" panose="020B0502020202020204" pitchFamily="34" charset="0"/>
            </a:endParaRPr>
          </a:p>
          <a:p>
            <a:pPr algn="just">
              <a:buClr>
                <a:srgbClr val="C00000"/>
              </a:buClr>
            </a:pPr>
            <a:endParaRPr lang="x-none" sz="1400" dirty="0">
              <a:latin typeface="Century Gothic" panose="020B0502020202020204" pitchFamily="34" charset="0"/>
            </a:endParaRPr>
          </a:p>
          <a:p>
            <a:pPr algn="just">
              <a:buClr>
                <a:srgbClr val="C00000"/>
              </a:buClr>
            </a:pPr>
            <a:endParaRPr lang="x-none" sz="1400" dirty="0">
              <a:latin typeface="Century Gothic" panose="020B0502020202020204" pitchFamily="34" charset="0"/>
            </a:endParaRPr>
          </a:p>
          <a:p>
            <a:pPr algn="just">
              <a:buClr>
                <a:srgbClr val="C00000"/>
              </a:buClr>
            </a:pPr>
            <a:r>
              <a:rPr lang="x-none" sz="1400" dirty="0">
                <a:latin typeface="Century Gothic" panose="020B0502020202020204" pitchFamily="34" charset="0"/>
              </a:rPr>
              <a:t>Se participó en la emisión publica inicial de la fibra E de la CFE con $247 </a:t>
            </a:r>
            <a:r>
              <a:rPr lang="x-none" sz="1400" dirty="0" err="1">
                <a:latin typeface="Century Gothic" panose="020B0502020202020204" pitchFamily="34" charset="0"/>
              </a:rPr>
              <a:t>mdp</a:t>
            </a:r>
            <a:r>
              <a:rPr lang="x-none" sz="1400" dirty="0">
                <a:latin typeface="Century Gothic" panose="020B0502020202020204" pitchFamily="34" charset="0"/>
              </a:rPr>
              <a:t> a $19 pesos por acción.</a:t>
            </a:r>
          </a:p>
          <a:p>
            <a:pPr algn="just">
              <a:buClr>
                <a:srgbClr val="C00000"/>
              </a:buClr>
            </a:pPr>
            <a:endParaRPr lang="x-none" sz="1400" dirty="0">
              <a:latin typeface="Century Gothic" panose="020B0502020202020204" pitchFamily="34" charset="0"/>
            </a:endParaRPr>
          </a:p>
          <a:p>
            <a:pPr algn="just">
              <a:buClr>
                <a:srgbClr val="C00000"/>
              </a:buClr>
            </a:pPr>
            <a:endParaRPr lang="x-none" sz="1400" dirty="0">
              <a:latin typeface="Century Gothic" panose="020B0502020202020204" pitchFamily="34" charset="0"/>
            </a:endParaRPr>
          </a:p>
          <a:p>
            <a:pPr algn="just">
              <a:buClr>
                <a:srgbClr val="C00000"/>
              </a:buClr>
            </a:pPr>
            <a:endParaRPr lang="x-none" sz="1400" dirty="0">
              <a:latin typeface="Century Gothic" panose="020B0502020202020204" pitchFamily="34" charset="0"/>
            </a:endParaRPr>
          </a:p>
          <a:p>
            <a:pPr algn="just">
              <a:buClr>
                <a:srgbClr val="C00000"/>
              </a:buClr>
            </a:pPr>
            <a:endParaRPr lang="x-none" sz="1400" dirty="0">
              <a:latin typeface="Century Gothic" panose="020B0502020202020204" pitchFamily="34" charset="0"/>
            </a:endParaRPr>
          </a:p>
          <a:p>
            <a:pPr algn="just">
              <a:buClr>
                <a:srgbClr val="C00000"/>
              </a:buClr>
            </a:pPr>
            <a:endParaRPr lang="x-none" sz="1400" dirty="0">
              <a:latin typeface="Century Gothic" panose="020B0502020202020204" pitchFamily="34" charset="0"/>
            </a:endParaRPr>
          </a:p>
          <a:p>
            <a:pPr marL="0" indent="0" algn="just">
              <a:buClr>
                <a:srgbClr val="C00000"/>
              </a:buClr>
              <a:buNone/>
            </a:pPr>
            <a:endParaRPr lang="x-none" sz="1400" dirty="0">
              <a:latin typeface="Century Gothic" panose="020B0502020202020204" pitchFamily="34" charset="0"/>
            </a:endParaRPr>
          </a:p>
          <a:p>
            <a:pPr algn="just">
              <a:buClr>
                <a:srgbClr val="C00000"/>
              </a:buClr>
            </a:pPr>
            <a:endParaRPr lang="x-none" sz="1400" dirty="0">
              <a:latin typeface="Century Gothic" panose="020B0502020202020204" pitchFamily="34" charset="0"/>
            </a:endParaRPr>
          </a:p>
          <a:p>
            <a:pPr algn="just">
              <a:buClr>
                <a:srgbClr val="C00000"/>
              </a:buClr>
            </a:pPr>
            <a:endParaRPr lang="x-none" sz="1400" dirty="0">
              <a:latin typeface="Century Gothic" panose="020B0502020202020204" pitchFamily="34" charset="0"/>
            </a:endParaRPr>
          </a:p>
          <a:p>
            <a:pPr algn="just">
              <a:buClr>
                <a:srgbClr val="C00000"/>
              </a:buClr>
            </a:pPr>
            <a:endParaRPr lang="x-none" sz="1400" dirty="0">
              <a:latin typeface="Century Gothic" panose="020B0502020202020204" pitchFamily="34" charset="0"/>
            </a:endParaRPr>
          </a:p>
          <a:p>
            <a:pPr algn="just">
              <a:buClr>
                <a:srgbClr val="C00000"/>
              </a:buClr>
            </a:pPr>
            <a:endParaRPr lang="x-none" sz="1400" dirty="0">
              <a:latin typeface="Century Gothic" panose="020B0502020202020204" pitchFamily="34" charset="0"/>
            </a:endParaRPr>
          </a:p>
          <a:p>
            <a:pPr algn="just">
              <a:buClr>
                <a:srgbClr val="C00000"/>
              </a:buClr>
            </a:pPr>
            <a:endParaRPr lang="x-none" sz="1400" dirty="0">
              <a:latin typeface="Century Gothic" panose="020B0502020202020204" pitchFamily="34" charset="0"/>
            </a:endParaRPr>
          </a:p>
          <a:p>
            <a:pPr algn="just">
              <a:buClr>
                <a:srgbClr val="C00000"/>
              </a:buClr>
            </a:pPr>
            <a:endParaRPr lang="x-none" sz="1400" dirty="0">
              <a:latin typeface="Century Gothic" panose="020B0502020202020204" pitchFamily="34" charset="0"/>
            </a:endParaRPr>
          </a:p>
          <a:p>
            <a:pPr algn="just">
              <a:buClr>
                <a:srgbClr val="C00000"/>
              </a:buClr>
            </a:pPr>
            <a:endParaRPr lang="x-none" sz="1400" dirty="0">
              <a:latin typeface="Century Gothic" panose="020B0502020202020204" pitchFamily="34" charset="0"/>
            </a:endParaRPr>
          </a:p>
          <a:p>
            <a:pPr algn="just">
              <a:buClr>
                <a:srgbClr val="C00000"/>
              </a:buClr>
            </a:pPr>
            <a:endParaRPr lang="x-none" sz="1400" dirty="0">
              <a:latin typeface="Century Gothic" panose="020B0502020202020204" pitchFamily="34" charset="0"/>
            </a:endParaRPr>
          </a:p>
          <a:p>
            <a:pPr marL="0" indent="0" algn="just">
              <a:buClr>
                <a:srgbClr val="C00000"/>
              </a:buClr>
              <a:buNone/>
            </a:pPr>
            <a:endParaRPr lang="x-none" sz="1400" dirty="0">
              <a:latin typeface="Century Gothic" panose="020B0502020202020204" pitchFamily="34" charset="0"/>
            </a:endParaRPr>
          </a:p>
          <a:p>
            <a:pPr marL="0" indent="0" algn="just">
              <a:buClr>
                <a:srgbClr val="C00000"/>
              </a:buClr>
              <a:buNone/>
            </a:pPr>
            <a:endParaRPr lang="x-none" sz="1400" dirty="0">
              <a:latin typeface="Century Gothic" panose="020B0502020202020204" pitchFamily="34" charset="0"/>
            </a:endParaRPr>
          </a:p>
          <a:p>
            <a:pPr marL="0" indent="0" algn="just">
              <a:buClr>
                <a:srgbClr val="C00000"/>
              </a:buClr>
              <a:buNone/>
            </a:pPr>
            <a:endParaRPr lang="x-none" sz="1400" dirty="0">
              <a:latin typeface="Century Gothic" panose="020B0502020202020204" pitchFamily="34" charset="0"/>
            </a:endParaRPr>
          </a:p>
          <a:p>
            <a:pPr marL="0" indent="0" algn="just">
              <a:buClr>
                <a:srgbClr val="C00000"/>
              </a:buClr>
              <a:buNone/>
            </a:pPr>
            <a:endParaRPr lang="x-none" sz="1600" dirty="0">
              <a:latin typeface="Century Gothic" panose="020B0502020202020204" pitchFamily="34" charset="0"/>
            </a:endParaRPr>
          </a:p>
        </p:txBody>
      </p:sp>
      <p:sp>
        <p:nvSpPr>
          <p:cNvPr id="3" name="2 Marcador de número de diapositiva"/>
          <p:cNvSpPr>
            <a:spLocks noGrp="1"/>
          </p:cNvSpPr>
          <p:nvPr>
            <p:ph type="sldNum" sz="quarter" idx="12"/>
          </p:nvPr>
        </p:nvSpPr>
        <p:spPr>
          <a:xfrm>
            <a:off x="8297771" y="6368223"/>
            <a:ext cx="491706" cy="365125"/>
          </a:xfrm>
        </p:spPr>
        <p:txBody>
          <a:bodyPr/>
          <a:lstStyle/>
          <a:p>
            <a:pPr algn="ctr"/>
            <a:fld id="{05E83AA4-A00D-4AA0-8FE8-B93C9F3EC141}" type="slidenum">
              <a:rPr lang="es-ES" altLang="es-MX" smtClean="0">
                <a:latin typeface="Century Gothic" panose="020B0502020202020204" pitchFamily="34" charset="0"/>
              </a:rPr>
              <a:pPr algn="ctr"/>
              <a:t>13</a:t>
            </a:fld>
            <a:endParaRPr lang="es-ES" altLang="es-MX" dirty="0">
              <a:latin typeface="Century Gothic" panose="020B0502020202020204" pitchFamily="34" charset="0"/>
            </a:endParaRPr>
          </a:p>
        </p:txBody>
      </p:sp>
      <p:sp>
        <p:nvSpPr>
          <p:cNvPr id="9" name="CuadroTexto 8"/>
          <p:cNvSpPr txBox="1"/>
          <p:nvPr/>
        </p:nvSpPr>
        <p:spPr>
          <a:xfrm>
            <a:off x="641904" y="5549539"/>
            <a:ext cx="8147573" cy="253916"/>
          </a:xfrm>
          <a:prstGeom prst="rect">
            <a:avLst/>
          </a:prstGeom>
          <a:noFill/>
        </p:spPr>
        <p:txBody>
          <a:bodyPr wrap="square" rtlCol="0">
            <a:spAutoFit/>
          </a:bodyPr>
          <a:lstStyle/>
          <a:p>
            <a:r>
              <a:rPr lang="x-none" sz="1050" dirty="0">
                <a:latin typeface="Century Gothic" panose="020B0502020202020204" pitchFamily="34" charset="0"/>
              </a:rPr>
              <a:t>*Cifras en millones de pesos.</a:t>
            </a:r>
            <a:endParaRPr lang="es-MX" sz="1050" dirty="0">
              <a:latin typeface="Century Gothic" panose="020B0502020202020204" pitchFamily="34" charset="0"/>
            </a:endParaRPr>
          </a:p>
        </p:txBody>
      </p:sp>
      <p:sp>
        <p:nvSpPr>
          <p:cNvPr id="15" name="Título 1"/>
          <p:cNvSpPr>
            <a:spLocks noGrp="1"/>
          </p:cNvSpPr>
          <p:nvPr>
            <p:ph type="title"/>
          </p:nvPr>
        </p:nvSpPr>
        <p:spPr>
          <a:xfrm>
            <a:off x="457199" y="274638"/>
            <a:ext cx="7121471" cy="631825"/>
          </a:xfrm>
        </p:spPr>
        <p:txBody>
          <a:bodyPr>
            <a:noAutofit/>
          </a:bodyPr>
          <a:lstStyle/>
          <a:p>
            <a:r>
              <a:rPr lang="es-MX" sz="2000" b="1" dirty="0">
                <a:latin typeface="Century Gothic" panose="020B0502020202020204" pitchFamily="34" charset="0"/>
              </a:rPr>
              <a:t>Operaciones relevantes </a:t>
            </a:r>
            <a:br>
              <a:rPr lang="es-MX" sz="2000" b="1" dirty="0">
                <a:latin typeface="Century Gothic" panose="020B0502020202020204" pitchFamily="34" charset="0"/>
              </a:rPr>
            </a:br>
            <a:r>
              <a:rPr lang="es-MX" sz="2000" b="1" dirty="0">
                <a:latin typeface="Century Gothic" panose="020B0502020202020204" pitchFamily="34" charset="0"/>
              </a:rPr>
              <a:t>FANVIT del 1 al 28 de febrero de 2018.</a:t>
            </a:r>
            <a:endParaRPr lang="es-MX" sz="1400" b="1" dirty="0">
              <a:latin typeface="Century Gothic" panose="020B0502020202020204" pitchFamily="34" charset="0"/>
            </a:endParaRPr>
          </a:p>
        </p:txBody>
      </p:sp>
      <p:pic>
        <p:nvPicPr>
          <p:cNvPr id="5" name="Imagen 4">
            <a:extLst>
              <a:ext uri="{FF2B5EF4-FFF2-40B4-BE49-F238E27FC236}">
                <a16:creationId xmlns:a16="http://schemas.microsoft.com/office/drawing/2014/main" xmlns="" id="{7DE7293D-414D-45EB-AAB8-738845DDCC31}"/>
              </a:ext>
            </a:extLst>
          </p:cNvPr>
          <p:cNvPicPr>
            <a:picLocks noChangeAspect="1"/>
          </p:cNvPicPr>
          <p:nvPr/>
        </p:nvPicPr>
        <p:blipFill>
          <a:blip r:embed="rId2"/>
          <a:stretch>
            <a:fillRect/>
          </a:stretch>
        </p:blipFill>
        <p:spPr>
          <a:xfrm>
            <a:off x="3081337" y="2132856"/>
            <a:ext cx="2981325" cy="1353733"/>
          </a:xfrm>
          <a:prstGeom prst="rect">
            <a:avLst/>
          </a:prstGeom>
        </p:spPr>
      </p:pic>
      <p:pic>
        <p:nvPicPr>
          <p:cNvPr id="6" name="Imagen 5">
            <a:extLst>
              <a:ext uri="{FF2B5EF4-FFF2-40B4-BE49-F238E27FC236}">
                <a16:creationId xmlns:a16="http://schemas.microsoft.com/office/drawing/2014/main" xmlns="" id="{00E27289-06A7-4F86-89DD-C7D306905DE7}"/>
              </a:ext>
            </a:extLst>
          </p:cNvPr>
          <p:cNvPicPr>
            <a:picLocks noChangeAspect="1"/>
          </p:cNvPicPr>
          <p:nvPr/>
        </p:nvPicPr>
        <p:blipFill>
          <a:blip r:embed="rId3"/>
          <a:stretch>
            <a:fillRect/>
          </a:stretch>
        </p:blipFill>
        <p:spPr>
          <a:xfrm>
            <a:off x="3081336" y="4550469"/>
            <a:ext cx="2981325" cy="781733"/>
          </a:xfrm>
          <a:prstGeom prst="rect">
            <a:avLst/>
          </a:prstGeom>
        </p:spPr>
      </p:pic>
    </p:spTree>
    <p:extLst>
      <p:ext uri="{BB962C8B-B14F-4D97-AF65-F5344CB8AC3E}">
        <p14:creationId xmlns:p14="http://schemas.microsoft.com/office/powerpoint/2010/main" val="18793090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número de diapositiva 3"/>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14</a:t>
            </a:fld>
            <a:endParaRPr lang="es-ES" altLang="es-MX" dirty="0">
              <a:latin typeface="Century Gothic" panose="020B0502020202020204" pitchFamily="34" charset="0"/>
            </a:endParaRPr>
          </a:p>
        </p:txBody>
      </p:sp>
      <p:sp>
        <p:nvSpPr>
          <p:cNvPr id="6" name="Marcador de contenido 2"/>
          <p:cNvSpPr>
            <a:spLocks noGrp="1"/>
          </p:cNvSpPr>
          <p:nvPr>
            <p:ph idx="1"/>
          </p:nvPr>
        </p:nvSpPr>
        <p:spPr>
          <a:xfrm>
            <a:off x="457200" y="1331905"/>
            <a:ext cx="8229600" cy="5389570"/>
          </a:xfrm>
        </p:spPr>
        <p:txBody>
          <a:bodyPr>
            <a:normAutofit/>
          </a:bodyPr>
          <a:lstStyle/>
          <a:p>
            <a:pPr algn="just">
              <a:buClr>
                <a:srgbClr val="C00000"/>
              </a:buClr>
            </a:pPr>
            <a:r>
              <a:rPr lang="x-none" sz="1400" dirty="0">
                <a:latin typeface="Century Gothic" panose="020B0502020202020204" pitchFamily="34" charset="0"/>
              </a:rPr>
              <a:t>Se realizaron ventas en la zona corta de la curva de bonos M, buscando estructurar un portafolio altamente defensivo ante las posibles alzas por parte de Banxico y la alta volatilidad esperada durante los próximos meses, los recursos derivados de las ventas de los últimos periodos se han reinvertido en bonos gubernamentales </a:t>
            </a:r>
            <a:r>
              <a:rPr lang="x-none" sz="1400" dirty="0" err="1">
                <a:latin typeface="Century Gothic" panose="020B0502020202020204" pitchFamily="34" charset="0"/>
              </a:rPr>
              <a:t>udizados</a:t>
            </a:r>
            <a:r>
              <a:rPr lang="x-none" sz="1400" dirty="0">
                <a:latin typeface="Century Gothic" panose="020B0502020202020204" pitchFamily="34" charset="0"/>
              </a:rPr>
              <a:t> sin incrementar el plazo promedio ponderado del portafolio.</a:t>
            </a:r>
            <a:endParaRPr lang="x-none" sz="1600" dirty="0">
              <a:latin typeface="Century Gothic" panose="020B0502020202020204" pitchFamily="34" charset="0"/>
            </a:endParaRPr>
          </a:p>
          <a:p>
            <a:pPr marL="0" indent="0" algn="just">
              <a:buClr>
                <a:srgbClr val="C00000"/>
              </a:buClr>
              <a:buNone/>
            </a:pPr>
            <a:endParaRPr lang="x-none" sz="1600" dirty="0">
              <a:latin typeface="Century Gothic" panose="020B0502020202020204" pitchFamily="34" charset="0"/>
            </a:endParaRPr>
          </a:p>
          <a:p>
            <a:pPr marL="0" indent="0" algn="just">
              <a:buClr>
                <a:srgbClr val="C00000"/>
              </a:buClr>
              <a:buNone/>
            </a:pPr>
            <a:endParaRPr lang="x-none" sz="1600" dirty="0">
              <a:latin typeface="Century Gothic" panose="020B0502020202020204" pitchFamily="34" charset="0"/>
            </a:endParaRPr>
          </a:p>
          <a:p>
            <a:pPr marL="0" indent="0" algn="just">
              <a:buClr>
                <a:srgbClr val="C00000"/>
              </a:buClr>
              <a:buNone/>
            </a:pPr>
            <a:endParaRPr lang="x-none" sz="1600" dirty="0">
              <a:latin typeface="Century Gothic" panose="020B0502020202020204" pitchFamily="34" charset="0"/>
            </a:endParaRPr>
          </a:p>
          <a:p>
            <a:pPr marL="0" indent="0" algn="just">
              <a:buClr>
                <a:srgbClr val="C00000"/>
              </a:buClr>
              <a:buNone/>
            </a:pPr>
            <a:endParaRPr lang="x-none" sz="1600" dirty="0">
              <a:latin typeface="Century Gothic" panose="020B0502020202020204" pitchFamily="34" charset="0"/>
            </a:endParaRPr>
          </a:p>
          <a:p>
            <a:pPr marL="0" indent="0" algn="just">
              <a:buClr>
                <a:srgbClr val="C00000"/>
              </a:buClr>
              <a:buNone/>
            </a:pPr>
            <a:endParaRPr lang="x-none" sz="1600" dirty="0">
              <a:latin typeface="Century Gothic" panose="020B0502020202020204" pitchFamily="34" charset="0"/>
            </a:endParaRPr>
          </a:p>
          <a:p>
            <a:pPr marL="0" indent="0" algn="just">
              <a:buClr>
                <a:srgbClr val="C00000"/>
              </a:buClr>
              <a:buNone/>
            </a:pPr>
            <a:endParaRPr lang="x-none" sz="1600" dirty="0">
              <a:latin typeface="Century Gothic" panose="020B0502020202020204" pitchFamily="34" charset="0"/>
            </a:endParaRPr>
          </a:p>
          <a:p>
            <a:pPr marL="0" indent="0" algn="just">
              <a:buClr>
                <a:srgbClr val="C00000"/>
              </a:buClr>
              <a:buNone/>
            </a:pPr>
            <a:endParaRPr lang="x-none" sz="1600" dirty="0">
              <a:latin typeface="Century Gothic" panose="020B0502020202020204" pitchFamily="34" charset="0"/>
            </a:endParaRPr>
          </a:p>
          <a:p>
            <a:pPr marL="0" indent="0" algn="just">
              <a:buClr>
                <a:srgbClr val="C00000"/>
              </a:buClr>
              <a:buNone/>
            </a:pPr>
            <a:endParaRPr lang="es-MX" sz="1400" dirty="0">
              <a:latin typeface="Century Gothic" panose="020B0502020202020204" pitchFamily="34" charset="0"/>
            </a:endParaRPr>
          </a:p>
        </p:txBody>
      </p:sp>
      <p:sp>
        <p:nvSpPr>
          <p:cNvPr id="9" name="CuadroTexto 8"/>
          <p:cNvSpPr txBox="1"/>
          <p:nvPr/>
        </p:nvSpPr>
        <p:spPr>
          <a:xfrm>
            <a:off x="752579" y="4718966"/>
            <a:ext cx="8147573" cy="253916"/>
          </a:xfrm>
          <a:prstGeom prst="rect">
            <a:avLst/>
          </a:prstGeom>
          <a:noFill/>
        </p:spPr>
        <p:txBody>
          <a:bodyPr wrap="square" rtlCol="0">
            <a:spAutoFit/>
          </a:bodyPr>
          <a:lstStyle/>
          <a:p>
            <a:r>
              <a:rPr lang="x-none" sz="1050" dirty="0"/>
              <a:t>*Montos en millones de pesos.</a:t>
            </a:r>
            <a:endParaRPr lang="es-MX" sz="1050" dirty="0"/>
          </a:p>
        </p:txBody>
      </p:sp>
      <p:sp>
        <p:nvSpPr>
          <p:cNvPr id="10" name="Título 1"/>
          <p:cNvSpPr txBox="1">
            <a:spLocks/>
          </p:cNvSpPr>
          <p:nvPr/>
        </p:nvSpPr>
        <p:spPr bwMode="auto">
          <a:xfrm>
            <a:off x="609599" y="427038"/>
            <a:ext cx="7121471"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MX" sz="2000" b="1" dirty="0">
                <a:latin typeface="Century Gothic" panose="020B0502020202020204" pitchFamily="34" charset="0"/>
              </a:rPr>
              <a:t>Operaciones relevantes </a:t>
            </a:r>
            <a:br>
              <a:rPr lang="es-MX" sz="2000" b="1" dirty="0">
                <a:latin typeface="Century Gothic" panose="020B0502020202020204" pitchFamily="34" charset="0"/>
              </a:rPr>
            </a:br>
            <a:r>
              <a:rPr lang="es-MX" sz="2000" b="1" dirty="0">
                <a:latin typeface="Century Gothic" panose="020B0502020202020204" pitchFamily="34" charset="0"/>
              </a:rPr>
              <a:t>FANVIT del 1 al 28 de febrero de 2018.</a:t>
            </a:r>
            <a:endParaRPr lang="es-MX" sz="1400" b="1" dirty="0">
              <a:latin typeface="Century Gothic" panose="020B0502020202020204" pitchFamily="34" charset="0"/>
            </a:endParaRPr>
          </a:p>
        </p:txBody>
      </p:sp>
      <p:pic>
        <p:nvPicPr>
          <p:cNvPr id="3" name="Imagen 2">
            <a:extLst>
              <a:ext uri="{FF2B5EF4-FFF2-40B4-BE49-F238E27FC236}">
                <a16:creationId xmlns:a16="http://schemas.microsoft.com/office/drawing/2014/main" xmlns="" id="{F7868BCA-BEAE-4154-87B3-90A6D3836247}"/>
              </a:ext>
            </a:extLst>
          </p:cNvPr>
          <p:cNvPicPr>
            <a:picLocks noChangeAspect="1"/>
          </p:cNvPicPr>
          <p:nvPr/>
        </p:nvPicPr>
        <p:blipFill>
          <a:blip r:embed="rId2"/>
          <a:stretch>
            <a:fillRect/>
          </a:stretch>
        </p:blipFill>
        <p:spPr>
          <a:xfrm>
            <a:off x="3131840" y="2564904"/>
            <a:ext cx="3057525" cy="1925733"/>
          </a:xfrm>
          <a:prstGeom prst="rect">
            <a:avLst/>
          </a:prstGeom>
        </p:spPr>
      </p:pic>
    </p:spTree>
    <p:extLst>
      <p:ext uri="{BB962C8B-B14F-4D97-AF65-F5344CB8AC3E}">
        <p14:creationId xmlns:p14="http://schemas.microsoft.com/office/powerpoint/2010/main" val="37679926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31A3217A-DFBB-45B6-9441-5EDE17E8E098}"/>
              </a:ext>
            </a:extLst>
          </p:cNvPr>
          <p:cNvSpPr>
            <a:spLocks noGrp="1"/>
          </p:cNvSpPr>
          <p:nvPr>
            <p:ph type="title"/>
          </p:nvPr>
        </p:nvSpPr>
        <p:spPr>
          <a:xfrm>
            <a:off x="457200" y="274638"/>
            <a:ext cx="5562600" cy="631825"/>
          </a:xfrm>
        </p:spPr>
        <p:txBody>
          <a:bodyPr/>
          <a:lstStyle/>
          <a:p>
            <a:r>
              <a:rPr lang="es-MX" sz="2000" b="1" dirty="0">
                <a:latin typeface="Century Gothic" panose="020B0502020202020204" pitchFamily="34" charset="0"/>
                <a:hlinkClick r:id="rId2" action="ppaction://hlinksldjump"/>
              </a:rPr>
              <a:t>Bonos Bancarios Estructurados</a:t>
            </a:r>
            <a:endParaRPr lang="en-US" sz="2000" b="1" dirty="0">
              <a:latin typeface="Century Gothic" panose="020B0502020202020204" pitchFamily="34" charset="0"/>
            </a:endParaRPr>
          </a:p>
        </p:txBody>
      </p:sp>
      <p:sp>
        <p:nvSpPr>
          <p:cNvPr id="6" name="1 Título">
            <a:extLst>
              <a:ext uri="{FF2B5EF4-FFF2-40B4-BE49-F238E27FC236}">
                <a16:creationId xmlns:a16="http://schemas.microsoft.com/office/drawing/2014/main" xmlns="" id="{B85F4E7C-1FC5-4740-82ED-58A95BC9E90F}"/>
              </a:ext>
            </a:extLst>
          </p:cNvPr>
          <p:cNvSpPr txBox="1">
            <a:spLocks/>
          </p:cNvSpPr>
          <p:nvPr/>
        </p:nvSpPr>
        <p:spPr bwMode="auto">
          <a:xfrm>
            <a:off x="457200" y="6569415"/>
            <a:ext cx="7407462" cy="31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90000"/>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ES" sz="1000" dirty="0">
                <a:solidFill>
                  <a:schemeClr val="tx1"/>
                </a:solidFill>
                <a:latin typeface="Century Gothic" panose="020B0502020202020204" pitchFamily="34" charset="0"/>
              </a:rPr>
              <a:t>Fuente:</a:t>
            </a:r>
            <a:r>
              <a:rPr lang="es-MX" sz="1000" dirty="0">
                <a:solidFill>
                  <a:schemeClr val="tx1"/>
                </a:solidFill>
                <a:latin typeface="Century Gothic" panose="020B0502020202020204" pitchFamily="34" charset="0"/>
              </a:rPr>
              <a:t> Elaborado por la Gerencia Sr. de Coordinación de Inversiones del Infonavit </a:t>
            </a:r>
            <a:r>
              <a:rPr lang="es-ES" sz="1000" dirty="0">
                <a:solidFill>
                  <a:schemeClr val="tx1"/>
                </a:solidFill>
                <a:latin typeface="Century Gothic" panose="020B0502020202020204" pitchFamily="34" charset="0"/>
              </a:rPr>
              <a:t> con datos al 28 de febrero de 2018.</a:t>
            </a:r>
            <a:endParaRPr lang="es-MX" sz="1000" dirty="0">
              <a:solidFill>
                <a:schemeClr val="tx1"/>
              </a:solidFill>
              <a:latin typeface="Century Gothic" panose="020B0502020202020204" pitchFamily="34" charset="0"/>
            </a:endParaRPr>
          </a:p>
        </p:txBody>
      </p:sp>
      <p:sp>
        <p:nvSpPr>
          <p:cNvPr id="10" name="Rectángulo 9">
            <a:extLst>
              <a:ext uri="{FF2B5EF4-FFF2-40B4-BE49-F238E27FC236}">
                <a16:creationId xmlns:a16="http://schemas.microsoft.com/office/drawing/2014/main" xmlns="" id="{41B4E8B7-026B-4A1C-A42B-F57C37D5FB08}"/>
              </a:ext>
            </a:extLst>
          </p:cNvPr>
          <p:cNvSpPr/>
          <p:nvPr/>
        </p:nvSpPr>
        <p:spPr>
          <a:xfrm>
            <a:off x="1187624" y="6043354"/>
            <a:ext cx="6677038" cy="553998"/>
          </a:xfrm>
          <a:prstGeom prst="rect">
            <a:avLst/>
          </a:prstGeom>
          <a:ln>
            <a:noFill/>
          </a:ln>
        </p:spPr>
        <p:txBody>
          <a:bodyPr wrap="square">
            <a:spAutoFit/>
          </a:bodyPr>
          <a:lstStyle/>
          <a:p>
            <a:pPr marL="0" lvl="2" algn="ctr">
              <a:buClr>
                <a:srgbClr val="C00000"/>
              </a:buClr>
            </a:pPr>
            <a:r>
              <a:rPr lang="es-ES" sz="1500" dirty="0">
                <a:latin typeface="Century Ghotic"/>
              </a:rPr>
              <a:t>Se propone monitorear los precios de mercado de este activo con el propósito de vencer anticipadamente, en momentos de oportunidad. </a:t>
            </a:r>
            <a:endParaRPr lang="es-ES" sz="1500" dirty="0">
              <a:latin typeface="Century Ghotic"/>
              <a:ea typeface="Calibri"/>
              <a:cs typeface="Times New Roman"/>
            </a:endParaRPr>
          </a:p>
        </p:txBody>
      </p:sp>
      <p:sp>
        <p:nvSpPr>
          <p:cNvPr id="7" name="3 Marcador de número de diapositiva"/>
          <p:cNvSpPr>
            <a:spLocks noGrp="1"/>
          </p:cNvSpPr>
          <p:nvPr>
            <p:ph type="sldNum" sz="quarter" idx="12"/>
          </p:nvPr>
        </p:nvSpPr>
        <p:spPr>
          <a:xfrm>
            <a:off x="8134502" y="6483105"/>
            <a:ext cx="552298" cy="365125"/>
          </a:xfrm>
        </p:spPr>
        <p:txBody>
          <a:bodyPr vert="horz" wrap="square" lIns="91440" tIns="45720" rIns="91440" bIns="45720" numCol="1" anchor="ctr" anchorCtr="0" compatLnSpc="1">
            <a:prstTxWarp prst="textNoShape">
              <a:avLst/>
            </a:prstTxWarp>
          </a:bodyPr>
          <a:lstStyle/>
          <a:p>
            <a:fld id="{05E83AA4-A00D-4AA0-8FE8-B93C9F3EC141}" type="slidenum">
              <a:rPr lang="es-ES" altLang="es-MX">
                <a:latin typeface="Century Gothic" panose="020B0502020202020204" pitchFamily="34" charset="0"/>
              </a:rPr>
              <a:pPr/>
              <a:t>15</a:t>
            </a:fld>
            <a:endParaRPr lang="es-ES" altLang="es-MX" dirty="0">
              <a:latin typeface="Century Gothic" panose="020B0502020202020204" pitchFamily="34" charset="0"/>
            </a:endParaRPr>
          </a:p>
        </p:txBody>
      </p:sp>
      <p:sp>
        <p:nvSpPr>
          <p:cNvPr id="8" name="Rectángulo 7">
            <a:extLst>
              <a:ext uri="{FF2B5EF4-FFF2-40B4-BE49-F238E27FC236}">
                <a16:creationId xmlns:a16="http://schemas.microsoft.com/office/drawing/2014/main" xmlns="" id="{41B4E8B7-026B-4A1C-A42B-F57C37D5FB08}"/>
              </a:ext>
            </a:extLst>
          </p:cNvPr>
          <p:cNvSpPr/>
          <p:nvPr/>
        </p:nvSpPr>
        <p:spPr>
          <a:xfrm>
            <a:off x="899592" y="1218818"/>
            <a:ext cx="7632848" cy="784830"/>
          </a:xfrm>
          <a:prstGeom prst="rect">
            <a:avLst/>
          </a:prstGeom>
          <a:ln>
            <a:noFill/>
          </a:ln>
        </p:spPr>
        <p:txBody>
          <a:bodyPr wrap="square">
            <a:spAutoFit/>
          </a:bodyPr>
          <a:lstStyle/>
          <a:p>
            <a:pPr marL="0" lvl="2" algn="ctr">
              <a:buClr>
                <a:srgbClr val="C00000"/>
              </a:buClr>
            </a:pPr>
            <a:r>
              <a:rPr lang="es-ES" sz="1500" dirty="0">
                <a:latin typeface="Century Ghotic"/>
              </a:rPr>
              <a:t>Se tienen </a:t>
            </a:r>
            <a:r>
              <a:rPr lang="es-ES" sz="1500" dirty="0">
                <a:latin typeface="Century Ghotic"/>
                <a:hlinkClick r:id="rId3" action="ppaction://hlinksldjump"/>
              </a:rPr>
              <a:t>11 notas </a:t>
            </a:r>
            <a:r>
              <a:rPr lang="es-ES" sz="1500" dirty="0">
                <a:latin typeface="Century Ghotic"/>
              </a:rPr>
              <a:t>estructuradas iniciadas antes de 2016 y que suman un valor de 1,450 mdp. Dos notas son de TIIE (290 mdp) y el resto son de renta variable de Estados Unidos y Europa ligadas a índices y sectores.</a:t>
            </a:r>
          </a:p>
        </p:txBody>
      </p:sp>
      <p:graphicFrame>
        <p:nvGraphicFramePr>
          <p:cNvPr id="12" name="Tabla 11"/>
          <p:cNvGraphicFramePr>
            <a:graphicFrameLocks noGrp="1"/>
          </p:cNvGraphicFramePr>
          <p:nvPr>
            <p:extLst>
              <p:ext uri="{D42A27DB-BD31-4B8C-83A1-F6EECF244321}">
                <p14:modId xmlns:p14="http://schemas.microsoft.com/office/powerpoint/2010/main" val="4178356480"/>
              </p:ext>
            </p:extLst>
          </p:nvPr>
        </p:nvGraphicFramePr>
        <p:xfrm>
          <a:off x="457200" y="2057493"/>
          <a:ext cx="8229601" cy="3963795"/>
        </p:xfrm>
        <a:graphic>
          <a:graphicData uri="http://schemas.openxmlformats.org/drawingml/2006/table">
            <a:tbl>
              <a:tblPr/>
              <a:tblGrid>
                <a:gridCol w="876782">
                  <a:extLst>
                    <a:ext uri="{9D8B030D-6E8A-4147-A177-3AD203B41FA5}">
                      <a16:colId xmlns:a16="http://schemas.microsoft.com/office/drawing/2014/main" xmlns="" val="20000"/>
                    </a:ext>
                  </a:extLst>
                </a:gridCol>
                <a:gridCol w="755248">
                  <a:extLst>
                    <a:ext uri="{9D8B030D-6E8A-4147-A177-3AD203B41FA5}">
                      <a16:colId xmlns:a16="http://schemas.microsoft.com/office/drawing/2014/main" xmlns="" val="20001"/>
                    </a:ext>
                  </a:extLst>
                </a:gridCol>
                <a:gridCol w="564266">
                  <a:extLst>
                    <a:ext uri="{9D8B030D-6E8A-4147-A177-3AD203B41FA5}">
                      <a16:colId xmlns:a16="http://schemas.microsoft.com/office/drawing/2014/main" xmlns="" val="20002"/>
                    </a:ext>
                  </a:extLst>
                </a:gridCol>
                <a:gridCol w="824696">
                  <a:extLst>
                    <a:ext uri="{9D8B030D-6E8A-4147-A177-3AD203B41FA5}">
                      <a16:colId xmlns:a16="http://schemas.microsoft.com/office/drawing/2014/main" xmlns="" val="20003"/>
                    </a:ext>
                  </a:extLst>
                </a:gridCol>
                <a:gridCol w="399327">
                  <a:extLst>
                    <a:ext uri="{9D8B030D-6E8A-4147-A177-3AD203B41FA5}">
                      <a16:colId xmlns:a16="http://schemas.microsoft.com/office/drawing/2014/main" xmlns="" val="20004"/>
                    </a:ext>
                  </a:extLst>
                </a:gridCol>
                <a:gridCol w="816015">
                  <a:extLst>
                    <a:ext uri="{9D8B030D-6E8A-4147-A177-3AD203B41FA5}">
                      <a16:colId xmlns:a16="http://schemas.microsoft.com/office/drawing/2014/main" xmlns="" val="20005"/>
                    </a:ext>
                  </a:extLst>
                </a:gridCol>
                <a:gridCol w="408008">
                  <a:extLst>
                    <a:ext uri="{9D8B030D-6E8A-4147-A177-3AD203B41FA5}">
                      <a16:colId xmlns:a16="http://schemas.microsoft.com/office/drawing/2014/main" xmlns="" val="20006"/>
                    </a:ext>
                  </a:extLst>
                </a:gridCol>
                <a:gridCol w="442732">
                  <a:extLst>
                    <a:ext uri="{9D8B030D-6E8A-4147-A177-3AD203B41FA5}">
                      <a16:colId xmlns:a16="http://schemas.microsoft.com/office/drawing/2014/main" xmlns="" val="20007"/>
                    </a:ext>
                  </a:extLst>
                </a:gridCol>
                <a:gridCol w="442732">
                  <a:extLst>
                    <a:ext uri="{9D8B030D-6E8A-4147-A177-3AD203B41FA5}">
                      <a16:colId xmlns:a16="http://schemas.microsoft.com/office/drawing/2014/main" xmlns="" val="20008"/>
                    </a:ext>
                  </a:extLst>
                </a:gridCol>
                <a:gridCol w="503499">
                  <a:extLst>
                    <a:ext uri="{9D8B030D-6E8A-4147-A177-3AD203B41FA5}">
                      <a16:colId xmlns:a16="http://schemas.microsoft.com/office/drawing/2014/main" xmlns="" val="20009"/>
                    </a:ext>
                  </a:extLst>
                </a:gridCol>
                <a:gridCol w="442732">
                  <a:extLst>
                    <a:ext uri="{9D8B030D-6E8A-4147-A177-3AD203B41FA5}">
                      <a16:colId xmlns:a16="http://schemas.microsoft.com/office/drawing/2014/main" xmlns="" val="20010"/>
                    </a:ext>
                  </a:extLst>
                </a:gridCol>
                <a:gridCol w="1753564">
                  <a:extLst>
                    <a:ext uri="{9D8B030D-6E8A-4147-A177-3AD203B41FA5}">
                      <a16:colId xmlns:a16="http://schemas.microsoft.com/office/drawing/2014/main" xmlns="" val="20011"/>
                    </a:ext>
                  </a:extLst>
                </a:gridCol>
              </a:tblGrid>
              <a:tr h="540393">
                <a:tc>
                  <a:txBody>
                    <a:bodyPr/>
                    <a:lstStyle/>
                    <a:p>
                      <a:pPr algn="ctr" fontAlgn="ctr"/>
                      <a:r>
                        <a:rPr lang="es-MX" sz="800" b="1" i="0" u="none" strike="noStrike">
                          <a:solidFill>
                            <a:srgbClr val="FFFFFF"/>
                          </a:solidFill>
                          <a:effectLst/>
                          <a:latin typeface="Century Gothic" panose="020B0502020202020204" pitchFamily="34" charset="0"/>
                        </a:rPr>
                        <a:t>Nota Estructurada</a:t>
                      </a:r>
                    </a:p>
                  </a:txBody>
                  <a:tcPr marL="0" marR="0" marT="0" marB="0" anchor="ctr">
                    <a:lnL>
                      <a:noFill/>
                    </a:lnL>
                    <a:lnR>
                      <a:noFill/>
                    </a:lnR>
                    <a:lnT>
                      <a:noFill/>
                    </a:lnT>
                    <a:lnB w="6350" cap="flat" cmpd="sng" algn="ctr">
                      <a:solidFill>
                        <a:srgbClr val="000000"/>
                      </a:solidFill>
                      <a:prstDash val="dot"/>
                      <a:round/>
                      <a:headEnd type="none" w="med" len="med"/>
                      <a:tailEnd type="none" w="med" len="med"/>
                    </a:lnB>
                    <a:solidFill>
                      <a:srgbClr val="203764"/>
                    </a:solidFill>
                  </a:tcPr>
                </a:tc>
                <a:tc>
                  <a:txBody>
                    <a:bodyPr/>
                    <a:lstStyle/>
                    <a:p>
                      <a:pPr algn="ctr" fontAlgn="ctr"/>
                      <a:r>
                        <a:rPr lang="es-MX" sz="800" b="1" i="0" u="none" strike="noStrike">
                          <a:solidFill>
                            <a:srgbClr val="FFFFFF"/>
                          </a:solidFill>
                          <a:effectLst/>
                          <a:latin typeface="Century Gothic" panose="020B0502020202020204" pitchFamily="34" charset="0"/>
                        </a:rPr>
                        <a:t>Subyacente</a:t>
                      </a:r>
                    </a:p>
                  </a:txBody>
                  <a:tcPr marL="0" marR="0" marT="0" marB="0" anchor="ctr">
                    <a:lnL>
                      <a:noFill/>
                    </a:lnL>
                    <a:lnR>
                      <a:noFill/>
                    </a:lnR>
                    <a:lnT>
                      <a:noFill/>
                    </a:lnT>
                    <a:lnB w="6350" cap="flat" cmpd="sng" algn="ctr">
                      <a:solidFill>
                        <a:srgbClr val="000000"/>
                      </a:solidFill>
                      <a:prstDash val="dot"/>
                      <a:round/>
                      <a:headEnd type="none" w="med" len="med"/>
                      <a:tailEnd type="none" w="med" len="med"/>
                    </a:lnB>
                    <a:solidFill>
                      <a:srgbClr val="203764"/>
                    </a:solidFill>
                  </a:tcPr>
                </a:tc>
                <a:tc>
                  <a:txBody>
                    <a:bodyPr/>
                    <a:lstStyle/>
                    <a:p>
                      <a:pPr algn="ctr" fontAlgn="ctr"/>
                      <a:r>
                        <a:rPr lang="es-MX" sz="800" b="1" i="0" u="none" strike="noStrike">
                          <a:solidFill>
                            <a:srgbClr val="FFFFFF"/>
                          </a:solidFill>
                          <a:effectLst/>
                          <a:latin typeface="Century Gothic" panose="020B0502020202020204" pitchFamily="34" charset="0"/>
                        </a:rPr>
                        <a:t>Fecha de Emisión</a:t>
                      </a:r>
                    </a:p>
                  </a:txBody>
                  <a:tcPr marL="0" marR="0" marT="0" marB="0" anchor="ctr">
                    <a:lnL>
                      <a:noFill/>
                    </a:lnL>
                    <a:lnR>
                      <a:noFill/>
                    </a:lnR>
                    <a:lnT>
                      <a:noFill/>
                    </a:lnT>
                    <a:lnB w="6350" cap="flat" cmpd="sng" algn="ctr">
                      <a:solidFill>
                        <a:srgbClr val="000000"/>
                      </a:solidFill>
                      <a:prstDash val="dot"/>
                      <a:round/>
                      <a:headEnd type="none" w="med" len="med"/>
                      <a:tailEnd type="none" w="med" len="med"/>
                    </a:lnB>
                    <a:solidFill>
                      <a:srgbClr val="203764"/>
                    </a:solidFill>
                  </a:tcPr>
                </a:tc>
                <a:tc>
                  <a:txBody>
                    <a:bodyPr/>
                    <a:lstStyle/>
                    <a:p>
                      <a:pPr algn="ctr" fontAlgn="ctr"/>
                      <a:r>
                        <a:rPr lang="es-MX" sz="800" b="1" i="0" u="none" strike="noStrike">
                          <a:solidFill>
                            <a:srgbClr val="FFFFFF"/>
                          </a:solidFill>
                          <a:effectLst/>
                          <a:latin typeface="Century Gothic" panose="020B0502020202020204" pitchFamily="34" charset="0"/>
                        </a:rPr>
                        <a:t>Fecha de Vencimiento</a:t>
                      </a:r>
                    </a:p>
                  </a:txBody>
                  <a:tcPr marL="0" marR="0" marT="0" marB="0" anchor="ctr">
                    <a:lnL>
                      <a:noFill/>
                    </a:lnL>
                    <a:lnR>
                      <a:noFill/>
                    </a:lnR>
                    <a:lnT>
                      <a:noFill/>
                    </a:lnT>
                    <a:lnB w="6350" cap="flat" cmpd="sng" algn="ctr">
                      <a:solidFill>
                        <a:srgbClr val="000000"/>
                      </a:solidFill>
                      <a:prstDash val="dot"/>
                      <a:round/>
                      <a:headEnd type="none" w="med" len="med"/>
                      <a:tailEnd type="none" w="med" len="med"/>
                    </a:lnB>
                    <a:solidFill>
                      <a:srgbClr val="203764"/>
                    </a:solidFill>
                  </a:tcPr>
                </a:tc>
                <a:tc>
                  <a:txBody>
                    <a:bodyPr/>
                    <a:lstStyle/>
                    <a:p>
                      <a:pPr algn="ctr" fontAlgn="ctr"/>
                      <a:r>
                        <a:rPr lang="es-MX" sz="800" b="1" i="0" u="none" strike="noStrike">
                          <a:solidFill>
                            <a:srgbClr val="FFFFFF"/>
                          </a:solidFill>
                          <a:effectLst/>
                          <a:latin typeface="Century Gothic" panose="020B0502020202020204" pitchFamily="34" charset="0"/>
                        </a:rPr>
                        <a:t>Plazo (años)</a:t>
                      </a:r>
                    </a:p>
                  </a:txBody>
                  <a:tcPr marL="0" marR="0" marT="0" marB="0" anchor="ctr">
                    <a:lnL>
                      <a:noFill/>
                    </a:lnL>
                    <a:lnR>
                      <a:noFill/>
                    </a:lnR>
                    <a:lnT>
                      <a:noFill/>
                    </a:lnT>
                    <a:lnB w="6350" cap="flat" cmpd="sng" algn="ctr">
                      <a:solidFill>
                        <a:srgbClr val="000000"/>
                      </a:solidFill>
                      <a:prstDash val="dot"/>
                      <a:round/>
                      <a:headEnd type="none" w="med" len="med"/>
                      <a:tailEnd type="none" w="med" len="med"/>
                    </a:lnB>
                    <a:solidFill>
                      <a:srgbClr val="203764"/>
                    </a:solidFill>
                  </a:tcPr>
                </a:tc>
                <a:tc>
                  <a:txBody>
                    <a:bodyPr/>
                    <a:lstStyle/>
                    <a:p>
                      <a:pPr algn="ctr" fontAlgn="ctr"/>
                      <a:r>
                        <a:rPr lang="es-MX" sz="800" b="1" i="0" u="none" strike="noStrike">
                          <a:solidFill>
                            <a:srgbClr val="FFFFFF"/>
                          </a:solidFill>
                          <a:effectLst/>
                          <a:latin typeface="Century Gothic" panose="020B0502020202020204" pitchFamily="34" charset="0"/>
                        </a:rPr>
                        <a:t>Plazo a Vencimiento (años)</a:t>
                      </a:r>
                    </a:p>
                  </a:txBody>
                  <a:tcPr marL="0" marR="0" marT="0" marB="0" anchor="ctr">
                    <a:lnL>
                      <a:noFill/>
                    </a:lnL>
                    <a:lnR>
                      <a:noFill/>
                    </a:lnR>
                    <a:lnT>
                      <a:noFill/>
                    </a:lnT>
                    <a:lnB w="6350" cap="flat" cmpd="sng" algn="ctr">
                      <a:solidFill>
                        <a:srgbClr val="000000"/>
                      </a:solidFill>
                      <a:prstDash val="dot"/>
                      <a:round/>
                      <a:headEnd type="none" w="med" len="med"/>
                      <a:tailEnd type="none" w="med" len="med"/>
                    </a:lnB>
                    <a:solidFill>
                      <a:srgbClr val="203764"/>
                    </a:solidFill>
                  </a:tcPr>
                </a:tc>
                <a:tc>
                  <a:txBody>
                    <a:bodyPr/>
                    <a:lstStyle/>
                    <a:p>
                      <a:pPr algn="ctr" fontAlgn="ctr"/>
                      <a:r>
                        <a:rPr lang="es-MX" sz="800" b="1" i="0" u="none" strike="noStrike">
                          <a:solidFill>
                            <a:srgbClr val="FFFFFF"/>
                          </a:solidFill>
                          <a:effectLst/>
                          <a:latin typeface="Century Gothic" panose="020B0502020202020204" pitchFamily="34" charset="0"/>
                        </a:rPr>
                        <a:t>Monto (mdp)</a:t>
                      </a:r>
                    </a:p>
                  </a:txBody>
                  <a:tcPr marL="0" marR="0" marT="0" marB="0" anchor="ctr">
                    <a:lnL>
                      <a:noFill/>
                    </a:lnL>
                    <a:lnR>
                      <a:noFill/>
                    </a:lnR>
                    <a:lnT>
                      <a:noFill/>
                    </a:lnT>
                    <a:lnB w="6350" cap="flat" cmpd="sng" algn="ctr">
                      <a:solidFill>
                        <a:srgbClr val="000000"/>
                      </a:solidFill>
                      <a:prstDash val="dot"/>
                      <a:round/>
                      <a:headEnd type="none" w="med" len="med"/>
                      <a:tailEnd type="none" w="med" len="med"/>
                    </a:lnB>
                    <a:solidFill>
                      <a:srgbClr val="203764"/>
                    </a:solidFill>
                  </a:tcPr>
                </a:tc>
                <a:tc>
                  <a:txBody>
                    <a:bodyPr/>
                    <a:lstStyle/>
                    <a:p>
                      <a:pPr algn="ctr" fontAlgn="ctr"/>
                      <a:r>
                        <a:rPr lang="es-MX" sz="800" b="1" i="0" u="none" strike="noStrike">
                          <a:solidFill>
                            <a:srgbClr val="FFFFFF"/>
                          </a:solidFill>
                          <a:effectLst/>
                          <a:latin typeface="Century Gothic" panose="020B0502020202020204" pitchFamily="34" charset="0"/>
                        </a:rPr>
                        <a:t>% FANVIT</a:t>
                      </a:r>
                    </a:p>
                  </a:txBody>
                  <a:tcPr marL="0" marR="0" marT="0" marB="0" anchor="ctr">
                    <a:lnL>
                      <a:noFill/>
                    </a:lnL>
                    <a:lnR>
                      <a:noFill/>
                    </a:lnR>
                    <a:lnT>
                      <a:noFill/>
                    </a:lnT>
                    <a:lnB w="6350" cap="flat" cmpd="sng" algn="ctr">
                      <a:solidFill>
                        <a:srgbClr val="000000"/>
                      </a:solidFill>
                      <a:prstDash val="dot"/>
                      <a:round/>
                      <a:headEnd type="none" w="med" len="med"/>
                      <a:tailEnd type="none" w="med" len="med"/>
                    </a:lnB>
                    <a:solidFill>
                      <a:srgbClr val="203764"/>
                    </a:solidFill>
                  </a:tcPr>
                </a:tc>
                <a:tc>
                  <a:txBody>
                    <a:bodyPr/>
                    <a:lstStyle/>
                    <a:p>
                      <a:pPr algn="ctr" fontAlgn="ctr"/>
                      <a:r>
                        <a:rPr lang="es-MX" sz="800" b="1" i="0" u="none" strike="noStrike">
                          <a:solidFill>
                            <a:srgbClr val="FFFFFF"/>
                          </a:solidFill>
                          <a:effectLst/>
                          <a:latin typeface="Century Gothic" panose="020B0502020202020204" pitchFamily="34" charset="0"/>
                        </a:rPr>
                        <a:t>Precio de Compra</a:t>
                      </a:r>
                    </a:p>
                  </a:txBody>
                  <a:tcPr marL="0" marR="0" marT="0" marB="0" anchor="ctr">
                    <a:lnL>
                      <a:noFill/>
                    </a:lnL>
                    <a:lnR>
                      <a:noFill/>
                    </a:lnR>
                    <a:lnT>
                      <a:noFill/>
                    </a:lnT>
                    <a:lnB w="6350" cap="flat" cmpd="sng" algn="ctr">
                      <a:solidFill>
                        <a:srgbClr val="000000"/>
                      </a:solidFill>
                      <a:prstDash val="dot"/>
                      <a:round/>
                      <a:headEnd type="none" w="med" len="med"/>
                      <a:tailEnd type="none" w="med" len="med"/>
                    </a:lnB>
                    <a:solidFill>
                      <a:srgbClr val="203764"/>
                    </a:solidFill>
                  </a:tcPr>
                </a:tc>
                <a:tc>
                  <a:txBody>
                    <a:bodyPr/>
                    <a:lstStyle/>
                    <a:p>
                      <a:pPr algn="ctr" fontAlgn="ctr"/>
                      <a:r>
                        <a:rPr lang="es-MX" sz="800" b="1" i="0" u="none" strike="noStrike">
                          <a:solidFill>
                            <a:srgbClr val="FFFFFF"/>
                          </a:solidFill>
                          <a:effectLst/>
                          <a:latin typeface="Century Gothic" panose="020B0502020202020204" pitchFamily="34" charset="0"/>
                        </a:rPr>
                        <a:t>Precio Actual (vector)</a:t>
                      </a:r>
                    </a:p>
                  </a:txBody>
                  <a:tcPr marL="0" marR="0" marT="0" marB="0" anchor="ctr">
                    <a:lnL>
                      <a:noFill/>
                    </a:lnL>
                    <a:lnR>
                      <a:noFill/>
                    </a:lnR>
                    <a:lnT>
                      <a:noFill/>
                    </a:lnT>
                    <a:lnB w="6350" cap="flat" cmpd="sng" algn="ctr">
                      <a:solidFill>
                        <a:srgbClr val="000000"/>
                      </a:solidFill>
                      <a:prstDash val="dot"/>
                      <a:round/>
                      <a:headEnd type="none" w="med" len="med"/>
                      <a:tailEnd type="none" w="med" len="med"/>
                    </a:lnB>
                    <a:solidFill>
                      <a:srgbClr val="203764"/>
                    </a:solidFill>
                  </a:tcPr>
                </a:tc>
                <a:tc>
                  <a:txBody>
                    <a:bodyPr/>
                    <a:lstStyle/>
                    <a:p>
                      <a:pPr algn="l" fontAlgn="b"/>
                      <a:r>
                        <a:rPr lang="es-MX" sz="800" b="1" i="0" u="none" strike="noStrike">
                          <a:solidFill>
                            <a:srgbClr val="FFFFFF"/>
                          </a:solidFill>
                          <a:effectLst/>
                          <a:latin typeface="Century Gothic" panose="020B0502020202020204" pitchFamily="34" charset="0"/>
                        </a:rPr>
                        <a:t>Rend.</a:t>
                      </a:r>
                      <a:endParaRPr lang="es-MX" sz="800" b="0" i="0" u="none" strike="noStrike">
                        <a:solidFill>
                          <a:srgbClr val="000000"/>
                        </a:solidFill>
                        <a:effectLst/>
                        <a:latin typeface="Calibri" panose="020F0502020204030204" pitchFamily="34" charset="0"/>
                      </a:endParaRPr>
                    </a:p>
                  </a:txBody>
                  <a:tcPr marL="0" marR="0" marT="0" marB="0" anchor="ctr">
                    <a:lnL>
                      <a:noFill/>
                    </a:lnL>
                    <a:lnR>
                      <a:noFill/>
                    </a:lnR>
                    <a:lnT>
                      <a:noFill/>
                    </a:lnT>
                    <a:lnB w="6350" cap="flat" cmpd="sng" algn="ctr">
                      <a:solidFill>
                        <a:srgbClr val="000000"/>
                      </a:solidFill>
                      <a:prstDash val="dot"/>
                      <a:round/>
                      <a:headEnd type="none" w="med" len="med"/>
                      <a:tailEnd type="none" w="med" len="med"/>
                    </a:lnB>
                    <a:solidFill>
                      <a:srgbClr val="203764"/>
                    </a:solidFill>
                  </a:tcPr>
                </a:tc>
                <a:tc>
                  <a:txBody>
                    <a:bodyPr/>
                    <a:lstStyle/>
                    <a:p>
                      <a:pPr algn="ctr" fontAlgn="ctr"/>
                      <a:r>
                        <a:rPr lang="es-MX" sz="800" b="1" i="0" u="none" strike="noStrike">
                          <a:solidFill>
                            <a:srgbClr val="FFFFFF"/>
                          </a:solidFill>
                          <a:effectLst/>
                          <a:latin typeface="Century Gothic" panose="020B0502020202020204" pitchFamily="34" charset="0"/>
                        </a:rPr>
                        <a:t>Descripción</a:t>
                      </a:r>
                    </a:p>
                  </a:txBody>
                  <a:tcPr marL="0" marR="0" marT="0" marB="0" anchor="ctr">
                    <a:lnL>
                      <a:noFill/>
                    </a:lnL>
                    <a:lnR>
                      <a:noFill/>
                    </a:lnR>
                    <a:lnT>
                      <a:noFill/>
                    </a:lnT>
                    <a:lnB w="6350" cap="flat" cmpd="sng" algn="ctr">
                      <a:solidFill>
                        <a:srgbClr val="000000"/>
                      </a:solidFill>
                      <a:prstDash val="dot"/>
                      <a:round/>
                      <a:headEnd type="none" w="med" len="med"/>
                      <a:tailEnd type="none" w="med" len="med"/>
                    </a:lnB>
                    <a:solidFill>
                      <a:srgbClr val="203764"/>
                    </a:solidFill>
                  </a:tcPr>
                </a:tc>
                <a:extLst>
                  <a:ext uri="{0D108BD9-81ED-4DB2-BD59-A6C34878D82A}">
                    <a16:rowId xmlns:a16="http://schemas.microsoft.com/office/drawing/2014/main" xmlns="" val="10000"/>
                  </a:ext>
                </a:extLst>
              </a:tr>
              <a:tr h="292984">
                <a:tc>
                  <a:txBody>
                    <a:bodyPr/>
                    <a:lstStyle/>
                    <a:p>
                      <a:pPr algn="ctr" fontAlgn="ctr"/>
                      <a:r>
                        <a:rPr lang="es-MX" sz="800" b="0" i="0" u="none" strike="noStrike">
                          <a:solidFill>
                            <a:srgbClr val="000000"/>
                          </a:solidFill>
                          <a:effectLst/>
                          <a:latin typeface="Century Gothic" panose="020B0502020202020204" pitchFamily="34" charset="0"/>
                        </a:rPr>
                        <a:t>JBSAN S00706</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Dow Jones</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20/10/2015</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19/10/2018</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3.0 </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0.6 </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150</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0.12%</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100 </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113.1 </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13.1%</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n-US" sz="800" b="0" i="0" u="none" strike="noStrike">
                          <a:solidFill>
                            <a:srgbClr val="000000"/>
                          </a:solidFill>
                          <a:effectLst/>
                          <a:latin typeface="Century Gothic" panose="020B0502020202020204" pitchFamily="34" charset="0"/>
                        </a:rPr>
                        <a:t>Call Spread Dow Jones Industrial Average.</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extLst>
                  <a:ext uri="{0D108BD9-81ED-4DB2-BD59-A6C34878D82A}">
                    <a16:rowId xmlns:a16="http://schemas.microsoft.com/office/drawing/2014/main" xmlns="" val="10001"/>
                  </a:ext>
                </a:extLst>
              </a:tr>
              <a:tr h="343768">
                <a:tc>
                  <a:txBody>
                    <a:bodyPr/>
                    <a:lstStyle/>
                    <a:p>
                      <a:pPr algn="ctr" fontAlgn="ctr"/>
                      <a:r>
                        <a:rPr lang="es-MX" sz="800" b="0" i="0" u="none" strike="noStrike">
                          <a:solidFill>
                            <a:srgbClr val="000000"/>
                          </a:solidFill>
                          <a:effectLst/>
                          <a:latin typeface="Century Gothic" panose="020B0502020202020204" pitchFamily="34" charset="0"/>
                        </a:rPr>
                        <a:t>99SCOTIAB 7-15</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IXM/SX5E</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06/05/2015</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07/05/2018</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3.0 </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0.2 </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80</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0.06%</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100 </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108.8 </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8.8%</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"Call Spread" ligado al comportamiento del IXM (50%) Y SX5E (50%).</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extLst>
                  <a:ext uri="{0D108BD9-81ED-4DB2-BD59-A6C34878D82A}">
                    <a16:rowId xmlns:a16="http://schemas.microsoft.com/office/drawing/2014/main" xmlns="" val="10002"/>
                  </a:ext>
                </a:extLst>
              </a:tr>
              <a:tr h="286473">
                <a:tc>
                  <a:txBody>
                    <a:bodyPr/>
                    <a:lstStyle/>
                    <a:p>
                      <a:pPr algn="ctr" fontAlgn="ctr"/>
                      <a:r>
                        <a:rPr lang="es-MX" sz="800" b="0" i="0" u="none" strike="noStrike">
                          <a:solidFill>
                            <a:srgbClr val="000000"/>
                          </a:solidFill>
                          <a:effectLst/>
                          <a:latin typeface="Century Gothic" panose="020B0502020202020204" pitchFamily="34" charset="0"/>
                        </a:rPr>
                        <a:t>JBSAN S00684</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Euro Stoxx 50</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25/09/2015</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27/09/2018</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3.1 </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0.6 </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125</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0.10%</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100 </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107.9 </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7.9%</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Rendimiento ligado al Índice Eurostoxx 50 " CALL SPREAD”.</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extLst>
                  <a:ext uri="{0D108BD9-81ED-4DB2-BD59-A6C34878D82A}">
                    <a16:rowId xmlns:a16="http://schemas.microsoft.com/office/drawing/2014/main" xmlns="" val="10003"/>
                  </a:ext>
                </a:extLst>
              </a:tr>
              <a:tr h="286473">
                <a:tc>
                  <a:txBody>
                    <a:bodyPr/>
                    <a:lstStyle/>
                    <a:p>
                      <a:pPr algn="ctr" fontAlgn="ctr"/>
                      <a:r>
                        <a:rPr lang="es-MX" sz="800" b="0" i="0" u="none" strike="noStrike">
                          <a:solidFill>
                            <a:srgbClr val="000000"/>
                          </a:solidFill>
                          <a:effectLst/>
                          <a:latin typeface="Century Gothic" panose="020B0502020202020204" pitchFamily="34" charset="0"/>
                        </a:rPr>
                        <a:t>JBSAN S00654</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Euro Stoxx 50</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28/08/2015</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30/08/2018</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3.1 </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0.5 </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125</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0.10%</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100 </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104.9 </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4.9%</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Rendimiento ligado al Índice Eurostoxx 50 " CALL SPREAD”.</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extLst>
                  <a:ext uri="{0D108BD9-81ED-4DB2-BD59-A6C34878D82A}">
                    <a16:rowId xmlns:a16="http://schemas.microsoft.com/office/drawing/2014/main" xmlns="" val="10004"/>
                  </a:ext>
                </a:extLst>
              </a:tr>
              <a:tr h="286473">
                <a:tc>
                  <a:txBody>
                    <a:bodyPr/>
                    <a:lstStyle/>
                    <a:p>
                      <a:pPr algn="ctr" fontAlgn="ctr"/>
                      <a:r>
                        <a:rPr lang="es-MX" sz="800" b="0" i="0" u="none" strike="noStrike">
                          <a:solidFill>
                            <a:srgbClr val="000000"/>
                          </a:solidFill>
                          <a:effectLst/>
                          <a:latin typeface="Century Gothic" panose="020B0502020202020204" pitchFamily="34" charset="0"/>
                        </a:rPr>
                        <a:t>JBSAN S00680</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Euro Stoxx 50</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18/09/2015</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20/09/2018</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3.1 </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0.6 </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100</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0.08%</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100 </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103.6 </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3.6%</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Rendimiento ligado al Índice Eurostoxx 50 " CALL SPREAD”.</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extLst>
                  <a:ext uri="{0D108BD9-81ED-4DB2-BD59-A6C34878D82A}">
                    <a16:rowId xmlns:a16="http://schemas.microsoft.com/office/drawing/2014/main" xmlns="" val="10005"/>
                  </a:ext>
                </a:extLst>
              </a:tr>
              <a:tr h="286473">
                <a:tc>
                  <a:txBody>
                    <a:bodyPr/>
                    <a:lstStyle/>
                    <a:p>
                      <a:pPr algn="ctr" fontAlgn="ctr"/>
                      <a:r>
                        <a:rPr lang="es-MX" sz="800" b="0" i="0" u="none" strike="noStrike">
                          <a:solidFill>
                            <a:srgbClr val="000000"/>
                          </a:solidFill>
                          <a:effectLst/>
                          <a:latin typeface="Century Gothic" panose="020B0502020202020204" pitchFamily="34" charset="0"/>
                        </a:rPr>
                        <a:t>JBSAN S00626</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Ser. Públicos Europa</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13/07/2015</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12/07/2018</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3.0 </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0.4 </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125</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0.10%</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100 </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100.0 </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0.0%</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Rendimiento ligado al Índice EUROSTOXX UTILITIES (SX6E).</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extLst>
                  <a:ext uri="{0D108BD9-81ED-4DB2-BD59-A6C34878D82A}">
                    <a16:rowId xmlns:a16="http://schemas.microsoft.com/office/drawing/2014/main" xmlns="" val="10006"/>
                  </a:ext>
                </a:extLst>
              </a:tr>
              <a:tr h="286473">
                <a:tc>
                  <a:txBody>
                    <a:bodyPr/>
                    <a:lstStyle/>
                    <a:p>
                      <a:pPr algn="ctr" fontAlgn="ctr"/>
                      <a:r>
                        <a:rPr lang="es-MX" sz="800" b="0" i="0" u="none" strike="noStrike">
                          <a:solidFill>
                            <a:srgbClr val="000000"/>
                          </a:solidFill>
                          <a:effectLst/>
                          <a:latin typeface="Century Gothic" panose="020B0502020202020204" pitchFamily="34" charset="0"/>
                        </a:rPr>
                        <a:t>JBSAN S00567</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Euro Stoxx 50</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13/05/2015</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16/05/2018</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3.1 </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0.2 </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150</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0.12%</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100 </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99.0 </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-1.0%</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Rendimiento ligado al Índice Eurostoxx 50 " CALL SPREAD”.</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extLst>
                  <a:ext uri="{0D108BD9-81ED-4DB2-BD59-A6C34878D82A}">
                    <a16:rowId xmlns:a16="http://schemas.microsoft.com/office/drawing/2014/main" xmlns="" val="10007"/>
                  </a:ext>
                </a:extLst>
              </a:tr>
              <a:tr h="286473">
                <a:tc>
                  <a:txBody>
                    <a:bodyPr/>
                    <a:lstStyle/>
                    <a:p>
                      <a:pPr algn="ctr" fontAlgn="ctr"/>
                      <a:r>
                        <a:rPr lang="es-MX" sz="800" b="0" i="0" u="none" strike="noStrike">
                          <a:solidFill>
                            <a:srgbClr val="000000"/>
                          </a:solidFill>
                          <a:effectLst/>
                          <a:latin typeface="Century Gothic" panose="020B0502020202020204" pitchFamily="34" charset="0"/>
                        </a:rPr>
                        <a:t>JBACOMER S5108</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Euro Stoxx 50</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27/11/2015</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23/11/2018</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3.0 </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0.7 </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170</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0.13%</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100 </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98.0 </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-2.0%</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Rendimiento ligado al Índice Eurostoxx 50 " CALL SPREAD”.</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extLst>
                  <a:ext uri="{0D108BD9-81ED-4DB2-BD59-A6C34878D82A}">
                    <a16:rowId xmlns:a16="http://schemas.microsoft.com/office/drawing/2014/main" xmlns="" val="10008"/>
                  </a:ext>
                </a:extLst>
              </a:tr>
              <a:tr h="286473">
                <a:tc>
                  <a:txBody>
                    <a:bodyPr/>
                    <a:lstStyle/>
                    <a:p>
                      <a:pPr algn="ctr" fontAlgn="ctr"/>
                      <a:r>
                        <a:rPr lang="es-MX" sz="800" b="0" i="0" u="none" strike="noStrike">
                          <a:solidFill>
                            <a:srgbClr val="000000"/>
                          </a:solidFill>
                          <a:effectLst/>
                          <a:latin typeface="Century Gothic" panose="020B0502020202020204" pitchFamily="34" charset="0"/>
                        </a:rPr>
                        <a:t>JBACOMER S5109</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TIIE28</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26/11/2015</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07/06/2018</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2.6 </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0.3 </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170</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0.13%</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100 </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97.9 </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-2.1%</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“Rango Acumulable” ligado a TIIE 28d.</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extLst>
                  <a:ext uri="{0D108BD9-81ED-4DB2-BD59-A6C34878D82A}">
                    <a16:rowId xmlns:a16="http://schemas.microsoft.com/office/drawing/2014/main" xmlns="" val="10009"/>
                  </a:ext>
                </a:extLst>
              </a:tr>
              <a:tr h="229179">
                <a:tc>
                  <a:txBody>
                    <a:bodyPr/>
                    <a:lstStyle/>
                    <a:p>
                      <a:pPr algn="ctr" fontAlgn="ctr"/>
                      <a:r>
                        <a:rPr lang="es-MX" sz="800" b="0" i="0" u="none" strike="noStrike">
                          <a:solidFill>
                            <a:srgbClr val="000000"/>
                          </a:solidFill>
                          <a:effectLst/>
                          <a:latin typeface="Century Gothic" panose="020B0502020202020204" pitchFamily="34" charset="0"/>
                        </a:rPr>
                        <a:t>99SCOTIAB 19-15</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TIIE28</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04/12/2015</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15/06/2018</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2.6 </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0.3 </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120</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0.09%</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100 </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97.8 </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-2.2%</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“Rango Acumulable” ligado a TIIE 28d.</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extLst>
                  <a:ext uri="{0D108BD9-81ED-4DB2-BD59-A6C34878D82A}">
                    <a16:rowId xmlns:a16="http://schemas.microsoft.com/office/drawing/2014/main" xmlns="" val="10010"/>
                  </a:ext>
                </a:extLst>
              </a:tr>
              <a:tr h="286473">
                <a:tc>
                  <a:txBody>
                    <a:bodyPr/>
                    <a:lstStyle/>
                    <a:p>
                      <a:pPr algn="ctr" fontAlgn="ctr"/>
                      <a:r>
                        <a:rPr lang="es-MX" sz="800" b="0" i="0" u="none" strike="noStrike">
                          <a:solidFill>
                            <a:srgbClr val="000000"/>
                          </a:solidFill>
                          <a:effectLst/>
                          <a:latin typeface="Century Gothic" panose="020B0502020202020204" pitchFamily="34" charset="0"/>
                        </a:rPr>
                        <a:t>JBSAN S00727</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Salud Europa</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11/11/2015</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14/11/2019</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4.1 </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1.7 </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175</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0.14%</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100 </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89.4 </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-10.6%</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800" b="0" i="0" u="none" strike="noStrike">
                          <a:solidFill>
                            <a:srgbClr val="000000"/>
                          </a:solidFill>
                          <a:effectLst/>
                          <a:latin typeface="Century Gothic" panose="020B0502020202020204" pitchFamily="34" charset="0"/>
                        </a:rPr>
                        <a:t>Índice INDICE STOXX EUROPE 600 Health Care (SXDP) “CALL SPREAD”.</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0011"/>
                  </a:ext>
                </a:extLst>
              </a:tr>
              <a:tr h="149747">
                <a:tc>
                  <a:txBody>
                    <a:bodyPr/>
                    <a:lstStyle/>
                    <a:p>
                      <a:pPr algn="ctr" fontAlgn="ctr"/>
                      <a:r>
                        <a:rPr lang="es-MX" sz="800" b="0" i="0" u="none" strike="noStrike">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A6A6A6"/>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A6A6A6"/>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A6A6A6"/>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A6A6A6"/>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A6A6A6"/>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A6A6A6"/>
                    </a:solidFill>
                  </a:tcPr>
                </a:tc>
                <a:tc>
                  <a:txBody>
                    <a:bodyPr/>
                    <a:lstStyle/>
                    <a:p>
                      <a:pPr algn="ctr" fontAlgn="ctr"/>
                      <a:r>
                        <a:rPr lang="es-MX" sz="800" b="1" i="0" u="none" strike="noStrike">
                          <a:solidFill>
                            <a:srgbClr val="000000"/>
                          </a:solidFill>
                          <a:effectLst/>
                          <a:latin typeface="Century Gothic" panose="020B0502020202020204" pitchFamily="34" charset="0"/>
                        </a:rPr>
                        <a:t>1,490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A6A6A6"/>
                    </a:solidFill>
                  </a:tcPr>
                </a:tc>
                <a:tc>
                  <a:txBody>
                    <a:bodyPr/>
                    <a:lstStyle/>
                    <a:p>
                      <a:pPr algn="ctr" fontAlgn="ctr"/>
                      <a:r>
                        <a:rPr lang="es-MX" sz="800" b="1" i="0" u="none" strike="noStrike">
                          <a:solidFill>
                            <a:srgbClr val="000000"/>
                          </a:solidFill>
                          <a:effectLst/>
                          <a:latin typeface="Century Gothic" panose="020B0502020202020204" pitchFamily="34" charset="0"/>
                        </a:rPr>
                        <a:t>1.2%</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A6A6A6"/>
                    </a:solidFill>
                  </a:tcPr>
                </a:tc>
                <a:tc>
                  <a:txBody>
                    <a:bodyPr/>
                    <a:lstStyle/>
                    <a:p>
                      <a:pPr algn="ctr" fontAlgn="ctr"/>
                      <a:r>
                        <a:rPr lang="es-MX" sz="800" b="0" i="0" u="none" strike="noStrike">
                          <a:solidFill>
                            <a:srgbClr val="C00000"/>
                          </a:solidFill>
                          <a:effectLst/>
                          <a:latin typeface="Century Gothic" panose="020B050202020202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A6A6A6"/>
                    </a:solidFill>
                  </a:tcPr>
                </a:tc>
                <a:tc>
                  <a:txBody>
                    <a:bodyPr/>
                    <a:lstStyle/>
                    <a:p>
                      <a:pPr algn="ctr" fontAlgn="ctr"/>
                      <a:r>
                        <a:rPr lang="es-MX" sz="800" b="1" i="0" u="none" strike="noStrike">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A6A6A6"/>
                    </a:solidFill>
                  </a:tcPr>
                </a:tc>
                <a:tc>
                  <a:txBody>
                    <a:bodyPr/>
                    <a:lstStyle/>
                    <a:p>
                      <a:pPr algn="ctr" fontAlgn="ctr"/>
                      <a:r>
                        <a:rPr lang="es-MX" sz="800" b="1" i="0" u="none" strike="noStrike">
                          <a:solidFill>
                            <a:srgbClr val="000000"/>
                          </a:solidFill>
                          <a:effectLst/>
                          <a:latin typeface="Century Gothic" panose="020B0502020202020204" pitchFamily="34" charset="0"/>
                        </a:rPr>
                        <a:t>1.12%</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A6A6A6"/>
                    </a:solidFill>
                  </a:tcPr>
                </a:tc>
                <a:tc>
                  <a:txBody>
                    <a:bodyPr/>
                    <a:lstStyle/>
                    <a:p>
                      <a:pPr algn="ctr" fontAlgn="ctr"/>
                      <a:r>
                        <a:rPr lang="es-MX" sz="800" b="0" i="0" u="none" strike="noStrike" dirty="0">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A6A6A6"/>
                    </a:solidFill>
                  </a:tcPr>
                </a:tc>
                <a:extLst>
                  <a:ext uri="{0D108BD9-81ED-4DB2-BD59-A6C34878D82A}">
                    <a16:rowId xmlns:a16="http://schemas.microsoft.com/office/drawing/2014/main" xmlns="" val="10012"/>
                  </a:ext>
                </a:extLst>
              </a:tr>
            </a:tbl>
          </a:graphicData>
        </a:graphic>
      </p:graphicFrame>
      <p:sp>
        <p:nvSpPr>
          <p:cNvPr id="13" name="Flecha: hacia abajo 1">
            <a:extLst>
              <a:ext uri="{FF2B5EF4-FFF2-40B4-BE49-F238E27FC236}">
                <a16:creationId xmlns:a16="http://schemas.microsoft.com/office/drawing/2014/main" xmlns="" id="{83EA1675-81B9-46AC-BFDA-8C9900FE0B60}"/>
              </a:ext>
            </a:extLst>
          </p:cNvPr>
          <p:cNvSpPr/>
          <p:nvPr/>
        </p:nvSpPr>
        <p:spPr>
          <a:xfrm>
            <a:off x="11596688" y="3128959"/>
            <a:ext cx="461962" cy="285750"/>
          </a:xfrm>
          <a:prstGeom prst="down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es-MX" sz="1100"/>
          </a:p>
        </p:txBody>
      </p:sp>
    </p:spTree>
    <p:extLst>
      <p:ext uri="{BB962C8B-B14F-4D97-AF65-F5344CB8AC3E}">
        <p14:creationId xmlns:p14="http://schemas.microsoft.com/office/powerpoint/2010/main" val="9726234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3999" y="288000"/>
            <a:ext cx="6496498" cy="631524"/>
          </a:xfrm>
        </p:spPr>
        <p:txBody>
          <a:bodyPr>
            <a:normAutofit/>
          </a:bodyPr>
          <a:lstStyle/>
          <a:p>
            <a:r>
              <a:rPr lang="es-ES" sz="2000" b="1" dirty="0">
                <a:latin typeface="Century Gothic" panose="020B0502020202020204" pitchFamily="34" charset="0"/>
              </a:rPr>
              <a:t>Expectativas por clases de activo</a:t>
            </a:r>
            <a:endParaRPr lang="es-MX" sz="2000" b="1" dirty="0">
              <a:latin typeface="Century Gothic" panose="020B0502020202020204" pitchFamily="34" charset="0"/>
            </a:endParaRPr>
          </a:p>
        </p:txBody>
      </p:sp>
      <p:sp>
        <p:nvSpPr>
          <p:cNvPr id="3" name="CuadroTexto 2"/>
          <p:cNvSpPr txBox="1"/>
          <p:nvPr/>
        </p:nvSpPr>
        <p:spPr>
          <a:xfrm>
            <a:off x="222791" y="6521436"/>
            <a:ext cx="3169457" cy="200055"/>
          </a:xfrm>
          <a:prstGeom prst="rect">
            <a:avLst/>
          </a:prstGeom>
          <a:noFill/>
        </p:spPr>
        <p:txBody>
          <a:bodyPr wrap="none" rtlCol="0">
            <a:spAutoFit/>
          </a:bodyPr>
          <a:lstStyle/>
          <a:p>
            <a:pPr defTabSz="457200" eaLnBrk="0" fontAlgn="base" hangingPunct="0">
              <a:spcBef>
                <a:spcPct val="0"/>
              </a:spcBef>
              <a:spcAft>
                <a:spcPct val="0"/>
              </a:spcAft>
            </a:pPr>
            <a:r>
              <a:rPr lang="es-MX" sz="700" dirty="0">
                <a:solidFill>
                  <a:prstClr val="black"/>
                </a:solidFill>
                <a:latin typeface="Century Gothic" panose="020B0502020202020204" pitchFamily="34" charset="0"/>
              </a:rPr>
              <a:t>*Incluye papeles donde el emisor es un corporativo o un fideicomiso</a:t>
            </a:r>
          </a:p>
        </p:txBody>
      </p:sp>
      <p:sp>
        <p:nvSpPr>
          <p:cNvPr id="25" name="3 Marcador de número de diapositiva"/>
          <p:cNvSpPr>
            <a:spLocks noGrp="1"/>
          </p:cNvSpPr>
          <p:nvPr>
            <p:ph type="sldNum" sz="quarter" idx="12"/>
          </p:nvPr>
        </p:nvSpPr>
        <p:spPr>
          <a:xfrm>
            <a:off x="8134502" y="6483105"/>
            <a:ext cx="552298" cy="365125"/>
          </a:xfrm>
        </p:spPr>
        <p:txBody>
          <a:bodyPr vert="horz" wrap="square" lIns="91440" tIns="45720" rIns="91440" bIns="45720" numCol="1" anchor="ctr" anchorCtr="0" compatLnSpc="1">
            <a:prstTxWarp prst="textNoShape">
              <a:avLst/>
            </a:prstTxWarp>
          </a:bodyPr>
          <a:lstStyle/>
          <a:p>
            <a:fld id="{05E83AA4-A00D-4AA0-8FE8-B93C9F3EC141}" type="slidenum">
              <a:rPr lang="es-ES" altLang="es-MX">
                <a:latin typeface="Century Gothic" panose="020B0502020202020204" pitchFamily="34" charset="0"/>
              </a:rPr>
              <a:pPr/>
              <a:t>16</a:t>
            </a:fld>
            <a:endParaRPr lang="es-ES" altLang="es-MX" dirty="0">
              <a:latin typeface="Century Gothic" panose="020B0502020202020204" pitchFamily="34" charset="0"/>
            </a:endParaRPr>
          </a:p>
        </p:txBody>
      </p:sp>
      <p:sp>
        <p:nvSpPr>
          <p:cNvPr id="26" name="Rectángulo 25">
            <a:extLst>
              <a:ext uri="{FF2B5EF4-FFF2-40B4-BE49-F238E27FC236}">
                <a16:creationId xmlns:a16="http://schemas.microsoft.com/office/drawing/2014/main" xmlns="" id="{9FF08499-1D8A-4FEC-BDFC-22CCA085E84A}"/>
              </a:ext>
            </a:extLst>
          </p:cNvPr>
          <p:cNvSpPr/>
          <p:nvPr/>
        </p:nvSpPr>
        <p:spPr>
          <a:xfrm>
            <a:off x="2254316" y="1307048"/>
            <a:ext cx="923450" cy="353077"/>
          </a:xfrm>
          <a:prstGeom prst="rect">
            <a:avLst/>
          </a:prstGeom>
          <a:solidFill>
            <a:srgbClr val="0070C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200" b="1" dirty="0">
                <a:solidFill>
                  <a:prstClr val="white"/>
                </a:solidFill>
                <a:latin typeface="Century Gothic" panose="020B0502020202020204" pitchFamily="34" charset="0"/>
              </a:rPr>
              <a:t>Tasa</a:t>
            </a:r>
          </a:p>
          <a:p>
            <a:pPr algn="ctr" defTabSz="457200" eaLnBrk="0" fontAlgn="base" hangingPunct="0">
              <a:spcBef>
                <a:spcPct val="0"/>
              </a:spcBef>
              <a:spcAft>
                <a:spcPct val="0"/>
              </a:spcAft>
            </a:pPr>
            <a:r>
              <a:rPr lang="es-MX" sz="1200" b="1" dirty="0">
                <a:solidFill>
                  <a:prstClr val="white"/>
                </a:solidFill>
                <a:latin typeface="Century Gothic" panose="020B0502020202020204" pitchFamily="34" charset="0"/>
              </a:rPr>
              <a:t>Nominal</a:t>
            </a:r>
          </a:p>
        </p:txBody>
      </p:sp>
      <p:sp>
        <p:nvSpPr>
          <p:cNvPr id="27" name="Rectángulo 26">
            <a:extLst>
              <a:ext uri="{FF2B5EF4-FFF2-40B4-BE49-F238E27FC236}">
                <a16:creationId xmlns:a16="http://schemas.microsoft.com/office/drawing/2014/main" xmlns="" id="{EC2813D3-46B6-4775-9B7B-9FBA997EB50B}"/>
              </a:ext>
            </a:extLst>
          </p:cNvPr>
          <p:cNvSpPr/>
          <p:nvPr/>
        </p:nvSpPr>
        <p:spPr>
          <a:xfrm>
            <a:off x="262552" y="1720144"/>
            <a:ext cx="1846907" cy="871210"/>
          </a:xfrm>
          <a:prstGeom prst="rect">
            <a:avLst/>
          </a:prstGeom>
          <a:solidFill>
            <a:schemeClr val="bg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600" b="1" dirty="0">
                <a:solidFill>
                  <a:prstClr val="white"/>
                </a:solidFill>
                <a:latin typeface="Century Gothic" panose="020B0502020202020204" pitchFamily="34" charset="0"/>
              </a:rPr>
              <a:t>Gubernamental</a:t>
            </a:r>
          </a:p>
          <a:p>
            <a:pPr algn="ctr" defTabSz="457200" eaLnBrk="0" fontAlgn="base" hangingPunct="0">
              <a:spcBef>
                <a:spcPct val="0"/>
              </a:spcBef>
              <a:spcAft>
                <a:spcPct val="0"/>
              </a:spcAft>
            </a:pPr>
            <a:r>
              <a:rPr lang="es-MX" sz="1600" b="1" dirty="0">
                <a:solidFill>
                  <a:prstClr val="white"/>
                </a:solidFill>
                <a:latin typeface="Century Gothic" panose="020B0502020202020204" pitchFamily="34" charset="0"/>
              </a:rPr>
              <a:t>59.1%</a:t>
            </a:r>
          </a:p>
        </p:txBody>
      </p:sp>
      <p:sp>
        <p:nvSpPr>
          <p:cNvPr id="28" name="Rectángulo 27">
            <a:extLst>
              <a:ext uri="{FF2B5EF4-FFF2-40B4-BE49-F238E27FC236}">
                <a16:creationId xmlns:a16="http://schemas.microsoft.com/office/drawing/2014/main" xmlns="" id="{4ACE727D-4E57-409C-86BD-63E6B4C731FC}"/>
              </a:ext>
            </a:extLst>
          </p:cNvPr>
          <p:cNvSpPr/>
          <p:nvPr/>
        </p:nvSpPr>
        <p:spPr>
          <a:xfrm>
            <a:off x="2254316" y="1720144"/>
            <a:ext cx="3038937" cy="87121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400" dirty="0">
                <a:solidFill>
                  <a:prstClr val="black"/>
                </a:solidFill>
                <a:latin typeface="Century Gothic" panose="020B0502020202020204" pitchFamily="34" charset="0"/>
              </a:rPr>
              <a:t>Enfoque en operaciones de valor relativo y bajo riesgo.</a:t>
            </a:r>
          </a:p>
        </p:txBody>
      </p:sp>
      <p:sp>
        <p:nvSpPr>
          <p:cNvPr id="29" name="Rectángulo 28">
            <a:extLst>
              <a:ext uri="{FF2B5EF4-FFF2-40B4-BE49-F238E27FC236}">
                <a16:creationId xmlns:a16="http://schemas.microsoft.com/office/drawing/2014/main" xmlns="" id="{AEE17BEF-8A7B-4F8C-8AFF-74B620AF1B36}"/>
              </a:ext>
            </a:extLst>
          </p:cNvPr>
          <p:cNvSpPr/>
          <p:nvPr/>
        </p:nvSpPr>
        <p:spPr>
          <a:xfrm>
            <a:off x="3312060" y="1307048"/>
            <a:ext cx="923450" cy="353077"/>
          </a:xfrm>
          <a:prstGeom prst="rect">
            <a:avLst/>
          </a:prstGeom>
          <a:solidFill>
            <a:srgbClr val="0070C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200" b="1" dirty="0">
                <a:solidFill>
                  <a:prstClr val="white"/>
                </a:solidFill>
                <a:latin typeface="Century Gothic" panose="020B0502020202020204" pitchFamily="34" charset="0"/>
              </a:rPr>
              <a:t>Tasa</a:t>
            </a:r>
          </a:p>
          <a:p>
            <a:pPr algn="ctr" defTabSz="457200" eaLnBrk="0" fontAlgn="base" hangingPunct="0">
              <a:spcBef>
                <a:spcPct val="0"/>
              </a:spcBef>
              <a:spcAft>
                <a:spcPct val="0"/>
              </a:spcAft>
            </a:pPr>
            <a:r>
              <a:rPr lang="es-MX" sz="1200" b="1" dirty="0">
                <a:solidFill>
                  <a:prstClr val="white"/>
                </a:solidFill>
                <a:latin typeface="Century Gothic" panose="020B0502020202020204" pitchFamily="34" charset="0"/>
              </a:rPr>
              <a:t>Real</a:t>
            </a:r>
          </a:p>
        </p:txBody>
      </p:sp>
      <p:sp>
        <p:nvSpPr>
          <p:cNvPr id="32" name="Rectángulo 31">
            <a:extLst>
              <a:ext uri="{FF2B5EF4-FFF2-40B4-BE49-F238E27FC236}">
                <a16:creationId xmlns:a16="http://schemas.microsoft.com/office/drawing/2014/main" xmlns="" id="{34C0689D-EB97-4DD8-B516-0625FAB8A4C6}"/>
              </a:ext>
            </a:extLst>
          </p:cNvPr>
          <p:cNvSpPr/>
          <p:nvPr/>
        </p:nvSpPr>
        <p:spPr>
          <a:xfrm>
            <a:off x="4369802" y="1307048"/>
            <a:ext cx="923450" cy="353077"/>
          </a:xfrm>
          <a:prstGeom prst="rect">
            <a:avLst/>
          </a:prstGeom>
          <a:solidFill>
            <a:srgbClr val="0070C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200" b="1" dirty="0">
                <a:solidFill>
                  <a:prstClr val="white"/>
                </a:solidFill>
                <a:latin typeface="Century Gothic" panose="020B0502020202020204" pitchFamily="34" charset="0"/>
              </a:rPr>
              <a:t>Tasa</a:t>
            </a:r>
          </a:p>
          <a:p>
            <a:pPr algn="ctr" defTabSz="457200" eaLnBrk="0" fontAlgn="base" hangingPunct="0">
              <a:spcBef>
                <a:spcPct val="0"/>
              </a:spcBef>
              <a:spcAft>
                <a:spcPct val="0"/>
              </a:spcAft>
            </a:pPr>
            <a:r>
              <a:rPr lang="es-MX" sz="1200" b="1" dirty="0">
                <a:solidFill>
                  <a:prstClr val="white"/>
                </a:solidFill>
                <a:latin typeface="Century Gothic" panose="020B0502020202020204" pitchFamily="34" charset="0"/>
              </a:rPr>
              <a:t>Variable</a:t>
            </a:r>
          </a:p>
        </p:txBody>
      </p:sp>
      <p:sp>
        <p:nvSpPr>
          <p:cNvPr id="33" name="Rectángulo 32">
            <a:extLst>
              <a:ext uri="{FF2B5EF4-FFF2-40B4-BE49-F238E27FC236}">
                <a16:creationId xmlns:a16="http://schemas.microsoft.com/office/drawing/2014/main" xmlns="" id="{68BBDB03-4A88-4A68-9C21-271064AC4DFA}"/>
              </a:ext>
            </a:extLst>
          </p:cNvPr>
          <p:cNvSpPr/>
          <p:nvPr/>
        </p:nvSpPr>
        <p:spPr>
          <a:xfrm>
            <a:off x="5617661" y="1708537"/>
            <a:ext cx="3209462" cy="87121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just" defTabSz="457200" eaLnBrk="0" fontAlgn="base" hangingPunct="0">
              <a:spcBef>
                <a:spcPct val="0"/>
              </a:spcBef>
              <a:spcAft>
                <a:spcPct val="0"/>
              </a:spcAft>
            </a:pPr>
            <a:r>
              <a:rPr lang="es-MX" sz="1000" dirty="0">
                <a:solidFill>
                  <a:prstClr val="black"/>
                </a:solidFill>
                <a:latin typeface="Century Gothic" panose="020B0502020202020204" pitchFamily="34" charset="0"/>
              </a:rPr>
              <a:t>La fortaleza de la economía de EU abre la posibilidad que la FED acelere su ritmo restrictivo durante este y el próximo año. En este contexto Banxico podría seguir subiendo su tasa de referencia. </a:t>
            </a:r>
          </a:p>
        </p:txBody>
      </p:sp>
      <p:sp>
        <p:nvSpPr>
          <p:cNvPr id="38" name="Rectángulo 37">
            <a:extLst>
              <a:ext uri="{FF2B5EF4-FFF2-40B4-BE49-F238E27FC236}">
                <a16:creationId xmlns:a16="http://schemas.microsoft.com/office/drawing/2014/main" xmlns="" id="{E06CB6A2-D48F-493F-BFFD-15B764FD7A3E}"/>
              </a:ext>
            </a:extLst>
          </p:cNvPr>
          <p:cNvSpPr/>
          <p:nvPr/>
        </p:nvSpPr>
        <p:spPr>
          <a:xfrm>
            <a:off x="262552" y="2660426"/>
            <a:ext cx="1846907" cy="871210"/>
          </a:xfrm>
          <a:prstGeom prst="rect">
            <a:avLst/>
          </a:prstGeom>
          <a:solidFill>
            <a:schemeClr val="bg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600" b="1" dirty="0">
                <a:solidFill>
                  <a:prstClr val="white"/>
                </a:solidFill>
                <a:latin typeface="Century Gothic" panose="020B0502020202020204" pitchFamily="34" charset="0"/>
              </a:rPr>
              <a:t>Corporativos*</a:t>
            </a:r>
          </a:p>
          <a:p>
            <a:pPr algn="ctr" defTabSz="457200" eaLnBrk="0" fontAlgn="base" hangingPunct="0">
              <a:spcBef>
                <a:spcPct val="0"/>
              </a:spcBef>
              <a:spcAft>
                <a:spcPct val="0"/>
              </a:spcAft>
            </a:pPr>
            <a:r>
              <a:rPr lang="es-MX" sz="1600" b="1" dirty="0">
                <a:solidFill>
                  <a:prstClr val="white"/>
                </a:solidFill>
                <a:latin typeface="Century Gothic" panose="020B0502020202020204" pitchFamily="34" charset="0"/>
              </a:rPr>
              <a:t>16.6%</a:t>
            </a:r>
          </a:p>
        </p:txBody>
      </p:sp>
      <p:sp>
        <p:nvSpPr>
          <p:cNvPr id="39" name="Rectángulo 38">
            <a:extLst>
              <a:ext uri="{FF2B5EF4-FFF2-40B4-BE49-F238E27FC236}">
                <a16:creationId xmlns:a16="http://schemas.microsoft.com/office/drawing/2014/main" xmlns="" id="{5E23F599-97B7-41D0-B1F8-802325F1DF55}"/>
              </a:ext>
            </a:extLst>
          </p:cNvPr>
          <p:cNvSpPr/>
          <p:nvPr/>
        </p:nvSpPr>
        <p:spPr>
          <a:xfrm>
            <a:off x="2227158" y="2660426"/>
            <a:ext cx="3038936" cy="87121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400" dirty="0">
                <a:solidFill>
                  <a:prstClr val="black"/>
                </a:solidFill>
                <a:latin typeface="Century Gothic" panose="020B0502020202020204" pitchFamily="34" charset="0"/>
              </a:rPr>
              <a:t>Compras selectivas</a:t>
            </a:r>
          </a:p>
        </p:txBody>
      </p:sp>
      <p:sp>
        <p:nvSpPr>
          <p:cNvPr id="41" name="Rectángulo 40">
            <a:extLst>
              <a:ext uri="{FF2B5EF4-FFF2-40B4-BE49-F238E27FC236}">
                <a16:creationId xmlns:a16="http://schemas.microsoft.com/office/drawing/2014/main" xmlns="" id="{1F31DF8F-33DC-4D7C-8C62-0C7BBBD0447E}"/>
              </a:ext>
            </a:extLst>
          </p:cNvPr>
          <p:cNvSpPr/>
          <p:nvPr/>
        </p:nvSpPr>
        <p:spPr>
          <a:xfrm>
            <a:off x="5617662" y="2660426"/>
            <a:ext cx="3209462" cy="87121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defTabSz="457200" eaLnBrk="0" fontAlgn="base" hangingPunct="0">
              <a:spcBef>
                <a:spcPct val="0"/>
              </a:spcBef>
              <a:spcAft>
                <a:spcPct val="0"/>
              </a:spcAft>
            </a:pPr>
            <a:r>
              <a:rPr lang="es-MX" sz="1100" dirty="0">
                <a:solidFill>
                  <a:prstClr val="black"/>
                </a:solidFill>
                <a:latin typeface="Century Gothic" panose="020B0502020202020204" pitchFamily="34" charset="0"/>
              </a:rPr>
              <a:t>Se espera en el 1S18 la emisión de deuda corporativa y mantenga el diferencial de crédito en estos niveles. Se favorecen los cuasi gubernamentales ya que la tasa de referencia se empieza a ver atractiva.</a:t>
            </a:r>
          </a:p>
        </p:txBody>
      </p:sp>
      <p:sp>
        <p:nvSpPr>
          <p:cNvPr id="42" name="Rectángulo 41">
            <a:extLst>
              <a:ext uri="{FF2B5EF4-FFF2-40B4-BE49-F238E27FC236}">
                <a16:creationId xmlns:a16="http://schemas.microsoft.com/office/drawing/2014/main" xmlns="" id="{C824CA53-FAAC-4EAD-B3B7-F49E780DC119}"/>
              </a:ext>
            </a:extLst>
          </p:cNvPr>
          <p:cNvSpPr/>
          <p:nvPr/>
        </p:nvSpPr>
        <p:spPr>
          <a:xfrm>
            <a:off x="262552" y="3745124"/>
            <a:ext cx="1846907" cy="871210"/>
          </a:xfrm>
          <a:prstGeom prst="rect">
            <a:avLst/>
          </a:prstGeom>
          <a:solidFill>
            <a:schemeClr val="bg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600" b="1" dirty="0">
                <a:solidFill>
                  <a:prstClr val="white"/>
                </a:solidFill>
                <a:latin typeface="Century Gothic" panose="020B0502020202020204" pitchFamily="34" charset="0"/>
              </a:rPr>
              <a:t>Renta Variable</a:t>
            </a:r>
          </a:p>
          <a:p>
            <a:pPr algn="ctr" defTabSz="457200" eaLnBrk="0" fontAlgn="base" hangingPunct="0">
              <a:spcBef>
                <a:spcPct val="0"/>
              </a:spcBef>
              <a:spcAft>
                <a:spcPct val="0"/>
              </a:spcAft>
            </a:pPr>
            <a:r>
              <a:rPr lang="es-MX" sz="1600" b="1" dirty="0">
                <a:solidFill>
                  <a:prstClr val="white"/>
                </a:solidFill>
                <a:latin typeface="Century Gothic" panose="020B0502020202020204" pitchFamily="34" charset="0"/>
              </a:rPr>
              <a:t>11.5%</a:t>
            </a:r>
          </a:p>
        </p:txBody>
      </p:sp>
      <p:sp>
        <p:nvSpPr>
          <p:cNvPr id="43" name="Rectángulo 42">
            <a:extLst>
              <a:ext uri="{FF2B5EF4-FFF2-40B4-BE49-F238E27FC236}">
                <a16:creationId xmlns:a16="http://schemas.microsoft.com/office/drawing/2014/main" xmlns="" id="{6664EF17-EE2E-471B-B24F-029732E2D5FC}"/>
              </a:ext>
            </a:extLst>
          </p:cNvPr>
          <p:cNvSpPr/>
          <p:nvPr/>
        </p:nvSpPr>
        <p:spPr>
          <a:xfrm>
            <a:off x="2254316" y="3745124"/>
            <a:ext cx="923451" cy="87121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200" dirty="0">
                <a:solidFill>
                  <a:srgbClr val="00B050"/>
                </a:solidFill>
                <a:latin typeface="Century Gothic" panose="020B0502020202020204" pitchFamily="34" charset="0"/>
              </a:rPr>
              <a:t>Atractivo</a:t>
            </a:r>
          </a:p>
        </p:txBody>
      </p:sp>
      <p:sp>
        <p:nvSpPr>
          <p:cNvPr id="44" name="Rectángulo 43">
            <a:extLst>
              <a:ext uri="{FF2B5EF4-FFF2-40B4-BE49-F238E27FC236}">
                <a16:creationId xmlns:a16="http://schemas.microsoft.com/office/drawing/2014/main" xmlns="" id="{E9AF6DD2-A9F0-48D2-A998-1BACA045A3B7}"/>
              </a:ext>
            </a:extLst>
          </p:cNvPr>
          <p:cNvSpPr/>
          <p:nvPr/>
        </p:nvSpPr>
        <p:spPr>
          <a:xfrm>
            <a:off x="5617662" y="3745124"/>
            <a:ext cx="3209462" cy="87121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just" defTabSz="457200" eaLnBrk="0" fontAlgn="base" hangingPunct="0">
              <a:spcBef>
                <a:spcPct val="0"/>
              </a:spcBef>
              <a:spcAft>
                <a:spcPct val="0"/>
              </a:spcAft>
            </a:pPr>
            <a:r>
              <a:rPr lang="es-MX" sz="1050" dirty="0">
                <a:solidFill>
                  <a:prstClr val="black"/>
                </a:solidFill>
                <a:latin typeface="Century Gothic" panose="020B0502020202020204" pitchFamily="34" charset="0"/>
              </a:rPr>
              <a:t>Renta variable internacional sigue mostrando fuerte crecimiento y el ajuste importante del valor de los índices disipan las preocupaciones sobre las valuaciones en términos de múltiplos (principalmente de EUA). </a:t>
            </a:r>
          </a:p>
        </p:txBody>
      </p:sp>
      <p:sp>
        <p:nvSpPr>
          <p:cNvPr id="48" name="Rectángulo 47">
            <a:extLst>
              <a:ext uri="{FF2B5EF4-FFF2-40B4-BE49-F238E27FC236}">
                <a16:creationId xmlns:a16="http://schemas.microsoft.com/office/drawing/2014/main" xmlns="" id="{ECC751ED-E91B-4EA8-BDD0-725B9A3DE919}"/>
              </a:ext>
            </a:extLst>
          </p:cNvPr>
          <p:cNvSpPr/>
          <p:nvPr/>
        </p:nvSpPr>
        <p:spPr>
          <a:xfrm>
            <a:off x="262552" y="5636013"/>
            <a:ext cx="1846907" cy="871210"/>
          </a:xfrm>
          <a:prstGeom prst="rect">
            <a:avLst/>
          </a:prstGeom>
          <a:solidFill>
            <a:schemeClr val="bg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600" b="1" dirty="0">
                <a:solidFill>
                  <a:prstClr val="white"/>
                </a:solidFill>
                <a:latin typeface="Century Gothic" panose="020B0502020202020204" pitchFamily="34" charset="0"/>
              </a:rPr>
              <a:t>CKDs</a:t>
            </a:r>
          </a:p>
          <a:p>
            <a:pPr algn="ctr" defTabSz="457200" eaLnBrk="0" fontAlgn="base" hangingPunct="0">
              <a:spcBef>
                <a:spcPct val="0"/>
              </a:spcBef>
              <a:spcAft>
                <a:spcPct val="0"/>
              </a:spcAft>
            </a:pPr>
            <a:r>
              <a:rPr lang="es-MX" sz="1600" b="1" dirty="0">
                <a:solidFill>
                  <a:prstClr val="white"/>
                </a:solidFill>
                <a:latin typeface="Century Gothic" panose="020B0502020202020204" pitchFamily="34" charset="0"/>
              </a:rPr>
              <a:t>0.3% (1.5%)</a:t>
            </a:r>
          </a:p>
        </p:txBody>
      </p:sp>
      <p:sp>
        <p:nvSpPr>
          <p:cNvPr id="49" name="Rectángulo 48">
            <a:extLst>
              <a:ext uri="{FF2B5EF4-FFF2-40B4-BE49-F238E27FC236}">
                <a16:creationId xmlns:a16="http://schemas.microsoft.com/office/drawing/2014/main" xmlns="" id="{8BD04EC6-9813-44ED-94C9-9F0C1E420BFB}"/>
              </a:ext>
            </a:extLst>
          </p:cNvPr>
          <p:cNvSpPr/>
          <p:nvPr/>
        </p:nvSpPr>
        <p:spPr>
          <a:xfrm>
            <a:off x="2254316" y="5636013"/>
            <a:ext cx="923451" cy="87121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600" dirty="0">
                <a:solidFill>
                  <a:prstClr val="black"/>
                </a:solidFill>
                <a:latin typeface="Century Gothic" panose="020B0502020202020204" pitchFamily="34" charset="0"/>
              </a:rPr>
              <a:t>Neutral</a:t>
            </a:r>
          </a:p>
        </p:txBody>
      </p:sp>
      <p:sp>
        <p:nvSpPr>
          <p:cNvPr id="53" name="Rectángulo 52">
            <a:extLst>
              <a:ext uri="{FF2B5EF4-FFF2-40B4-BE49-F238E27FC236}">
                <a16:creationId xmlns:a16="http://schemas.microsoft.com/office/drawing/2014/main" xmlns="" id="{D1330A89-6EC1-43F1-A260-0425EF5CB971}"/>
              </a:ext>
            </a:extLst>
          </p:cNvPr>
          <p:cNvSpPr/>
          <p:nvPr/>
        </p:nvSpPr>
        <p:spPr>
          <a:xfrm>
            <a:off x="5617662" y="5636013"/>
            <a:ext cx="3209462" cy="87121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defTabSz="457200" eaLnBrk="0" fontAlgn="base" hangingPunct="0">
              <a:spcBef>
                <a:spcPct val="0"/>
              </a:spcBef>
              <a:spcAft>
                <a:spcPct val="0"/>
              </a:spcAft>
            </a:pPr>
            <a:r>
              <a:rPr lang="es-MX" sz="1200" dirty="0">
                <a:solidFill>
                  <a:prstClr val="black"/>
                </a:solidFill>
                <a:latin typeface="Century Gothic" panose="020B0502020202020204" pitchFamily="34" charset="0"/>
              </a:rPr>
              <a:t>En etapa de bajo crecimiento, se pueden hallar oportunidades sectoriales en activos no convencionales.</a:t>
            </a:r>
          </a:p>
        </p:txBody>
      </p:sp>
      <p:sp>
        <p:nvSpPr>
          <p:cNvPr id="54" name="Rectángulo 53">
            <a:extLst>
              <a:ext uri="{FF2B5EF4-FFF2-40B4-BE49-F238E27FC236}">
                <a16:creationId xmlns:a16="http://schemas.microsoft.com/office/drawing/2014/main" xmlns="" id="{92CAEEA6-C6C1-48C2-A4ED-1F707AD22734}"/>
              </a:ext>
            </a:extLst>
          </p:cNvPr>
          <p:cNvSpPr/>
          <p:nvPr/>
        </p:nvSpPr>
        <p:spPr>
          <a:xfrm>
            <a:off x="262551" y="4684124"/>
            <a:ext cx="1846907" cy="871210"/>
          </a:xfrm>
          <a:prstGeom prst="rect">
            <a:avLst/>
          </a:prstGeom>
          <a:solidFill>
            <a:schemeClr val="bg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600" b="1" dirty="0">
                <a:solidFill>
                  <a:prstClr val="white"/>
                </a:solidFill>
                <a:latin typeface="Century Gothic" panose="020B0502020202020204" pitchFamily="34" charset="0"/>
              </a:rPr>
              <a:t>Fibras</a:t>
            </a:r>
          </a:p>
          <a:p>
            <a:pPr algn="ctr" defTabSz="457200" eaLnBrk="0" fontAlgn="base" hangingPunct="0">
              <a:spcBef>
                <a:spcPct val="0"/>
              </a:spcBef>
              <a:spcAft>
                <a:spcPct val="0"/>
              </a:spcAft>
            </a:pPr>
            <a:r>
              <a:rPr lang="es-MX" sz="1600" b="1" dirty="0">
                <a:solidFill>
                  <a:prstClr val="white"/>
                </a:solidFill>
                <a:latin typeface="Century Gothic" panose="020B0502020202020204" pitchFamily="34" charset="0"/>
              </a:rPr>
              <a:t>2.7%</a:t>
            </a:r>
          </a:p>
        </p:txBody>
      </p:sp>
      <p:sp>
        <p:nvSpPr>
          <p:cNvPr id="57" name="Rectángulo 56">
            <a:extLst>
              <a:ext uri="{FF2B5EF4-FFF2-40B4-BE49-F238E27FC236}">
                <a16:creationId xmlns:a16="http://schemas.microsoft.com/office/drawing/2014/main" xmlns="" id="{42AC57C7-C5CF-41AE-AF0E-6D7A143D863C}"/>
              </a:ext>
            </a:extLst>
          </p:cNvPr>
          <p:cNvSpPr/>
          <p:nvPr/>
        </p:nvSpPr>
        <p:spPr>
          <a:xfrm>
            <a:off x="2254315" y="4684124"/>
            <a:ext cx="923451" cy="87121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200" dirty="0">
                <a:solidFill>
                  <a:srgbClr val="00B050"/>
                </a:solidFill>
                <a:latin typeface="Century Gothic" panose="020B0502020202020204" pitchFamily="34" charset="0"/>
              </a:rPr>
              <a:t>Atractivo</a:t>
            </a:r>
          </a:p>
        </p:txBody>
      </p:sp>
      <p:sp>
        <p:nvSpPr>
          <p:cNvPr id="58" name="Rectángulo 57">
            <a:extLst>
              <a:ext uri="{FF2B5EF4-FFF2-40B4-BE49-F238E27FC236}">
                <a16:creationId xmlns:a16="http://schemas.microsoft.com/office/drawing/2014/main" xmlns="" id="{E87C383F-5327-4979-B4E7-432CF8706B64}"/>
              </a:ext>
            </a:extLst>
          </p:cNvPr>
          <p:cNvSpPr/>
          <p:nvPr/>
        </p:nvSpPr>
        <p:spPr>
          <a:xfrm>
            <a:off x="5617661" y="4684124"/>
            <a:ext cx="3209462" cy="87121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just" defTabSz="457200" eaLnBrk="0" fontAlgn="base" hangingPunct="0">
              <a:spcBef>
                <a:spcPct val="0"/>
              </a:spcBef>
              <a:spcAft>
                <a:spcPct val="0"/>
              </a:spcAft>
            </a:pPr>
            <a:r>
              <a:rPr lang="es-MX" sz="1000" dirty="0">
                <a:solidFill>
                  <a:prstClr val="black"/>
                </a:solidFill>
                <a:latin typeface="Century Gothic" panose="020B0502020202020204" pitchFamily="34" charset="0"/>
              </a:rPr>
              <a:t>Las expectativa de revaluación de los activos es alta y esperamos que se de  una vez que Banxico finalice su ciclo restrictivo. No obstante, la atractiva tasa de dividendos del 7.7% justifica mantener y/o aumentar la exposición.</a:t>
            </a:r>
          </a:p>
        </p:txBody>
      </p:sp>
      <p:sp>
        <p:nvSpPr>
          <p:cNvPr id="59" name="Rectángulo 58">
            <a:extLst>
              <a:ext uri="{FF2B5EF4-FFF2-40B4-BE49-F238E27FC236}">
                <a16:creationId xmlns:a16="http://schemas.microsoft.com/office/drawing/2014/main" xmlns="" id="{23010369-84C5-42A4-B46E-0F0D101E7589}"/>
              </a:ext>
            </a:extLst>
          </p:cNvPr>
          <p:cNvSpPr/>
          <p:nvPr/>
        </p:nvSpPr>
        <p:spPr>
          <a:xfrm>
            <a:off x="262554" y="1307048"/>
            <a:ext cx="1846904" cy="353077"/>
          </a:xfrm>
          <a:prstGeom prst="rect">
            <a:avLst/>
          </a:prstGeom>
          <a:solidFill>
            <a:srgbClr val="0070C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200" b="1" dirty="0">
                <a:solidFill>
                  <a:prstClr val="white"/>
                </a:solidFill>
                <a:latin typeface="Century Gothic" panose="020B0502020202020204" pitchFamily="34" charset="0"/>
              </a:rPr>
              <a:t>Tipo de activo y % en portafolio</a:t>
            </a:r>
          </a:p>
        </p:txBody>
      </p:sp>
    </p:spTree>
    <p:extLst>
      <p:ext uri="{BB962C8B-B14F-4D97-AF65-F5344CB8AC3E}">
        <p14:creationId xmlns:p14="http://schemas.microsoft.com/office/powerpoint/2010/main" val="15721522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sz="2000" b="1" dirty="0">
                <a:latin typeface="Century Gothic" panose="020B0502020202020204" pitchFamily="34" charset="0"/>
              </a:rPr>
              <a:t>Estrategia FANVIT</a:t>
            </a:r>
          </a:p>
        </p:txBody>
      </p:sp>
      <p:sp>
        <p:nvSpPr>
          <p:cNvPr id="7" name="2 Marcador de contenido"/>
          <p:cNvSpPr>
            <a:spLocks noGrp="1"/>
          </p:cNvSpPr>
          <p:nvPr>
            <p:ph idx="1"/>
          </p:nvPr>
        </p:nvSpPr>
        <p:spPr>
          <a:xfrm>
            <a:off x="6239" y="1240161"/>
            <a:ext cx="8568952" cy="4997151"/>
          </a:xfrm>
        </p:spPr>
        <p:txBody>
          <a:bodyPr/>
          <a:lstStyle/>
          <a:p>
            <a:pPr lvl="1" algn="just">
              <a:buClr>
                <a:srgbClr val="C00000"/>
              </a:buClr>
              <a:buFont typeface="Symbol"/>
              <a:buChar char=""/>
            </a:pPr>
            <a:r>
              <a:rPr lang="es-MX" sz="1300" dirty="0">
                <a:ea typeface="Calibri"/>
                <a:cs typeface="Times New Roman"/>
              </a:rPr>
              <a:t>Recomendamos mantener un intervalo entre 5.5 y 7.0 años el plazo promedio ponderado del portafolio (actual 6.3).</a:t>
            </a:r>
          </a:p>
          <a:p>
            <a:pPr lvl="1" algn="just">
              <a:buClr>
                <a:srgbClr val="C00000"/>
              </a:buClr>
              <a:buFont typeface="Symbol"/>
              <a:buChar char=""/>
            </a:pPr>
            <a:endParaRPr lang="es-MX" sz="1300" dirty="0">
              <a:ea typeface="Calibri"/>
              <a:cs typeface="Times New Roman"/>
            </a:endParaRPr>
          </a:p>
          <a:p>
            <a:pPr lvl="1" algn="just">
              <a:buClr>
                <a:srgbClr val="C00000"/>
              </a:buClr>
              <a:buFont typeface="Symbol"/>
              <a:buChar char=""/>
            </a:pPr>
            <a:r>
              <a:rPr lang="es-MX" sz="1300" dirty="0">
                <a:ea typeface="Calibri"/>
                <a:cs typeface="Times New Roman"/>
              </a:rPr>
              <a:t>Mantener hasta un 11.8% del Activo Neto en Renta Variable con las siguientes propuestas:</a:t>
            </a:r>
          </a:p>
          <a:p>
            <a:pPr lvl="2" algn="just">
              <a:buClr>
                <a:srgbClr val="C00000"/>
              </a:buClr>
              <a:buFont typeface="Courier New" panose="02070309020205020404" pitchFamily="49" charset="0"/>
              <a:buChar char="o"/>
            </a:pPr>
            <a:r>
              <a:rPr lang="es-ES" sz="1300" dirty="0">
                <a:ea typeface="Calibri"/>
                <a:cs typeface="Times New Roman"/>
              </a:rPr>
              <a:t>Estados Unidos: Intercambiar (hasta el 1.8% del Activo Neto) posición de instrumentos relacionados a Bonos del Tesoro de corto plazo por instrumentos con mejores perspectivas (momento, valor, tecnología, materiales, Financieros, Industriales, consumo básico y servicios públicos) en momentos de oportunidad.</a:t>
            </a:r>
          </a:p>
          <a:p>
            <a:pPr lvl="2" algn="just">
              <a:buClr>
                <a:srgbClr val="C00000"/>
              </a:buClr>
              <a:buFont typeface="Courier New" panose="02070309020205020404" pitchFamily="49" charset="0"/>
              <a:buChar char="o"/>
            </a:pPr>
            <a:r>
              <a:rPr lang="es-ES" sz="1300" dirty="0">
                <a:ea typeface="Calibri"/>
                <a:cs typeface="Times New Roman"/>
              </a:rPr>
              <a:t>Europa y Asia: Intercambiar (hasta el 1.8% del Activo Neto) posición de Bonos del Tesoro de corto plazo para mantener la estructura actual del portafolio.</a:t>
            </a:r>
          </a:p>
          <a:p>
            <a:pPr lvl="2" algn="just">
              <a:buClr>
                <a:srgbClr val="C00000"/>
              </a:buClr>
              <a:buFont typeface="Courier New" panose="02070309020205020404" pitchFamily="49" charset="0"/>
              <a:buChar char="o"/>
            </a:pPr>
            <a:r>
              <a:rPr lang="es-ES" sz="1300" dirty="0">
                <a:ea typeface="Calibri"/>
                <a:cs typeface="Times New Roman"/>
              </a:rPr>
              <a:t>México: mantener/reducir exposición en momentos de oportunidad y de forma gradual.</a:t>
            </a:r>
          </a:p>
          <a:p>
            <a:pPr lvl="2" algn="just">
              <a:buClr>
                <a:srgbClr val="C00000"/>
              </a:buClr>
              <a:buFont typeface="Courier New" panose="02070309020205020404" pitchFamily="49" charset="0"/>
              <a:buChar char="o"/>
            </a:pPr>
            <a:r>
              <a:rPr lang="es-ES" sz="1300" dirty="0"/>
              <a:t>Bonos Bancarios Estructurados: monitorear los precios de mercado de este activo para en momentos de oportunidad vencer anticipadamente. </a:t>
            </a:r>
          </a:p>
          <a:p>
            <a:pPr lvl="2" algn="just">
              <a:buClr>
                <a:srgbClr val="C00000"/>
              </a:buClr>
              <a:buFont typeface="Courier New" panose="02070309020205020404" pitchFamily="49" charset="0"/>
              <a:buChar char="o"/>
            </a:pPr>
            <a:endParaRPr lang="es-ES" sz="1300" dirty="0">
              <a:ea typeface="Calibri"/>
              <a:cs typeface="Times New Roman"/>
            </a:endParaRPr>
          </a:p>
          <a:p>
            <a:pPr lvl="1" algn="just">
              <a:buClr>
                <a:srgbClr val="C00000"/>
              </a:buClr>
              <a:buFont typeface="Symbol"/>
              <a:buChar char=""/>
            </a:pPr>
            <a:r>
              <a:rPr lang="es-MX" sz="1300" dirty="0">
                <a:ea typeface="Calibri"/>
                <a:cs typeface="Times New Roman"/>
              </a:rPr>
              <a:t>Conservar el objetivo de hasta 4% en varias Fibras diversificadas e industriales así como FIBRA E. </a:t>
            </a:r>
          </a:p>
          <a:p>
            <a:pPr lvl="1" algn="just">
              <a:buClr>
                <a:srgbClr val="C00000"/>
              </a:buClr>
              <a:buFont typeface="Symbol"/>
              <a:buChar char=""/>
            </a:pPr>
            <a:endParaRPr lang="es-MX" sz="1300" dirty="0">
              <a:ea typeface="Calibri"/>
              <a:cs typeface="Times New Roman"/>
            </a:endParaRPr>
          </a:p>
          <a:p>
            <a:pPr lvl="1" algn="just">
              <a:buClr>
                <a:srgbClr val="C00000"/>
              </a:buClr>
              <a:buFont typeface="Symbol"/>
              <a:buChar char=""/>
            </a:pPr>
            <a:r>
              <a:rPr lang="es-MX" sz="1300" dirty="0">
                <a:ea typeface="Calibri"/>
                <a:cs typeface="Times New Roman"/>
              </a:rPr>
              <a:t>Continuar con la venta de corporativos que se encuentran identificados, así como los que exceden limites de la Coordinación General de Riesgos en forma paulatina y cuidando los niveles de precios.</a:t>
            </a:r>
          </a:p>
          <a:p>
            <a:pPr lvl="1" algn="just">
              <a:buClr>
                <a:srgbClr val="C00000"/>
              </a:buClr>
              <a:buFont typeface="Symbol"/>
              <a:buChar char=""/>
            </a:pPr>
            <a:endParaRPr lang="es-MX" sz="1300" dirty="0">
              <a:ea typeface="Calibri"/>
              <a:cs typeface="Times New Roman"/>
            </a:endParaRPr>
          </a:p>
          <a:p>
            <a:pPr lvl="1" algn="just">
              <a:buClr>
                <a:srgbClr val="C00000"/>
              </a:buClr>
              <a:buFont typeface="Symbol"/>
              <a:buChar char=""/>
            </a:pPr>
            <a:r>
              <a:rPr lang="es-MX" sz="1300" dirty="0">
                <a:cs typeface="Times New Roman"/>
              </a:rPr>
              <a:t>Aprovechar oportunidades de mercado que permitan mejorar la rentabilidad del portafolio.</a:t>
            </a:r>
          </a:p>
          <a:p>
            <a:pPr lvl="1" algn="just">
              <a:buClr>
                <a:srgbClr val="C00000"/>
              </a:buClr>
              <a:buFont typeface="Symbol"/>
              <a:buChar char=""/>
            </a:pPr>
            <a:endParaRPr lang="es-MX" sz="1300" dirty="0">
              <a:cs typeface="Times New Roman"/>
            </a:endParaRPr>
          </a:p>
          <a:p>
            <a:pPr lvl="1" algn="just">
              <a:buClr>
                <a:srgbClr val="C00000"/>
              </a:buClr>
              <a:buFont typeface="Symbol"/>
              <a:buChar char=""/>
            </a:pPr>
            <a:r>
              <a:rPr lang="es-MX" sz="1300" dirty="0">
                <a:ea typeface="Calibri"/>
                <a:cs typeface="Times New Roman"/>
              </a:rPr>
              <a:t>La estrategia debe quedar enmarcada en el Marco de Gestión</a:t>
            </a:r>
          </a:p>
        </p:txBody>
      </p:sp>
      <p:sp>
        <p:nvSpPr>
          <p:cNvPr id="6" name="3 Marcador de número de diapositiva"/>
          <p:cNvSpPr>
            <a:spLocks noGrp="1"/>
          </p:cNvSpPr>
          <p:nvPr>
            <p:ph type="sldNum" sz="quarter" idx="12"/>
          </p:nvPr>
        </p:nvSpPr>
        <p:spPr>
          <a:xfrm>
            <a:off x="8258857" y="6365875"/>
            <a:ext cx="552298" cy="365125"/>
          </a:xfrm>
        </p:spPr>
        <p:txBody>
          <a:bodyPr vert="horz" wrap="square" lIns="91440" tIns="45720" rIns="91440" bIns="45720" numCol="1" anchor="ctr" anchorCtr="0" compatLnSpc="1">
            <a:prstTxWarp prst="textNoShape">
              <a:avLst/>
            </a:prstTxWarp>
          </a:bodyPr>
          <a:lstStyle/>
          <a:p>
            <a:fld id="{05E83AA4-A00D-4AA0-8FE8-B93C9F3EC141}" type="slidenum">
              <a:rPr lang="es-ES" altLang="es-MX">
                <a:latin typeface="Century Gothic" panose="020B0502020202020204" pitchFamily="34" charset="0"/>
              </a:rPr>
              <a:pPr/>
              <a:t>17</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240657246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8 Rectángulo"/>
          <p:cNvSpPr/>
          <p:nvPr/>
        </p:nvSpPr>
        <p:spPr>
          <a:xfrm>
            <a:off x="899592" y="1965577"/>
            <a:ext cx="7056784" cy="381987"/>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s-MX"/>
          </a:p>
        </p:txBody>
      </p:sp>
      <p:sp>
        <p:nvSpPr>
          <p:cNvPr id="7" name="1 Título"/>
          <p:cNvSpPr txBox="1">
            <a:spLocks/>
          </p:cNvSpPr>
          <p:nvPr/>
        </p:nvSpPr>
        <p:spPr bwMode="auto">
          <a:xfrm>
            <a:off x="232470" y="0"/>
            <a:ext cx="2163628" cy="568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MX" sz="2000" dirty="0">
                <a:latin typeface="Century Gothic" panose="020B0502020202020204" pitchFamily="34" charset="0"/>
              </a:rPr>
              <a:t>Orden del día</a:t>
            </a:r>
          </a:p>
        </p:txBody>
      </p:sp>
      <p:sp>
        <p:nvSpPr>
          <p:cNvPr id="8" name="1 Marcador de contenido"/>
          <p:cNvSpPr txBox="1">
            <a:spLocks/>
          </p:cNvSpPr>
          <p:nvPr/>
        </p:nvSpPr>
        <p:spPr bwMode="auto">
          <a:xfrm>
            <a:off x="865639" y="1508399"/>
            <a:ext cx="7056784" cy="3743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defPPr>
              <a:defRPr lang="es-ES"/>
            </a:defPPr>
            <a:lvl1pPr algn="l" defTabSz="457200" rtl="0" eaLnBrk="0" fontAlgn="base" hangingPunct="0">
              <a:spcBef>
                <a:spcPct val="0"/>
              </a:spcBef>
              <a:spcAft>
                <a:spcPct val="0"/>
              </a:spcAft>
              <a:defRPr kern="1200">
                <a:solidFill>
                  <a:schemeClr val="tx1"/>
                </a:solidFill>
                <a:latin typeface="Calibri"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Calibri"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Calibri"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Calibri"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Calibri" pitchFamily="34" charset="0"/>
                <a:ea typeface="+mn-ea"/>
                <a:cs typeface="+mn-cs"/>
              </a:defRPr>
            </a:lvl5pPr>
            <a:lvl6pPr marL="2286000" algn="l" defTabSz="914400" rtl="0" eaLnBrk="1" latinLnBrk="0" hangingPunct="1">
              <a:defRPr kern="1200">
                <a:solidFill>
                  <a:schemeClr val="tx1"/>
                </a:solidFill>
                <a:latin typeface="Calibri" pitchFamily="34" charset="0"/>
                <a:ea typeface="+mn-ea"/>
                <a:cs typeface="+mn-cs"/>
              </a:defRPr>
            </a:lvl6pPr>
            <a:lvl7pPr marL="2743200" algn="l" defTabSz="914400" rtl="0" eaLnBrk="1" latinLnBrk="0" hangingPunct="1">
              <a:defRPr kern="1200">
                <a:solidFill>
                  <a:schemeClr val="tx1"/>
                </a:solidFill>
                <a:latin typeface="Calibri" pitchFamily="34" charset="0"/>
                <a:ea typeface="+mn-ea"/>
                <a:cs typeface="+mn-cs"/>
              </a:defRPr>
            </a:lvl7pPr>
            <a:lvl8pPr marL="3200400" algn="l" defTabSz="914400" rtl="0" eaLnBrk="1" latinLnBrk="0" hangingPunct="1">
              <a:defRPr kern="1200">
                <a:solidFill>
                  <a:schemeClr val="tx1"/>
                </a:solidFill>
                <a:latin typeface="Calibri" pitchFamily="34" charset="0"/>
                <a:ea typeface="+mn-ea"/>
                <a:cs typeface="+mn-cs"/>
              </a:defRPr>
            </a:lvl8pPr>
            <a:lvl9pPr marL="3657600" algn="l" defTabSz="914400" rtl="0" eaLnBrk="1" latinLnBrk="0" hangingPunct="1">
              <a:defRPr kern="1200">
                <a:solidFill>
                  <a:schemeClr val="tx1"/>
                </a:solidFill>
                <a:latin typeface="Calibri" pitchFamily="34" charset="0"/>
                <a:ea typeface="+mn-ea"/>
                <a:cs typeface="+mn-cs"/>
              </a:defRPr>
            </a:lvl9pPr>
          </a:lstStyle>
          <a:p>
            <a:pPr marL="285750" indent="-285750" eaLnBrk="1" hangingPunct="1">
              <a:buFont typeface="+mj-lt"/>
              <a:buAutoNum type="romanUcPeriod"/>
            </a:pPr>
            <a:r>
              <a:rPr lang="es-MX" sz="1600" dirty="0">
                <a:solidFill>
                  <a:prstClr val="black"/>
                </a:solidFill>
                <a:latin typeface="Century Gothic" panose="020B0502020202020204" pitchFamily="34" charset="0"/>
              </a:rPr>
              <a:t>Informe y estrategia del FANVIT</a:t>
            </a: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r>
              <a:rPr lang="es-MX" sz="1600" dirty="0">
                <a:solidFill>
                  <a:prstClr val="black"/>
                </a:solidFill>
                <a:latin typeface="Century Gothic" panose="020B0502020202020204" pitchFamily="34" charset="0"/>
              </a:rPr>
              <a:t>Presentación y propuesta de Fibra E Aeropuerto</a:t>
            </a: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r>
              <a:rPr lang="es-MX" sz="1600" dirty="0">
                <a:solidFill>
                  <a:prstClr val="black"/>
                </a:solidFill>
                <a:latin typeface="Century Gothic" panose="020B0502020202020204" pitchFamily="34" charset="0"/>
              </a:rPr>
              <a:t>Informe sobre el resultado contable de inversión febrero 2018</a:t>
            </a: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r>
              <a:rPr lang="es-MX" sz="1600" dirty="0">
                <a:solidFill>
                  <a:prstClr val="black"/>
                </a:solidFill>
                <a:latin typeface="Century Gothic" panose="020B0502020202020204" pitchFamily="34" charset="0"/>
              </a:rPr>
              <a:t> Informe sobre la Política de traspasos de la Tesorería al FANVIT</a:t>
            </a: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r>
              <a:rPr lang="es-MX" sz="1600" dirty="0">
                <a:solidFill>
                  <a:prstClr val="black"/>
                </a:solidFill>
                <a:latin typeface="Century Gothic" panose="020B0502020202020204" pitchFamily="34" charset="0"/>
              </a:rPr>
              <a:t>Informe sobre el entorno económico nacional e internacional</a:t>
            </a: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r>
              <a:rPr lang="es-MX" sz="1600" dirty="0">
                <a:solidFill>
                  <a:prstClr val="black"/>
                </a:solidFill>
                <a:latin typeface="Century Gothic" panose="020B0502020202020204" pitchFamily="34" charset="0"/>
              </a:rPr>
              <a:t>  Informe y estrategia del FINVIT</a:t>
            </a:r>
          </a:p>
          <a:p>
            <a:pPr eaLnBrk="1" hangingPunct="1"/>
            <a:endParaRPr lang="es-MX" sz="1600" dirty="0">
              <a:solidFill>
                <a:prstClr val="black"/>
              </a:solidFill>
              <a:latin typeface="Century Gothic" panose="020B0502020202020204" pitchFamily="34" charset="0"/>
            </a:endParaRPr>
          </a:p>
          <a:p>
            <a:pPr eaLnBrk="1" hangingPunct="1"/>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p:txBody>
      </p:sp>
      <p:sp>
        <p:nvSpPr>
          <p:cNvPr id="6" name="3 Marcador de número de diapositiva"/>
          <p:cNvSpPr>
            <a:spLocks noGrp="1"/>
          </p:cNvSpPr>
          <p:nvPr>
            <p:ph type="sldNum" sz="quarter" idx="12"/>
          </p:nvPr>
        </p:nvSpPr>
        <p:spPr>
          <a:xfrm>
            <a:off x="8134502" y="6365875"/>
            <a:ext cx="552298" cy="365125"/>
          </a:xfrm>
        </p:spPr>
        <p:txBody>
          <a:bodyPr/>
          <a:lstStyle/>
          <a:p>
            <a:pPr algn="ctr"/>
            <a:fld id="{05E83AA4-A00D-4AA0-8FE8-B93C9F3EC141}" type="slidenum">
              <a:rPr lang="es-ES" altLang="es-MX" smtClean="0">
                <a:latin typeface="Century Gothic" panose="020B0502020202020204" pitchFamily="34" charset="0"/>
              </a:rPr>
              <a:pPr algn="ctr"/>
              <a:t>18</a:t>
            </a:fld>
            <a:endParaRPr lang="es-ES" altLang="es-MX" dirty="0">
              <a:latin typeface="Century Gothic" panose="020B0502020202020204" pitchFamily="34" charset="0"/>
            </a:endParaRPr>
          </a:p>
        </p:txBody>
      </p:sp>
      <p:sp>
        <p:nvSpPr>
          <p:cNvPr id="11" name="10 Rectángulo"/>
          <p:cNvSpPr/>
          <p:nvPr/>
        </p:nvSpPr>
        <p:spPr>
          <a:xfrm>
            <a:off x="232470" y="458441"/>
            <a:ext cx="8323122" cy="738664"/>
          </a:xfrm>
          <a:prstGeom prst="rect">
            <a:avLst/>
          </a:prstGeom>
        </p:spPr>
        <p:txBody>
          <a:bodyPr wrap="square">
            <a:spAutoFit/>
          </a:bodyPr>
          <a:lstStyle/>
          <a:p>
            <a:pPr algn="ctr" defTabSz="457200"/>
            <a:r>
              <a:rPr lang="es-MX" sz="1400" b="1" dirty="0">
                <a:latin typeface="Century Gothic" panose="020B0502020202020204" pitchFamily="34" charset="0"/>
                <a:ea typeface="Myriad Pro"/>
                <a:cs typeface="Myriad Pro"/>
              </a:rPr>
              <a:t>Grupo de Trabajo de Inversiones </a:t>
            </a:r>
          </a:p>
          <a:p>
            <a:pPr algn="ctr"/>
            <a:r>
              <a:rPr lang="es-MX" sz="1400" b="1" dirty="0">
                <a:latin typeface="Century Gothic" panose="020B0502020202020204" pitchFamily="34" charset="0"/>
                <a:ea typeface="Myriad Pro"/>
                <a:cs typeface="Myriad Pro"/>
              </a:rPr>
              <a:t>Sesión número 042</a:t>
            </a:r>
          </a:p>
          <a:p>
            <a:pPr algn="ctr" defTabSz="457200"/>
            <a:r>
              <a:rPr lang="es-MX" sz="1400" b="1" dirty="0">
                <a:latin typeface="Century Gothic" panose="020B0502020202020204" pitchFamily="34" charset="0"/>
                <a:ea typeface="Myriad Pro"/>
                <a:cs typeface="Myriad Pro"/>
              </a:rPr>
              <a:t>Marzo 2018</a:t>
            </a:r>
          </a:p>
        </p:txBody>
      </p:sp>
    </p:spTree>
    <p:extLst>
      <p:ext uri="{BB962C8B-B14F-4D97-AF65-F5344CB8AC3E}">
        <p14:creationId xmlns:p14="http://schemas.microsoft.com/office/powerpoint/2010/main" val="40285590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3998" y="288000"/>
            <a:ext cx="7590301" cy="631524"/>
          </a:xfrm>
        </p:spPr>
        <p:txBody>
          <a:bodyPr>
            <a:normAutofit/>
          </a:bodyPr>
          <a:lstStyle/>
          <a:p>
            <a:r>
              <a:rPr lang="es-ES" sz="2000" b="1" dirty="0">
                <a:latin typeface="Century Gothic" panose="020B0502020202020204" pitchFamily="34" charset="0"/>
              </a:rPr>
              <a:t>Se desaceleró el ritmo de colocación de deuda</a:t>
            </a:r>
            <a:endParaRPr lang="es-MX" sz="2000" b="1" dirty="0">
              <a:latin typeface="Century Gothic" panose="020B0502020202020204" pitchFamily="34" charset="0"/>
            </a:endParaRPr>
          </a:p>
        </p:txBody>
      </p:sp>
      <p:sp>
        <p:nvSpPr>
          <p:cNvPr id="12" name="CuadroTexto 11"/>
          <p:cNvSpPr txBox="1"/>
          <p:nvPr/>
        </p:nvSpPr>
        <p:spPr>
          <a:xfrm>
            <a:off x="143999" y="6648826"/>
            <a:ext cx="1052732" cy="360675"/>
          </a:xfrm>
          <a:prstGeom prst="rect">
            <a:avLst/>
          </a:prstGeom>
        </p:spPr>
        <p:txBody>
          <a:bodyPr wrap="none" rtlCol="0">
            <a:noAutofit/>
          </a:bodyPr>
          <a:lstStyle/>
          <a:p>
            <a:r>
              <a:rPr lang="es-ES" sz="800" dirty="0">
                <a:latin typeface="Century Gothic" pitchFamily="34" charset="0"/>
              </a:rPr>
              <a:t>Fuente: Valmer</a:t>
            </a:r>
            <a:endParaRPr lang="es-MX" sz="900" dirty="0">
              <a:latin typeface="Century Gothic" pitchFamily="34" charset="0"/>
            </a:endParaRPr>
          </a:p>
        </p:txBody>
      </p:sp>
      <p:graphicFrame>
        <p:nvGraphicFramePr>
          <p:cNvPr id="14" name="Gráfico 13">
            <a:extLst>
              <a:ext uri="{FF2B5EF4-FFF2-40B4-BE49-F238E27FC236}">
                <a16:creationId xmlns="" xmlns:a16="http://schemas.microsoft.com/office/drawing/2014/main" id="{5D8ED27B-B89D-4FB7-9648-C3DD38FAE507}"/>
              </a:ext>
            </a:extLst>
          </p:cNvPr>
          <p:cNvGraphicFramePr>
            <a:graphicFrameLocks noGrp="1"/>
          </p:cNvGraphicFramePr>
          <p:nvPr>
            <p:extLst/>
          </p:nvPr>
        </p:nvGraphicFramePr>
        <p:xfrm>
          <a:off x="0" y="1661019"/>
          <a:ext cx="8881450" cy="4821261"/>
        </p:xfrm>
        <a:graphic>
          <a:graphicData uri="http://schemas.openxmlformats.org/drawingml/2006/chart">
            <c:chart xmlns:c="http://schemas.openxmlformats.org/drawingml/2006/chart" xmlns:r="http://schemas.openxmlformats.org/officeDocument/2006/relationships" r:id="rId2"/>
          </a:graphicData>
        </a:graphic>
      </p:graphicFrame>
      <p:sp>
        <p:nvSpPr>
          <p:cNvPr id="5" name="2 Marcador de contenido">
            <a:extLst>
              <a:ext uri="{FF2B5EF4-FFF2-40B4-BE49-F238E27FC236}">
                <a16:creationId xmlns="" xmlns:a16="http://schemas.microsoft.com/office/drawing/2014/main" id="{A6BBD390-926C-494A-BA63-04513B13EEA4}"/>
              </a:ext>
            </a:extLst>
          </p:cNvPr>
          <p:cNvSpPr>
            <a:spLocks noGrp="1"/>
          </p:cNvSpPr>
          <p:nvPr>
            <p:ph idx="1"/>
          </p:nvPr>
        </p:nvSpPr>
        <p:spPr>
          <a:xfrm>
            <a:off x="144000" y="1185924"/>
            <a:ext cx="8747499" cy="541345"/>
          </a:xfrm>
        </p:spPr>
        <p:txBody>
          <a:bodyPr>
            <a:noAutofit/>
          </a:bodyPr>
          <a:lstStyle/>
          <a:p>
            <a:pPr marL="180975" lvl="0" indent="-180975" algn="just">
              <a:spcBef>
                <a:spcPts val="0"/>
              </a:spcBef>
              <a:spcAft>
                <a:spcPts val="600"/>
              </a:spcAft>
              <a:buClr>
                <a:srgbClr val="CD0000"/>
              </a:buClr>
              <a:buSzPct val="110000"/>
              <a:buFont typeface="Arial" pitchFamily="34" charset="0"/>
              <a:buChar char="•"/>
            </a:pPr>
            <a:r>
              <a:rPr lang="es-ES" sz="1600" dirty="0">
                <a:latin typeface="Century Gothic" panose="020B0502020202020204" pitchFamily="34" charset="0"/>
              </a:rPr>
              <a:t>El ritmo de nuevas emisiones en el mercado de deuda es similar a lo que ha pasado con otro tipo de instrumentos financieros.</a:t>
            </a:r>
          </a:p>
          <a:p>
            <a:pPr marL="180975" lvl="0" indent="-180975" algn="just">
              <a:spcBef>
                <a:spcPts val="0"/>
              </a:spcBef>
              <a:spcAft>
                <a:spcPts val="600"/>
              </a:spcAft>
              <a:buClr>
                <a:srgbClr val="CD0000"/>
              </a:buClr>
              <a:buSzPct val="110000"/>
              <a:buFont typeface="Arial" pitchFamily="34" charset="0"/>
              <a:buChar char="•"/>
            </a:pPr>
            <a:endParaRPr lang="es-ES" sz="1200" dirty="0">
              <a:latin typeface="Century Gothic" panose="020B0502020202020204" pitchFamily="34" charset="0"/>
            </a:endParaRPr>
          </a:p>
        </p:txBody>
      </p:sp>
      <p:sp>
        <p:nvSpPr>
          <p:cNvPr id="3" name="2 Marcador de número de diapositiva"/>
          <p:cNvSpPr>
            <a:spLocks noGrp="1"/>
          </p:cNvSpPr>
          <p:nvPr>
            <p:ph type="sldNum" sz="quarter" idx="12"/>
          </p:nvPr>
        </p:nvSpPr>
        <p:spPr/>
        <p:txBody>
          <a:bodyPr/>
          <a:lstStyle/>
          <a:p>
            <a:fld id="{05E83AA4-A00D-4AA0-8FE8-B93C9F3EC141}" type="slidenum">
              <a:rPr lang="es-ES" altLang="es-MX" smtClean="0"/>
              <a:pPr/>
              <a:t>19</a:t>
            </a:fld>
            <a:endParaRPr lang="es-ES" altLang="es-MX" dirty="0"/>
          </a:p>
        </p:txBody>
      </p:sp>
    </p:spTree>
    <p:extLst>
      <p:ext uri="{BB962C8B-B14F-4D97-AF65-F5344CB8AC3E}">
        <p14:creationId xmlns:p14="http://schemas.microsoft.com/office/powerpoint/2010/main" val="249525563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3998" y="288000"/>
            <a:ext cx="7590301" cy="908752"/>
          </a:xfrm>
        </p:spPr>
        <p:txBody>
          <a:bodyPr>
            <a:noAutofit/>
          </a:bodyPr>
          <a:lstStyle/>
          <a:p>
            <a:r>
              <a:rPr lang="es-ES" sz="2000" b="1" dirty="0">
                <a:latin typeface="Century Gothic" panose="020B0502020202020204" pitchFamily="34" charset="0"/>
              </a:rPr>
              <a:t>El monto que habrá sido emitido entre febrero y marzo en Fibras ascenderá a ~90 mil </a:t>
            </a:r>
            <a:r>
              <a:rPr lang="es-ES" sz="2000" b="1" dirty="0" err="1">
                <a:latin typeface="Century Gothic" panose="020B0502020202020204" pitchFamily="34" charset="0"/>
              </a:rPr>
              <a:t>mdp</a:t>
            </a:r>
            <a:r>
              <a:rPr lang="es-ES" sz="2000" b="1" dirty="0">
                <a:latin typeface="Century Gothic" panose="020B0502020202020204" pitchFamily="34" charset="0"/>
              </a:rPr>
              <a:t>, equivalente al valor de capitalización de Terra, </a:t>
            </a:r>
            <a:r>
              <a:rPr lang="es-ES" sz="2000" b="1" dirty="0" err="1">
                <a:latin typeface="Century Gothic" panose="020B0502020202020204" pitchFamily="34" charset="0"/>
              </a:rPr>
              <a:t>Prologis</a:t>
            </a:r>
            <a:r>
              <a:rPr lang="es-ES" sz="2000" b="1" dirty="0">
                <a:latin typeface="Century Gothic" panose="020B0502020202020204" pitchFamily="34" charset="0"/>
              </a:rPr>
              <a:t> y </a:t>
            </a:r>
            <a:r>
              <a:rPr lang="es-ES" sz="2000" b="1" dirty="0" err="1">
                <a:latin typeface="Century Gothic" panose="020B0502020202020204" pitchFamily="34" charset="0"/>
              </a:rPr>
              <a:t>Danhos</a:t>
            </a:r>
            <a:endParaRPr lang="es-MX" sz="2000" b="1" dirty="0">
              <a:latin typeface="Century Gothic" panose="020B0502020202020204" pitchFamily="34" charset="0"/>
            </a:endParaRPr>
          </a:p>
        </p:txBody>
      </p:sp>
      <p:sp>
        <p:nvSpPr>
          <p:cNvPr id="12" name="CuadroTexto 11"/>
          <p:cNvSpPr txBox="1"/>
          <p:nvPr/>
        </p:nvSpPr>
        <p:spPr>
          <a:xfrm>
            <a:off x="143999" y="6648826"/>
            <a:ext cx="1052732" cy="360675"/>
          </a:xfrm>
          <a:prstGeom prst="rect">
            <a:avLst/>
          </a:prstGeom>
        </p:spPr>
        <p:txBody>
          <a:bodyPr wrap="none" rtlCol="0">
            <a:noAutofit/>
          </a:bodyPr>
          <a:lstStyle/>
          <a:p>
            <a:r>
              <a:rPr lang="es-ES" sz="800" dirty="0">
                <a:latin typeface="Century Gothic" pitchFamily="34" charset="0"/>
              </a:rPr>
              <a:t>Fuente: Bloomberg; prospectos de colocación y solicitudes de registro de fideicomisos próximos a emitir</a:t>
            </a:r>
            <a:endParaRPr lang="es-MX" sz="900" dirty="0">
              <a:latin typeface="Century Gothic" pitchFamily="34" charset="0"/>
            </a:endParaRPr>
          </a:p>
        </p:txBody>
      </p:sp>
      <p:graphicFrame>
        <p:nvGraphicFramePr>
          <p:cNvPr id="6" name="Gráfico 5">
            <a:extLst>
              <a:ext uri="{FF2B5EF4-FFF2-40B4-BE49-F238E27FC236}">
                <a16:creationId xmlns="" xmlns:a16="http://schemas.microsoft.com/office/drawing/2014/main" id="{60A153BC-E8C5-4B64-A89D-6BFDB6CC7C22}"/>
              </a:ext>
            </a:extLst>
          </p:cNvPr>
          <p:cNvGraphicFramePr>
            <a:graphicFrameLocks/>
          </p:cNvGraphicFramePr>
          <p:nvPr>
            <p:extLst/>
          </p:nvPr>
        </p:nvGraphicFramePr>
        <p:xfrm>
          <a:off x="298764" y="1305961"/>
          <a:ext cx="8519311" cy="2976328"/>
        </p:xfrm>
        <a:graphic>
          <a:graphicData uri="http://schemas.openxmlformats.org/drawingml/2006/chart">
            <c:chart xmlns:c="http://schemas.openxmlformats.org/drawingml/2006/chart" xmlns:r="http://schemas.openxmlformats.org/officeDocument/2006/relationships" r:id="rId2"/>
          </a:graphicData>
        </a:graphic>
      </p:graphicFrame>
      <p:sp>
        <p:nvSpPr>
          <p:cNvPr id="4" name="CuadroTexto 3">
            <a:extLst>
              <a:ext uri="{FF2B5EF4-FFF2-40B4-BE49-F238E27FC236}">
                <a16:creationId xmlns="" xmlns:a16="http://schemas.microsoft.com/office/drawing/2014/main" id="{D36CDDA4-426F-4162-B2EC-EE3754A71B58}"/>
              </a:ext>
            </a:extLst>
          </p:cNvPr>
          <p:cNvSpPr txBox="1"/>
          <p:nvPr/>
        </p:nvSpPr>
        <p:spPr>
          <a:xfrm>
            <a:off x="1913629" y="5223849"/>
            <a:ext cx="2453081" cy="646331"/>
          </a:xfrm>
          <a:prstGeom prst="rect">
            <a:avLst/>
          </a:prstGeom>
          <a:noFill/>
        </p:spPr>
        <p:txBody>
          <a:bodyPr wrap="square" rtlCol="0">
            <a:spAutoFit/>
          </a:bodyPr>
          <a:lstStyle/>
          <a:p>
            <a:r>
              <a:rPr lang="es-MX" sz="1200" b="1" dirty="0">
                <a:latin typeface="Century Gothic" panose="020B0502020202020204" pitchFamily="34" charset="0"/>
              </a:rPr>
              <a:t>Fibras emitidas o próximas a salir al mercado</a:t>
            </a:r>
            <a:r>
              <a:rPr lang="en-US" sz="1200" b="1" dirty="0">
                <a:latin typeface="Century Gothic" panose="020B0502020202020204" pitchFamily="34" charset="0"/>
              </a:rPr>
              <a:t> entre </a:t>
            </a:r>
            <a:r>
              <a:rPr lang="en-US" sz="1200" b="1" dirty="0" err="1">
                <a:latin typeface="Century Gothic" panose="020B0502020202020204" pitchFamily="34" charset="0"/>
              </a:rPr>
              <a:t>febrero</a:t>
            </a:r>
            <a:r>
              <a:rPr lang="en-US" sz="1200" b="1" dirty="0">
                <a:latin typeface="Century Gothic" panose="020B0502020202020204" pitchFamily="34" charset="0"/>
              </a:rPr>
              <a:t> y </a:t>
            </a:r>
            <a:r>
              <a:rPr lang="en-US" sz="1200" b="1" dirty="0" err="1">
                <a:latin typeface="Century Gothic" panose="020B0502020202020204" pitchFamily="34" charset="0"/>
              </a:rPr>
              <a:t>abril</a:t>
            </a:r>
            <a:r>
              <a:rPr lang="en-US" sz="1200" b="1" dirty="0">
                <a:latin typeface="Century Gothic" panose="020B0502020202020204" pitchFamily="34" charset="0"/>
              </a:rPr>
              <a:t> de 2018</a:t>
            </a:r>
            <a:endParaRPr lang="es-MX" sz="1200" b="1" dirty="0">
              <a:latin typeface="Century Gothic" panose="020B0502020202020204" pitchFamily="34" charset="0"/>
            </a:endParaRPr>
          </a:p>
        </p:txBody>
      </p:sp>
      <p:sp>
        <p:nvSpPr>
          <p:cNvPr id="7" name="Abrir llave 6">
            <a:extLst>
              <a:ext uri="{FF2B5EF4-FFF2-40B4-BE49-F238E27FC236}">
                <a16:creationId xmlns="" xmlns:a16="http://schemas.microsoft.com/office/drawing/2014/main" id="{09C1FF1F-5AFF-4053-8388-B83114BC3DAD}"/>
              </a:ext>
            </a:extLst>
          </p:cNvPr>
          <p:cNvSpPr/>
          <p:nvPr/>
        </p:nvSpPr>
        <p:spPr>
          <a:xfrm>
            <a:off x="4572000" y="4610367"/>
            <a:ext cx="276130" cy="1873293"/>
          </a:xfrm>
          <a:prstGeom prst="leftBrace">
            <a:avLst>
              <a:gd name="adj1" fmla="val 109972"/>
              <a:gd name="adj2" fmla="val 47584"/>
            </a:avLst>
          </a:prstGeom>
          <a:ln>
            <a:solidFill>
              <a:srgbClr val="C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pic>
        <p:nvPicPr>
          <p:cNvPr id="8" name="Imagen 7">
            <a:extLst>
              <a:ext uri="{FF2B5EF4-FFF2-40B4-BE49-F238E27FC236}">
                <a16:creationId xmlns="" xmlns:a16="http://schemas.microsoft.com/office/drawing/2014/main" id="{48AF60B8-A350-4A5C-AC5B-878B2202A382}"/>
              </a:ext>
            </a:extLst>
          </p:cNvPr>
          <p:cNvPicPr>
            <a:picLocks noChangeAspect="1"/>
          </p:cNvPicPr>
          <p:nvPr/>
        </p:nvPicPr>
        <p:blipFill>
          <a:blip r:embed="rId3"/>
          <a:stretch>
            <a:fillRect/>
          </a:stretch>
        </p:blipFill>
        <p:spPr>
          <a:xfrm>
            <a:off x="5053420" y="4708079"/>
            <a:ext cx="1876425" cy="1677867"/>
          </a:xfrm>
          <a:prstGeom prst="rect">
            <a:avLst/>
          </a:prstGeom>
        </p:spPr>
      </p:pic>
      <p:sp>
        <p:nvSpPr>
          <p:cNvPr id="9" name="Rectángulo 8">
            <a:extLst>
              <a:ext uri="{FF2B5EF4-FFF2-40B4-BE49-F238E27FC236}">
                <a16:creationId xmlns="" xmlns:a16="http://schemas.microsoft.com/office/drawing/2014/main" id="{92F13156-FEF3-4505-967D-FE87729CBBD2}"/>
              </a:ext>
            </a:extLst>
          </p:cNvPr>
          <p:cNvSpPr/>
          <p:nvPr/>
        </p:nvSpPr>
        <p:spPr>
          <a:xfrm>
            <a:off x="2227152" y="2743199"/>
            <a:ext cx="5133315" cy="1611517"/>
          </a:xfrm>
          <a:prstGeom prst="rect">
            <a:avLst/>
          </a:prstGeom>
          <a:noFill/>
          <a:ln w="31750">
            <a:solidFill>
              <a:schemeClr val="tx1">
                <a:lumMod val="50000"/>
                <a:lumOff val="50000"/>
              </a:schemeClr>
            </a:solidFill>
            <a:prstDash val="sys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ectángulo 10">
            <a:extLst>
              <a:ext uri="{FF2B5EF4-FFF2-40B4-BE49-F238E27FC236}">
                <a16:creationId xmlns="" xmlns:a16="http://schemas.microsoft.com/office/drawing/2014/main" id="{0DD8E5DD-FC56-416C-8D21-45E258AB3BFE}"/>
              </a:ext>
            </a:extLst>
          </p:cNvPr>
          <p:cNvSpPr/>
          <p:nvPr/>
        </p:nvSpPr>
        <p:spPr>
          <a:xfrm>
            <a:off x="1575304" y="2344847"/>
            <a:ext cx="2000816" cy="1937442"/>
          </a:xfrm>
          <a:prstGeom prst="rect">
            <a:avLst/>
          </a:prstGeom>
          <a:noFill/>
          <a:ln w="31750">
            <a:solidFill>
              <a:srgbClr val="00B0F0"/>
            </a:solidFill>
            <a:prstDash val="sys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CuadroTexto 9">
            <a:extLst>
              <a:ext uri="{FF2B5EF4-FFF2-40B4-BE49-F238E27FC236}">
                <a16:creationId xmlns="" xmlns:a16="http://schemas.microsoft.com/office/drawing/2014/main" id="{D5CD853E-8F8A-4BEF-9BC1-4D212C434844}"/>
              </a:ext>
            </a:extLst>
          </p:cNvPr>
          <p:cNvSpPr txBox="1"/>
          <p:nvPr/>
        </p:nvSpPr>
        <p:spPr>
          <a:xfrm>
            <a:off x="5513561" y="2464664"/>
            <a:ext cx="1101584" cy="276999"/>
          </a:xfrm>
          <a:prstGeom prst="rect">
            <a:avLst/>
          </a:prstGeom>
          <a:noFill/>
        </p:spPr>
        <p:txBody>
          <a:bodyPr wrap="none" rtlCol="0">
            <a:spAutoFit/>
          </a:bodyPr>
          <a:lstStyle/>
          <a:p>
            <a:r>
              <a:rPr lang="es-MX" sz="1200" b="1" dirty="0">
                <a:latin typeface="Century Gothic" panose="020B0502020202020204" pitchFamily="34" charset="0"/>
              </a:rPr>
              <a:t>~90 mil </a:t>
            </a:r>
            <a:r>
              <a:rPr lang="es-MX" sz="1200" b="1" dirty="0" err="1">
                <a:latin typeface="Century Gothic" panose="020B0502020202020204" pitchFamily="34" charset="0"/>
              </a:rPr>
              <a:t>mdp</a:t>
            </a:r>
            <a:endParaRPr lang="en-US" sz="1200" b="1" dirty="0">
              <a:latin typeface="Century Gothic" panose="020B0502020202020204" pitchFamily="34" charset="0"/>
            </a:endParaRPr>
          </a:p>
        </p:txBody>
      </p:sp>
      <p:sp>
        <p:nvSpPr>
          <p:cNvPr id="13" name="CuadroTexto 12">
            <a:extLst>
              <a:ext uri="{FF2B5EF4-FFF2-40B4-BE49-F238E27FC236}">
                <a16:creationId xmlns="" xmlns:a16="http://schemas.microsoft.com/office/drawing/2014/main" id="{6CE8ED68-32E6-4FDA-80EF-6DEF13B4A4CF}"/>
              </a:ext>
            </a:extLst>
          </p:cNvPr>
          <p:cNvSpPr txBox="1"/>
          <p:nvPr/>
        </p:nvSpPr>
        <p:spPr>
          <a:xfrm>
            <a:off x="1913629" y="2085257"/>
            <a:ext cx="1101584" cy="276999"/>
          </a:xfrm>
          <a:prstGeom prst="rect">
            <a:avLst/>
          </a:prstGeom>
          <a:noFill/>
        </p:spPr>
        <p:txBody>
          <a:bodyPr wrap="none" rtlCol="0">
            <a:spAutoFit/>
          </a:bodyPr>
          <a:lstStyle/>
          <a:p>
            <a:r>
              <a:rPr lang="es-MX" sz="1200" b="1" dirty="0">
                <a:solidFill>
                  <a:srgbClr val="00B0F0"/>
                </a:solidFill>
                <a:latin typeface="Century Gothic" panose="020B0502020202020204" pitchFamily="34" charset="0"/>
              </a:rPr>
              <a:t>~90 mil </a:t>
            </a:r>
            <a:r>
              <a:rPr lang="es-MX" sz="1200" b="1" dirty="0" err="1">
                <a:solidFill>
                  <a:srgbClr val="00B0F0"/>
                </a:solidFill>
                <a:latin typeface="Century Gothic" panose="020B0502020202020204" pitchFamily="34" charset="0"/>
              </a:rPr>
              <a:t>mdp</a:t>
            </a:r>
            <a:endParaRPr lang="en-US" sz="1200" b="1" dirty="0">
              <a:solidFill>
                <a:srgbClr val="00B0F0"/>
              </a:solidFill>
              <a:latin typeface="Century Gothic" panose="020B0502020202020204" pitchFamily="34" charset="0"/>
            </a:endParaRPr>
          </a:p>
        </p:txBody>
      </p:sp>
      <p:sp>
        <p:nvSpPr>
          <p:cNvPr id="3" name="2 Marcador de número de diapositiva"/>
          <p:cNvSpPr>
            <a:spLocks noGrp="1"/>
          </p:cNvSpPr>
          <p:nvPr>
            <p:ph type="sldNum" sz="quarter" idx="12"/>
          </p:nvPr>
        </p:nvSpPr>
        <p:spPr/>
        <p:txBody>
          <a:bodyPr/>
          <a:lstStyle/>
          <a:p>
            <a:fld id="{05E83AA4-A00D-4AA0-8FE8-B93C9F3EC141}" type="slidenum">
              <a:rPr lang="es-ES" altLang="es-MX" smtClean="0"/>
              <a:pPr/>
              <a:t>20</a:t>
            </a:fld>
            <a:endParaRPr lang="es-ES" altLang="es-MX" dirty="0"/>
          </a:p>
        </p:txBody>
      </p:sp>
    </p:spTree>
    <p:extLst>
      <p:ext uri="{BB962C8B-B14F-4D97-AF65-F5344CB8AC3E}">
        <p14:creationId xmlns:p14="http://schemas.microsoft.com/office/powerpoint/2010/main" val="357677165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3998" y="288000"/>
            <a:ext cx="7590301" cy="631524"/>
          </a:xfrm>
        </p:spPr>
        <p:txBody>
          <a:bodyPr>
            <a:noAutofit/>
          </a:bodyPr>
          <a:lstStyle/>
          <a:p>
            <a:r>
              <a:rPr lang="es-ES" sz="2000" b="1" dirty="0">
                <a:latin typeface="Century Gothic" panose="020B0502020202020204" pitchFamily="34" charset="0"/>
              </a:rPr>
              <a:t>Dadas las condiciones de incertidumbre en los mercados locales, los emisores están apresurándose a salir al mercado</a:t>
            </a:r>
            <a:endParaRPr lang="es-MX" sz="2000" b="1" dirty="0">
              <a:latin typeface="Century Gothic" panose="020B0502020202020204" pitchFamily="34" charset="0"/>
            </a:endParaRPr>
          </a:p>
        </p:txBody>
      </p:sp>
      <p:sp>
        <p:nvSpPr>
          <p:cNvPr id="12" name="CuadroTexto 11"/>
          <p:cNvSpPr txBox="1"/>
          <p:nvPr/>
        </p:nvSpPr>
        <p:spPr>
          <a:xfrm>
            <a:off x="143999" y="6648826"/>
            <a:ext cx="1052732" cy="360675"/>
          </a:xfrm>
          <a:prstGeom prst="rect">
            <a:avLst/>
          </a:prstGeom>
        </p:spPr>
        <p:txBody>
          <a:bodyPr wrap="none" rtlCol="0">
            <a:noAutofit/>
          </a:bodyPr>
          <a:lstStyle/>
          <a:p>
            <a:r>
              <a:rPr lang="es-ES" sz="800" dirty="0">
                <a:latin typeface="Century Gothic" pitchFamily="34" charset="0"/>
              </a:rPr>
              <a:t>Fuente: Bloomberg; prospectos de colocación y solicitudes de registro de fideicomisos próximos a emitir</a:t>
            </a:r>
            <a:endParaRPr lang="es-MX" sz="900" dirty="0">
              <a:latin typeface="Century Gothic" pitchFamily="34" charset="0"/>
            </a:endParaRPr>
          </a:p>
        </p:txBody>
      </p:sp>
      <p:pic>
        <p:nvPicPr>
          <p:cNvPr id="3" name="Imagen 2">
            <a:extLst>
              <a:ext uri="{FF2B5EF4-FFF2-40B4-BE49-F238E27FC236}">
                <a16:creationId xmlns="" xmlns:a16="http://schemas.microsoft.com/office/drawing/2014/main" id="{D3971EE0-2170-4AD2-A879-F81042E0B14F}"/>
              </a:ext>
            </a:extLst>
          </p:cNvPr>
          <p:cNvPicPr>
            <a:picLocks noChangeAspect="1"/>
          </p:cNvPicPr>
          <p:nvPr/>
        </p:nvPicPr>
        <p:blipFill rotWithShape="1">
          <a:blip r:embed="rId2"/>
          <a:srcRect l="15158" t="13446" r="20387"/>
          <a:stretch/>
        </p:blipFill>
        <p:spPr>
          <a:xfrm>
            <a:off x="3170167" y="2102533"/>
            <a:ext cx="5893806" cy="4287020"/>
          </a:xfrm>
          <a:prstGeom prst="rect">
            <a:avLst/>
          </a:prstGeom>
        </p:spPr>
      </p:pic>
      <p:sp>
        <p:nvSpPr>
          <p:cNvPr id="14" name="Abrir llave 13">
            <a:extLst>
              <a:ext uri="{FF2B5EF4-FFF2-40B4-BE49-F238E27FC236}">
                <a16:creationId xmlns="" xmlns:a16="http://schemas.microsoft.com/office/drawing/2014/main" id="{4F74F876-3D9E-44F8-9E83-265965ABD90C}"/>
              </a:ext>
            </a:extLst>
          </p:cNvPr>
          <p:cNvSpPr/>
          <p:nvPr/>
        </p:nvSpPr>
        <p:spPr>
          <a:xfrm>
            <a:off x="2902233" y="1397411"/>
            <a:ext cx="276130" cy="5102977"/>
          </a:xfrm>
          <a:prstGeom prst="leftBrace">
            <a:avLst>
              <a:gd name="adj1" fmla="val 109972"/>
              <a:gd name="adj2" fmla="val 47584"/>
            </a:avLst>
          </a:prstGeom>
          <a:ln>
            <a:solidFill>
              <a:srgbClr val="C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 name="CuadroTexto 4">
            <a:extLst>
              <a:ext uri="{FF2B5EF4-FFF2-40B4-BE49-F238E27FC236}">
                <a16:creationId xmlns="" xmlns:a16="http://schemas.microsoft.com/office/drawing/2014/main" id="{3536876B-6A85-42B3-9884-DF8BAA599329}"/>
              </a:ext>
            </a:extLst>
          </p:cNvPr>
          <p:cNvSpPr txBox="1"/>
          <p:nvPr/>
        </p:nvSpPr>
        <p:spPr>
          <a:xfrm>
            <a:off x="3851866" y="1181968"/>
            <a:ext cx="4913525" cy="461665"/>
          </a:xfrm>
          <a:prstGeom prst="rect">
            <a:avLst/>
          </a:prstGeom>
          <a:noFill/>
        </p:spPr>
        <p:txBody>
          <a:bodyPr wrap="none" rtlCol="0">
            <a:spAutoFit/>
          </a:bodyPr>
          <a:lstStyle/>
          <a:p>
            <a:r>
              <a:rPr lang="es-MX" sz="1200" b="1" dirty="0">
                <a:latin typeface="Century Gothic" panose="020B0502020202020204" pitchFamily="34" charset="0"/>
              </a:rPr>
              <a:t>Ejemplo de los documentos de Solicitudes y Trámites de Listado</a:t>
            </a:r>
          </a:p>
          <a:p>
            <a:r>
              <a:rPr lang="es-MX" sz="1200" b="1" dirty="0">
                <a:latin typeface="Century Gothic" panose="020B0502020202020204" pitchFamily="34" charset="0"/>
              </a:rPr>
              <a:t>de la Fibra E del Nuevo Aeropuerto </a:t>
            </a:r>
            <a:endParaRPr lang="en-US" sz="1200" b="1" dirty="0">
              <a:latin typeface="Century Gothic" panose="020B0502020202020204" pitchFamily="34" charset="0"/>
            </a:endParaRPr>
          </a:p>
        </p:txBody>
      </p:sp>
      <p:cxnSp>
        <p:nvCxnSpPr>
          <p:cNvPr id="16" name="Conector recto de flecha 15">
            <a:extLst>
              <a:ext uri="{FF2B5EF4-FFF2-40B4-BE49-F238E27FC236}">
                <a16:creationId xmlns="" xmlns:a16="http://schemas.microsoft.com/office/drawing/2014/main" id="{67B45239-7598-425E-AF52-B8ED7AF2DD92}"/>
              </a:ext>
            </a:extLst>
          </p:cNvPr>
          <p:cNvCxnSpPr>
            <a:cxnSpLocks/>
          </p:cNvCxnSpPr>
          <p:nvPr/>
        </p:nvCxnSpPr>
        <p:spPr>
          <a:xfrm flipH="1">
            <a:off x="6017481" y="1672265"/>
            <a:ext cx="1" cy="406068"/>
          </a:xfrm>
          <a:prstGeom prst="straightConnector1">
            <a:avLst/>
          </a:prstGeom>
          <a:ln>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sp>
        <p:nvSpPr>
          <p:cNvPr id="17" name="CuadroTexto 16">
            <a:extLst>
              <a:ext uri="{FF2B5EF4-FFF2-40B4-BE49-F238E27FC236}">
                <a16:creationId xmlns="" xmlns:a16="http://schemas.microsoft.com/office/drawing/2014/main" id="{C67B2627-C63F-4A6D-9952-61E882CF17DC}"/>
              </a:ext>
            </a:extLst>
          </p:cNvPr>
          <p:cNvSpPr txBox="1"/>
          <p:nvPr/>
        </p:nvSpPr>
        <p:spPr>
          <a:xfrm>
            <a:off x="143999" y="1625413"/>
            <a:ext cx="2795014" cy="5078313"/>
          </a:xfrm>
          <a:prstGeom prst="rect">
            <a:avLst/>
          </a:prstGeom>
          <a:noFill/>
        </p:spPr>
        <p:txBody>
          <a:bodyPr wrap="square" rtlCol="0">
            <a:spAutoFit/>
          </a:bodyPr>
          <a:lstStyle/>
          <a:p>
            <a:r>
              <a:rPr lang="es-MX" sz="1200" b="1" dirty="0">
                <a:latin typeface="Century Gothic" panose="020B0502020202020204" pitchFamily="34" charset="0"/>
              </a:rPr>
              <a:t>No están los términos finales de la colocación al 6 de marzo de 2018, donde destaca la ausencia de:</a:t>
            </a:r>
          </a:p>
          <a:p>
            <a:endParaRPr lang="es-MX" sz="1200" b="1" dirty="0">
              <a:latin typeface="Century Gothic" panose="020B0502020202020204" pitchFamily="34" charset="0"/>
            </a:endParaRPr>
          </a:p>
          <a:p>
            <a:pPr marL="228600" indent="-228600">
              <a:buAutoNum type="arabicPeriod"/>
            </a:pPr>
            <a:r>
              <a:rPr lang="es-MX" sz="1200" b="1" dirty="0">
                <a:latin typeface="Century Gothic" panose="020B0502020202020204" pitchFamily="34" charset="0"/>
              </a:rPr>
              <a:t>Miembros de los Comités de la Fibra</a:t>
            </a:r>
          </a:p>
          <a:p>
            <a:pPr marL="228600" indent="-228600">
              <a:buAutoNum type="arabicPeriod"/>
            </a:pPr>
            <a:r>
              <a:rPr lang="es-MX" sz="1200" b="1" dirty="0">
                <a:latin typeface="Century Gothic" panose="020B0502020202020204" pitchFamily="34" charset="0"/>
              </a:rPr>
              <a:t>Esquemas de incentivos para el Administrador</a:t>
            </a:r>
          </a:p>
          <a:p>
            <a:pPr marL="228600" indent="-228600">
              <a:buAutoNum type="arabicPeriod"/>
            </a:pPr>
            <a:r>
              <a:rPr lang="es-MX" sz="1200" b="1" dirty="0">
                <a:latin typeface="Century Gothic" panose="020B0502020202020204" pitchFamily="34" charset="0"/>
              </a:rPr>
              <a:t>Tasa de rendimiento que, por lo pronto, ronda el 10% real</a:t>
            </a:r>
          </a:p>
          <a:p>
            <a:pPr marL="228600" indent="-228600">
              <a:buAutoNum type="arabicPeriod"/>
            </a:pPr>
            <a:r>
              <a:rPr lang="es-MX" sz="1200" b="1" dirty="0">
                <a:latin typeface="Century Gothic" panose="020B0502020202020204" pitchFamily="34" charset="0"/>
              </a:rPr>
              <a:t>Intervalo de precios de colocación</a:t>
            </a:r>
          </a:p>
          <a:p>
            <a:pPr marL="228600" indent="-228600">
              <a:buAutoNum type="arabicPeriod"/>
            </a:pPr>
            <a:endParaRPr lang="es-MX" sz="1200" b="1" dirty="0">
              <a:latin typeface="Century Gothic" panose="020B0502020202020204" pitchFamily="34" charset="0"/>
            </a:endParaRPr>
          </a:p>
          <a:p>
            <a:r>
              <a:rPr lang="es-MX" sz="1200" b="1" dirty="0">
                <a:latin typeface="Century Gothic" panose="020B0502020202020204" pitchFamily="34" charset="0"/>
              </a:rPr>
              <a:t>Cabe destacar que el proyecto tiene cubiertas sus necesidades de fondeo para 2018 y 2019, pero se pretende salir al mercado como mecanismo de protección para el proyecto. </a:t>
            </a:r>
          </a:p>
          <a:p>
            <a:endParaRPr lang="es-MX" sz="1200" b="1" dirty="0">
              <a:latin typeface="Century Gothic" panose="020B0502020202020204" pitchFamily="34" charset="0"/>
            </a:endParaRPr>
          </a:p>
          <a:p>
            <a:r>
              <a:rPr lang="es-MX" sz="1200" b="1" dirty="0">
                <a:latin typeface="Century Gothic" panose="020B0502020202020204" pitchFamily="34" charset="0"/>
              </a:rPr>
              <a:t>Además de Citi y </a:t>
            </a:r>
            <a:r>
              <a:rPr lang="es-MX" sz="1200" b="1" dirty="0" err="1">
                <a:latin typeface="Century Gothic" panose="020B0502020202020204" pitchFamily="34" charset="0"/>
              </a:rPr>
              <a:t>Credit</a:t>
            </a:r>
            <a:r>
              <a:rPr lang="es-MX" sz="1200" b="1" dirty="0">
                <a:latin typeface="Century Gothic" panose="020B0502020202020204" pitchFamily="34" charset="0"/>
              </a:rPr>
              <a:t> </a:t>
            </a:r>
            <a:r>
              <a:rPr lang="es-MX" sz="1200" b="1" dirty="0" err="1">
                <a:latin typeface="Century Gothic" panose="020B0502020202020204" pitchFamily="34" charset="0"/>
              </a:rPr>
              <a:t>Suisse</a:t>
            </a:r>
            <a:r>
              <a:rPr lang="es-MX" sz="1200" b="1" dirty="0">
                <a:latin typeface="Century Gothic" panose="020B0502020202020204" pitchFamily="34" charset="0"/>
              </a:rPr>
              <a:t> como colocadores, se añadieron BTG, Banorte, Bancomer y Santander. </a:t>
            </a:r>
          </a:p>
          <a:p>
            <a:endParaRPr lang="es-MX" sz="1200" b="1" dirty="0">
              <a:latin typeface="Century Gothic" panose="020B0502020202020204" pitchFamily="34" charset="0"/>
            </a:endParaRPr>
          </a:p>
          <a:p>
            <a:pPr marL="228600" indent="-228600">
              <a:buAutoNum type="arabicPeriod"/>
            </a:pPr>
            <a:endParaRPr lang="en-US" sz="1200" b="1" dirty="0">
              <a:latin typeface="Century Gothic" panose="020B0502020202020204" pitchFamily="34" charset="0"/>
            </a:endParaRPr>
          </a:p>
        </p:txBody>
      </p:sp>
      <p:sp>
        <p:nvSpPr>
          <p:cNvPr id="4" name="3 Marcador de número de diapositiva"/>
          <p:cNvSpPr>
            <a:spLocks noGrp="1"/>
          </p:cNvSpPr>
          <p:nvPr>
            <p:ph type="sldNum" sz="quarter" idx="12"/>
          </p:nvPr>
        </p:nvSpPr>
        <p:spPr>
          <a:xfrm>
            <a:off x="6601256" y="6443114"/>
            <a:ext cx="2133600" cy="365125"/>
          </a:xfrm>
        </p:spPr>
        <p:txBody>
          <a:bodyPr/>
          <a:lstStyle/>
          <a:p>
            <a:fld id="{05E83AA4-A00D-4AA0-8FE8-B93C9F3EC141}" type="slidenum">
              <a:rPr lang="es-ES" altLang="es-MX" smtClean="0"/>
              <a:pPr/>
              <a:t>21</a:t>
            </a:fld>
            <a:endParaRPr lang="es-ES" altLang="es-MX" dirty="0"/>
          </a:p>
        </p:txBody>
      </p:sp>
    </p:spTree>
    <p:extLst>
      <p:ext uri="{BB962C8B-B14F-4D97-AF65-F5344CB8AC3E}">
        <p14:creationId xmlns:p14="http://schemas.microsoft.com/office/powerpoint/2010/main" val="356586451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3998" y="292449"/>
            <a:ext cx="7590301" cy="631524"/>
          </a:xfrm>
        </p:spPr>
        <p:txBody>
          <a:bodyPr>
            <a:noAutofit/>
          </a:bodyPr>
          <a:lstStyle/>
          <a:p>
            <a:r>
              <a:rPr lang="es-ES" sz="2000" b="1" dirty="0">
                <a:latin typeface="Century Gothic" panose="020B0502020202020204" pitchFamily="34" charset="0"/>
              </a:rPr>
              <a:t>El Nuevo Aeropuerto de la Ciudad de México se sustenta en el crecimiento de la demanda aérea</a:t>
            </a:r>
            <a:endParaRPr lang="es-MX" sz="2000" b="1" dirty="0">
              <a:latin typeface="Century Gothic" panose="020B0502020202020204" pitchFamily="34" charset="0"/>
            </a:endParaRPr>
          </a:p>
        </p:txBody>
      </p:sp>
      <p:pic>
        <p:nvPicPr>
          <p:cNvPr id="3" name="Imagen 2">
            <a:extLst>
              <a:ext uri="{FF2B5EF4-FFF2-40B4-BE49-F238E27FC236}">
                <a16:creationId xmlns="" xmlns:a16="http://schemas.microsoft.com/office/drawing/2014/main" id="{412A8703-DC09-4BB3-8252-992E53D63A58}"/>
              </a:ext>
            </a:extLst>
          </p:cNvPr>
          <p:cNvPicPr>
            <a:picLocks noChangeAspect="1"/>
          </p:cNvPicPr>
          <p:nvPr/>
        </p:nvPicPr>
        <p:blipFill rotWithShape="1">
          <a:blip r:embed="rId2"/>
          <a:srcRect l="3419" t="33267" r="5783" b="16139"/>
          <a:stretch/>
        </p:blipFill>
        <p:spPr>
          <a:xfrm>
            <a:off x="143997" y="3304522"/>
            <a:ext cx="8968819" cy="2706979"/>
          </a:xfrm>
          <a:prstGeom prst="rect">
            <a:avLst/>
          </a:prstGeom>
        </p:spPr>
      </p:pic>
      <p:cxnSp>
        <p:nvCxnSpPr>
          <p:cNvPr id="5" name="Conector recto 4">
            <a:extLst>
              <a:ext uri="{FF2B5EF4-FFF2-40B4-BE49-F238E27FC236}">
                <a16:creationId xmlns="" xmlns:a16="http://schemas.microsoft.com/office/drawing/2014/main" id="{327E701B-6084-443C-AFC7-68FCBAE84C4F}"/>
              </a:ext>
            </a:extLst>
          </p:cNvPr>
          <p:cNvCxnSpPr/>
          <p:nvPr/>
        </p:nvCxnSpPr>
        <p:spPr>
          <a:xfrm>
            <a:off x="552261" y="5024673"/>
            <a:ext cx="8560556" cy="0"/>
          </a:xfrm>
          <a:prstGeom prst="line">
            <a:avLst/>
          </a:prstGeom>
          <a:ln>
            <a:solidFill>
              <a:srgbClr val="0070C0"/>
            </a:solidFill>
            <a:prstDash val="sysDot"/>
          </a:ln>
          <a:effectLst/>
        </p:spPr>
        <p:style>
          <a:lnRef idx="2">
            <a:schemeClr val="accent1"/>
          </a:lnRef>
          <a:fillRef idx="0">
            <a:schemeClr val="accent1"/>
          </a:fillRef>
          <a:effectRef idx="1">
            <a:schemeClr val="accent1"/>
          </a:effectRef>
          <a:fontRef idx="minor">
            <a:schemeClr val="tx1"/>
          </a:fontRef>
        </p:style>
      </p:cxnSp>
      <p:sp>
        <p:nvSpPr>
          <p:cNvPr id="6" name="CuadroTexto 5">
            <a:extLst>
              <a:ext uri="{FF2B5EF4-FFF2-40B4-BE49-F238E27FC236}">
                <a16:creationId xmlns="" xmlns:a16="http://schemas.microsoft.com/office/drawing/2014/main" id="{9070F3E1-CCA0-499C-B068-51A743934DC3}"/>
              </a:ext>
            </a:extLst>
          </p:cNvPr>
          <p:cNvSpPr txBox="1"/>
          <p:nvPr/>
        </p:nvSpPr>
        <p:spPr>
          <a:xfrm>
            <a:off x="2803727" y="4979407"/>
            <a:ext cx="3536546" cy="276999"/>
          </a:xfrm>
          <a:prstGeom prst="rect">
            <a:avLst/>
          </a:prstGeom>
          <a:noFill/>
        </p:spPr>
        <p:txBody>
          <a:bodyPr wrap="none" rtlCol="0">
            <a:spAutoFit/>
          </a:bodyPr>
          <a:lstStyle/>
          <a:p>
            <a:r>
              <a:rPr lang="es-MX" sz="1200" b="1" dirty="0">
                <a:solidFill>
                  <a:srgbClr val="0070C0"/>
                </a:solidFill>
                <a:latin typeface="Century Gothic" panose="020B0502020202020204" pitchFamily="34" charset="0"/>
              </a:rPr>
              <a:t>45 millones de pasajeros (capacidad actual)</a:t>
            </a:r>
            <a:endParaRPr lang="en-US" sz="1200" b="1" dirty="0">
              <a:solidFill>
                <a:srgbClr val="0070C0"/>
              </a:solidFill>
              <a:latin typeface="Century Gothic" panose="020B0502020202020204" pitchFamily="34" charset="0"/>
            </a:endParaRPr>
          </a:p>
        </p:txBody>
      </p:sp>
      <p:cxnSp>
        <p:nvCxnSpPr>
          <p:cNvPr id="8" name="Conector recto 7">
            <a:extLst>
              <a:ext uri="{FF2B5EF4-FFF2-40B4-BE49-F238E27FC236}">
                <a16:creationId xmlns="" xmlns:a16="http://schemas.microsoft.com/office/drawing/2014/main" id="{F611912E-4A58-4362-9D7F-D0A5F6A50094}"/>
              </a:ext>
            </a:extLst>
          </p:cNvPr>
          <p:cNvCxnSpPr/>
          <p:nvPr/>
        </p:nvCxnSpPr>
        <p:spPr>
          <a:xfrm>
            <a:off x="552261" y="4925085"/>
            <a:ext cx="8560556" cy="0"/>
          </a:xfrm>
          <a:prstGeom prst="line">
            <a:avLst/>
          </a:prstGeom>
          <a:ln>
            <a:solidFill>
              <a:srgbClr val="FF0000"/>
            </a:solidFill>
            <a:prstDash val="dash"/>
          </a:ln>
          <a:effectLst/>
        </p:spPr>
        <p:style>
          <a:lnRef idx="2">
            <a:schemeClr val="accent1"/>
          </a:lnRef>
          <a:fillRef idx="0">
            <a:schemeClr val="accent1"/>
          </a:fillRef>
          <a:effectRef idx="1">
            <a:schemeClr val="accent1"/>
          </a:effectRef>
          <a:fontRef idx="minor">
            <a:schemeClr val="tx1"/>
          </a:fontRef>
        </p:style>
      </p:cxnSp>
      <p:sp>
        <p:nvSpPr>
          <p:cNvPr id="9" name="CuadroTexto 8">
            <a:extLst>
              <a:ext uri="{FF2B5EF4-FFF2-40B4-BE49-F238E27FC236}">
                <a16:creationId xmlns="" xmlns:a16="http://schemas.microsoft.com/office/drawing/2014/main" id="{BBA464B2-9E69-42E3-A437-69DEE4DEE591}"/>
              </a:ext>
            </a:extLst>
          </p:cNvPr>
          <p:cNvSpPr txBox="1"/>
          <p:nvPr/>
        </p:nvSpPr>
        <p:spPr>
          <a:xfrm>
            <a:off x="3314760" y="4652614"/>
            <a:ext cx="4411785" cy="276999"/>
          </a:xfrm>
          <a:prstGeom prst="rect">
            <a:avLst/>
          </a:prstGeom>
          <a:noFill/>
        </p:spPr>
        <p:txBody>
          <a:bodyPr wrap="none" rtlCol="0">
            <a:spAutoFit/>
          </a:bodyPr>
          <a:lstStyle/>
          <a:p>
            <a:r>
              <a:rPr lang="es-MX" sz="1200" b="1" dirty="0">
                <a:solidFill>
                  <a:srgbClr val="FF0000"/>
                </a:solidFill>
                <a:latin typeface="Century Gothic" panose="020B0502020202020204" pitchFamily="34" charset="0"/>
              </a:rPr>
              <a:t>50 millones de pasajeros (capacidad máxima del AICM)</a:t>
            </a:r>
            <a:endParaRPr lang="en-US" sz="1200" b="1" dirty="0">
              <a:solidFill>
                <a:srgbClr val="FF0000"/>
              </a:solidFill>
              <a:latin typeface="Century Gothic" panose="020B0502020202020204" pitchFamily="34" charset="0"/>
            </a:endParaRPr>
          </a:p>
        </p:txBody>
      </p:sp>
      <p:sp>
        <p:nvSpPr>
          <p:cNvPr id="7" name="CuadroTexto 6">
            <a:extLst>
              <a:ext uri="{FF2B5EF4-FFF2-40B4-BE49-F238E27FC236}">
                <a16:creationId xmlns="" xmlns:a16="http://schemas.microsoft.com/office/drawing/2014/main" id="{F27158F8-9FD3-4413-A878-B0A94A9A550B}"/>
              </a:ext>
            </a:extLst>
          </p:cNvPr>
          <p:cNvSpPr txBox="1"/>
          <p:nvPr/>
        </p:nvSpPr>
        <p:spPr>
          <a:xfrm>
            <a:off x="55629" y="6590943"/>
            <a:ext cx="3137397" cy="215444"/>
          </a:xfrm>
          <a:prstGeom prst="rect">
            <a:avLst/>
          </a:prstGeom>
          <a:noFill/>
        </p:spPr>
        <p:txBody>
          <a:bodyPr wrap="none" rtlCol="0">
            <a:spAutoFit/>
          </a:bodyPr>
          <a:lstStyle/>
          <a:p>
            <a:r>
              <a:rPr lang="es-MX" sz="800" dirty="0">
                <a:latin typeface="Century Gothic" panose="020B0502020202020204" pitchFamily="34" charset="0"/>
              </a:rPr>
              <a:t>Fuente: Pronóstico de Demanda Aérea / </a:t>
            </a:r>
            <a:r>
              <a:rPr lang="es-MX" sz="800" dirty="0" err="1">
                <a:latin typeface="Century Gothic" panose="020B0502020202020204" pitchFamily="34" charset="0"/>
              </a:rPr>
              <a:t>Landrum</a:t>
            </a:r>
            <a:r>
              <a:rPr lang="es-MX" sz="800" dirty="0">
                <a:latin typeface="Century Gothic" panose="020B0502020202020204" pitchFamily="34" charset="0"/>
              </a:rPr>
              <a:t> &amp; Brown</a:t>
            </a:r>
            <a:endParaRPr lang="en-US" sz="800" dirty="0">
              <a:latin typeface="Century Gothic" panose="020B0502020202020204" pitchFamily="34" charset="0"/>
            </a:endParaRPr>
          </a:p>
        </p:txBody>
      </p:sp>
      <p:cxnSp>
        <p:nvCxnSpPr>
          <p:cNvPr id="11" name="Conector recto 10">
            <a:extLst>
              <a:ext uri="{FF2B5EF4-FFF2-40B4-BE49-F238E27FC236}">
                <a16:creationId xmlns="" xmlns:a16="http://schemas.microsoft.com/office/drawing/2014/main" id="{6CD23600-C948-48BA-AF17-620A60112B8F}"/>
              </a:ext>
            </a:extLst>
          </p:cNvPr>
          <p:cNvCxnSpPr/>
          <p:nvPr/>
        </p:nvCxnSpPr>
        <p:spPr>
          <a:xfrm>
            <a:off x="583444" y="4623944"/>
            <a:ext cx="8560556" cy="0"/>
          </a:xfrm>
          <a:prstGeom prst="line">
            <a:avLst/>
          </a:prstGeom>
          <a:ln>
            <a:solidFill>
              <a:srgbClr val="00B050"/>
            </a:solidFill>
            <a:prstDash val="lgDashDot"/>
          </a:ln>
          <a:effectLst/>
        </p:spPr>
        <p:style>
          <a:lnRef idx="2">
            <a:schemeClr val="accent1"/>
          </a:lnRef>
          <a:fillRef idx="0">
            <a:schemeClr val="accent1"/>
          </a:fillRef>
          <a:effectRef idx="1">
            <a:schemeClr val="accent1"/>
          </a:effectRef>
          <a:fontRef idx="minor">
            <a:schemeClr val="tx1"/>
          </a:fontRef>
        </p:style>
      </p:cxnSp>
      <p:sp>
        <p:nvSpPr>
          <p:cNvPr id="12" name="CuadroTexto 11">
            <a:extLst>
              <a:ext uri="{FF2B5EF4-FFF2-40B4-BE49-F238E27FC236}">
                <a16:creationId xmlns="" xmlns:a16="http://schemas.microsoft.com/office/drawing/2014/main" id="{27F8AA31-200B-4D09-89F9-A07DAF4FDDBF}"/>
              </a:ext>
            </a:extLst>
          </p:cNvPr>
          <p:cNvSpPr txBox="1"/>
          <p:nvPr/>
        </p:nvSpPr>
        <p:spPr>
          <a:xfrm>
            <a:off x="4690882" y="4346949"/>
            <a:ext cx="4350871" cy="276999"/>
          </a:xfrm>
          <a:prstGeom prst="rect">
            <a:avLst/>
          </a:prstGeom>
          <a:noFill/>
        </p:spPr>
        <p:txBody>
          <a:bodyPr wrap="none" rtlCol="0">
            <a:spAutoFit/>
          </a:bodyPr>
          <a:lstStyle/>
          <a:p>
            <a:r>
              <a:rPr lang="es-MX" sz="1200" b="1" dirty="0">
                <a:solidFill>
                  <a:srgbClr val="00B050"/>
                </a:solidFill>
                <a:latin typeface="Century Gothic" panose="020B0502020202020204" pitchFamily="34" charset="0"/>
              </a:rPr>
              <a:t>69 millones de pasajeros (capacidad inicial del NAICM)</a:t>
            </a:r>
            <a:endParaRPr lang="en-US" sz="1200" b="1" dirty="0">
              <a:solidFill>
                <a:srgbClr val="00B050"/>
              </a:solidFill>
              <a:latin typeface="Century Gothic" panose="020B0502020202020204" pitchFamily="34" charset="0"/>
            </a:endParaRPr>
          </a:p>
        </p:txBody>
      </p:sp>
      <p:cxnSp>
        <p:nvCxnSpPr>
          <p:cNvPr id="13" name="Conector recto 12">
            <a:extLst>
              <a:ext uri="{FF2B5EF4-FFF2-40B4-BE49-F238E27FC236}">
                <a16:creationId xmlns="" xmlns:a16="http://schemas.microsoft.com/office/drawing/2014/main" id="{1FFF3690-1E2F-4B81-AC70-C5A1D2641E7C}"/>
              </a:ext>
            </a:extLst>
          </p:cNvPr>
          <p:cNvCxnSpPr/>
          <p:nvPr/>
        </p:nvCxnSpPr>
        <p:spPr>
          <a:xfrm>
            <a:off x="552261" y="3718601"/>
            <a:ext cx="8560556" cy="0"/>
          </a:xfrm>
          <a:prstGeom prst="line">
            <a:avLst/>
          </a:prstGeom>
          <a:ln>
            <a:solidFill>
              <a:schemeClr val="tx2">
                <a:lumMod val="60000"/>
                <a:lumOff val="40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14" name="CuadroTexto 13">
            <a:extLst>
              <a:ext uri="{FF2B5EF4-FFF2-40B4-BE49-F238E27FC236}">
                <a16:creationId xmlns="" xmlns:a16="http://schemas.microsoft.com/office/drawing/2014/main" id="{491A3B3C-C891-4D31-BA58-C232AF0F1E0B}"/>
              </a:ext>
            </a:extLst>
          </p:cNvPr>
          <p:cNvSpPr txBox="1"/>
          <p:nvPr/>
        </p:nvSpPr>
        <p:spPr>
          <a:xfrm>
            <a:off x="4564031" y="3749195"/>
            <a:ext cx="4612160" cy="276999"/>
          </a:xfrm>
          <a:prstGeom prst="rect">
            <a:avLst/>
          </a:prstGeom>
          <a:noFill/>
        </p:spPr>
        <p:txBody>
          <a:bodyPr wrap="none" rtlCol="0">
            <a:spAutoFit/>
          </a:bodyPr>
          <a:lstStyle/>
          <a:p>
            <a:r>
              <a:rPr lang="es-MX" sz="1200" b="1" dirty="0">
                <a:solidFill>
                  <a:schemeClr val="tx2">
                    <a:lumMod val="60000"/>
                    <a:lumOff val="40000"/>
                  </a:schemeClr>
                </a:solidFill>
                <a:latin typeface="Century Gothic" panose="020B0502020202020204" pitchFamily="34" charset="0"/>
              </a:rPr>
              <a:t>125 millones de pasajeros (capacidad máxima del NAICM)</a:t>
            </a:r>
            <a:endParaRPr lang="en-US" sz="1200" b="1" dirty="0">
              <a:solidFill>
                <a:schemeClr val="tx2">
                  <a:lumMod val="60000"/>
                  <a:lumOff val="40000"/>
                </a:schemeClr>
              </a:solidFill>
              <a:latin typeface="Century Gothic" panose="020B0502020202020204" pitchFamily="34" charset="0"/>
            </a:endParaRPr>
          </a:p>
        </p:txBody>
      </p:sp>
      <p:sp>
        <p:nvSpPr>
          <p:cNvPr id="10" name="CuadroTexto 9">
            <a:extLst>
              <a:ext uri="{FF2B5EF4-FFF2-40B4-BE49-F238E27FC236}">
                <a16:creationId xmlns="" xmlns:a16="http://schemas.microsoft.com/office/drawing/2014/main" id="{43A708BD-6C39-4D44-9D88-26176D52FE7A}"/>
              </a:ext>
            </a:extLst>
          </p:cNvPr>
          <p:cNvSpPr txBox="1"/>
          <p:nvPr/>
        </p:nvSpPr>
        <p:spPr>
          <a:xfrm>
            <a:off x="1549815" y="2856448"/>
            <a:ext cx="6413935" cy="369332"/>
          </a:xfrm>
          <a:prstGeom prst="rect">
            <a:avLst/>
          </a:prstGeom>
          <a:noFill/>
        </p:spPr>
        <p:txBody>
          <a:bodyPr wrap="none" rtlCol="0">
            <a:spAutoFit/>
          </a:bodyPr>
          <a:lstStyle/>
          <a:p>
            <a:r>
              <a:rPr lang="es-MX" b="1" dirty="0">
                <a:latin typeface="Century Gothic" panose="020B0502020202020204" pitchFamily="34" charset="0"/>
              </a:rPr>
              <a:t>Pronóstico de demanda aérea de la Ciudad de México</a:t>
            </a:r>
            <a:endParaRPr lang="en-US" b="1" dirty="0">
              <a:latin typeface="Century Gothic" panose="020B0502020202020204" pitchFamily="34" charset="0"/>
            </a:endParaRPr>
          </a:p>
        </p:txBody>
      </p:sp>
      <p:sp>
        <p:nvSpPr>
          <p:cNvPr id="16" name="2 Marcador de contenido">
            <a:extLst>
              <a:ext uri="{FF2B5EF4-FFF2-40B4-BE49-F238E27FC236}">
                <a16:creationId xmlns="" xmlns:a16="http://schemas.microsoft.com/office/drawing/2014/main" id="{0068EE63-33F4-4E1A-9F64-EA371136823F}"/>
              </a:ext>
            </a:extLst>
          </p:cNvPr>
          <p:cNvSpPr>
            <a:spLocks noGrp="1"/>
          </p:cNvSpPr>
          <p:nvPr>
            <p:ph idx="1"/>
          </p:nvPr>
        </p:nvSpPr>
        <p:spPr>
          <a:xfrm>
            <a:off x="144000" y="1149134"/>
            <a:ext cx="8747499" cy="374866"/>
          </a:xfrm>
        </p:spPr>
        <p:txBody>
          <a:bodyPr>
            <a:noAutofit/>
          </a:bodyPr>
          <a:lstStyle/>
          <a:p>
            <a:pPr marL="180975" lvl="0" indent="-180975" algn="just">
              <a:spcBef>
                <a:spcPts val="0"/>
              </a:spcBef>
              <a:spcAft>
                <a:spcPts val="600"/>
              </a:spcAft>
              <a:buClr>
                <a:srgbClr val="CD0000"/>
              </a:buClr>
              <a:buSzPct val="110000"/>
              <a:buFont typeface="Arial" pitchFamily="34" charset="0"/>
              <a:buChar char="•"/>
            </a:pPr>
            <a:r>
              <a:rPr lang="es-ES" sz="1600" dirty="0">
                <a:latin typeface="Century Gothic" panose="020B0502020202020204" pitchFamily="34" charset="0"/>
              </a:rPr>
              <a:t>El aeropuerto actual opera a casi toda su capacidad con 45 millones de pasajeros por año. </a:t>
            </a:r>
          </a:p>
          <a:p>
            <a:pPr marL="180975" lvl="0" indent="-180975" algn="just">
              <a:spcBef>
                <a:spcPts val="0"/>
              </a:spcBef>
              <a:spcAft>
                <a:spcPts val="600"/>
              </a:spcAft>
              <a:buClr>
                <a:srgbClr val="CD0000"/>
              </a:buClr>
              <a:buSzPct val="110000"/>
              <a:buFont typeface="Arial" pitchFamily="34" charset="0"/>
              <a:buChar char="•"/>
            </a:pPr>
            <a:r>
              <a:rPr lang="es-ES" sz="1600" dirty="0">
                <a:latin typeface="Century Gothic" panose="020B0502020202020204" pitchFamily="34" charset="0"/>
              </a:rPr>
              <a:t>El nuevo aeropuerto arrancaría con la posibilidad de mover a 68 millones de pasajeros anualmente.</a:t>
            </a:r>
          </a:p>
          <a:p>
            <a:pPr marL="180975" lvl="0" indent="-180975" algn="just">
              <a:spcBef>
                <a:spcPts val="0"/>
              </a:spcBef>
              <a:spcAft>
                <a:spcPts val="600"/>
              </a:spcAft>
              <a:buClr>
                <a:srgbClr val="CD0000"/>
              </a:buClr>
              <a:buSzPct val="110000"/>
              <a:buFont typeface="Arial" pitchFamily="34" charset="0"/>
              <a:buChar char="•"/>
            </a:pPr>
            <a:endParaRPr lang="es-ES" sz="1200" dirty="0">
              <a:latin typeface="Century Gothic" panose="020B0502020202020204" pitchFamily="34" charset="0"/>
            </a:endParaRPr>
          </a:p>
        </p:txBody>
      </p:sp>
      <p:sp>
        <p:nvSpPr>
          <p:cNvPr id="4" name="3 Marcador de número de diapositiva"/>
          <p:cNvSpPr>
            <a:spLocks noGrp="1"/>
          </p:cNvSpPr>
          <p:nvPr>
            <p:ph type="sldNum" sz="quarter" idx="12"/>
          </p:nvPr>
        </p:nvSpPr>
        <p:spPr/>
        <p:txBody>
          <a:bodyPr/>
          <a:lstStyle/>
          <a:p>
            <a:fld id="{05E83AA4-A00D-4AA0-8FE8-B93C9F3EC141}" type="slidenum">
              <a:rPr lang="es-ES" altLang="es-MX" smtClean="0"/>
              <a:pPr/>
              <a:t>22</a:t>
            </a:fld>
            <a:endParaRPr lang="es-ES" altLang="es-MX" dirty="0"/>
          </a:p>
        </p:txBody>
      </p:sp>
    </p:spTree>
    <p:extLst>
      <p:ext uri="{BB962C8B-B14F-4D97-AF65-F5344CB8AC3E}">
        <p14:creationId xmlns:p14="http://schemas.microsoft.com/office/powerpoint/2010/main" val="235364645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3998" y="288000"/>
            <a:ext cx="7590301" cy="631524"/>
          </a:xfrm>
        </p:spPr>
        <p:txBody>
          <a:bodyPr>
            <a:normAutofit/>
          </a:bodyPr>
          <a:lstStyle/>
          <a:p>
            <a:r>
              <a:rPr lang="es-ES" sz="2000" b="1" dirty="0">
                <a:latin typeface="Century Gothic" panose="020B0502020202020204" pitchFamily="34" charset="0"/>
              </a:rPr>
              <a:t>TUA vs Aeropuertos Mexicanos a diciembre 2017</a:t>
            </a:r>
            <a:endParaRPr lang="es-MX" sz="2000" b="1" dirty="0">
              <a:latin typeface="Century Gothic" panose="020B0502020202020204" pitchFamily="34" charset="0"/>
            </a:endParaRPr>
          </a:p>
        </p:txBody>
      </p:sp>
      <p:sp>
        <p:nvSpPr>
          <p:cNvPr id="12" name="CuadroTexto 11"/>
          <p:cNvSpPr txBox="1"/>
          <p:nvPr/>
        </p:nvSpPr>
        <p:spPr>
          <a:xfrm>
            <a:off x="143998" y="6678636"/>
            <a:ext cx="1052732" cy="360675"/>
          </a:xfrm>
          <a:prstGeom prst="rect">
            <a:avLst/>
          </a:prstGeom>
        </p:spPr>
        <p:txBody>
          <a:bodyPr wrap="none" rtlCol="0">
            <a:noAutofit/>
          </a:bodyPr>
          <a:lstStyle/>
          <a:p>
            <a:r>
              <a:rPr lang="es-ES" sz="800" dirty="0">
                <a:latin typeface="Century Gothic" pitchFamily="34" charset="0"/>
              </a:rPr>
              <a:t>Fuente: Fibra E NAICM, Presentación para inversionistas</a:t>
            </a:r>
            <a:endParaRPr lang="es-MX" sz="900" dirty="0">
              <a:latin typeface="Century Gothic" pitchFamily="34" charset="0"/>
            </a:endParaRPr>
          </a:p>
        </p:txBody>
      </p:sp>
      <p:pic>
        <p:nvPicPr>
          <p:cNvPr id="5" name="Imagen 4">
            <a:extLst>
              <a:ext uri="{FF2B5EF4-FFF2-40B4-BE49-F238E27FC236}">
                <a16:creationId xmlns="" xmlns:a16="http://schemas.microsoft.com/office/drawing/2014/main" id="{3BA09870-1DCE-4AB8-8E03-1C3E5E8BF16C}"/>
              </a:ext>
            </a:extLst>
          </p:cNvPr>
          <p:cNvPicPr>
            <a:picLocks noChangeAspect="1"/>
          </p:cNvPicPr>
          <p:nvPr/>
        </p:nvPicPr>
        <p:blipFill rotWithShape="1">
          <a:blip r:embed="rId2"/>
          <a:srcRect l="693" t="17144" r="1980" b="4622"/>
          <a:stretch/>
        </p:blipFill>
        <p:spPr>
          <a:xfrm>
            <a:off x="39049" y="2749435"/>
            <a:ext cx="9065902" cy="3947310"/>
          </a:xfrm>
          <a:prstGeom prst="rect">
            <a:avLst/>
          </a:prstGeom>
        </p:spPr>
      </p:pic>
      <p:sp>
        <p:nvSpPr>
          <p:cNvPr id="6" name="2 Marcador de contenido">
            <a:extLst>
              <a:ext uri="{FF2B5EF4-FFF2-40B4-BE49-F238E27FC236}">
                <a16:creationId xmlns="" xmlns:a16="http://schemas.microsoft.com/office/drawing/2014/main" id="{BE70BED5-B01A-461C-A420-BE933B2CB91B}"/>
              </a:ext>
            </a:extLst>
          </p:cNvPr>
          <p:cNvSpPr>
            <a:spLocks noGrp="1"/>
          </p:cNvSpPr>
          <p:nvPr>
            <p:ph idx="1"/>
          </p:nvPr>
        </p:nvSpPr>
        <p:spPr>
          <a:xfrm>
            <a:off x="144000" y="1149134"/>
            <a:ext cx="8747499" cy="374866"/>
          </a:xfrm>
        </p:spPr>
        <p:txBody>
          <a:bodyPr>
            <a:noAutofit/>
          </a:bodyPr>
          <a:lstStyle/>
          <a:p>
            <a:pPr marL="180975" lvl="0" indent="-180975" algn="just">
              <a:spcBef>
                <a:spcPts val="0"/>
              </a:spcBef>
              <a:spcAft>
                <a:spcPts val="600"/>
              </a:spcAft>
              <a:buClr>
                <a:srgbClr val="CD0000"/>
              </a:buClr>
              <a:buSzPct val="110000"/>
              <a:buFont typeface="Arial" pitchFamily="34" charset="0"/>
              <a:buChar char="•"/>
            </a:pPr>
            <a:r>
              <a:rPr lang="es-ES" sz="1600" dirty="0">
                <a:latin typeface="Century Gothic" panose="020B0502020202020204" pitchFamily="34" charset="0"/>
              </a:rPr>
              <a:t>La Tarifa de Uso de Aeropuerto (TUA) es el impuesto que se le aplica a los boletos de avión por el uso de las terminales aéreas.</a:t>
            </a:r>
          </a:p>
          <a:p>
            <a:pPr marL="180975" lvl="0" indent="-180975" algn="just">
              <a:spcBef>
                <a:spcPts val="0"/>
              </a:spcBef>
              <a:spcAft>
                <a:spcPts val="600"/>
              </a:spcAft>
              <a:buClr>
                <a:srgbClr val="CD0000"/>
              </a:buClr>
              <a:buSzPct val="110000"/>
              <a:buFont typeface="Arial" pitchFamily="34" charset="0"/>
              <a:buChar char="•"/>
            </a:pPr>
            <a:r>
              <a:rPr lang="es-ES" sz="1600" dirty="0">
                <a:latin typeface="Century Gothic" panose="020B0502020202020204" pitchFamily="34" charset="0"/>
              </a:rPr>
              <a:t>Esta tarifa es determinada por la SHCP y está expresada en USD, ajustada cada año por la inflación observada en EUA.</a:t>
            </a:r>
          </a:p>
          <a:p>
            <a:pPr marL="180975" lvl="0" indent="-180975" algn="just">
              <a:spcBef>
                <a:spcPts val="0"/>
              </a:spcBef>
              <a:spcAft>
                <a:spcPts val="600"/>
              </a:spcAft>
              <a:buClr>
                <a:srgbClr val="CD0000"/>
              </a:buClr>
              <a:buSzPct val="110000"/>
              <a:buFont typeface="Arial" pitchFamily="34" charset="0"/>
              <a:buChar char="•"/>
            </a:pPr>
            <a:r>
              <a:rPr lang="es-ES" sz="1600" dirty="0">
                <a:latin typeface="Century Gothic" panose="020B0502020202020204" pitchFamily="34" charset="0"/>
              </a:rPr>
              <a:t>Actualmente, se cobra una TUA nacional de USD23.20 e internacional de USD44.</a:t>
            </a:r>
          </a:p>
          <a:p>
            <a:pPr marL="180975" lvl="0" indent="-180975" algn="just">
              <a:spcBef>
                <a:spcPts val="0"/>
              </a:spcBef>
              <a:spcAft>
                <a:spcPts val="600"/>
              </a:spcAft>
              <a:buClr>
                <a:srgbClr val="CD0000"/>
              </a:buClr>
              <a:buSzPct val="110000"/>
              <a:buFont typeface="Arial" pitchFamily="34" charset="0"/>
              <a:buChar char="•"/>
            </a:pPr>
            <a:endParaRPr lang="es-ES" sz="1200" dirty="0">
              <a:latin typeface="Century Gothic" panose="020B0502020202020204" pitchFamily="34" charset="0"/>
            </a:endParaRPr>
          </a:p>
        </p:txBody>
      </p:sp>
      <p:sp>
        <p:nvSpPr>
          <p:cNvPr id="3" name="2 Marcador de número de diapositiva"/>
          <p:cNvSpPr>
            <a:spLocks noGrp="1"/>
          </p:cNvSpPr>
          <p:nvPr>
            <p:ph type="sldNum" sz="quarter" idx="12"/>
          </p:nvPr>
        </p:nvSpPr>
        <p:spPr>
          <a:xfrm>
            <a:off x="6962148" y="6602436"/>
            <a:ext cx="2133600" cy="365125"/>
          </a:xfrm>
        </p:spPr>
        <p:txBody>
          <a:bodyPr/>
          <a:lstStyle/>
          <a:p>
            <a:fld id="{05E83AA4-A00D-4AA0-8FE8-B93C9F3EC141}" type="slidenum">
              <a:rPr lang="es-ES" altLang="es-MX" smtClean="0"/>
              <a:pPr/>
              <a:t>23</a:t>
            </a:fld>
            <a:endParaRPr lang="es-ES" altLang="es-MX" dirty="0"/>
          </a:p>
        </p:txBody>
      </p:sp>
    </p:spTree>
    <p:extLst>
      <p:ext uri="{BB962C8B-B14F-4D97-AF65-F5344CB8AC3E}">
        <p14:creationId xmlns:p14="http://schemas.microsoft.com/office/powerpoint/2010/main" val="303924421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3998" y="288000"/>
            <a:ext cx="7590301" cy="631524"/>
          </a:xfrm>
        </p:spPr>
        <p:txBody>
          <a:bodyPr>
            <a:normAutofit/>
          </a:bodyPr>
          <a:lstStyle/>
          <a:p>
            <a:r>
              <a:rPr lang="es-ES" sz="2000" b="1" dirty="0">
                <a:latin typeface="Century Gothic" panose="020B0502020202020204" pitchFamily="34" charset="0"/>
              </a:rPr>
              <a:t>TUA vs Aeropuertos Mexicanos a diciembre 2017</a:t>
            </a:r>
            <a:endParaRPr lang="es-MX" sz="2000" b="1" dirty="0">
              <a:latin typeface="Century Gothic" panose="020B0502020202020204" pitchFamily="34" charset="0"/>
            </a:endParaRPr>
          </a:p>
        </p:txBody>
      </p:sp>
      <p:sp>
        <p:nvSpPr>
          <p:cNvPr id="12" name="CuadroTexto 11"/>
          <p:cNvSpPr txBox="1"/>
          <p:nvPr/>
        </p:nvSpPr>
        <p:spPr>
          <a:xfrm>
            <a:off x="143998" y="6570000"/>
            <a:ext cx="1052732" cy="360675"/>
          </a:xfrm>
          <a:prstGeom prst="rect">
            <a:avLst/>
          </a:prstGeom>
        </p:spPr>
        <p:txBody>
          <a:bodyPr wrap="none" rtlCol="0">
            <a:noAutofit/>
          </a:bodyPr>
          <a:lstStyle/>
          <a:p>
            <a:r>
              <a:rPr lang="es-ES" sz="800" dirty="0">
                <a:latin typeface="Century Gothic" pitchFamily="34" charset="0"/>
              </a:rPr>
              <a:t>Fuente: Fibra E NAICM, Presentación para inversionistas</a:t>
            </a:r>
            <a:endParaRPr lang="es-MX" sz="900" dirty="0">
              <a:latin typeface="Century Gothic" pitchFamily="34" charset="0"/>
            </a:endParaRPr>
          </a:p>
        </p:txBody>
      </p:sp>
      <p:graphicFrame>
        <p:nvGraphicFramePr>
          <p:cNvPr id="10" name="Gráfico 9">
            <a:extLst>
              <a:ext uri="{FF2B5EF4-FFF2-40B4-BE49-F238E27FC236}">
                <a16:creationId xmlns="" xmlns:a16="http://schemas.microsoft.com/office/drawing/2014/main" id="{11FF94FE-A1F4-409E-A549-CCF9115AC16B}"/>
              </a:ext>
            </a:extLst>
          </p:cNvPr>
          <p:cNvGraphicFramePr>
            <a:graphicFrameLocks/>
          </p:cNvGraphicFramePr>
          <p:nvPr>
            <p:extLst/>
          </p:nvPr>
        </p:nvGraphicFramePr>
        <p:xfrm>
          <a:off x="561315" y="2659970"/>
          <a:ext cx="7758820" cy="3819526"/>
        </p:xfrm>
        <a:graphic>
          <a:graphicData uri="http://schemas.openxmlformats.org/drawingml/2006/chart">
            <c:chart xmlns:c="http://schemas.openxmlformats.org/drawingml/2006/chart" xmlns:r="http://schemas.openxmlformats.org/officeDocument/2006/relationships" r:id="rId2"/>
          </a:graphicData>
        </a:graphic>
      </p:graphicFrame>
      <p:sp>
        <p:nvSpPr>
          <p:cNvPr id="5" name="2 Marcador de contenido">
            <a:extLst>
              <a:ext uri="{FF2B5EF4-FFF2-40B4-BE49-F238E27FC236}">
                <a16:creationId xmlns="" xmlns:a16="http://schemas.microsoft.com/office/drawing/2014/main" id="{E47CEAEF-E26E-4D27-847A-0F08E58CCC83}"/>
              </a:ext>
            </a:extLst>
          </p:cNvPr>
          <p:cNvSpPr>
            <a:spLocks noGrp="1"/>
          </p:cNvSpPr>
          <p:nvPr>
            <p:ph idx="1"/>
          </p:nvPr>
        </p:nvSpPr>
        <p:spPr>
          <a:xfrm>
            <a:off x="144000" y="1149134"/>
            <a:ext cx="8747499" cy="374866"/>
          </a:xfrm>
        </p:spPr>
        <p:txBody>
          <a:bodyPr>
            <a:noAutofit/>
          </a:bodyPr>
          <a:lstStyle/>
          <a:p>
            <a:pPr marL="180975" lvl="0" indent="-180975" algn="just">
              <a:spcBef>
                <a:spcPts val="0"/>
              </a:spcBef>
              <a:spcAft>
                <a:spcPts val="600"/>
              </a:spcAft>
              <a:buClr>
                <a:srgbClr val="CD0000"/>
              </a:buClr>
              <a:buSzPct val="110000"/>
              <a:buFont typeface="Arial" pitchFamily="34" charset="0"/>
              <a:buChar char="•"/>
            </a:pPr>
            <a:r>
              <a:rPr lang="es-ES" sz="1600" dirty="0">
                <a:latin typeface="Century Gothic" panose="020B0502020202020204" pitchFamily="34" charset="0"/>
              </a:rPr>
              <a:t>La TUA representa generalmente el 70% de los ingresos de un aeropuerto. </a:t>
            </a:r>
          </a:p>
          <a:p>
            <a:pPr marL="180975" lvl="0" indent="-180975" algn="just">
              <a:spcBef>
                <a:spcPts val="0"/>
              </a:spcBef>
              <a:spcAft>
                <a:spcPts val="600"/>
              </a:spcAft>
              <a:buClr>
                <a:srgbClr val="CD0000"/>
              </a:buClr>
              <a:buSzPct val="110000"/>
              <a:buFont typeface="Arial" pitchFamily="34" charset="0"/>
              <a:buChar char="•"/>
            </a:pPr>
            <a:r>
              <a:rPr lang="es-ES" sz="1600" dirty="0">
                <a:latin typeface="Century Gothic" panose="020B0502020202020204" pitchFamily="34" charset="0"/>
              </a:rPr>
              <a:t>El 30% restante se reparte entre Ingresos aeronáuticos y comerciales, donde el AICM está rezagado frente a sus pares a nivel global. </a:t>
            </a:r>
          </a:p>
          <a:p>
            <a:pPr marL="180975" lvl="0" indent="-180975" algn="just">
              <a:spcBef>
                <a:spcPts val="0"/>
              </a:spcBef>
              <a:spcAft>
                <a:spcPts val="600"/>
              </a:spcAft>
              <a:buClr>
                <a:srgbClr val="CD0000"/>
              </a:buClr>
              <a:buSzPct val="110000"/>
              <a:buFont typeface="Arial" pitchFamily="34" charset="0"/>
              <a:buChar char="•"/>
            </a:pPr>
            <a:endParaRPr lang="es-ES" sz="1200" dirty="0">
              <a:latin typeface="Century Gothic" panose="020B0502020202020204" pitchFamily="34" charset="0"/>
            </a:endParaRPr>
          </a:p>
        </p:txBody>
      </p:sp>
      <p:sp>
        <p:nvSpPr>
          <p:cNvPr id="3" name="2 Marcador de número de diapositiva"/>
          <p:cNvSpPr>
            <a:spLocks noGrp="1"/>
          </p:cNvSpPr>
          <p:nvPr>
            <p:ph type="sldNum" sz="quarter" idx="12"/>
          </p:nvPr>
        </p:nvSpPr>
        <p:spPr/>
        <p:txBody>
          <a:bodyPr/>
          <a:lstStyle/>
          <a:p>
            <a:fld id="{05E83AA4-A00D-4AA0-8FE8-B93C9F3EC141}" type="slidenum">
              <a:rPr lang="es-ES" altLang="es-MX" smtClean="0"/>
              <a:pPr/>
              <a:t>24</a:t>
            </a:fld>
            <a:endParaRPr lang="es-ES" altLang="es-MX" dirty="0"/>
          </a:p>
        </p:txBody>
      </p:sp>
    </p:spTree>
    <p:extLst>
      <p:ext uri="{BB962C8B-B14F-4D97-AF65-F5344CB8AC3E}">
        <p14:creationId xmlns:p14="http://schemas.microsoft.com/office/powerpoint/2010/main" val="345111156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3998" y="469070"/>
            <a:ext cx="7590301" cy="631524"/>
          </a:xfrm>
        </p:spPr>
        <p:txBody>
          <a:bodyPr>
            <a:noAutofit/>
          </a:bodyPr>
          <a:lstStyle/>
          <a:p>
            <a:r>
              <a:rPr lang="es-ES" sz="2000" b="1" dirty="0">
                <a:latin typeface="Century Gothic" panose="020B0502020202020204" pitchFamily="34" charset="0"/>
              </a:rPr>
              <a:t>El Nuevo Aeropuerto de la Ciudad de México abarcará una mayor superficie y también involucrará el desarrollo de vías de transportación, sistemas de agua, entre otros servicios</a:t>
            </a:r>
            <a:endParaRPr lang="es-MX" sz="2000" b="1" dirty="0">
              <a:latin typeface="Century Gothic" panose="020B0502020202020204" pitchFamily="34" charset="0"/>
            </a:endParaRPr>
          </a:p>
        </p:txBody>
      </p:sp>
      <p:pic>
        <p:nvPicPr>
          <p:cNvPr id="6" name="Imagen 5">
            <a:extLst>
              <a:ext uri="{FF2B5EF4-FFF2-40B4-BE49-F238E27FC236}">
                <a16:creationId xmlns="" xmlns:a16="http://schemas.microsoft.com/office/drawing/2014/main" id="{49075804-95C3-4EBF-8B14-2F2C55DCC5A9}"/>
              </a:ext>
            </a:extLst>
          </p:cNvPr>
          <p:cNvPicPr>
            <a:picLocks noChangeAspect="1"/>
          </p:cNvPicPr>
          <p:nvPr/>
        </p:nvPicPr>
        <p:blipFill rotWithShape="1">
          <a:blip r:embed="rId2"/>
          <a:srcRect l="4060" t="17509" r="50000" b="10472"/>
          <a:stretch/>
        </p:blipFill>
        <p:spPr>
          <a:xfrm>
            <a:off x="1874067" y="1629623"/>
            <a:ext cx="5725465" cy="4861711"/>
          </a:xfrm>
          <a:prstGeom prst="rect">
            <a:avLst/>
          </a:prstGeom>
        </p:spPr>
      </p:pic>
      <p:sp>
        <p:nvSpPr>
          <p:cNvPr id="10" name="CuadroTexto 9">
            <a:extLst>
              <a:ext uri="{FF2B5EF4-FFF2-40B4-BE49-F238E27FC236}">
                <a16:creationId xmlns="" xmlns:a16="http://schemas.microsoft.com/office/drawing/2014/main" id="{6AE31BC3-947D-4554-B44F-A38D538FB9EF}"/>
              </a:ext>
            </a:extLst>
          </p:cNvPr>
          <p:cNvSpPr txBox="1"/>
          <p:nvPr/>
        </p:nvSpPr>
        <p:spPr>
          <a:xfrm>
            <a:off x="143998" y="6624429"/>
            <a:ext cx="1125629" cy="246221"/>
          </a:xfrm>
          <a:prstGeom prst="rect">
            <a:avLst/>
          </a:prstGeom>
          <a:noFill/>
        </p:spPr>
        <p:txBody>
          <a:bodyPr wrap="none" rtlCol="0">
            <a:spAutoFit/>
          </a:bodyPr>
          <a:lstStyle/>
          <a:p>
            <a:r>
              <a:rPr lang="es-MX" sz="1000" dirty="0">
                <a:latin typeface="Century Gothic" panose="020B0502020202020204" pitchFamily="34" charset="0"/>
              </a:rPr>
              <a:t>Fuente: NAICM</a:t>
            </a:r>
            <a:endParaRPr lang="en-US" sz="1000" dirty="0">
              <a:latin typeface="Century Gothic" panose="020B0502020202020204" pitchFamily="34" charset="0"/>
            </a:endParaRPr>
          </a:p>
        </p:txBody>
      </p:sp>
      <p:sp>
        <p:nvSpPr>
          <p:cNvPr id="3" name="2 Marcador de número de diapositiva"/>
          <p:cNvSpPr>
            <a:spLocks noGrp="1"/>
          </p:cNvSpPr>
          <p:nvPr>
            <p:ph type="sldNum" sz="quarter" idx="12"/>
          </p:nvPr>
        </p:nvSpPr>
        <p:spPr/>
        <p:txBody>
          <a:bodyPr/>
          <a:lstStyle/>
          <a:p>
            <a:fld id="{05E83AA4-A00D-4AA0-8FE8-B93C9F3EC141}" type="slidenum">
              <a:rPr lang="es-ES" altLang="es-MX" smtClean="0"/>
              <a:pPr/>
              <a:t>25</a:t>
            </a:fld>
            <a:endParaRPr lang="es-ES" altLang="es-MX" dirty="0"/>
          </a:p>
        </p:txBody>
      </p:sp>
    </p:spTree>
    <p:extLst>
      <p:ext uri="{BB962C8B-B14F-4D97-AF65-F5344CB8AC3E}">
        <p14:creationId xmlns:p14="http://schemas.microsoft.com/office/powerpoint/2010/main" val="109499741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3998" y="188640"/>
            <a:ext cx="7590301" cy="911954"/>
          </a:xfrm>
        </p:spPr>
        <p:txBody>
          <a:bodyPr>
            <a:noAutofit/>
          </a:bodyPr>
          <a:lstStyle/>
          <a:p>
            <a:r>
              <a:rPr lang="es-ES" sz="2000" b="1" dirty="0">
                <a:latin typeface="Century Gothic" panose="020B0502020202020204" pitchFamily="34" charset="0"/>
              </a:rPr>
              <a:t>La Fase I del NAICM contará con 3 pistas con operación simultánea </a:t>
            </a:r>
            <a:endParaRPr lang="es-MX" sz="2000" b="1" dirty="0">
              <a:latin typeface="Century Gothic" panose="020B0502020202020204" pitchFamily="34" charset="0"/>
            </a:endParaRPr>
          </a:p>
        </p:txBody>
      </p:sp>
      <p:pic>
        <p:nvPicPr>
          <p:cNvPr id="3" name="Imagen 2">
            <a:extLst>
              <a:ext uri="{FF2B5EF4-FFF2-40B4-BE49-F238E27FC236}">
                <a16:creationId xmlns="" xmlns:a16="http://schemas.microsoft.com/office/drawing/2014/main" id="{B73AA712-E477-4FCF-9F84-613FDBA3D5D4}"/>
              </a:ext>
            </a:extLst>
          </p:cNvPr>
          <p:cNvPicPr>
            <a:picLocks noChangeAspect="1"/>
          </p:cNvPicPr>
          <p:nvPr/>
        </p:nvPicPr>
        <p:blipFill rotWithShape="1">
          <a:blip r:embed="rId2"/>
          <a:srcRect l="47228" t="13122" r="26337" b="21074"/>
          <a:stretch/>
        </p:blipFill>
        <p:spPr>
          <a:xfrm>
            <a:off x="3662126" y="1893120"/>
            <a:ext cx="3576119" cy="4821734"/>
          </a:xfrm>
          <a:prstGeom prst="rect">
            <a:avLst/>
          </a:prstGeom>
        </p:spPr>
      </p:pic>
      <p:sp>
        <p:nvSpPr>
          <p:cNvPr id="7" name="2 Marcador de contenido">
            <a:extLst>
              <a:ext uri="{FF2B5EF4-FFF2-40B4-BE49-F238E27FC236}">
                <a16:creationId xmlns="" xmlns:a16="http://schemas.microsoft.com/office/drawing/2014/main" id="{DD2CC1AB-5CB7-4339-8203-6E9BAF86B9F4}"/>
              </a:ext>
            </a:extLst>
          </p:cNvPr>
          <p:cNvSpPr>
            <a:spLocks noGrp="1"/>
          </p:cNvSpPr>
          <p:nvPr>
            <p:ph idx="1"/>
          </p:nvPr>
        </p:nvSpPr>
        <p:spPr>
          <a:xfrm>
            <a:off x="144000" y="1149134"/>
            <a:ext cx="8747499" cy="911714"/>
          </a:xfrm>
        </p:spPr>
        <p:txBody>
          <a:bodyPr>
            <a:noAutofit/>
          </a:bodyPr>
          <a:lstStyle/>
          <a:p>
            <a:pPr marL="180975" lvl="0" indent="-180975" algn="just">
              <a:spcBef>
                <a:spcPts val="0"/>
              </a:spcBef>
              <a:spcAft>
                <a:spcPts val="600"/>
              </a:spcAft>
              <a:buClr>
                <a:srgbClr val="CD0000"/>
              </a:buClr>
              <a:buSzPct val="110000"/>
              <a:buFont typeface="Arial" pitchFamily="34" charset="0"/>
              <a:buChar char="•"/>
            </a:pPr>
            <a:r>
              <a:rPr lang="es-ES" sz="1600" dirty="0">
                <a:latin typeface="Century Gothic" panose="020B0502020202020204" pitchFamily="34" charset="0"/>
              </a:rPr>
              <a:t>Requiere una inversión de 13,300 </a:t>
            </a:r>
            <a:r>
              <a:rPr lang="es-ES" sz="1600" dirty="0" err="1">
                <a:latin typeface="Century Gothic" panose="020B0502020202020204" pitchFamily="34" charset="0"/>
              </a:rPr>
              <a:t>mdd</a:t>
            </a:r>
            <a:r>
              <a:rPr lang="es-ES" sz="1600" dirty="0">
                <a:latin typeface="Century Gothic" panose="020B0502020202020204" pitchFamily="34" charset="0"/>
              </a:rPr>
              <a:t> y podrá transportar a 69 millones de pasajeros inicialmente. </a:t>
            </a:r>
          </a:p>
          <a:p>
            <a:pPr marL="180975" lvl="0" indent="-180975" algn="just">
              <a:spcBef>
                <a:spcPts val="0"/>
              </a:spcBef>
              <a:spcAft>
                <a:spcPts val="600"/>
              </a:spcAft>
              <a:buClr>
                <a:srgbClr val="CD0000"/>
              </a:buClr>
              <a:buSzPct val="110000"/>
              <a:buFont typeface="Arial" pitchFamily="34" charset="0"/>
              <a:buChar char="•"/>
            </a:pPr>
            <a:r>
              <a:rPr lang="es-ES" sz="1600" dirty="0">
                <a:latin typeface="Century Gothic" panose="020B0502020202020204" pitchFamily="34" charset="0"/>
              </a:rPr>
              <a:t>Tendrá 126 posiciones para aeronaves.</a:t>
            </a:r>
          </a:p>
          <a:p>
            <a:pPr marL="180975" lvl="0" indent="-180975" algn="just">
              <a:spcBef>
                <a:spcPts val="0"/>
              </a:spcBef>
              <a:spcAft>
                <a:spcPts val="600"/>
              </a:spcAft>
              <a:buClr>
                <a:srgbClr val="CD0000"/>
              </a:buClr>
              <a:buSzPct val="110000"/>
              <a:buFont typeface="Arial" pitchFamily="34" charset="0"/>
              <a:buChar char="•"/>
            </a:pPr>
            <a:endParaRPr lang="es-ES" sz="1200" dirty="0">
              <a:latin typeface="Century Gothic" panose="020B0502020202020204" pitchFamily="34" charset="0"/>
            </a:endParaRPr>
          </a:p>
        </p:txBody>
      </p:sp>
      <p:sp>
        <p:nvSpPr>
          <p:cNvPr id="5" name="CuadroTexto 4">
            <a:extLst>
              <a:ext uri="{FF2B5EF4-FFF2-40B4-BE49-F238E27FC236}">
                <a16:creationId xmlns="" xmlns:a16="http://schemas.microsoft.com/office/drawing/2014/main" id="{88D65617-9682-438B-9D79-1A575D902587}"/>
              </a:ext>
            </a:extLst>
          </p:cNvPr>
          <p:cNvSpPr txBox="1"/>
          <p:nvPr/>
        </p:nvSpPr>
        <p:spPr>
          <a:xfrm>
            <a:off x="143998" y="6624429"/>
            <a:ext cx="1125629" cy="246221"/>
          </a:xfrm>
          <a:prstGeom prst="rect">
            <a:avLst/>
          </a:prstGeom>
          <a:noFill/>
        </p:spPr>
        <p:txBody>
          <a:bodyPr wrap="none" rtlCol="0">
            <a:spAutoFit/>
          </a:bodyPr>
          <a:lstStyle/>
          <a:p>
            <a:r>
              <a:rPr lang="es-MX" sz="1000" dirty="0">
                <a:latin typeface="Century Gothic" panose="020B0502020202020204" pitchFamily="34" charset="0"/>
              </a:rPr>
              <a:t>Fuente: NAICM</a:t>
            </a:r>
            <a:endParaRPr lang="en-US" sz="1000" dirty="0">
              <a:latin typeface="Century Gothic" panose="020B0502020202020204" pitchFamily="34" charset="0"/>
            </a:endParaRPr>
          </a:p>
        </p:txBody>
      </p:sp>
      <p:sp>
        <p:nvSpPr>
          <p:cNvPr id="4" name="3 Marcador de número de diapositiva"/>
          <p:cNvSpPr>
            <a:spLocks noGrp="1"/>
          </p:cNvSpPr>
          <p:nvPr>
            <p:ph type="sldNum" sz="quarter" idx="12"/>
          </p:nvPr>
        </p:nvSpPr>
        <p:spPr/>
        <p:txBody>
          <a:bodyPr/>
          <a:lstStyle/>
          <a:p>
            <a:fld id="{05E83AA4-A00D-4AA0-8FE8-B93C9F3EC141}" type="slidenum">
              <a:rPr lang="es-ES" altLang="es-MX" smtClean="0"/>
              <a:pPr/>
              <a:t>26</a:t>
            </a:fld>
            <a:endParaRPr lang="es-ES" altLang="es-MX" dirty="0"/>
          </a:p>
        </p:txBody>
      </p:sp>
    </p:spTree>
    <p:extLst>
      <p:ext uri="{BB962C8B-B14F-4D97-AF65-F5344CB8AC3E}">
        <p14:creationId xmlns:p14="http://schemas.microsoft.com/office/powerpoint/2010/main" val="154831568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3998" y="188640"/>
            <a:ext cx="7590301" cy="911954"/>
          </a:xfrm>
        </p:spPr>
        <p:txBody>
          <a:bodyPr>
            <a:noAutofit/>
          </a:bodyPr>
          <a:lstStyle/>
          <a:p>
            <a:r>
              <a:rPr lang="es-ES" sz="2000" b="1" dirty="0">
                <a:latin typeface="Century Gothic" panose="020B0502020202020204" pitchFamily="34" charset="0"/>
              </a:rPr>
              <a:t>Los avances de obra han consistido en el aplanamiento del terreno para la construcción del edificio principal de la terminal aérea</a:t>
            </a:r>
            <a:endParaRPr lang="es-MX" sz="2000" b="1" dirty="0">
              <a:latin typeface="Century Gothic" panose="020B0502020202020204" pitchFamily="34" charset="0"/>
            </a:endParaRPr>
          </a:p>
        </p:txBody>
      </p:sp>
      <p:pic>
        <p:nvPicPr>
          <p:cNvPr id="401412" name="Picture 4" descr="Imagen relacionada">
            <a:extLst>
              <a:ext uri="{FF2B5EF4-FFF2-40B4-BE49-F238E27FC236}">
                <a16:creationId xmlns="" xmlns:a16="http://schemas.microsoft.com/office/drawing/2014/main" id="{6BEDB1CB-8F30-4C51-9EED-F5317865294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90648" y="2408222"/>
            <a:ext cx="7548578" cy="4246075"/>
          </a:xfrm>
          <a:prstGeom prst="rect">
            <a:avLst/>
          </a:prstGeom>
          <a:noFill/>
          <a:extLst>
            <a:ext uri="{909E8E84-426E-40DD-AFC4-6F175D3DCCD1}">
              <a14:hiddenFill xmlns:a14="http://schemas.microsoft.com/office/drawing/2010/main">
                <a:solidFill>
                  <a:srgbClr val="FFFFFF"/>
                </a:solidFill>
              </a14:hiddenFill>
            </a:ext>
          </a:extLst>
        </p:spPr>
      </p:pic>
      <p:pic>
        <p:nvPicPr>
          <p:cNvPr id="401414" name="Picture 6" descr="Resultado de imagen para naicm avances">
            <a:extLst>
              <a:ext uri="{FF2B5EF4-FFF2-40B4-BE49-F238E27FC236}">
                <a16:creationId xmlns="" xmlns:a16="http://schemas.microsoft.com/office/drawing/2014/main" id="{E9302EBA-8F75-4381-A3E5-14970CD44A1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6200000">
            <a:off x="-547019" y="2657411"/>
            <a:ext cx="3455092" cy="2073055"/>
          </a:xfrm>
          <a:prstGeom prst="rect">
            <a:avLst/>
          </a:prstGeom>
          <a:noFill/>
          <a:extLst>
            <a:ext uri="{909E8E84-426E-40DD-AFC4-6F175D3DCCD1}">
              <a14:hiddenFill xmlns:a14="http://schemas.microsoft.com/office/drawing/2010/main">
                <a:solidFill>
                  <a:srgbClr val="FFFFFF"/>
                </a:solidFill>
              </a14:hiddenFill>
            </a:ext>
          </a:extLst>
        </p:spPr>
      </p:pic>
      <p:sp>
        <p:nvSpPr>
          <p:cNvPr id="3" name="2 Marcador de número de diapositiva"/>
          <p:cNvSpPr>
            <a:spLocks noGrp="1"/>
          </p:cNvSpPr>
          <p:nvPr>
            <p:ph type="sldNum" sz="quarter" idx="12"/>
          </p:nvPr>
        </p:nvSpPr>
        <p:spPr>
          <a:xfrm>
            <a:off x="7010400" y="6604340"/>
            <a:ext cx="2133600" cy="365125"/>
          </a:xfrm>
        </p:spPr>
        <p:txBody>
          <a:bodyPr/>
          <a:lstStyle/>
          <a:p>
            <a:fld id="{05E83AA4-A00D-4AA0-8FE8-B93C9F3EC141}" type="slidenum">
              <a:rPr lang="es-ES" altLang="es-MX" smtClean="0"/>
              <a:pPr/>
              <a:t>27</a:t>
            </a:fld>
            <a:endParaRPr lang="es-ES" altLang="es-MX" dirty="0"/>
          </a:p>
        </p:txBody>
      </p:sp>
    </p:spTree>
    <p:extLst>
      <p:ext uri="{BB962C8B-B14F-4D97-AF65-F5344CB8AC3E}">
        <p14:creationId xmlns:p14="http://schemas.microsoft.com/office/powerpoint/2010/main" val="101744388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3998" y="288000"/>
            <a:ext cx="7590301" cy="631524"/>
          </a:xfrm>
        </p:spPr>
        <p:txBody>
          <a:bodyPr>
            <a:normAutofit/>
          </a:bodyPr>
          <a:lstStyle/>
          <a:p>
            <a:r>
              <a:rPr lang="es-ES" sz="2000" b="1" dirty="0">
                <a:latin typeface="Century Gothic" panose="020B0502020202020204" pitchFamily="34" charset="0"/>
              </a:rPr>
              <a:t>Avances de obra del NAICM</a:t>
            </a:r>
            <a:endParaRPr lang="es-MX" sz="2000" b="1" dirty="0">
              <a:latin typeface="Century Gothic" panose="020B0502020202020204" pitchFamily="34" charset="0"/>
            </a:endParaRPr>
          </a:p>
        </p:txBody>
      </p:sp>
      <p:sp>
        <p:nvSpPr>
          <p:cNvPr id="7" name="2 Marcador de contenido"/>
          <p:cNvSpPr>
            <a:spLocks noGrp="1"/>
          </p:cNvSpPr>
          <p:nvPr>
            <p:ph idx="1"/>
          </p:nvPr>
        </p:nvSpPr>
        <p:spPr>
          <a:xfrm>
            <a:off x="144000" y="1149134"/>
            <a:ext cx="8747499" cy="374866"/>
          </a:xfrm>
        </p:spPr>
        <p:txBody>
          <a:bodyPr>
            <a:noAutofit/>
          </a:bodyPr>
          <a:lstStyle/>
          <a:p>
            <a:pPr marL="180975" lvl="0" indent="-180975" algn="just">
              <a:spcBef>
                <a:spcPts val="0"/>
              </a:spcBef>
              <a:spcAft>
                <a:spcPts val="600"/>
              </a:spcAft>
              <a:buClr>
                <a:srgbClr val="CD0000"/>
              </a:buClr>
              <a:buSzPct val="110000"/>
              <a:buFont typeface="Arial" pitchFamily="34" charset="0"/>
              <a:buChar char="•"/>
            </a:pPr>
            <a:r>
              <a:rPr lang="es-ES" sz="1600" dirty="0">
                <a:latin typeface="Century Gothic" panose="020B0502020202020204" pitchFamily="34" charset="0"/>
              </a:rPr>
              <a:t>Se ha acelerado el proceso de hundimiento del terreno, siendo que los terrenos son parte del antiguo lago de Texcoco. </a:t>
            </a:r>
          </a:p>
          <a:p>
            <a:pPr marL="180975" lvl="0" indent="-180975" algn="just">
              <a:spcBef>
                <a:spcPts val="0"/>
              </a:spcBef>
              <a:spcAft>
                <a:spcPts val="600"/>
              </a:spcAft>
              <a:buClr>
                <a:srgbClr val="CD0000"/>
              </a:buClr>
              <a:buSzPct val="110000"/>
              <a:buFont typeface="Arial" pitchFamily="34" charset="0"/>
              <a:buChar char="•"/>
            </a:pPr>
            <a:endParaRPr lang="es-ES" sz="1200" dirty="0">
              <a:latin typeface="Century Gothic" panose="020B0502020202020204" pitchFamily="34" charset="0"/>
            </a:endParaRPr>
          </a:p>
        </p:txBody>
      </p:sp>
      <p:pic>
        <p:nvPicPr>
          <p:cNvPr id="5" name="Imagen 4">
            <a:extLst>
              <a:ext uri="{FF2B5EF4-FFF2-40B4-BE49-F238E27FC236}">
                <a16:creationId xmlns="" xmlns:a16="http://schemas.microsoft.com/office/drawing/2014/main" id="{B0E668ED-58C8-4F33-8F71-6223816AB52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38677" y="1902627"/>
            <a:ext cx="5658825" cy="4244119"/>
          </a:xfrm>
          <a:prstGeom prst="rect">
            <a:avLst/>
          </a:prstGeom>
        </p:spPr>
      </p:pic>
      <p:sp>
        <p:nvSpPr>
          <p:cNvPr id="3" name="2 Marcador de número de diapositiva"/>
          <p:cNvSpPr>
            <a:spLocks noGrp="1"/>
          </p:cNvSpPr>
          <p:nvPr>
            <p:ph type="sldNum" sz="quarter" idx="12"/>
          </p:nvPr>
        </p:nvSpPr>
        <p:spPr/>
        <p:txBody>
          <a:bodyPr/>
          <a:lstStyle/>
          <a:p>
            <a:fld id="{05E83AA4-A00D-4AA0-8FE8-B93C9F3EC141}" type="slidenum">
              <a:rPr lang="es-ES" altLang="es-MX" smtClean="0"/>
              <a:pPr/>
              <a:t>28</a:t>
            </a:fld>
            <a:endParaRPr lang="es-ES" altLang="es-MX" dirty="0"/>
          </a:p>
        </p:txBody>
      </p:sp>
    </p:spTree>
    <p:extLst>
      <p:ext uri="{BB962C8B-B14F-4D97-AF65-F5344CB8AC3E}">
        <p14:creationId xmlns:p14="http://schemas.microsoft.com/office/powerpoint/2010/main" val="315396350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3998" y="288000"/>
            <a:ext cx="7590301" cy="631524"/>
          </a:xfrm>
        </p:spPr>
        <p:txBody>
          <a:bodyPr>
            <a:normAutofit/>
          </a:bodyPr>
          <a:lstStyle/>
          <a:p>
            <a:r>
              <a:rPr lang="es-ES" sz="2000" b="1" dirty="0">
                <a:latin typeface="Century Gothic" panose="020B0502020202020204" pitchFamily="34" charset="0"/>
              </a:rPr>
              <a:t>La Torre de Control terminará de construirse en 2018</a:t>
            </a:r>
            <a:endParaRPr lang="es-MX" sz="2000" b="1" dirty="0">
              <a:latin typeface="Century Gothic" panose="020B0502020202020204" pitchFamily="34" charset="0"/>
            </a:endParaRPr>
          </a:p>
        </p:txBody>
      </p:sp>
      <p:sp>
        <p:nvSpPr>
          <p:cNvPr id="7" name="2 Marcador de contenido"/>
          <p:cNvSpPr>
            <a:spLocks noGrp="1"/>
          </p:cNvSpPr>
          <p:nvPr>
            <p:ph idx="1"/>
          </p:nvPr>
        </p:nvSpPr>
        <p:spPr>
          <a:xfrm>
            <a:off x="144000" y="1149134"/>
            <a:ext cx="8747499" cy="374866"/>
          </a:xfrm>
        </p:spPr>
        <p:txBody>
          <a:bodyPr>
            <a:noAutofit/>
          </a:bodyPr>
          <a:lstStyle/>
          <a:p>
            <a:pPr marL="180975" lvl="0" indent="-180975" algn="just">
              <a:spcBef>
                <a:spcPts val="0"/>
              </a:spcBef>
              <a:spcAft>
                <a:spcPts val="600"/>
              </a:spcAft>
              <a:buClr>
                <a:srgbClr val="CD0000"/>
              </a:buClr>
              <a:buSzPct val="110000"/>
              <a:buFont typeface="Arial" pitchFamily="34" charset="0"/>
              <a:buChar char="•"/>
            </a:pPr>
            <a:r>
              <a:rPr lang="es-ES" sz="1600" dirty="0">
                <a:latin typeface="Century Gothic" panose="020B0502020202020204" pitchFamily="34" charset="0"/>
              </a:rPr>
              <a:t>Tendrá una altura de 45 metros y contará con un sistema que le permita resistir fuertes sismos.</a:t>
            </a:r>
          </a:p>
          <a:p>
            <a:pPr marL="180975" lvl="0" indent="-180975" algn="just">
              <a:spcBef>
                <a:spcPts val="0"/>
              </a:spcBef>
              <a:spcAft>
                <a:spcPts val="600"/>
              </a:spcAft>
              <a:buClr>
                <a:srgbClr val="CD0000"/>
              </a:buClr>
              <a:buSzPct val="110000"/>
              <a:buFont typeface="Arial" pitchFamily="34" charset="0"/>
              <a:buChar char="•"/>
            </a:pPr>
            <a:endParaRPr lang="es-ES" sz="1200" dirty="0">
              <a:latin typeface="Century Gothic" panose="020B0502020202020204" pitchFamily="34" charset="0"/>
            </a:endParaRPr>
          </a:p>
        </p:txBody>
      </p:sp>
      <p:pic>
        <p:nvPicPr>
          <p:cNvPr id="4" name="Imagen 3">
            <a:extLst>
              <a:ext uri="{FF2B5EF4-FFF2-40B4-BE49-F238E27FC236}">
                <a16:creationId xmlns="" xmlns:a16="http://schemas.microsoft.com/office/drawing/2014/main" id="{01AA3536-D553-4631-A279-1107E014C05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67044" y="1761003"/>
            <a:ext cx="3606748" cy="4808997"/>
          </a:xfrm>
          <a:prstGeom prst="rect">
            <a:avLst/>
          </a:prstGeom>
        </p:spPr>
      </p:pic>
      <p:sp>
        <p:nvSpPr>
          <p:cNvPr id="3" name="2 Marcador de número de diapositiva"/>
          <p:cNvSpPr>
            <a:spLocks noGrp="1"/>
          </p:cNvSpPr>
          <p:nvPr>
            <p:ph type="sldNum" sz="quarter" idx="12"/>
          </p:nvPr>
        </p:nvSpPr>
        <p:spPr/>
        <p:txBody>
          <a:bodyPr/>
          <a:lstStyle/>
          <a:p>
            <a:fld id="{05E83AA4-A00D-4AA0-8FE8-B93C9F3EC141}" type="slidenum">
              <a:rPr lang="es-ES" altLang="es-MX" smtClean="0"/>
              <a:pPr/>
              <a:t>29</a:t>
            </a:fld>
            <a:endParaRPr lang="es-ES" altLang="es-MX" dirty="0"/>
          </a:p>
        </p:txBody>
      </p:sp>
    </p:spTree>
    <p:extLst>
      <p:ext uri="{BB962C8B-B14F-4D97-AF65-F5344CB8AC3E}">
        <p14:creationId xmlns:p14="http://schemas.microsoft.com/office/powerpoint/2010/main" val="421231191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3998" y="288000"/>
            <a:ext cx="7590301" cy="631524"/>
          </a:xfrm>
        </p:spPr>
        <p:txBody>
          <a:bodyPr>
            <a:noAutofit/>
          </a:bodyPr>
          <a:lstStyle/>
          <a:p>
            <a:r>
              <a:rPr lang="es-ES" sz="2000" b="1" dirty="0">
                <a:latin typeface="Century Gothic" panose="020B0502020202020204" pitchFamily="34" charset="0"/>
              </a:rPr>
              <a:t>Dado lo inestable del terreno, el NAICM se construirá a partir de una plataforma de cimentación</a:t>
            </a:r>
            <a:endParaRPr lang="es-MX" sz="2000" b="1" dirty="0">
              <a:latin typeface="Century Gothic" panose="020B0502020202020204" pitchFamily="34" charset="0"/>
            </a:endParaRPr>
          </a:p>
        </p:txBody>
      </p:sp>
      <p:sp>
        <p:nvSpPr>
          <p:cNvPr id="7" name="2 Marcador de contenido"/>
          <p:cNvSpPr>
            <a:spLocks noGrp="1"/>
          </p:cNvSpPr>
          <p:nvPr>
            <p:ph idx="1"/>
          </p:nvPr>
        </p:nvSpPr>
        <p:spPr>
          <a:xfrm>
            <a:off x="144000" y="1149134"/>
            <a:ext cx="8747499" cy="374866"/>
          </a:xfrm>
        </p:spPr>
        <p:txBody>
          <a:bodyPr>
            <a:noAutofit/>
          </a:bodyPr>
          <a:lstStyle/>
          <a:p>
            <a:pPr marL="180975" lvl="0" indent="-180975" algn="just">
              <a:spcBef>
                <a:spcPts val="0"/>
              </a:spcBef>
              <a:spcAft>
                <a:spcPts val="600"/>
              </a:spcAft>
              <a:buClr>
                <a:srgbClr val="CD0000"/>
              </a:buClr>
              <a:buSzPct val="110000"/>
              <a:buFont typeface="Arial" pitchFamily="34" charset="0"/>
              <a:buChar char="•"/>
            </a:pPr>
            <a:r>
              <a:rPr lang="es-ES" sz="1600" dirty="0">
                <a:latin typeface="Century Gothic" panose="020B0502020202020204" pitchFamily="34" charset="0"/>
              </a:rPr>
              <a:t>Empresas holandesas han estado a cargo del desarrollo de las primeras estructuras, dada su experiencia de construcción sobre superficies acuosas.</a:t>
            </a:r>
          </a:p>
          <a:p>
            <a:pPr marL="180975" lvl="0" indent="-180975" algn="just">
              <a:spcBef>
                <a:spcPts val="0"/>
              </a:spcBef>
              <a:spcAft>
                <a:spcPts val="600"/>
              </a:spcAft>
              <a:buClr>
                <a:srgbClr val="CD0000"/>
              </a:buClr>
              <a:buSzPct val="110000"/>
              <a:buFont typeface="Arial" pitchFamily="34" charset="0"/>
              <a:buChar char="•"/>
            </a:pPr>
            <a:endParaRPr lang="es-ES" sz="1200" dirty="0">
              <a:latin typeface="Century Gothic" panose="020B0502020202020204" pitchFamily="34" charset="0"/>
            </a:endParaRPr>
          </a:p>
        </p:txBody>
      </p:sp>
      <p:pic>
        <p:nvPicPr>
          <p:cNvPr id="8" name="Imagen 7">
            <a:extLst>
              <a:ext uri="{FF2B5EF4-FFF2-40B4-BE49-F238E27FC236}">
                <a16:creationId xmlns="" xmlns:a16="http://schemas.microsoft.com/office/drawing/2014/main" id="{0BB7132E-EE14-4F04-89AE-DC275AD674D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99445" y="1856997"/>
            <a:ext cx="5945109" cy="4458832"/>
          </a:xfrm>
          <a:prstGeom prst="rect">
            <a:avLst/>
          </a:prstGeom>
        </p:spPr>
      </p:pic>
      <p:sp>
        <p:nvSpPr>
          <p:cNvPr id="3" name="2 Marcador de número de diapositiva"/>
          <p:cNvSpPr>
            <a:spLocks noGrp="1"/>
          </p:cNvSpPr>
          <p:nvPr>
            <p:ph type="sldNum" sz="quarter" idx="12"/>
          </p:nvPr>
        </p:nvSpPr>
        <p:spPr/>
        <p:txBody>
          <a:bodyPr/>
          <a:lstStyle/>
          <a:p>
            <a:fld id="{05E83AA4-A00D-4AA0-8FE8-B93C9F3EC141}" type="slidenum">
              <a:rPr lang="es-ES" altLang="es-MX" smtClean="0"/>
              <a:pPr/>
              <a:t>30</a:t>
            </a:fld>
            <a:endParaRPr lang="es-ES" altLang="es-MX" dirty="0"/>
          </a:p>
        </p:txBody>
      </p:sp>
    </p:spTree>
    <p:extLst>
      <p:ext uri="{BB962C8B-B14F-4D97-AF65-F5344CB8AC3E}">
        <p14:creationId xmlns:p14="http://schemas.microsoft.com/office/powerpoint/2010/main" val="66320531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3998" y="288000"/>
            <a:ext cx="7590301" cy="631524"/>
          </a:xfrm>
        </p:spPr>
        <p:txBody>
          <a:bodyPr>
            <a:noAutofit/>
          </a:bodyPr>
          <a:lstStyle/>
          <a:p>
            <a:r>
              <a:rPr lang="es-ES" sz="2000" b="1" dirty="0">
                <a:latin typeface="Century Gothic" panose="020B0502020202020204" pitchFamily="34" charset="0"/>
              </a:rPr>
              <a:t>Se construyen ya los foniles, similares a columnas, que cargarán con la estructura del NAICM</a:t>
            </a:r>
            <a:endParaRPr lang="es-MX" sz="2000" b="1" dirty="0">
              <a:latin typeface="Century Gothic" panose="020B0502020202020204" pitchFamily="34" charset="0"/>
            </a:endParaRPr>
          </a:p>
        </p:txBody>
      </p:sp>
      <p:sp>
        <p:nvSpPr>
          <p:cNvPr id="7" name="2 Marcador de contenido"/>
          <p:cNvSpPr>
            <a:spLocks noGrp="1"/>
          </p:cNvSpPr>
          <p:nvPr>
            <p:ph idx="1"/>
          </p:nvPr>
        </p:nvSpPr>
        <p:spPr>
          <a:xfrm>
            <a:off x="144000" y="1149134"/>
            <a:ext cx="8747499" cy="374866"/>
          </a:xfrm>
        </p:spPr>
        <p:txBody>
          <a:bodyPr>
            <a:noAutofit/>
          </a:bodyPr>
          <a:lstStyle/>
          <a:p>
            <a:pPr marL="180975" lvl="0" indent="-180975" algn="just">
              <a:spcBef>
                <a:spcPts val="0"/>
              </a:spcBef>
              <a:spcAft>
                <a:spcPts val="600"/>
              </a:spcAft>
              <a:buClr>
                <a:srgbClr val="CD0000"/>
              </a:buClr>
              <a:buSzPct val="110000"/>
              <a:buFont typeface="Arial" pitchFamily="34" charset="0"/>
              <a:buChar char="•"/>
            </a:pPr>
            <a:r>
              <a:rPr lang="es-ES" sz="1600" dirty="0">
                <a:latin typeface="Century Gothic" panose="020B0502020202020204" pitchFamily="34" charset="0"/>
              </a:rPr>
              <a:t>Esto permitirá contar con sistemas de ahorro de agua y ventilación.</a:t>
            </a:r>
          </a:p>
          <a:p>
            <a:pPr marL="180975" lvl="0" indent="-180975" algn="just">
              <a:spcBef>
                <a:spcPts val="0"/>
              </a:spcBef>
              <a:spcAft>
                <a:spcPts val="600"/>
              </a:spcAft>
              <a:buClr>
                <a:srgbClr val="CD0000"/>
              </a:buClr>
              <a:buSzPct val="110000"/>
              <a:buFont typeface="Arial" pitchFamily="34" charset="0"/>
              <a:buChar char="•"/>
            </a:pPr>
            <a:endParaRPr lang="es-ES" sz="1200" dirty="0">
              <a:latin typeface="Century Gothic" panose="020B0502020202020204" pitchFamily="34" charset="0"/>
            </a:endParaRPr>
          </a:p>
        </p:txBody>
      </p:sp>
      <p:pic>
        <p:nvPicPr>
          <p:cNvPr id="4" name="Imagen 3">
            <a:extLst>
              <a:ext uri="{FF2B5EF4-FFF2-40B4-BE49-F238E27FC236}">
                <a16:creationId xmlns="" xmlns:a16="http://schemas.microsoft.com/office/drawing/2014/main" id="{5A8734A6-5988-47EC-9827-FEBBCDF48FF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05893" y="1812783"/>
            <a:ext cx="5709719" cy="4282290"/>
          </a:xfrm>
          <a:prstGeom prst="rect">
            <a:avLst/>
          </a:prstGeom>
        </p:spPr>
      </p:pic>
      <p:sp>
        <p:nvSpPr>
          <p:cNvPr id="3" name="2 Marcador de número de diapositiva"/>
          <p:cNvSpPr>
            <a:spLocks noGrp="1"/>
          </p:cNvSpPr>
          <p:nvPr>
            <p:ph type="sldNum" sz="quarter" idx="12"/>
          </p:nvPr>
        </p:nvSpPr>
        <p:spPr/>
        <p:txBody>
          <a:bodyPr/>
          <a:lstStyle/>
          <a:p>
            <a:fld id="{05E83AA4-A00D-4AA0-8FE8-B93C9F3EC141}" type="slidenum">
              <a:rPr lang="es-ES" altLang="es-MX" smtClean="0"/>
              <a:pPr/>
              <a:t>31</a:t>
            </a:fld>
            <a:endParaRPr lang="es-ES" altLang="es-MX" dirty="0"/>
          </a:p>
        </p:txBody>
      </p:sp>
    </p:spTree>
    <p:extLst>
      <p:ext uri="{BB962C8B-B14F-4D97-AF65-F5344CB8AC3E}">
        <p14:creationId xmlns:p14="http://schemas.microsoft.com/office/powerpoint/2010/main" val="105871274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3998" y="288000"/>
            <a:ext cx="7590301" cy="631524"/>
          </a:xfrm>
        </p:spPr>
        <p:txBody>
          <a:bodyPr>
            <a:noAutofit/>
          </a:bodyPr>
          <a:lstStyle/>
          <a:p>
            <a:r>
              <a:rPr lang="es-ES" sz="2000" b="1" dirty="0">
                <a:latin typeface="Century Gothic" panose="020B0502020202020204" pitchFamily="34" charset="0"/>
              </a:rPr>
              <a:t>Se completó el proceso de licitación pública para ciertos trabajos clave para el NAICM</a:t>
            </a:r>
            <a:endParaRPr lang="es-MX" sz="2000" b="1" dirty="0">
              <a:latin typeface="Century Gothic" panose="020B0502020202020204" pitchFamily="34" charset="0"/>
            </a:endParaRPr>
          </a:p>
        </p:txBody>
      </p:sp>
      <p:sp>
        <p:nvSpPr>
          <p:cNvPr id="12" name="CuadroTexto 11"/>
          <p:cNvSpPr txBox="1"/>
          <p:nvPr/>
        </p:nvSpPr>
        <p:spPr>
          <a:xfrm>
            <a:off x="143999" y="6648826"/>
            <a:ext cx="1052732" cy="360675"/>
          </a:xfrm>
          <a:prstGeom prst="rect">
            <a:avLst/>
          </a:prstGeom>
        </p:spPr>
        <p:txBody>
          <a:bodyPr wrap="none" rtlCol="0">
            <a:noAutofit/>
          </a:bodyPr>
          <a:lstStyle/>
          <a:p>
            <a:r>
              <a:rPr lang="es-ES" sz="800" dirty="0">
                <a:latin typeface="Century Gothic" pitchFamily="34" charset="0"/>
              </a:rPr>
              <a:t>Fuente: NAICM</a:t>
            </a:r>
            <a:endParaRPr lang="es-MX" sz="900" dirty="0">
              <a:latin typeface="Century Gothic" pitchFamily="34" charset="0"/>
            </a:endParaRPr>
          </a:p>
        </p:txBody>
      </p:sp>
      <p:pic>
        <p:nvPicPr>
          <p:cNvPr id="5" name="Imagen 4">
            <a:extLst>
              <a:ext uri="{FF2B5EF4-FFF2-40B4-BE49-F238E27FC236}">
                <a16:creationId xmlns="" xmlns:a16="http://schemas.microsoft.com/office/drawing/2014/main" id="{E235B594-650B-4499-875E-2195BFA6C000}"/>
              </a:ext>
            </a:extLst>
          </p:cNvPr>
          <p:cNvPicPr>
            <a:picLocks noChangeAspect="1"/>
          </p:cNvPicPr>
          <p:nvPr/>
        </p:nvPicPr>
        <p:blipFill rotWithShape="1">
          <a:blip r:embed="rId2"/>
          <a:srcRect l="2574" t="26160" r="9406" b="16423"/>
          <a:stretch/>
        </p:blipFill>
        <p:spPr>
          <a:xfrm>
            <a:off x="235390" y="2248250"/>
            <a:ext cx="8048531" cy="2843867"/>
          </a:xfrm>
          <a:prstGeom prst="rect">
            <a:avLst/>
          </a:prstGeom>
        </p:spPr>
      </p:pic>
      <p:sp>
        <p:nvSpPr>
          <p:cNvPr id="3" name="2 Marcador de número de diapositiva"/>
          <p:cNvSpPr>
            <a:spLocks noGrp="1"/>
          </p:cNvSpPr>
          <p:nvPr>
            <p:ph type="sldNum" sz="quarter" idx="12"/>
          </p:nvPr>
        </p:nvSpPr>
        <p:spPr/>
        <p:txBody>
          <a:bodyPr/>
          <a:lstStyle/>
          <a:p>
            <a:fld id="{05E83AA4-A00D-4AA0-8FE8-B93C9F3EC141}" type="slidenum">
              <a:rPr lang="es-ES" altLang="es-MX" smtClean="0"/>
              <a:pPr/>
              <a:t>32</a:t>
            </a:fld>
            <a:endParaRPr lang="es-ES" altLang="es-MX" dirty="0"/>
          </a:p>
        </p:txBody>
      </p:sp>
    </p:spTree>
    <p:extLst>
      <p:ext uri="{BB962C8B-B14F-4D97-AF65-F5344CB8AC3E}">
        <p14:creationId xmlns:p14="http://schemas.microsoft.com/office/powerpoint/2010/main" val="168861368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3998" y="288000"/>
            <a:ext cx="7590301" cy="631524"/>
          </a:xfrm>
        </p:spPr>
        <p:txBody>
          <a:bodyPr>
            <a:normAutofit/>
          </a:bodyPr>
          <a:lstStyle/>
          <a:p>
            <a:r>
              <a:rPr lang="es-ES" sz="2000" b="1" dirty="0">
                <a:latin typeface="Century Gothic" panose="020B0502020202020204" pitchFamily="34" charset="0"/>
              </a:rPr>
              <a:t>El financiamiento del proyecto asciende a 13,300 </a:t>
            </a:r>
            <a:r>
              <a:rPr lang="es-ES" sz="2000" b="1" dirty="0" err="1">
                <a:latin typeface="Century Gothic" panose="020B0502020202020204" pitchFamily="34" charset="0"/>
              </a:rPr>
              <a:t>mdd</a:t>
            </a:r>
            <a:endParaRPr lang="es-MX" sz="2000" b="1" dirty="0">
              <a:latin typeface="Century Gothic" panose="020B0502020202020204" pitchFamily="34" charset="0"/>
            </a:endParaRPr>
          </a:p>
        </p:txBody>
      </p:sp>
      <p:sp>
        <p:nvSpPr>
          <p:cNvPr id="7" name="2 Marcador de contenido"/>
          <p:cNvSpPr>
            <a:spLocks noGrp="1"/>
          </p:cNvSpPr>
          <p:nvPr>
            <p:ph idx="1"/>
          </p:nvPr>
        </p:nvSpPr>
        <p:spPr>
          <a:xfrm>
            <a:off x="121234" y="1340768"/>
            <a:ext cx="8747499" cy="963542"/>
          </a:xfrm>
        </p:spPr>
        <p:txBody>
          <a:bodyPr>
            <a:noAutofit/>
          </a:bodyPr>
          <a:lstStyle/>
          <a:p>
            <a:pPr marL="180975" lvl="0" indent="-180975" algn="just">
              <a:spcBef>
                <a:spcPts val="0"/>
              </a:spcBef>
              <a:spcAft>
                <a:spcPts val="600"/>
              </a:spcAft>
              <a:buClr>
                <a:srgbClr val="CD0000"/>
              </a:buClr>
              <a:buSzPct val="110000"/>
              <a:buFont typeface="Arial" pitchFamily="34" charset="0"/>
              <a:buChar char="•"/>
            </a:pPr>
            <a:r>
              <a:rPr lang="es-ES" sz="1400" b="1" dirty="0">
                <a:latin typeface="Century Gothic" panose="020B0502020202020204" pitchFamily="34" charset="0"/>
              </a:rPr>
              <a:t>Es importante resaltar el rendimiento que paga la deuda emitida el año pasado que, dadas las condiciones de mercado, </a:t>
            </a:r>
            <a:r>
              <a:rPr lang="es-ES" sz="1400" b="1" u="sng" dirty="0">
                <a:latin typeface="Century Gothic" panose="020B0502020202020204" pitchFamily="34" charset="0"/>
              </a:rPr>
              <a:t>hoy paga 13.2% en pesos a 30 años, o ~10% real</a:t>
            </a:r>
            <a:r>
              <a:rPr lang="es-ES" sz="1400" b="1" dirty="0">
                <a:latin typeface="Century Gothic" panose="020B0502020202020204" pitchFamily="34" charset="0"/>
              </a:rPr>
              <a:t>.</a:t>
            </a:r>
          </a:p>
          <a:p>
            <a:pPr marL="180975" lvl="0" indent="-180975" algn="just">
              <a:spcBef>
                <a:spcPts val="0"/>
              </a:spcBef>
              <a:spcAft>
                <a:spcPts val="600"/>
              </a:spcAft>
              <a:buClr>
                <a:srgbClr val="CD0000"/>
              </a:buClr>
              <a:buSzPct val="110000"/>
              <a:buFont typeface="Arial" pitchFamily="34" charset="0"/>
              <a:buChar char="•"/>
            </a:pPr>
            <a:r>
              <a:rPr lang="es-ES" sz="1400" dirty="0">
                <a:latin typeface="Century Gothic" panose="020B0502020202020204" pitchFamily="34" charset="0"/>
              </a:rPr>
              <a:t>La Fibra garantizaría, bajo los términos actuales, un 10% real, siendo que recibiría el remanente del pago de deuda.  </a:t>
            </a:r>
          </a:p>
          <a:p>
            <a:pPr marL="180975" lvl="0" indent="-180975" algn="just">
              <a:spcBef>
                <a:spcPts val="0"/>
              </a:spcBef>
              <a:spcAft>
                <a:spcPts val="600"/>
              </a:spcAft>
              <a:buClr>
                <a:srgbClr val="CD0000"/>
              </a:buClr>
              <a:buSzPct val="110000"/>
              <a:buFont typeface="Arial" pitchFamily="34" charset="0"/>
              <a:buChar char="•"/>
            </a:pPr>
            <a:endParaRPr lang="es-ES" sz="1100" dirty="0">
              <a:latin typeface="Century Gothic" panose="020B0502020202020204" pitchFamily="34" charset="0"/>
            </a:endParaRPr>
          </a:p>
        </p:txBody>
      </p:sp>
      <p:sp>
        <p:nvSpPr>
          <p:cNvPr id="18" name="Rectangle 14">
            <a:extLst>
              <a:ext uri="{FF2B5EF4-FFF2-40B4-BE49-F238E27FC236}">
                <a16:creationId xmlns="" xmlns:a16="http://schemas.microsoft.com/office/drawing/2014/main" id="{C4E16726-C218-4CB1-9AA8-AF624089A658}"/>
              </a:ext>
            </a:extLst>
          </p:cNvPr>
          <p:cNvSpPr>
            <a:spLocks noChangeArrowheads="1"/>
          </p:cNvSpPr>
          <p:nvPr/>
        </p:nvSpPr>
        <p:spPr bwMode="auto">
          <a:xfrm>
            <a:off x="968904" y="4801022"/>
            <a:ext cx="1346200" cy="1635138"/>
          </a:xfrm>
          <a:prstGeom prst="rect">
            <a:avLst/>
          </a:prstGeom>
          <a:solidFill>
            <a:srgbClr val="0070C0"/>
          </a:solidFill>
          <a:ln>
            <a:noFill/>
          </a:ln>
        </p:spPr>
        <p:txBody>
          <a:bodyPr vert="horz" wrap="square" lIns="91440" tIns="45720" rIns="91440" bIns="45720" numCol="1" anchor="t" anchorCtr="0" compatLnSpc="1">
            <a:prstTxWarp prst="textNoShape">
              <a:avLst/>
            </a:prstTxWarp>
          </a:bodyPr>
          <a:lstStyle/>
          <a:p>
            <a:endParaRPr lang="en-US"/>
          </a:p>
        </p:txBody>
      </p:sp>
      <p:sp>
        <p:nvSpPr>
          <p:cNvPr id="19" name="Rectangle 15">
            <a:extLst>
              <a:ext uri="{FF2B5EF4-FFF2-40B4-BE49-F238E27FC236}">
                <a16:creationId xmlns="" xmlns:a16="http://schemas.microsoft.com/office/drawing/2014/main" id="{314A4E78-0D69-4745-B798-12F3E62880E7}"/>
              </a:ext>
            </a:extLst>
          </p:cNvPr>
          <p:cNvSpPr>
            <a:spLocks noChangeArrowheads="1"/>
          </p:cNvSpPr>
          <p:nvPr/>
        </p:nvSpPr>
        <p:spPr bwMode="auto">
          <a:xfrm>
            <a:off x="968904" y="4461284"/>
            <a:ext cx="1346200" cy="339737"/>
          </a:xfrm>
          <a:prstGeom prst="rect">
            <a:avLst/>
          </a:prstGeom>
          <a:solidFill>
            <a:srgbClr val="00B0F0"/>
          </a:solidFill>
          <a:ln>
            <a:noFill/>
          </a:ln>
        </p:spPr>
        <p:txBody>
          <a:bodyPr vert="horz" wrap="square" lIns="91440" tIns="45720" rIns="91440" bIns="45720" numCol="1" anchor="t" anchorCtr="0" compatLnSpc="1">
            <a:prstTxWarp prst="textNoShape">
              <a:avLst/>
            </a:prstTxWarp>
          </a:bodyPr>
          <a:lstStyle/>
          <a:p>
            <a:endParaRPr lang="en-US"/>
          </a:p>
        </p:txBody>
      </p:sp>
      <p:sp>
        <p:nvSpPr>
          <p:cNvPr id="20" name="Rectangle 16">
            <a:extLst>
              <a:ext uri="{FF2B5EF4-FFF2-40B4-BE49-F238E27FC236}">
                <a16:creationId xmlns="" xmlns:a16="http://schemas.microsoft.com/office/drawing/2014/main" id="{4BD44F35-3F7B-4572-BB1E-A29C9E0C921E}"/>
              </a:ext>
            </a:extLst>
          </p:cNvPr>
          <p:cNvSpPr>
            <a:spLocks noChangeArrowheads="1"/>
          </p:cNvSpPr>
          <p:nvPr/>
        </p:nvSpPr>
        <p:spPr bwMode="auto">
          <a:xfrm>
            <a:off x="968904" y="3387835"/>
            <a:ext cx="1346200" cy="1073449"/>
          </a:xfrm>
          <a:prstGeom prst="rect">
            <a:avLst/>
          </a:prstGeom>
          <a:solidFill>
            <a:srgbClr val="A5A5A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 name="Cerrar llave 21">
            <a:extLst>
              <a:ext uri="{FF2B5EF4-FFF2-40B4-BE49-F238E27FC236}">
                <a16:creationId xmlns="" xmlns:a16="http://schemas.microsoft.com/office/drawing/2014/main" id="{EEC3C419-9DE0-4F44-B870-EE190DF1CA2E}"/>
              </a:ext>
            </a:extLst>
          </p:cNvPr>
          <p:cNvSpPr/>
          <p:nvPr/>
        </p:nvSpPr>
        <p:spPr>
          <a:xfrm flipH="1">
            <a:off x="742239" y="2777508"/>
            <a:ext cx="206593" cy="3630333"/>
          </a:xfrm>
          <a:prstGeom prst="rightBrace">
            <a:avLst>
              <a:gd name="adj1" fmla="val 51945"/>
              <a:gd name="adj2" fmla="val 50000"/>
            </a:avLst>
          </a:prstGeom>
          <a:ln>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4" name="CuadroTexto 23">
            <a:extLst>
              <a:ext uri="{FF2B5EF4-FFF2-40B4-BE49-F238E27FC236}">
                <a16:creationId xmlns="" xmlns:a16="http://schemas.microsoft.com/office/drawing/2014/main" id="{9AF6364A-22A9-4DD3-97BC-BA9D3810FEF9}"/>
              </a:ext>
            </a:extLst>
          </p:cNvPr>
          <p:cNvSpPr txBox="1"/>
          <p:nvPr/>
        </p:nvSpPr>
        <p:spPr>
          <a:xfrm>
            <a:off x="-59721" y="4269508"/>
            <a:ext cx="962123" cy="646331"/>
          </a:xfrm>
          <a:prstGeom prst="rect">
            <a:avLst/>
          </a:prstGeom>
          <a:noFill/>
        </p:spPr>
        <p:txBody>
          <a:bodyPr wrap="none" rtlCol="0">
            <a:spAutoFit/>
          </a:bodyPr>
          <a:lstStyle/>
          <a:p>
            <a:r>
              <a:rPr lang="es-MX" b="1" dirty="0">
                <a:latin typeface="Century Gothic" panose="020B0502020202020204" pitchFamily="34" charset="0"/>
              </a:rPr>
              <a:t>13,300 </a:t>
            </a:r>
          </a:p>
          <a:p>
            <a:r>
              <a:rPr lang="es-MX" b="1" dirty="0" err="1">
                <a:latin typeface="Century Gothic" panose="020B0502020202020204" pitchFamily="34" charset="0"/>
              </a:rPr>
              <a:t>mdd</a:t>
            </a:r>
            <a:endParaRPr lang="en-US" b="1" dirty="0">
              <a:latin typeface="Century Gothic" panose="020B0502020202020204" pitchFamily="34" charset="0"/>
            </a:endParaRPr>
          </a:p>
        </p:txBody>
      </p:sp>
      <p:sp>
        <p:nvSpPr>
          <p:cNvPr id="25" name="CuadroTexto 24">
            <a:extLst>
              <a:ext uri="{FF2B5EF4-FFF2-40B4-BE49-F238E27FC236}">
                <a16:creationId xmlns="" xmlns:a16="http://schemas.microsoft.com/office/drawing/2014/main" id="{1FABE6EC-FC90-468E-8FD2-54916DD1C17F}"/>
              </a:ext>
            </a:extLst>
          </p:cNvPr>
          <p:cNvSpPr txBox="1"/>
          <p:nvPr/>
        </p:nvSpPr>
        <p:spPr>
          <a:xfrm>
            <a:off x="954415" y="5456740"/>
            <a:ext cx="1353256" cy="369332"/>
          </a:xfrm>
          <a:prstGeom prst="rect">
            <a:avLst/>
          </a:prstGeom>
          <a:noFill/>
        </p:spPr>
        <p:txBody>
          <a:bodyPr wrap="none" rtlCol="0">
            <a:spAutoFit/>
          </a:bodyPr>
          <a:lstStyle/>
          <a:p>
            <a:r>
              <a:rPr lang="es-MX" b="1" dirty="0">
                <a:solidFill>
                  <a:schemeClr val="bg1"/>
                </a:solidFill>
                <a:latin typeface="Century Gothic" panose="020B0502020202020204" pitchFamily="34" charset="0"/>
              </a:rPr>
              <a:t>6,000 </a:t>
            </a:r>
            <a:r>
              <a:rPr lang="es-MX" b="1" dirty="0" err="1">
                <a:solidFill>
                  <a:schemeClr val="bg1"/>
                </a:solidFill>
                <a:latin typeface="Century Gothic" panose="020B0502020202020204" pitchFamily="34" charset="0"/>
              </a:rPr>
              <a:t>mdd</a:t>
            </a:r>
            <a:endParaRPr lang="en-US" b="1" dirty="0">
              <a:solidFill>
                <a:schemeClr val="bg1"/>
              </a:solidFill>
              <a:latin typeface="Century Gothic" panose="020B0502020202020204" pitchFamily="34" charset="0"/>
            </a:endParaRPr>
          </a:p>
        </p:txBody>
      </p:sp>
      <p:sp>
        <p:nvSpPr>
          <p:cNvPr id="10" name="Line 6">
            <a:extLst>
              <a:ext uri="{FF2B5EF4-FFF2-40B4-BE49-F238E27FC236}">
                <a16:creationId xmlns="" xmlns:a16="http://schemas.microsoft.com/office/drawing/2014/main" id="{A018BED0-987B-4471-BD92-D633A8D765C4}"/>
              </a:ext>
            </a:extLst>
          </p:cNvPr>
          <p:cNvSpPr>
            <a:spLocks noChangeShapeType="1"/>
          </p:cNvSpPr>
          <p:nvPr/>
        </p:nvSpPr>
        <p:spPr bwMode="auto">
          <a:xfrm>
            <a:off x="358656" y="6430548"/>
            <a:ext cx="3315360" cy="0"/>
          </a:xfrm>
          <a:prstGeom prst="line">
            <a:avLst/>
          </a:prstGeom>
          <a:noFill/>
          <a:ln w="9525">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 name="CuadroTexto 26">
            <a:extLst>
              <a:ext uri="{FF2B5EF4-FFF2-40B4-BE49-F238E27FC236}">
                <a16:creationId xmlns="" xmlns:a16="http://schemas.microsoft.com/office/drawing/2014/main" id="{C081AEFE-9E6A-40E2-A00A-A339EBEA52D3}"/>
              </a:ext>
            </a:extLst>
          </p:cNvPr>
          <p:cNvSpPr txBox="1"/>
          <p:nvPr/>
        </p:nvSpPr>
        <p:spPr>
          <a:xfrm>
            <a:off x="976337" y="4457239"/>
            <a:ext cx="1353256" cy="369332"/>
          </a:xfrm>
          <a:prstGeom prst="rect">
            <a:avLst/>
          </a:prstGeom>
          <a:noFill/>
        </p:spPr>
        <p:txBody>
          <a:bodyPr wrap="none" rtlCol="0">
            <a:spAutoFit/>
          </a:bodyPr>
          <a:lstStyle/>
          <a:p>
            <a:r>
              <a:rPr lang="es-MX" b="1" dirty="0">
                <a:latin typeface="Century Gothic" panose="020B0502020202020204" pitchFamily="34" charset="0"/>
              </a:rPr>
              <a:t>1,250 </a:t>
            </a:r>
            <a:r>
              <a:rPr lang="es-MX" b="1" dirty="0" err="1">
                <a:latin typeface="Century Gothic" panose="020B0502020202020204" pitchFamily="34" charset="0"/>
              </a:rPr>
              <a:t>mdd</a:t>
            </a:r>
            <a:endParaRPr lang="en-US" b="1" dirty="0">
              <a:latin typeface="Century Gothic" panose="020B0502020202020204" pitchFamily="34" charset="0"/>
            </a:endParaRPr>
          </a:p>
        </p:txBody>
      </p:sp>
      <p:sp>
        <p:nvSpPr>
          <p:cNvPr id="28" name="CuadroTexto 27">
            <a:extLst>
              <a:ext uri="{FF2B5EF4-FFF2-40B4-BE49-F238E27FC236}">
                <a16:creationId xmlns="" xmlns:a16="http://schemas.microsoft.com/office/drawing/2014/main" id="{85BCAA03-9AA1-47DB-8C08-357F29334E40}"/>
              </a:ext>
            </a:extLst>
          </p:cNvPr>
          <p:cNvSpPr txBox="1"/>
          <p:nvPr/>
        </p:nvSpPr>
        <p:spPr>
          <a:xfrm>
            <a:off x="2307671" y="5410573"/>
            <a:ext cx="1563248" cy="461665"/>
          </a:xfrm>
          <a:prstGeom prst="rect">
            <a:avLst/>
          </a:prstGeom>
          <a:noFill/>
        </p:spPr>
        <p:txBody>
          <a:bodyPr wrap="none" rtlCol="0">
            <a:spAutoFit/>
          </a:bodyPr>
          <a:lstStyle/>
          <a:p>
            <a:r>
              <a:rPr lang="es-MX" sz="1200" b="1" dirty="0">
                <a:solidFill>
                  <a:srgbClr val="0070C0"/>
                </a:solidFill>
                <a:latin typeface="Century Gothic" panose="020B0502020202020204" pitchFamily="34" charset="0"/>
              </a:rPr>
              <a:t>Emisión de deuda </a:t>
            </a:r>
          </a:p>
          <a:p>
            <a:r>
              <a:rPr lang="es-MX" sz="1200" b="1" dirty="0">
                <a:solidFill>
                  <a:srgbClr val="0070C0"/>
                </a:solidFill>
                <a:latin typeface="Century Gothic" panose="020B0502020202020204" pitchFamily="34" charset="0"/>
              </a:rPr>
              <a:t>a 30 años</a:t>
            </a:r>
          </a:p>
        </p:txBody>
      </p:sp>
      <p:sp>
        <p:nvSpPr>
          <p:cNvPr id="29" name="CuadroTexto 28">
            <a:extLst>
              <a:ext uri="{FF2B5EF4-FFF2-40B4-BE49-F238E27FC236}">
                <a16:creationId xmlns="" xmlns:a16="http://schemas.microsoft.com/office/drawing/2014/main" id="{3AAC3762-78AC-476E-94AE-8B3CA63F71B2}"/>
              </a:ext>
            </a:extLst>
          </p:cNvPr>
          <p:cNvSpPr txBox="1"/>
          <p:nvPr/>
        </p:nvSpPr>
        <p:spPr>
          <a:xfrm>
            <a:off x="2307671" y="4369218"/>
            <a:ext cx="1563248" cy="646331"/>
          </a:xfrm>
          <a:prstGeom prst="rect">
            <a:avLst/>
          </a:prstGeom>
          <a:noFill/>
        </p:spPr>
        <p:txBody>
          <a:bodyPr wrap="square" rtlCol="0">
            <a:spAutoFit/>
          </a:bodyPr>
          <a:lstStyle/>
          <a:p>
            <a:r>
              <a:rPr lang="es-MX" sz="1200" b="1" dirty="0">
                <a:solidFill>
                  <a:srgbClr val="00B0F0"/>
                </a:solidFill>
                <a:latin typeface="Century Gothic" panose="020B0502020202020204" pitchFamily="34" charset="0"/>
              </a:rPr>
              <a:t>Presupuesto de </a:t>
            </a:r>
          </a:p>
          <a:p>
            <a:r>
              <a:rPr lang="es-MX" sz="1200" b="1" dirty="0">
                <a:solidFill>
                  <a:srgbClr val="00B0F0"/>
                </a:solidFill>
                <a:latin typeface="Century Gothic" panose="020B0502020202020204" pitchFamily="34" charset="0"/>
              </a:rPr>
              <a:t>Egresos de la Federación</a:t>
            </a:r>
            <a:endParaRPr lang="en-US" sz="1200" b="1" dirty="0">
              <a:solidFill>
                <a:srgbClr val="00B0F0"/>
              </a:solidFill>
              <a:latin typeface="Century Gothic" panose="020B0502020202020204" pitchFamily="34" charset="0"/>
            </a:endParaRPr>
          </a:p>
        </p:txBody>
      </p:sp>
      <p:sp>
        <p:nvSpPr>
          <p:cNvPr id="30" name="CuadroTexto 29">
            <a:extLst>
              <a:ext uri="{FF2B5EF4-FFF2-40B4-BE49-F238E27FC236}">
                <a16:creationId xmlns="" xmlns:a16="http://schemas.microsoft.com/office/drawing/2014/main" id="{C17AEC2E-6C9A-465F-9DE4-EB92773ACA51}"/>
              </a:ext>
            </a:extLst>
          </p:cNvPr>
          <p:cNvSpPr txBox="1"/>
          <p:nvPr/>
        </p:nvSpPr>
        <p:spPr>
          <a:xfrm>
            <a:off x="2636092" y="3396888"/>
            <a:ext cx="963725" cy="461665"/>
          </a:xfrm>
          <a:prstGeom prst="rect">
            <a:avLst/>
          </a:prstGeom>
          <a:noFill/>
        </p:spPr>
        <p:txBody>
          <a:bodyPr wrap="none" rtlCol="0">
            <a:spAutoFit/>
          </a:bodyPr>
          <a:lstStyle/>
          <a:p>
            <a:r>
              <a:rPr lang="es-MX" sz="1200" b="1" dirty="0">
                <a:solidFill>
                  <a:schemeClr val="bg1">
                    <a:lumMod val="50000"/>
                  </a:schemeClr>
                </a:solidFill>
                <a:latin typeface="Century Gothic" panose="020B0502020202020204" pitchFamily="34" charset="0"/>
              </a:rPr>
              <a:t>Faltante*</a:t>
            </a:r>
          </a:p>
          <a:p>
            <a:r>
              <a:rPr lang="es-MX" sz="1200" b="1" dirty="0">
                <a:solidFill>
                  <a:schemeClr val="bg1">
                    <a:lumMod val="50000"/>
                  </a:schemeClr>
                </a:solidFill>
                <a:latin typeface="Century Gothic" panose="020B0502020202020204" pitchFamily="34" charset="0"/>
              </a:rPr>
              <a:t>6,050 </a:t>
            </a:r>
            <a:r>
              <a:rPr lang="es-MX" sz="1200" b="1" dirty="0" err="1">
                <a:solidFill>
                  <a:schemeClr val="bg1">
                    <a:lumMod val="50000"/>
                  </a:schemeClr>
                </a:solidFill>
                <a:latin typeface="Century Gothic" panose="020B0502020202020204" pitchFamily="34" charset="0"/>
              </a:rPr>
              <a:t>mdd</a:t>
            </a:r>
            <a:endParaRPr lang="es-MX" sz="1200" b="1" dirty="0">
              <a:solidFill>
                <a:schemeClr val="bg1">
                  <a:lumMod val="50000"/>
                </a:schemeClr>
              </a:solidFill>
              <a:latin typeface="Century Gothic" panose="020B0502020202020204" pitchFamily="34" charset="0"/>
            </a:endParaRPr>
          </a:p>
        </p:txBody>
      </p:sp>
      <p:sp>
        <p:nvSpPr>
          <p:cNvPr id="33" name="Rectángulo 32">
            <a:extLst>
              <a:ext uri="{FF2B5EF4-FFF2-40B4-BE49-F238E27FC236}">
                <a16:creationId xmlns="" xmlns:a16="http://schemas.microsoft.com/office/drawing/2014/main" id="{5342831E-93EC-4012-AD40-10A1E425E525}"/>
              </a:ext>
            </a:extLst>
          </p:cNvPr>
          <p:cNvSpPr/>
          <p:nvPr/>
        </p:nvSpPr>
        <p:spPr>
          <a:xfrm>
            <a:off x="969092" y="2813225"/>
            <a:ext cx="1338767" cy="574935"/>
          </a:xfrm>
          <a:prstGeom prst="rect">
            <a:avLst/>
          </a:prstGeom>
          <a:pattFill prst="wdUpDiag">
            <a:fgClr>
              <a:schemeClr val="bg1">
                <a:lumMod val="75000"/>
              </a:schemeClr>
            </a:fgClr>
            <a:bgClr>
              <a:schemeClr val="bg1"/>
            </a:bgClr>
          </a:patt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 name="Cerrar llave 33">
            <a:extLst>
              <a:ext uri="{FF2B5EF4-FFF2-40B4-BE49-F238E27FC236}">
                <a16:creationId xmlns="" xmlns:a16="http://schemas.microsoft.com/office/drawing/2014/main" id="{344CD2DC-AF85-4249-AD34-79EE77349AE7}"/>
              </a:ext>
            </a:extLst>
          </p:cNvPr>
          <p:cNvSpPr/>
          <p:nvPr/>
        </p:nvSpPr>
        <p:spPr>
          <a:xfrm>
            <a:off x="2392282" y="2824265"/>
            <a:ext cx="188554" cy="1632974"/>
          </a:xfrm>
          <a:prstGeom prst="rightBrace">
            <a:avLst>
              <a:gd name="adj1" fmla="val 51945"/>
              <a:gd name="adj2" fmla="val 50000"/>
            </a:avLst>
          </a:prstGeom>
          <a:ln>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6" name="CuadroTexto 25">
            <a:extLst>
              <a:ext uri="{FF2B5EF4-FFF2-40B4-BE49-F238E27FC236}">
                <a16:creationId xmlns="" xmlns:a16="http://schemas.microsoft.com/office/drawing/2014/main" id="{FDAA7ED9-FE37-446F-B41E-B3AC6DD68D86}"/>
              </a:ext>
            </a:extLst>
          </p:cNvPr>
          <p:cNvSpPr txBox="1"/>
          <p:nvPr/>
        </p:nvSpPr>
        <p:spPr>
          <a:xfrm>
            <a:off x="1017734" y="2810107"/>
            <a:ext cx="1226618" cy="584775"/>
          </a:xfrm>
          <a:prstGeom prst="rect">
            <a:avLst/>
          </a:prstGeom>
          <a:noFill/>
        </p:spPr>
        <p:txBody>
          <a:bodyPr wrap="none" rtlCol="0">
            <a:spAutoFit/>
          </a:bodyPr>
          <a:lstStyle/>
          <a:p>
            <a:pPr algn="ctr"/>
            <a:r>
              <a:rPr lang="es-MX" sz="1600" b="1" dirty="0">
                <a:latin typeface="Century Gothic" panose="020B0502020202020204" pitchFamily="34" charset="0"/>
              </a:rPr>
              <a:t>Fibra</a:t>
            </a:r>
          </a:p>
          <a:p>
            <a:pPr algn="ctr"/>
            <a:r>
              <a:rPr lang="es-MX" sz="1600" b="1" dirty="0">
                <a:latin typeface="Century Gothic" panose="020B0502020202020204" pitchFamily="34" charset="0"/>
              </a:rPr>
              <a:t>1,500 </a:t>
            </a:r>
            <a:r>
              <a:rPr lang="es-MX" sz="1600" b="1" dirty="0" err="1">
                <a:latin typeface="Century Gothic" panose="020B0502020202020204" pitchFamily="34" charset="0"/>
              </a:rPr>
              <a:t>mdd</a:t>
            </a:r>
            <a:endParaRPr lang="en-US" sz="1600" b="1" dirty="0">
              <a:latin typeface="Century Gothic" panose="020B0502020202020204" pitchFamily="34" charset="0"/>
            </a:endParaRPr>
          </a:p>
        </p:txBody>
      </p:sp>
      <p:graphicFrame>
        <p:nvGraphicFramePr>
          <p:cNvPr id="38" name="Gráfico 37">
            <a:extLst>
              <a:ext uri="{FF2B5EF4-FFF2-40B4-BE49-F238E27FC236}">
                <a16:creationId xmlns="" xmlns:a16="http://schemas.microsoft.com/office/drawing/2014/main" id="{83B1F6F2-B6E8-4B2C-8219-044023CAB015}"/>
              </a:ext>
            </a:extLst>
          </p:cNvPr>
          <p:cNvGraphicFramePr>
            <a:graphicFrameLocks/>
          </p:cNvGraphicFramePr>
          <p:nvPr>
            <p:extLst/>
          </p:nvPr>
        </p:nvGraphicFramePr>
        <p:xfrm>
          <a:off x="4907846" y="2470174"/>
          <a:ext cx="4103835" cy="3114814"/>
        </p:xfrm>
        <a:graphic>
          <a:graphicData uri="http://schemas.openxmlformats.org/drawingml/2006/chart">
            <c:chart xmlns:c="http://schemas.openxmlformats.org/drawingml/2006/chart" xmlns:r="http://schemas.openxmlformats.org/officeDocument/2006/relationships" r:id="rId2"/>
          </a:graphicData>
        </a:graphic>
      </p:graphicFrame>
      <p:sp>
        <p:nvSpPr>
          <p:cNvPr id="40" name="CuadroTexto 39">
            <a:extLst>
              <a:ext uri="{FF2B5EF4-FFF2-40B4-BE49-F238E27FC236}">
                <a16:creationId xmlns="" xmlns:a16="http://schemas.microsoft.com/office/drawing/2014/main" id="{47974A38-1EF4-430B-8BA2-28149C68C8B1}"/>
              </a:ext>
            </a:extLst>
          </p:cNvPr>
          <p:cNvSpPr txBox="1"/>
          <p:nvPr/>
        </p:nvSpPr>
        <p:spPr>
          <a:xfrm>
            <a:off x="5178948" y="3883694"/>
            <a:ext cx="1503938" cy="276999"/>
          </a:xfrm>
          <a:prstGeom prst="rect">
            <a:avLst/>
          </a:prstGeom>
          <a:noFill/>
        </p:spPr>
        <p:txBody>
          <a:bodyPr wrap="none" rtlCol="0">
            <a:spAutoFit/>
          </a:bodyPr>
          <a:lstStyle/>
          <a:p>
            <a:r>
              <a:rPr lang="es-MX" sz="1200" b="1" dirty="0">
                <a:solidFill>
                  <a:srgbClr val="0070C0"/>
                </a:solidFill>
                <a:latin typeface="Century Gothic" panose="020B0502020202020204" pitchFamily="34" charset="0"/>
              </a:rPr>
              <a:t>(13.7% en MXN)**</a:t>
            </a:r>
            <a:endParaRPr lang="en-US" sz="1200" b="1" dirty="0">
              <a:solidFill>
                <a:srgbClr val="0070C0"/>
              </a:solidFill>
              <a:latin typeface="Century Gothic" panose="020B0502020202020204" pitchFamily="34" charset="0"/>
            </a:endParaRPr>
          </a:p>
        </p:txBody>
      </p:sp>
      <p:sp>
        <p:nvSpPr>
          <p:cNvPr id="41" name="CuadroTexto 40">
            <a:extLst>
              <a:ext uri="{FF2B5EF4-FFF2-40B4-BE49-F238E27FC236}">
                <a16:creationId xmlns="" xmlns:a16="http://schemas.microsoft.com/office/drawing/2014/main" id="{03A15950-3508-47CF-B7F9-53D311D5A593}"/>
              </a:ext>
            </a:extLst>
          </p:cNvPr>
          <p:cNvSpPr txBox="1"/>
          <p:nvPr/>
        </p:nvSpPr>
        <p:spPr>
          <a:xfrm>
            <a:off x="7715861" y="4200200"/>
            <a:ext cx="1503938" cy="276999"/>
          </a:xfrm>
          <a:prstGeom prst="rect">
            <a:avLst/>
          </a:prstGeom>
          <a:noFill/>
        </p:spPr>
        <p:txBody>
          <a:bodyPr wrap="none" rtlCol="0">
            <a:spAutoFit/>
          </a:bodyPr>
          <a:lstStyle/>
          <a:p>
            <a:r>
              <a:rPr lang="es-MX" sz="1200" b="1" dirty="0">
                <a:solidFill>
                  <a:srgbClr val="0070C0"/>
                </a:solidFill>
                <a:latin typeface="Century Gothic" panose="020B0502020202020204" pitchFamily="34" charset="0"/>
              </a:rPr>
              <a:t>(13.0% en MXN)**</a:t>
            </a:r>
            <a:endParaRPr lang="en-US" sz="1200" b="1" dirty="0">
              <a:solidFill>
                <a:srgbClr val="0070C0"/>
              </a:solidFill>
              <a:latin typeface="Century Gothic" panose="020B0502020202020204" pitchFamily="34" charset="0"/>
            </a:endParaRPr>
          </a:p>
        </p:txBody>
      </p:sp>
      <p:sp>
        <p:nvSpPr>
          <p:cNvPr id="42" name="CuadroTexto 41">
            <a:extLst>
              <a:ext uri="{FF2B5EF4-FFF2-40B4-BE49-F238E27FC236}">
                <a16:creationId xmlns="" xmlns:a16="http://schemas.microsoft.com/office/drawing/2014/main" id="{269D1D06-D516-4CA5-B336-C202CF40E548}"/>
              </a:ext>
            </a:extLst>
          </p:cNvPr>
          <p:cNvSpPr txBox="1"/>
          <p:nvPr/>
        </p:nvSpPr>
        <p:spPr>
          <a:xfrm>
            <a:off x="5273083" y="5695267"/>
            <a:ext cx="3433953" cy="261610"/>
          </a:xfrm>
          <a:prstGeom prst="rect">
            <a:avLst/>
          </a:prstGeom>
          <a:noFill/>
        </p:spPr>
        <p:txBody>
          <a:bodyPr wrap="none" rtlCol="0">
            <a:spAutoFit/>
          </a:bodyPr>
          <a:lstStyle/>
          <a:p>
            <a:r>
              <a:rPr lang="es-MX" sz="1100" b="1" dirty="0">
                <a:solidFill>
                  <a:srgbClr val="0070C0"/>
                </a:solidFill>
                <a:latin typeface="Century Gothic" panose="020B0502020202020204" pitchFamily="34" charset="0"/>
              </a:rPr>
              <a:t>**Tasa obtenida de haberse </a:t>
            </a:r>
            <a:r>
              <a:rPr lang="es-MX" sz="1100" b="1" i="1" dirty="0" err="1">
                <a:solidFill>
                  <a:srgbClr val="0070C0"/>
                </a:solidFill>
                <a:latin typeface="Century Gothic" panose="020B0502020202020204" pitchFamily="34" charset="0"/>
              </a:rPr>
              <a:t>swapeado</a:t>
            </a:r>
            <a:r>
              <a:rPr lang="es-MX" sz="1100" b="1" dirty="0">
                <a:solidFill>
                  <a:srgbClr val="0070C0"/>
                </a:solidFill>
                <a:latin typeface="Century Gothic" panose="020B0502020202020204" pitchFamily="34" charset="0"/>
              </a:rPr>
              <a:t> a pesos</a:t>
            </a:r>
            <a:endParaRPr lang="en-US" sz="1100" b="1" dirty="0">
              <a:solidFill>
                <a:srgbClr val="0070C0"/>
              </a:solidFill>
              <a:latin typeface="Century Gothic" panose="020B0502020202020204" pitchFamily="34" charset="0"/>
            </a:endParaRPr>
          </a:p>
        </p:txBody>
      </p:sp>
      <p:cxnSp>
        <p:nvCxnSpPr>
          <p:cNvPr id="51" name="Conector recto 50">
            <a:extLst>
              <a:ext uri="{FF2B5EF4-FFF2-40B4-BE49-F238E27FC236}">
                <a16:creationId xmlns="" xmlns:a16="http://schemas.microsoft.com/office/drawing/2014/main" id="{83162219-8CC5-4EB6-AFB9-B70678AA01D6}"/>
              </a:ext>
            </a:extLst>
          </p:cNvPr>
          <p:cNvCxnSpPr>
            <a:cxnSpLocks/>
          </p:cNvCxnSpPr>
          <p:nvPr/>
        </p:nvCxnSpPr>
        <p:spPr>
          <a:xfrm>
            <a:off x="3870919" y="5768151"/>
            <a:ext cx="534826" cy="0"/>
          </a:xfrm>
          <a:prstGeom prst="line">
            <a:avLst/>
          </a:prstGeom>
          <a:ln>
            <a:solidFill>
              <a:srgbClr val="0070C0"/>
            </a:solidFill>
            <a:prstDash val="sysDot"/>
          </a:ln>
          <a:effectLst/>
        </p:spPr>
        <p:style>
          <a:lnRef idx="2">
            <a:schemeClr val="accent1"/>
          </a:lnRef>
          <a:fillRef idx="0">
            <a:schemeClr val="accent1"/>
          </a:fillRef>
          <a:effectRef idx="1">
            <a:schemeClr val="accent1"/>
          </a:effectRef>
          <a:fontRef idx="minor">
            <a:schemeClr val="tx1"/>
          </a:fontRef>
        </p:style>
      </p:cxnSp>
      <p:cxnSp>
        <p:nvCxnSpPr>
          <p:cNvPr id="53" name="Conector recto 52">
            <a:extLst>
              <a:ext uri="{FF2B5EF4-FFF2-40B4-BE49-F238E27FC236}">
                <a16:creationId xmlns="" xmlns:a16="http://schemas.microsoft.com/office/drawing/2014/main" id="{876CA30D-712C-495A-9054-FCE211F0AF1F}"/>
              </a:ext>
            </a:extLst>
          </p:cNvPr>
          <p:cNvCxnSpPr>
            <a:cxnSpLocks/>
          </p:cNvCxnSpPr>
          <p:nvPr/>
        </p:nvCxnSpPr>
        <p:spPr>
          <a:xfrm flipH="1" flipV="1">
            <a:off x="4384271" y="4022193"/>
            <a:ext cx="21475" cy="1764067"/>
          </a:xfrm>
          <a:prstGeom prst="line">
            <a:avLst/>
          </a:prstGeom>
          <a:ln>
            <a:solidFill>
              <a:srgbClr val="0070C0"/>
            </a:solidFill>
            <a:prstDash val="sysDot"/>
          </a:ln>
          <a:effectLst/>
        </p:spPr>
        <p:style>
          <a:lnRef idx="2">
            <a:schemeClr val="accent1"/>
          </a:lnRef>
          <a:fillRef idx="0">
            <a:schemeClr val="accent1"/>
          </a:fillRef>
          <a:effectRef idx="1">
            <a:schemeClr val="accent1"/>
          </a:effectRef>
          <a:fontRef idx="minor">
            <a:schemeClr val="tx1"/>
          </a:fontRef>
        </p:style>
      </p:cxnSp>
      <p:cxnSp>
        <p:nvCxnSpPr>
          <p:cNvPr id="57" name="Conector recto 56">
            <a:extLst>
              <a:ext uri="{FF2B5EF4-FFF2-40B4-BE49-F238E27FC236}">
                <a16:creationId xmlns="" xmlns:a16="http://schemas.microsoft.com/office/drawing/2014/main" id="{BDA07B3D-1C60-4FCD-9F5C-2726EBC5E741}"/>
              </a:ext>
            </a:extLst>
          </p:cNvPr>
          <p:cNvCxnSpPr>
            <a:cxnSpLocks/>
          </p:cNvCxnSpPr>
          <p:nvPr/>
        </p:nvCxnSpPr>
        <p:spPr>
          <a:xfrm>
            <a:off x="4395522" y="4022193"/>
            <a:ext cx="352956" cy="0"/>
          </a:xfrm>
          <a:prstGeom prst="line">
            <a:avLst/>
          </a:prstGeom>
          <a:ln>
            <a:solidFill>
              <a:srgbClr val="0070C0"/>
            </a:solidFill>
            <a:prstDash val="sysDot"/>
          </a:ln>
          <a:effectLst/>
        </p:spPr>
        <p:style>
          <a:lnRef idx="2">
            <a:schemeClr val="accent1"/>
          </a:lnRef>
          <a:fillRef idx="0">
            <a:schemeClr val="accent1"/>
          </a:fillRef>
          <a:effectRef idx="1">
            <a:schemeClr val="accent1"/>
          </a:effectRef>
          <a:fontRef idx="minor">
            <a:schemeClr val="tx1"/>
          </a:fontRef>
        </p:style>
      </p:cxnSp>
      <p:sp>
        <p:nvSpPr>
          <p:cNvPr id="61" name="CuadroTexto 60">
            <a:extLst>
              <a:ext uri="{FF2B5EF4-FFF2-40B4-BE49-F238E27FC236}">
                <a16:creationId xmlns="" xmlns:a16="http://schemas.microsoft.com/office/drawing/2014/main" id="{3CA2F458-C88A-49FB-ABC6-F5CA96088AA2}"/>
              </a:ext>
            </a:extLst>
          </p:cNvPr>
          <p:cNvSpPr txBox="1"/>
          <p:nvPr/>
        </p:nvSpPr>
        <p:spPr>
          <a:xfrm>
            <a:off x="5312406" y="5866705"/>
            <a:ext cx="3856024" cy="1015663"/>
          </a:xfrm>
          <a:prstGeom prst="rect">
            <a:avLst/>
          </a:prstGeom>
          <a:noFill/>
        </p:spPr>
        <p:txBody>
          <a:bodyPr wrap="square" rtlCol="0">
            <a:spAutoFit/>
          </a:bodyPr>
          <a:lstStyle/>
          <a:p>
            <a:r>
              <a:rPr lang="es-MX" sz="1000" dirty="0">
                <a:solidFill>
                  <a:srgbClr val="0070C0"/>
                </a:solidFill>
                <a:latin typeface="Century Gothic" panose="020B0502020202020204" pitchFamily="34" charset="0"/>
              </a:rPr>
              <a:t>En el mercado de swaps, la expectativa de que permanezcan con una política restrictiva México y EUA, aunado a un amplio diferencial de tasas de referencia, hace que la tasa de los bonos en USD para financiar el nuevo aeropuerto sea más elevada que en condiciones normales. </a:t>
            </a:r>
            <a:endParaRPr lang="en-US" sz="1000" dirty="0">
              <a:solidFill>
                <a:srgbClr val="0070C0"/>
              </a:solidFill>
              <a:latin typeface="Century Gothic" panose="020B0502020202020204" pitchFamily="34" charset="0"/>
            </a:endParaRPr>
          </a:p>
        </p:txBody>
      </p:sp>
      <p:sp>
        <p:nvSpPr>
          <p:cNvPr id="62" name="CuadroTexto 61">
            <a:extLst>
              <a:ext uri="{FF2B5EF4-FFF2-40B4-BE49-F238E27FC236}">
                <a16:creationId xmlns="" xmlns:a16="http://schemas.microsoft.com/office/drawing/2014/main" id="{C62A7530-EC11-4F9D-9538-5753E017482F}"/>
              </a:ext>
            </a:extLst>
          </p:cNvPr>
          <p:cNvSpPr txBox="1"/>
          <p:nvPr/>
        </p:nvSpPr>
        <p:spPr>
          <a:xfrm>
            <a:off x="152091" y="2448313"/>
            <a:ext cx="2802370" cy="338554"/>
          </a:xfrm>
          <a:prstGeom prst="rect">
            <a:avLst/>
          </a:prstGeom>
          <a:noFill/>
        </p:spPr>
        <p:txBody>
          <a:bodyPr wrap="none" rtlCol="0">
            <a:spAutoFit/>
          </a:bodyPr>
          <a:lstStyle/>
          <a:p>
            <a:pPr algn="ctr"/>
            <a:r>
              <a:rPr lang="es-MX" sz="1600" b="1" dirty="0">
                <a:latin typeface="Century Gothic" panose="020B0502020202020204" pitchFamily="34" charset="0"/>
              </a:rPr>
              <a:t>Fuentes de fondeo NAICM</a:t>
            </a:r>
            <a:endParaRPr lang="en-US" sz="1600" b="1" dirty="0">
              <a:latin typeface="Century Gothic" panose="020B0502020202020204" pitchFamily="34" charset="0"/>
            </a:endParaRPr>
          </a:p>
        </p:txBody>
      </p:sp>
      <p:sp>
        <p:nvSpPr>
          <p:cNvPr id="63" name="CuadroTexto 62">
            <a:extLst>
              <a:ext uri="{FF2B5EF4-FFF2-40B4-BE49-F238E27FC236}">
                <a16:creationId xmlns="" xmlns:a16="http://schemas.microsoft.com/office/drawing/2014/main" id="{528F5BC1-8527-462E-88C6-229EE5737532}"/>
              </a:ext>
            </a:extLst>
          </p:cNvPr>
          <p:cNvSpPr txBox="1"/>
          <p:nvPr/>
        </p:nvSpPr>
        <p:spPr>
          <a:xfrm>
            <a:off x="-14645" y="6401622"/>
            <a:ext cx="4785824" cy="507831"/>
          </a:xfrm>
          <a:prstGeom prst="rect">
            <a:avLst/>
          </a:prstGeom>
          <a:noFill/>
        </p:spPr>
        <p:txBody>
          <a:bodyPr wrap="square" rtlCol="0">
            <a:spAutoFit/>
          </a:bodyPr>
          <a:lstStyle/>
          <a:p>
            <a:r>
              <a:rPr lang="es-MX" sz="900" dirty="0">
                <a:latin typeface="Century Gothic" panose="020B0502020202020204" pitchFamily="34" charset="0"/>
              </a:rPr>
              <a:t>*Podrían emitir 1,000 </a:t>
            </a:r>
            <a:r>
              <a:rPr lang="es-MX" sz="900" dirty="0" err="1">
                <a:latin typeface="Century Gothic" panose="020B0502020202020204" pitchFamily="34" charset="0"/>
              </a:rPr>
              <a:t>mdp</a:t>
            </a:r>
            <a:r>
              <a:rPr lang="es-MX" sz="900" dirty="0">
                <a:latin typeface="Century Gothic" panose="020B0502020202020204" pitchFamily="34" charset="0"/>
              </a:rPr>
              <a:t> más de deuda en caso que se cobrara una tarifa de interconexión; el resto provendría del Gobierno Federal y lo que reserve el GACM actualmente. </a:t>
            </a:r>
            <a:endParaRPr lang="en-US" sz="900" dirty="0">
              <a:latin typeface="Century Gothic" panose="020B0502020202020204" pitchFamily="34" charset="0"/>
            </a:endParaRPr>
          </a:p>
        </p:txBody>
      </p:sp>
      <p:sp>
        <p:nvSpPr>
          <p:cNvPr id="64" name="CuadroTexto 63">
            <a:extLst>
              <a:ext uri="{FF2B5EF4-FFF2-40B4-BE49-F238E27FC236}">
                <a16:creationId xmlns="" xmlns:a16="http://schemas.microsoft.com/office/drawing/2014/main" id="{2CE0FB87-A7A3-4292-A651-99308EA26CF0}"/>
              </a:ext>
            </a:extLst>
          </p:cNvPr>
          <p:cNvSpPr txBox="1"/>
          <p:nvPr/>
        </p:nvSpPr>
        <p:spPr>
          <a:xfrm>
            <a:off x="5064965" y="5518563"/>
            <a:ext cx="1135247" cy="215444"/>
          </a:xfrm>
          <a:prstGeom prst="rect">
            <a:avLst/>
          </a:prstGeom>
          <a:noFill/>
        </p:spPr>
        <p:txBody>
          <a:bodyPr wrap="none" rtlCol="0">
            <a:spAutoFit/>
          </a:bodyPr>
          <a:lstStyle/>
          <a:p>
            <a:r>
              <a:rPr lang="es-MX" sz="800" dirty="0">
                <a:latin typeface="Century Gothic" panose="020B0502020202020204" pitchFamily="34" charset="0"/>
              </a:rPr>
              <a:t>Fuente: Bloomberg</a:t>
            </a:r>
            <a:endParaRPr lang="en-US" sz="800" dirty="0">
              <a:latin typeface="Century Gothic" panose="020B0502020202020204" pitchFamily="34" charset="0"/>
            </a:endParaRPr>
          </a:p>
        </p:txBody>
      </p:sp>
      <p:sp>
        <p:nvSpPr>
          <p:cNvPr id="3" name="2 Marcador de número de diapositiva"/>
          <p:cNvSpPr>
            <a:spLocks noGrp="1"/>
          </p:cNvSpPr>
          <p:nvPr>
            <p:ph type="sldNum" sz="quarter" idx="12"/>
          </p:nvPr>
        </p:nvSpPr>
        <p:spPr>
          <a:xfrm>
            <a:off x="7034830" y="6533961"/>
            <a:ext cx="2133600" cy="365125"/>
          </a:xfrm>
        </p:spPr>
        <p:txBody>
          <a:bodyPr/>
          <a:lstStyle/>
          <a:p>
            <a:fld id="{05E83AA4-A00D-4AA0-8FE8-B93C9F3EC141}" type="slidenum">
              <a:rPr lang="es-ES" altLang="es-MX" smtClean="0"/>
              <a:pPr/>
              <a:t>33</a:t>
            </a:fld>
            <a:endParaRPr lang="es-ES" altLang="es-MX" dirty="0"/>
          </a:p>
        </p:txBody>
      </p:sp>
    </p:spTree>
    <p:extLst>
      <p:ext uri="{BB962C8B-B14F-4D97-AF65-F5344CB8AC3E}">
        <p14:creationId xmlns:p14="http://schemas.microsoft.com/office/powerpoint/2010/main" val="222797085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3998" y="288000"/>
            <a:ext cx="7590301" cy="631524"/>
          </a:xfrm>
        </p:spPr>
        <p:txBody>
          <a:bodyPr>
            <a:normAutofit fontScale="90000"/>
          </a:bodyPr>
          <a:lstStyle/>
          <a:p>
            <a:r>
              <a:rPr lang="es-ES" sz="2000" b="1" dirty="0">
                <a:latin typeface="Century Gothic" panose="020B0502020202020204" pitchFamily="34" charset="0"/>
              </a:rPr>
              <a:t>Los recursos fondeados cubren necesidades financieras presupuestadas hasta la primera mitad de 2019</a:t>
            </a:r>
            <a:endParaRPr lang="es-MX" sz="2000" b="1" dirty="0">
              <a:latin typeface="Century Gothic" panose="020B0502020202020204" pitchFamily="34" charset="0"/>
            </a:endParaRPr>
          </a:p>
        </p:txBody>
      </p:sp>
      <p:sp>
        <p:nvSpPr>
          <p:cNvPr id="63" name="CuadroTexto 62">
            <a:extLst>
              <a:ext uri="{FF2B5EF4-FFF2-40B4-BE49-F238E27FC236}">
                <a16:creationId xmlns="" xmlns:a16="http://schemas.microsoft.com/office/drawing/2014/main" id="{528F5BC1-8527-462E-88C6-229EE5737532}"/>
              </a:ext>
            </a:extLst>
          </p:cNvPr>
          <p:cNvSpPr txBox="1"/>
          <p:nvPr/>
        </p:nvSpPr>
        <p:spPr>
          <a:xfrm>
            <a:off x="0" y="6533961"/>
            <a:ext cx="4785824" cy="230832"/>
          </a:xfrm>
          <a:prstGeom prst="rect">
            <a:avLst/>
          </a:prstGeom>
          <a:noFill/>
        </p:spPr>
        <p:txBody>
          <a:bodyPr wrap="square" rtlCol="0">
            <a:spAutoFit/>
          </a:bodyPr>
          <a:lstStyle/>
          <a:p>
            <a:r>
              <a:rPr lang="es-MX" sz="900" dirty="0">
                <a:latin typeface="Century Gothic" panose="020B0502020202020204" pitchFamily="34" charset="0"/>
              </a:rPr>
              <a:t>Fuente: NAICM</a:t>
            </a:r>
            <a:endParaRPr lang="en-US" sz="900" dirty="0">
              <a:latin typeface="Century Gothic" panose="020B0502020202020204" pitchFamily="34" charset="0"/>
            </a:endParaRPr>
          </a:p>
        </p:txBody>
      </p:sp>
      <p:sp>
        <p:nvSpPr>
          <p:cNvPr id="3" name="2 Marcador de número de diapositiva"/>
          <p:cNvSpPr>
            <a:spLocks noGrp="1"/>
          </p:cNvSpPr>
          <p:nvPr>
            <p:ph type="sldNum" sz="quarter" idx="12"/>
          </p:nvPr>
        </p:nvSpPr>
        <p:spPr>
          <a:xfrm>
            <a:off x="7034830" y="6533961"/>
            <a:ext cx="2133600" cy="365125"/>
          </a:xfrm>
        </p:spPr>
        <p:txBody>
          <a:bodyPr/>
          <a:lstStyle/>
          <a:p>
            <a:fld id="{05E83AA4-A00D-4AA0-8FE8-B93C9F3EC141}" type="slidenum">
              <a:rPr lang="es-ES" altLang="es-MX" smtClean="0"/>
              <a:pPr/>
              <a:t>34</a:t>
            </a:fld>
            <a:endParaRPr lang="es-ES" altLang="es-MX" dirty="0"/>
          </a:p>
        </p:txBody>
      </p:sp>
      <p:pic>
        <p:nvPicPr>
          <p:cNvPr id="4" name="Imagen 3">
            <a:extLst>
              <a:ext uri="{FF2B5EF4-FFF2-40B4-BE49-F238E27FC236}">
                <a16:creationId xmlns="" xmlns:a16="http://schemas.microsoft.com/office/drawing/2014/main" id="{21456622-9A5D-45D2-BB4D-E0E499835366}"/>
              </a:ext>
            </a:extLst>
          </p:cNvPr>
          <p:cNvPicPr>
            <a:picLocks noChangeAspect="1"/>
          </p:cNvPicPr>
          <p:nvPr/>
        </p:nvPicPr>
        <p:blipFill rotWithShape="1">
          <a:blip r:embed="rId2"/>
          <a:srcRect l="42913" t="12201" r="1963" b="16562"/>
          <a:stretch/>
        </p:blipFill>
        <p:spPr>
          <a:xfrm>
            <a:off x="683568" y="1340768"/>
            <a:ext cx="7315038" cy="5120526"/>
          </a:xfrm>
          <a:prstGeom prst="rect">
            <a:avLst/>
          </a:prstGeom>
        </p:spPr>
      </p:pic>
    </p:spTree>
    <p:extLst>
      <p:ext uri="{BB962C8B-B14F-4D97-AF65-F5344CB8AC3E}">
        <p14:creationId xmlns:p14="http://schemas.microsoft.com/office/powerpoint/2010/main" val="219223067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3998" y="288000"/>
            <a:ext cx="7590301" cy="631524"/>
          </a:xfrm>
        </p:spPr>
        <p:txBody>
          <a:bodyPr>
            <a:normAutofit fontScale="90000"/>
          </a:bodyPr>
          <a:lstStyle/>
          <a:p>
            <a:r>
              <a:rPr lang="es-ES" sz="2000" b="1" dirty="0">
                <a:latin typeface="Century Gothic" panose="020B0502020202020204" pitchFamily="34" charset="0"/>
              </a:rPr>
              <a:t>Además de la Fibra, se requieren de 4,550 </a:t>
            </a:r>
            <a:r>
              <a:rPr lang="es-ES" sz="2000" b="1" dirty="0" err="1">
                <a:latin typeface="Century Gothic" panose="020B0502020202020204" pitchFamily="34" charset="0"/>
              </a:rPr>
              <a:t>mdd</a:t>
            </a:r>
            <a:r>
              <a:rPr lang="es-ES" sz="2000" b="1" dirty="0">
                <a:latin typeface="Century Gothic" panose="020B0502020202020204" pitchFamily="34" charset="0"/>
              </a:rPr>
              <a:t> adicionales para llevar a cabo el proyecto bajo los costos actuales</a:t>
            </a:r>
            <a:endParaRPr lang="es-MX" sz="2000" b="1" dirty="0">
              <a:latin typeface="Century Gothic" panose="020B0502020202020204" pitchFamily="34" charset="0"/>
            </a:endParaRPr>
          </a:p>
        </p:txBody>
      </p:sp>
      <p:sp>
        <p:nvSpPr>
          <p:cNvPr id="63" name="CuadroTexto 62">
            <a:extLst>
              <a:ext uri="{FF2B5EF4-FFF2-40B4-BE49-F238E27FC236}">
                <a16:creationId xmlns="" xmlns:a16="http://schemas.microsoft.com/office/drawing/2014/main" id="{528F5BC1-8527-462E-88C6-229EE5737532}"/>
              </a:ext>
            </a:extLst>
          </p:cNvPr>
          <p:cNvSpPr txBox="1"/>
          <p:nvPr/>
        </p:nvSpPr>
        <p:spPr>
          <a:xfrm>
            <a:off x="0" y="6533961"/>
            <a:ext cx="4785824" cy="230832"/>
          </a:xfrm>
          <a:prstGeom prst="rect">
            <a:avLst/>
          </a:prstGeom>
          <a:noFill/>
        </p:spPr>
        <p:txBody>
          <a:bodyPr wrap="square" rtlCol="0">
            <a:spAutoFit/>
          </a:bodyPr>
          <a:lstStyle/>
          <a:p>
            <a:r>
              <a:rPr lang="es-MX" sz="900" dirty="0">
                <a:latin typeface="Century Gothic" panose="020B0502020202020204" pitchFamily="34" charset="0"/>
              </a:rPr>
              <a:t>Fuente: NAICM</a:t>
            </a:r>
            <a:endParaRPr lang="en-US" sz="900" dirty="0">
              <a:latin typeface="Century Gothic" panose="020B0502020202020204" pitchFamily="34" charset="0"/>
            </a:endParaRPr>
          </a:p>
        </p:txBody>
      </p:sp>
      <p:sp>
        <p:nvSpPr>
          <p:cNvPr id="3" name="2 Marcador de número de diapositiva"/>
          <p:cNvSpPr>
            <a:spLocks noGrp="1"/>
          </p:cNvSpPr>
          <p:nvPr>
            <p:ph type="sldNum" sz="quarter" idx="12"/>
          </p:nvPr>
        </p:nvSpPr>
        <p:spPr>
          <a:xfrm>
            <a:off x="7034830" y="6533961"/>
            <a:ext cx="2133600" cy="365125"/>
          </a:xfrm>
        </p:spPr>
        <p:txBody>
          <a:bodyPr/>
          <a:lstStyle/>
          <a:p>
            <a:fld id="{05E83AA4-A00D-4AA0-8FE8-B93C9F3EC141}" type="slidenum">
              <a:rPr lang="es-ES" altLang="es-MX" smtClean="0"/>
              <a:pPr/>
              <a:t>35</a:t>
            </a:fld>
            <a:endParaRPr lang="es-ES" altLang="es-MX" dirty="0"/>
          </a:p>
        </p:txBody>
      </p:sp>
      <p:sp>
        <p:nvSpPr>
          <p:cNvPr id="10" name="Freeform 6">
            <a:extLst>
              <a:ext uri="{FF2B5EF4-FFF2-40B4-BE49-F238E27FC236}">
                <a16:creationId xmlns="" xmlns:a16="http://schemas.microsoft.com/office/drawing/2014/main" id="{A82B4CD6-DC47-4C0A-9886-DCC55B330E2F}"/>
              </a:ext>
            </a:extLst>
          </p:cNvPr>
          <p:cNvSpPr>
            <a:spLocks/>
          </p:cNvSpPr>
          <p:nvPr/>
        </p:nvSpPr>
        <p:spPr bwMode="auto">
          <a:xfrm>
            <a:off x="4656187" y="3754641"/>
            <a:ext cx="923925" cy="1808162"/>
          </a:xfrm>
          <a:custGeom>
            <a:avLst/>
            <a:gdLst>
              <a:gd name="T0" fmla="*/ 0 w 1550"/>
              <a:gd name="T1" fmla="*/ 0 h 3026"/>
              <a:gd name="T2" fmla="*/ 1550 w 1550"/>
              <a:gd name="T3" fmla="*/ 1549 h 3026"/>
              <a:gd name="T4" fmla="*/ 469 w 1550"/>
              <a:gd name="T5" fmla="*/ 3026 h 3026"/>
              <a:gd name="T6" fmla="*/ 352 w 1550"/>
              <a:gd name="T7" fmla="*/ 2657 h 3026"/>
              <a:gd name="T8" fmla="*/ 1108 w 1550"/>
              <a:gd name="T9" fmla="*/ 1198 h 3026"/>
              <a:gd name="T10" fmla="*/ 0 w 1550"/>
              <a:gd name="T11" fmla="*/ 388 h 3026"/>
              <a:gd name="T12" fmla="*/ 0 w 1550"/>
              <a:gd name="T13" fmla="*/ 0 h 3026"/>
            </a:gdLst>
            <a:ahLst/>
            <a:cxnLst>
              <a:cxn ang="0">
                <a:pos x="T0" y="T1"/>
              </a:cxn>
              <a:cxn ang="0">
                <a:pos x="T2" y="T3"/>
              </a:cxn>
              <a:cxn ang="0">
                <a:pos x="T4" y="T5"/>
              </a:cxn>
              <a:cxn ang="0">
                <a:pos x="T6" y="T7"/>
              </a:cxn>
              <a:cxn ang="0">
                <a:pos x="T8" y="T9"/>
              </a:cxn>
              <a:cxn ang="0">
                <a:pos x="T10" y="T11"/>
              </a:cxn>
              <a:cxn ang="0">
                <a:pos x="T12" y="T13"/>
              </a:cxn>
            </a:cxnLst>
            <a:rect l="0" t="0" r="r" b="b"/>
            <a:pathLst>
              <a:path w="1550" h="3026">
                <a:moveTo>
                  <a:pt x="0" y="0"/>
                </a:moveTo>
                <a:cubicBezTo>
                  <a:pt x="856" y="0"/>
                  <a:pt x="1550" y="694"/>
                  <a:pt x="1550" y="1549"/>
                </a:cubicBezTo>
                <a:cubicBezTo>
                  <a:pt x="1550" y="2224"/>
                  <a:pt x="1112" y="2822"/>
                  <a:pt x="469" y="3026"/>
                </a:cubicBezTo>
                <a:lnTo>
                  <a:pt x="352" y="2657"/>
                </a:lnTo>
                <a:cubicBezTo>
                  <a:pt x="963" y="2463"/>
                  <a:pt x="1302" y="1810"/>
                  <a:pt x="1108" y="1198"/>
                </a:cubicBezTo>
                <a:cubicBezTo>
                  <a:pt x="955" y="716"/>
                  <a:pt x="507" y="388"/>
                  <a:pt x="0" y="388"/>
                </a:cubicBezTo>
                <a:lnTo>
                  <a:pt x="0" y="0"/>
                </a:lnTo>
                <a:close/>
              </a:path>
            </a:pathLst>
          </a:custGeom>
          <a:solidFill>
            <a:srgbClr val="0070C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8">
            <a:extLst>
              <a:ext uri="{FF2B5EF4-FFF2-40B4-BE49-F238E27FC236}">
                <a16:creationId xmlns="" xmlns:a16="http://schemas.microsoft.com/office/drawing/2014/main" id="{9FE5AD28-45BA-44DD-8B7C-626B937AEEA9}"/>
              </a:ext>
            </a:extLst>
          </p:cNvPr>
          <p:cNvSpPr>
            <a:spLocks/>
          </p:cNvSpPr>
          <p:nvPr/>
        </p:nvSpPr>
        <p:spPr bwMode="auto">
          <a:xfrm>
            <a:off x="4397425" y="5342141"/>
            <a:ext cx="538163" cy="277812"/>
          </a:xfrm>
          <a:custGeom>
            <a:avLst/>
            <a:gdLst>
              <a:gd name="T0" fmla="*/ 902 w 902"/>
              <a:gd name="T1" fmla="*/ 369 h 465"/>
              <a:gd name="T2" fmla="*/ 0 w 902"/>
              <a:gd name="T3" fmla="*/ 380 h 465"/>
              <a:gd name="T4" fmla="*/ 109 w 902"/>
              <a:gd name="T5" fmla="*/ 8 h 465"/>
              <a:gd name="T6" fmla="*/ 785 w 902"/>
              <a:gd name="T7" fmla="*/ 0 h 465"/>
              <a:gd name="T8" fmla="*/ 902 w 902"/>
              <a:gd name="T9" fmla="*/ 369 h 465"/>
            </a:gdLst>
            <a:ahLst/>
            <a:cxnLst>
              <a:cxn ang="0">
                <a:pos x="T0" y="T1"/>
              </a:cxn>
              <a:cxn ang="0">
                <a:pos x="T2" y="T3"/>
              </a:cxn>
              <a:cxn ang="0">
                <a:pos x="T4" y="T5"/>
              </a:cxn>
              <a:cxn ang="0">
                <a:pos x="T6" y="T7"/>
              </a:cxn>
              <a:cxn ang="0">
                <a:pos x="T8" y="T9"/>
              </a:cxn>
            </a:cxnLst>
            <a:rect l="0" t="0" r="r" b="b"/>
            <a:pathLst>
              <a:path w="902" h="465">
                <a:moveTo>
                  <a:pt x="902" y="369"/>
                </a:moveTo>
                <a:cubicBezTo>
                  <a:pt x="609" y="462"/>
                  <a:pt x="295" y="465"/>
                  <a:pt x="0" y="380"/>
                </a:cubicBezTo>
                <a:lnTo>
                  <a:pt x="109" y="8"/>
                </a:lnTo>
                <a:cubicBezTo>
                  <a:pt x="330" y="72"/>
                  <a:pt x="565" y="69"/>
                  <a:pt x="785" y="0"/>
                </a:cubicBezTo>
                <a:lnTo>
                  <a:pt x="902" y="369"/>
                </a:lnTo>
                <a:close/>
              </a:path>
            </a:pathLst>
          </a:custGeom>
          <a:solidFill>
            <a:srgbClr val="C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 name="Freeform 10">
            <a:extLst>
              <a:ext uri="{FF2B5EF4-FFF2-40B4-BE49-F238E27FC236}">
                <a16:creationId xmlns="" xmlns:a16="http://schemas.microsoft.com/office/drawing/2014/main" id="{70CB3D65-6C12-46B2-8C7E-D0274E685005}"/>
              </a:ext>
            </a:extLst>
          </p:cNvPr>
          <p:cNvSpPr>
            <a:spLocks/>
          </p:cNvSpPr>
          <p:nvPr/>
        </p:nvSpPr>
        <p:spPr bwMode="auto">
          <a:xfrm>
            <a:off x="3225677" y="4248825"/>
            <a:ext cx="836613" cy="1241425"/>
          </a:xfrm>
          <a:custGeom>
            <a:avLst/>
            <a:gdLst>
              <a:gd name="T0" fmla="*/ 1293 w 1402"/>
              <a:gd name="T1" fmla="*/ 2076 h 2076"/>
              <a:gd name="T2" fmla="*/ 239 w 1402"/>
              <a:gd name="T3" fmla="*/ 155 h 2076"/>
              <a:gd name="T4" fmla="*/ 294 w 1402"/>
              <a:gd name="T5" fmla="*/ 0 h 2076"/>
              <a:gd name="T6" fmla="*/ 652 w 1402"/>
              <a:gd name="T7" fmla="*/ 147 h 2076"/>
              <a:gd name="T8" fmla="*/ 1285 w 1402"/>
              <a:gd name="T9" fmla="*/ 1663 h 2076"/>
              <a:gd name="T10" fmla="*/ 1402 w 1402"/>
              <a:gd name="T11" fmla="*/ 1704 h 2076"/>
              <a:gd name="T12" fmla="*/ 1293 w 1402"/>
              <a:gd name="T13" fmla="*/ 2076 h 2076"/>
            </a:gdLst>
            <a:ahLst/>
            <a:cxnLst>
              <a:cxn ang="0">
                <a:pos x="T0" y="T1"/>
              </a:cxn>
              <a:cxn ang="0">
                <a:pos x="T2" y="T3"/>
              </a:cxn>
              <a:cxn ang="0">
                <a:pos x="T4" y="T5"/>
              </a:cxn>
              <a:cxn ang="0">
                <a:pos x="T6" y="T7"/>
              </a:cxn>
              <a:cxn ang="0">
                <a:pos x="T8" y="T9"/>
              </a:cxn>
              <a:cxn ang="0">
                <a:pos x="T10" y="T11"/>
              </a:cxn>
              <a:cxn ang="0">
                <a:pos x="T12" y="T13"/>
              </a:cxn>
            </a:cxnLst>
            <a:rect l="0" t="0" r="r" b="b"/>
            <a:pathLst>
              <a:path w="1402" h="2076">
                <a:moveTo>
                  <a:pt x="1293" y="2076"/>
                </a:moveTo>
                <a:cubicBezTo>
                  <a:pt x="472" y="1836"/>
                  <a:pt x="0" y="977"/>
                  <a:pt x="239" y="155"/>
                </a:cubicBezTo>
                <a:cubicBezTo>
                  <a:pt x="255" y="102"/>
                  <a:pt x="273" y="51"/>
                  <a:pt x="294" y="0"/>
                </a:cubicBezTo>
                <a:lnTo>
                  <a:pt x="652" y="147"/>
                </a:lnTo>
                <a:cubicBezTo>
                  <a:pt x="408" y="740"/>
                  <a:pt x="692" y="1419"/>
                  <a:pt x="1285" y="1663"/>
                </a:cubicBezTo>
                <a:cubicBezTo>
                  <a:pt x="1323" y="1679"/>
                  <a:pt x="1362" y="1692"/>
                  <a:pt x="1402" y="1704"/>
                </a:cubicBezTo>
                <a:lnTo>
                  <a:pt x="1293" y="2076"/>
                </a:lnTo>
                <a:close/>
              </a:path>
            </a:pathLst>
          </a:custGeom>
          <a:solidFill>
            <a:srgbClr val="A5A5A5"/>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 name="Freeform 12">
            <a:extLst>
              <a:ext uri="{FF2B5EF4-FFF2-40B4-BE49-F238E27FC236}">
                <a16:creationId xmlns="" xmlns:a16="http://schemas.microsoft.com/office/drawing/2014/main" id="{859C4801-83C3-4D88-9C6F-6A284A037B40}"/>
              </a:ext>
            </a:extLst>
          </p:cNvPr>
          <p:cNvSpPr>
            <a:spLocks/>
          </p:cNvSpPr>
          <p:nvPr/>
        </p:nvSpPr>
        <p:spPr bwMode="auto">
          <a:xfrm>
            <a:off x="3401889" y="3897987"/>
            <a:ext cx="403225" cy="439737"/>
          </a:xfrm>
          <a:custGeom>
            <a:avLst/>
            <a:gdLst>
              <a:gd name="T0" fmla="*/ 0 w 676"/>
              <a:gd name="T1" fmla="*/ 588 h 735"/>
              <a:gd name="T2" fmla="*/ 424 w 676"/>
              <a:gd name="T3" fmla="*/ 0 h 735"/>
              <a:gd name="T4" fmla="*/ 676 w 676"/>
              <a:gd name="T5" fmla="*/ 294 h 735"/>
              <a:gd name="T6" fmla="*/ 358 w 676"/>
              <a:gd name="T7" fmla="*/ 735 h 735"/>
              <a:gd name="T8" fmla="*/ 0 w 676"/>
              <a:gd name="T9" fmla="*/ 588 h 735"/>
            </a:gdLst>
            <a:ahLst/>
            <a:cxnLst>
              <a:cxn ang="0">
                <a:pos x="T0" y="T1"/>
              </a:cxn>
              <a:cxn ang="0">
                <a:pos x="T2" y="T3"/>
              </a:cxn>
              <a:cxn ang="0">
                <a:pos x="T4" y="T5"/>
              </a:cxn>
              <a:cxn ang="0">
                <a:pos x="T6" y="T7"/>
              </a:cxn>
              <a:cxn ang="0">
                <a:pos x="T8" y="T9"/>
              </a:cxn>
            </a:cxnLst>
            <a:rect l="0" t="0" r="r" b="b"/>
            <a:pathLst>
              <a:path w="676" h="735">
                <a:moveTo>
                  <a:pt x="0" y="588"/>
                </a:moveTo>
                <a:cubicBezTo>
                  <a:pt x="93" y="361"/>
                  <a:pt x="238" y="160"/>
                  <a:pt x="424" y="0"/>
                </a:cubicBezTo>
                <a:lnTo>
                  <a:pt x="676" y="294"/>
                </a:lnTo>
                <a:cubicBezTo>
                  <a:pt x="537" y="414"/>
                  <a:pt x="428" y="565"/>
                  <a:pt x="358" y="735"/>
                </a:cubicBezTo>
                <a:lnTo>
                  <a:pt x="0" y="588"/>
                </a:lnTo>
                <a:close/>
              </a:path>
            </a:pathLst>
          </a:custGeom>
          <a:solidFill>
            <a:srgbClr val="00B05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14">
            <a:extLst>
              <a:ext uri="{FF2B5EF4-FFF2-40B4-BE49-F238E27FC236}">
                <a16:creationId xmlns="" xmlns:a16="http://schemas.microsoft.com/office/drawing/2014/main" id="{9C8BCA75-EBCC-4FE7-A0BD-15F874854687}"/>
              </a:ext>
            </a:extLst>
          </p:cNvPr>
          <p:cNvSpPr>
            <a:spLocks/>
          </p:cNvSpPr>
          <p:nvPr/>
        </p:nvSpPr>
        <p:spPr bwMode="auto">
          <a:xfrm>
            <a:off x="3654302" y="3565307"/>
            <a:ext cx="601663" cy="398462"/>
          </a:xfrm>
          <a:custGeom>
            <a:avLst/>
            <a:gdLst>
              <a:gd name="T0" fmla="*/ 0 w 1008"/>
              <a:gd name="T1" fmla="*/ 373 h 667"/>
              <a:gd name="T2" fmla="*/ 1008 w 1008"/>
              <a:gd name="T3" fmla="*/ 0 h 667"/>
              <a:gd name="T4" fmla="*/ 1008 w 1008"/>
              <a:gd name="T5" fmla="*/ 388 h 667"/>
              <a:gd name="T6" fmla="*/ 252 w 1008"/>
              <a:gd name="T7" fmla="*/ 667 h 667"/>
              <a:gd name="T8" fmla="*/ 0 w 1008"/>
              <a:gd name="T9" fmla="*/ 373 h 667"/>
            </a:gdLst>
            <a:ahLst/>
            <a:cxnLst>
              <a:cxn ang="0">
                <a:pos x="T0" y="T1"/>
              </a:cxn>
              <a:cxn ang="0">
                <a:pos x="T2" y="T3"/>
              </a:cxn>
              <a:cxn ang="0">
                <a:pos x="T4" y="T5"/>
              </a:cxn>
              <a:cxn ang="0">
                <a:pos x="T6" y="T7"/>
              </a:cxn>
              <a:cxn ang="0">
                <a:pos x="T8" y="T9"/>
              </a:cxn>
            </a:cxnLst>
            <a:rect l="0" t="0" r="r" b="b"/>
            <a:pathLst>
              <a:path w="1008" h="667">
                <a:moveTo>
                  <a:pt x="0" y="373"/>
                </a:moveTo>
                <a:cubicBezTo>
                  <a:pt x="281" y="133"/>
                  <a:pt x="639" y="0"/>
                  <a:pt x="1008" y="0"/>
                </a:cubicBezTo>
                <a:lnTo>
                  <a:pt x="1008" y="388"/>
                </a:lnTo>
                <a:cubicBezTo>
                  <a:pt x="731" y="388"/>
                  <a:pt x="463" y="487"/>
                  <a:pt x="252" y="667"/>
                </a:cubicBezTo>
                <a:lnTo>
                  <a:pt x="0" y="373"/>
                </a:lnTo>
                <a:close/>
              </a:path>
            </a:pathLst>
          </a:custGeom>
          <a:solidFill>
            <a:srgbClr val="FFC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 name="Rectangle 16">
            <a:extLst>
              <a:ext uri="{FF2B5EF4-FFF2-40B4-BE49-F238E27FC236}">
                <a16:creationId xmlns="" xmlns:a16="http://schemas.microsoft.com/office/drawing/2014/main" id="{78BD7406-6B6A-494C-96D8-7E5FB4099052}"/>
              </a:ext>
            </a:extLst>
          </p:cNvPr>
          <p:cNvSpPr>
            <a:spLocks noChangeArrowheads="1"/>
          </p:cNvSpPr>
          <p:nvPr/>
        </p:nvSpPr>
        <p:spPr bwMode="auto">
          <a:xfrm>
            <a:off x="1871125" y="2411812"/>
            <a:ext cx="5110373"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1" i="0" u="none" strike="noStrike" cap="none" normalizeH="0" baseline="0" dirty="0">
                <a:ln>
                  <a:noFill/>
                </a:ln>
                <a:solidFill>
                  <a:srgbClr val="000000"/>
                </a:solidFill>
                <a:effectLst/>
                <a:latin typeface="Century Gothic" panose="020B0502020202020204" pitchFamily="34" charset="0"/>
              </a:rPr>
              <a:t>Fuentes de </a:t>
            </a:r>
            <a:r>
              <a:rPr kumimoji="0" lang="en-US" altLang="en-US" sz="1600" b="1" i="0" u="none" strike="noStrike" cap="none" normalizeH="0" baseline="0" dirty="0">
                <a:ln>
                  <a:noFill/>
                </a:ln>
                <a:solidFill>
                  <a:srgbClr val="000000"/>
                </a:solidFill>
                <a:effectLst/>
                <a:latin typeface="Century Gothic" panose="020B0502020202020204" pitchFamily="34" charset="0"/>
              </a:rPr>
              <a:t>financiamiento</a:t>
            </a:r>
            <a:r>
              <a:rPr kumimoji="0" lang="en-US" altLang="en-US" sz="1600" b="1" i="0" u="none" strike="noStrike" cap="none" normalizeH="0" baseline="0" dirty="0">
                <a:ln>
                  <a:noFill/>
                </a:ln>
                <a:solidFill>
                  <a:srgbClr val="000000"/>
                </a:solidFill>
                <a:effectLst/>
                <a:latin typeface="Century Gothic" panose="020B0502020202020204" pitchFamily="34" charset="0"/>
              </a:rPr>
              <a:t> </a:t>
            </a:r>
            <a:r>
              <a:rPr kumimoji="0" lang="en-US" altLang="en-US" sz="1600" b="1" i="0" u="none" strike="noStrike" cap="none" normalizeH="0" baseline="0" dirty="0">
                <a:ln>
                  <a:noFill/>
                </a:ln>
                <a:solidFill>
                  <a:srgbClr val="000000"/>
                </a:solidFill>
                <a:effectLst/>
                <a:latin typeface="Century Gothic" panose="020B0502020202020204" pitchFamily="34" charset="0"/>
              </a:rPr>
              <a:t>proyectadas</a:t>
            </a:r>
            <a:r>
              <a:rPr kumimoji="0" lang="en-US" altLang="en-US" sz="1600" b="1" i="0" u="none" strike="noStrike" cap="none" normalizeH="0" baseline="0" dirty="0">
                <a:ln>
                  <a:noFill/>
                </a:ln>
                <a:solidFill>
                  <a:srgbClr val="000000"/>
                </a:solidFill>
                <a:effectLst/>
                <a:latin typeface="Century Gothic" panose="020B0502020202020204" pitchFamily="34" charset="0"/>
              </a:rPr>
              <a:t> del NAICM</a:t>
            </a:r>
            <a:endParaRPr kumimoji="0" lang="en-US" altLang="en-US" sz="2000" b="0" i="0" u="none" strike="noStrike" cap="none" normalizeH="0" baseline="0" dirty="0">
              <a:ln>
                <a:noFill/>
              </a:ln>
              <a:solidFill>
                <a:schemeClr val="tx1"/>
              </a:solidFill>
              <a:effectLst/>
              <a:latin typeface="Arial" panose="020B0604020202020204" pitchFamily="34" charset="0"/>
            </a:endParaRPr>
          </a:p>
        </p:txBody>
      </p:sp>
      <p:sp>
        <p:nvSpPr>
          <p:cNvPr id="36" name="CuadroTexto 35">
            <a:extLst>
              <a:ext uri="{FF2B5EF4-FFF2-40B4-BE49-F238E27FC236}">
                <a16:creationId xmlns="" xmlns:a16="http://schemas.microsoft.com/office/drawing/2014/main" id="{1E063873-4E86-4754-B300-89713914A82A}"/>
              </a:ext>
            </a:extLst>
          </p:cNvPr>
          <p:cNvSpPr txBox="1"/>
          <p:nvPr/>
        </p:nvSpPr>
        <p:spPr>
          <a:xfrm>
            <a:off x="5736306" y="4269214"/>
            <a:ext cx="2082621" cy="430887"/>
          </a:xfrm>
          <a:prstGeom prst="rect">
            <a:avLst/>
          </a:prstGeom>
          <a:noFill/>
        </p:spPr>
        <p:txBody>
          <a:bodyPr wrap="none" rtlCol="0">
            <a:spAutoFit/>
          </a:bodyPr>
          <a:lstStyle/>
          <a:p>
            <a:r>
              <a:rPr lang="es-MX" sz="1100" b="1" dirty="0">
                <a:latin typeface="Century Gothic" panose="020B0502020202020204" pitchFamily="34" charset="0"/>
              </a:rPr>
              <a:t>6,000 mdd </a:t>
            </a:r>
          </a:p>
          <a:p>
            <a:r>
              <a:rPr lang="es-MX" sz="1100" b="1" dirty="0">
                <a:latin typeface="Century Gothic" panose="020B0502020202020204" pitchFamily="34" charset="0"/>
              </a:rPr>
              <a:t>Emisiones de deuda en USD</a:t>
            </a:r>
            <a:endParaRPr lang="en-US" sz="1100" b="1" dirty="0">
              <a:latin typeface="Century Gothic" panose="020B0502020202020204" pitchFamily="34" charset="0"/>
            </a:endParaRPr>
          </a:p>
        </p:txBody>
      </p:sp>
      <p:sp>
        <p:nvSpPr>
          <p:cNvPr id="38" name="CuadroTexto 37">
            <a:extLst>
              <a:ext uri="{FF2B5EF4-FFF2-40B4-BE49-F238E27FC236}">
                <a16:creationId xmlns="" xmlns:a16="http://schemas.microsoft.com/office/drawing/2014/main" id="{F3D956B3-CE9B-4BB8-8512-2447A26A42AF}"/>
              </a:ext>
            </a:extLst>
          </p:cNvPr>
          <p:cNvSpPr txBox="1"/>
          <p:nvPr/>
        </p:nvSpPr>
        <p:spPr>
          <a:xfrm>
            <a:off x="4527005" y="5950441"/>
            <a:ext cx="2454518" cy="430887"/>
          </a:xfrm>
          <a:prstGeom prst="rect">
            <a:avLst/>
          </a:prstGeom>
          <a:noFill/>
        </p:spPr>
        <p:txBody>
          <a:bodyPr wrap="none" rtlCol="0">
            <a:spAutoFit/>
          </a:bodyPr>
          <a:lstStyle/>
          <a:p>
            <a:r>
              <a:rPr lang="es-MX" sz="1100" b="1" dirty="0" smtClean="0">
                <a:latin typeface="Century Gothic" panose="020B0502020202020204" pitchFamily="34" charset="0"/>
              </a:rPr>
              <a:t>1,250 </a:t>
            </a:r>
            <a:r>
              <a:rPr lang="es-MX" sz="1100" b="1" dirty="0">
                <a:latin typeface="Century Gothic" panose="020B0502020202020204" pitchFamily="34" charset="0"/>
              </a:rPr>
              <a:t>mdd </a:t>
            </a:r>
          </a:p>
          <a:p>
            <a:r>
              <a:rPr lang="es-MX" sz="1100" b="1" dirty="0">
                <a:latin typeface="Century Gothic" panose="020B0502020202020204" pitchFamily="34" charset="0"/>
              </a:rPr>
              <a:t>Contribuciones Gobierno Federal</a:t>
            </a:r>
            <a:endParaRPr lang="en-US" sz="1100" b="1" dirty="0">
              <a:latin typeface="Century Gothic" panose="020B0502020202020204" pitchFamily="34" charset="0"/>
            </a:endParaRPr>
          </a:p>
        </p:txBody>
      </p:sp>
      <p:sp>
        <p:nvSpPr>
          <p:cNvPr id="39" name="CuadroTexto 38">
            <a:extLst>
              <a:ext uri="{FF2B5EF4-FFF2-40B4-BE49-F238E27FC236}">
                <a16:creationId xmlns="" xmlns:a16="http://schemas.microsoft.com/office/drawing/2014/main" id="{4749E173-1861-44DF-B268-9AB8CE7C68E1}"/>
              </a:ext>
            </a:extLst>
          </p:cNvPr>
          <p:cNvSpPr txBox="1"/>
          <p:nvPr/>
        </p:nvSpPr>
        <p:spPr>
          <a:xfrm>
            <a:off x="2531952" y="3174682"/>
            <a:ext cx="1443024" cy="430887"/>
          </a:xfrm>
          <a:prstGeom prst="rect">
            <a:avLst/>
          </a:prstGeom>
          <a:noFill/>
        </p:spPr>
        <p:txBody>
          <a:bodyPr wrap="none" rtlCol="0">
            <a:spAutoFit/>
          </a:bodyPr>
          <a:lstStyle/>
          <a:p>
            <a:r>
              <a:rPr lang="es-MX" sz="1100" b="1" dirty="0">
                <a:latin typeface="Century Gothic" panose="020B0502020202020204" pitchFamily="34" charset="0"/>
              </a:rPr>
              <a:t>1,500 mdd </a:t>
            </a:r>
          </a:p>
          <a:p>
            <a:r>
              <a:rPr lang="es-MX" sz="1100" b="1" dirty="0">
                <a:latin typeface="Century Gothic" panose="020B0502020202020204" pitchFamily="34" charset="0"/>
              </a:rPr>
              <a:t>Fibra E Aeropuerto</a:t>
            </a:r>
            <a:endParaRPr lang="en-US" sz="1100" b="1" dirty="0">
              <a:latin typeface="Century Gothic" panose="020B0502020202020204" pitchFamily="34" charset="0"/>
            </a:endParaRPr>
          </a:p>
        </p:txBody>
      </p:sp>
      <p:sp>
        <p:nvSpPr>
          <p:cNvPr id="40" name="CuadroTexto 39">
            <a:extLst>
              <a:ext uri="{FF2B5EF4-FFF2-40B4-BE49-F238E27FC236}">
                <a16:creationId xmlns="" xmlns:a16="http://schemas.microsoft.com/office/drawing/2014/main" id="{C3DF19B7-5582-472E-89B4-058928975A5F}"/>
              </a:ext>
            </a:extLst>
          </p:cNvPr>
          <p:cNvSpPr txBox="1"/>
          <p:nvPr/>
        </p:nvSpPr>
        <p:spPr>
          <a:xfrm>
            <a:off x="2003476" y="3690730"/>
            <a:ext cx="1128835" cy="430887"/>
          </a:xfrm>
          <a:prstGeom prst="rect">
            <a:avLst/>
          </a:prstGeom>
          <a:noFill/>
        </p:spPr>
        <p:txBody>
          <a:bodyPr wrap="none" rtlCol="0">
            <a:spAutoFit/>
          </a:bodyPr>
          <a:lstStyle/>
          <a:p>
            <a:r>
              <a:rPr lang="es-MX" sz="1100" b="1" dirty="0">
                <a:latin typeface="Century Gothic" panose="020B0502020202020204" pitchFamily="34" charset="0"/>
              </a:rPr>
              <a:t>1,000 mdd </a:t>
            </a:r>
          </a:p>
          <a:p>
            <a:r>
              <a:rPr lang="es-MX" sz="1100" b="1" dirty="0">
                <a:latin typeface="Century Gothic" panose="020B0502020202020204" pitchFamily="34" charset="0"/>
              </a:rPr>
              <a:t>Nueva deuda</a:t>
            </a:r>
            <a:endParaRPr lang="en-US" sz="1100" b="1" dirty="0">
              <a:latin typeface="Century Gothic" panose="020B0502020202020204" pitchFamily="34" charset="0"/>
            </a:endParaRPr>
          </a:p>
        </p:txBody>
      </p:sp>
      <p:sp>
        <p:nvSpPr>
          <p:cNvPr id="41" name="CuadroTexto 40">
            <a:extLst>
              <a:ext uri="{FF2B5EF4-FFF2-40B4-BE49-F238E27FC236}">
                <a16:creationId xmlns="" xmlns:a16="http://schemas.microsoft.com/office/drawing/2014/main" id="{B011DB76-8355-4A1A-A8E6-F1C4747A890F}"/>
              </a:ext>
            </a:extLst>
          </p:cNvPr>
          <p:cNvSpPr txBox="1"/>
          <p:nvPr/>
        </p:nvSpPr>
        <p:spPr>
          <a:xfrm>
            <a:off x="1907704" y="4931355"/>
            <a:ext cx="1380506" cy="600164"/>
          </a:xfrm>
          <a:prstGeom prst="rect">
            <a:avLst/>
          </a:prstGeom>
          <a:noFill/>
        </p:spPr>
        <p:txBody>
          <a:bodyPr wrap="none" rtlCol="0">
            <a:spAutoFit/>
          </a:bodyPr>
          <a:lstStyle/>
          <a:p>
            <a:r>
              <a:rPr lang="es-MX" sz="1100" b="1" dirty="0">
                <a:latin typeface="Century Gothic" panose="020B0502020202020204" pitchFamily="34" charset="0"/>
              </a:rPr>
              <a:t>3,550 mdd </a:t>
            </a:r>
          </a:p>
          <a:p>
            <a:r>
              <a:rPr lang="es-MX" sz="1100" b="1" dirty="0">
                <a:latin typeface="Century Gothic" panose="020B0502020202020204" pitchFamily="34" charset="0"/>
              </a:rPr>
              <a:t>Aportaciones </a:t>
            </a:r>
          </a:p>
          <a:p>
            <a:r>
              <a:rPr lang="es-MX" sz="1100" b="1" dirty="0">
                <a:latin typeface="Century Gothic" panose="020B0502020202020204" pitchFamily="34" charset="0"/>
              </a:rPr>
              <a:t>Gobierno Federal</a:t>
            </a:r>
            <a:endParaRPr lang="en-US" sz="1100" b="1" dirty="0">
              <a:latin typeface="Century Gothic" panose="020B0502020202020204" pitchFamily="34" charset="0"/>
            </a:endParaRPr>
          </a:p>
        </p:txBody>
      </p:sp>
      <p:sp>
        <p:nvSpPr>
          <p:cNvPr id="42" name="2 Marcador de contenido">
            <a:extLst>
              <a:ext uri="{FF2B5EF4-FFF2-40B4-BE49-F238E27FC236}">
                <a16:creationId xmlns="" xmlns:a16="http://schemas.microsoft.com/office/drawing/2014/main" id="{B8368FB9-1774-4636-B79F-51332D1E703C}"/>
              </a:ext>
            </a:extLst>
          </p:cNvPr>
          <p:cNvSpPr>
            <a:spLocks noGrp="1"/>
          </p:cNvSpPr>
          <p:nvPr>
            <p:ph idx="1"/>
          </p:nvPr>
        </p:nvSpPr>
        <p:spPr>
          <a:xfrm>
            <a:off x="156128" y="1169690"/>
            <a:ext cx="8747499" cy="963542"/>
          </a:xfrm>
        </p:spPr>
        <p:txBody>
          <a:bodyPr>
            <a:noAutofit/>
          </a:bodyPr>
          <a:lstStyle/>
          <a:p>
            <a:pPr marL="180975" lvl="0" indent="-180975" algn="just">
              <a:spcBef>
                <a:spcPts val="0"/>
              </a:spcBef>
              <a:spcAft>
                <a:spcPts val="600"/>
              </a:spcAft>
              <a:buClr>
                <a:srgbClr val="CD0000"/>
              </a:buClr>
              <a:buSzPct val="110000"/>
              <a:buFont typeface="Arial" pitchFamily="34" charset="0"/>
              <a:buChar char="•"/>
            </a:pPr>
            <a:r>
              <a:rPr lang="es-ES" sz="1400" dirty="0">
                <a:latin typeface="Century Gothic" panose="020B0502020202020204" pitchFamily="34" charset="0"/>
              </a:rPr>
              <a:t>1,000 mdd vendrían de nuevas emisiones de deuda si es que se logra elevar la TUA nuevamente.</a:t>
            </a:r>
          </a:p>
          <a:p>
            <a:pPr marL="180975" lvl="0" indent="-180975" algn="just">
              <a:spcBef>
                <a:spcPts val="0"/>
              </a:spcBef>
              <a:spcAft>
                <a:spcPts val="600"/>
              </a:spcAft>
              <a:buClr>
                <a:srgbClr val="CD0000"/>
              </a:buClr>
              <a:buSzPct val="110000"/>
              <a:buFont typeface="Arial" pitchFamily="34" charset="0"/>
              <a:buChar char="•"/>
            </a:pPr>
            <a:r>
              <a:rPr lang="es-ES" sz="1400" dirty="0"/>
              <a:t>3,550 mdd se conseguirían a través de contribuciones del Gobierno Federal</a:t>
            </a:r>
            <a:r>
              <a:rPr lang="es-ES" sz="1400" dirty="0">
                <a:latin typeface="Century Gothic" panose="020B0502020202020204" pitchFamily="34" charset="0"/>
              </a:rPr>
              <a:t>  </a:t>
            </a:r>
          </a:p>
          <a:p>
            <a:pPr marL="180975" lvl="0" indent="-180975" algn="just">
              <a:spcBef>
                <a:spcPts val="0"/>
              </a:spcBef>
              <a:spcAft>
                <a:spcPts val="600"/>
              </a:spcAft>
              <a:buClr>
                <a:srgbClr val="CD0000"/>
              </a:buClr>
              <a:buSzPct val="110000"/>
              <a:buFont typeface="Arial" pitchFamily="34" charset="0"/>
              <a:buChar char="•"/>
            </a:pPr>
            <a:endParaRPr lang="es-ES" sz="1100" dirty="0">
              <a:latin typeface="Century Gothic" panose="020B0502020202020204" pitchFamily="34" charset="0"/>
            </a:endParaRPr>
          </a:p>
        </p:txBody>
      </p:sp>
      <p:sp>
        <p:nvSpPr>
          <p:cNvPr id="37" name="Rectángulo 36">
            <a:extLst>
              <a:ext uri="{FF2B5EF4-FFF2-40B4-BE49-F238E27FC236}">
                <a16:creationId xmlns="" xmlns:a16="http://schemas.microsoft.com/office/drawing/2014/main" id="{55F75F39-6746-4DA4-BBE6-EDE5C7932625}"/>
              </a:ext>
            </a:extLst>
          </p:cNvPr>
          <p:cNvSpPr/>
          <p:nvPr/>
        </p:nvSpPr>
        <p:spPr>
          <a:xfrm>
            <a:off x="4376166" y="2810666"/>
            <a:ext cx="3580210" cy="3570662"/>
          </a:xfrm>
          <a:prstGeom prst="rect">
            <a:avLst/>
          </a:prstGeom>
          <a:noFill/>
          <a:ln w="28575">
            <a:solidFill>
              <a:schemeClr val="bg1">
                <a:lumMod val="75000"/>
              </a:schemeClr>
            </a:solidFill>
            <a:prstDash val="sys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4" name="Rectángulo 43">
            <a:extLst>
              <a:ext uri="{FF2B5EF4-FFF2-40B4-BE49-F238E27FC236}">
                <a16:creationId xmlns="" xmlns:a16="http://schemas.microsoft.com/office/drawing/2014/main" id="{A22A723B-E7AA-4044-B878-97534BE5B952}"/>
              </a:ext>
            </a:extLst>
          </p:cNvPr>
          <p:cNvSpPr/>
          <p:nvPr/>
        </p:nvSpPr>
        <p:spPr>
          <a:xfrm>
            <a:off x="753405" y="2810666"/>
            <a:ext cx="3580210" cy="3570662"/>
          </a:xfrm>
          <a:prstGeom prst="rect">
            <a:avLst/>
          </a:prstGeom>
          <a:noFill/>
          <a:ln w="28575">
            <a:solidFill>
              <a:schemeClr val="bg1">
                <a:lumMod val="75000"/>
              </a:schemeClr>
            </a:solidFill>
            <a:prstDash val="sys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 name="3 CuadroTexto"/>
          <p:cNvSpPr txBox="1"/>
          <p:nvPr/>
        </p:nvSpPr>
        <p:spPr>
          <a:xfrm>
            <a:off x="772455" y="2848744"/>
            <a:ext cx="3502560" cy="276999"/>
          </a:xfrm>
          <a:prstGeom prst="rect">
            <a:avLst/>
          </a:prstGeom>
          <a:noFill/>
        </p:spPr>
        <p:txBody>
          <a:bodyPr wrap="square" rtlCol="0">
            <a:spAutoFit/>
          </a:bodyPr>
          <a:lstStyle/>
          <a:p>
            <a:pPr algn="ctr"/>
            <a:r>
              <a:rPr lang="es-MX" sz="1200" b="1" dirty="0" smtClean="0">
                <a:latin typeface="Century Gothic" panose="020B0502020202020204" pitchFamily="34" charset="0"/>
              </a:rPr>
              <a:t>Financiamiento por conseguir</a:t>
            </a:r>
            <a:endParaRPr lang="es-MX" sz="1200" b="1" dirty="0">
              <a:latin typeface="Century Gothic" panose="020B0502020202020204" pitchFamily="34" charset="0"/>
            </a:endParaRPr>
          </a:p>
        </p:txBody>
      </p:sp>
      <p:sp>
        <p:nvSpPr>
          <p:cNvPr id="21" name="20 CuadroTexto"/>
          <p:cNvSpPr txBox="1"/>
          <p:nvPr/>
        </p:nvSpPr>
        <p:spPr>
          <a:xfrm>
            <a:off x="4397425" y="2810666"/>
            <a:ext cx="3502560" cy="276999"/>
          </a:xfrm>
          <a:prstGeom prst="rect">
            <a:avLst/>
          </a:prstGeom>
          <a:noFill/>
        </p:spPr>
        <p:txBody>
          <a:bodyPr wrap="square" rtlCol="0">
            <a:spAutoFit/>
          </a:bodyPr>
          <a:lstStyle/>
          <a:p>
            <a:pPr algn="ctr"/>
            <a:r>
              <a:rPr lang="es-MX" sz="1200" b="1" dirty="0" smtClean="0">
                <a:latin typeface="Century Gothic" panose="020B0502020202020204" pitchFamily="34" charset="0"/>
              </a:rPr>
              <a:t>Financiamiento obtenido</a:t>
            </a:r>
            <a:endParaRPr lang="es-MX" sz="1200" b="1" dirty="0">
              <a:latin typeface="Century Gothic" panose="020B0502020202020204" pitchFamily="34" charset="0"/>
            </a:endParaRPr>
          </a:p>
        </p:txBody>
      </p:sp>
    </p:spTree>
    <p:extLst>
      <p:ext uri="{BB962C8B-B14F-4D97-AF65-F5344CB8AC3E}">
        <p14:creationId xmlns:p14="http://schemas.microsoft.com/office/powerpoint/2010/main" val="119625038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3998" y="288000"/>
            <a:ext cx="7590301" cy="631524"/>
          </a:xfrm>
        </p:spPr>
        <p:txBody>
          <a:bodyPr>
            <a:normAutofit fontScale="90000"/>
          </a:bodyPr>
          <a:lstStyle/>
          <a:p>
            <a:r>
              <a:rPr lang="es-ES" sz="2000" b="1" dirty="0">
                <a:latin typeface="Century Gothic" panose="020B0502020202020204" pitchFamily="34" charset="0"/>
              </a:rPr>
              <a:t>Pese a reducción en las primas de riesgo de la deuda en USD de Pemex y CFE, se ha incrementado la del aeropuerto </a:t>
            </a:r>
            <a:endParaRPr lang="es-MX" sz="2000" b="1" dirty="0">
              <a:latin typeface="Century Gothic" panose="020B0502020202020204" pitchFamily="34" charset="0"/>
            </a:endParaRPr>
          </a:p>
        </p:txBody>
      </p:sp>
      <p:sp>
        <p:nvSpPr>
          <p:cNvPr id="7" name="2 Marcador de contenido"/>
          <p:cNvSpPr>
            <a:spLocks noGrp="1"/>
          </p:cNvSpPr>
          <p:nvPr>
            <p:ph idx="1"/>
          </p:nvPr>
        </p:nvSpPr>
        <p:spPr>
          <a:xfrm>
            <a:off x="121234" y="1340768"/>
            <a:ext cx="8747499" cy="650605"/>
          </a:xfrm>
        </p:spPr>
        <p:txBody>
          <a:bodyPr>
            <a:noAutofit/>
          </a:bodyPr>
          <a:lstStyle/>
          <a:p>
            <a:pPr marL="180975" lvl="0" indent="-180975" algn="just">
              <a:spcBef>
                <a:spcPts val="0"/>
              </a:spcBef>
              <a:spcAft>
                <a:spcPts val="600"/>
              </a:spcAft>
              <a:buClr>
                <a:srgbClr val="CD0000"/>
              </a:buClr>
              <a:buSzPct val="110000"/>
              <a:buFont typeface="Arial" pitchFamily="34" charset="0"/>
              <a:buChar char="•"/>
            </a:pPr>
            <a:r>
              <a:rPr lang="es-ES" sz="1400" b="1" dirty="0">
                <a:latin typeface="Century Gothic" panose="020B0502020202020204" pitchFamily="34" charset="0"/>
              </a:rPr>
              <a:t>Esto se ha dado a la par que el incremento en tasa de la deuda mexicana emitida en USD.</a:t>
            </a:r>
            <a:endParaRPr lang="es-ES" sz="1100" dirty="0">
              <a:latin typeface="Century Gothic" panose="020B0502020202020204" pitchFamily="34" charset="0"/>
            </a:endParaRPr>
          </a:p>
        </p:txBody>
      </p:sp>
      <p:sp>
        <p:nvSpPr>
          <p:cNvPr id="63" name="CuadroTexto 62">
            <a:extLst>
              <a:ext uri="{FF2B5EF4-FFF2-40B4-BE49-F238E27FC236}">
                <a16:creationId xmlns="" xmlns:a16="http://schemas.microsoft.com/office/drawing/2014/main" id="{528F5BC1-8527-462E-88C6-229EE5737532}"/>
              </a:ext>
            </a:extLst>
          </p:cNvPr>
          <p:cNvSpPr txBox="1"/>
          <p:nvPr/>
        </p:nvSpPr>
        <p:spPr>
          <a:xfrm>
            <a:off x="0" y="6533961"/>
            <a:ext cx="4785824" cy="230832"/>
          </a:xfrm>
          <a:prstGeom prst="rect">
            <a:avLst/>
          </a:prstGeom>
          <a:noFill/>
        </p:spPr>
        <p:txBody>
          <a:bodyPr wrap="square" rtlCol="0">
            <a:spAutoFit/>
          </a:bodyPr>
          <a:lstStyle/>
          <a:p>
            <a:r>
              <a:rPr lang="es-MX" sz="900" dirty="0">
                <a:latin typeface="Century Gothic" panose="020B0502020202020204" pitchFamily="34" charset="0"/>
              </a:rPr>
              <a:t>Fuente: Bloomberg</a:t>
            </a:r>
            <a:endParaRPr lang="en-US" sz="900" dirty="0">
              <a:latin typeface="Century Gothic" panose="020B0502020202020204" pitchFamily="34" charset="0"/>
            </a:endParaRPr>
          </a:p>
        </p:txBody>
      </p:sp>
      <p:sp>
        <p:nvSpPr>
          <p:cNvPr id="3" name="2 Marcador de número de diapositiva"/>
          <p:cNvSpPr>
            <a:spLocks noGrp="1"/>
          </p:cNvSpPr>
          <p:nvPr>
            <p:ph type="sldNum" sz="quarter" idx="12"/>
          </p:nvPr>
        </p:nvSpPr>
        <p:spPr>
          <a:xfrm>
            <a:off x="7034830" y="6533961"/>
            <a:ext cx="2133600" cy="365125"/>
          </a:xfrm>
        </p:spPr>
        <p:txBody>
          <a:bodyPr/>
          <a:lstStyle/>
          <a:p>
            <a:fld id="{05E83AA4-A00D-4AA0-8FE8-B93C9F3EC141}" type="slidenum">
              <a:rPr lang="es-ES" altLang="es-MX" smtClean="0"/>
              <a:pPr/>
              <a:t>36</a:t>
            </a:fld>
            <a:endParaRPr lang="es-ES" altLang="es-MX" dirty="0"/>
          </a:p>
        </p:txBody>
      </p:sp>
      <p:graphicFrame>
        <p:nvGraphicFramePr>
          <p:cNvPr id="32" name="Gráfico 31">
            <a:extLst>
              <a:ext uri="{FF2B5EF4-FFF2-40B4-BE49-F238E27FC236}">
                <a16:creationId xmlns="" xmlns:a16="http://schemas.microsoft.com/office/drawing/2014/main" id="{1BF1D04D-8B12-4743-8D2F-82288B20AF68}"/>
              </a:ext>
            </a:extLst>
          </p:cNvPr>
          <p:cNvGraphicFramePr>
            <a:graphicFrameLocks/>
          </p:cNvGraphicFramePr>
          <p:nvPr>
            <p:extLst/>
          </p:nvPr>
        </p:nvGraphicFramePr>
        <p:xfrm>
          <a:off x="143998" y="2014767"/>
          <a:ext cx="3650570" cy="44958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35" name="Gráfico 34">
            <a:extLst>
              <a:ext uri="{FF2B5EF4-FFF2-40B4-BE49-F238E27FC236}">
                <a16:creationId xmlns="" xmlns:a16="http://schemas.microsoft.com/office/drawing/2014/main" id="{0B1A9C1A-CD54-4D65-AE40-7F3A947BB1F9}"/>
              </a:ext>
            </a:extLst>
          </p:cNvPr>
          <p:cNvGraphicFramePr>
            <a:graphicFrameLocks/>
          </p:cNvGraphicFramePr>
          <p:nvPr>
            <p:extLst/>
          </p:nvPr>
        </p:nvGraphicFramePr>
        <p:xfrm>
          <a:off x="3932649" y="2014767"/>
          <a:ext cx="4958848" cy="4495800"/>
        </p:xfrm>
        <a:graphic>
          <a:graphicData uri="http://schemas.openxmlformats.org/drawingml/2006/chart">
            <c:chart xmlns:c="http://schemas.openxmlformats.org/drawingml/2006/chart" xmlns:r="http://schemas.openxmlformats.org/officeDocument/2006/relationships" r:id="rId3"/>
          </a:graphicData>
        </a:graphic>
      </p:graphicFrame>
      <p:cxnSp>
        <p:nvCxnSpPr>
          <p:cNvPr id="5" name="Conector recto de flecha 4">
            <a:extLst>
              <a:ext uri="{FF2B5EF4-FFF2-40B4-BE49-F238E27FC236}">
                <a16:creationId xmlns="" xmlns:a16="http://schemas.microsoft.com/office/drawing/2014/main" id="{292EC141-7F1E-4965-BFDB-0362C3D4B859}"/>
              </a:ext>
            </a:extLst>
          </p:cNvPr>
          <p:cNvCxnSpPr>
            <a:cxnSpLocks/>
          </p:cNvCxnSpPr>
          <p:nvPr/>
        </p:nvCxnSpPr>
        <p:spPr>
          <a:xfrm>
            <a:off x="4355976" y="3033054"/>
            <a:ext cx="4320480" cy="305165"/>
          </a:xfrm>
          <a:prstGeom prst="straightConnector1">
            <a:avLst/>
          </a:prstGeom>
          <a:ln w="12700">
            <a:solidFill>
              <a:srgbClr val="C00000"/>
            </a:solidFill>
            <a:prstDash val="sysDot"/>
            <a:tailEnd type="arrow"/>
          </a:ln>
          <a:effectLst/>
        </p:spPr>
        <p:style>
          <a:lnRef idx="2">
            <a:schemeClr val="accent1"/>
          </a:lnRef>
          <a:fillRef idx="0">
            <a:schemeClr val="accent1"/>
          </a:fillRef>
          <a:effectRef idx="1">
            <a:schemeClr val="accent1"/>
          </a:effectRef>
          <a:fontRef idx="minor">
            <a:schemeClr val="tx1"/>
          </a:fontRef>
        </p:style>
      </p:cxnSp>
      <p:cxnSp>
        <p:nvCxnSpPr>
          <p:cNvPr id="36" name="Conector recto de flecha 35">
            <a:extLst>
              <a:ext uri="{FF2B5EF4-FFF2-40B4-BE49-F238E27FC236}">
                <a16:creationId xmlns="" xmlns:a16="http://schemas.microsoft.com/office/drawing/2014/main" id="{3C89BBAB-A53F-414D-95DA-40ED9E64B656}"/>
              </a:ext>
            </a:extLst>
          </p:cNvPr>
          <p:cNvCxnSpPr/>
          <p:nvPr/>
        </p:nvCxnSpPr>
        <p:spPr>
          <a:xfrm>
            <a:off x="4583757" y="4645119"/>
            <a:ext cx="3888432" cy="504056"/>
          </a:xfrm>
          <a:prstGeom prst="straightConnector1">
            <a:avLst/>
          </a:prstGeom>
          <a:ln w="12700">
            <a:solidFill>
              <a:srgbClr val="00B050"/>
            </a:solidFill>
            <a:prstDash val="sysDot"/>
            <a:tailEnd type="arrow"/>
          </a:ln>
          <a:effectLst/>
        </p:spPr>
        <p:style>
          <a:lnRef idx="2">
            <a:schemeClr val="accent1"/>
          </a:lnRef>
          <a:fillRef idx="0">
            <a:schemeClr val="accent1"/>
          </a:fillRef>
          <a:effectRef idx="1">
            <a:schemeClr val="accent1"/>
          </a:effectRef>
          <a:fontRef idx="minor">
            <a:schemeClr val="tx1"/>
          </a:fontRef>
        </p:style>
      </p:cxnSp>
      <p:sp>
        <p:nvSpPr>
          <p:cNvPr id="6" name="CuadroTexto 5">
            <a:extLst>
              <a:ext uri="{FF2B5EF4-FFF2-40B4-BE49-F238E27FC236}">
                <a16:creationId xmlns="" xmlns:a16="http://schemas.microsoft.com/office/drawing/2014/main" id="{D39A9A69-9F77-426B-8700-C92AA6DAFEAB}"/>
              </a:ext>
            </a:extLst>
          </p:cNvPr>
          <p:cNvSpPr txBox="1"/>
          <p:nvPr/>
        </p:nvSpPr>
        <p:spPr>
          <a:xfrm>
            <a:off x="5652120" y="3302042"/>
            <a:ext cx="1269899" cy="253916"/>
          </a:xfrm>
          <a:prstGeom prst="rect">
            <a:avLst/>
          </a:prstGeom>
          <a:noFill/>
        </p:spPr>
        <p:txBody>
          <a:bodyPr wrap="none" rtlCol="0">
            <a:spAutoFit/>
          </a:bodyPr>
          <a:lstStyle/>
          <a:p>
            <a:r>
              <a:rPr lang="es-MX" sz="1050" b="1" dirty="0">
                <a:solidFill>
                  <a:srgbClr val="C00000"/>
                </a:solidFill>
                <a:latin typeface="Century Gothic" panose="020B0502020202020204" pitchFamily="34" charset="0"/>
              </a:rPr>
              <a:t>15-20pb de baja</a:t>
            </a:r>
            <a:endParaRPr lang="en-US" sz="1050" b="1" dirty="0">
              <a:solidFill>
                <a:srgbClr val="C00000"/>
              </a:solidFill>
              <a:latin typeface="Century Gothic" panose="020B0502020202020204" pitchFamily="34" charset="0"/>
            </a:endParaRPr>
          </a:p>
        </p:txBody>
      </p:sp>
      <p:sp>
        <p:nvSpPr>
          <p:cNvPr id="37" name="CuadroTexto 36">
            <a:extLst>
              <a:ext uri="{FF2B5EF4-FFF2-40B4-BE49-F238E27FC236}">
                <a16:creationId xmlns="" xmlns:a16="http://schemas.microsoft.com/office/drawing/2014/main" id="{5D2AF669-8F05-458B-A38F-28F493B8D80F}"/>
              </a:ext>
            </a:extLst>
          </p:cNvPr>
          <p:cNvSpPr txBox="1"/>
          <p:nvPr/>
        </p:nvSpPr>
        <p:spPr>
          <a:xfrm>
            <a:off x="5652119" y="4913837"/>
            <a:ext cx="1269899" cy="253916"/>
          </a:xfrm>
          <a:prstGeom prst="rect">
            <a:avLst/>
          </a:prstGeom>
          <a:noFill/>
        </p:spPr>
        <p:txBody>
          <a:bodyPr wrap="none" rtlCol="0">
            <a:spAutoFit/>
          </a:bodyPr>
          <a:lstStyle/>
          <a:p>
            <a:r>
              <a:rPr lang="es-MX" sz="1050" b="1" dirty="0">
                <a:solidFill>
                  <a:srgbClr val="00B050"/>
                </a:solidFill>
                <a:latin typeface="Century Gothic" panose="020B0502020202020204" pitchFamily="34" charset="0"/>
              </a:rPr>
              <a:t>25-30pb de baja</a:t>
            </a:r>
            <a:endParaRPr lang="en-US" sz="1050" b="1" dirty="0">
              <a:solidFill>
                <a:srgbClr val="00B050"/>
              </a:solidFill>
              <a:latin typeface="Century Gothic" panose="020B0502020202020204" pitchFamily="34" charset="0"/>
            </a:endParaRPr>
          </a:p>
        </p:txBody>
      </p:sp>
      <p:sp>
        <p:nvSpPr>
          <p:cNvPr id="39" name="CuadroTexto 38">
            <a:extLst>
              <a:ext uri="{FF2B5EF4-FFF2-40B4-BE49-F238E27FC236}">
                <a16:creationId xmlns="" xmlns:a16="http://schemas.microsoft.com/office/drawing/2014/main" id="{E565CD6F-7028-4F1E-8214-F7E3FA40E785}"/>
              </a:ext>
            </a:extLst>
          </p:cNvPr>
          <p:cNvSpPr txBox="1"/>
          <p:nvPr/>
        </p:nvSpPr>
        <p:spPr>
          <a:xfrm>
            <a:off x="5580112" y="3927246"/>
            <a:ext cx="1212191" cy="261610"/>
          </a:xfrm>
          <a:prstGeom prst="rect">
            <a:avLst/>
          </a:prstGeom>
          <a:noFill/>
        </p:spPr>
        <p:txBody>
          <a:bodyPr wrap="none" rtlCol="0">
            <a:spAutoFit/>
          </a:bodyPr>
          <a:lstStyle/>
          <a:p>
            <a:r>
              <a:rPr lang="es-MX" sz="1100" b="1" dirty="0">
                <a:solidFill>
                  <a:srgbClr val="0070C0"/>
                </a:solidFill>
                <a:latin typeface="Century Gothic" panose="020B0502020202020204" pitchFamily="34" charset="0"/>
              </a:rPr>
              <a:t>¡15pb de ALZA!</a:t>
            </a:r>
            <a:endParaRPr lang="en-US" sz="1100" b="1" dirty="0">
              <a:solidFill>
                <a:srgbClr val="0070C0"/>
              </a:solidFill>
              <a:latin typeface="Century Gothic" panose="020B0502020202020204" pitchFamily="34" charset="0"/>
            </a:endParaRPr>
          </a:p>
        </p:txBody>
      </p:sp>
    </p:spTree>
    <p:extLst>
      <p:ext uri="{BB962C8B-B14F-4D97-AF65-F5344CB8AC3E}">
        <p14:creationId xmlns:p14="http://schemas.microsoft.com/office/powerpoint/2010/main" val="216480603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3998" y="288000"/>
            <a:ext cx="7590301" cy="631524"/>
          </a:xfrm>
        </p:spPr>
        <p:txBody>
          <a:bodyPr>
            <a:noAutofit/>
          </a:bodyPr>
          <a:lstStyle/>
          <a:p>
            <a:r>
              <a:rPr lang="es-ES" sz="2000" b="1" dirty="0">
                <a:latin typeface="Century Gothic" panose="020B0502020202020204" pitchFamily="34" charset="0"/>
              </a:rPr>
              <a:t>Los recursos de la Oferta serán usados por el Fideicomiso para suscribir y pagar las acciones “P” del GACM</a:t>
            </a:r>
            <a:endParaRPr lang="es-MX" sz="2000" b="1" dirty="0">
              <a:latin typeface="Century Gothic" panose="020B0502020202020204" pitchFamily="34" charset="0"/>
            </a:endParaRPr>
          </a:p>
        </p:txBody>
      </p:sp>
      <p:sp>
        <p:nvSpPr>
          <p:cNvPr id="12" name="CuadroTexto 11"/>
          <p:cNvSpPr txBox="1"/>
          <p:nvPr/>
        </p:nvSpPr>
        <p:spPr>
          <a:xfrm>
            <a:off x="143999" y="6648826"/>
            <a:ext cx="1052732" cy="360675"/>
          </a:xfrm>
          <a:prstGeom prst="rect">
            <a:avLst/>
          </a:prstGeom>
        </p:spPr>
        <p:txBody>
          <a:bodyPr wrap="none" rtlCol="0">
            <a:noAutofit/>
          </a:bodyPr>
          <a:lstStyle/>
          <a:p>
            <a:r>
              <a:rPr lang="es-ES" sz="800" dirty="0">
                <a:latin typeface="Century Gothic" pitchFamily="34" charset="0"/>
              </a:rPr>
              <a:t>Fuente NAICM</a:t>
            </a:r>
            <a:endParaRPr lang="es-MX" sz="900" dirty="0">
              <a:latin typeface="Century Gothic" pitchFamily="34" charset="0"/>
            </a:endParaRPr>
          </a:p>
        </p:txBody>
      </p:sp>
      <p:pic>
        <p:nvPicPr>
          <p:cNvPr id="5" name="Imagen 4">
            <a:extLst>
              <a:ext uri="{FF2B5EF4-FFF2-40B4-BE49-F238E27FC236}">
                <a16:creationId xmlns="" xmlns:a16="http://schemas.microsoft.com/office/drawing/2014/main" id="{8DB506F5-738B-468C-8603-F6AC445444B5}"/>
              </a:ext>
            </a:extLst>
          </p:cNvPr>
          <p:cNvPicPr>
            <a:picLocks noChangeAspect="1"/>
          </p:cNvPicPr>
          <p:nvPr/>
        </p:nvPicPr>
        <p:blipFill rotWithShape="1">
          <a:blip r:embed="rId2"/>
          <a:srcRect l="7130" t="17621" r="11385" b="3598"/>
          <a:stretch/>
        </p:blipFill>
        <p:spPr>
          <a:xfrm>
            <a:off x="120383" y="1819669"/>
            <a:ext cx="8903234" cy="4662612"/>
          </a:xfrm>
          <a:prstGeom prst="rect">
            <a:avLst/>
          </a:prstGeom>
        </p:spPr>
      </p:pic>
      <p:sp>
        <p:nvSpPr>
          <p:cNvPr id="18" name="2 Marcador de contenido">
            <a:extLst>
              <a:ext uri="{FF2B5EF4-FFF2-40B4-BE49-F238E27FC236}">
                <a16:creationId xmlns="" xmlns:a16="http://schemas.microsoft.com/office/drawing/2014/main" id="{4721389A-BD6B-4A50-97BD-46DE7DCF862A}"/>
              </a:ext>
            </a:extLst>
          </p:cNvPr>
          <p:cNvSpPr>
            <a:spLocks noGrp="1"/>
          </p:cNvSpPr>
          <p:nvPr>
            <p:ph idx="1"/>
          </p:nvPr>
        </p:nvSpPr>
        <p:spPr>
          <a:xfrm>
            <a:off x="143998" y="1158303"/>
            <a:ext cx="8747499" cy="681187"/>
          </a:xfrm>
        </p:spPr>
        <p:txBody>
          <a:bodyPr>
            <a:noAutofit/>
          </a:bodyPr>
          <a:lstStyle/>
          <a:p>
            <a:pPr marL="180975" lvl="0" indent="-180975" algn="just">
              <a:spcBef>
                <a:spcPts val="0"/>
              </a:spcBef>
              <a:spcAft>
                <a:spcPts val="600"/>
              </a:spcAft>
              <a:buClr>
                <a:srgbClr val="CD0000"/>
              </a:buClr>
              <a:buSzPct val="110000"/>
              <a:buFont typeface="Arial" pitchFamily="34" charset="0"/>
              <a:buChar char="•"/>
            </a:pPr>
            <a:r>
              <a:rPr lang="es-ES" sz="1600" dirty="0">
                <a:latin typeface="Century Gothic" panose="020B0502020202020204" pitchFamily="34" charset="0"/>
              </a:rPr>
              <a:t>GACM (en un inicio del Aeropuerto Existente y después del Nuevo Aeropuerto, una vez terminado) distribuirá un % del Flujo Distribuible al Fideicomiso.</a:t>
            </a:r>
            <a:endParaRPr lang="es-ES" sz="1200" dirty="0">
              <a:latin typeface="Century Gothic" panose="020B0502020202020204" pitchFamily="34" charset="0"/>
            </a:endParaRPr>
          </a:p>
        </p:txBody>
      </p:sp>
      <p:sp>
        <p:nvSpPr>
          <p:cNvPr id="3" name="2 Marcador de número de diapositiva"/>
          <p:cNvSpPr>
            <a:spLocks noGrp="1"/>
          </p:cNvSpPr>
          <p:nvPr>
            <p:ph type="sldNum" sz="quarter" idx="12"/>
          </p:nvPr>
        </p:nvSpPr>
        <p:spPr>
          <a:xfrm>
            <a:off x="6588224" y="6520259"/>
            <a:ext cx="2133600" cy="365125"/>
          </a:xfrm>
        </p:spPr>
        <p:txBody>
          <a:bodyPr/>
          <a:lstStyle/>
          <a:p>
            <a:fld id="{05E83AA4-A00D-4AA0-8FE8-B93C9F3EC141}" type="slidenum">
              <a:rPr lang="es-ES" altLang="es-MX" smtClean="0"/>
              <a:pPr/>
              <a:t>37</a:t>
            </a:fld>
            <a:endParaRPr lang="es-ES" altLang="es-MX" dirty="0"/>
          </a:p>
        </p:txBody>
      </p:sp>
    </p:spTree>
    <p:extLst>
      <p:ext uri="{BB962C8B-B14F-4D97-AF65-F5344CB8AC3E}">
        <p14:creationId xmlns:p14="http://schemas.microsoft.com/office/powerpoint/2010/main" val="410258584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Rectángulo 48">
            <a:extLst>
              <a:ext uri="{FF2B5EF4-FFF2-40B4-BE49-F238E27FC236}">
                <a16:creationId xmlns="" xmlns:a16="http://schemas.microsoft.com/office/drawing/2014/main" id="{47A4134F-2EA9-455E-9989-B276CCF7D24F}"/>
              </a:ext>
            </a:extLst>
          </p:cNvPr>
          <p:cNvSpPr/>
          <p:nvPr/>
        </p:nvSpPr>
        <p:spPr>
          <a:xfrm>
            <a:off x="6103584" y="5418063"/>
            <a:ext cx="1654903" cy="767352"/>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8" name="Rectángulo 47">
            <a:extLst>
              <a:ext uri="{FF2B5EF4-FFF2-40B4-BE49-F238E27FC236}">
                <a16:creationId xmlns="" xmlns:a16="http://schemas.microsoft.com/office/drawing/2014/main" id="{0F9BE4E5-553B-44C2-9C44-9D184FAA3ADA}"/>
              </a:ext>
            </a:extLst>
          </p:cNvPr>
          <p:cNvSpPr/>
          <p:nvPr/>
        </p:nvSpPr>
        <p:spPr>
          <a:xfrm>
            <a:off x="3387314" y="5448236"/>
            <a:ext cx="1654903" cy="767352"/>
          </a:xfrm>
          <a:prstGeom prst="rect">
            <a:avLst/>
          </a:prstGeom>
          <a:solidFill>
            <a:schemeClr val="bg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7" name="Rectángulo 46">
            <a:extLst>
              <a:ext uri="{FF2B5EF4-FFF2-40B4-BE49-F238E27FC236}">
                <a16:creationId xmlns="" xmlns:a16="http://schemas.microsoft.com/office/drawing/2014/main" id="{700AEC21-5461-4124-96BF-E0343C989708}"/>
              </a:ext>
            </a:extLst>
          </p:cNvPr>
          <p:cNvSpPr/>
          <p:nvPr/>
        </p:nvSpPr>
        <p:spPr>
          <a:xfrm>
            <a:off x="623487" y="5443615"/>
            <a:ext cx="1654903" cy="767352"/>
          </a:xfrm>
          <a:prstGeom prst="rect">
            <a:avLst/>
          </a:prstGeom>
          <a:solidFill>
            <a:schemeClr val="bg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1" name="Flecha: a la derecha 40">
            <a:extLst>
              <a:ext uri="{FF2B5EF4-FFF2-40B4-BE49-F238E27FC236}">
                <a16:creationId xmlns="" xmlns:a16="http://schemas.microsoft.com/office/drawing/2014/main" id="{F21623BA-1CA1-48E4-A3D0-205E2AAD1774}"/>
              </a:ext>
            </a:extLst>
          </p:cNvPr>
          <p:cNvSpPr/>
          <p:nvPr/>
        </p:nvSpPr>
        <p:spPr>
          <a:xfrm>
            <a:off x="6951893" y="4382401"/>
            <a:ext cx="1407398" cy="509586"/>
          </a:xfrm>
          <a:prstGeom prst="rightArrow">
            <a:avLst/>
          </a:prstGeom>
          <a:solidFill>
            <a:srgbClr val="7030A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0" name="Rectángulo 39">
            <a:extLst>
              <a:ext uri="{FF2B5EF4-FFF2-40B4-BE49-F238E27FC236}">
                <a16:creationId xmlns="" xmlns:a16="http://schemas.microsoft.com/office/drawing/2014/main" id="{C97E9486-E0A7-40A2-A2C8-DFCEE00CF491}"/>
              </a:ext>
            </a:extLst>
          </p:cNvPr>
          <p:cNvSpPr/>
          <p:nvPr/>
        </p:nvSpPr>
        <p:spPr>
          <a:xfrm>
            <a:off x="5566997" y="4253518"/>
            <a:ext cx="995786" cy="767352"/>
          </a:xfrm>
          <a:prstGeom prst="rect">
            <a:avLst/>
          </a:prstGeom>
          <a:solidFill>
            <a:srgbClr val="FF66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9" name="Rectángulo 38">
            <a:extLst>
              <a:ext uri="{FF2B5EF4-FFF2-40B4-BE49-F238E27FC236}">
                <a16:creationId xmlns="" xmlns:a16="http://schemas.microsoft.com/office/drawing/2014/main" id="{17431023-C1BE-42BA-BB96-B2F679978C95}"/>
              </a:ext>
            </a:extLst>
          </p:cNvPr>
          <p:cNvSpPr/>
          <p:nvPr/>
        </p:nvSpPr>
        <p:spPr>
          <a:xfrm>
            <a:off x="4080845" y="4255251"/>
            <a:ext cx="995786" cy="767352"/>
          </a:xfrm>
          <a:prstGeom prst="rect">
            <a:avLst/>
          </a:prstGeom>
          <a:solidFill>
            <a:srgbClr val="FF66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2" name="Rectángulo 31">
            <a:extLst>
              <a:ext uri="{FF2B5EF4-FFF2-40B4-BE49-F238E27FC236}">
                <a16:creationId xmlns="" xmlns:a16="http://schemas.microsoft.com/office/drawing/2014/main" id="{FEC5A22B-297D-4324-AC21-BBFA5697FA5E}"/>
              </a:ext>
            </a:extLst>
          </p:cNvPr>
          <p:cNvSpPr/>
          <p:nvPr/>
        </p:nvSpPr>
        <p:spPr>
          <a:xfrm>
            <a:off x="6748108" y="2687577"/>
            <a:ext cx="1543469" cy="905346"/>
          </a:xfrm>
          <a:prstGeom prst="rect">
            <a:avLst/>
          </a:prstGeom>
          <a:solidFill>
            <a:srgbClr val="00B0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Rectángulo 30">
            <a:extLst>
              <a:ext uri="{FF2B5EF4-FFF2-40B4-BE49-F238E27FC236}">
                <a16:creationId xmlns="" xmlns:a16="http://schemas.microsoft.com/office/drawing/2014/main" id="{095A1437-0287-47B6-8B1C-1B3316C5E70B}"/>
              </a:ext>
            </a:extLst>
          </p:cNvPr>
          <p:cNvSpPr/>
          <p:nvPr/>
        </p:nvSpPr>
        <p:spPr>
          <a:xfrm>
            <a:off x="4861317" y="2687577"/>
            <a:ext cx="1543469" cy="905346"/>
          </a:xfrm>
          <a:prstGeom prst="rect">
            <a:avLst/>
          </a:prstGeom>
          <a:solidFill>
            <a:srgbClr val="00B0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Rectángulo 29">
            <a:extLst>
              <a:ext uri="{FF2B5EF4-FFF2-40B4-BE49-F238E27FC236}">
                <a16:creationId xmlns="" xmlns:a16="http://schemas.microsoft.com/office/drawing/2014/main" id="{F2DB290F-93B4-4DFA-A40F-37D242B0F6FC}"/>
              </a:ext>
            </a:extLst>
          </p:cNvPr>
          <p:cNvSpPr/>
          <p:nvPr/>
        </p:nvSpPr>
        <p:spPr>
          <a:xfrm>
            <a:off x="2846557" y="2687577"/>
            <a:ext cx="1543469" cy="905346"/>
          </a:xfrm>
          <a:prstGeom prst="rect">
            <a:avLst/>
          </a:prstGeom>
          <a:solidFill>
            <a:srgbClr val="00B0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Rectángulo 28">
            <a:extLst>
              <a:ext uri="{FF2B5EF4-FFF2-40B4-BE49-F238E27FC236}">
                <a16:creationId xmlns="" xmlns:a16="http://schemas.microsoft.com/office/drawing/2014/main" id="{417262F2-946A-45B2-84E8-557B573C06DC}"/>
              </a:ext>
            </a:extLst>
          </p:cNvPr>
          <p:cNvSpPr/>
          <p:nvPr/>
        </p:nvSpPr>
        <p:spPr>
          <a:xfrm>
            <a:off x="772335" y="2687577"/>
            <a:ext cx="1543469" cy="905346"/>
          </a:xfrm>
          <a:prstGeom prst="rect">
            <a:avLst/>
          </a:prstGeom>
          <a:solidFill>
            <a:srgbClr val="00B0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 name="Rectángulo 22">
            <a:extLst>
              <a:ext uri="{FF2B5EF4-FFF2-40B4-BE49-F238E27FC236}">
                <a16:creationId xmlns="" xmlns:a16="http://schemas.microsoft.com/office/drawing/2014/main" id="{51285123-7E58-4E51-8D49-1C96BF7127FF}"/>
              </a:ext>
            </a:extLst>
          </p:cNvPr>
          <p:cNvSpPr/>
          <p:nvPr/>
        </p:nvSpPr>
        <p:spPr>
          <a:xfrm>
            <a:off x="6226748" y="1176951"/>
            <a:ext cx="2027976" cy="905346"/>
          </a:xfrm>
          <a:prstGeom prst="rect">
            <a:avLst/>
          </a:prstGeom>
          <a:solidFill>
            <a:srgbClr val="0070C0"/>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Rectángulo 21">
            <a:extLst>
              <a:ext uri="{FF2B5EF4-FFF2-40B4-BE49-F238E27FC236}">
                <a16:creationId xmlns="" xmlns:a16="http://schemas.microsoft.com/office/drawing/2014/main" id="{7783BAE6-7888-4B5C-BABB-9CF2EDF68C79}"/>
              </a:ext>
            </a:extLst>
          </p:cNvPr>
          <p:cNvSpPr/>
          <p:nvPr/>
        </p:nvSpPr>
        <p:spPr>
          <a:xfrm>
            <a:off x="3758657" y="1176951"/>
            <a:ext cx="2027976" cy="905346"/>
          </a:xfrm>
          <a:prstGeom prst="rect">
            <a:avLst/>
          </a:prstGeom>
          <a:solidFill>
            <a:srgbClr val="0070C0"/>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ángulo 7">
            <a:extLst>
              <a:ext uri="{FF2B5EF4-FFF2-40B4-BE49-F238E27FC236}">
                <a16:creationId xmlns="" xmlns:a16="http://schemas.microsoft.com/office/drawing/2014/main" id="{47977BDA-8517-4BA2-A9BC-3D668C36618B}"/>
              </a:ext>
            </a:extLst>
          </p:cNvPr>
          <p:cNvSpPr/>
          <p:nvPr/>
        </p:nvSpPr>
        <p:spPr>
          <a:xfrm>
            <a:off x="1249375" y="1176951"/>
            <a:ext cx="2027976" cy="905346"/>
          </a:xfrm>
          <a:prstGeom prst="rect">
            <a:avLst/>
          </a:prstGeom>
          <a:solidFill>
            <a:srgbClr val="0070C0"/>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1 Título"/>
          <p:cNvSpPr>
            <a:spLocks noGrp="1"/>
          </p:cNvSpPr>
          <p:nvPr>
            <p:ph type="title"/>
          </p:nvPr>
        </p:nvSpPr>
        <p:spPr>
          <a:xfrm>
            <a:off x="143998" y="288000"/>
            <a:ext cx="7590301" cy="631524"/>
          </a:xfrm>
        </p:spPr>
        <p:txBody>
          <a:bodyPr>
            <a:normAutofit/>
          </a:bodyPr>
          <a:lstStyle/>
          <a:p>
            <a:r>
              <a:rPr lang="es-ES" sz="2000" b="1" dirty="0">
                <a:latin typeface="Century Gothic" panose="020B0502020202020204" pitchFamily="34" charset="0"/>
              </a:rPr>
              <a:t>Flujo distribuible para la Fibra E</a:t>
            </a:r>
            <a:endParaRPr lang="es-MX" sz="2000" b="1" dirty="0">
              <a:latin typeface="Century Gothic" panose="020B0502020202020204" pitchFamily="34" charset="0"/>
            </a:endParaRPr>
          </a:p>
        </p:txBody>
      </p:sp>
      <p:sp>
        <p:nvSpPr>
          <p:cNvPr id="6" name="CuadroTexto 5">
            <a:extLst>
              <a:ext uri="{FF2B5EF4-FFF2-40B4-BE49-F238E27FC236}">
                <a16:creationId xmlns="" xmlns:a16="http://schemas.microsoft.com/office/drawing/2014/main" id="{D3A443A7-D957-4F04-8E37-41801EA75B50}"/>
              </a:ext>
            </a:extLst>
          </p:cNvPr>
          <p:cNvSpPr txBox="1"/>
          <p:nvPr/>
        </p:nvSpPr>
        <p:spPr>
          <a:xfrm>
            <a:off x="1450939" y="1312815"/>
            <a:ext cx="1592103" cy="646331"/>
          </a:xfrm>
          <a:prstGeom prst="rect">
            <a:avLst/>
          </a:prstGeom>
          <a:noFill/>
        </p:spPr>
        <p:txBody>
          <a:bodyPr wrap="none" rtlCol="0">
            <a:spAutoFit/>
          </a:bodyPr>
          <a:lstStyle/>
          <a:p>
            <a:pPr algn="ctr"/>
            <a:r>
              <a:rPr lang="es-MX" sz="1200" b="1" dirty="0">
                <a:solidFill>
                  <a:schemeClr val="bg1"/>
                </a:solidFill>
                <a:latin typeface="Century Gothic" panose="020B0502020202020204" pitchFamily="34" charset="0"/>
              </a:rPr>
              <a:t>Excedentes del </a:t>
            </a:r>
          </a:p>
          <a:p>
            <a:pPr algn="ctr"/>
            <a:r>
              <a:rPr lang="es-MX" sz="1200" b="1" dirty="0">
                <a:solidFill>
                  <a:schemeClr val="bg1"/>
                </a:solidFill>
                <a:latin typeface="Century Gothic" panose="020B0502020202020204" pitchFamily="34" charset="0"/>
              </a:rPr>
              <a:t>Fideicomiso Emisor</a:t>
            </a:r>
          </a:p>
          <a:p>
            <a:pPr algn="ctr"/>
            <a:r>
              <a:rPr lang="es-MX" sz="1200" b="1" dirty="0">
                <a:solidFill>
                  <a:schemeClr val="bg1"/>
                </a:solidFill>
                <a:latin typeface="Century Gothic" panose="020B0502020202020204" pitchFamily="34" charset="0"/>
              </a:rPr>
              <a:t>TUA</a:t>
            </a:r>
            <a:endParaRPr lang="en-US" sz="1200" b="1" dirty="0">
              <a:solidFill>
                <a:schemeClr val="bg1"/>
              </a:solidFill>
              <a:latin typeface="Century Gothic" panose="020B0502020202020204" pitchFamily="34" charset="0"/>
            </a:endParaRPr>
          </a:p>
        </p:txBody>
      </p:sp>
      <p:sp>
        <p:nvSpPr>
          <p:cNvPr id="9" name="CuadroTexto 8">
            <a:extLst>
              <a:ext uri="{FF2B5EF4-FFF2-40B4-BE49-F238E27FC236}">
                <a16:creationId xmlns="" xmlns:a16="http://schemas.microsoft.com/office/drawing/2014/main" id="{42B53791-B441-460A-927F-9A39C378809F}"/>
              </a:ext>
            </a:extLst>
          </p:cNvPr>
          <p:cNvSpPr txBox="1"/>
          <p:nvPr/>
        </p:nvSpPr>
        <p:spPr>
          <a:xfrm>
            <a:off x="3896008" y="1378760"/>
            <a:ext cx="1824537" cy="461665"/>
          </a:xfrm>
          <a:prstGeom prst="rect">
            <a:avLst/>
          </a:prstGeom>
          <a:noFill/>
        </p:spPr>
        <p:txBody>
          <a:bodyPr wrap="none" rtlCol="0">
            <a:spAutoFit/>
          </a:bodyPr>
          <a:lstStyle>
            <a:defPPr>
              <a:defRPr lang="en-US"/>
            </a:defPPr>
            <a:lvl1pPr algn="ctr">
              <a:defRPr sz="1200" b="1">
                <a:solidFill>
                  <a:schemeClr val="bg1"/>
                </a:solidFill>
                <a:latin typeface="Century Gothic" panose="020B0502020202020204" pitchFamily="34" charset="0"/>
              </a:defRPr>
            </a:lvl1pPr>
          </a:lstStyle>
          <a:p>
            <a:r>
              <a:rPr lang="es-MX" dirty="0"/>
              <a:t>Ingresos aeronáuticos</a:t>
            </a:r>
          </a:p>
          <a:p>
            <a:r>
              <a:rPr lang="es-MX" dirty="0"/>
              <a:t>(excluyendo TUA)*</a:t>
            </a:r>
            <a:endParaRPr lang="en-US" dirty="0"/>
          </a:p>
        </p:txBody>
      </p:sp>
      <p:sp>
        <p:nvSpPr>
          <p:cNvPr id="10" name="CuadroTexto 9">
            <a:extLst>
              <a:ext uri="{FF2B5EF4-FFF2-40B4-BE49-F238E27FC236}">
                <a16:creationId xmlns="" xmlns:a16="http://schemas.microsoft.com/office/drawing/2014/main" id="{0E1A7B3C-6162-4DA3-99C1-64F9CFE1B1EC}"/>
              </a:ext>
            </a:extLst>
          </p:cNvPr>
          <p:cNvSpPr txBox="1"/>
          <p:nvPr/>
        </p:nvSpPr>
        <p:spPr>
          <a:xfrm>
            <a:off x="6612717" y="1405147"/>
            <a:ext cx="1311578" cy="461665"/>
          </a:xfrm>
          <a:prstGeom prst="rect">
            <a:avLst/>
          </a:prstGeom>
          <a:noFill/>
        </p:spPr>
        <p:txBody>
          <a:bodyPr wrap="none" rtlCol="0">
            <a:spAutoFit/>
          </a:bodyPr>
          <a:lstStyle/>
          <a:p>
            <a:pPr algn="ctr"/>
            <a:r>
              <a:rPr lang="es-MX" sz="1200" b="1" dirty="0">
                <a:solidFill>
                  <a:schemeClr val="bg1"/>
                </a:solidFill>
                <a:latin typeface="Century Gothic" panose="020B0502020202020204" pitchFamily="34" charset="0"/>
              </a:rPr>
              <a:t>Ingresos no</a:t>
            </a:r>
          </a:p>
          <a:p>
            <a:pPr algn="ctr"/>
            <a:r>
              <a:rPr lang="es-MX" sz="1200" b="1" dirty="0">
                <a:solidFill>
                  <a:schemeClr val="bg1"/>
                </a:solidFill>
                <a:latin typeface="Century Gothic" panose="020B0502020202020204" pitchFamily="34" charset="0"/>
              </a:rPr>
              <a:t>Aeronáuticos**</a:t>
            </a:r>
            <a:endParaRPr lang="en-US" sz="1200" b="1" dirty="0">
              <a:solidFill>
                <a:schemeClr val="bg1"/>
              </a:solidFill>
              <a:latin typeface="Century Gothic" panose="020B0502020202020204" pitchFamily="34" charset="0"/>
            </a:endParaRPr>
          </a:p>
        </p:txBody>
      </p:sp>
      <p:sp>
        <p:nvSpPr>
          <p:cNvPr id="11" name="CuadroTexto 10">
            <a:extLst>
              <a:ext uri="{FF2B5EF4-FFF2-40B4-BE49-F238E27FC236}">
                <a16:creationId xmlns="" xmlns:a16="http://schemas.microsoft.com/office/drawing/2014/main" id="{0012BF2E-416C-46F8-A6D9-77DD9F9C9B48}"/>
              </a:ext>
            </a:extLst>
          </p:cNvPr>
          <p:cNvSpPr txBox="1"/>
          <p:nvPr/>
        </p:nvSpPr>
        <p:spPr>
          <a:xfrm>
            <a:off x="789043" y="2779911"/>
            <a:ext cx="1481496" cy="646331"/>
          </a:xfrm>
          <a:prstGeom prst="rect">
            <a:avLst/>
          </a:prstGeom>
          <a:noFill/>
        </p:spPr>
        <p:txBody>
          <a:bodyPr wrap="none" rtlCol="0">
            <a:spAutoFit/>
          </a:bodyPr>
          <a:lstStyle/>
          <a:p>
            <a:pPr algn="ctr"/>
            <a:r>
              <a:rPr lang="es-MX" sz="1200" b="1" dirty="0">
                <a:solidFill>
                  <a:schemeClr val="bg1"/>
                </a:solidFill>
                <a:latin typeface="Century Gothic" panose="020B0502020202020204" pitchFamily="34" charset="0"/>
              </a:rPr>
              <a:t>Contraprestación</a:t>
            </a:r>
          </a:p>
          <a:p>
            <a:pPr algn="ctr"/>
            <a:r>
              <a:rPr lang="es-MX" sz="1200" b="1" dirty="0">
                <a:solidFill>
                  <a:schemeClr val="bg1"/>
                </a:solidFill>
                <a:latin typeface="Century Gothic" panose="020B0502020202020204" pitchFamily="34" charset="0"/>
              </a:rPr>
              <a:t>al Gobierno</a:t>
            </a:r>
          </a:p>
          <a:p>
            <a:pPr algn="ctr"/>
            <a:r>
              <a:rPr lang="es-MX" sz="1200" b="1" dirty="0">
                <a:solidFill>
                  <a:schemeClr val="bg1"/>
                </a:solidFill>
                <a:latin typeface="Century Gothic" panose="020B0502020202020204" pitchFamily="34" charset="0"/>
              </a:rPr>
              <a:t>Federal</a:t>
            </a:r>
            <a:endParaRPr lang="en-US" sz="1200" b="1" dirty="0">
              <a:solidFill>
                <a:schemeClr val="bg1"/>
              </a:solidFill>
              <a:latin typeface="Century Gothic" panose="020B0502020202020204" pitchFamily="34" charset="0"/>
            </a:endParaRPr>
          </a:p>
        </p:txBody>
      </p:sp>
      <p:sp>
        <p:nvSpPr>
          <p:cNvPr id="13" name="CuadroTexto 12">
            <a:extLst>
              <a:ext uri="{FF2B5EF4-FFF2-40B4-BE49-F238E27FC236}">
                <a16:creationId xmlns="" xmlns:a16="http://schemas.microsoft.com/office/drawing/2014/main" id="{0D33FA1A-9F01-429A-BBCF-7DF4CEE4AA48}"/>
              </a:ext>
            </a:extLst>
          </p:cNvPr>
          <p:cNvSpPr txBox="1"/>
          <p:nvPr/>
        </p:nvSpPr>
        <p:spPr>
          <a:xfrm>
            <a:off x="2889532" y="2856287"/>
            <a:ext cx="1481496" cy="461665"/>
          </a:xfrm>
          <a:prstGeom prst="rect">
            <a:avLst/>
          </a:prstGeom>
          <a:noFill/>
        </p:spPr>
        <p:txBody>
          <a:bodyPr wrap="none" rtlCol="0">
            <a:spAutoFit/>
          </a:bodyPr>
          <a:lstStyle/>
          <a:p>
            <a:pPr algn="ctr"/>
            <a:r>
              <a:rPr lang="es-MX" sz="1200" b="1" dirty="0">
                <a:solidFill>
                  <a:schemeClr val="bg1"/>
                </a:solidFill>
                <a:latin typeface="Century Gothic" panose="020B0502020202020204" pitchFamily="34" charset="0"/>
              </a:rPr>
              <a:t>Contraprestación</a:t>
            </a:r>
          </a:p>
          <a:p>
            <a:pPr algn="ctr"/>
            <a:r>
              <a:rPr lang="es-MX" sz="1200" b="1" dirty="0">
                <a:solidFill>
                  <a:schemeClr val="bg1"/>
                </a:solidFill>
                <a:latin typeface="Century Gothic" panose="020B0502020202020204" pitchFamily="34" charset="0"/>
              </a:rPr>
              <a:t>por Concesión</a:t>
            </a:r>
            <a:endParaRPr lang="en-US" sz="1200" b="1" dirty="0">
              <a:solidFill>
                <a:schemeClr val="bg1"/>
              </a:solidFill>
              <a:latin typeface="Century Gothic" panose="020B0502020202020204" pitchFamily="34" charset="0"/>
            </a:endParaRPr>
          </a:p>
        </p:txBody>
      </p:sp>
      <p:sp>
        <p:nvSpPr>
          <p:cNvPr id="14" name="CuadroTexto 13">
            <a:extLst>
              <a:ext uri="{FF2B5EF4-FFF2-40B4-BE49-F238E27FC236}">
                <a16:creationId xmlns="" xmlns:a16="http://schemas.microsoft.com/office/drawing/2014/main" id="{BF97782B-5CC7-4BF5-A9B8-9885AEF169B3}"/>
              </a:ext>
            </a:extLst>
          </p:cNvPr>
          <p:cNvSpPr txBox="1"/>
          <p:nvPr/>
        </p:nvSpPr>
        <p:spPr>
          <a:xfrm>
            <a:off x="4797077" y="2848273"/>
            <a:ext cx="1670650" cy="646331"/>
          </a:xfrm>
          <a:prstGeom prst="rect">
            <a:avLst/>
          </a:prstGeom>
          <a:noFill/>
        </p:spPr>
        <p:txBody>
          <a:bodyPr wrap="none" rtlCol="0">
            <a:spAutoFit/>
          </a:bodyPr>
          <a:lstStyle/>
          <a:p>
            <a:pPr algn="ctr"/>
            <a:r>
              <a:rPr lang="es-MX" sz="1200" b="1" dirty="0">
                <a:solidFill>
                  <a:schemeClr val="bg1"/>
                </a:solidFill>
                <a:latin typeface="Century Gothic" panose="020B0502020202020204" pitchFamily="34" charset="0"/>
              </a:rPr>
              <a:t>Pago a Aeropuertos</a:t>
            </a:r>
          </a:p>
          <a:p>
            <a:pPr algn="ctr"/>
            <a:r>
              <a:rPr lang="es-MX" sz="1200" b="1" dirty="0">
                <a:solidFill>
                  <a:schemeClr val="bg1"/>
                </a:solidFill>
                <a:latin typeface="Century Gothic" panose="020B0502020202020204" pitchFamily="34" charset="0"/>
              </a:rPr>
              <a:t>y Servicios </a:t>
            </a:r>
          </a:p>
          <a:p>
            <a:pPr algn="ctr"/>
            <a:r>
              <a:rPr lang="es-MX" sz="1200" b="1" dirty="0">
                <a:solidFill>
                  <a:schemeClr val="bg1"/>
                </a:solidFill>
                <a:latin typeface="Century Gothic" panose="020B0502020202020204" pitchFamily="34" charset="0"/>
              </a:rPr>
              <a:t>Auxiliares</a:t>
            </a:r>
            <a:endParaRPr lang="en-US" sz="1200" b="1" dirty="0">
              <a:solidFill>
                <a:schemeClr val="bg1"/>
              </a:solidFill>
              <a:latin typeface="Century Gothic" panose="020B0502020202020204" pitchFamily="34" charset="0"/>
            </a:endParaRPr>
          </a:p>
        </p:txBody>
      </p:sp>
      <p:sp>
        <p:nvSpPr>
          <p:cNvPr id="15" name="CuadroTexto 14">
            <a:extLst>
              <a:ext uri="{FF2B5EF4-FFF2-40B4-BE49-F238E27FC236}">
                <a16:creationId xmlns="" xmlns:a16="http://schemas.microsoft.com/office/drawing/2014/main" id="{CD85DB84-4CEC-46A1-9915-ADF82652F23C}"/>
              </a:ext>
            </a:extLst>
          </p:cNvPr>
          <p:cNvSpPr txBox="1"/>
          <p:nvPr/>
        </p:nvSpPr>
        <p:spPr>
          <a:xfrm>
            <a:off x="6876077" y="2687577"/>
            <a:ext cx="1287533" cy="830997"/>
          </a:xfrm>
          <a:prstGeom prst="rect">
            <a:avLst/>
          </a:prstGeom>
          <a:noFill/>
        </p:spPr>
        <p:txBody>
          <a:bodyPr wrap="none" rtlCol="0">
            <a:spAutoFit/>
          </a:bodyPr>
          <a:lstStyle/>
          <a:p>
            <a:pPr algn="ctr"/>
            <a:r>
              <a:rPr lang="es-MX" sz="1200" b="1" dirty="0">
                <a:solidFill>
                  <a:schemeClr val="bg1"/>
                </a:solidFill>
                <a:latin typeface="Century Gothic" panose="020B0502020202020204" pitchFamily="34" charset="0"/>
              </a:rPr>
              <a:t>Costos de</a:t>
            </a:r>
          </a:p>
          <a:p>
            <a:pPr algn="ctr"/>
            <a:r>
              <a:rPr lang="es-MX" sz="1200" b="1" dirty="0">
                <a:solidFill>
                  <a:schemeClr val="bg1"/>
                </a:solidFill>
                <a:latin typeface="Century Gothic" panose="020B0502020202020204" pitchFamily="34" charset="0"/>
              </a:rPr>
              <a:t>operación y</a:t>
            </a:r>
          </a:p>
          <a:p>
            <a:pPr algn="ctr"/>
            <a:r>
              <a:rPr lang="es-MX" sz="1200" b="1" dirty="0">
                <a:solidFill>
                  <a:schemeClr val="bg1"/>
                </a:solidFill>
                <a:latin typeface="Century Gothic" panose="020B0502020202020204" pitchFamily="34" charset="0"/>
              </a:rPr>
              <a:t>gastos de </a:t>
            </a:r>
          </a:p>
          <a:p>
            <a:pPr algn="ctr"/>
            <a:r>
              <a:rPr lang="es-MX" sz="1200" b="1" dirty="0">
                <a:solidFill>
                  <a:schemeClr val="bg1"/>
                </a:solidFill>
                <a:latin typeface="Century Gothic" panose="020B0502020202020204" pitchFamily="34" charset="0"/>
              </a:rPr>
              <a:t>administración</a:t>
            </a:r>
            <a:endParaRPr lang="en-US" sz="1200" b="1" dirty="0">
              <a:solidFill>
                <a:schemeClr val="bg1"/>
              </a:solidFill>
              <a:latin typeface="Century Gothic" panose="020B0502020202020204" pitchFamily="34" charset="0"/>
            </a:endParaRPr>
          </a:p>
        </p:txBody>
      </p:sp>
      <p:sp>
        <p:nvSpPr>
          <p:cNvPr id="16" name="CuadroTexto 15">
            <a:extLst>
              <a:ext uri="{FF2B5EF4-FFF2-40B4-BE49-F238E27FC236}">
                <a16:creationId xmlns="" xmlns:a16="http://schemas.microsoft.com/office/drawing/2014/main" id="{4E091CA3-3B98-4E3D-AC3A-F001A51C7C5B}"/>
              </a:ext>
            </a:extLst>
          </p:cNvPr>
          <p:cNvSpPr txBox="1"/>
          <p:nvPr/>
        </p:nvSpPr>
        <p:spPr>
          <a:xfrm>
            <a:off x="4087257" y="4382399"/>
            <a:ext cx="989373" cy="461665"/>
          </a:xfrm>
          <a:prstGeom prst="rect">
            <a:avLst/>
          </a:prstGeom>
          <a:noFill/>
        </p:spPr>
        <p:txBody>
          <a:bodyPr wrap="none" rtlCol="0">
            <a:spAutoFit/>
          </a:bodyPr>
          <a:lstStyle/>
          <a:p>
            <a:pPr algn="ctr"/>
            <a:r>
              <a:rPr lang="es-MX" sz="1200" b="1" dirty="0">
                <a:solidFill>
                  <a:schemeClr val="bg1"/>
                </a:solidFill>
                <a:latin typeface="Century Gothic" panose="020B0502020202020204" pitchFamily="34" charset="0"/>
              </a:rPr>
              <a:t>Flujo </a:t>
            </a:r>
          </a:p>
          <a:p>
            <a:pPr algn="ctr"/>
            <a:r>
              <a:rPr lang="es-MX" sz="1200" b="1" dirty="0">
                <a:solidFill>
                  <a:schemeClr val="bg1"/>
                </a:solidFill>
                <a:latin typeface="Century Gothic" panose="020B0502020202020204" pitchFamily="34" charset="0"/>
              </a:rPr>
              <a:t>distribuible</a:t>
            </a:r>
            <a:endParaRPr lang="en-US" sz="1200" b="1" dirty="0">
              <a:solidFill>
                <a:schemeClr val="bg1"/>
              </a:solidFill>
              <a:latin typeface="Century Gothic" panose="020B0502020202020204" pitchFamily="34" charset="0"/>
            </a:endParaRPr>
          </a:p>
        </p:txBody>
      </p:sp>
      <p:sp>
        <p:nvSpPr>
          <p:cNvPr id="17" name="CuadroTexto 16">
            <a:extLst>
              <a:ext uri="{FF2B5EF4-FFF2-40B4-BE49-F238E27FC236}">
                <a16:creationId xmlns="" xmlns:a16="http://schemas.microsoft.com/office/drawing/2014/main" id="{90578D6F-A3BF-426D-915C-710697AE08CA}"/>
              </a:ext>
            </a:extLst>
          </p:cNvPr>
          <p:cNvSpPr txBox="1"/>
          <p:nvPr/>
        </p:nvSpPr>
        <p:spPr>
          <a:xfrm>
            <a:off x="5541660" y="4381919"/>
            <a:ext cx="995786" cy="461665"/>
          </a:xfrm>
          <a:prstGeom prst="rect">
            <a:avLst/>
          </a:prstGeom>
          <a:noFill/>
        </p:spPr>
        <p:txBody>
          <a:bodyPr wrap="none" rtlCol="0">
            <a:spAutoFit/>
          </a:bodyPr>
          <a:lstStyle/>
          <a:p>
            <a:pPr algn="ctr"/>
            <a:r>
              <a:rPr lang="es-MX" sz="1200" b="1" dirty="0">
                <a:solidFill>
                  <a:schemeClr val="bg1"/>
                </a:solidFill>
                <a:latin typeface="Century Gothic" panose="020B0502020202020204" pitchFamily="34" charset="0"/>
              </a:rPr>
              <a:t>% de Flujo</a:t>
            </a:r>
          </a:p>
          <a:p>
            <a:pPr algn="ctr"/>
            <a:r>
              <a:rPr lang="es-MX" sz="1200" b="1" dirty="0">
                <a:solidFill>
                  <a:schemeClr val="bg1"/>
                </a:solidFill>
                <a:latin typeface="Century Gothic" panose="020B0502020202020204" pitchFamily="34" charset="0"/>
              </a:rPr>
              <a:t>Distribuible</a:t>
            </a:r>
            <a:endParaRPr lang="en-US" sz="1200" b="1" dirty="0">
              <a:solidFill>
                <a:schemeClr val="bg1"/>
              </a:solidFill>
              <a:latin typeface="Century Gothic" panose="020B0502020202020204" pitchFamily="34" charset="0"/>
            </a:endParaRPr>
          </a:p>
        </p:txBody>
      </p:sp>
      <p:sp>
        <p:nvSpPr>
          <p:cNvPr id="18" name="CuadroTexto 17">
            <a:extLst>
              <a:ext uri="{FF2B5EF4-FFF2-40B4-BE49-F238E27FC236}">
                <a16:creationId xmlns="" xmlns:a16="http://schemas.microsoft.com/office/drawing/2014/main" id="{DA4B191D-711A-4126-95D7-84F418F75CDA}"/>
              </a:ext>
            </a:extLst>
          </p:cNvPr>
          <p:cNvSpPr txBox="1"/>
          <p:nvPr/>
        </p:nvSpPr>
        <p:spPr>
          <a:xfrm>
            <a:off x="7196809" y="4479606"/>
            <a:ext cx="827471" cy="276999"/>
          </a:xfrm>
          <a:prstGeom prst="rect">
            <a:avLst/>
          </a:prstGeom>
          <a:noFill/>
        </p:spPr>
        <p:txBody>
          <a:bodyPr wrap="none" rtlCol="0">
            <a:spAutoFit/>
          </a:bodyPr>
          <a:lstStyle/>
          <a:p>
            <a:pPr algn="ctr"/>
            <a:r>
              <a:rPr lang="es-MX" sz="1200" b="1" dirty="0">
                <a:solidFill>
                  <a:schemeClr val="bg1"/>
                </a:solidFill>
                <a:latin typeface="Century Gothic" panose="020B0502020202020204" pitchFamily="34" charset="0"/>
              </a:rPr>
              <a:t>A Fibra E</a:t>
            </a:r>
            <a:endParaRPr lang="en-US" sz="1200" b="1" dirty="0">
              <a:solidFill>
                <a:schemeClr val="bg1"/>
              </a:solidFill>
              <a:latin typeface="Century Gothic" panose="020B0502020202020204" pitchFamily="34" charset="0"/>
            </a:endParaRPr>
          </a:p>
        </p:txBody>
      </p:sp>
      <p:sp>
        <p:nvSpPr>
          <p:cNvPr id="19" name="CuadroTexto 18">
            <a:extLst>
              <a:ext uri="{FF2B5EF4-FFF2-40B4-BE49-F238E27FC236}">
                <a16:creationId xmlns="" xmlns:a16="http://schemas.microsoft.com/office/drawing/2014/main" id="{A6E344FC-1258-4399-9F72-18B9E334458F}"/>
              </a:ext>
            </a:extLst>
          </p:cNvPr>
          <p:cNvSpPr txBox="1"/>
          <p:nvPr/>
        </p:nvSpPr>
        <p:spPr>
          <a:xfrm>
            <a:off x="886016" y="5550292"/>
            <a:ext cx="1200970" cy="461665"/>
          </a:xfrm>
          <a:prstGeom prst="rect">
            <a:avLst/>
          </a:prstGeom>
          <a:noFill/>
        </p:spPr>
        <p:txBody>
          <a:bodyPr wrap="none" rtlCol="0">
            <a:spAutoFit/>
          </a:bodyPr>
          <a:lstStyle/>
          <a:p>
            <a:pPr algn="ctr"/>
            <a:r>
              <a:rPr lang="es-MX" sz="1200" b="1" dirty="0" err="1">
                <a:solidFill>
                  <a:schemeClr val="bg1"/>
                </a:solidFill>
                <a:latin typeface="Century Gothic" panose="020B0502020202020204" pitchFamily="34" charset="0"/>
              </a:rPr>
              <a:t>Capex</a:t>
            </a:r>
            <a:endParaRPr lang="es-MX" sz="1200" b="1" dirty="0">
              <a:solidFill>
                <a:schemeClr val="bg1"/>
              </a:solidFill>
              <a:latin typeface="Century Gothic" panose="020B0502020202020204" pitchFamily="34" charset="0"/>
            </a:endParaRPr>
          </a:p>
          <a:p>
            <a:pPr algn="ctr"/>
            <a:r>
              <a:rPr lang="es-MX" sz="1200" b="1" dirty="0">
                <a:solidFill>
                  <a:schemeClr val="bg1"/>
                </a:solidFill>
                <a:latin typeface="Century Gothic" panose="020B0502020202020204" pitchFamily="34" charset="0"/>
              </a:rPr>
              <a:t>de expansión</a:t>
            </a:r>
            <a:endParaRPr lang="en-US" sz="1200" b="1" dirty="0">
              <a:solidFill>
                <a:schemeClr val="bg1"/>
              </a:solidFill>
              <a:latin typeface="Century Gothic" panose="020B0502020202020204" pitchFamily="34" charset="0"/>
            </a:endParaRPr>
          </a:p>
        </p:txBody>
      </p:sp>
      <p:sp>
        <p:nvSpPr>
          <p:cNvPr id="20" name="CuadroTexto 19">
            <a:extLst>
              <a:ext uri="{FF2B5EF4-FFF2-40B4-BE49-F238E27FC236}">
                <a16:creationId xmlns="" xmlns:a16="http://schemas.microsoft.com/office/drawing/2014/main" id="{3163723F-AE18-438A-B411-3C85E19389F7}"/>
              </a:ext>
            </a:extLst>
          </p:cNvPr>
          <p:cNvSpPr txBox="1"/>
          <p:nvPr/>
        </p:nvSpPr>
        <p:spPr>
          <a:xfrm>
            <a:off x="3440447" y="5550292"/>
            <a:ext cx="1606530" cy="461665"/>
          </a:xfrm>
          <a:prstGeom prst="rect">
            <a:avLst/>
          </a:prstGeom>
          <a:noFill/>
        </p:spPr>
        <p:txBody>
          <a:bodyPr wrap="none" rtlCol="0">
            <a:spAutoFit/>
          </a:bodyPr>
          <a:lstStyle/>
          <a:p>
            <a:pPr algn="ctr"/>
            <a:r>
              <a:rPr lang="es-MX" sz="1200" b="1" dirty="0">
                <a:solidFill>
                  <a:schemeClr val="bg1"/>
                </a:solidFill>
                <a:latin typeface="Century Gothic" panose="020B0502020202020204" pitchFamily="34" charset="0"/>
              </a:rPr>
              <a:t>Aprovechamientos</a:t>
            </a:r>
          </a:p>
          <a:p>
            <a:pPr algn="ctr"/>
            <a:r>
              <a:rPr lang="es-MX" sz="1200" b="1" dirty="0">
                <a:solidFill>
                  <a:schemeClr val="bg1"/>
                </a:solidFill>
                <a:latin typeface="Century Gothic" panose="020B0502020202020204" pitchFamily="34" charset="0"/>
              </a:rPr>
              <a:t>Presupuestales</a:t>
            </a:r>
            <a:endParaRPr lang="en-US" sz="1200" b="1" dirty="0">
              <a:solidFill>
                <a:schemeClr val="bg1"/>
              </a:solidFill>
              <a:latin typeface="Century Gothic" panose="020B0502020202020204" pitchFamily="34" charset="0"/>
            </a:endParaRPr>
          </a:p>
        </p:txBody>
      </p:sp>
      <p:sp>
        <p:nvSpPr>
          <p:cNvPr id="21" name="CuadroTexto 20">
            <a:extLst>
              <a:ext uri="{FF2B5EF4-FFF2-40B4-BE49-F238E27FC236}">
                <a16:creationId xmlns="" xmlns:a16="http://schemas.microsoft.com/office/drawing/2014/main" id="{9825CD7B-E59A-478F-A9E2-9AACF469EE0D}"/>
              </a:ext>
            </a:extLst>
          </p:cNvPr>
          <p:cNvSpPr txBox="1"/>
          <p:nvPr/>
        </p:nvSpPr>
        <p:spPr>
          <a:xfrm>
            <a:off x="6446786" y="5640416"/>
            <a:ext cx="1010213" cy="276999"/>
          </a:xfrm>
          <a:prstGeom prst="rect">
            <a:avLst/>
          </a:prstGeom>
          <a:noFill/>
        </p:spPr>
        <p:txBody>
          <a:bodyPr wrap="none" rtlCol="0">
            <a:spAutoFit/>
          </a:bodyPr>
          <a:lstStyle/>
          <a:p>
            <a:pPr algn="ctr"/>
            <a:r>
              <a:rPr lang="es-MX" sz="1200" b="1" dirty="0">
                <a:latin typeface="Century Gothic" panose="020B0502020202020204" pitchFamily="34" charset="0"/>
              </a:rPr>
              <a:t>Dividendos</a:t>
            </a:r>
            <a:endParaRPr lang="en-US" sz="1200" b="1" dirty="0">
              <a:latin typeface="Century Gothic" panose="020B0502020202020204" pitchFamily="34" charset="0"/>
            </a:endParaRPr>
          </a:p>
        </p:txBody>
      </p:sp>
      <p:sp>
        <p:nvSpPr>
          <p:cNvPr id="24" name="CuadroTexto 23">
            <a:extLst>
              <a:ext uri="{FF2B5EF4-FFF2-40B4-BE49-F238E27FC236}">
                <a16:creationId xmlns="" xmlns:a16="http://schemas.microsoft.com/office/drawing/2014/main" id="{F3C39B22-CEC0-4CF8-A812-8F6D3524E538}"/>
              </a:ext>
            </a:extLst>
          </p:cNvPr>
          <p:cNvSpPr txBox="1"/>
          <p:nvPr/>
        </p:nvSpPr>
        <p:spPr>
          <a:xfrm>
            <a:off x="3298232" y="1282036"/>
            <a:ext cx="439544" cy="707886"/>
          </a:xfrm>
          <a:prstGeom prst="rect">
            <a:avLst/>
          </a:prstGeom>
          <a:noFill/>
        </p:spPr>
        <p:txBody>
          <a:bodyPr wrap="none" rtlCol="0">
            <a:spAutoFit/>
          </a:bodyPr>
          <a:lstStyle/>
          <a:p>
            <a:r>
              <a:rPr lang="es-MX" sz="4000" b="1" dirty="0"/>
              <a:t>+</a:t>
            </a:r>
            <a:endParaRPr lang="en-US" sz="4000" b="1" dirty="0"/>
          </a:p>
        </p:txBody>
      </p:sp>
      <p:sp>
        <p:nvSpPr>
          <p:cNvPr id="25" name="CuadroTexto 24">
            <a:extLst>
              <a:ext uri="{FF2B5EF4-FFF2-40B4-BE49-F238E27FC236}">
                <a16:creationId xmlns="" xmlns:a16="http://schemas.microsoft.com/office/drawing/2014/main" id="{6537547F-C5D2-4EE4-AE28-2FE411C00F79}"/>
              </a:ext>
            </a:extLst>
          </p:cNvPr>
          <p:cNvSpPr txBox="1"/>
          <p:nvPr/>
        </p:nvSpPr>
        <p:spPr>
          <a:xfrm>
            <a:off x="5787204" y="1275681"/>
            <a:ext cx="439544" cy="707886"/>
          </a:xfrm>
          <a:prstGeom prst="rect">
            <a:avLst/>
          </a:prstGeom>
          <a:noFill/>
        </p:spPr>
        <p:txBody>
          <a:bodyPr wrap="none" rtlCol="0">
            <a:spAutoFit/>
          </a:bodyPr>
          <a:lstStyle/>
          <a:p>
            <a:r>
              <a:rPr lang="es-MX" sz="4000" b="1" dirty="0"/>
              <a:t>+</a:t>
            </a:r>
            <a:endParaRPr lang="en-US" sz="4000" b="1" dirty="0"/>
          </a:p>
        </p:txBody>
      </p:sp>
      <p:sp>
        <p:nvSpPr>
          <p:cNvPr id="26" name="Rectángulo 25">
            <a:extLst>
              <a:ext uri="{FF2B5EF4-FFF2-40B4-BE49-F238E27FC236}">
                <a16:creationId xmlns="" xmlns:a16="http://schemas.microsoft.com/office/drawing/2014/main" id="{57A6EF46-EE48-495E-A6DE-428A27C6BD55}"/>
              </a:ext>
            </a:extLst>
          </p:cNvPr>
          <p:cNvSpPr/>
          <p:nvPr/>
        </p:nvSpPr>
        <p:spPr>
          <a:xfrm>
            <a:off x="143999" y="1068309"/>
            <a:ext cx="8311938" cy="1099373"/>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CuadroTexto 26">
            <a:extLst>
              <a:ext uri="{FF2B5EF4-FFF2-40B4-BE49-F238E27FC236}">
                <a16:creationId xmlns="" xmlns:a16="http://schemas.microsoft.com/office/drawing/2014/main" id="{62C096B5-BB78-4BEC-BD6C-43C535F1FC6C}"/>
              </a:ext>
            </a:extLst>
          </p:cNvPr>
          <p:cNvSpPr txBox="1"/>
          <p:nvPr/>
        </p:nvSpPr>
        <p:spPr>
          <a:xfrm rot="16200000">
            <a:off x="-177751" y="1460347"/>
            <a:ext cx="1010213" cy="338554"/>
          </a:xfrm>
          <a:prstGeom prst="rect">
            <a:avLst/>
          </a:prstGeom>
          <a:noFill/>
        </p:spPr>
        <p:txBody>
          <a:bodyPr wrap="none" rtlCol="0">
            <a:spAutoFit/>
          </a:bodyPr>
          <a:lstStyle/>
          <a:p>
            <a:r>
              <a:rPr lang="es-MX" sz="1600" b="1" dirty="0">
                <a:latin typeface="Century Gothic" panose="020B0502020202020204" pitchFamily="34" charset="0"/>
              </a:rPr>
              <a:t>Ingresos</a:t>
            </a:r>
            <a:endParaRPr lang="en-US" sz="1600" b="1" dirty="0">
              <a:latin typeface="Century Gothic" panose="020B0502020202020204" pitchFamily="34" charset="0"/>
            </a:endParaRPr>
          </a:p>
        </p:txBody>
      </p:sp>
      <p:sp>
        <p:nvSpPr>
          <p:cNvPr id="28" name="Rectángulo 27">
            <a:extLst>
              <a:ext uri="{FF2B5EF4-FFF2-40B4-BE49-F238E27FC236}">
                <a16:creationId xmlns="" xmlns:a16="http://schemas.microsoft.com/office/drawing/2014/main" id="{ABBA599D-55CA-4E36-99EB-3E7FAB7925E9}"/>
              </a:ext>
            </a:extLst>
          </p:cNvPr>
          <p:cNvSpPr/>
          <p:nvPr/>
        </p:nvSpPr>
        <p:spPr>
          <a:xfrm>
            <a:off x="143998" y="2590171"/>
            <a:ext cx="8311938" cy="1099373"/>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CuadroTexto 32">
            <a:extLst>
              <a:ext uri="{FF2B5EF4-FFF2-40B4-BE49-F238E27FC236}">
                <a16:creationId xmlns="" xmlns:a16="http://schemas.microsoft.com/office/drawing/2014/main" id="{5E871E12-76B3-4493-9C28-DB91412F44A2}"/>
              </a:ext>
            </a:extLst>
          </p:cNvPr>
          <p:cNvSpPr txBox="1"/>
          <p:nvPr/>
        </p:nvSpPr>
        <p:spPr>
          <a:xfrm rot="16200000">
            <a:off x="-115219" y="3024333"/>
            <a:ext cx="865943" cy="338554"/>
          </a:xfrm>
          <a:prstGeom prst="rect">
            <a:avLst/>
          </a:prstGeom>
          <a:noFill/>
        </p:spPr>
        <p:txBody>
          <a:bodyPr wrap="none" rtlCol="0">
            <a:spAutoFit/>
          </a:bodyPr>
          <a:lstStyle/>
          <a:p>
            <a:r>
              <a:rPr lang="es-MX" sz="1600" b="1" dirty="0">
                <a:latin typeface="Century Gothic" panose="020B0502020202020204" pitchFamily="34" charset="0"/>
              </a:rPr>
              <a:t>Gastos</a:t>
            </a:r>
            <a:endParaRPr lang="en-US" sz="1600" b="1" dirty="0">
              <a:latin typeface="Century Gothic" panose="020B0502020202020204" pitchFamily="34" charset="0"/>
            </a:endParaRPr>
          </a:p>
        </p:txBody>
      </p:sp>
      <p:sp>
        <p:nvSpPr>
          <p:cNvPr id="34" name="CuadroTexto 33">
            <a:extLst>
              <a:ext uri="{FF2B5EF4-FFF2-40B4-BE49-F238E27FC236}">
                <a16:creationId xmlns="" xmlns:a16="http://schemas.microsoft.com/office/drawing/2014/main" id="{967B15A9-E450-4FBA-A9D4-F266EAC907C6}"/>
              </a:ext>
            </a:extLst>
          </p:cNvPr>
          <p:cNvSpPr txBox="1"/>
          <p:nvPr/>
        </p:nvSpPr>
        <p:spPr>
          <a:xfrm>
            <a:off x="4411333" y="1886801"/>
            <a:ext cx="396262" cy="923330"/>
          </a:xfrm>
          <a:prstGeom prst="rect">
            <a:avLst/>
          </a:prstGeom>
          <a:noFill/>
        </p:spPr>
        <p:txBody>
          <a:bodyPr wrap="none" rtlCol="0">
            <a:spAutoFit/>
          </a:bodyPr>
          <a:lstStyle/>
          <a:p>
            <a:r>
              <a:rPr lang="es-MX" sz="5400" b="1" dirty="0"/>
              <a:t>-</a:t>
            </a:r>
            <a:endParaRPr lang="en-US" sz="5400" b="1" dirty="0"/>
          </a:p>
        </p:txBody>
      </p:sp>
      <p:sp>
        <p:nvSpPr>
          <p:cNvPr id="35" name="CuadroTexto 34">
            <a:extLst>
              <a:ext uri="{FF2B5EF4-FFF2-40B4-BE49-F238E27FC236}">
                <a16:creationId xmlns="" xmlns:a16="http://schemas.microsoft.com/office/drawing/2014/main" id="{0ED64722-9573-454D-9CE2-702EDEA06DAA}"/>
              </a:ext>
            </a:extLst>
          </p:cNvPr>
          <p:cNvSpPr txBox="1"/>
          <p:nvPr/>
        </p:nvSpPr>
        <p:spPr>
          <a:xfrm>
            <a:off x="4371028" y="3545632"/>
            <a:ext cx="439544" cy="707886"/>
          </a:xfrm>
          <a:prstGeom prst="rect">
            <a:avLst/>
          </a:prstGeom>
          <a:noFill/>
        </p:spPr>
        <p:txBody>
          <a:bodyPr wrap="none" rtlCol="0">
            <a:spAutoFit/>
          </a:bodyPr>
          <a:lstStyle/>
          <a:p>
            <a:r>
              <a:rPr lang="es-MX" sz="4000" b="1" dirty="0"/>
              <a:t>=</a:t>
            </a:r>
            <a:endParaRPr lang="en-US" sz="4000" b="1" dirty="0"/>
          </a:p>
        </p:txBody>
      </p:sp>
      <p:sp>
        <p:nvSpPr>
          <p:cNvPr id="36" name="CuadroTexto 35">
            <a:extLst>
              <a:ext uri="{FF2B5EF4-FFF2-40B4-BE49-F238E27FC236}">
                <a16:creationId xmlns="" xmlns:a16="http://schemas.microsoft.com/office/drawing/2014/main" id="{7E5636BF-1BB0-4210-B8A4-81F059F6437E}"/>
              </a:ext>
            </a:extLst>
          </p:cNvPr>
          <p:cNvSpPr txBox="1"/>
          <p:nvPr/>
        </p:nvSpPr>
        <p:spPr>
          <a:xfrm>
            <a:off x="2347551" y="2839667"/>
            <a:ext cx="439544" cy="707886"/>
          </a:xfrm>
          <a:prstGeom prst="rect">
            <a:avLst/>
          </a:prstGeom>
          <a:noFill/>
        </p:spPr>
        <p:txBody>
          <a:bodyPr wrap="none" rtlCol="0">
            <a:spAutoFit/>
          </a:bodyPr>
          <a:lstStyle/>
          <a:p>
            <a:r>
              <a:rPr lang="es-MX" sz="4000" b="1" dirty="0"/>
              <a:t>+</a:t>
            </a:r>
            <a:endParaRPr lang="en-US" sz="4000" b="1" dirty="0"/>
          </a:p>
        </p:txBody>
      </p:sp>
      <p:sp>
        <p:nvSpPr>
          <p:cNvPr id="37" name="CuadroTexto 36">
            <a:extLst>
              <a:ext uri="{FF2B5EF4-FFF2-40B4-BE49-F238E27FC236}">
                <a16:creationId xmlns="" xmlns:a16="http://schemas.microsoft.com/office/drawing/2014/main" id="{6F0D3F1F-916C-47B0-9597-7C2EC70BF259}"/>
              </a:ext>
            </a:extLst>
          </p:cNvPr>
          <p:cNvSpPr txBox="1"/>
          <p:nvPr/>
        </p:nvSpPr>
        <p:spPr>
          <a:xfrm>
            <a:off x="4411333" y="2839667"/>
            <a:ext cx="439544" cy="707886"/>
          </a:xfrm>
          <a:prstGeom prst="rect">
            <a:avLst/>
          </a:prstGeom>
          <a:noFill/>
        </p:spPr>
        <p:txBody>
          <a:bodyPr wrap="none" rtlCol="0">
            <a:spAutoFit/>
          </a:bodyPr>
          <a:lstStyle/>
          <a:p>
            <a:r>
              <a:rPr lang="es-MX" sz="4000" b="1" dirty="0"/>
              <a:t>+</a:t>
            </a:r>
            <a:endParaRPr lang="en-US" sz="4000" b="1" dirty="0"/>
          </a:p>
        </p:txBody>
      </p:sp>
      <p:sp>
        <p:nvSpPr>
          <p:cNvPr id="38" name="CuadroTexto 37">
            <a:extLst>
              <a:ext uri="{FF2B5EF4-FFF2-40B4-BE49-F238E27FC236}">
                <a16:creationId xmlns="" xmlns:a16="http://schemas.microsoft.com/office/drawing/2014/main" id="{782C7DE6-5486-48B7-A78E-9F040117274C}"/>
              </a:ext>
            </a:extLst>
          </p:cNvPr>
          <p:cNvSpPr txBox="1"/>
          <p:nvPr/>
        </p:nvSpPr>
        <p:spPr>
          <a:xfrm>
            <a:off x="6357986" y="2845599"/>
            <a:ext cx="439544" cy="707886"/>
          </a:xfrm>
          <a:prstGeom prst="rect">
            <a:avLst/>
          </a:prstGeom>
          <a:noFill/>
        </p:spPr>
        <p:txBody>
          <a:bodyPr wrap="none" rtlCol="0">
            <a:spAutoFit/>
          </a:bodyPr>
          <a:lstStyle/>
          <a:p>
            <a:r>
              <a:rPr lang="es-MX" sz="4000" b="1" dirty="0"/>
              <a:t>+</a:t>
            </a:r>
            <a:endParaRPr lang="en-US" sz="4000" b="1" dirty="0"/>
          </a:p>
        </p:txBody>
      </p:sp>
      <p:sp>
        <p:nvSpPr>
          <p:cNvPr id="42" name="CuadroTexto 41">
            <a:extLst>
              <a:ext uri="{FF2B5EF4-FFF2-40B4-BE49-F238E27FC236}">
                <a16:creationId xmlns="" xmlns:a16="http://schemas.microsoft.com/office/drawing/2014/main" id="{6852EF86-5A26-4722-AE27-BAC0CDB2C087}"/>
              </a:ext>
            </a:extLst>
          </p:cNvPr>
          <p:cNvSpPr txBox="1"/>
          <p:nvPr/>
        </p:nvSpPr>
        <p:spPr>
          <a:xfrm>
            <a:off x="5131377" y="4257833"/>
            <a:ext cx="420308" cy="707886"/>
          </a:xfrm>
          <a:prstGeom prst="rect">
            <a:avLst/>
          </a:prstGeom>
          <a:noFill/>
        </p:spPr>
        <p:txBody>
          <a:bodyPr wrap="none" rtlCol="0">
            <a:spAutoFit/>
          </a:bodyPr>
          <a:lstStyle/>
          <a:p>
            <a:r>
              <a:rPr lang="es-MX" sz="4000" b="1" dirty="0">
                <a:solidFill>
                  <a:srgbClr val="7030A0"/>
                </a:solidFill>
              </a:rPr>
              <a:t>x</a:t>
            </a:r>
            <a:endParaRPr lang="en-US" sz="4000" b="1" dirty="0">
              <a:solidFill>
                <a:srgbClr val="7030A0"/>
              </a:solidFill>
            </a:endParaRPr>
          </a:p>
        </p:txBody>
      </p:sp>
      <p:cxnSp>
        <p:nvCxnSpPr>
          <p:cNvPr id="44" name="Conector recto 43">
            <a:extLst>
              <a:ext uri="{FF2B5EF4-FFF2-40B4-BE49-F238E27FC236}">
                <a16:creationId xmlns="" xmlns:a16="http://schemas.microsoft.com/office/drawing/2014/main" id="{0C4E3BC5-5011-4342-B4A9-D660D97D5AEC}"/>
              </a:ext>
            </a:extLst>
          </p:cNvPr>
          <p:cNvCxnSpPr>
            <a:cxnSpLocks/>
          </p:cNvCxnSpPr>
          <p:nvPr/>
        </p:nvCxnSpPr>
        <p:spPr>
          <a:xfrm>
            <a:off x="407406" y="5314384"/>
            <a:ext cx="8120958" cy="29175"/>
          </a:xfrm>
          <a:prstGeom prst="line">
            <a:avLst/>
          </a:prstGeom>
          <a:ln>
            <a:solidFill>
              <a:schemeClr val="tx1"/>
            </a:solidFill>
            <a:prstDash val="sysDot"/>
          </a:ln>
          <a:effectLst/>
        </p:spPr>
        <p:style>
          <a:lnRef idx="2">
            <a:schemeClr val="accent1"/>
          </a:lnRef>
          <a:fillRef idx="0">
            <a:schemeClr val="accent1"/>
          </a:fillRef>
          <a:effectRef idx="1">
            <a:schemeClr val="accent1"/>
          </a:effectRef>
          <a:fontRef idx="minor">
            <a:schemeClr val="tx1"/>
          </a:fontRef>
        </p:style>
      </p:cxnSp>
      <p:sp>
        <p:nvSpPr>
          <p:cNvPr id="46" name="CuadroTexto 45">
            <a:extLst>
              <a:ext uri="{FF2B5EF4-FFF2-40B4-BE49-F238E27FC236}">
                <a16:creationId xmlns="" xmlns:a16="http://schemas.microsoft.com/office/drawing/2014/main" id="{910B0068-829A-482E-A507-2455251D26C6}"/>
              </a:ext>
            </a:extLst>
          </p:cNvPr>
          <p:cNvSpPr txBox="1"/>
          <p:nvPr/>
        </p:nvSpPr>
        <p:spPr>
          <a:xfrm>
            <a:off x="615636" y="5126964"/>
            <a:ext cx="2079415" cy="338554"/>
          </a:xfrm>
          <a:prstGeom prst="rect">
            <a:avLst/>
          </a:prstGeom>
          <a:solidFill>
            <a:schemeClr val="bg1"/>
          </a:solidFill>
        </p:spPr>
        <p:txBody>
          <a:bodyPr wrap="none" rtlCol="0">
            <a:spAutoFit/>
          </a:bodyPr>
          <a:lstStyle/>
          <a:p>
            <a:r>
              <a:rPr lang="es-MX" sz="1600" b="1" dirty="0">
                <a:latin typeface="Century Gothic" panose="020B0502020202020204" pitchFamily="34" charset="0"/>
              </a:rPr>
              <a:t>Elementos aislados</a:t>
            </a:r>
            <a:endParaRPr lang="en-US" sz="1600" b="1" dirty="0">
              <a:latin typeface="Century Gothic" panose="020B0502020202020204" pitchFamily="34" charset="0"/>
            </a:endParaRPr>
          </a:p>
        </p:txBody>
      </p:sp>
      <p:sp>
        <p:nvSpPr>
          <p:cNvPr id="3" name="CuadroTexto 2">
            <a:extLst>
              <a:ext uri="{FF2B5EF4-FFF2-40B4-BE49-F238E27FC236}">
                <a16:creationId xmlns="" xmlns:a16="http://schemas.microsoft.com/office/drawing/2014/main" id="{7D0A8131-F460-4168-87BA-DF25BF904686}"/>
              </a:ext>
            </a:extLst>
          </p:cNvPr>
          <p:cNvSpPr txBox="1"/>
          <p:nvPr/>
        </p:nvSpPr>
        <p:spPr>
          <a:xfrm>
            <a:off x="496633" y="6437494"/>
            <a:ext cx="4469493" cy="369332"/>
          </a:xfrm>
          <a:prstGeom prst="rect">
            <a:avLst/>
          </a:prstGeom>
          <a:noFill/>
        </p:spPr>
        <p:txBody>
          <a:bodyPr wrap="none" rtlCol="0">
            <a:spAutoFit/>
          </a:bodyPr>
          <a:lstStyle/>
          <a:p>
            <a:r>
              <a:rPr lang="es-MX" sz="900" dirty="0">
                <a:latin typeface="Century Gothic" panose="020B0502020202020204" pitchFamily="34" charset="0"/>
              </a:rPr>
              <a:t>*Estacionamiento en plataforma, aterrizajes, revisión de equipaje, </a:t>
            </a:r>
            <a:r>
              <a:rPr lang="es-MX" sz="900" dirty="0" err="1">
                <a:latin typeface="Century Gothic" panose="020B0502020202020204" pitchFamily="34" charset="0"/>
              </a:rPr>
              <a:t>aerocares</a:t>
            </a:r>
            <a:endParaRPr lang="es-MX" sz="900" dirty="0">
              <a:latin typeface="Century Gothic" panose="020B0502020202020204" pitchFamily="34" charset="0"/>
            </a:endParaRPr>
          </a:p>
          <a:p>
            <a:r>
              <a:rPr lang="es-MX" sz="900" dirty="0">
                <a:latin typeface="Century Gothic" panose="020B0502020202020204" pitchFamily="34" charset="0"/>
              </a:rPr>
              <a:t>**Renta de espacios comerciales, estacionamiento de autos, publicidad</a:t>
            </a:r>
          </a:p>
        </p:txBody>
      </p:sp>
      <p:sp>
        <p:nvSpPr>
          <p:cNvPr id="4" name="3 Marcador de número de diapositiva"/>
          <p:cNvSpPr>
            <a:spLocks noGrp="1"/>
          </p:cNvSpPr>
          <p:nvPr>
            <p:ph type="sldNum" sz="quarter" idx="12"/>
          </p:nvPr>
        </p:nvSpPr>
        <p:spPr/>
        <p:txBody>
          <a:bodyPr/>
          <a:lstStyle/>
          <a:p>
            <a:fld id="{05E83AA4-A00D-4AA0-8FE8-B93C9F3EC141}" type="slidenum">
              <a:rPr lang="es-ES" altLang="es-MX" smtClean="0"/>
              <a:pPr/>
              <a:t>38</a:t>
            </a:fld>
            <a:endParaRPr lang="es-ES" altLang="es-MX" dirty="0"/>
          </a:p>
        </p:txBody>
      </p:sp>
    </p:spTree>
    <p:extLst>
      <p:ext uri="{BB962C8B-B14F-4D97-AF65-F5344CB8AC3E}">
        <p14:creationId xmlns:p14="http://schemas.microsoft.com/office/powerpoint/2010/main" val="11038706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ángulo 7">
            <a:extLst>
              <a:ext uri="{FF2B5EF4-FFF2-40B4-BE49-F238E27FC236}">
                <a16:creationId xmlns="" xmlns:a16="http://schemas.microsoft.com/office/drawing/2014/main" id="{47977BDA-8517-4BA2-A9BC-3D668C36618B}"/>
              </a:ext>
            </a:extLst>
          </p:cNvPr>
          <p:cNvSpPr/>
          <p:nvPr/>
        </p:nvSpPr>
        <p:spPr>
          <a:xfrm>
            <a:off x="34100" y="3963814"/>
            <a:ext cx="1356955" cy="905346"/>
          </a:xfrm>
          <a:prstGeom prst="rect">
            <a:avLst/>
          </a:prstGeom>
          <a:solidFill>
            <a:srgbClr val="0070C0"/>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1 Título"/>
          <p:cNvSpPr>
            <a:spLocks noGrp="1"/>
          </p:cNvSpPr>
          <p:nvPr>
            <p:ph type="title"/>
          </p:nvPr>
        </p:nvSpPr>
        <p:spPr>
          <a:xfrm>
            <a:off x="143998" y="288000"/>
            <a:ext cx="7590301" cy="631524"/>
          </a:xfrm>
        </p:spPr>
        <p:txBody>
          <a:bodyPr>
            <a:noAutofit/>
          </a:bodyPr>
          <a:lstStyle/>
          <a:p>
            <a:r>
              <a:rPr lang="es-ES" sz="2000" b="1" dirty="0">
                <a:latin typeface="Century Gothic" panose="020B0502020202020204" pitchFamily="34" charset="0"/>
              </a:rPr>
              <a:t>El componente más importante del pago a la Fibra es el excedente de la TUA</a:t>
            </a:r>
            <a:endParaRPr lang="es-MX" sz="2000" b="1" dirty="0">
              <a:latin typeface="Century Gothic" panose="020B0502020202020204" pitchFamily="34" charset="0"/>
            </a:endParaRPr>
          </a:p>
        </p:txBody>
      </p:sp>
      <p:sp>
        <p:nvSpPr>
          <p:cNvPr id="12" name="CuadroTexto 11"/>
          <p:cNvSpPr txBox="1"/>
          <p:nvPr/>
        </p:nvSpPr>
        <p:spPr>
          <a:xfrm>
            <a:off x="243587" y="6605020"/>
            <a:ext cx="2553934" cy="360675"/>
          </a:xfrm>
          <a:prstGeom prst="rect">
            <a:avLst/>
          </a:prstGeom>
        </p:spPr>
        <p:txBody>
          <a:bodyPr wrap="none" rtlCol="0">
            <a:noAutofit/>
          </a:bodyPr>
          <a:lstStyle/>
          <a:p>
            <a:r>
              <a:rPr lang="es-ES" sz="800" dirty="0">
                <a:latin typeface="Century Gothic" pitchFamily="34" charset="0"/>
              </a:rPr>
              <a:t>*Sujeto a mantener una cobertura del servicio de la deuda de 1.15 a 1</a:t>
            </a:r>
            <a:endParaRPr lang="es-MX" sz="900" dirty="0">
              <a:latin typeface="Century Gothic" pitchFamily="34" charset="0"/>
            </a:endParaRPr>
          </a:p>
        </p:txBody>
      </p:sp>
      <p:sp>
        <p:nvSpPr>
          <p:cNvPr id="6" name="CuadroTexto 5">
            <a:extLst>
              <a:ext uri="{FF2B5EF4-FFF2-40B4-BE49-F238E27FC236}">
                <a16:creationId xmlns="" xmlns:a16="http://schemas.microsoft.com/office/drawing/2014/main" id="{D3A443A7-D957-4F04-8E37-41801EA75B50}"/>
              </a:ext>
            </a:extLst>
          </p:cNvPr>
          <p:cNvSpPr txBox="1"/>
          <p:nvPr/>
        </p:nvSpPr>
        <p:spPr>
          <a:xfrm>
            <a:off x="0" y="4191230"/>
            <a:ext cx="1406155" cy="523220"/>
          </a:xfrm>
          <a:prstGeom prst="rect">
            <a:avLst/>
          </a:prstGeom>
          <a:noFill/>
        </p:spPr>
        <p:txBody>
          <a:bodyPr wrap="none" rtlCol="0">
            <a:spAutoFit/>
          </a:bodyPr>
          <a:lstStyle/>
          <a:p>
            <a:pPr algn="ctr"/>
            <a:r>
              <a:rPr lang="es-MX" sz="1400" b="1" dirty="0">
                <a:solidFill>
                  <a:schemeClr val="bg1"/>
                </a:solidFill>
                <a:latin typeface="Century Gothic" panose="020B0502020202020204" pitchFamily="34" charset="0"/>
              </a:rPr>
              <a:t>100% ingresos</a:t>
            </a:r>
          </a:p>
          <a:p>
            <a:pPr algn="ctr"/>
            <a:r>
              <a:rPr lang="es-MX" sz="1400" b="1" dirty="0">
                <a:solidFill>
                  <a:schemeClr val="bg1"/>
                </a:solidFill>
                <a:latin typeface="Century Gothic" panose="020B0502020202020204" pitchFamily="34" charset="0"/>
              </a:rPr>
              <a:t>de TUA</a:t>
            </a:r>
            <a:endParaRPr lang="en-US" sz="1400" b="1" dirty="0">
              <a:solidFill>
                <a:schemeClr val="bg1"/>
              </a:solidFill>
              <a:latin typeface="Century Gothic" panose="020B0502020202020204" pitchFamily="34" charset="0"/>
            </a:endParaRPr>
          </a:p>
        </p:txBody>
      </p:sp>
      <p:sp>
        <p:nvSpPr>
          <p:cNvPr id="25" name="CuadroTexto 24">
            <a:extLst>
              <a:ext uri="{FF2B5EF4-FFF2-40B4-BE49-F238E27FC236}">
                <a16:creationId xmlns="" xmlns:a16="http://schemas.microsoft.com/office/drawing/2014/main" id="{6537547F-C5D2-4EE4-AE28-2FE411C00F79}"/>
              </a:ext>
            </a:extLst>
          </p:cNvPr>
          <p:cNvSpPr txBox="1"/>
          <p:nvPr/>
        </p:nvSpPr>
        <p:spPr>
          <a:xfrm>
            <a:off x="6615987" y="4062544"/>
            <a:ext cx="439544" cy="707886"/>
          </a:xfrm>
          <a:prstGeom prst="rect">
            <a:avLst/>
          </a:prstGeom>
          <a:noFill/>
        </p:spPr>
        <p:txBody>
          <a:bodyPr wrap="none" rtlCol="0">
            <a:spAutoFit/>
          </a:bodyPr>
          <a:lstStyle/>
          <a:p>
            <a:r>
              <a:rPr lang="es-MX" sz="4000" b="1" dirty="0"/>
              <a:t>=</a:t>
            </a:r>
            <a:endParaRPr lang="en-US" sz="4000" b="1" dirty="0"/>
          </a:p>
        </p:txBody>
      </p:sp>
      <p:sp>
        <p:nvSpPr>
          <p:cNvPr id="34" name="CuadroTexto 33">
            <a:extLst>
              <a:ext uri="{FF2B5EF4-FFF2-40B4-BE49-F238E27FC236}">
                <a16:creationId xmlns="" xmlns:a16="http://schemas.microsoft.com/office/drawing/2014/main" id="{967B15A9-E450-4FBA-A9D4-F266EAC907C6}"/>
              </a:ext>
            </a:extLst>
          </p:cNvPr>
          <p:cNvSpPr txBox="1"/>
          <p:nvPr/>
        </p:nvSpPr>
        <p:spPr>
          <a:xfrm>
            <a:off x="1381103" y="3924957"/>
            <a:ext cx="396262" cy="923330"/>
          </a:xfrm>
          <a:prstGeom prst="rect">
            <a:avLst/>
          </a:prstGeom>
          <a:noFill/>
        </p:spPr>
        <p:txBody>
          <a:bodyPr wrap="none" rtlCol="0">
            <a:spAutoFit/>
          </a:bodyPr>
          <a:lstStyle/>
          <a:p>
            <a:r>
              <a:rPr lang="es-MX" sz="5400" b="1" dirty="0"/>
              <a:t>-</a:t>
            </a:r>
            <a:endParaRPr lang="en-US" sz="5400" b="1" dirty="0"/>
          </a:p>
        </p:txBody>
      </p:sp>
      <p:sp>
        <p:nvSpPr>
          <p:cNvPr id="3" name="CuadroTexto 2">
            <a:extLst>
              <a:ext uri="{FF2B5EF4-FFF2-40B4-BE49-F238E27FC236}">
                <a16:creationId xmlns="" xmlns:a16="http://schemas.microsoft.com/office/drawing/2014/main" id="{6C0AAC37-B495-48E6-B16B-FC7381C983E7}"/>
              </a:ext>
            </a:extLst>
          </p:cNvPr>
          <p:cNvSpPr txBox="1"/>
          <p:nvPr/>
        </p:nvSpPr>
        <p:spPr>
          <a:xfrm>
            <a:off x="7244460" y="3924957"/>
            <a:ext cx="1546557" cy="923330"/>
          </a:xfrm>
          <a:prstGeom prst="rect">
            <a:avLst/>
          </a:prstGeom>
          <a:noFill/>
        </p:spPr>
        <p:txBody>
          <a:bodyPr wrap="square" rtlCol="0">
            <a:spAutoFit/>
          </a:bodyPr>
          <a:lstStyle/>
          <a:p>
            <a:pPr algn="ctr"/>
            <a:r>
              <a:rPr lang="es-MX" b="1" dirty="0">
                <a:latin typeface="Century Gothic" panose="020B0502020202020204" pitchFamily="34" charset="0"/>
              </a:rPr>
              <a:t>Flujo excedente de TUA</a:t>
            </a:r>
            <a:endParaRPr lang="en-US" b="1" dirty="0">
              <a:latin typeface="Century Gothic" panose="020B0502020202020204" pitchFamily="34" charset="0"/>
            </a:endParaRPr>
          </a:p>
        </p:txBody>
      </p:sp>
      <p:sp>
        <p:nvSpPr>
          <p:cNvPr id="4" name="Elipse 3">
            <a:extLst>
              <a:ext uri="{FF2B5EF4-FFF2-40B4-BE49-F238E27FC236}">
                <a16:creationId xmlns="" xmlns:a16="http://schemas.microsoft.com/office/drawing/2014/main" id="{53334860-98A3-45AC-8818-D7055F32CB40}"/>
              </a:ext>
            </a:extLst>
          </p:cNvPr>
          <p:cNvSpPr/>
          <p:nvPr/>
        </p:nvSpPr>
        <p:spPr>
          <a:xfrm>
            <a:off x="7044314" y="3435652"/>
            <a:ext cx="2064190" cy="2034378"/>
          </a:xfrm>
          <a:prstGeom prst="ellipse">
            <a:avLst/>
          </a:prstGeom>
          <a:solidFill>
            <a:srgbClr val="0070C0"/>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CuadroTexto 4">
            <a:extLst>
              <a:ext uri="{FF2B5EF4-FFF2-40B4-BE49-F238E27FC236}">
                <a16:creationId xmlns="" xmlns:a16="http://schemas.microsoft.com/office/drawing/2014/main" id="{C4D91BF4-C764-4F08-876C-7DDA4A0E54C7}"/>
              </a:ext>
            </a:extLst>
          </p:cNvPr>
          <p:cNvSpPr txBox="1"/>
          <p:nvPr/>
        </p:nvSpPr>
        <p:spPr>
          <a:xfrm>
            <a:off x="7037537" y="3974337"/>
            <a:ext cx="2061783" cy="830997"/>
          </a:xfrm>
          <a:prstGeom prst="rect">
            <a:avLst/>
          </a:prstGeom>
          <a:noFill/>
        </p:spPr>
        <p:txBody>
          <a:bodyPr wrap="none" rtlCol="0">
            <a:spAutoFit/>
          </a:bodyPr>
          <a:lstStyle/>
          <a:p>
            <a:pPr algn="ctr"/>
            <a:r>
              <a:rPr lang="es-MX" sz="1600" b="1" dirty="0">
                <a:solidFill>
                  <a:schemeClr val="bg1"/>
                </a:solidFill>
                <a:latin typeface="Century Gothic" panose="020B0502020202020204" pitchFamily="34" charset="0"/>
              </a:rPr>
              <a:t>Excedentes </a:t>
            </a:r>
          </a:p>
          <a:p>
            <a:pPr algn="ctr"/>
            <a:r>
              <a:rPr lang="es-MX" sz="1600" b="1" dirty="0">
                <a:solidFill>
                  <a:schemeClr val="bg1"/>
                </a:solidFill>
                <a:latin typeface="Century Gothic" panose="020B0502020202020204" pitchFamily="34" charset="0"/>
              </a:rPr>
              <a:t>de TUA disponibles</a:t>
            </a:r>
          </a:p>
          <a:p>
            <a:pPr algn="ctr"/>
            <a:r>
              <a:rPr lang="es-MX" sz="1600" b="1" dirty="0">
                <a:solidFill>
                  <a:schemeClr val="bg1"/>
                </a:solidFill>
                <a:latin typeface="Century Gothic" panose="020B0502020202020204" pitchFamily="34" charset="0"/>
              </a:rPr>
              <a:t>para la Fibra</a:t>
            </a:r>
            <a:endParaRPr lang="en-US" sz="1600" b="1" dirty="0">
              <a:solidFill>
                <a:schemeClr val="bg1"/>
              </a:solidFill>
              <a:latin typeface="Century Gothic" panose="020B0502020202020204" pitchFamily="34" charset="0"/>
            </a:endParaRPr>
          </a:p>
        </p:txBody>
      </p:sp>
      <p:sp>
        <p:nvSpPr>
          <p:cNvPr id="18" name="2 Marcador de contenido">
            <a:extLst>
              <a:ext uri="{FF2B5EF4-FFF2-40B4-BE49-F238E27FC236}">
                <a16:creationId xmlns="" xmlns:a16="http://schemas.microsoft.com/office/drawing/2014/main" id="{6F106649-F683-4DA5-B03A-E6C937B7FCFB}"/>
              </a:ext>
            </a:extLst>
          </p:cNvPr>
          <p:cNvSpPr>
            <a:spLocks noGrp="1"/>
          </p:cNvSpPr>
          <p:nvPr>
            <p:ph idx="1"/>
          </p:nvPr>
        </p:nvSpPr>
        <p:spPr>
          <a:xfrm>
            <a:off x="144000" y="1149134"/>
            <a:ext cx="8747499" cy="374866"/>
          </a:xfrm>
        </p:spPr>
        <p:txBody>
          <a:bodyPr>
            <a:noAutofit/>
          </a:bodyPr>
          <a:lstStyle/>
          <a:p>
            <a:pPr marL="180975" lvl="0" indent="-180975" algn="just">
              <a:spcBef>
                <a:spcPts val="0"/>
              </a:spcBef>
              <a:spcAft>
                <a:spcPts val="600"/>
              </a:spcAft>
              <a:buClr>
                <a:srgbClr val="CD0000"/>
              </a:buClr>
              <a:buSzPct val="110000"/>
              <a:buFont typeface="Arial" pitchFamily="34" charset="0"/>
              <a:buChar char="•"/>
            </a:pPr>
            <a:r>
              <a:rPr lang="es-ES" sz="1600" dirty="0">
                <a:latin typeface="Century Gothic" panose="020B0502020202020204" pitchFamily="34" charset="0"/>
              </a:rPr>
              <a:t>La TUA ha sido el mecanismo de ajuste para ampliar los márgenes del aeropuerto y poder hacer frente a sus obligaciones de deuda.</a:t>
            </a:r>
          </a:p>
          <a:p>
            <a:pPr marL="180975" lvl="0" indent="-180975" algn="just">
              <a:spcBef>
                <a:spcPts val="0"/>
              </a:spcBef>
              <a:spcAft>
                <a:spcPts val="600"/>
              </a:spcAft>
              <a:buClr>
                <a:srgbClr val="CD0000"/>
              </a:buClr>
              <a:buSzPct val="110000"/>
              <a:buFont typeface="Arial" pitchFamily="34" charset="0"/>
              <a:buChar char="•"/>
            </a:pPr>
            <a:r>
              <a:rPr lang="es-ES" sz="1600" dirty="0">
                <a:latin typeface="Century Gothic" panose="020B0502020202020204" pitchFamily="34" charset="0"/>
              </a:rPr>
              <a:t>De 2013 a 2017, se pasó de ingresos en dicho rubro de 2,700 a 8,370 </a:t>
            </a:r>
            <a:r>
              <a:rPr lang="es-ES" sz="1600" dirty="0" err="1">
                <a:latin typeface="Century Gothic" panose="020B0502020202020204" pitchFamily="34" charset="0"/>
              </a:rPr>
              <a:t>mdp</a:t>
            </a:r>
            <a:r>
              <a:rPr lang="es-ES" sz="1600" dirty="0">
                <a:latin typeface="Century Gothic" panose="020B0502020202020204" pitchFamily="34" charset="0"/>
              </a:rPr>
              <a:t>.</a:t>
            </a:r>
          </a:p>
          <a:p>
            <a:pPr marL="180975" lvl="0" indent="-180975" algn="just">
              <a:spcBef>
                <a:spcPts val="0"/>
              </a:spcBef>
              <a:spcAft>
                <a:spcPts val="600"/>
              </a:spcAft>
              <a:buClr>
                <a:srgbClr val="CD0000"/>
              </a:buClr>
              <a:buSzPct val="110000"/>
              <a:buFont typeface="Arial" pitchFamily="34" charset="0"/>
              <a:buChar char="•"/>
            </a:pPr>
            <a:endParaRPr lang="es-ES" sz="1200" dirty="0">
              <a:latin typeface="Century Gothic" panose="020B0502020202020204" pitchFamily="34" charset="0"/>
            </a:endParaRPr>
          </a:p>
        </p:txBody>
      </p:sp>
      <p:sp>
        <p:nvSpPr>
          <p:cNvPr id="7" name="6 Marcador de número de diapositiva"/>
          <p:cNvSpPr>
            <a:spLocks noGrp="1"/>
          </p:cNvSpPr>
          <p:nvPr>
            <p:ph type="sldNum" sz="quarter" idx="12"/>
          </p:nvPr>
        </p:nvSpPr>
        <p:spPr/>
        <p:txBody>
          <a:bodyPr/>
          <a:lstStyle/>
          <a:p>
            <a:fld id="{05E83AA4-A00D-4AA0-8FE8-B93C9F3EC141}" type="slidenum">
              <a:rPr lang="es-ES" altLang="es-MX" smtClean="0"/>
              <a:pPr/>
              <a:t>39</a:t>
            </a:fld>
            <a:endParaRPr lang="es-ES" altLang="es-MX" dirty="0"/>
          </a:p>
        </p:txBody>
      </p:sp>
      <p:sp>
        <p:nvSpPr>
          <p:cNvPr id="11" name="CuadroTexto 10">
            <a:extLst>
              <a:ext uri="{FF2B5EF4-FFF2-40B4-BE49-F238E27FC236}">
                <a16:creationId xmlns="" xmlns:a16="http://schemas.microsoft.com/office/drawing/2014/main" id="{F92454E3-4E88-467A-AA33-5FF4240A24FE}"/>
              </a:ext>
            </a:extLst>
          </p:cNvPr>
          <p:cNvSpPr txBox="1"/>
          <p:nvPr/>
        </p:nvSpPr>
        <p:spPr>
          <a:xfrm>
            <a:off x="1911804" y="2732903"/>
            <a:ext cx="4673743" cy="3739485"/>
          </a:xfrm>
          <a:prstGeom prst="rect">
            <a:avLst/>
          </a:prstGeom>
          <a:noFill/>
        </p:spPr>
        <p:txBody>
          <a:bodyPr wrap="square" rtlCol="0">
            <a:spAutoFit/>
          </a:bodyPr>
          <a:lstStyle/>
          <a:p>
            <a:pPr marL="228600" indent="-228600">
              <a:buFont typeface="+mj-lt"/>
              <a:buAutoNum type="arabicPeriod"/>
            </a:pPr>
            <a:r>
              <a:rPr lang="es-MX" sz="1300" dirty="0">
                <a:latin typeface="Century Gothic" panose="020B0502020202020204" pitchFamily="34" charset="0"/>
              </a:rPr>
              <a:t>IVA respecto de los cargos a los pasajeros cobrados</a:t>
            </a:r>
          </a:p>
          <a:p>
            <a:pPr marL="228600" indent="-228600">
              <a:buFont typeface="+mj-lt"/>
              <a:buAutoNum type="arabicPeriod"/>
            </a:pPr>
            <a:endParaRPr lang="es-MX" sz="800" dirty="0">
              <a:latin typeface="Century Gothic" panose="020B0502020202020204" pitchFamily="34" charset="0"/>
            </a:endParaRPr>
          </a:p>
          <a:p>
            <a:pPr marL="228600" indent="-228600">
              <a:buFont typeface="+mj-lt"/>
              <a:buAutoNum type="arabicPeriod"/>
            </a:pPr>
            <a:r>
              <a:rPr lang="es-MX" sz="1300" dirty="0">
                <a:latin typeface="Century Gothic" panose="020B0502020202020204" pitchFamily="34" charset="0"/>
              </a:rPr>
              <a:t>Pago de gastos administrativos relacionados con estructura de financiamiento</a:t>
            </a:r>
          </a:p>
          <a:p>
            <a:pPr marL="228600" indent="-228600">
              <a:buFont typeface="+mj-lt"/>
              <a:buAutoNum type="arabicPeriod"/>
            </a:pPr>
            <a:endParaRPr lang="es-MX" sz="800" dirty="0">
              <a:latin typeface="Century Gothic" panose="020B0502020202020204" pitchFamily="34" charset="0"/>
            </a:endParaRPr>
          </a:p>
          <a:p>
            <a:pPr marL="228600" indent="-228600">
              <a:buFont typeface="+mj-lt"/>
              <a:buAutoNum type="arabicPeriod"/>
            </a:pPr>
            <a:r>
              <a:rPr lang="es-MX" sz="1300" dirty="0">
                <a:latin typeface="Century Gothic" panose="020B0502020202020204" pitchFamily="34" charset="0"/>
              </a:rPr>
              <a:t>Pagos del servicio de la deuda</a:t>
            </a:r>
          </a:p>
          <a:p>
            <a:pPr marL="228600" indent="-228600">
              <a:buFont typeface="+mj-lt"/>
              <a:buAutoNum type="arabicPeriod"/>
            </a:pPr>
            <a:endParaRPr lang="es-MX" sz="800" dirty="0">
              <a:latin typeface="Century Gothic" panose="020B0502020202020204" pitchFamily="34" charset="0"/>
            </a:endParaRPr>
          </a:p>
          <a:p>
            <a:pPr marL="228600" indent="-228600">
              <a:buFont typeface="+mj-lt"/>
              <a:buAutoNum type="arabicPeriod"/>
            </a:pPr>
            <a:r>
              <a:rPr lang="es-MX" sz="1300" dirty="0">
                <a:latin typeface="Century Gothic" panose="020B0502020202020204" pitchFamily="34" charset="0"/>
              </a:rPr>
              <a:t>Pagos de provisión para el servicio de la deuda</a:t>
            </a:r>
          </a:p>
          <a:p>
            <a:pPr marL="228600" indent="-228600">
              <a:buFont typeface="+mj-lt"/>
              <a:buAutoNum type="arabicPeriod"/>
            </a:pPr>
            <a:endParaRPr lang="es-MX" sz="800" dirty="0">
              <a:latin typeface="Century Gothic" panose="020B0502020202020204" pitchFamily="34" charset="0"/>
            </a:endParaRPr>
          </a:p>
          <a:p>
            <a:pPr marL="228600" indent="-228600">
              <a:buFont typeface="+mj-lt"/>
              <a:buAutoNum type="arabicPeriod"/>
            </a:pPr>
            <a:r>
              <a:rPr lang="es-MX" sz="1300" dirty="0">
                <a:latin typeface="Century Gothic" panose="020B0502020202020204" pitchFamily="34" charset="0"/>
              </a:rPr>
              <a:t>Pagos de reservas de servicio de la deuda</a:t>
            </a:r>
          </a:p>
          <a:p>
            <a:pPr marL="228600" indent="-228600">
              <a:buFont typeface="+mj-lt"/>
              <a:buAutoNum type="arabicPeriod"/>
            </a:pPr>
            <a:endParaRPr lang="es-MX" sz="800" dirty="0">
              <a:latin typeface="Century Gothic" panose="020B0502020202020204" pitchFamily="34" charset="0"/>
            </a:endParaRPr>
          </a:p>
          <a:p>
            <a:pPr marL="228600" indent="-228600">
              <a:buFont typeface="+mj-lt"/>
              <a:buAutoNum type="arabicPeriod"/>
            </a:pPr>
            <a:r>
              <a:rPr lang="es-MX" sz="1300" dirty="0">
                <a:latin typeface="Century Gothic" panose="020B0502020202020204" pitchFamily="34" charset="0"/>
              </a:rPr>
              <a:t>Prepagos</a:t>
            </a:r>
          </a:p>
          <a:p>
            <a:pPr marL="228600" indent="-228600">
              <a:buFont typeface="+mj-lt"/>
              <a:buAutoNum type="arabicPeriod"/>
            </a:pPr>
            <a:endParaRPr lang="es-MX" sz="800" dirty="0">
              <a:latin typeface="Century Gothic" panose="020B0502020202020204" pitchFamily="34" charset="0"/>
            </a:endParaRPr>
          </a:p>
          <a:p>
            <a:pPr marL="228600" indent="-228600">
              <a:buFont typeface="+mj-lt"/>
              <a:buAutoNum type="arabicPeriod"/>
            </a:pPr>
            <a:r>
              <a:rPr lang="es-MX" sz="1300" dirty="0">
                <a:latin typeface="Century Gothic" panose="020B0502020202020204" pitchFamily="34" charset="0"/>
              </a:rPr>
              <a:t>Trabajos de hundimiento de Terminal 2</a:t>
            </a:r>
          </a:p>
          <a:p>
            <a:pPr marL="228600" indent="-228600">
              <a:buFont typeface="+mj-lt"/>
              <a:buAutoNum type="arabicPeriod"/>
            </a:pPr>
            <a:endParaRPr lang="es-MX" sz="800" dirty="0">
              <a:latin typeface="Century Gothic" panose="020B0502020202020204" pitchFamily="34" charset="0"/>
            </a:endParaRPr>
          </a:p>
          <a:p>
            <a:pPr marL="228600" indent="-228600">
              <a:buFont typeface="+mj-lt"/>
              <a:buAutoNum type="arabicPeriod"/>
            </a:pPr>
            <a:r>
              <a:rPr lang="es-MX" sz="1300" dirty="0">
                <a:latin typeface="Century Gothic" panose="020B0502020202020204" pitchFamily="34" charset="0"/>
              </a:rPr>
              <a:t>Gastos de operación y mantenimiento</a:t>
            </a:r>
          </a:p>
          <a:p>
            <a:pPr marL="228600" indent="-228600">
              <a:buFont typeface="+mj-lt"/>
              <a:buAutoNum type="arabicPeriod"/>
            </a:pPr>
            <a:endParaRPr lang="es-MX" sz="800" dirty="0">
              <a:latin typeface="Century Gothic" panose="020B0502020202020204" pitchFamily="34" charset="0"/>
            </a:endParaRPr>
          </a:p>
          <a:p>
            <a:pPr marL="228600" indent="-228600">
              <a:buFont typeface="+mj-lt"/>
              <a:buAutoNum type="arabicPeriod"/>
            </a:pPr>
            <a:r>
              <a:rPr lang="es-MX" sz="1300" dirty="0">
                <a:latin typeface="Century Gothic" panose="020B0502020202020204" pitchFamily="34" charset="0"/>
              </a:rPr>
              <a:t>Gastos de operación y mantenimiento de Aeropuerto existente y, después del inicio de operaciones comerciales, del NAICM</a:t>
            </a:r>
            <a:r>
              <a:rPr lang="en-US" sz="1300" dirty="0">
                <a:latin typeface="Century Gothic" panose="020B0502020202020204" pitchFamily="34" charset="0"/>
              </a:rPr>
              <a:t> (42.5 </a:t>
            </a:r>
            <a:r>
              <a:rPr lang="en-US" sz="1300" dirty="0" err="1">
                <a:latin typeface="Century Gothic" panose="020B0502020202020204" pitchFamily="34" charset="0"/>
              </a:rPr>
              <a:t>mdp</a:t>
            </a:r>
            <a:r>
              <a:rPr lang="en-US" sz="1300" dirty="0">
                <a:latin typeface="Century Gothic" panose="020B0502020202020204" pitchFamily="34" charset="0"/>
              </a:rPr>
              <a:t>)</a:t>
            </a:r>
          </a:p>
          <a:p>
            <a:pPr marL="228600" indent="-228600">
              <a:buFont typeface="+mj-lt"/>
              <a:buAutoNum type="arabicPeriod"/>
            </a:pPr>
            <a:endParaRPr lang="es-MX" sz="400" dirty="0">
              <a:latin typeface="Century Gothic" panose="020B0502020202020204" pitchFamily="34" charset="0"/>
            </a:endParaRPr>
          </a:p>
          <a:p>
            <a:pPr marL="228600" indent="-228600">
              <a:buFont typeface="+mj-lt"/>
              <a:buAutoNum type="arabicPeriod"/>
            </a:pPr>
            <a:r>
              <a:rPr lang="es-MX" sz="1300" dirty="0">
                <a:latin typeface="Century Gothic" panose="020B0502020202020204" pitchFamily="34" charset="0"/>
              </a:rPr>
              <a:t>P</a:t>
            </a:r>
            <a:r>
              <a:rPr lang="en-US" sz="1300" dirty="0">
                <a:latin typeface="Century Gothic" panose="020B0502020202020204" pitchFamily="34" charset="0"/>
              </a:rPr>
              <a:t>ago de </a:t>
            </a:r>
            <a:r>
              <a:rPr lang="en-US" sz="1300" dirty="0" err="1">
                <a:latin typeface="Century Gothic" panose="020B0502020202020204" pitchFamily="34" charset="0"/>
              </a:rPr>
              <a:t>remanentes</a:t>
            </a:r>
            <a:r>
              <a:rPr lang="en-US" sz="1300" dirty="0">
                <a:latin typeface="Century Gothic" panose="020B0502020202020204" pitchFamily="34" charset="0"/>
              </a:rPr>
              <a:t>*</a:t>
            </a:r>
            <a:endParaRPr lang="es-MX" sz="1300" dirty="0">
              <a:latin typeface="Century Gothic" panose="020B0502020202020204" pitchFamily="34" charset="0"/>
            </a:endParaRPr>
          </a:p>
        </p:txBody>
      </p:sp>
      <p:sp>
        <p:nvSpPr>
          <p:cNvPr id="14" name="Rectángulo 13">
            <a:extLst>
              <a:ext uri="{FF2B5EF4-FFF2-40B4-BE49-F238E27FC236}">
                <a16:creationId xmlns="" xmlns:a16="http://schemas.microsoft.com/office/drawing/2014/main" id="{D6B3ED14-E005-49FB-A50D-5695DD875AEF}"/>
              </a:ext>
            </a:extLst>
          </p:cNvPr>
          <p:cNvSpPr/>
          <p:nvPr/>
        </p:nvSpPr>
        <p:spPr>
          <a:xfrm>
            <a:off x="1777365" y="2636912"/>
            <a:ext cx="4838622" cy="3935462"/>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CuadroTexto 14">
            <a:extLst>
              <a:ext uri="{FF2B5EF4-FFF2-40B4-BE49-F238E27FC236}">
                <a16:creationId xmlns="" xmlns:a16="http://schemas.microsoft.com/office/drawing/2014/main" id="{1BBB441D-6D49-4CDF-8DF8-D6CDCEEF2AE5}"/>
              </a:ext>
            </a:extLst>
          </p:cNvPr>
          <p:cNvSpPr txBox="1"/>
          <p:nvPr/>
        </p:nvSpPr>
        <p:spPr>
          <a:xfrm>
            <a:off x="2915816" y="2349311"/>
            <a:ext cx="2188420" cy="276999"/>
          </a:xfrm>
          <a:prstGeom prst="rect">
            <a:avLst/>
          </a:prstGeom>
          <a:noFill/>
        </p:spPr>
        <p:txBody>
          <a:bodyPr wrap="none" rtlCol="0">
            <a:spAutoFit/>
          </a:bodyPr>
          <a:lstStyle/>
          <a:p>
            <a:r>
              <a:rPr lang="es-MX" sz="1200" b="1" dirty="0">
                <a:latin typeface="Century Gothic" panose="020B0502020202020204" pitchFamily="34" charset="0"/>
              </a:rPr>
              <a:t>Cascada de pagos de TUA</a:t>
            </a:r>
            <a:endParaRPr lang="en-US" sz="1200" b="1" dirty="0">
              <a:latin typeface="Century Gothic" panose="020B0502020202020204" pitchFamily="34" charset="0"/>
            </a:endParaRPr>
          </a:p>
        </p:txBody>
      </p:sp>
    </p:spTree>
    <p:extLst>
      <p:ext uri="{BB962C8B-B14F-4D97-AF65-F5344CB8AC3E}">
        <p14:creationId xmlns:p14="http://schemas.microsoft.com/office/powerpoint/2010/main" val="40786498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3998" y="288000"/>
            <a:ext cx="7590301" cy="631524"/>
          </a:xfrm>
        </p:spPr>
        <p:txBody>
          <a:bodyPr>
            <a:noAutofit/>
          </a:bodyPr>
          <a:lstStyle/>
          <a:p>
            <a:r>
              <a:rPr lang="es-ES" sz="2000" b="1" dirty="0">
                <a:latin typeface="Century Gothic" panose="020B0502020202020204" pitchFamily="34" charset="0"/>
              </a:rPr>
              <a:t>Rendimiento Objetivo de las Acciones “P” será alcanzado a través de 3 diferentes caminos</a:t>
            </a:r>
            <a:endParaRPr lang="es-MX" sz="2000" b="1" dirty="0">
              <a:latin typeface="Century Gothic" panose="020B0502020202020204" pitchFamily="34" charset="0"/>
            </a:endParaRPr>
          </a:p>
        </p:txBody>
      </p:sp>
      <p:sp>
        <p:nvSpPr>
          <p:cNvPr id="12" name="CuadroTexto 11"/>
          <p:cNvSpPr txBox="1"/>
          <p:nvPr/>
        </p:nvSpPr>
        <p:spPr>
          <a:xfrm>
            <a:off x="143999" y="6648826"/>
            <a:ext cx="1052732" cy="360675"/>
          </a:xfrm>
          <a:prstGeom prst="rect">
            <a:avLst/>
          </a:prstGeom>
        </p:spPr>
        <p:txBody>
          <a:bodyPr wrap="none" rtlCol="0">
            <a:noAutofit/>
          </a:bodyPr>
          <a:lstStyle/>
          <a:p>
            <a:r>
              <a:rPr lang="es-ES" sz="800" dirty="0">
                <a:latin typeface="Century Gothic" pitchFamily="34" charset="0"/>
              </a:rPr>
              <a:t>Fuente: Cálculos del Infonavit con información de Bloomberg</a:t>
            </a:r>
            <a:endParaRPr lang="es-MX" sz="900" dirty="0">
              <a:latin typeface="Century Gothic" pitchFamily="34" charset="0"/>
            </a:endParaRPr>
          </a:p>
        </p:txBody>
      </p:sp>
      <p:pic>
        <p:nvPicPr>
          <p:cNvPr id="4" name="Imagen 3">
            <a:extLst>
              <a:ext uri="{FF2B5EF4-FFF2-40B4-BE49-F238E27FC236}">
                <a16:creationId xmlns="" xmlns:a16="http://schemas.microsoft.com/office/drawing/2014/main" id="{7F06BC72-8EF5-4B66-824D-943E6C99F214}"/>
              </a:ext>
            </a:extLst>
          </p:cNvPr>
          <p:cNvPicPr>
            <a:picLocks noChangeAspect="1"/>
          </p:cNvPicPr>
          <p:nvPr/>
        </p:nvPicPr>
        <p:blipFill rotWithShape="1">
          <a:blip r:embed="rId2"/>
          <a:srcRect l="13087" t="9467" r="14357" b="8961"/>
          <a:stretch/>
        </p:blipFill>
        <p:spPr>
          <a:xfrm>
            <a:off x="499614" y="1421394"/>
            <a:ext cx="7537358" cy="4590107"/>
          </a:xfrm>
          <a:prstGeom prst="rect">
            <a:avLst/>
          </a:prstGeom>
        </p:spPr>
      </p:pic>
      <p:sp>
        <p:nvSpPr>
          <p:cNvPr id="3" name="2 Marcador de número de diapositiva"/>
          <p:cNvSpPr>
            <a:spLocks noGrp="1"/>
          </p:cNvSpPr>
          <p:nvPr>
            <p:ph type="sldNum" sz="quarter" idx="12"/>
          </p:nvPr>
        </p:nvSpPr>
        <p:spPr/>
        <p:txBody>
          <a:bodyPr/>
          <a:lstStyle/>
          <a:p>
            <a:fld id="{05E83AA4-A00D-4AA0-8FE8-B93C9F3EC141}" type="slidenum">
              <a:rPr lang="es-ES" altLang="es-MX" smtClean="0"/>
              <a:pPr/>
              <a:t>40</a:t>
            </a:fld>
            <a:endParaRPr lang="es-ES" altLang="es-MX" dirty="0"/>
          </a:p>
        </p:txBody>
      </p:sp>
    </p:spTree>
    <p:extLst>
      <p:ext uri="{BB962C8B-B14F-4D97-AF65-F5344CB8AC3E}">
        <p14:creationId xmlns:p14="http://schemas.microsoft.com/office/powerpoint/2010/main" val="41543483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3998" y="288000"/>
            <a:ext cx="7590301" cy="631524"/>
          </a:xfrm>
        </p:spPr>
        <p:txBody>
          <a:bodyPr>
            <a:noAutofit/>
          </a:bodyPr>
          <a:lstStyle/>
          <a:p>
            <a:r>
              <a:rPr lang="es-ES" sz="2000" b="1" dirty="0">
                <a:latin typeface="Century Gothic" panose="020B0502020202020204" pitchFamily="34" charset="0"/>
              </a:rPr>
              <a:t>Este vehículo no pagará dividendo sino hasta 2021, dado que esos fondos se usarán para la construcción del NAICM</a:t>
            </a:r>
            <a:endParaRPr lang="es-MX" sz="2000" b="1" dirty="0">
              <a:latin typeface="Century Gothic" panose="020B0502020202020204" pitchFamily="34" charset="0"/>
            </a:endParaRPr>
          </a:p>
        </p:txBody>
      </p:sp>
      <p:sp>
        <p:nvSpPr>
          <p:cNvPr id="12" name="CuadroTexto 11"/>
          <p:cNvSpPr txBox="1"/>
          <p:nvPr/>
        </p:nvSpPr>
        <p:spPr>
          <a:xfrm>
            <a:off x="143999" y="6648826"/>
            <a:ext cx="1052732" cy="360675"/>
          </a:xfrm>
          <a:prstGeom prst="rect">
            <a:avLst/>
          </a:prstGeom>
        </p:spPr>
        <p:txBody>
          <a:bodyPr wrap="none" rtlCol="0">
            <a:noAutofit/>
          </a:bodyPr>
          <a:lstStyle/>
          <a:p>
            <a:r>
              <a:rPr lang="es-ES" sz="800" dirty="0">
                <a:latin typeface="Century Gothic" pitchFamily="34" charset="0"/>
              </a:rPr>
              <a:t>Fuente: NAICM</a:t>
            </a:r>
            <a:endParaRPr lang="es-MX" sz="900" dirty="0">
              <a:latin typeface="Century Gothic" pitchFamily="34" charset="0"/>
            </a:endParaRPr>
          </a:p>
        </p:txBody>
      </p:sp>
      <p:pic>
        <p:nvPicPr>
          <p:cNvPr id="3" name="Imagen 2">
            <a:extLst>
              <a:ext uri="{FF2B5EF4-FFF2-40B4-BE49-F238E27FC236}">
                <a16:creationId xmlns="" xmlns:a16="http://schemas.microsoft.com/office/drawing/2014/main" id="{395D2AA0-8FDD-4FC2-922D-92DC524CCBD7}"/>
              </a:ext>
            </a:extLst>
          </p:cNvPr>
          <p:cNvPicPr>
            <a:picLocks noChangeAspect="1"/>
          </p:cNvPicPr>
          <p:nvPr/>
        </p:nvPicPr>
        <p:blipFill rotWithShape="1">
          <a:blip r:embed="rId2"/>
          <a:srcRect l="14158" t="21306" r="14555" b="10880"/>
          <a:stretch/>
        </p:blipFill>
        <p:spPr>
          <a:xfrm>
            <a:off x="143998" y="1419130"/>
            <a:ext cx="8666432" cy="4465622"/>
          </a:xfrm>
          <a:prstGeom prst="rect">
            <a:avLst/>
          </a:prstGeom>
        </p:spPr>
      </p:pic>
      <p:sp>
        <p:nvSpPr>
          <p:cNvPr id="4" name="3 Marcador de número de diapositiva"/>
          <p:cNvSpPr>
            <a:spLocks noGrp="1"/>
          </p:cNvSpPr>
          <p:nvPr>
            <p:ph type="sldNum" sz="quarter" idx="12"/>
          </p:nvPr>
        </p:nvSpPr>
        <p:spPr/>
        <p:txBody>
          <a:bodyPr/>
          <a:lstStyle/>
          <a:p>
            <a:fld id="{05E83AA4-A00D-4AA0-8FE8-B93C9F3EC141}" type="slidenum">
              <a:rPr lang="es-ES" altLang="es-MX" smtClean="0"/>
              <a:pPr/>
              <a:t>41</a:t>
            </a:fld>
            <a:endParaRPr lang="es-ES" altLang="es-MX" dirty="0"/>
          </a:p>
        </p:txBody>
      </p:sp>
    </p:spTree>
    <p:extLst>
      <p:ext uri="{BB962C8B-B14F-4D97-AF65-F5344CB8AC3E}">
        <p14:creationId xmlns:p14="http://schemas.microsoft.com/office/powerpoint/2010/main" val="160808896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3998" y="288000"/>
            <a:ext cx="7590301" cy="631524"/>
          </a:xfrm>
        </p:spPr>
        <p:txBody>
          <a:bodyPr>
            <a:noAutofit/>
          </a:bodyPr>
          <a:lstStyle/>
          <a:p>
            <a:r>
              <a:rPr lang="es-ES" sz="2000" b="1" dirty="0">
                <a:latin typeface="Century Gothic" panose="020B0502020202020204" pitchFamily="34" charset="0"/>
              </a:rPr>
              <a:t>Órganos de Gobierno</a:t>
            </a:r>
            <a:endParaRPr lang="es-MX" sz="2000" b="1" dirty="0">
              <a:latin typeface="Century Gothic" panose="020B0502020202020204" pitchFamily="34" charset="0"/>
            </a:endParaRPr>
          </a:p>
        </p:txBody>
      </p:sp>
      <p:sp>
        <p:nvSpPr>
          <p:cNvPr id="12" name="CuadroTexto 11"/>
          <p:cNvSpPr txBox="1"/>
          <p:nvPr/>
        </p:nvSpPr>
        <p:spPr>
          <a:xfrm>
            <a:off x="143999" y="6648826"/>
            <a:ext cx="1052732" cy="360675"/>
          </a:xfrm>
          <a:prstGeom prst="rect">
            <a:avLst/>
          </a:prstGeom>
        </p:spPr>
        <p:txBody>
          <a:bodyPr wrap="none" rtlCol="0">
            <a:noAutofit/>
          </a:bodyPr>
          <a:lstStyle/>
          <a:p>
            <a:r>
              <a:rPr lang="es-ES" sz="800" dirty="0">
                <a:latin typeface="Century Gothic" pitchFamily="34" charset="0"/>
              </a:rPr>
              <a:t>Fuente: NAICM</a:t>
            </a:r>
            <a:endParaRPr lang="es-MX" sz="900" dirty="0">
              <a:latin typeface="Century Gothic" pitchFamily="34" charset="0"/>
            </a:endParaRPr>
          </a:p>
        </p:txBody>
      </p:sp>
      <p:pic>
        <p:nvPicPr>
          <p:cNvPr id="4" name="Imagen 3">
            <a:extLst>
              <a:ext uri="{FF2B5EF4-FFF2-40B4-BE49-F238E27FC236}">
                <a16:creationId xmlns="" xmlns:a16="http://schemas.microsoft.com/office/drawing/2014/main" id="{09F4617D-82F4-4AF3-8813-68F5420898FB}"/>
              </a:ext>
            </a:extLst>
          </p:cNvPr>
          <p:cNvPicPr>
            <a:picLocks noChangeAspect="1"/>
          </p:cNvPicPr>
          <p:nvPr/>
        </p:nvPicPr>
        <p:blipFill rotWithShape="1">
          <a:blip r:embed="rId2"/>
          <a:srcRect l="13366" t="13854" r="15742" b="5354"/>
          <a:stretch/>
        </p:blipFill>
        <p:spPr>
          <a:xfrm>
            <a:off x="542963" y="1448554"/>
            <a:ext cx="7567548" cy="4671589"/>
          </a:xfrm>
          <a:prstGeom prst="rect">
            <a:avLst/>
          </a:prstGeom>
        </p:spPr>
      </p:pic>
      <p:sp>
        <p:nvSpPr>
          <p:cNvPr id="3" name="2 Marcador de número de diapositiva"/>
          <p:cNvSpPr>
            <a:spLocks noGrp="1"/>
          </p:cNvSpPr>
          <p:nvPr>
            <p:ph type="sldNum" sz="quarter" idx="12"/>
          </p:nvPr>
        </p:nvSpPr>
        <p:spPr/>
        <p:txBody>
          <a:bodyPr/>
          <a:lstStyle/>
          <a:p>
            <a:fld id="{05E83AA4-A00D-4AA0-8FE8-B93C9F3EC141}" type="slidenum">
              <a:rPr lang="es-ES" altLang="es-MX" smtClean="0"/>
              <a:pPr/>
              <a:t>42</a:t>
            </a:fld>
            <a:endParaRPr lang="es-ES" altLang="es-MX" dirty="0"/>
          </a:p>
        </p:txBody>
      </p:sp>
    </p:spTree>
    <p:extLst>
      <p:ext uri="{BB962C8B-B14F-4D97-AF65-F5344CB8AC3E}">
        <p14:creationId xmlns:p14="http://schemas.microsoft.com/office/powerpoint/2010/main" val="278220389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3998" y="288000"/>
            <a:ext cx="7590301" cy="631524"/>
          </a:xfrm>
        </p:spPr>
        <p:txBody>
          <a:bodyPr>
            <a:noAutofit/>
          </a:bodyPr>
          <a:lstStyle/>
          <a:p>
            <a:r>
              <a:rPr lang="es-ES" sz="2000" b="1" dirty="0">
                <a:latin typeface="Century Gothic" panose="020B0502020202020204" pitchFamily="34" charset="0"/>
              </a:rPr>
              <a:t>Por su parte, el Consejo de Administración de GACM cuenta con 4 miembros independientes; el resto podría dejar sus funciones al término del sexenio</a:t>
            </a:r>
            <a:endParaRPr lang="es-MX" sz="2000" b="1" dirty="0">
              <a:latin typeface="Century Gothic" panose="020B0502020202020204" pitchFamily="34" charset="0"/>
            </a:endParaRPr>
          </a:p>
        </p:txBody>
      </p:sp>
      <p:sp>
        <p:nvSpPr>
          <p:cNvPr id="12" name="CuadroTexto 11"/>
          <p:cNvSpPr txBox="1"/>
          <p:nvPr/>
        </p:nvSpPr>
        <p:spPr>
          <a:xfrm>
            <a:off x="143999" y="6648826"/>
            <a:ext cx="1052732" cy="360675"/>
          </a:xfrm>
          <a:prstGeom prst="rect">
            <a:avLst/>
          </a:prstGeom>
        </p:spPr>
        <p:txBody>
          <a:bodyPr wrap="none" rtlCol="0">
            <a:noAutofit/>
          </a:bodyPr>
          <a:lstStyle/>
          <a:p>
            <a:r>
              <a:rPr lang="es-ES" sz="800" dirty="0">
                <a:latin typeface="Century Gothic" pitchFamily="34" charset="0"/>
              </a:rPr>
              <a:t>Fuente: NAICM</a:t>
            </a:r>
            <a:endParaRPr lang="es-MX" sz="900" dirty="0">
              <a:latin typeface="Century Gothic" pitchFamily="34" charset="0"/>
            </a:endParaRPr>
          </a:p>
        </p:txBody>
      </p:sp>
      <p:pic>
        <p:nvPicPr>
          <p:cNvPr id="7" name="Imagen 6">
            <a:extLst>
              <a:ext uri="{FF2B5EF4-FFF2-40B4-BE49-F238E27FC236}">
                <a16:creationId xmlns="" xmlns:a16="http://schemas.microsoft.com/office/drawing/2014/main" id="{2F5017E1-BFCE-4B5A-9A63-A5C3FF9270F4}"/>
              </a:ext>
            </a:extLst>
          </p:cNvPr>
          <p:cNvPicPr>
            <a:picLocks noChangeAspect="1"/>
          </p:cNvPicPr>
          <p:nvPr/>
        </p:nvPicPr>
        <p:blipFill rotWithShape="1">
          <a:blip r:embed="rId2"/>
          <a:srcRect l="13087" t="8553" r="15417" b="2796"/>
          <a:stretch/>
        </p:blipFill>
        <p:spPr>
          <a:xfrm>
            <a:off x="852698" y="1376126"/>
            <a:ext cx="7733055" cy="5193874"/>
          </a:xfrm>
          <a:prstGeom prst="rect">
            <a:avLst/>
          </a:prstGeom>
        </p:spPr>
      </p:pic>
      <p:sp>
        <p:nvSpPr>
          <p:cNvPr id="3" name="2 Marcador de número de diapositiva"/>
          <p:cNvSpPr>
            <a:spLocks noGrp="1"/>
          </p:cNvSpPr>
          <p:nvPr>
            <p:ph type="sldNum" sz="quarter" idx="12"/>
          </p:nvPr>
        </p:nvSpPr>
        <p:spPr>
          <a:xfrm>
            <a:off x="6804248" y="6387437"/>
            <a:ext cx="2133600" cy="365125"/>
          </a:xfrm>
        </p:spPr>
        <p:txBody>
          <a:bodyPr/>
          <a:lstStyle/>
          <a:p>
            <a:fld id="{05E83AA4-A00D-4AA0-8FE8-B93C9F3EC141}" type="slidenum">
              <a:rPr lang="es-ES" altLang="es-MX" smtClean="0"/>
              <a:pPr/>
              <a:t>43</a:t>
            </a:fld>
            <a:endParaRPr lang="es-ES" altLang="es-MX" dirty="0"/>
          </a:p>
        </p:txBody>
      </p:sp>
    </p:spTree>
    <p:extLst>
      <p:ext uri="{BB962C8B-B14F-4D97-AF65-F5344CB8AC3E}">
        <p14:creationId xmlns:p14="http://schemas.microsoft.com/office/powerpoint/2010/main" val="29873841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3998" y="288000"/>
            <a:ext cx="7590301" cy="631524"/>
          </a:xfrm>
        </p:spPr>
        <p:txBody>
          <a:bodyPr>
            <a:noAutofit/>
          </a:bodyPr>
          <a:lstStyle/>
          <a:p>
            <a:r>
              <a:rPr lang="es-ES" sz="2000" b="1" dirty="0">
                <a:latin typeface="Century Gothic" panose="020B0502020202020204" pitchFamily="34" charset="0"/>
              </a:rPr>
              <a:t>Comité Técnico de la Fibra</a:t>
            </a:r>
            <a:endParaRPr lang="es-MX" sz="2000" b="1" dirty="0">
              <a:latin typeface="Century Gothic" panose="020B0502020202020204" pitchFamily="34" charset="0"/>
            </a:endParaRPr>
          </a:p>
        </p:txBody>
      </p:sp>
      <p:sp>
        <p:nvSpPr>
          <p:cNvPr id="12" name="CuadroTexto 11"/>
          <p:cNvSpPr txBox="1"/>
          <p:nvPr/>
        </p:nvSpPr>
        <p:spPr>
          <a:xfrm>
            <a:off x="143999" y="6648826"/>
            <a:ext cx="1052732" cy="360675"/>
          </a:xfrm>
          <a:prstGeom prst="rect">
            <a:avLst/>
          </a:prstGeom>
        </p:spPr>
        <p:txBody>
          <a:bodyPr wrap="none" rtlCol="0">
            <a:noAutofit/>
          </a:bodyPr>
          <a:lstStyle/>
          <a:p>
            <a:r>
              <a:rPr lang="es-ES" sz="800" dirty="0">
                <a:latin typeface="Century Gothic" pitchFamily="34" charset="0"/>
              </a:rPr>
              <a:t>Fuente: Prospecto de colocación NAICM</a:t>
            </a:r>
            <a:endParaRPr lang="es-MX" sz="900" dirty="0">
              <a:latin typeface="Century Gothic" pitchFamily="34" charset="0"/>
            </a:endParaRPr>
          </a:p>
        </p:txBody>
      </p:sp>
      <p:sp>
        <p:nvSpPr>
          <p:cNvPr id="3" name="2 Marcador de número de diapositiva"/>
          <p:cNvSpPr>
            <a:spLocks noGrp="1"/>
          </p:cNvSpPr>
          <p:nvPr>
            <p:ph type="sldNum" sz="quarter" idx="12"/>
          </p:nvPr>
        </p:nvSpPr>
        <p:spPr>
          <a:xfrm>
            <a:off x="6804248" y="6387437"/>
            <a:ext cx="2133600" cy="365125"/>
          </a:xfrm>
        </p:spPr>
        <p:txBody>
          <a:bodyPr/>
          <a:lstStyle/>
          <a:p>
            <a:fld id="{05E83AA4-A00D-4AA0-8FE8-B93C9F3EC141}" type="slidenum">
              <a:rPr lang="es-ES" altLang="es-MX" smtClean="0"/>
              <a:pPr/>
              <a:t>44</a:t>
            </a:fld>
            <a:endParaRPr lang="es-ES" altLang="es-MX" dirty="0"/>
          </a:p>
        </p:txBody>
      </p:sp>
      <p:sp>
        <p:nvSpPr>
          <p:cNvPr id="6" name="2 Marcador de contenido">
            <a:extLst>
              <a:ext uri="{FF2B5EF4-FFF2-40B4-BE49-F238E27FC236}">
                <a16:creationId xmlns="" xmlns:a16="http://schemas.microsoft.com/office/drawing/2014/main" id="{3F728BF1-3C4F-49CB-93D5-84A75819B4D5}"/>
              </a:ext>
            </a:extLst>
          </p:cNvPr>
          <p:cNvSpPr>
            <a:spLocks noGrp="1"/>
          </p:cNvSpPr>
          <p:nvPr>
            <p:ph idx="1"/>
          </p:nvPr>
        </p:nvSpPr>
        <p:spPr>
          <a:xfrm>
            <a:off x="121234" y="1340768"/>
            <a:ext cx="8747499" cy="360675"/>
          </a:xfrm>
        </p:spPr>
        <p:txBody>
          <a:bodyPr>
            <a:noAutofit/>
          </a:bodyPr>
          <a:lstStyle/>
          <a:p>
            <a:pPr marL="180975" lvl="0" indent="-180975" algn="just">
              <a:spcBef>
                <a:spcPts val="0"/>
              </a:spcBef>
              <a:spcAft>
                <a:spcPts val="600"/>
              </a:spcAft>
              <a:buClr>
                <a:srgbClr val="CD0000"/>
              </a:buClr>
              <a:buSzPct val="110000"/>
              <a:buFont typeface="Arial" pitchFamily="34" charset="0"/>
              <a:buChar char="•"/>
            </a:pPr>
            <a:r>
              <a:rPr lang="es-ES" sz="1400" dirty="0">
                <a:latin typeface="Century Gothic" panose="020B0502020202020204" pitchFamily="34" charset="0"/>
              </a:rPr>
              <a:t>Estaría compuesto inicialmente por los siguientes miembros:</a:t>
            </a:r>
          </a:p>
          <a:p>
            <a:pPr marL="180975" lvl="0" indent="-180975" algn="just">
              <a:spcBef>
                <a:spcPts val="0"/>
              </a:spcBef>
              <a:spcAft>
                <a:spcPts val="600"/>
              </a:spcAft>
              <a:buClr>
                <a:srgbClr val="CD0000"/>
              </a:buClr>
              <a:buSzPct val="110000"/>
              <a:buFont typeface="Arial" pitchFamily="34" charset="0"/>
              <a:buChar char="•"/>
            </a:pPr>
            <a:endParaRPr lang="es-ES" sz="1100" dirty="0">
              <a:latin typeface="Century Gothic" panose="020B0502020202020204" pitchFamily="34" charset="0"/>
            </a:endParaRPr>
          </a:p>
        </p:txBody>
      </p:sp>
      <p:pic>
        <p:nvPicPr>
          <p:cNvPr id="4" name="Imagen 3">
            <a:extLst>
              <a:ext uri="{FF2B5EF4-FFF2-40B4-BE49-F238E27FC236}">
                <a16:creationId xmlns="" xmlns:a16="http://schemas.microsoft.com/office/drawing/2014/main" id="{B3C1883A-6DDA-4599-8EBD-3E05F45F10B7}"/>
              </a:ext>
            </a:extLst>
          </p:cNvPr>
          <p:cNvPicPr>
            <a:picLocks noChangeAspect="1"/>
          </p:cNvPicPr>
          <p:nvPr/>
        </p:nvPicPr>
        <p:blipFill>
          <a:blip r:embed="rId2"/>
          <a:stretch>
            <a:fillRect/>
          </a:stretch>
        </p:blipFill>
        <p:spPr>
          <a:xfrm>
            <a:off x="757149" y="2140968"/>
            <a:ext cx="7475668" cy="2992883"/>
          </a:xfrm>
          <a:prstGeom prst="rect">
            <a:avLst/>
          </a:prstGeom>
        </p:spPr>
      </p:pic>
    </p:spTree>
    <p:extLst>
      <p:ext uri="{BB962C8B-B14F-4D97-AF65-F5344CB8AC3E}">
        <p14:creationId xmlns:p14="http://schemas.microsoft.com/office/powerpoint/2010/main" val="288592415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ángulo 10">
            <a:extLst>
              <a:ext uri="{FF2B5EF4-FFF2-40B4-BE49-F238E27FC236}">
                <a16:creationId xmlns="" xmlns:a16="http://schemas.microsoft.com/office/drawing/2014/main" id="{FF954AB9-37ED-4803-9668-61E9BA1E522E}"/>
              </a:ext>
            </a:extLst>
          </p:cNvPr>
          <p:cNvSpPr/>
          <p:nvPr/>
        </p:nvSpPr>
        <p:spPr>
          <a:xfrm>
            <a:off x="4445335" y="1253151"/>
            <a:ext cx="4215730" cy="5520984"/>
          </a:xfrm>
          <a:prstGeom prst="rect">
            <a:avLst/>
          </a:prstGeom>
          <a:solidFill>
            <a:srgbClr val="C00000">
              <a:alpha val="18000"/>
            </a:srgbClr>
          </a:solidFill>
          <a:ln w="25400">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1 Título"/>
          <p:cNvSpPr>
            <a:spLocks noGrp="1"/>
          </p:cNvSpPr>
          <p:nvPr>
            <p:ph type="title"/>
          </p:nvPr>
        </p:nvSpPr>
        <p:spPr>
          <a:xfrm>
            <a:off x="140278" y="54918"/>
            <a:ext cx="7590301" cy="631524"/>
          </a:xfrm>
        </p:spPr>
        <p:txBody>
          <a:bodyPr>
            <a:normAutofit/>
          </a:bodyPr>
          <a:lstStyle/>
          <a:p>
            <a:r>
              <a:rPr lang="es-ES" sz="2000" b="1" dirty="0">
                <a:latin typeface="Century Gothic" panose="020B0502020202020204" pitchFamily="34" charset="0"/>
              </a:rPr>
              <a:t>Puntos a favor y en contra</a:t>
            </a:r>
            <a:endParaRPr lang="es-MX" sz="2000" b="1" dirty="0">
              <a:latin typeface="Century Gothic" panose="020B0502020202020204" pitchFamily="34" charset="0"/>
            </a:endParaRPr>
          </a:p>
        </p:txBody>
      </p:sp>
      <p:sp>
        <p:nvSpPr>
          <p:cNvPr id="18" name="2 Marcador de contenido">
            <a:extLst>
              <a:ext uri="{FF2B5EF4-FFF2-40B4-BE49-F238E27FC236}">
                <a16:creationId xmlns="" xmlns:a16="http://schemas.microsoft.com/office/drawing/2014/main" id="{6F106649-F683-4DA5-B03A-E6C937B7FCFB}"/>
              </a:ext>
            </a:extLst>
          </p:cNvPr>
          <p:cNvSpPr>
            <a:spLocks noGrp="1"/>
          </p:cNvSpPr>
          <p:nvPr>
            <p:ph idx="1"/>
          </p:nvPr>
        </p:nvSpPr>
        <p:spPr>
          <a:xfrm>
            <a:off x="176046" y="1245883"/>
            <a:ext cx="4035914" cy="3943456"/>
          </a:xfrm>
        </p:spPr>
        <p:txBody>
          <a:bodyPr>
            <a:noAutofit/>
          </a:bodyPr>
          <a:lstStyle/>
          <a:p>
            <a:pPr marL="180975" lvl="0" indent="-180975" algn="just">
              <a:spcBef>
                <a:spcPts val="0"/>
              </a:spcBef>
              <a:spcAft>
                <a:spcPts val="600"/>
              </a:spcAft>
              <a:buClr>
                <a:srgbClr val="CD0000"/>
              </a:buClr>
              <a:buSzPct val="110000"/>
              <a:buFont typeface="Arial" pitchFamily="34" charset="0"/>
              <a:buChar char="•"/>
            </a:pPr>
            <a:r>
              <a:rPr lang="es-ES" sz="1300" dirty="0"/>
              <a:t>No importando el tiempo, la Fibra garantiza una tasa interna real de retorno del 10%.</a:t>
            </a:r>
          </a:p>
          <a:p>
            <a:pPr marL="180975" lvl="0" indent="-180975" algn="just">
              <a:spcBef>
                <a:spcPts val="0"/>
              </a:spcBef>
              <a:spcAft>
                <a:spcPts val="600"/>
              </a:spcAft>
              <a:buClr>
                <a:srgbClr val="CD0000"/>
              </a:buClr>
              <a:buSzPct val="110000"/>
              <a:buFont typeface="Arial" pitchFamily="34" charset="0"/>
              <a:buChar char="•"/>
            </a:pPr>
            <a:r>
              <a:rPr lang="es-ES" sz="1300" dirty="0"/>
              <a:t>La TUA, su principal fuente de ingresos, es determinada por SHCP y cualquier disminución puede ser vetada por Comité Técnico de la Fibra.</a:t>
            </a:r>
            <a:endParaRPr lang="es-ES" sz="1300" dirty="0">
              <a:latin typeface="Century Gothic" panose="020B0502020202020204" pitchFamily="34" charset="0"/>
            </a:endParaRPr>
          </a:p>
          <a:p>
            <a:pPr marL="180975" lvl="0" indent="-180975" algn="just">
              <a:spcBef>
                <a:spcPts val="0"/>
              </a:spcBef>
              <a:spcAft>
                <a:spcPts val="600"/>
              </a:spcAft>
              <a:buClr>
                <a:srgbClr val="CD0000"/>
              </a:buClr>
              <a:buSzPct val="110000"/>
              <a:buFont typeface="Arial" pitchFamily="34" charset="0"/>
              <a:buChar char="•"/>
            </a:pPr>
            <a:r>
              <a:rPr lang="es-ES" sz="1300" dirty="0">
                <a:latin typeface="Century Gothic" panose="020B0502020202020204" pitchFamily="34" charset="0"/>
              </a:rPr>
              <a:t>Escasez de instrumentos que ofrecen una tasa de rendimiento real atractiva.</a:t>
            </a:r>
          </a:p>
          <a:p>
            <a:pPr marL="180975" lvl="0" indent="-180975" algn="just">
              <a:spcBef>
                <a:spcPts val="0"/>
              </a:spcBef>
              <a:spcAft>
                <a:spcPts val="600"/>
              </a:spcAft>
              <a:buClr>
                <a:srgbClr val="CD0000"/>
              </a:buClr>
              <a:buSzPct val="110000"/>
              <a:buFont typeface="Arial" pitchFamily="34" charset="0"/>
              <a:buChar char="•"/>
            </a:pPr>
            <a:r>
              <a:rPr lang="es-ES" sz="1300" dirty="0"/>
              <a:t>Renegociación de contratos de suelo comercial a tarifas en USD, lo que ampliaría los márgenes respecto al AICM.</a:t>
            </a:r>
          </a:p>
          <a:p>
            <a:pPr marL="180975" lvl="0" indent="-180975" algn="just">
              <a:spcBef>
                <a:spcPts val="0"/>
              </a:spcBef>
              <a:spcAft>
                <a:spcPts val="600"/>
              </a:spcAft>
              <a:buClr>
                <a:srgbClr val="CD0000"/>
              </a:buClr>
              <a:buSzPct val="110000"/>
              <a:buFont typeface="Arial" pitchFamily="34" charset="0"/>
              <a:buChar char="•"/>
            </a:pPr>
            <a:r>
              <a:rPr lang="es-ES" sz="1300" dirty="0">
                <a:latin typeface="Century Gothic" panose="020B0502020202020204" pitchFamily="34" charset="0"/>
              </a:rPr>
              <a:t>Crecimiento esperado de </a:t>
            </a:r>
            <a:r>
              <a:rPr lang="es-ES" sz="1300" dirty="0"/>
              <a:t>tráfico aéreo.</a:t>
            </a:r>
          </a:p>
          <a:p>
            <a:pPr marL="180975" lvl="0" indent="-180975" algn="just">
              <a:spcBef>
                <a:spcPts val="0"/>
              </a:spcBef>
              <a:spcAft>
                <a:spcPts val="600"/>
              </a:spcAft>
              <a:buClr>
                <a:srgbClr val="CD0000"/>
              </a:buClr>
              <a:buSzPct val="110000"/>
              <a:buFont typeface="Arial" pitchFamily="34" charset="0"/>
              <a:buChar char="•"/>
            </a:pPr>
            <a:r>
              <a:rPr lang="es-ES" sz="1300" dirty="0">
                <a:latin typeface="Century Gothic" panose="020B0502020202020204" pitchFamily="34" charset="0"/>
              </a:rPr>
              <a:t>Contratos se llevaron a cabo a precio alzado.</a:t>
            </a:r>
          </a:p>
          <a:p>
            <a:pPr marL="180975" lvl="0" indent="-180975" algn="just">
              <a:spcBef>
                <a:spcPts val="0"/>
              </a:spcBef>
              <a:spcAft>
                <a:spcPts val="600"/>
              </a:spcAft>
              <a:buClr>
                <a:srgbClr val="CD0000"/>
              </a:buClr>
              <a:buSzPct val="110000"/>
              <a:buFont typeface="Arial" pitchFamily="34" charset="0"/>
              <a:buChar char="•"/>
            </a:pPr>
            <a:r>
              <a:rPr lang="es-ES" sz="1300" dirty="0"/>
              <a:t>85% del costo de la construcción del NAICM está licitado y adjudicado.</a:t>
            </a:r>
          </a:p>
          <a:p>
            <a:pPr marL="180975" lvl="0" indent="-180975" algn="just">
              <a:spcBef>
                <a:spcPts val="0"/>
              </a:spcBef>
              <a:spcAft>
                <a:spcPts val="600"/>
              </a:spcAft>
              <a:buClr>
                <a:srgbClr val="CD0000"/>
              </a:buClr>
              <a:buSzPct val="110000"/>
              <a:buFont typeface="Arial" pitchFamily="34" charset="0"/>
              <a:buChar char="•"/>
            </a:pPr>
            <a:r>
              <a:rPr lang="es-ES" sz="1300" dirty="0">
                <a:latin typeface="Century Gothic" panose="020B0502020202020204" pitchFamily="34" charset="0"/>
              </a:rPr>
              <a:t>Participación</a:t>
            </a:r>
            <a:r>
              <a:rPr lang="es-ES" sz="1300" dirty="0"/>
              <a:t> en el proyecto </a:t>
            </a:r>
            <a:r>
              <a:rPr lang="es-ES" sz="1300" dirty="0">
                <a:latin typeface="Century Gothic" panose="020B0502020202020204" pitchFamily="34" charset="0"/>
              </a:rPr>
              <a:t>de </a:t>
            </a:r>
            <a:r>
              <a:rPr lang="es-ES" sz="1300" dirty="0"/>
              <a:t>empresas líderes en sus ramas</a:t>
            </a:r>
            <a:r>
              <a:rPr lang="es-ES" sz="1300" dirty="0">
                <a:latin typeface="Century Gothic" panose="020B0502020202020204" pitchFamily="34" charset="0"/>
              </a:rPr>
              <a:t>.</a:t>
            </a:r>
          </a:p>
          <a:p>
            <a:pPr marL="180975" lvl="0" indent="-180975" algn="just">
              <a:spcBef>
                <a:spcPts val="0"/>
              </a:spcBef>
              <a:spcAft>
                <a:spcPts val="600"/>
              </a:spcAft>
              <a:buClr>
                <a:srgbClr val="CD0000"/>
              </a:buClr>
              <a:buSzPct val="110000"/>
              <a:buFont typeface="Arial" pitchFamily="34" charset="0"/>
              <a:buChar char="•"/>
            </a:pPr>
            <a:r>
              <a:rPr lang="es-ES" sz="1300" dirty="0"/>
              <a:t>Consta de un Comité de Conflictos compuesto solamente por miembros independientes.</a:t>
            </a:r>
          </a:p>
          <a:p>
            <a:pPr marL="180975" lvl="0" indent="-180975" algn="just">
              <a:spcBef>
                <a:spcPts val="0"/>
              </a:spcBef>
              <a:spcAft>
                <a:spcPts val="600"/>
              </a:spcAft>
              <a:buClr>
                <a:srgbClr val="CD0000"/>
              </a:buClr>
              <a:buSzPct val="110000"/>
              <a:buFont typeface="Arial" pitchFamily="34" charset="0"/>
              <a:buChar char="•"/>
            </a:pPr>
            <a:r>
              <a:rPr lang="es-ES" sz="1300" dirty="0">
                <a:latin typeface="Century Gothic" panose="020B0502020202020204" pitchFamily="34" charset="0"/>
              </a:rPr>
              <a:t>De cancelarse el proyecto, se siguen pagando dividendos con ingresos de aeropuerto actual. </a:t>
            </a:r>
          </a:p>
          <a:p>
            <a:pPr marL="180975" lvl="0" indent="-180975" algn="just">
              <a:spcBef>
                <a:spcPts val="0"/>
              </a:spcBef>
              <a:spcAft>
                <a:spcPts val="600"/>
              </a:spcAft>
              <a:buClr>
                <a:srgbClr val="CD0000"/>
              </a:buClr>
              <a:buSzPct val="110000"/>
              <a:buFont typeface="Arial" pitchFamily="34" charset="0"/>
              <a:buChar char="•"/>
            </a:pPr>
            <a:endParaRPr lang="es-ES" sz="1300" dirty="0">
              <a:latin typeface="Century Gothic" panose="020B0502020202020204" pitchFamily="34" charset="0"/>
            </a:endParaRPr>
          </a:p>
        </p:txBody>
      </p:sp>
      <p:sp>
        <p:nvSpPr>
          <p:cNvPr id="3" name="2 Marcador de número de diapositiva"/>
          <p:cNvSpPr>
            <a:spLocks noGrp="1"/>
          </p:cNvSpPr>
          <p:nvPr>
            <p:ph type="sldNum" sz="quarter" idx="12"/>
          </p:nvPr>
        </p:nvSpPr>
        <p:spPr>
          <a:xfrm>
            <a:off x="7010400" y="6465019"/>
            <a:ext cx="2133600" cy="365125"/>
          </a:xfrm>
        </p:spPr>
        <p:txBody>
          <a:bodyPr/>
          <a:lstStyle/>
          <a:p>
            <a:fld id="{05E83AA4-A00D-4AA0-8FE8-B93C9F3EC141}" type="slidenum">
              <a:rPr lang="es-ES" altLang="es-MX" smtClean="0"/>
              <a:pPr/>
              <a:t>45</a:t>
            </a:fld>
            <a:endParaRPr lang="es-ES" altLang="es-MX" dirty="0"/>
          </a:p>
        </p:txBody>
      </p:sp>
      <p:sp>
        <p:nvSpPr>
          <p:cNvPr id="9" name="2 Marcador de contenido">
            <a:extLst>
              <a:ext uri="{FF2B5EF4-FFF2-40B4-BE49-F238E27FC236}">
                <a16:creationId xmlns="" xmlns:a16="http://schemas.microsoft.com/office/drawing/2014/main" id="{C376A53A-6C13-4855-9405-2CF2BC4F80E7}"/>
              </a:ext>
            </a:extLst>
          </p:cNvPr>
          <p:cNvSpPr txBox="1">
            <a:spLocks/>
          </p:cNvSpPr>
          <p:nvPr/>
        </p:nvSpPr>
        <p:spPr bwMode="auto">
          <a:xfrm>
            <a:off x="4471070" y="1253151"/>
            <a:ext cx="4215730" cy="4224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lvl1pPr marL="342900" indent="-342900" algn="l" defTabSz="457200" rtl="0" fontAlgn="base">
              <a:spcBef>
                <a:spcPct val="20000"/>
              </a:spcBef>
              <a:spcAft>
                <a:spcPct val="0"/>
              </a:spcAft>
              <a:buFont typeface="Arial" pitchFamily="34" charset="0"/>
              <a:buChar char="•"/>
              <a:defRPr sz="2800" kern="1200">
                <a:solidFill>
                  <a:schemeClr val="tx1"/>
                </a:solidFill>
                <a:latin typeface="Century Gothic" panose="020B0502020202020204" pitchFamily="34" charset="0"/>
                <a:ea typeface="Century Gothic" panose="020B0502020202020204" pitchFamily="34" charset="0"/>
                <a:cs typeface="Century Gothic" panose="020B0502020202020204" pitchFamily="34" charset="0"/>
              </a:defRPr>
            </a:lvl1pPr>
            <a:lvl2pPr marL="742950" indent="-285750" algn="l" defTabSz="457200" rtl="0" fontAlgn="base">
              <a:spcBef>
                <a:spcPct val="20000"/>
              </a:spcBef>
              <a:spcAft>
                <a:spcPct val="0"/>
              </a:spcAft>
              <a:buFont typeface="Arial" pitchFamily="34" charset="0"/>
              <a:buChar char="–"/>
              <a:defRPr sz="2400" kern="1200">
                <a:solidFill>
                  <a:schemeClr val="tx1"/>
                </a:solidFill>
                <a:latin typeface="Century Gothic" panose="020B0502020202020204" pitchFamily="34" charset="0"/>
                <a:ea typeface="Century Gothic" panose="020B0502020202020204" pitchFamily="34" charset="0"/>
                <a:cs typeface="Century Gothic" panose="020B0502020202020204" pitchFamily="34" charset="0"/>
              </a:defRPr>
            </a:lvl2pPr>
            <a:lvl3pPr marL="1143000" indent="-228600" algn="l" defTabSz="457200" rtl="0" fontAlgn="base">
              <a:spcBef>
                <a:spcPct val="20000"/>
              </a:spcBef>
              <a:spcAft>
                <a:spcPct val="0"/>
              </a:spcAft>
              <a:buFont typeface="Arial" pitchFamily="34" charset="0"/>
              <a:buChar char="•"/>
              <a:defRPr sz="2000" kern="1200">
                <a:solidFill>
                  <a:schemeClr val="tx1"/>
                </a:solidFill>
                <a:latin typeface="Century Gothic" panose="020B0502020202020204" pitchFamily="34" charset="0"/>
                <a:ea typeface="Century Gothic" panose="020B0502020202020204" pitchFamily="34" charset="0"/>
                <a:cs typeface="Century Gothic" panose="020B0502020202020204" pitchFamily="34" charset="0"/>
              </a:defRPr>
            </a:lvl3pPr>
            <a:lvl4pPr marL="1600200" indent="-228600" algn="l" defTabSz="457200" rtl="0" fontAlgn="base">
              <a:spcBef>
                <a:spcPct val="20000"/>
              </a:spcBef>
              <a:spcAft>
                <a:spcPct val="0"/>
              </a:spcAft>
              <a:buFont typeface="Arial" pitchFamily="34" charset="0"/>
              <a:buChar char="–"/>
              <a:defRPr kern="1200">
                <a:solidFill>
                  <a:schemeClr val="tx1"/>
                </a:solidFill>
                <a:latin typeface="Century Gothic" panose="020B0502020202020204" pitchFamily="34" charset="0"/>
                <a:ea typeface="Century Gothic" panose="020B0502020202020204" pitchFamily="34" charset="0"/>
                <a:cs typeface="Century Gothic" panose="020B0502020202020204" pitchFamily="34" charset="0"/>
              </a:defRPr>
            </a:lvl4pPr>
            <a:lvl5pPr marL="2057400" indent="-228600" algn="l" defTabSz="457200" rtl="0" fontAlgn="base">
              <a:spcBef>
                <a:spcPct val="20000"/>
              </a:spcBef>
              <a:spcAft>
                <a:spcPct val="0"/>
              </a:spcAft>
              <a:buFont typeface="Arial" pitchFamily="34" charset="0"/>
              <a:buChar char="»"/>
              <a:defRPr kern="1200">
                <a:solidFill>
                  <a:schemeClr val="tx1"/>
                </a:solidFill>
                <a:latin typeface="Century Gothic" panose="020B0502020202020204" pitchFamily="34" charset="0"/>
                <a:ea typeface="Century Gothic" panose="020B0502020202020204" pitchFamily="34" charset="0"/>
                <a:cs typeface="Century Gothic" panose="020B0502020202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180975" indent="-180975" algn="just">
              <a:spcBef>
                <a:spcPts val="0"/>
              </a:spcBef>
              <a:spcAft>
                <a:spcPts val="600"/>
              </a:spcAft>
              <a:buClr>
                <a:srgbClr val="CD0000"/>
              </a:buClr>
              <a:buSzPct val="110000"/>
            </a:pPr>
            <a:r>
              <a:rPr lang="es-ES" sz="1300" dirty="0"/>
              <a:t>En los 3 primeros años no hay pago de dividendos; a partir de ahí, suben paulatinamente.</a:t>
            </a:r>
          </a:p>
          <a:p>
            <a:pPr marL="180975" indent="-180975" algn="just">
              <a:spcBef>
                <a:spcPts val="0"/>
              </a:spcBef>
              <a:spcAft>
                <a:spcPts val="600"/>
              </a:spcAft>
              <a:buClr>
                <a:srgbClr val="CD0000"/>
              </a:buClr>
              <a:buSzPct val="110000"/>
            </a:pPr>
            <a:r>
              <a:rPr lang="es-ES" sz="1300" dirty="0"/>
              <a:t>La tasa de retorno objetivo es fija, marginando a los inversionistas de mejoras en eficiencia.</a:t>
            </a:r>
          </a:p>
          <a:p>
            <a:pPr marL="180975" indent="-180975" algn="just">
              <a:spcBef>
                <a:spcPts val="0"/>
              </a:spcBef>
              <a:spcAft>
                <a:spcPts val="600"/>
              </a:spcAft>
              <a:buClr>
                <a:srgbClr val="CD0000"/>
              </a:buClr>
              <a:buSzPct val="110000"/>
            </a:pPr>
            <a:r>
              <a:rPr lang="es-ES" sz="1300" dirty="0"/>
              <a:t>Hay instrumentos con exposición al mismo sector que han tenido un rendimiento superior en los últimos años.  </a:t>
            </a:r>
          </a:p>
          <a:p>
            <a:pPr marL="180975" indent="-180975" algn="just">
              <a:spcBef>
                <a:spcPts val="0"/>
              </a:spcBef>
              <a:spcAft>
                <a:spcPts val="600"/>
              </a:spcAft>
              <a:buClr>
                <a:srgbClr val="CD0000"/>
              </a:buClr>
              <a:buSzPct val="110000"/>
            </a:pPr>
            <a:r>
              <a:rPr lang="es-MX" sz="1300" dirty="0"/>
              <a:t>El Comité Técnico carece de gente especializada en el sector aeroportuario.</a:t>
            </a:r>
          </a:p>
          <a:p>
            <a:pPr marL="180975" indent="-180975" algn="just">
              <a:spcBef>
                <a:spcPts val="0"/>
              </a:spcBef>
              <a:spcAft>
                <a:spcPts val="600"/>
              </a:spcAft>
              <a:buClr>
                <a:srgbClr val="CD0000"/>
              </a:buClr>
              <a:buSzPct val="110000"/>
            </a:pPr>
            <a:r>
              <a:rPr lang="es-MX" sz="1300" dirty="0"/>
              <a:t>Hay un faltante del proyecto por financiar, de ~3,500 mdd, sujeto al Presupuesto de Egresos de la Federación para </a:t>
            </a:r>
            <a:r>
              <a:rPr lang="es-MX" sz="1300" dirty="0" smtClean="0"/>
              <a:t>los </a:t>
            </a:r>
            <a:r>
              <a:rPr lang="es-MX" sz="1300" dirty="0"/>
              <a:t>próximos 3 años. </a:t>
            </a:r>
          </a:p>
          <a:p>
            <a:pPr marL="180975" indent="-180975" algn="just">
              <a:spcBef>
                <a:spcPts val="0"/>
              </a:spcBef>
              <a:spcAft>
                <a:spcPts val="600"/>
              </a:spcAft>
              <a:buClr>
                <a:srgbClr val="CD0000"/>
              </a:buClr>
              <a:buSzPct val="110000"/>
            </a:pPr>
            <a:r>
              <a:rPr lang="es-MX" sz="1300" dirty="0"/>
              <a:t>La terminación de la obra dependerá de obras de infraestructura de transporte. </a:t>
            </a:r>
          </a:p>
          <a:p>
            <a:pPr marL="180975" indent="-180975" algn="just">
              <a:spcBef>
                <a:spcPts val="0"/>
              </a:spcBef>
              <a:spcAft>
                <a:spcPts val="600"/>
              </a:spcAft>
              <a:buClr>
                <a:srgbClr val="CD0000"/>
              </a:buClr>
              <a:buSzPct val="110000"/>
            </a:pPr>
            <a:r>
              <a:rPr lang="es-MX" sz="1300" dirty="0"/>
              <a:t>El AICM ha mostrado ser ineficiente respecto a aeropuertos administrados por el sector privado.</a:t>
            </a:r>
          </a:p>
          <a:p>
            <a:pPr marL="180975" indent="-180975" algn="just">
              <a:spcBef>
                <a:spcPts val="0"/>
              </a:spcBef>
              <a:spcAft>
                <a:spcPts val="600"/>
              </a:spcAft>
              <a:buClr>
                <a:srgbClr val="CD0000"/>
              </a:buClr>
              <a:buSzPct val="110000"/>
            </a:pPr>
            <a:r>
              <a:rPr lang="es-MX" sz="1300" dirty="0"/>
              <a:t>No hay beneficios fiscales para inversionistas que no estén bajo el régimen de inversión de las Afores, limitando la bursatilidad de la Fibra.</a:t>
            </a:r>
          </a:p>
          <a:p>
            <a:pPr marL="180975" indent="-180975" algn="just">
              <a:spcBef>
                <a:spcPts val="0"/>
              </a:spcBef>
              <a:spcAft>
                <a:spcPts val="600"/>
              </a:spcAft>
              <a:buClr>
                <a:srgbClr val="CD0000"/>
              </a:buClr>
              <a:buSzPct val="110000"/>
            </a:pPr>
            <a:r>
              <a:rPr lang="es-MX" sz="1300" dirty="0"/>
              <a:t>Puede haber retrasos en los flujos si no hay excedentes en la TUA (derivados de una caída en pasajeros).</a:t>
            </a:r>
            <a:endParaRPr lang="es-ES" sz="1300" dirty="0"/>
          </a:p>
          <a:p>
            <a:pPr marL="180975" indent="-180975" algn="just">
              <a:spcBef>
                <a:spcPts val="0"/>
              </a:spcBef>
              <a:spcAft>
                <a:spcPts val="600"/>
              </a:spcAft>
              <a:buClr>
                <a:srgbClr val="CD0000"/>
              </a:buClr>
              <a:buSzPct val="110000"/>
            </a:pPr>
            <a:endParaRPr lang="es-ES" sz="1300" dirty="0"/>
          </a:p>
        </p:txBody>
      </p:sp>
      <p:sp>
        <p:nvSpPr>
          <p:cNvPr id="6" name="Rectángulo 5">
            <a:extLst>
              <a:ext uri="{FF2B5EF4-FFF2-40B4-BE49-F238E27FC236}">
                <a16:creationId xmlns="" xmlns:a16="http://schemas.microsoft.com/office/drawing/2014/main" id="{0822D0F8-49DF-405D-A707-9970889C594A}"/>
              </a:ext>
            </a:extLst>
          </p:cNvPr>
          <p:cNvSpPr/>
          <p:nvPr/>
        </p:nvSpPr>
        <p:spPr>
          <a:xfrm>
            <a:off x="140278" y="1245883"/>
            <a:ext cx="4215730" cy="5528252"/>
          </a:xfrm>
          <a:prstGeom prst="rect">
            <a:avLst/>
          </a:prstGeom>
          <a:solidFill>
            <a:srgbClr val="00B050">
              <a:alpha val="18000"/>
            </a:srgbClr>
          </a:solidFill>
          <a:ln w="25400">
            <a:solidFill>
              <a:srgbClr val="00B0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CuadroTexto 9">
            <a:extLst>
              <a:ext uri="{FF2B5EF4-FFF2-40B4-BE49-F238E27FC236}">
                <a16:creationId xmlns="" xmlns:a16="http://schemas.microsoft.com/office/drawing/2014/main" id="{33BFFD89-58FF-4EC2-BEC4-0D9722962C3F}"/>
              </a:ext>
            </a:extLst>
          </p:cNvPr>
          <p:cNvSpPr txBox="1"/>
          <p:nvPr/>
        </p:nvSpPr>
        <p:spPr>
          <a:xfrm>
            <a:off x="1172602" y="771992"/>
            <a:ext cx="1755609" cy="369332"/>
          </a:xfrm>
          <a:prstGeom prst="rect">
            <a:avLst/>
          </a:prstGeom>
          <a:noFill/>
        </p:spPr>
        <p:txBody>
          <a:bodyPr wrap="none" rtlCol="0">
            <a:spAutoFit/>
          </a:bodyPr>
          <a:lstStyle/>
          <a:p>
            <a:r>
              <a:rPr lang="es-MX" b="1" dirty="0">
                <a:solidFill>
                  <a:srgbClr val="00B050"/>
                </a:solidFill>
                <a:latin typeface="Century Gothic" panose="020B0502020202020204" pitchFamily="34" charset="0"/>
              </a:rPr>
              <a:t>Puntos a favor</a:t>
            </a:r>
            <a:endParaRPr lang="en-US" b="1" dirty="0">
              <a:solidFill>
                <a:srgbClr val="00B050"/>
              </a:solidFill>
              <a:latin typeface="Century Gothic" panose="020B0502020202020204" pitchFamily="34" charset="0"/>
            </a:endParaRPr>
          </a:p>
        </p:txBody>
      </p:sp>
      <p:sp>
        <p:nvSpPr>
          <p:cNvPr id="13" name="CuadroTexto 12">
            <a:extLst>
              <a:ext uri="{FF2B5EF4-FFF2-40B4-BE49-F238E27FC236}">
                <a16:creationId xmlns="" xmlns:a16="http://schemas.microsoft.com/office/drawing/2014/main" id="{F7629937-B122-4B4B-B09B-20F6994589C1}"/>
              </a:ext>
            </a:extLst>
          </p:cNvPr>
          <p:cNvSpPr txBox="1"/>
          <p:nvPr/>
        </p:nvSpPr>
        <p:spPr>
          <a:xfrm>
            <a:off x="5404875" y="764473"/>
            <a:ext cx="2048959" cy="369332"/>
          </a:xfrm>
          <a:prstGeom prst="rect">
            <a:avLst/>
          </a:prstGeom>
          <a:noFill/>
        </p:spPr>
        <p:txBody>
          <a:bodyPr wrap="none" rtlCol="0">
            <a:spAutoFit/>
          </a:bodyPr>
          <a:lstStyle/>
          <a:p>
            <a:r>
              <a:rPr lang="es-MX" b="1" dirty="0">
                <a:solidFill>
                  <a:srgbClr val="C00000"/>
                </a:solidFill>
                <a:latin typeface="Century Gothic" panose="020B0502020202020204" pitchFamily="34" charset="0"/>
              </a:rPr>
              <a:t>Puntos en contra</a:t>
            </a:r>
            <a:endParaRPr lang="en-US" b="1" dirty="0">
              <a:solidFill>
                <a:srgbClr val="C00000"/>
              </a:solidFill>
              <a:latin typeface="Century Gothic" panose="020B0502020202020204" pitchFamily="34" charset="0"/>
            </a:endParaRPr>
          </a:p>
        </p:txBody>
      </p:sp>
    </p:spTree>
    <p:extLst>
      <p:ext uri="{BB962C8B-B14F-4D97-AF65-F5344CB8AC3E}">
        <p14:creationId xmlns:p14="http://schemas.microsoft.com/office/powerpoint/2010/main" val="32471159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3998" y="288000"/>
            <a:ext cx="7590301" cy="631524"/>
          </a:xfrm>
        </p:spPr>
        <p:txBody>
          <a:bodyPr>
            <a:normAutofit/>
          </a:bodyPr>
          <a:lstStyle/>
          <a:p>
            <a:r>
              <a:rPr lang="es-ES" sz="2000" b="1" dirty="0">
                <a:latin typeface="Century Gothic" panose="020B0502020202020204" pitchFamily="34" charset="0"/>
              </a:rPr>
              <a:t>Propuesta de inversión</a:t>
            </a:r>
            <a:endParaRPr lang="es-MX" sz="2000" b="1" dirty="0">
              <a:latin typeface="Century Gothic" panose="020B0502020202020204" pitchFamily="34" charset="0"/>
            </a:endParaRPr>
          </a:p>
        </p:txBody>
      </p:sp>
      <p:sp>
        <p:nvSpPr>
          <p:cNvPr id="18" name="2 Marcador de contenido">
            <a:extLst>
              <a:ext uri="{FF2B5EF4-FFF2-40B4-BE49-F238E27FC236}">
                <a16:creationId xmlns="" xmlns:a16="http://schemas.microsoft.com/office/drawing/2014/main" id="{6F106649-F683-4DA5-B03A-E6C937B7FCFB}"/>
              </a:ext>
            </a:extLst>
          </p:cNvPr>
          <p:cNvSpPr>
            <a:spLocks noGrp="1"/>
          </p:cNvSpPr>
          <p:nvPr>
            <p:ph idx="1"/>
          </p:nvPr>
        </p:nvSpPr>
        <p:spPr>
          <a:xfrm>
            <a:off x="323528" y="1628800"/>
            <a:ext cx="8495963" cy="2351874"/>
          </a:xfrm>
        </p:spPr>
        <p:txBody>
          <a:bodyPr>
            <a:noAutofit/>
          </a:bodyPr>
          <a:lstStyle/>
          <a:p>
            <a:pPr marL="180975" lvl="0" indent="-180975" algn="just">
              <a:spcBef>
                <a:spcPts val="0"/>
              </a:spcBef>
              <a:spcAft>
                <a:spcPts val="600"/>
              </a:spcAft>
              <a:buClr>
                <a:srgbClr val="CD0000"/>
              </a:buClr>
              <a:buSzPct val="110000"/>
              <a:buFont typeface="Arial" pitchFamily="34" charset="0"/>
              <a:buChar char="•"/>
            </a:pPr>
            <a:r>
              <a:rPr lang="es-ES" sz="1600" dirty="0">
                <a:latin typeface="Century Gothic" panose="020B0502020202020204" pitchFamily="34" charset="0"/>
              </a:rPr>
              <a:t>Dadas las consideraciones expuestas y con la información disponible al 12 de marzo de 2018, se propone invertir </a:t>
            </a:r>
            <a:r>
              <a:rPr lang="es-ES" sz="1600" dirty="0"/>
              <a:t>en un intervalo entre </a:t>
            </a:r>
            <a:r>
              <a:rPr lang="es-ES" sz="1600" dirty="0">
                <a:latin typeface="Century Gothic" panose="020B0502020202020204" pitchFamily="34" charset="0"/>
              </a:rPr>
              <a:t>300 y 500 mdp en dicho </a:t>
            </a:r>
            <a:r>
              <a:rPr lang="es-ES" sz="1600" dirty="0" smtClean="0">
                <a:latin typeface="Century Gothic" panose="020B0502020202020204" pitchFamily="34" charset="0"/>
              </a:rPr>
              <a:t>instrumento</a:t>
            </a:r>
            <a:r>
              <a:rPr lang="es-ES" sz="1400" dirty="0"/>
              <a:t> </a:t>
            </a:r>
            <a:r>
              <a:rPr lang="es-ES" sz="1400" dirty="0" smtClean="0"/>
              <a:t>a una tasa de retorno real del 10%.</a:t>
            </a:r>
            <a:endParaRPr lang="es-ES" sz="1400" dirty="0">
              <a:latin typeface="Century Gothic" panose="020B0502020202020204" pitchFamily="34" charset="0"/>
            </a:endParaRPr>
          </a:p>
          <a:p>
            <a:pPr marL="180975" lvl="0" indent="-180975" algn="just">
              <a:spcBef>
                <a:spcPts val="0"/>
              </a:spcBef>
              <a:spcAft>
                <a:spcPts val="600"/>
              </a:spcAft>
              <a:buClr>
                <a:srgbClr val="CD0000"/>
              </a:buClr>
              <a:buSzPct val="110000"/>
              <a:buFont typeface="Arial" pitchFamily="34" charset="0"/>
              <a:buChar char="•"/>
            </a:pPr>
            <a:endParaRPr lang="es-ES" sz="1200" dirty="0">
              <a:latin typeface="Century Gothic" panose="020B0502020202020204" pitchFamily="34" charset="0"/>
            </a:endParaRPr>
          </a:p>
        </p:txBody>
      </p:sp>
      <p:sp>
        <p:nvSpPr>
          <p:cNvPr id="3" name="2 Marcador de número de diapositiva"/>
          <p:cNvSpPr>
            <a:spLocks noGrp="1"/>
          </p:cNvSpPr>
          <p:nvPr>
            <p:ph type="sldNum" sz="quarter" idx="12"/>
          </p:nvPr>
        </p:nvSpPr>
        <p:spPr/>
        <p:txBody>
          <a:bodyPr/>
          <a:lstStyle/>
          <a:p>
            <a:fld id="{05E83AA4-A00D-4AA0-8FE8-B93C9F3EC141}" type="slidenum">
              <a:rPr lang="es-ES" altLang="es-MX" smtClean="0"/>
              <a:pPr/>
              <a:t>46</a:t>
            </a:fld>
            <a:endParaRPr lang="es-ES" altLang="es-MX" dirty="0"/>
          </a:p>
        </p:txBody>
      </p:sp>
    </p:spTree>
    <p:extLst>
      <p:ext uri="{BB962C8B-B14F-4D97-AF65-F5344CB8AC3E}">
        <p14:creationId xmlns:p14="http://schemas.microsoft.com/office/powerpoint/2010/main" val="392184350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8 Rectángulo"/>
          <p:cNvSpPr/>
          <p:nvPr/>
        </p:nvSpPr>
        <p:spPr>
          <a:xfrm>
            <a:off x="899592" y="2448633"/>
            <a:ext cx="7056784" cy="381987"/>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s-MX"/>
          </a:p>
        </p:txBody>
      </p:sp>
      <p:sp>
        <p:nvSpPr>
          <p:cNvPr id="7" name="1 Título"/>
          <p:cNvSpPr txBox="1">
            <a:spLocks/>
          </p:cNvSpPr>
          <p:nvPr/>
        </p:nvSpPr>
        <p:spPr bwMode="auto">
          <a:xfrm>
            <a:off x="232470" y="0"/>
            <a:ext cx="2163628" cy="568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MX" sz="2000" dirty="0">
                <a:latin typeface="Century Gothic" panose="020B0502020202020204" pitchFamily="34" charset="0"/>
              </a:rPr>
              <a:t>Orden del día</a:t>
            </a:r>
          </a:p>
        </p:txBody>
      </p:sp>
      <p:sp>
        <p:nvSpPr>
          <p:cNvPr id="8" name="1 Marcador de contenido"/>
          <p:cNvSpPr txBox="1">
            <a:spLocks/>
          </p:cNvSpPr>
          <p:nvPr/>
        </p:nvSpPr>
        <p:spPr bwMode="auto">
          <a:xfrm>
            <a:off x="865639" y="1508399"/>
            <a:ext cx="7056784" cy="3743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defPPr>
              <a:defRPr lang="es-ES"/>
            </a:defPPr>
            <a:lvl1pPr algn="l" defTabSz="457200" rtl="0" eaLnBrk="0" fontAlgn="base" hangingPunct="0">
              <a:spcBef>
                <a:spcPct val="0"/>
              </a:spcBef>
              <a:spcAft>
                <a:spcPct val="0"/>
              </a:spcAft>
              <a:defRPr kern="1200">
                <a:solidFill>
                  <a:schemeClr val="tx1"/>
                </a:solidFill>
                <a:latin typeface="Calibri"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Calibri"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Calibri"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Calibri"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Calibri" pitchFamily="34" charset="0"/>
                <a:ea typeface="+mn-ea"/>
                <a:cs typeface="+mn-cs"/>
              </a:defRPr>
            </a:lvl5pPr>
            <a:lvl6pPr marL="2286000" algn="l" defTabSz="914400" rtl="0" eaLnBrk="1" latinLnBrk="0" hangingPunct="1">
              <a:defRPr kern="1200">
                <a:solidFill>
                  <a:schemeClr val="tx1"/>
                </a:solidFill>
                <a:latin typeface="Calibri" pitchFamily="34" charset="0"/>
                <a:ea typeface="+mn-ea"/>
                <a:cs typeface="+mn-cs"/>
              </a:defRPr>
            </a:lvl6pPr>
            <a:lvl7pPr marL="2743200" algn="l" defTabSz="914400" rtl="0" eaLnBrk="1" latinLnBrk="0" hangingPunct="1">
              <a:defRPr kern="1200">
                <a:solidFill>
                  <a:schemeClr val="tx1"/>
                </a:solidFill>
                <a:latin typeface="Calibri" pitchFamily="34" charset="0"/>
                <a:ea typeface="+mn-ea"/>
                <a:cs typeface="+mn-cs"/>
              </a:defRPr>
            </a:lvl7pPr>
            <a:lvl8pPr marL="3200400" algn="l" defTabSz="914400" rtl="0" eaLnBrk="1" latinLnBrk="0" hangingPunct="1">
              <a:defRPr kern="1200">
                <a:solidFill>
                  <a:schemeClr val="tx1"/>
                </a:solidFill>
                <a:latin typeface="Calibri" pitchFamily="34" charset="0"/>
                <a:ea typeface="+mn-ea"/>
                <a:cs typeface="+mn-cs"/>
              </a:defRPr>
            </a:lvl8pPr>
            <a:lvl9pPr marL="3657600" algn="l" defTabSz="914400" rtl="0" eaLnBrk="1" latinLnBrk="0" hangingPunct="1">
              <a:defRPr kern="1200">
                <a:solidFill>
                  <a:schemeClr val="tx1"/>
                </a:solidFill>
                <a:latin typeface="Calibri" pitchFamily="34" charset="0"/>
                <a:ea typeface="+mn-ea"/>
                <a:cs typeface="+mn-cs"/>
              </a:defRPr>
            </a:lvl9pPr>
          </a:lstStyle>
          <a:p>
            <a:pPr marL="285750" indent="-285750" eaLnBrk="1" hangingPunct="1">
              <a:buFont typeface="+mj-lt"/>
              <a:buAutoNum type="romanUcPeriod"/>
            </a:pPr>
            <a:r>
              <a:rPr lang="es-MX" sz="1600" dirty="0">
                <a:solidFill>
                  <a:prstClr val="black"/>
                </a:solidFill>
                <a:latin typeface="Century Gothic" panose="020B0502020202020204" pitchFamily="34" charset="0"/>
              </a:rPr>
              <a:t>Informe y estrategia del FANVIT</a:t>
            </a: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r>
              <a:rPr lang="es-MX" sz="1600" dirty="0">
                <a:solidFill>
                  <a:prstClr val="black"/>
                </a:solidFill>
                <a:latin typeface="Century Gothic" panose="020B0502020202020204" pitchFamily="34" charset="0"/>
              </a:rPr>
              <a:t>Presentación y propuesta de Fibra E Aeropuerto</a:t>
            </a: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r>
              <a:rPr lang="es-MX" sz="1600" dirty="0">
                <a:solidFill>
                  <a:prstClr val="black"/>
                </a:solidFill>
                <a:latin typeface="Century Gothic" panose="020B0502020202020204" pitchFamily="34" charset="0"/>
              </a:rPr>
              <a:t>Informe sobre el resultado contable de inversión febrero 2018</a:t>
            </a: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r>
              <a:rPr lang="es-MX" sz="1600" dirty="0">
                <a:solidFill>
                  <a:prstClr val="black"/>
                </a:solidFill>
                <a:latin typeface="Century Gothic" panose="020B0502020202020204" pitchFamily="34" charset="0"/>
              </a:rPr>
              <a:t> Informe sobre la Política de traspasos de la Tesorería al FANVIT</a:t>
            </a: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r>
              <a:rPr lang="es-MX" sz="1600" dirty="0">
                <a:solidFill>
                  <a:prstClr val="black"/>
                </a:solidFill>
                <a:latin typeface="Century Gothic" panose="020B0502020202020204" pitchFamily="34" charset="0"/>
              </a:rPr>
              <a:t>Informe sobre el entorno económico nacional e internacional</a:t>
            </a: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r>
              <a:rPr lang="es-MX" sz="1600" dirty="0">
                <a:solidFill>
                  <a:prstClr val="black"/>
                </a:solidFill>
                <a:latin typeface="Century Gothic" panose="020B0502020202020204" pitchFamily="34" charset="0"/>
              </a:rPr>
              <a:t>  Informe y estrategia del FINVIT</a:t>
            </a:r>
          </a:p>
          <a:p>
            <a:pPr eaLnBrk="1" hangingPunct="1"/>
            <a:endParaRPr lang="es-MX" sz="1600" dirty="0">
              <a:solidFill>
                <a:prstClr val="black"/>
              </a:solidFill>
              <a:latin typeface="Century Gothic" panose="020B0502020202020204" pitchFamily="34" charset="0"/>
            </a:endParaRPr>
          </a:p>
          <a:p>
            <a:pPr eaLnBrk="1" hangingPunct="1"/>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p:txBody>
      </p:sp>
      <p:sp>
        <p:nvSpPr>
          <p:cNvPr id="6" name="3 Marcador de número de diapositiva"/>
          <p:cNvSpPr>
            <a:spLocks noGrp="1"/>
          </p:cNvSpPr>
          <p:nvPr>
            <p:ph type="sldNum" sz="quarter" idx="12"/>
          </p:nvPr>
        </p:nvSpPr>
        <p:spPr>
          <a:xfrm>
            <a:off x="8134502" y="6365875"/>
            <a:ext cx="552298" cy="365125"/>
          </a:xfrm>
        </p:spPr>
        <p:txBody>
          <a:bodyPr/>
          <a:lstStyle/>
          <a:p>
            <a:pPr algn="ctr"/>
            <a:fld id="{05E83AA4-A00D-4AA0-8FE8-B93C9F3EC141}" type="slidenum">
              <a:rPr lang="es-ES" altLang="es-MX" smtClean="0">
                <a:latin typeface="Century Gothic" panose="020B0502020202020204" pitchFamily="34" charset="0"/>
              </a:rPr>
              <a:pPr algn="ctr"/>
              <a:t>47</a:t>
            </a:fld>
            <a:endParaRPr lang="es-ES" altLang="es-MX" dirty="0">
              <a:latin typeface="Century Gothic" panose="020B0502020202020204" pitchFamily="34" charset="0"/>
            </a:endParaRPr>
          </a:p>
        </p:txBody>
      </p:sp>
      <p:sp>
        <p:nvSpPr>
          <p:cNvPr id="11" name="10 Rectángulo"/>
          <p:cNvSpPr/>
          <p:nvPr/>
        </p:nvSpPr>
        <p:spPr>
          <a:xfrm>
            <a:off x="232470" y="458441"/>
            <a:ext cx="8323122" cy="738664"/>
          </a:xfrm>
          <a:prstGeom prst="rect">
            <a:avLst/>
          </a:prstGeom>
        </p:spPr>
        <p:txBody>
          <a:bodyPr wrap="square">
            <a:spAutoFit/>
          </a:bodyPr>
          <a:lstStyle/>
          <a:p>
            <a:pPr algn="ctr" defTabSz="457200"/>
            <a:r>
              <a:rPr lang="es-MX" sz="1400" b="1" dirty="0">
                <a:latin typeface="Century Gothic" panose="020B0502020202020204" pitchFamily="34" charset="0"/>
                <a:ea typeface="Myriad Pro"/>
                <a:cs typeface="Myriad Pro"/>
              </a:rPr>
              <a:t>Grupo de Trabajo de Inversiones </a:t>
            </a:r>
          </a:p>
          <a:p>
            <a:pPr algn="ctr"/>
            <a:r>
              <a:rPr lang="es-MX" sz="1400" b="1" dirty="0">
                <a:latin typeface="Century Gothic" panose="020B0502020202020204" pitchFamily="34" charset="0"/>
                <a:ea typeface="Myriad Pro"/>
                <a:cs typeface="Myriad Pro"/>
              </a:rPr>
              <a:t>Sesión número 042</a:t>
            </a:r>
          </a:p>
          <a:p>
            <a:pPr algn="ctr" defTabSz="457200"/>
            <a:r>
              <a:rPr lang="es-MX" sz="1400" b="1" dirty="0">
                <a:latin typeface="Century Gothic" panose="020B0502020202020204" pitchFamily="34" charset="0"/>
                <a:ea typeface="Myriad Pro"/>
                <a:cs typeface="Myriad Pro"/>
              </a:rPr>
              <a:t>Marzo 2018</a:t>
            </a:r>
          </a:p>
        </p:txBody>
      </p:sp>
    </p:spTree>
    <p:extLst>
      <p:ext uri="{BB962C8B-B14F-4D97-AF65-F5344CB8AC3E}">
        <p14:creationId xmlns:p14="http://schemas.microsoft.com/office/powerpoint/2010/main" val="40285590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9A02B030-2CC7-4537-B982-8C22B2EBDB66}"/>
              </a:ext>
            </a:extLst>
          </p:cNvPr>
          <p:cNvSpPr>
            <a:spLocks noGrp="1"/>
          </p:cNvSpPr>
          <p:nvPr>
            <p:ph type="title"/>
          </p:nvPr>
        </p:nvSpPr>
        <p:spPr>
          <a:xfrm>
            <a:off x="323528" y="274638"/>
            <a:ext cx="7416824" cy="922114"/>
          </a:xfrm>
        </p:spPr>
        <p:txBody>
          <a:bodyPr/>
          <a:lstStyle/>
          <a:p>
            <a:r>
              <a:rPr lang="es-MX" sz="2000" b="1" dirty="0">
                <a:latin typeface="Century Gothic" panose="020B0502020202020204" pitchFamily="34" charset="0"/>
              </a:rPr>
              <a:t>Resultado contable de inversión 2018</a:t>
            </a:r>
            <a:r>
              <a:rPr lang="es-MX" sz="4400" b="1" dirty="0">
                <a:latin typeface="Century Gothic" panose="020B0502020202020204" pitchFamily="34" charset="0"/>
              </a:rPr>
              <a:t/>
            </a:r>
            <a:br>
              <a:rPr lang="es-MX" sz="4400" b="1" dirty="0">
                <a:latin typeface="Century Gothic" panose="020B0502020202020204" pitchFamily="34" charset="0"/>
              </a:rPr>
            </a:br>
            <a:r>
              <a:rPr lang="es-MX" sz="1400" b="1" dirty="0">
                <a:latin typeface="Century Gothic" panose="020B0502020202020204" pitchFamily="34" charset="0"/>
              </a:rPr>
              <a:t>(cifras al 28 de febrero de 2018 en </a:t>
            </a:r>
            <a:r>
              <a:rPr lang="es-MX" sz="1400" b="1" dirty="0" err="1">
                <a:latin typeface="Century Gothic" panose="020B0502020202020204" pitchFamily="34" charset="0"/>
              </a:rPr>
              <a:t>mdp</a:t>
            </a:r>
            <a:r>
              <a:rPr lang="es-MX" sz="1400" b="1" dirty="0">
                <a:latin typeface="Century Gothic" panose="020B0502020202020204" pitchFamily="34" charset="0"/>
              </a:rPr>
              <a:t>)</a:t>
            </a:r>
            <a:endParaRPr lang="es-MX" sz="1400" dirty="0"/>
          </a:p>
        </p:txBody>
      </p:sp>
      <p:sp>
        <p:nvSpPr>
          <p:cNvPr id="3" name="Marcador de contenido 2">
            <a:extLst>
              <a:ext uri="{FF2B5EF4-FFF2-40B4-BE49-F238E27FC236}">
                <a16:creationId xmlns:a16="http://schemas.microsoft.com/office/drawing/2014/main" xmlns="" id="{9D80431A-8ACB-4218-839A-8370A82F50F5}"/>
              </a:ext>
            </a:extLst>
          </p:cNvPr>
          <p:cNvSpPr>
            <a:spLocks noGrp="1"/>
          </p:cNvSpPr>
          <p:nvPr>
            <p:ph idx="1"/>
          </p:nvPr>
        </p:nvSpPr>
        <p:spPr>
          <a:xfrm>
            <a:off x="570384" y="2586648"/>
            <a:ext cx="7787208" cy="2196955"/>
          </a:xfrm>
        </p:spPr>
        <p:txBody>
          <a:bodyPr/>
          <a:lstStyle/>
          <a:p>
            <a:pPr marL="0" indent="0">
              <a:buNone/>
            </a:pPr>
            <a:r>
              <a:rPr lang="es-MX" sz="1400" dirty="0"/>
              <a:t>						</a:t>
            </a:r>
          </a:p>
          <a:p>
            <a:pPr marL="0" indent="0">
              <a:buNone/>
            </a:pPr>
            <a:r>
              <a:rPr lang="es-MX" sz="1400" dirty="0"/>
              <a:t>					</a:t>
            </a:r>
          </a:p>
          <a:p>
            <a:pPr marL="0" indent="0">
              <a:buNone/>
            </a:pPr>
            <a:r>
              <a:rPr lang="es-MX" sz="1400" dirty="0"/>
              <a:t>		</a:t>
            </a:r>
          </a:p>
        </p:txBody>
      </p:sp>
      <p:sp>
        <p:nvSpPr>
          <p:cNvPr id="4" name="Marcador de número de diapositiva 3">
            <a:extLst>
              <a:ext uri="{FF2B5EF4-FFF2-40B4-BE49-F238E27FC236}">
                <a16:creationId xmlns:a16="http://schemas.microsoft.com/office/drawing/2014/main" xmlns="" id="{63EC0693-FF08-479A-84FC-67388ED64A27}"/>
              </a:ext>
            </a:extLst>
          </p:cNvPr>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48</a:t>
            </a:fld>
            <a:endParaRPr lang="es-ES" altLang="es-MX" dirty="0">
              <a:latin typeface="Century Gothic" panose="020B0502020202020204" pitchFamily="34" charset="0"/>
            </a:endParaRPr>
          </a:p>
        </p:txBody>
      </p:sp>
      <p:graphicFrame>
        <p:nvGraphicFramePr>
          <p:cNvPr id="6" name="Tabla 5">
            <a:extLst>
              <a:ext uri="{FF2B5EF4-FFF2-40B4-BE49-F238E27FC236}">
                <a16:creationId xmlns:a16="http://schemas.microsoft.com/office/drawing/2014/main" xmlns="" id="{24FEB548-8828-44EC-91DE-9E49F18F86A0}"/>
              </a:ext>
            </a:extLst>
          </p:cNvPr>
          <p:cNvGraphicFramePr>
            <a:graphicFrameLocks noGrp="1"/>
          </p:cNvGraphicFramePr>
          <p:nvPr>
            <p:extLst>
              <p:ext uri="{D42A27DB-BD31-4B8C-83A1-F6EECF244321}">
                <p14:modId xmlns:p14="http://schemas.microsoft.com/office/powerpoint/2010/main" val="3366199802"/>
              </p:ext>
            </p:extLst>
          </p:nvPr>
        </p:nvGraphicFramePr>
        <p:xfrm>
          <a:off x="3635896" y="1419455"/>
          <a:ext cx="4248472" cy="370840"/>
        </p:xfrm>
        <a:graphic>
          <a:graphicData uri="http://schemas.openxmlformats.org/drawingml/2006/table">
            <a:tbl>
              <a:tblPr firstRow="1" bandRow="1">
                <a:tableStyleId>{5C22544A-7EE6-4342-B048-85BDC9FD1C3A}</a:tableStyleId>
              </a:tblPr>
              <a:tblGrid>
                <a:gridCol w="2160240">
                  <a:extLst>
                    <a:ext uri="{9D8B030D-6E8A-4147-A177-3AD203B41FA5}">
                      <a16:colId xmlns:a16="http://schemas.microsoft.com/office/drawing/2014/main" xmlns="" val="672039462"/>
                    </a:ext>
                  </a:extLst>
                </a:gridCol>
                <a:gridCol w="2088232">
                  <a:extLst>
                    <a:ext uri="{9D8B030D-6E8A-4147-A177-3AD203B41FA5}">
                      <a16:colId xmlns:a16="http://schemas.microsoft.com/office/drawing/2014/main" xmlns="" val="1482351005"/>
                    </a:ext>
                  </a:extLst>
                </a:gridCol>
              </a:tblGrid>
              <a:tr h="370840">
                <a:tc>
                  <a:txBody>
                    <a:bodyPr/>
                    <a:lstStyle/>
                    <a:p>
                      <a:pPr algn="ctr"/>
                      <a:r>
                        <a:rPr lang="es-MX" sz="1400" dirty="0">
                          <a:solidFill>
                            <a:schemeClr val="tx1"/>
                          </a:solidFill>
                        </a:rPr>
                        <a:t>Enero</a:t>
                      </a:r>
                      <a:r>
                        <a:rPr lang="es-MX" sz="1400" dirty="0"/>
                        <a:t> </a:t>
                      </a:r>
                    </a:p>
                  </a:txBody>
                  <a:tcPr>
                    <a:solidFill>
                      <a:schemeClr val="bg1">
                        <a:lumMod val="65000"/>
                      </a:schemeClr>
                    </a:solidFill>
                  </a:tcPr>
                </a:tc>
                <a:tc>
                  <a:txBody>
                    <a:bodyPr/>
                    <a:lstStyle/>
                    <a:p>
                      <a:pPr algn="ctr"/>
                      <a:r>
                        <a:rPr lang="es-MX" sz="1400" dirty="0">
                          <a:solidFill>
                            <a:schemeClr val="tx1"/>
                          </a:solidFill>
                        </a:rPr>
                        <a:t>Febrero</a:t>
                      </a:r>
                    </a:p>
                  </a:txBody>
                  <a:tcPr>
                    <a:solidFill>
                      <a:schemeClr val="bg1">
                        <a:lumMod val="65000"/>
                      </a:schemeClr>
                    </a:solidFill>
                  </a:tcPr>
                </a:tc>
                <a:extLst>
                  <a:ext uri="{0D108BD9-81ED-4DB2-BD59-A6C34878D82A}">
                    <a16:rowId xmlns:a16="http://schemas.microsoft.com/office/drawing/2014/main" xmlns="" val="3683109799"/>
                  </a:ext>
                </a:extLst>
              </a:tr>
            </a:tbl>
          </a:graphicData>
        </a:graphic>
      </p:graphicFrame>
      <p:graphicFrame>
        <p:nvGraphicFramePr>
          <p:cNvPr id="7" name="Tabla 6">
            <a:extLst>
              <a:ext uri="{FF2B5EF4-FFF2-40B4-BE49-F238E27FC236}">
                <a16:creationId xmlns:a16="http://schemas.microsoft.com/office/drawing/2014/main" xmlns="" id="{F147FB63-58AB-4D39-B5DF-FAB64AC0CB6E}"/>
              </a:ext>
            </a:extLst>
          </p:cNvPr>
          <p:cNvGraphicFramePr>
            <a:graphicFrameLocks noGrp="1"/>
          </p:cNvGraphicFramePr>
          <p:nvPr>
            <p:extLst>
              <p:ext uri="{D42A27DB-BD31-4B8C-83A1-F6EECF244321}">
                <p14:modId xmlns:p14="http://schemas.microsoft.com/office/powerpoint/2010/main" val="3160413822"/>
              </p:ext>
            </p:extLst>
          </p:nvPr>
        </p:nvGraphicFramePr>
        <p:xfrm>
          <a:off x="3635896" y="1867279"/>
          <a:ext cx="2160240" cy="304800"/>
        </p:xfrm>
        <a:graphic>
          <a:graphicData uri="http://schemas.openxmlformats.org/drawingml/2006/table">
            <a:tbl>
              <a:tblPr firstRow="1" bandRow="1">
                <a:tableStyleId>{5C22544A-7EE6-4342-B048-85BDC9FD1C3A}</a:tableStyleId>
              </a:tblPr>
              <a:tblGrid>
                <a:gridCol w="877365">
                  <a:extLst>
                    <a:ext uri="{9D8B030D-6E8A-4147-A177-3AD203B41FA5}">
                      <a16:colId xmlns:a16="http://schemas.microsoft.com/office/drawing/2014/main" xmlns="" val="2295625999"/>
                    </a:ext>
                  </a:extLst>
                </a:gridCol>
                <a:gridCol w="1282875">
                  <a:extLst>
                    <a:ext uri="{9D8B030D-6E8A-4147-A177-3AD203B41FA5}">
                      <a16:colId xmlns:a16="http://schemas.microsoft.com/office/drawing/2014/main" xmlns="" val="3880477093"/>
                    </a:ext>
                  </a:extLst>
                </a:gridCol>
              </a:tblGrid>
              <a:tr h="304800">
                <a:tc>
                  <a:txBody>
                    <a:bodyPr/>
                    <a:lstStyle/>
                    <a:p>
                      <a:pPr algn="r"/>
                      <a:r>
                        <a:rPr lang="es-MX" sz="1400" dirty="0">
                          <a:solidFill>
                            <a:schemeClr val="tx1"/>
                          </a:solidFill>
                        </a:rPr>
                        <a:t>FANVIT</a:t>
                      </a:r>
                    </a:p>
                  </a:txBody>
                  <a:tcPr>
                    <a:solidFill>
                      <a:schemeClr val="bg1">
                        <a:lumMod val="65000"/>
                      </a:schemeClr>
                    </a:solidFill>
                  </a:tcPr>
                </a:tc>
                <a:tc>
                  <a:txBody>
                    <a:bodyPr/>
                    <a:lstStyle/>
                    <a:p>
                      <a:pPr algn="r"/>
                      <a:r>
                        <a:rPr lang="es-MX" sz="1400" dirty="0">
                          <a:solidFill>
                            <a:schemeClr val="tx1"/>
                          </a:solidFill>
                        </a:rPr>
                        <a:t>Tesorería</a:t>
                      </a:r>
                    </a:p>
                  </a:txBody>
                  <a:tcPr>
                    <a:solidFill>
                      <a:schemeClr val="bg1">
                        <a:lumMod val="65000"/>
                      </a:schemeClr>
                    </a:solidFill>
                  </a:tcPr>
                </a:tc>
                <a:extLst>
                  <a:ext uri="{0D108BD9-81ED-4DB2-BD59-A6C34878D82A}">
                    <a16:rowId xmlns:a16="http://schemas.microsoft.com/office/drawing/2014/main" xmlns="" val="3631235637"/>
                  </a:ext>
                </a:extLst>
              </a:tr>
            </a:tbl>
          </a:graphicData>
        </a:graphic>
      </p:graphicFrame>
      <p:graphicFrame>
        <p:nvGraphicFramePr>
          <p:cNvPr id="8" name="Tabla 7">
            <a:extLst>
              <a:ext uri="{FF2B5EF4-FFF2-40B4-BE49-F238E27FC236}">
                <a16:creationId xmlns:a16="http://schemas.microsoft.com/office/drawing/2014/main" xmlns="" id="{86AD3D78-AC3C-49C3-A163-144404A493D7}"/>
              </a:ext>
            </a:extLst>
          </p:cNvPr>
          <p:cNvGraphicFramePr>
            <a:graphicFrameLocks noGrp="1"/>
          </p:cNvGraphicFramePr>
          <p:nvPr>
            <p:extLst>
              <p:ext uri="{D42A27DB-BD31-4B8C-83A1-F6EECF244321}">
                <p14:modId xmlns:p14="http://schemas.microsoft.com/office/powerpoint/2010/main" val="3707984244"/>
              </p:ext>
            </p:extLst>
          </p:nvPr>
        </p:nvGraphicFramePr>
        <p:xfrm>
          <a:off x="5796136" y="1867279"/>
          <a:ext cx="2088232" cy="304800"/>
        </p:xfrm>
        <a:graphic>
          <a:graphicData uri="http://schemas.openxmlformats.org/drawingml/2006/table">
            <a:tbl>
              <a:tblPr firstRow="1" bandRow="1">
                <a:tableStyleId>{5C22544A-7EE6-4342-B048-85BDC9FD1C3A}</a:tableStyleId>
              </a:tblPr>
              <a:tblGrid>
                <a:gridCol w="864096">
                  <a:extLst>
                    <a:ext uri="{9D8B030D-6E8A-4147-A177-3AD203B41FA5}">
                      <a16:colId xmlns:a16="http://schemas.microsoft.com/office/drawing/2014/main" xmlns="" val="2295625999"/>
                    </a:ext>
                  </a:extLst>
                </a:gridCol>
                <a:gridCol w="1224136">
                  <a:extLst>
                    <a:ext uri="{9D8B030D-6E8A-4147-A177-3AD203B41FA5}">
                      <a16:colId xmlns:a16="http://schemas.microsoft.com/office/drawing/2014/main" xmlns="" val="3880477093"/>
                    </a:ext>
                  </a:extLst>
                </a:gridCol>
              </a:tblGrid>
              <a:tr h="0">
                <a:tc>
                  <a:txBody>
                    <a:bodyPr/>
                    <a:lstStyle/>
                    <a:p>
                      <a:pPr algn="ctr"/>
                      <a:r>
                        <a:rPr lang="es-MX" sz="1400" dirty="0">
                          <a:solidFill>
                            <a:schemeClr val="tx1"/>
                          </a:solidFill>
                        </a:rPr>
                        <a:t>FANVIT</a:t>
                      </a:r>
                    </a:p>
                  </a:txBody>
                  <a:tcPr>
                    <a:solidFill>
                      <a:schemeClr val="bg1">
                        <a:lumMod val="65000"/>
                      </a:schemeClr>
                    </a:solidFill>
                  </a:tcPr>
                </a:tc>
                <a:tc>
                  <a:txBody>
                    <a:bodyPr/>
                    <a:lstStyle/>
                    <a:p>
                      <a:pPr algn="ctr"/>
                      <a:r>
                        <a:rPr lang="es-MX" sz="1400" dirty="0">
                          <a:solidFill>
                            <a:schemeClr val="tx1"/>
                          </a:solidFill>
                        </a:rPr>
                        <a:t>Tesorería</a:t>
                      </a:r>
                    </a:p>
                  </a:txBody>
                  <a:tcPr>
                    <a:solidFill>
                      <a:schemeClr val="bg1">
                        <a:lumMod val="65000"/>
                      </a:schemeClr>
                    </a:solidFill>
                  </a:tcPr>
                </a:tc>
                <a:extLst>
                  <a:ext uri="{0D108BD9-81ED-4DB2-BD59-A6C34878D82A}">
                    <a16:rowId xmlns:a16="http://schemas.microsoft.com/office/drawing/2014/main" xmlns="" val="3631235637"/>
                  </a:ext>
                </a:extLst>
              </a:tr>
            </a:tbl>
          </a:graphicData>
        </a:graphic>
      </p:graphicFrame>
      <p:graphicFrame>
        <p:nvGraphicFramePr>
          <p:cNvPr id="10" name="Tabla 9">
            <a:extLst>
              <a:ext uri="{FF2B5EF4-FFF2-40B4-BE49-F238E27FC236}">
                <a16:creationId xmlns:a16="http://schemas.microsoft.com/office/drawing/2014/main" xmlns="" id="{318404B5-7818-4F92-881B-AD674DEB1606}"/>
              </a:ext>
            </a:extLst>
          </p:cNvPr>
          <p:cNvGraphicFramePr>
            <a:graphicFrameLocks noGrp="1"/>
          </p:cNvGraphicFramePr>
          <p:nvPr>
            <p:extLst>
              <p:ext uri="{D42A27DB-BD31-4B8C-83A1-F6EECF244321}">
                <p14:modId xmlns:p14="http://schemas.microsoft.com/office/powerpoint/2010/main" val="2283774791"/>
              </p:ext>
            </p:extLst>
          </p:nvPr>
        </p:nvGraphicFramePr>
        <p:xfrm>
          <a:off x="1043608" y="2227319"/>
          <a:ext cx="6840760" cy="1828800"/>
        </p:xfrm>
        <a:graphic>
          <a:graphicData uri="http://schemas.openxmlformats.org/drawingml/2006/table">
            <a:tbl>
              <a:tblPr firstRow="1" bandRow="1">
                <a:tableStyleId>{5C22544A-7EE6-4342-B048-85BDC9FD1C3A}</a:tableStyleId>
              </a:tblPr>
              <a:tblGrid>
                <a:gridCol w="2592288">
                  <a:extLst>
                    <a:ext uri="{9D8B030D-6E8A-4147-A177-3AD203B41FA5}">
                      <a16:colId xmlns:a16="http://schemas.microsoft.com/office/drawing/2014/main" xmlns="" val="829924761"/>
                    </a:ext>
                  </a:extLst>
                </a:gridCol>
                <a:gridCol w="864096">
                  <a:extLst>
                    <a:ext uri="{9D8B030D-6E8A-4147-A177-3AD203B41FA5}">
                      <a16:colId xmlns:a16="http://schemas.microsoft.com/office/drawing/2014/main" xmlns="" val="3069200135"/>
                    </a:ext>
                  </a:extLst>
                </a:gridCol>
                <a:gridCol w="1296144">
                  <a:extLst>
                    <a:ext uri="{9D8B030D-6E8A-4147-A177-3AD203B41FA5}">
                      <a16:colId xmlns:a16="http://schemas.microsoft.com/office/drawing/2014/main" xmlns="" val="1202854662"/>
                    </a:ext>
                  </a:extLst>
                </a:gridCol>
                <a:gridCol w="864096">
                  <a:extLst>
                    <a:ext uri="{9D8B030D-6E8A-4147-A177-3AD203B41FA5}">
                      <a16:colId xmlns:a16="http://schemas.microsoft.com/office/drawing/2014/main" xmlns="" val="2866026849"/>
                    </a:ext>
                  </a:extLst>
                </a:gridCol>
                <a:gridCol w="1224136">
                  <a:extLst>
                    <a:ext uri="{9D8B030D-6E8A-4147-A177-3AD203B41FA5}">
                      <a16:colId xmlns:a16="http://schemas.microsoft.com/office/drawing/2014/main" xmlns="" val="999198382"/>
                    </a:ext>
                  </a:extLst>
                </a:gridCol>
              </a:tblGrid>
              <a:tr h="288032">
                <a:tc>
                  <a:txBody>
                    <a:bodyPr/>
                    <a:lstStyle/>
                    <a:p>
                      <a:r>
                        <a:rPr lang="es-MX" sz="1400" dirty="0">
                          <a:solidFill>
                            <a:schemeClr val="tx1"/>
                          </a:solidFill>
                        </a:rPr>
                        <a:t>Ingresos por intereses</a:t>
                      </a:r>
                    </a:p>
                  </a:txBody>
                  <a:tcPr>
                    <a:solidFill>
                      <a:schemeClr val="bg1">
                        <a:lumMod val="65000"/>
                      </a:schemeClr>
                    </a:solidFill>
                  </a:tcPr>
                </a:tc>
                <a:tc>
                  <a:txBody>
                    <a:bodyPr/>
                    <a:lstStyle/>
                    <a:p>
                      <a:pPr algn="r"/>
                      <a:r>
                        <a:rPr lang="es-MX" sz="1400" dirty="0">
                          <a:solidFill>
                            <a:schemeClr val="tx1"/>
                          </a:solidFill>
                        </a:rPr>
                        <a:t>622</a:t>
                      </a:r>
                    </a:p>
                  </a:txBody>
                  <a:tcPr>
                    <a:solidFill>
                      <a:schemeClr val="bg1">
                        <a:lumMod val="65000"/>
                      </a:schemeClr>
                    </a:solidFill>
                  </a:tcPr>
                </a:tc>
                <a:tc>
                  <a:txBody>
                    <a:bodyPr/>
                    <a:lstStyle/>
                    <a:p>
                      <a:pPr algn="r"/>
                      <a:r>
                        <a:rPr lang="es-MX" sz="1400" dirty="0">
                          <a:solidFill>
                            <a:schemeClr val="tx1"/>
                          </a:solidFill>
                        </a:rPr>
                        <a:t>146</a:t>
                      </a:r>
                    </a:p>
                  </a:txBody>
                  <a:tcPr>
                    <a:solidFill>
                      <a:schemeClr val="bg1">
                        <a:lumMod val="65000"/>
                      </a:schemeClr>
                    </a:solidFill>
                  </a:tcPr>
                </a:tc>
                <a:tc>
                  <a:txBody>
                    <a:bodyPr/>
                    <a:lstStyle/>
                    <a:p>
                      <a:pPr algn="r"/>
                      <a:r>
                        <a:rPr lang="es-MX" sz="1400" dirty="0">
                          <a:solidFill>
                            <a:schemeClr val="tx1"/>
                          </a:solidFill>
                        </a:rPr>
                        <a:t>553</a:t>
                      </a:r>
                    </a:p>
                  </a:txBody>
                  <a:tcPr>
                    <a:solidFill>
                      <a:schemeClr val="bg1">
                        <a:lumMod val="65000"/>
                      </a:schemeClr>
                    </a:solidFill>
                  </a:tcPr>
                </a:tc>
                <a:tc>
                  <a:txBody>
                    <a:bodyPr/>
                    <a:lstStyle/>
                    <a:p>
                      <a:pPr algn="r"/>
                      <a:r>
                        <a:rPr lang="es-MX" sz="1400" dirty="0">
                          <a:solidFill>
                            <a:schemeClr val="tx1"/>
                          </a:solidFill>
                        </a:rPr>
                        <a:t>157</a:t>
                      </a:r>
                    </a:p>
                  </a:txBody>
                  <a:tcPr>
                    <a:solidFill>
                      <a:schemeClr val="bg1">
                        <a:lumMod val="65000"/>
                      </a:schemeClr>
                    </a:solidFill>
                  </a:tcPr>
                </a:tc>
                <a:extLst>
                  <a:ext uri="{0D108BD9-81ED-4DB2-BD59-A6C34878D82A}">
                    <a16:rowId xmlns:a16="http://schemas.microsoft.com/office/drawing/2014/main" xmlns="" val="968801266"/>
                  </a:ext>
                </a:extLst>
              </a:tr>
              <a:tr h="288032">
                <a:tc>
                  <a:txBody>
                    <a:bodyPr/>
                    <a:lstStyle/>
                    <a:p>
                      <a:r>
                        <a:rPr lang="es-MX" sz="1400" b="0" dirty="0">
                          <a:solidFill>
                            <a:schemeClr val="tx1"/>
                          </a:solidFill>
                        </a:rPr>
                        <a:t>Ingresos por Intereses</a:t>
                      </a:r>
                    </a:p>
                  </a:txBody>
                  <a:tcPr>
                    <a:noFill/>
                  </a:tcPr>
                </a:tc>
                <a:tc>
                  <a:txBody>
                    <a:bodyPr/>
                    <a:lstStyle/>
                    <a:p>
                      <a:pPr algn="r"/>
                      <a:r>
                        <a:rPr lang="es-MX" sz="1400" b="0" dirty="0">
                          <a:solidFill>
                            <a:schemeClr val="tx1"/>
                          </a:solidFill>
                        </a:rPr>
                        <a:t>621</a:t>
                      </a:r>
                    </a:p>
                  </a:txBody>
                  <a:tcPr>
                    <a:noFill/>
                  </a:tcPr>
                </a:tc>
                <a:tc>
                  <a:txBody>
                    <a:bodyPr/>
                    <a:lstStyle/>
                    <a:p>
                      <a:pPr algn="r"/>
                      <a:r>
                        <a:rPr lang="es-MX" sz="1400" b="0" dirty="0">
                          <a:solidFill>
                            <a:schemeClr val="tx1"/>
                          </a:solidFill>
                        </a:rPr>
                        <a:t>146</a:t>
                      </a:r>
                    </a:p>
                  </a:txBody>
                  <a:tcPr>
                    <a:noFill/>
                  </a:tcPr>
                </a:tc>
                <a:tc>
                  <a:txBody>
                    <a:bodyPr/>
                    <a:lstStyle/>
                    <a:p>
                      <a:pPr algn="r"/>
                      <a:r>
                        <a:rPr lang="es-MX" sz="1400" b="0" dirty="0">
                          <a:solidFill>
                            <a:schemeClr val="tx1"/>
                          </a:solidFill>
                        </a:rPr>
                        <a:t>552</a:t>
                      </a:r>
                    </a:p>
                  </a:txBody>
                  <a:tcPr>
                    <a:noFill/>
                  </a:tcPr>
                </a:tc>
                <a:tc>
                  <a:txBody>
                    <a:bodyPr/>
                    <a:lstStyle/>
                    <a:p>
                      <a:pPr algn="r"/>
                      <a:r>
                        <a:rPr lang="es-MX" sz="1400" b="0" dirty="0">
                          <a:solidFill>
                            <a:schemeClr val="tx1"/>
                          </a:solidFill>
                        </a:rPr>
                        <a:t>157</a:t>
                      </a:r>
                    </a:p>
                  </a:txBody>
                  <a:tcPr>
                    <a:noFill/>
                  </a:tcPr>
                </a:tc>
                <a:extLst>
                  <a:ext uri="{0D108BD9-81ED-4DB2-BD59-A6C34878D82A}">
                    <a16:rowId xmlns:a16="http://schemas.microsoft.com/office/drawing/2014/main" xmlns="" val="1102487790"/>
                  </a:ext>
                </a:extLst>
              </a:tr>
              <a:tr h="288032">
                <a:tc>
                  <a:txBody>
                    <a:bodyPr/>
                    <a:lstStyle/>
                    <a:p>
                      <a:r>
                        <a:rPr lang="es-MX" sz="1400" dirty="0"/>
                        <a:t>Utilidad en cambios</a:t>
                      </a:r>
                    </a:p>
                  </a:txBody>
                  <a:tcPr>
                    <a:noFill/>
                  </a:tcPr>
                </a:tc>
                <a:tc>
                  <a:txBody>
                    <a:bodyPr/>
                    <a:lstStyle/>
                    <a:p>
                      <a:pPr algn="r"/>
                      <a:r>
                        <a:rPr lang="es-MX" sz="1400" b="0" dirty="0"/>
                        <a:t>1</a:t>
                      </a:r>
                    </a:p>
                  </a:txBody>
                  <a:tcPr>
                    <a:noFill/>
                  </a:tcPr>
                </a:tc>
                <a:tc>
                  <a:txBody>
                    <a:bodyPr/>
                    <a:lstStyle/>
                    <a:p>
                      <a:pPr algn="r"/>
                      <a:r>
                        <a:rPr lang="es-MX" sz="1400" b="0" dirty="0">
                          <a:solidFill>
                            <a:schemeClr val="tx1"/>
                          </a:solidFill>
                        </a:rPr>
                        <a:t>-</a:t>
                      </a:r>
                    </a:p>
                  </a:txBody>
                  <a:tcPr>
                    <a:noFill/>
                  </a:tcPr>
                </a:tc>
                <a:tc>
                  <a:txBody>
                    <a:bodyPr/>
                    <a:lstStyle/>
                    <a:p>
                      <a:pPr algn="r"/>
                      <a:r>
                        <a:rPr lang="es-MX" sz="1400" b="0" dirty="0">
                          <a:solidFill>
                            <a:schemeClr val="tx1"/>
                          </a:solidFill>
                        </a:rPr>
                        <a:t>1</a:t>
                      </a:r>
                    </a:p>
                  </a:txBody>
                  <a:tcPr>
                    <a:noFill/>
                  </a:tcPr>
                </a:tc>
                <a:tc>
                  <a:txBody>
                    <a:bodyPr/>
                    <a:lstStyle/>
                    <a:p>
                      <a:pPr algn="r"/>
                      <a:r>
                        <a:rPr lang="es-MX" sz="1400" b="0" dirty="0">
                          <a:solidFill>
                            <a:schemeClr val="tx1"/>
                          </a:solidFill>
                        </a:rPr>
                        <a:t>-</a:t>
                      </a:r>
                    </a:p>
                  </a:txBody>
                  <a:tcPr>
                    <a:noFill/>
                  </a:tcPr>
                </a:tc>
                <a:extLst>
                  <a:ext uri="{0D108BD9-81ED-4DB2-BD59-A6C34878D82A}">
                    <a16:rowId xmlns:a16="http://schemas.microsoft.com/office/drawing/2014/main" xmlns="" val="1429698801"/>
                  </a:ext>
                </a:extLst>
              </a:tr>
              <a:tr h="288032">
                <a:tc>
                  <a:txBody>
                    <a:bodyPr/>
                    <a:lstStyle/>
                    <a:p>
                      <a:r>
                        <a:rPr lang="es-MX" sz="1400" b="1" dirty="0"/>
                        <a:t>(-) Gastos por intereses</a:t>
                      </a:r>
                    </a:p>
                  </a:txBody>
                  <a:tcPr>
                    <a:solidFill>
                      <a:schemeClr val="bg1">
                        <a:lumMod val="65000"/>
                      </a:schemeClr>
                    </a:solidFill>
                  </a:tcPr>
                </a:tc>
                <a:tc>
                  <a:txBody>
                    <a:bodyPr/>
                    <a:lstStyle/>
                    <a:p>
                      <a:pPr algn="r"/>
                      <a:r>
                        <a:rPr lang="es-MX" sz="1400" b="1" dirty="0"/>
                        <a:t>-</a:t>
                      </a:r>
                    </a:p>
                  </a:txBody>
                  <a:tcPr>
                    <a:solidFill>
                      <a:schemeClr val="bg1">
                        <a:lumMod val="65000"/>
                      </a:schemeClr>
                    </a:solidFill>
                  </a:tcPr>
                </a:tc>
                <a:tc>
                  <a:txBody>
                    <a:bodyPr/>
                    <a:lstStyle/>
                    <a:p>
                      <a:pPr algn="r"/>
                      <a:r>
                        <a:rPr lang="es-MX" sz="1400" b="1" dirty="0">
                          <a:solidFill>
                            <a:schemeClr val="tx1"/>
                          </a:solidFill>
                        </a:rPr>
                        <a:t>-</a:t>
                      </a:r>
                    </a:p>
                  </a:txBody>
                  <a:tcPr>
                    <a:solidFill>
                      <a:schemeClr val="bg1">
                        <a:lumMod val="65000"/>
                      </a:schemeClr>
                    </a:solidFill>
                  </a:tcPr>
                </a:tc>
                <a:tc>
                  <a:txBody>
                    <a:bodyPr/>
                    <a:lstStyle/>
                    <a:p>
                      <a:pPr algn="r"/>
                      <a:r>
                        <a:rPr lang="es-MX" sz="1400" b="1" dirty="0">
                          <a:solidFill>
                            <a:schemeClr val="tx1"/>
                          </a:solidFill>
                        </a:rPr>
                        <a:t>-</a:t>
                      </a:r>
                    </a:p>
                  </a:txBody>
                  <a:tcPr>
                    <a:solidFill>
                      <a:schemeClr val="bg1">
                        <a:lumMod val="65000"/>
                      </a:schemeClr>
                    </a:solidFill>
                  </a:tcPr>
                </a:tc>
                <a:tc>
                  <a:txBody>
                    <a:bodyPr/>
                    <a:lstStyle/>
                    <a:p>
                      <a:pPr algn="r"/>
                      <a:r>
                        <a:rPr lang="es-MX" sz="1400" b="1" dirty="0">
                          <a:solidFill>
                            <a:schemeClr val="tx1"/>
                          </a:solidFill>
                        </a:rPr>
                        <a:t>-</a:t>
                      </a:r>
                    </a:p>
                  </a:txBody>
                  <a:tcPr>
                    <a:solidFill>
                      <a:schemeClr val="bg1">
                        <a:lumMod val="65000"/>
                      </a:schemeClr>
                    </a:solidFill>
                  </a:tcPr>
                </a:tc>
                <a:extLst>
                  <a:ext uri="{0D108BD9-81ED-4DB2-BD59-A6C34878D82A}">
                    <a16:rowId xmlns:a16="http://schemas.microsoft.com/office/drawing/2014/main" xmlns="" val="1355576930"/>
                  </a:ext>
                </a:extLst>
              </a:tr>
              <a:tr h="288032">
                <a:tc>
                  <a:txBody>
                    <a:bodyPr/>
                    <a:lstStyle/>
                    <a:p>
                      <a:r>
                        <a:rPr lang="es-MX" sz="1400" dirty="0"/>
                        <a:t>Perdida en cambios</a:t>
                      </a:r>
                    </a:p>
                  </a:txBody>
                  <a:tcPr>
                    <a:noFill/>
                  </a:tcPr>
                </a:tc>
                <a:tc>
                  <a:txBody>
                    <a:bodyPr/>
                    <a:lstStyle/>
                    <a:p>
                      <a:pPr algn="r"/>
                      <a:r>
                        <a:rPr lang="es-MX" sz="1400" dirty="0"/>
                        <a:t>-</a:t>
                      </a:r>
                    </a:p>
                  </a:txBody>
                  <a:tcPr>
                    <a:noFill/>
                  </a:tcPr>
                </a:tc>
                <a:tc>
                  <a:txBody>
                    <a:bodyPr/>
                    <a:lstStyle/>
                    <a:p>
                      <a:pPr algn="r"/>
                      <a:r>
                        <a:rPr lang="es-MX" sz="1400" dirty="0">
                          <a:solidFill>
                            <a:schemeClr val="tx1"/>
                          </a:solidFill>
                        </a:rPr>
                        <a:t>-</a:t>
                      </a:r>
                    </a:p>
                  </a:txBody>
                  <a:tcPr>
                    <a:noFill/>
                  </a:tcPr>
                </a:tc>
                <a:tc>
                  <a:txBody>
                    <a:bodyPr/>
                    <a:lstStyle/>
                    <a:p>
                      <a:pPr algn="r"/>
                      <a:r>
                        <a:rPr lang="es-MX" sz="1400" dirty="0">
                          <a:solidFill>
                            <a:schemeClr val="tx1"/>
                          </a:solidFill>
                        </a:rPr>
                        <a:t>-</a:t>
                      </a:r>
                    </a:p>
                  </a:txBody>
                  <a:tcPr>
                    <a:noFill/>
                  </a:tcPr>
                </a:tc>
                <a:tc>
                  <a:txBody>
                    <a:bodyPr/>
                    <a:lstStyle/>
                    <a:p>
                      <a:pPr algn="r"/>
                      <a:r>
                        <a:rPr lang="es-MX" sz="1400" dirty="0">
                          <a:solidFill>
                            <a:schemeClr val="tx1"/>
                          </a:solidFill>
                        </a:rPr>
                        <a:t>-</a:t>
                      </a:r>
                    </a:p>
                  </a:txBody>
                  <a:tcPr>
                    <a:noFill/>
                  </a:tcPr>
                </a:tc>
                <a:extLst>
                  <a:ext uri="{0D108BD9-81ED-4DB2-BD59-A6C34878D82A}">
                    <a16:rowId xmlns:a16="http://schemas.microsoft.com/office/drawing/2014/main" xmlns="" val="12659384"/>
                  </a:ext>
                </a:extLst>
              </a:tr>
              <a:tr h="288032">
                <a:tc>
                  <a:txBody>
                    <a:bodyPr/>
                    <a:lstStyle/>
                    <a:p>
                      <a:r>
                        <a:rPr lang="es-MX" sz="1400" b="1" dirty="0"/>
                        <a:t>(=)Margen Financiero</a:t>
                      </a:r>
                    </a:p>
                  </a:txBody>
                  <a:tcPr>
                    <a:solidFill>
                      <a:schemeClr val="bg1">
                        <a:lumMod val="65000"/>
                      </a:schemeClr>
                    </a:solidFill>
                  </a:tcPr>
                </a:tc>
                <a:tc>
                  <a:txBody>
                    <a:bodyPr/>
                    <a:lstStyle/>
                    <a:p>
                      <a:pPr algn="r"/>
                      <a:r>
                        <a:rPr lang="es-MX" sz="1400" b="1" dirty="0"/>
                        <a:t>622</a:t>
                      </a:r>
                    </a:p>
                  </a:txBody>
                  <a:tcPr>
                    <a:solidFill>
                      <a:schemeClr val="bg1">
                        <a:lumMod val="65000"/>
                      </a:schemeClr>
                    </a:solidFill>
                  </a:tcPr>
                </a:tc>
                <a:tc>
                  <a:txBody>
                    <a:bodyPr/>
                    <a:lstStyle/>
                    <a:p>
                      <a:pPr algn="r"/>
                      <a:r>
                        <a:rPr lang="es-MX" sz="1400" b="1" dirty="0">
                          <a:solidFill>
                            <a:schemeClr val="tx1"/>
                          </a:solidFill>
                        </a:rPr>
                        <a:t>146</a:t>
                      </a:r>
                    </a:p>
                  </a:txBody>
                  <a:tcPr>
                    <a:solidFill>
                      <a:schemeClr val="bg1">
                        <a:lumMod val="65000"/>
                      </a:schemeClr>
                    </a:solidFill>
                  </a:tcPr>
                </a:tc>
                <a:tc>
                  <a:txBody>
                    <a:bodyPr/>
                    <a:lstStyle/>
                    <a:p>
                      <a:pPr algn="r"/>
                      <a:r>
                        <a:rPr lang="es-MX" sz="1400" b="1" dirty="0">
                          <a:solidFill>
                            <a:schemeClr val="tx1"/>
                          </a:solidFill>
                        </a:rPr>
                        <a:t>553</a:t>
                      </a:r>
                    </a:p>
                  </a:txBody>
                  <a:tcPr>
                    <a:solidFill>
                      <a:schemeClr val="bg1">
                        <a:lumMod val="65000"/>
                      </a:schemeClr>
                    </a:solidFill>
                  </a:tcPr>
                </a:tc>
                <a:tc>
                  <a:txBody>
                    <a:bodyPr/>
                    <a:lstStyle/>
                    <a:p>
                      <a:pPr algn="r"/>
                      <a:r>
                        <a:rPr lang="es-MX" sz="1400" b="1" dirty="0">
                          <a:solidFill>
                            <a:schemeClr val="tx1"/>
                          </a:solidFill>
                        </a:rPr>
                        <a:t>157</a:t>
                      </a:r>
                    </a:p>
                  </a:txBody>
                  <a:tcPr>
                    <a:solidFill>
                      <a:schemeClr val="bg1">
                        <a:lumMod val="65000"/>
                      </a:schemeClr>
                    </a:solidFill>
                  </a:tcPr>
                </a:tc>
                <a:extLst>
                  <a:ext uri="{0D108BD9-81ED-4DB2-BD59-A6C34878D82A}">
                    <a16:rowId xmlns:a16="http://schemas.microsoft.com/office/drawing/2014/main" xmlns="" val="2837145217"/>
                  </a:ext>
                </a:extLst>
              </a:tr>
            </a:tbl>
          </a:graphicData>
        </a:graphic>
      </p:graphicFrame>
      <p:graphicFrame>
        <p:nvGraphicFramePr>
          <p:cNvPr id="14" name="Tabla 13">
            <a:extLst>
              <a:ext uri="{FF2B5EF4-FFF2-40B4-BE49-F238E27FC236}">
                <a16:creationId xmlns:a16="http://schemas.microsoft.com/office/drawing/2014/main" xmlns="" id="{A49D7D7E-B3BF-4D16-A7AB-A8F8DDCF7024}"/>
              </a:ext>
            </a:extLst>
          </p:cNvPr>
          <p:cNvGraphicFramePr>
            <a:graphicFrameLocks noGrp="1"/>
          </p:cNvGraphicFramePr>
          <p:nvPr>
            <p:extLst>
              <p:ext uri="{D42A27DB-BD31-4B8C-83A1-F6EECF244321}">
                <p14:modId xmlns:p14="http://schemas.microsoft.com/office/powerpoint/2010/main" val="1010803778"/>
              </p:ext>
            </p:extLst>
          </p:nvPr>
        </p:nvGraphicFramePr>
        <p:xfrm>
          <a:off x="1043608" y="4171535"/>
          <a:ext cx="6840760" cy="1224136"/>
        </p:xfrm>
        <a:graphic>
          <a:graphicData uri="http://schemas.openxmlformats.org/drawingml/2006/table">
            <a:tbl>
              <a:tblPr firstRow="1" bandRow="1">
                <a:tableStyleId>{5C22544A-7EE6-4342-B048-85BDC9FD1C3A}</a:tableStyleId>
              </a:tblPr>
              <a:tblGrid>
                <a:gridCol w="2592288">
                  <a:extLst>
                    <a:ext uri="{9D8B030D-6E8A-4147-A177-3AD203B41FA5}">
                      <a16:colId xmlns:a16="http://schemas.microsoft.com/office/drawing/2014/main" xmlns="" val="2429582557"/>
                    </a:ext>
                  </a:extLst>
                </a:gridCol>
                <a:gridCol w="864096">
                  <a:extLst>
                    <a:ext uri="{9D8B030D-6E8A-4147-A177-3AD203B41FA5}">
                      <a16:colId xmlns:a16="http://schemas.microsoft.com/office/drawing/2014/main" xmlns="" val="3457565762"/>
                    </a:ext>
                  </a:extLst>
                </a:gridCol>
                <a:gridCol w="1296144">
                  <a:extLst>
                    <a:ext uri="{9D8B030D-6E8A-4147-A177-3AD203B41FA5}">
                      <a16:colId xmlns:a16="http://schemas.microsoft.com/office/drawing/2014/main" xmlns="" val="1182503114"/>
                    </a:ext>
                  </a:extLst>
                </a:gridCol>
                <a:gridCol w="864096">
                  <a:extLst>
                    <a:ext uri="{9D8B030D-6E8A-4147-A177-3AD203B41FA5}">
                      <a16:colId xmlns:a16="http://schemas.microsoft.com/office/drawing/2014/main" xmlns="" val="1207596260"/>
                    </a:ext>
                  </a:extLst>
                </a:gridCol>
                <a:gridCol w="1224136">
                  <a:extLst>
                    <a:ext uri="{9D8B030D-6E8A-4147-A177-3AD203B41FA5}">
                      <a16:colId xmlns:a16="http://schemas.microsoft.com/office/drawing/2014/main" xmlns="" val="3092165939"/>
                    </a:ext>
                  </a:extLst>
                </a:gridCol>
              </a:tblGrid>
              <a:tr h="306034">
                <a:tc>
                  <a:txBody>
                    <a:bodyPr/>
                    <a:lstStyle/>
                    <a:p>
                      <a:pPr algn="l"/>
                      <a:r>
                        <a:rPr lang="es-MX" sz="1400" dirty="0">
                          <a:solidFill>
                            <a:schemeClr val="tx1"/>
                          </a:solidFill>
                        </a:rPr>
                        <a:t>(-) Resultado por intermediación</a:t>
                      </a:r>
                    </a:p>
                  </a:txBody>
                  <a:tcPr>
                    <a:solidFill>
                      <a:schemeClr val="bg1">
                        <a:lumMod val="65000"/>
                      </a:schemeClr>
                    </a:solidFill>
                  </a:tcPr>
                </a:tc>
                <a:tc>
                  <a:txBody>
                    <a:bodyPr/>
                    <a:lstStyle/>
                    <a:p>
                      <a:pPr algn="r"/>
                      <a:r>
                        <a:rPr lang="es-MX" sz="1400" dirty="0">
                          <a:solidFill>
                            <a:schemeClr val="tx1"/>
                          </a:solidFill>
                        </a:rPr>
                        <a:t>-60</a:t>
                      </a:r>
                    </a:p>
                  </a:txBody>
                  <a:tcPr>
                    <a:solidFill>
                      <a:schemeClr val="bg1">
                        <a:lumMod val="65000"/>
                      </a:schemeClr>
                    </a:solidFill>
                  </a:tcPr>
                </a:tc>
                <a:tc>
                  <a:txBody>
                    <a:bodyPr/>
                    <a:lstStyle/>
                    <a:p>
                      <a:pPr algn="r"/>
                      <a:r>
                        <a:rPr lang="es-MX" sz="1400" dirty="0">
                          <a:solidFill>
                            <a:schemeClr val="tx1"/>
                          </a:solidFill>
                        </a:rPr>
                        <a:t>17</a:t>
                      </a:r>
                    </a:p>
                  </a:txBody>
                  <a:tcPr>
                    <a:solidFill>
                      <a:schemeClr val="bg1">
                        <a:lumMod val="65000"/>
                      </a:schemeClr>
                    </a:solidFill>
                  </a:tcPr>
                </a:tc>
                <a:tc>
                  <a:txBody>
                    <a:bodyPr/>
                    <a:lstStyle/>
                    <a:p>
                      <a:pPr algn="r"/>
                      <a:r>
                        <a:rPr lang="es-MX" sz="1400" dirty="0">
                          <a:solidFill>
                            <a:schemeClr val="tx1"/>
                          </a:solidFill>
                        </a:rPr>
                        <a:t>-657</a:t>
                      </a:r>
                    </a:p>
                  </a:txBody>
                  <a:tcPr>
                    <a:solidFill>
                      <a:schemeClr val="bg1">
                        <a:lumMod val="65000"/>
                      </a:schemeClr>
                    </a:solidFill>
                  </a:tcPr>
                </a:tc>
                <a:tc>
                  <a:txBody>
                    <a:bodyPr/>
                    <a:lstStyle/>
                    <a:p>
                      <a:pPr algn="r"/>
                      <a:r>
                        <a:rPr lang="es-MX" sz="1400" dirty="0">
                          <a:solidFill>
                            <a:schemeClr val="tx1"/>
                          </a:solidFill>
                        </a:rPr>
                        <a:t>-12</a:t>
                      </a:r>
                    </a:p>
                  </a:txBody>
                  <a:tcPr>
                    <a:solidFill>
                      <a:schemeClr val="bg1">
                        <a:lumMod val="65000"/>
                      </a:schemeClr>
                    </a:solidFill>
                  </a:tcPr>
                </a:tc>
                <a:extLst>
                  <a:ext uri="{0D108BD9-81ED-4DB2-BD59-A6C34878D82A}">
                    <a16:rowId xmlns:a16="http://schemas.microsoft.com/office/drawing/2014/main" xmlns="" val="4181466253"/>
                  </a:ext>
                </a:extLst>
              </a:tr>
              <a:tr h="306034">
                <a:tc>
                  <a:txBody>
                    <a:bodyPr/>
                    <a:lstStyle/>
                    <a:p>
                      <a:r>
                        <a:rPr lang="es-MX" sz="1400" dirty="0"/>
                        <a:t>Valuación a valor razonable</a:t>
                      </a:r>
                    </a:p>
                  </a:txBody>
                  <a:tcPr>
                    <a:noFill/>
                  </a:tcPr>
                </a:tc>
                <a:tc>
                  <a:txBody>
                    <a:bodyPr/>
                    <a:lstStyle/>
                    <a:p>
                      <a:pPr algn="r"/>
                      <a:r>
                        <a:rPr lang="es-MX" sz="1400" dirty="0"/>
                        <a:t>-71</a:t>
                      </a:r>
                    </a:p>
                  </a:txBody>
                  <a:tcPr>
                    <a:noFill/>
                  </a:tcPr>
                </a:tc>
                <a:tc>
                  <a:txBody>
                    <a:bodyPr/>
                    <a:lstStyle/>
                    <a:p>
                      <a:pPr algn="r"/>
                      <a:r>
                        <a:rPr lang="es-MX" sz="1400" dirty="0"/>
                        <a:t>17</a:t>
                      </a:r>
                    </a:p>
                  </a:txBody>
                  <a:tcPr>
                    <a:noFill/>
                  </a:tcPr>
                </a:tc>
                <a:tc>
                  <a:txBody>
                    <a:bodyPr/>
                    <a:lstStyle/>
                    <a:p>
                      <a:pPr algn="r"/>
                      <a:r>
                        <a:rPr lang="es-MX" sz="1400" dirty="0"/>
                        <a:t>-618</a:t>
                      </a:r>
                    </a:p>
                  </a:txBody>
                  <a:tcPr>
                    <a:noFill/>
                  </a:tcPr>
                </a:tc>
                <a:tc>
                  <a:txBody>
                    <a:bodyPr/>
                    <a:lstStyle/>
                    <a:p>
                      <a:pPr algn="r"/>
                      <a:r>
                        <a:rPr lang="es-MX" sz="1400" dirty="0"/>
                        <a:t>-12</a:t>
                      </a:r>
                    </a:p>
                  </a:txBody>
                  <a:tcPr>
                    <a:noFill/>
                  </a:tcPr>
                </a:tc>
                <a:extLst>
                  <a:ext uri="{0D108BD9-81ED-4DB2-BD59-A6C34878D82A}">
                    <a16:rowId xmlns:a16="http://schemas.microsoft.com/office/drawing/2014/main" xmlns="" val="2183945250"/>
                  </a:ext>
                </a:extLst>
              </a:tr>
              <a:tr h="306034">
                <a:tc>
                  <a:txBody>
                    <a:bodyPr/>
                    <a:lstStyle/>
                    <a:p>
                      <a:r>
                        <a:rPr lang="es-MX" sz="1400" dirty="0"/>
                        <a:t>Resultado por compra venta</a:t>
                      </a:r>
                    </a:p>
                  </a:txBody>
                  <a:tcPr>
                    <a:noFill/>
                  </a:tcPr>
                </a:tc>
                <a:tc>
                  <a:txBody>
                    <a:bodyPr/>
                    <a:lstStyle/>
                    <a:p>
                      <a:pPr algn="r"/>
                      <a:r>
                        <a:rPr lang="es-MX" sz="1400" dirty="0"/>
                        <a:t>11</a:t>
                      </a:r>
                    </a:p>
                  </a:txBody>
                  <a:tcPr>
                    <a:noFill/>
                  </a:tcPr>
                </a:tc>
                <a:tc>
                  <a:txBody>
                    <a:bodyPr/>
                    <a:lstStyle/>
                    <a:p>
                      <a:pPr algn="r"/>
                      <a:r>
                        <a:rPr lang="es-MX" sz="1400" dirty="0"/>
                        <a:t>-</a:t>
                      </a:r>
                    </a:p>
                  </a:txBody>
                  <a:tcPr>
                    <a:noFill/>
                  </a:tcPr>
                </a:tc>
                <a:tc>
                  <a:txBody>
                    <a:bodyPr/>
                    <a:lstStyle/>
                    <a:p>
                      <a:pPr algn="r"/>
                      <a:r>
                        <a:rPr lang="es-MX" sz="1400" dirty="0"/>
                        <a:t>-39</a:t>
                      </a:r>
                    </a:p>
                  </a:txBody>
                  <a:tcPr>
                    <a:noFill/>
                  </a:tcPr>
                </a:tc>
                <a:tc>
                  <a:txBody>
                    <a:bodyPr/>
                    <a:lstStyle/>
                    <a:p>
                      <a:pPr algn="r"/>
                      <a:r>
                        <a:rPr lang="es-MX" sz="1400" dirty="0"/>
                        <a:t>-</a:t>
                      </a:r>
                    </a:p>
                  </a:txBody>
                  <a:tcPr>
                    <a:noFill/>
                  </a:tcPr>
                </a:tc>
                <a:extLst>
                  <a:ext uri="{0D108BD9-81ED-4DB2-BD59-A6C34878D82A}">
                    <a16:rowId xmlns:a16="http://schemas.microsoft.com/office/drawing/2014/main" xmlns="" val="1116009457"/>
                  </a:ext>
                </a:extLst>
              </a:tr>
              <a:tr h="306034">
                <a:tc>
                  <a:txBody>
                    <a:bodyPr/>
                    <a:lstStyle/>
                    <a:p>
                      <a:r>
                        <a:rPr lang="es-MX" sz="1400" dirty="0"/>
                        <a:t>(=) Resultado financiero</a:t>
                      </a:r>
                    </a:p>
                  </a:txBody>
                  <a:tcPr>
                    <a:solidFill>
                      <a:schemeClr val="bg1">
                        <a:lumMod val="65000"/>
                      </a:schemeClr>
                    </a:solidFill>
                  </a:tcPr>
                </a:tc>
                <a:tc>
                  <a:txBody>
                    <a:bodyPr/>
                    <a:lstStyle/>
                    <a:p>
                      <a:pPr algn="r"/>
                      <a:r>
                        <a:rPr lang="es-MX" sz="1400" dirty="0"/>
                        <a:t>562</a:t>
                      </a:r>
                    </a:p>
                  </a:txBody>
                  <a:tcPr>
                    <a:solidFill>
                      <a:schemeClr val="bg1">
                        <a:lumMod val="65000"/>
                      </a:schemeClr>
                    </a:solidFill>
                  </a:tcPr>
                </a:tc>
                <a:tc>
                  <a:txBody>
                    <a:bodyPr/>
                    <a:lstStyle/>
                    <a:p>
                      <a:pPr algn="r"/>
                      <a:r>
                        <a:rPr lang="es-MX" sz="1400" dirty="0"/>
                        <a:t>164</a:t>
                      </a:r>
                    </a:p>
                  </a:txBody>
                  <a:tcPr>
                    <a:solidFill>
                      <a:schemeClr val="bg1">
                        <a:lumMod val="65000"/>
                      </a:schemeClr>
                    </a:solidFill>
                  </a:tcPr>
                </a:tc>
                <a:tc>
                  <a:txBody>
                    <a:bodyPr/>
                    <a:lstStyle/>
                    <a:p>
                      <a:pPr algn="r"/>
                      <a:r>
                        <a:rPr lang="es-MX" sz="1400" dirty="0"/>
                        <a:t>-104</a:t>
                      </a:r>
                    </a:p>
                  </a:txBody>
                  <a:tcPr>
                    <a:solidFill>
                      <a:schemeClr val="bg1">
                        <a:lumMod val="65000"/>
                      </a:schemeClr>
                    </a:solidFill>
                  </a:tcPr>
                </a:tc>
                <a:tc>
                  <a:txBody>
                    <a:bodyPr/>
                    <a:lstStyle/>
                    <a:p>
                      <a:pPr algn="r"/>
                      <a:r>
                        <a:rPr lang="es-MX" sz="1400" dirty="0"/>
                        <a:t>145</a:t>
                      </a:r>
                    </a:p>
                  </a:txBody>
                  <a:tcPr>
                    <a:solidFill>
                      <a:schemeClr val="bg1">
                        <a:lumMod val="65000"/>
                      </a:schemeClr>
                    </a:solidFill>
                  </a:tcPr>
                </a:tc>
                <a:extLst>
                  <a:ext uri="{0D108BD9-81ED-4DB2-BD59-A6C34878D82A}">
                    <a16:rowId xmlns:a16="http://schemas.microsoft.com/office/drawing/2014/main" xmlns="" val="1554417067"/>
                  </a:ext>
                </a:extLst>
              </a:tr>
            </a:tbl>
          </a:graphicData>
        </a:graphic>
      </p:graphicFrame>
      <p:sp>
        <p:nvSpPr>
          <p:cNvPr id="15" name="CuadroTexto 14">
            <a:extLst>
              <a:ext uri="{FF2B5EF4-FFF2-40B4-BE49-F238E27FC236}">
                <a16:creationId xmlns:a16="http://schemas.microsoft.com/office/drawing/2014/main" xmlns="" id="{7EC0FC4D-7F64-4888-9EF0-AF62D1B524DA}"/>
              </a:ext>
            </a:extLst>
          </p:cNvPr>
          <p:cNvSpPr txBox="1"/>
          <p:nvPr/>
        </p:nvSpPr>
        <p:spPr>
          <a:xfrm>
            <a:off x="827584" y="6093296"/>
            <a:ext cx="7560840" cy="246221"/>
          </a:xfrm>
          <a:prstGeom prst="rect">
            <a:avLst/>
          </a:prstGeom>
          <a:noFill/>
        </p:spPr>
        <p:txBody>
          <a:bodyPr wrap="square" rtlCol="0">
            <a:spAutoFit/>
          </a:bodyPr>
          <a:lstStyle/>
          <a:p>
            <a:pPr>
              <a:spcAft>
                <a:spcPts val="600"/>
              </a:spcAft>
              <a:buClr>
                <a:srgbClr val="CD0000"/>
              </a:buClr>
              <a:buSzPct val="110000"/>
            </a:pPr>
            <a:r>
              <a:rPr lang="es-MX" sz="1000" dirty="0">
                <a:latin typeface="Century Gothic" panose="020B0502020202020204" pitchFamily="34" charset="0"/>
              </a:rPr>
              <a:t>Fuente:</a:t>
            </a:r>
            <a:r>
              <a:rPr lang="es-MX" sz="1000" dirty="0">
                <a:solidFill>
                  <a:prstClr val="black"/>
                </a:solidFill>
                <a:latin typeface="Century Gothic" panose="020B0502020202020204" pitchFamily="34" charset="0"/>
              </a:rPr>
              <a:t> Elaborado por </a:t>
            </a:r>
            <a:r>
              <a:rPr lang="es-MX" sz="1000" dirty="0">
                <a:latin typeface="Century Gothic" panose="020B0502020202020204" pitchFamily="34" charset="0"/>
              </a:rPr>
              <a:t>la Gerencia Sr. de Coordinación de Inversiones del Infonavit con datos al 28 de febrero de 2018</a:t>
            </a:r>
          </a:p>
        </p:txBody>
      </p:sp>
    </p:spTree>
    <p:extLst>
      <p:ext uri="{BB962C8B-B14F-4D97-AF65-F5344CB8AC3E}">
        <p14:creationId xmlns:p14="http://schemas.microsoft.com/office/powerpoint/2010/main" val="85403420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9A02B030-2CC7-4537-B982-8C22B2EBDB66}"/>
              </a:ext>
            </a:extLst>
          </p:cNvPr>
          <p:cNvSpPr>
            <a:spLocks noGrp="1"/>
          </p:cNvSpPr>
          <p:nvPr>
            <p:ph type="title"/>
          </p:nvPr>
        </p:nvSpPr>
        <p:spPr>
          <a:xfrm>
            <a:off x="251520" y="274638"/>
            <a:ext cx="7488832" cy="922114"/>
          </a:xfrm>
        </p:spPr>
        <p:txBody>
          <a:bodyPr/>
          <a:lstStyle/>
          <a:p>
            <a:r>
              <a:rPr lang="es-MX" sz="2000" b="1" dirty="0">
                <a:latin typeface="Century Gothic" panose="020B0502020202020204" pitchFamily="34" charset="0"/>
              </a:rPr>
              <a:t>Resultado contable de inversión 2018</a:t>
            </a:r>
            <a:r>
              <a:rPr lang="es-MX" sz="4400" b="1" dirty="0">
                <a:latin typeface="Century Gothic" panose="020B0502020202020204" pitchFamily="34" charset="0"/>
              </a:rPr>
              <a:t/>
            </a:r>
            <a:br>
              <a:rPr lang="es-MX" sz="4400" b="1" dirty="0">
                <a:latin typeface="Century Gothic" panose="020B0502020202020204" pitchFamily="34" charset="0"/>
              </a:rPr>
            </a:br>
            <a:r>
              <a:rPr lang="es-MX" sz="1400" b="1" dirty="0">
                <a:latin typeface="Century Gothic" panose="020B0502020202020204" pitchFamily="34" charset="0"/>
              </a:rPr>
              <a:t>(cifras al 28 de febrero de 2018 en </a:t>
            </a:r>
            <a:r>
              <a:rPr lang="es-MX" sz="1400" b="1" dirty="0" err="1">
                <a:latin typeface="Century Gothic" panose="020B0502020202020204" pitchFamily="34" charset="0"/>
              </a:rPr>
              <a:t>mdp</a:t>
            </a:r>
            <a:r>
              <a:rPr lang="es-MX" sz="1400" b="1" dirty="0">
                <a:latin typeface="Century Gothic" panose="020B0502020202020204" pitchFamily="34" charset="0"/>
              </a:rPr>
              <a:t>)</a:t>
            </a:r>
            <a:endParaRPr lang="es-MX" sz="1400" dirty="0"/>
          </a:p>
        </p:txBody>
      </p:sp>
      <p:sp>
        <p:nvSpPr>
          <p:cNvPr id="3" name="Marcador de contenido 2">
            <a:extLst>
              <a:ext uri="{FF2B5EF4-FFF2-40B4-BE49-F238E27FC236}">
                <a16:creationId xmlns:a16="http://schemas.microsoft.com/office/drawing/2014/main" xmlns="" id="{9D80431A-8ACB-4218-839A-8370A82F50F5}"/>
              </a:ext>
            </a:extLst>
          </p:cNvPr>
          <p:cNvSpPr>
            <a:spLocks noGrp="1"/>
          </p:cNvSpPr>
          <p:nvPr>
            <p:ph idx="1"/>
          </p:nvPr>
        </p:nvSpPr>
        <p:spPr>
          <a:xfrm>
            <a:off x="570384" y="2586648"/>
            <a:ext cx="7787208" cy="2196955"/>
          </a:xfrm>
        </p:spPr>
        <p:txBody>
          <a:bodyPr/>
          <a:lstStyle/>
          <a:p>
            <a:pPr marL="0" indent="0">
              <a:buNone/>
            </a:pPr>
            <a:r>
              <a:rPr lang="es-MX" sz="1400" dirty="0"/>
              <a:t>						</a:t>
            </a:r>
          </a:p>
          <a:p>
            <a:pPr marL="0" indent="0">
              <a:buNone/>
            </a:pPr>
            <a:r>
              <a:rPr lang="es-MX" sz="1400" dirty="0"/>
              <a:t>					</a:t>
            </a:r>
          </a:p>
          <a:p>
            <a:pPr marL="0" indent="0">
              <a:buNone/>
            </a:pPr>
            <a:r>
              <a:rPr lang="es-MX" sz="1400" dirty="0"/>
              <a:t>		</a:t>
            </a:r>
          </a:p>
        </p:txBody>
      </p:sp>
      <p:sp>
        <p:nvSpPr>
          <p:cNvPr id="4" name="Marcador de número de diapositiva 3">
            <a:extLst>
              <a:ext uri="{FF2B5EF4-FFF2-40B4-BE49-F238E27FC236}">
                <a16:creationId xmlns:a16="http://schemas.microsoft.com/office/drawing/2014/main" xmlns="" id="{63EC0693-FF08-479A-84FC-67388ED64A27}"/>
              </a:ext>
            </a:extLst>
          </p:cNvPr>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49</a:t>
            </a:fld>
            <a:endParaRPr lang="es-ES" altLang="es-MX" dirty="0">
              <a:latin typeface="Century Gothic" panose="020B0502020202020204" pitchFamily="34" charset="0"/>
            </a:endParaRPr>
          </a:p>
        </p:txBody>
      </p:sp>
      <p:graphicFrame>
        <p:nvGraphicFramePr>
          <p:cNvPr id="7" name="Tabla 6">
            <a:extLst>
              <a:ext uri="{FF2B5EF4-FFF2-40B4-BE49-F238E27FC236}">
                <a16:creationId xmlns:a16="http://schemas.microsoft.com/office/drawing/2014/main" xmlns="" id="{F147FB63-58AB-4D39-B5DF-FAB64AC0CB6E}"/>
              </a:ext>
            </a:extLst>
          </p:cNvPr>
          <p:cNvGraphicFramePr>
            <a:graphicFrameLocks noGrp="1"/>
          </p:cNvGraphicFramePr>
          <p:nvPr>
            <p:extLst>
              <p:ext uri="{D42A27DB-BD31-4B8C-83A1-F6EECF244321}">
                <p14:modId xmlns:p14="http://schemas.microsoft.com/office/powerpoint/2010/main" val="1656203482"/>
              </p:ext>
            </p:extLst>
          </p:nvPr>
        </p:nvGraphicFramePr>
        <p:xfrm>
          <a:off x="3923928" y="1556792"/>
          <a:ext cx="1944217" cy="304800"/>
        </p:xfrm>
        <a:graphic>
          <a:graphicData uri="http://schemas.openxmlformats.org/drawingml/2006/table">
            <a:tbl>
              <a:tblPr firstRow="1" bandRow="1">
                <a:tableStyleId>{5C22544A-7EE6-4342-B048-85BDC9FD1C3A}</a:tableStyleId>
              </a:tblPr>
              <a:tblGrid>
                <a:gridCol w="864096">
                  <a:extLst>
                    <a:ext uri="{9D8B030D-6E8A-4147-A177-3AD203B41FA5}">
                      <a16:colId xmlns:a16="http://schemas.microsoft.com/office/drawing/2014/main" xmlns="" val="2295625999"/>
                    </a:ext>
                  </a:extLst>
                </a:gridCol>
                <a:gridCol w="1080121">
                  <a:extLst>
                    <a:ext uri="{9D8B030D-6E8A-4147-A177-3AD203B41FA5}">
                      <a16:colId xmlns:a16="http://schemas.microsoft.com/office/drawing/2014/main" xmlns="" val="3880477093"/>
                    </a:ext>
                  </a:extLst>
                </a:gridCol>
              </a:tblGrid>
              <a:tr h="304800">
                <a:tc>
                  <a:txBody>
                    <a:bodyPr/>
                    <a:lstStyle/>
                    <a:p>
                      <a:pPr algn="r"/>
                      <a:r>
                        <a:rPr lang="es-MX" sz="1400" dirty="0">
                          <a:solidFill>
                            <a:schemeClr val="tx1"/>
                          </a:solidFill>
                        </a:rPr>
                        <a:t>FANVIT</a:t>
                      </a:r>
                    </a:p>
                  </a:txBody>
                  <a:tcPr>
                    <a:solidFill>
                      <a:schemeClr val="bg1">
                        <a:lumMod val="65000"/>
                      </a:schemeClr>
                    </a:solidFill>
                  </a:tcPr>
                </a:tc>
                <a:tc>
                  <a:txBody>
                    <a:bodyPr/>
                    <a:lstStyle/>
                    <a:p>
                      <a:pPr algn="r"/>
                      <a:r>
                        <a:rPr lang="es-MX" sz="1400" dirty="0">
                          <a:solidFill>
                            <a:schemeClr val="tx1"/>
                          </a:solidFill>
                        </a:rPr>
                        <a:t>Tesorería</a:t>
                      </a:r>
                    </a:p>
                  </a:txBody>
                  <a:tcPr>
                    <a:solidFill>
                      <a:schemeClr val="bg1">
                        <a:lumMod val="65000"/>
                      </a:schemeClr>
                    </a:solidFill>
                  </a:tcPr>
                </a:tc>
                <a:extLst>
                  <a:ext uri="{0D108BD9-81ED-4DB2-BD59-A6C34878D82A}">
                    <a16:rowId xmlns:a16="http://schemas.microsoft.com/office/drawing/2014/main" xmlns="" val="3631235637"/>
                  </a:ext>
                </a:extLst>
              </a:tr>
            </a:tbl>
          </a:graphicData>
        </a:graphic>
      </p:graphicFrame>
      <p:graphicFrame>
        <p:nvGraphicFramePr>
          <p:cNvPr id="8" name="Tabla 7">
            <a:extLst>
              <a:ext uri="{FF2B5EF4-FFF2-40B4-BE49-F238E27FC236}">
                <a16:creationId xmlns:a16="http://schemas.microsoft.com/office/drawing/2014/main" xmlns="" id="{86AD3D78-AC3C-49C3-A163-144404A493D7}"/>
              </a:ext>
            </a:extLst>
          </p:cNvPr>
          <p:cNvGraphicFramePr>
            <a:graphicFrameLocks noGrp="1"/>
          </p:cNvGraphicFramePr>
          <p:nvPr>
            <p:extLst>
              <p:ext uri="{D42A27DB-BD31-4B8C-83A1-F6EECF244321}">
                <p14:modId xmlns:p14="http://schemas.microsoft.com/office/powerpoint/2010/main" val="293579359"/>
              </p:ext>
            </p:extLst>
          </p:nvPr>
        </p:nvGraphicFramePr>
        <p:xfrm>
          <a:off x="5868144" y="1556792"/>
          <a:ext cx="1080120" cy="304800"/>
        </p:xfrm>
        <a:graphic>
          <a:graphicData uri="http://schemas.openxmlformats.org/drawingml/2006/table">
            <a:tbl>
              <a:tblPr firstRow="1" bandRow="1">
                <a:tableStyleId>{5C22544A-7EE6-4342-B048-85BDC9FD1C3A}</a:tableStyleId>
              </a:tblPr>
              <a:tblGrid>
                <a:gridCol w="1080120">
                  <a:extLst>
                    <a:ext uri="{9D8B030D-6E8A-4147-A177-3AD203B41FA5}">
                      <a16:colId xmlns:a16="http://schemas.microsoft.com/office/drawing/2014/main" xmlns="" val="2295625999"/>
                    </a:ext>
                  </a:extLst>
                </a:gridCol>
              </a:tblGrid>
              <a:tr h="0">
                <a:tc>
                  <a:txBody>
                    <a:bodyPr/>
                    <a:lstStyle/>
                    <a:p>
                      <a:pPr algn="ctr"/>
                      <a:r>
                        <a:rPr lang="es-MX" sz="1400" dirty="0">
                          <a:solidFill>
                            <a:schemeClr val="tx1"/>
                          </a:solidFill>
                        </a:rPr>
                        <a:t>Total</a:t>
                      </a:r>
                    </a:p>
                  </a:txBody>
                  <a:tcPr>
                    <a:solidFill>
                      <a:schemeClr val="bg1">
                        <a:lumMod val="65000"/>
                      </a:schemeClr>
                    </a:solidFill>
                  </a:tcPr>
                </a:tc>
                <a:extLst>
                  <a:ext uri="{0D108BD9-81ED-4DB2-BD59-A6C34878D82A}">
                    <a16:rowId xmlns:a16="http://schemas.microsoft.com/office/drawing/2014/main" xmlns="" val="3631235637"/>
                  </a:ext>
                </a:extLst>
              </a:tr>
            </a:tbl>
          </a:graphicData>
        </a:graphic>
      </p:graphicFrame>
      <p:graphicFrame>
        <p:nvGraphicFramePr>
          <p:cNvPr id="10" name="Tabla 9">
            <a:extLst>
              <a:ext uri="{FF2B5EF4-FFF2-40B4-BE49-F238E27FC236}">
                <a16:creationId xmlns:a16="http://schemas.microsoft.com/office/drawing/2014/main" xmlns="" id="{318404B5-7818-4F92-881B-AD674DEB1606}"/>
              </a:ext>
            </a:extLst>
          </p:cNvPr>
          <p:cNvGraphicFramePr>
            <a:graphicFrameLocks noGrp="1"/>
          </p:cNvGraphicFramePr>
          <p:nvPr>
            <p:extLst>
              <p:ext uri="{D42A27DB-BD31-4B8C-83A1-F6EECF244321}">
                <p14:modId xmlns:p14="http://schemas.microsoft.com/office/powerpoint/2010/main" val="1245560870"/>
              </p:ext>
            </p:extLst>
          </p:nvPr>
        </p:nvGraphicFramePr>
        <p:xfrm>
          <a:off x="1331640" y="1916832"/>
          <a:ext cx="5616624" cy="1850504"/>
        </p:xfrm>
        <a:graphic>
          <a:graphicData uri="http://schemas.openxmlformats.org/drawingml/2006/table">
            <a:tbl>
              <a:tblPr firstRow="1" bandRow="1">
                <a:tableStyleId>{5C22544A-7EE6-4342-B048-85BDC9FD1C3A}</a:tableStyleId>
              </a:tblPr>
              <a:tblGrid>
                <a:gridCol w="2592288">
                  <a:extLst>
                    <a:ext uri="{9D8B030D-6E8A-4147-A177-3AD203B41FA5}">
                      <a16:colId xmlns:a16="http://schemas.microsoft.com/office/drawing/2014/main" xmlns="" val="829924761"/>
                    </a:ext>
                  </a:extLst>
                </a:gridCol>
                <a:gridCol w="864096">
                  <a:extLst>
                    <a:ext uri="{9D8B030D-6E8A-4147-A177-3AD203B41FA5}">
                      <a16:colId xmlns:a16="http://schemas.microsoft.com/office/drawing/2014/main" xmlns="" val="3069200135"/>
                    </a:ext>
                  </a:extLst>
                </a:gridCol>
                <a:gridCol w="1080120">
                  <a:extLst>
                    <a:ext uri="{9D8B030D-6E8A-4147-A177-3AD203B41FA5}">
                      <a16:colId xmlns:a16="http://schemas.microsoft.com/office/drawing/2014/main" xmlns="" val="1202854662"/>
                    </a:ext>
                  </a:extLst>
                </a:gridCol>
                <a:gridCol w="1080120">
                  <a:extLst>
                    <a:ext uri="{9D8B030D-6E8A-4147-A177-3AD203B41FA5}">
                      <a16:colId xmlns:a16="http://schemas.microsoft.com/office/drawing/2014/main" xmlns="" val="2866026849"/>
                    </a:ext>
                  </a:extLst>
                </a:gridCol>
              </a:tblGrid>
              <a:tr h="288032">
                <a:tc>
                  <a:txBody>
                    <a:bodyPr/>
                    <a:lstStyle/>
                    <a:p>
                      <a:r>
                        <a:rPr lang="es-MX" sz="1400" dirty="0">
                          <a:solidFill>
                            <a:schemeClr val="tx1"/>
                          </a:solidFill>
                        </a:rPr>
                        <a:t>Ingresos por intereses</a:t>
                      </a:r>
                    </a:p>
                  </a:txBody>
                  <a:tcPr>
                    <a:solidFill>
                      <a:schemeClr val="bg1">
                        <a:lumMod val="65000"/>
                      </a:schemeClr>
                    </a:solidFill>
                  </a:tcPr>
                </a:tc>
                <a:tc>
                  <a:txBody>
                    <a:bodyPr/>
                    <a:lstStyle/>
                    <a:p>
                      <a:pPr algn="r"/>
                      <a:r>
                        <a:rPr lang="es-MX" sz="1400" dirty="0">
                          <a:solidFill>
                            <a:schemeClr val="tx1"/>
                          </a:solidFill>
                        </a:rPr>
                        <a:t>1,175</a:t>
                      </a:r>
                    </a:p>
                  </a:txBody>
                  <a:tcPr>
                    <a:solidFill>
                      <a:schemeClr val="bg1">
                        <a:lumMod val="65000"/>
                      </a:schemeClr>
                    </a:solidFill>
                  </a:tcPr>
                </a:tc>
                <a:tc>
                  <a:txBody>
                    <a:bodyPr/>
                    <a:lstStyle/>
                    <a:p>
                      <a:pPr algn="r"/>
                      <a:r>
                        <a:rPr lang="es-MX" sz="1400" dirty="0">
                          <a:solidFill>
                            <a:schemeClr val="tx1"/>
                          </a:solidFill>
                        </a:rPr>
                        <a:t>303</a:t>
                      </a:r>
                    </a:p>
                  </a:txBody>
                  <a:tcPr>
                    <a:solidFill>
                      <a:schemeClr val="bg1">
                        <a:lumMod val="65000"/>
                      </a:schemeClr>
                    </a:solidFill>
                  </a:tcPr>
                </a:tc>
                <a:tc>
                  <a:txBody>
                    <a:bodyPr/>
                    <a:lstStyle/>
                    <a:p>
                      <a:pPr algn="r"/>
                      <a:r>
                        <a:rPr lang="es-MX" sz="1400" dirty="0">
                          <a:solidFill>
                            <a:schemeClr val="tx1"/>
                          </a:solidFill>
                        </a:rPr>
                        <a:t>1,478</a:t>
                      </a:r>
                    </a:p>
                  </a:txBody>
                  <a:tcPr>
                    <a:solidFill>
                      <a:schemeClr val="bg1">
                        <a:lumMod val="65000"/>
                      </a:schemeClr>
                    </a:solidFill>
                  </a:tcPr>
                </a:tc>
                <a:extLst>
                  <a:ext uri="{0D108BD9-81ED-4DB2-BD59-A6C34878D82A}">
                    <a16:rowId xmlns:a16="http://schemas.microsoft.com/office/drawing/2014/main" xmlns="" val="968801266"/>
                  </a:ext>
                </a:extLst>
              </a:tr>
              <a:tr h="326504">
                <a:tc>
                  <a:txBody>
                    <a:bodyPr/>
                    <a:lstStyle/>
                    <a:p>
                      <a:r>
                        <a:rPr lang="es-MX" sz="1400" b="0" dirty="0">
                          <a:solidFill>
                            <a:schemeClr val="tx1"/>
                          </a:solidFill>
                        </a:rPr>
                        <a:t>Ingresos por Intereses</a:t>
                      </a:r>
                    </a:p>
                  </a:txBody>
                  <a:tcPr>
                    <a:noFill/>
                  </a:tcPr>
                </a:tc>
                <a:tc>
                  <a:txBody>
                    <a:bodyPr/>
                    <a:lstStyle/>
                    <a:p>
                      <a:pPr algn="r"/>
                      <a:r>
                        <a:rPr lang="es-MX" sz="1400" b="0" dirty="0">
                          <a:solidFill>
                            <a:schemeClr val="tx1"/>
                          </a:solidFill>
                        </a:rPr>
                        <a:t>1,173</a:t>
                      </a:r>
                    </a:p>
                  </a:txBody>
                  <a:tcPr>
                    <a:noFill/>
                  </a:tcPr>
                </a:tc>
                <a:tc>
                  <a:txBody>
                    <a:bodyPr/>
                    <a:lstStyle/>
                    <a:p>
                      <a:pPr algn="r"/>
                      <a:r>
                        <a:rPr lang="es-MX" sz="1400" b="0" dirty="0">
                          <a:solidFill>
                            <a:schemeClr val="tx1"/>
                          </a:solidFill>
                        </a:rPr>
                        <a:t>303</a:t>
                      </a:r>
                    </a:p>
                  </a:txBody>
                  <a:tcPr>
                    <a:noFill/>
                  </a:tcPr>
                </a:tc>
                <a:tc>
                  <a:txBody>
                    <a:bodyPr/>
                    <a:lstStyle/>
                    <a:p>
                      <a:pPr algn="r"/>
                      <a:r>
                        <a:rPr lang="es-MX" sz="1400" b="0" dirty="0">
                          <a:solidFill>
                            <a:schemeClr val="tx1"/>
                          </a:solidFill>
                        </a:rPr>
                        <a:t>1,476</a:t>
                      </a:r>
                    </a:p>
                  </a:txBody>
                  <a:tcPr>
                    <a:noFill/>
                  </a:tcPr>
                </a:tc>
                <a:extLst>
                  <a:ext uri="{0D108BD9-81ED-4DB2-BD59-A6C34878D82A}">
                    <a16:rowId xmlns:a16="http://schemas.microsoft.com/office/drawing/2014/main" xmlns="" val="1102487790"/>
                  </a:ext>
                </a:extLst>
              </a:tr>
              <a:tr h="288032">
                <a:tc>
                  <a:txBody>
                    <a:bodyPr/>
                    <a:lstStyle/>
                    <a:p>
                      <a:r>
                        <a:rPr lang="es-MX" sz="1400" dirty="0"/>
                        <a:t>Utilidad en cambios</a:t>
                      </a:r>
                    </a:p>
                  </a:txBody>
                  <a:tcPr>
                    <a:noFill/>
                  </a:tcPr>
                </a:tc>
                <a:tc>
                  <a:txBody>
                    <a:bodyPr/>
                    <a:lstStyle/>
                    <a:p>
                      <a:pPr algn="r"/>
                      <a:r>
                        <a:rPr lang="es-MX" sz="1400" b="0" dirty="0"/>
                        <a:t>2</a:t>
                      </a:r>
                    </a:p>
                  </a:txBody>
                  <a:tcPr>
                    <a:noFill/>
                  </a:tcPr>
                </a:tc>
                <a:tc>
                  <a:txBody>
                    <a:bodyPr/>
                    <a:lstStyle/>
                    <a:p>
                      <a:pPr algn="r"/>
                      <a:r>
                        <a:rPr lang="es-MX" sz="1400" b="0" dirty="0">
                          <a:solidFill>
                            <a:schemeClr val="tx1"/>
                          </a:solidFill>
                        </a:rPr>
                        <a:t>-</a:t>
                      </a:r>
                    </a:p>
                  </a:txBody>
                  <a:tcPr>
                    <a:noFill/>
                  </a:tcPr>
                </a:tc>
                <a:tc>
                  <a:txBody>
                    <a:bodyPr/>
                    <a:lstStyle/>
                    <a:p>
                      <a:pPr algn="r"/>
                      <a:r>
                        <a:rPr lang="es-MX" sz="1400" b="0" dirty="0">
                          <a:solidFill>
                            <a:schemeClr val="tx1"/>
                          </a:solidFill>
                        </a:rPr>
                        <a:t>2</a:t>
                      </a:r>
                    </a:p>
                  </a:txBody>
                  <a:tcPr>
                    <a:noFill/>
                  </a:tcPr>
                </a:tc>
                <a:extLst>
                  <a:ext uri="{0D108BD9-81ED-4DB2-BD59-A6C34878D82A}">
                    <a16:rowId xmlns:a16="http://schemas.microsoft.com/office/drawing/2014/main" xmlns="" val="1429698801"/>
                  </a:ext>
                </a:extLst>
              </a:tr>
              <a:tr h="288032">
                <a:tc>
                  <a:txBody>
                    <a:bodyPr/>
                    <a:lstStyle/>
                    <a:p>
                      <a:r>
                        <a:rPr lang="es-MX" sz="1400" b="1" dirty="0"/>
                        <a:t>(-) Gastos por intereses</a:t>
                      </a:r>
                    </a:p>
                  </a:txBody>
                  <a:tcPr>
                    <a:solidFill>
                      <a:schemeClr val="bg1">
                        <a:lumMod val="65000"/>
                      </a:schemeClr>
                    </a:solidFill>
                  </a:tcPr>
                </a:tc>
                <a:tc>
                  <a:txBody>
                    <a:bodyPr/>
                    <a:lstStyle/>
                    <a:p>
                      <a:pPr algn="r"/>
                      <a:r>
                        <a:rPr lang="es-MX" sz="1400" b="1" dirty="0"/>
                        <a:t>-</a:t>
                      </a:r>
                    </a:p>
                  </a:txBody>
                  <a:tcPr>
                    <a:solidFill>
                      <a:schemeClr val="bg1">
                        <a:lumMod val="65000"/>
                      </a:schemeClr>
                    </a:solidFill>
                  </a:tcPr>
                </a:tc>
                <a:tc>
                  <a:txBody>
                    <a:bodyPr/>
                    <a:lstStyle/>
                    <a:p>
                      <a:pPr algn="r"/>
                      <a:r>
                        <a:rPr lang="es-MX" sz="1400" b="1" dirty="0">
                          <a:solidFill>
                            <a:schemeClr val="tx1"/>
                          </a:solidFill>
                        </a:rPr>
                        <a:t>-</a:t>
                      </a:r>
                    </a:p>
                  </a:txBody>
                  <a:tcPr>
                    <a:solidFill>
                      <a:schemeClr val="bg1">
                        <a:lumMod val="65000"/>
                      </a:schemeClr>
                    </a:solidFill>
                  </a:tcPr>
                </a:tc>
                <a:tc>
                  <a:txBody>
                    <a:bodyPr/>
                    <a:lstStyle/>
                    <a:p>
                      <a:pPr algn="r"/>
                      <a:r>
                        <a:rPr lang="es-MX" sz="1400" b="1" dirty="0">
                          <a:solidFill>
                            <a:schemeClr val="tx1"/>
                          </a:solidFill>
                        </a:rPr>
                        <a:t>-</a:t>
                      </a:r>
                    </a:p>
                  </a:txBody>
                  <a:tcPr>
                    <a:solidFill>
                      <a:schemeClr val="bg1">
                        <a:lumMod val="65000"/>
                      </a:schemeClr>
                    </a:solidFill>
                  </a:tcPr>
                </a:tc>
                <a:extLst>
                  <a:ext uri="{0D108BD9-81ED-4DB2-BD59-A6C34878D82A}">
                    <a16:rowId xmlns:a16="http://schemas.microsoft.com/office/drawing/2014/main" xmlns="" val="1355576930"/>
                  </a:ext>
                </a:extLst>
              </a:tr>
              <a:tr h="288032">
                <a:tc>
                  <a:txBody>
                    <a:bodyPr/>
                    <a:lstStyle/>
                    <a:p>
                      <a:r>
                        <a:rPr lang="es-MX" sz="1400" dirty="0"/>
                        <a:t>Perdida en cambios</a:t>
                      </a:r>
                    </a:p>
                  </a:txBody>
                  <a:tcPr>
                    <a:noFill/>
                  </a:tcPr>
                </a:tc>
                <a:tc>
                  <a:txBody>
                    <a:bodyPr/>
                    <a:lstStyle/>
                    <a:p>
                      <a:pPr algn="r"/>
                      <a:r>
                        <a:rPr lang="es-MX" sz="1400" dirty="0"/>
                        <a:t>-</a:t>
                      </a:r>
                    </a:p>
                  </a:txBody>
                  <a:tcPr>
                    <a:noFill/>
                  </a:tcPr>
                </a:tc>
                <a:tc>
                  <a:txBody>
                    <a:bodyPr/>
                    <a:lstStyle/>
                    <a:p>
                      <a:pPr algn="r"/>
                      <a:r>
                        <a:rPr lang="es-MX" sz="1400" dirty="0">
                          <a:solidFill>
                            <a:schemeClr val="tx1"/>
                          </a:solidFill>
                        </a:rPr>
                        <a:t>-</a:t>
                      </a:r>
                    </a:p>
                  </a:txBody>
                  <a:tcPr>
                    <a:noFill/>
                  </a:tcPr>
                </a:tc>
                <a:tc>
                  <a:txBody>
                    <a:bodyPr/>
                    <a:lstStyle/>
                    <a:p>
                      <a:pPr algn="r"/>
                      <a:r>
                        <a:rPr lang="es-MX" sz="1400" dirty="0">
                          <a:solidFill>
                            <a:schemeClr val="tx1"/>
                          </a:solidFill>
                        </a:rPr>
                        <a:t>-</a:t>
                      </a:r>
                    </a:p>
                  </a:txBody>
                  <a:tcPr>
                    <a:noFill/>
                  </a:tcPr>
                </a:tc>
                <a:extLst>
                  <a:ext uri="{0D108BD9-81ED-4DB2-BD59-A6C34878D82A}">
                    <a16:rowId xmlns:a16="http://schemas.microsoft.com/office/drawing/2014/main" xmlns="" val="12659384"/>
                  </a:ext>
                </a:extLst>
              </a:tr>
              <a:tr h="288032">
                <a:tc>
                  <a:txBody>
                    <a:bodyPr/>
                    <a:lstStyle/>
                    <a:p>
                      <a:r>
                        <a:rPr lang="es-MX" sz="1400" b="1" dirty="0"/>
                        <a:t>(=)Margen Financiero</a:t>
                      </a:r>
                    </a:p>
                  </a:txBody>
                  <a:tcPr>
                    <a:solidFill>
                      <a:schemeClr val="bg1">
                        <a:lumMod val="65000"/>
                      </a:schemeClr>
                    </a:solidFill>
                  </a:tcPr>
                </a:tc>
                <a:tc>
                  <a:txBody>
                    <a:bodyPr/>
                    <a:lstStyle/>
                    <a:p>
                      <a:pPr algn="r"/>
                      <a:r>
                        <a:rPr lang="es-MX" sz="1400" b="1" dirty="0"/>
                        <a:t>1,175</a:t>
                      </a:r>
                    </a:p>
                  </a:txBody>
                  <a:tcPr>
                    <a:solidFill>
                      <a:schemeClr val="bg1">
                        <a:lumMod val="65000"/>
                      </a:schemeClr>
                    </a:solidFill>
                  </a:tcPr>
                </a:tc>
                <a:tc>
                  <a:txBody>
                    <a:bodyPr/>
                    <a:lstStyle/>
                    <a:p>
                      <a:pPr algn="r"/>
                      <a:r>
                        <a:rPr lang="es-MX" sz="1400" b="1" dirty="0">
                          <a:solidFill>
                            <a:schemeClr val="tx1"/>
                          </a:solidFill>
                        </a:rPr>
                        <a:t>303</a:t>
                      </a:r>
                    </a:p>
                  </a:txBody>
                  <a:tcPr>
                    <a:solidFill>
                      <a:schemeClr val="bg1">
                        <a:lumMod val="65000"/>
                      </a:schemeClr>
                    </a:solidFill>
                  </a:tcPr>
                </a:tc>
                <a:tc>
                  <a:txBody>
                    <a:bodyPr/>
                    <a:lstStyle/>
                    <a:p>
                      <a:pPr algn="r"/>
                      <a:r>
                        <a:rPr lang="es-MX" sz="1400" b="1" dirty="0">
                          <a:solidFill>
                            <a:schemeClr val="tx1"/>
                          </a:solidFill>
                        </a:rPr>
                        <a:t>1,478</a:t>
                      </a:r>
                    </a:p>
                  </a:txBody>
                  <a:tcPr>
                    <a:solidFill>
                      <a:schemeClr val="bg1">
                        <a:lumMod val="65000"/>
                      </a:schemeClr>
                    </a:solidFill>
                  </a:tcPr>
                </a:tc>
                <a:extLst>
                  <a:ext uri="{0D108BD9-81ED-4DB2-BD59-A6C34878D82A}">
                    <a16:rowId xmlns:a16="http://schemas.microsoft.com/office/drawing/2014/main" xmlns="" val="2837145217"/>
                  </a:ext>
                </a:extLst>
              </a:tr>
            </a:tbl>
          </a:graphicData>
        </a:graphic>
      </p:graphicFrame>
      <p:graphicFrame>
        <p:nvGraphicFramePr>
          <p:cNvPr id="14" name="Tabla 13">
            <a:extLst>
              <a:ext uri="{FF2B5EF4-FFF2-40B4-BE49-F238E27FC236}">
                <a16:creationId xmlns:a16="http://schemas.microsoft.com/office/drawing/2014/main" xmlns="" id="{A49D7D7E-B3BF-4D16-A7AB-A8F8DDCF7024}"/>
              </a:ext>
            </a:extLst>
          </p:cNvPr>
          <p:cNvGraphicFramePr>
            <a:graphicFrameLocks noGrp="1"/>
          </p:cNvGraphicFramePr>
          <p:nvPr>
            <p:extLst>
              <p:ext uri="{D42A27DB-BD31-4B8C-83A1-F6EECF244321}">
                <p14:modId xmlns:p14="http://schemas.microsoft.com/office/powerpoint/2010/main" val="3635883278"/>
              </p:ext>
            </p:extLst>
          </p:nvPr>
        </p:nvGraphicFramePr>
        <p:xfrm>
          <a:off x="1331640" y="3861048"/>
          <a:ext cx="5616624" cy="1224136"/>
        </p:xfrm>
        <a:graphic>
          <a:graphicData uri="http://schemas.openxmlformats.org/drawingml/2006/table">
            <a:tbl>
              <a:tblPr firstRow="1" bandRow="1">
                <a:tableStyleId>{5C22544A-7EE6-4342-B048-85BDC9FD1C3A}</a:tableStyleId>
              </a:tblPr>
              <a:tblGrid>
                <a:gridCol w="2592288">
                  <a:extLst>
                    <a:ext uri="{9D8B030D-6E8A-4147-A177-3AD203B41FA5}">
                      <a16:colId xmlns:a16="http://schemas.microsoft.com/office/drawing/2014/main" xmlns="" val="2429582557"/>
                    </a:ext>
                  </a:extLst>
                </a:gridCol>
                <a:gridCol w="864096">
                  <a:extLst>
                    <a:ext uri="{9D8B030D-6E8A-4147-A177-3AD203B41FA5}">
                      <a16:colId xmlns:a16="http://schemas.microsoft.com/office/drawing/2014/main" xmlns="" val="3457565762"/>
                    </a:ext>
                  </a:extLst>
                </a:gridCol>
                <a:gridCol w="1080120">
                  <a:extLst>
                    <a:ext uri="{9D8B030D-6E8A-4147-A177-3AD203B41FA5}">
                      <a16:colId xmlns:a16="http://schemas.microsoft.com/office/drawing/2014/main" xmlns="" val="1182503114"/>
                    </a:ext>
                  </a:extLst>
                </a:gridCol>
                <a:gridCol w="1080120">
                  <a:extLst>
                    <a:ext uri="{9D8B030D-6E8A-4147-A177-3AD203B41FA5}">
                      <a16:colId xmlns:a16="http://schemas.microsoft.com/office/drawing/2014/main" xmlns="" val="1207596260"/>
                    </a:ext>
                  </a:extLst>
                </a:gridCol>
              </a:tblGrid>
              <a:tr h="306034">
                <a:tc>
                  <a:txBody>
                    <a:bodyPr/>
                    <a:lstStyle/>
                    <a:p>
                      <a:pPr algn="l"/>
                      <a:r>
                        <a:rPr lang="es-MX" sz="1400" dirty="0">
                          <a:solidFill>
                            <a:schemeClr val="tx1"/>
                          </a:solidFill>
                        </a:rPr>
                        <a:t>(-) Resultado por intermediación</a:t>
                      </a:r>
                    </a:p>
                  </a:txBody>
                  <a:tcPr>
                    <a:solidFill>
                      <a:schemeClr val="bg1">
                        <a:lumMod val="65000"/>
                      </a:schemeClr>
                    </a:solidFill>
                  </a:tcPr>
                </a:tc>
                <a:tc>
                  <a:txBody>
                    <a:bodyPr/>
                    <a:lstStyle/>
                    <a:p>
                      <a:pPr algn="r"/>
                      <a:r>
                        <a:rPr lang="es-MX" sz="1400" dirty="0">
                          <a:solidFill>
                            <a:schemeClr val="tx1"/>
                          </a:solidFill>
                        </a:rPr>
                        <a:t>-717</a:t>
                      </a:r>
                    </a:p>
                  </a:txBody>
                  <a:tcPr>
                    <a:solidFill>
                      <a:schemeClr val="bg1">
                        <a:lumMod val="65000"/>
                      </a:schemeClr>
                    </a:solidFill>
                  </a:tcPr>
                </a:tc>
                <a:tc>
                  <a:txBody>
                    <a:bodyPr/>
                    <a:lstStyle/>
                    <a:p>
                      <a:pPr algn="r"/>
                      <a:r>
                        <a:rPr lang="es-MX" sz="1400" dirty="0">
                          <a:solidFill>
                            <a:schemeClr val="tx1"/>
                          </a:solidFill>
                        </a:rPr>
                        <a:t>6</a:t>
                      </a:r>
                    </a:p>
                  </a:txBody>
                  <a:tcPr>
                    <a:solidFill>
                      <a:schemeClr val="bg1">
                        <a:lumMod val="65000"/>
                      </a:schemeClr>
                    </a:solidFill>
                  </a:tcPr>
                </a:tc>
                <a:tc>
                  <a:txBody>
                    <a:bodyPr/>
                    <a:lstStyle/>
                    <a:p>
                      <a:pPr algn="r"/>
                      <a:r>
                        <a:rPr lang="es-MX" sz="1400" dirty="0">
                          <a:solidFill>
                            <a:schemeClr val="tx1"/>
                          </a:solidFill>
                        </a:rPr>
                        <a:t>-711</a:t>
                      </a:r>
                    </a:p>
                  </a:txBody>
                  <a:tcPr>
                    <a:solidFill>
                      <a:schemeClr val="bg1">
                        <a:lumMod val="65000"/>
                      </a:schemeClr>
                    </a:solidFill>
                  </a:tcPr>
                </a:tc>
                <a:extLst>
                  <a:ext uri="{0D108BD9-81ED-4DB2-BD59-A6C34878D82A}">
                    <a16:rowId xmlns:a16="http://schemas.microsoft.com/office/drawing/2014/main" xmlns="" val="4181466253"/>
                  </a:ext>
                </a:extLst>
              </a:tr>
              <a:tr h="306034">
                <a:tc>
                  <a:txBody>
                    <a:bodyPr/>
                    <a:lstStyle/>
                    <a:p>
                      <a:r>
                        <a:rPr lang="es-MX" sz="1400" dirty="0"/>
                        <a:t>Valuación a valor razonable</a:t>
                      </a:r>
                    </a:p>
                  </a:txBody>
                  <a:tcPr>
                    <a:noFill/>
                  </a:tcPr>
                </a:tc>
                <a:tc>
                  <a:txBody>
                    <a:bodyPr/>
                    <a:lstStyle/>
                    <a:p>
                      <a:pPr algn="r"/>
                      <a:r>
                        <a:rPr lang="es-MX" sz="1400" dirty="0"/>
                        <a:t>-689</a:t>
                      </a:r>
                    </a:p>
                  </a:txBody>
                  <a:tcPr>
                    <a:noFill/>
                  </a:tcPr>
                </a:tc>
                <a:tc>
                  <a:txBody>
                    <a:bodyPr/>
                    <a:lstStyle/>
                    <a:p>
                      <a:pPr algn="r"/>
                      <a:r>
                        <a:rPr lang="es-MX" sz="1400" dirty="0"/>
                        <a:t>6</a:t>
                      </a:r>
                    </a:p>
                  </a:txBody>
                  <a:tcPr>
                    <a:noFill/>
                  </a:tcPr>
                </a:tc>
                <a:tc>
                  <a:txBody>
                    <a:bodyPr/>
                    <a:lstStyle/>
                    <a:p>
                      <a:pPr algn="r"/>
                      <a:r>
                        <a:rPr lang="es-MX" sz="1400" dirty="0"/>
                        <a:t>-683</a:t>
                      </a:r>
                    </a:p>
                  </a:txBody>
                  <a:tcPr>
                    <a:noFill/>
                  </a:tcPr>
                </a:tc>
                <a:extLst>
                  <a:ext uri="{0D108BD9-81ED-4DB2-BD59-A6C34878D82A}">
                    <a16:rowId xmlns:a16="http://schemas.microsoft.com/office/drawing/2014/main" xmlns="" val="2183945250"/>
                  </a:ext>
                </a:extLst>
              </a:tr>
              <a:tr h="306034">
                <a:tc>
                  <a:txBody>
                    <a:bodyPr/>
                    <a:lstStyle/>
                    <a:p>
                      <a:r>
                        <a:rPr lang="es-MX" sz="1400" dirty="0"/>
                        <a:t>Resultado por compra venta</a:t>
                      </a:r>
                    </a:p>
                  </a:txBody>
                  <a:tcPr>
                    <a:noFill/>
                  </a:tcPr>
                </a:tc>
                <a:tc>
                  <a:txBody>
                    <a:bodyPr/>
                    <a:lstStyle/>
                    <a:p>
                      <a:pPr algn="r"/>
                      <a:r>
                        <a:rPr lang="es-MX" sz="1400" dirty="0"/>
                        <a:t>-28</a:t>
                      </a:r>
                    </a:p>
                  </a:txBody>
                  <a:tcPr>
                    <a:noFill/>
                  </a:tcPr>
                </a:tc>
                <a:tc>
                  <a:txBody>
                    <a:bodyPr/>
                    <a:lstStyle/>
                    <a:p>
                      <a:pPr algn="r"/>
                      <a:r>
                        <a:rPr lang="es-MX" sz="1400" dirty="0"/>
                        <a:t>-</a:t>
                      </a:r>
                    </a:p>
                  </a:txBody>
                  <a:tcPr>
                    <a:noFill/>
                  </a:tcPr>
                </a:tc>
                <a:tc>
                  <a:txBody>
                    <a:bodyPr/>
                    <a:lstStyle/>
                    <a:p>
                      <a:pPr algn="r"/>
                      <a:r>
                        <a:rPr lang="es-MX" sz="1400" dirty="0"/>
                        <a:t>-28</a:t>
                      </a:r>
                    </a:p>
                  </a:txBody>
                  <a:tcPr>
                    <a:noFill/>
                  </a:tcPr>
                </a:tc>
                <a:extLst>
                  <a:ext uri="{0D108BD9-81ED-4DB2-BD59-A6C34878D82A}">
                    <a16:rowId xmlns:a16="http://schemas.microsoft.com/office/drawing/2014/main" xmlns="" val="1116009457"/>
                  </a:ext>
                </a:extLst>
              </a:tr>
              <a:tr h="306034">
                <a:tc>
                  <a:txBody>
                    <a:bodyPr/>
                    <a:lstStyle/>
                    <a:p>
                      <a:r>
                        <a:rPr lang="es-MX" sz="1400" dirty="0"/>
                        <a:t>(=) Resultado financiero</a:t>
                      </a:r>
                    </a:p>
                  </a:txBody>
                  <a:tcPr>
                    <a:solidFill>
                      <a:schemeClr val="bg1">
                        <a:lumMod val="65000"/>
                      </a:schemeClr>
                    </a:solidFill>
                  </a:tcPr>
                </a:tc>
                <a:tc>
                  <a:txBody>
                    <a:bodyPr/>
                    <a:lstStyle/>
                    <a:p>
                      <a:pPr algn="r"/>
                      <a:r>
                        <a:rPr lang="es-MX" sz="1400" dirty="0"/>
                        <a:t>458</a:t>
                      </a:r>
                    </a:p>
                  </a:txBody>
                  <a:tcPr>
                    <a:solidFill>
                      <a:schemeClr val="bg1">
                        <a:lumMod val="65000"/>
                      </a:schemeClr>
                    </a:solidFill>
                  </a:tcPr>
                </a:tc>
                <a:tc>
                  <a:txBody>
                    <a:bodyPr/>
                    <a:lstStyle/>
                    <a:p>
                      <a:pPr algn="r"/>
                      <a:r>
                        <a:rPr lang="es-MX" sz="1400" dirty="0"/>
                        <a:t>309</a:t>
                      </a:r>
                    </a:p>
                  </a:txBody>
                  <a:tcPr>
                    <a:solidFill>
                      <a:schemeClr val="bg1">
                        <a:lumMod val="65000"/>
                      </a:schemeClr>
                    </a:solidFill>
                  </a:tcPr>
                </a:tc>
                <a:tc>
                  <a:txBody>
                    <a:bodyPr/>
                    <a:lstStyle/>
                    <a:p>
                      <a:pPr algn="r"/>
                      <a:r>
                        <a:rPr lang="es-MX" sz="1400" dirty="0"/>
                        <a:t>-104</a:t>
                      </a:r>
                    </a:p>
                  </a:txBody>
                  <a:tcPr>
                    <a:solidFill>
                      <a:schemeClr val="bg1">
                        <a:lumMod val="65000"/>
                      </a:schemeClr>
                    </a:solidFill>
                  </a:tcPr>
                </a:tc>
                <a:extLst>
                  <a:ext uri="{0D108BD9-81ED-4DB2-BD59-A6C34878D82A}">
                    <a16:rowId xmlns:a16="http://schemas.microsoft.com/office/drawing/2014/main" xmlns="" val="1554417067"/>
                  </a:ext>
                </a:extLst>
              </a:tr>
            </a:tbl>
          </a:graphicData>
        </a:graphic>
      </p:graphicFrame>
      <p:sp>
        <p:nvSpPr>
          <p:cNvPr id="15" name="CuadroTexto 14">
            <a:extLst>
              <a:ext uri="{FF2B5EF4-FFF2-40B4-BE49-F238E27FC236}">
                <a16:creationId xmlns:a16="http://schemas.microsoft.com/office/drawing/2014/main" xmlns="" id="{7EC0FC4D-7F64-4888-9EF0-AF62D1B524DA}"/>
              </a:ext>
            </a:extLst>
          </p:cNvPr>
          <p:cNvSpPr txBox="1"/>
          <p:nvPr/>
        </p:nvSpPr>
        <p:spPr>
          <a:xfrm>
            <a:off x="683568" y="6021288"/>
            <a:ext cx="7704856" cy="246221"/>
          </a:xfrm>
          <a:prstGeom prst="rect">
            <a:avLst/>
          </a:prstGeom>
          <a:noFill/>
        </p:spPr>
        <p:txBody>
          <a:bodyPr wrap="square" rtlCol="0">
            <a:spAutoFit/>
          </a:bodyPr>
          <a:lstStyle/>
          <a:p>
            <a:pPr>
              <a:spcAft>
                <a:spcPts val="600"/>
              </a:spcAft>
              <a:buClr>
                <a:srgbClr val="CD0000"/>
              </a:buClr>
              <a:buSzPct val="110000"/>
            </a:pPr>
            <a:r>
              <a:rPr lang="es-MX" sz="1000" dirty="0">
                <a:latin typeface="Century Gothic" panose="020B0502020202020204" pitchFamily="34" charset="0"/>
              </a:rPr>
              <a:t>Fuente:</a:t>
            </a:r>
            <a:r>
              <a:rPr lang="es-MX" sz="1000" dirty="0">
                <a:solidFill>
                  <a:prstClr val="black"/>
                </a:solidFill>
                <a:latin typeface="Century Gothic" panose="020B0502020202020204" pitchFamily="34" charset="0"/>
              </a:rPr>
              <a:t> Elaborado por </a:t>
            </a:r>
            <a:r>
              <a:rPr lang="es-MX" sz="1000" dirty="0">
                <a:latin typeface="Century Gothic" panose="020B0502020202020204" pitchFamily="34" charset="0"/>
              </a:rPr>
              <a:t>la Gerencia Sr. de Coordinación de Inversiones del Infonavit con datos al 28 de febrero de 2018</a:t>
            </a:r>
          </a:p>
        </p:txBody>
      </p:sp>
    </p:spTree>
    <p:extLst>
      <p:ext uri="{BB962C8B-B14F-4D97-AF65-F5344CB8AC3E}">
        <p14:creationId xmlns:p14="http://schemas.microsoft.com/office/powerpoint/2010/main" val="114306085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8 Rectángulo"/>
          <p:cNvSpPr/>
          <p:nvPr/>
        </p:nvSpPr>
        <p:spPr>
          <a:xfrm>
            <a:off x="899592" y="2940315"/>
            <a:ext cx="7056784" cy="381987"/>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s-MX"/>
          </a:p>
        </p:txBody>
      </p:sp>
      <p:sp>
        <p:nvSpPr>
          <p:cNvPr id="7" name="1 Título"/>
          <p:cNvSpPr txBox="1">
            <a:spLocks/>
          </p:cNvSpPr>
          <p:nvPr/>
        </p:nvSpPr>
        <p:spPr bwMode="auto">
          <a:xfrm>
            <a:off x="232470" y="0"/>
            <a:ext cx="2163628" cy="568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MX" sz="2000" dirty="0">
                <a:latin typeface="Century Gothic" panose="020B0502020202020204" pitchFamily="34" charset="0"/>
              </a:rPr>
              <a:t>Orden del día</a:t>
            </a:r>
          </a:p>
        </p:txBody>
      </p:sp>
      <p:sp>
        <p:nvSpPr>
          <p:cNvPr id="8" name="1 Marcador de contenido"/>
          <p:cNvSpPr txBox="1">
            <a:spLocks/>
          </p:cNvSpPr>
          <p:nvPr/>
        </p:nvSpPr>
        <p:spPr bwMode="auto">
          <a:xfrm>
            <a:off x="865639" y="1508399"/>
            <a:ext cx="7056784" cy="3743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defPPr>
              <a:defRPr lang="es-ES"/>
            </a:defPPr>
            <a:lvl1pPr algn="l" defTabSz="457200" rtl="0" eaLnBrk="0" fontAlgn="base" hangingPunct="0">
              <a:spcBef>
                <a:spcPct val="0"/>
              </a:spcBef>
              <a:spcAft>
                <a:spcPct val="0"/>
              </a:spcAft>
              <a:defRPr kern="1200">
                <a:solidFill>
                  <a:schemeClr val="tx1"/>
                </a:solidFill>
                <a:latin typeface="Calibri"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Calibri"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Calibri"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Calibri"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Calibri" pitchFamily="34" charset="0"/>
                <a:ea typeface="+mn-ea"/>
                <a:cs typeface="+mn-cs"/>
              </a:defRPr>
            </a:lvl5pPr>
            <a:lvl6pPr marL="2286000" algn="l" defTabSz="914400" rtl="0" eaLnBrk="1" latinLnBrk="0" hangingPunct="1">
              <a:defRPr kern="1200">
                <a:solidFill>
                  <a:schemeClr val="tx1"/>
                </a:solidFill>
                <a:latin typeface="Calibri" pitchFamily="34" charset="0"/>
                <a:ea typeface="+mn-ea"/>
                <a:cs typeface="+mn-cs"/>
              </a:defRPr>
            </a:lvl6pPr>
            <a:lvl7pPr marL="2743200" algn="l" defTabSz="914400" rtl="0" eaLnBrk="1" latinLnBrk="0" hangingPunct="1">
              <a:defRPr kern="1200">
                <a:solidFill>
                  <a:schemeClr val="tx1"/>
                </a:solidFill>
                <a:latin typeface="Calibri" pitchFamily="34" charset="0"/>
                <a:ea typeface="+mn-ea"/>
                <a:cs typeface="+mn-cs"/>
              </a:defRPr>
            </a:lvl7pPr>
            <a:lvl8pPr marL="3200400" algn="l" defTabSz="914400" rtl="0" eaLnBrk="1" latinLnBrk="0" hangingPunct="1">
              <a:defRPr kern="1200">
                <a:solidFill>
                  <a:schemeClr val="tx1"/>
                </a:solidFill>
                <a:latin typeface="Calibri" pitchFamily="34" charset="0"/>
                <a:ea typeface="+mn-ea"/>
                <a:cs typeface="+mn-cs"/>
              </a:defRPr>
            </a:lvl8pPr>
            <a:lvl9pPr marL="3657600" algn="l" defTabSz="914400" rtl="0" eaLnBrk="1" latinLnBrk="0" hangingPunct="1">
              <a:defRPr kern="1200">
                <a:solidFill>
                  <a:schemeClr val="tx1"/>
                </a:solidFill>
                <a:latin typeface="Calibri" pitchFamily="34" charset="0"/>
                <a:ea typeface="+mn-ea"/>
                <a:cs typeface="+mn-cs"/>
              </a:defRPr>
            </a:lvl9pPr>
          </a:lstStyle>
          <a:p>
            <a:pPr marL="285750" indent="-285750" eaLnBrk="1" hangingPunct="1">
              <a:buFont typeface="+mj-lt"/>
              <a:buAutoNum type="romanUcPeriod"/>
            </a:pPr>
            <a:r>
              <a:rPr lang="es-MX" sz="1600" dirty="0">
                <a:solidFill>
                  <a:prstClr val="black"/>
                </a:solidFill>
                <a:latin typeface="Century Gothic" panose="020B0502020202020204" pitchFamily="34" charset="0"/>
              </a:rPr>
              <a:t>Informe y estrategia del FANVIT</a:t>
            </a: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r>
              <a:rPr lang="es-MX" sz="1600" dirty="0">
                <a:solidFill>
                  <a:prstClr val="black"/>
                </a:solidFill>
                <a:latin typeface="Century Gothic" panose="020B0502020202020204" pitchFamily="34" charset="0"/>
              </a:rPr>
              <a:t>Presentación y propuesta de Fibra E Aeropuerto</a:t>
            </a: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r>
              <a:rPr lang="es-MX" sz="1600" dirty="0">
                <a:solidFill>
                  <a:prstClr val="black"/>
                </a:solidFill>
                <a:latin typeface="Century Gothic" panose="020B0502020202020204" pitchFamily="34" charset="0"/>
              </a:rPr>
              <a:t>Informe sobre el resultado contable de inversión febrero 2018</a:t>
            </a: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r>
              <a:rPr lang="es-MX" sz="1600" dirty="0">
                <a:solidFill>
                  <a:prstClr val="black"/>
                </a:solidFill>
                <a:latin typeface="Century Gothic" panose="020B0502020202020204" pitchFamily="34" charset="0"/>
              </a:rPr>
              <a:t> Informe sobre la Política de traspasos de la Tesorería al FANVIT</a:t>
            </a: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r>
              <a:rPr lang="es-MX" sz="1600" dirty="0">
                <a:solidFill>
                  <a:prstClr val="black"/>
                </a:solidFill>
                <a:latin typeface="Century Gothic" panose="020B0502020202020204" pitchFamily="34" charset="0"/>
              </a:rPr>
              <a:t>Informe sobre el entorno económico nacional e internacional</a:t>
            </a: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r>
              <a:rPr lang="es-MX" sz="1600" dirty="0">
                <a:solidFill>
                  <a:prstClr val="black"/>
                </a:solidFill>
                <a:latin typeface="Century Gothic" panose="020B0502020202020204" pitchFamily="34" charset="0"/>
              </a:rPr>
              <a:t>  Informe y estrategia del FINVIT</a:t>
            </a:r>
          </a:p>
          <a:p>
            <a:pPr eaLnBrk="1" hangingPunct="1"/>
            <a:endParaRPr lang="es-MX" sz="1600" dirty="0">
              <a:solidFill>
                <a:prstClr val="black"/>
              </a:solidFill>
              <a:latin typeface="Century Gothic" panose="020B0502020202020204" pitchFamily="34" charset="0"/>
            </a:endParaRPr>
          </a:p>
          <a:p>
            <a:pPr eaLnBrk="1" hangingPunct="1"/>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p:txBody>
      </p:sp>
      <p:sp>
        <p:nvSpPr>
          <p:cNvPr id="6" name="3 Marcador de número de diapositiva"/>
          <p:cNvSpPr>
            <a:spLocks noGrp="1"/>
          </p:cNvSpPr>
          <p:nvPr>
            <p:ph type="sldNum" sz="quarter" idx="12"/>
          </p:nvPr>
        </p:nvSpPr>
        <p:spPr>
          <a:xfrm>
            <a:off x="8134502" y="6365875"/>
            <a:ext cx="552298" cy="365125"/>
          </a:xfrm>
        </p:spPr>
        <p:txBody>
          <a:bodyPr/>
          <a:lstStyle/>
          <a:p>
            <a:pPr algn="ctr"/>
            <a:fld id="{05E83AA4-A00D-4AA0-8FE8-B93C9F3EC141}" type="slidenum">
              <a:rPr lang="es-ES" altLang="es-MX" smtClean="0">
                <a:latin typeface="Century Gothic" panose="020B0502020202020204" pitchFamily="34" charset="0"/>
              </a:rPr>
              <a:pPr algn="ctr"/>
              <a:t>50</a:t>
            </a:fld>
            <a:endParaRPr lang="es-ES" altLang="es-MX" dirty="0">
              <a:latin typeface="Century Gothic" panose="020B0502020202020204" pitchFamily="34" charset="0"/>
            </a:endParaRPr>
          </a:p>
        </p:txBody>
      </p:sp>
      <p:sp>
        <p:nvSpPr>
          <p:cNvPr id="11" name="10 Rectángulo"/>
          <p:cNvSpPr/>
          <p:nvPr/>
        </p:nvSpPr>
        <p:spPr>
          <a:xfrm>
            <a:off x="232470" y="458441"/>
            <a:ext cx="8323122" cy="738664"/>
          </a:xfrm>
          <a:prstGeom prst="rect">
            <a:avLst/>
          </a:prstGeom>
        </p:spPr>
        <p:txBody>
          <a:bodyPr wrap="square">
            <a:spAutoFit/>
          </a:bodyPr>
          <a:lstStyle/>
          <a:p>
            <a:pPr algn="ctr" defTabSz="457200"/>
            <a:r>
              <a:rPr lang="es-MX" sz="1400" b="1" dirty="0">
                <a:latin typeface="Century Gothic" panose="020B0502020202020204" pitchFamily="34" charset="0"/>
                <a:ea typeface="Myriad Pro"/>
                <a:cs typeface="Myriad Pro"/>
              </a:rPr>
              <a:t>Grupo de Trabajo de Inversiones </a:t>
            </a:r>
          </a:p>
          <a:p>
            <a:pPr algn="ctr"/>
            <a:r>
              <a:rPr lang="es-MX" sz="1400" b="1" dirty="0">
                <a:latin typeface="Century Gothic" panose="020B0502020202020204" pitchFamily="34" charset="0"/>
                <a:ea typeface="Myriad Pro"/>
                <a:cs typeface="Myriad Pro"/>
              </a:rPr>
              <a:t>Sesión número 042</a:t>
            </a:r>
          </a:p>
          <a:p>
            <a:pPr algn="ctr" defTabSz="457200"/>
            <a:r>
              <a:rPr lang="es-MX" sz="1400" b="1" dirty="0">
                <a:latin typeface="Century Gothic" panose="020B0502020202020204" pitchFamily="34" charset="0"/>
                <a:ea typeface="Myriad Pro"/>
                <a:cs typeface="Myriad Pro"/>
              </a:rPr>
              <a:t>Marzo 2018</a:t>
            </a:r>
          </a:p>
        </p:txBody>
      </p:sp>
    </p:spTree>
    <p:extLst>
      <p:ext uri="{BB962C8B-B14F-4D97-AF65-F5344CB8AC3E}">
        <p14:creationId xmlns:p14="http://schemas.microsoft.com/office/powerpoint/2010/main" val="40285590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arcador de número de diapositiva"/>
          <p:cNvSpPr>
            <a:spLocks noGrp="1"/>
          </p:cNvSpPr>
          <p:nvPr>
            <p:ph type="sldNum" sz="quarter" idx="12"/>
          </p:nvPr>
        </p:nvSpPr>
        <p:spPr>
          <a:xfrm>
            <a:off x="6724910" y="6492875"/>
            <a:ext cx="2133600" cy="365125"/>
          </a:xfrm>
        </p:spPr>
        <p:txBody>
          <a:bodyPr/>
          <a:lstStyle/>
          <a:p>
            <a:fld id="{05E83AA4-A00D-4AA0-8FE8-B93C9F3EC141}" type="slidenum">
              <a:rPr lang="es-ES" altLang="es-MX" smtClean="0">
                <a:latin typeface="Century Gothic" panose="020B0502020202020204" pitchFamily="34" charset="0"/>
              </a:rPr>
              <a:pPr/>
              <a:t>51</a:t>
            </a:fld>
            <a:endParaRPr lang="es-ES" altLang="es-MX" dirty="0">
              <a:latin typeface="Century Gothic" panose="020B0502020202020204" pitchFamily="34" charset="0"/>
            </a:endParaRPr>
          </a:p>
        </p:txBody>
      </p:sp>
      <p:sp>
        <p:nvSpPr>
          <p:cNvPr id="12" name="1 Título"/>
          <p:cNvSpPr>
            <a:spLocks noGrp="1"/>
          </p:cNvSpPr>
          <p:nvPr>
            <p:ph type="title"/>
          </p:nvPr>
        </p:nvSpPr>
        <p:spPr>
          <a:xfrm>
            <a:off x="457200" y="274638"/>
            <a:ext cx="7283152" cy="922114"/>
          </a:xfrm>
        </p:spPr>
        <p:txBody>
          <a:bodyPr/>
          <a:lstStyle/>
          <a:p>
            <a:r>
              <a:rPr lang="es-MX" altLang="es-MX" sz="2000" b="1" dirty="0">
                <a:latin typeface="Century Gothic" panose="020B0502020202020204" pitchFamily="34" charset="0"/>
              </a:rPr>
              <a:t>Política de traspasos de la Tesorería al Fanvit</a:t>
            </a:r>
            <a:br>
              <a:rPr lang="es-MX" altLang="es-MX" sz="2000" b="1" dirty="0">
                <a:latin typeface="Century Gothic" panose="020B0502020202020204" pitchFamily="34" charset="0"/>
              </a:rPr>
            </a:br>
            <a:r>
              <a:rPr lang="es-MX" altLang="es-MX" sz="1600" b="1" dirty="0">
                <a:latin typeface="Century Gothic" panose="020B0502020202020204" pitchFamily="34" charset="0"/>
              </a:rPr>
              <a:t>Montos por Bimestre</a:t>
            </a:r>
            <a:br>
              <a:rPr lang="es-MX" altLang="es-MX" sz="1600" b="1" dirty="0">
                <a:latin typeface="Century Gothic" panose="020B0502020202020204" pitchFamily="34" charset="0"/>
              </a:rPr>
            </a:br>
            <a:r>
              <a:rPr lang="es-MX" altLang="es-MX" sz="1600" i="1" dirty="0">
                <a:latin typeface="Century Gothic" panose="020B0502020202020204" pitchFamily="34" charset="0"/>
              </a:rPr>
              <a:t>El monto a traspasar en abril es de 5,500 mdp</a:t>
            </a:r>
            <a:endParaRPr lang="es-MX" sz="1600" i="1" dirty="0">
              <a:latin typeface="Century Gothic" panose="020B0502020202020204" pitchFamily="34" charset="0"/>
            </a:endParaRPr>
          </a:p>
        </p:txBody>
      </p:sp>
      <p:sp>
        <p:nvSpPr>
          <p:cNvPr id="14" name="13 Rectángulo"/>
          <p:cNvSpPr/>
          <p:nvPr/>
        </p:nvSpPr>
        <p:spPr>
          <a:xfrm>
            <a:off x="313115" y="4879931"/>
            <a:ext cx="8373685" cy="1815882"/>
          </a:xfrm>
          <a:prstGeom prst="rect">
            <a:avLst/>
          </a:prstGeom>
        </p:spPr>
        <p:txBody>
          <a:bodyPr wrap="square">
            <a:spAutoFit/>
          </a:bodyPr>
          <a:lstStyle/>
          <a:p>
            <a:pPr marL="285750" indent="-285750" algn="just">
              <a:buClr>
                <a:srgbClr val="C00000"/>
              </a:buClr>
              <a:buFont typeface="Arial" panose="020B0604020202020204" pitchFamily="34" charset="0"/>
              <a:buChar char="•"/>
            </a:pPr>
            <a:r>
              <a:rPr lang="es-MX" sz="1400" dirty="0">
                <a:latin typeface="Century Gothic" panose="020B0502020202020204" pitchFamily="34" charset="0"/>
              </a:rPr>
              <a:t>El traspaso del 1er bimestre fue de 500 mdp (8 de febrero de 2018).</a:t>
            </a:r>
          </a:p>
          <a:p>
            <a:pPr marL="285750" indent="-285750" algn="just">
              <a:buClr>
                <a:srgbClr val="C00000"/>
              </a:buClr>
              <a:buFont typeface="Arial" panose="020B0604020202020204" pitchFamily="34" charset="0"/>
              <a:buChar char="•"/>
            </a:pPr>
            <a:r>
              <a:rPr lang="es-MX" sz="1400" dirty="0">
                <a:latin typeface="Century Gothic" panose="020B0502020202020204" pitchFamily="34" charset="0"/>
              </a:rPr>
              <a:t>Traspasos estimados a partir del 2º. bimestre con base  a entradas y salidas del presupuesto  2018 proporcionado por el área de Planeación Financiera.</a:t>
            </a:r>
          </a:p>
          <a:p>
            <a:pPr marL="285750" indent="-285750" algn="just">
              <a:buClr>
                <a:srgbClr val="C00000"/>
              </a:buClr>
              <a:buFont typeface="Arial" panose="020B0604020202020204" pitchFamily="34" charset="0"/>
              <a:buChar char="•"/>
            </a:pPr>
            <a:r>
              <a:rPr lang="es-MX" sz="1400" dirty="0">
                <a:latin typeface="Century Gothic" panose="020B0502020202020204" pitchFamily="34" charset="0"/>
              </a:rPr>
              <a:t>No considera salidas extraordinarias ni contingencias.</a:t>
            </a:r>
          </a:p>
          <a:p>
            <a:pPr marL="285750" indent="-285750" algn="just">
              <a:buClr>
                <a:srgbClr val="C00000"/>
              </a:buClr>
              <a:buFont typeface="Arial" panose="020B0604020202020204" pitchFamily="34" charset="0"/>
              <a:buChar char="•"/>
            </a:pPr>
            <a:r>
              <a:rPr lang="es-MX" sz="1400" dirty="0">
                <a:latin typeface="Century Gothic" panose="020B0502020202020204" pitchFamily="34" charset="0"/>
              </a:rPr>
              <a:t>Considera Entradas y Salidas reales hasta el 27 de febrero y tubería (crédito autorizados) al corte del 25 de febrero de 2018. A partir de ésta fecha considera el presupuesto.</a:t>
            </a:r>
          </a:p>
          <a:p>
            <a:pPr marL="285750" indent="-285750" algn="just">
              <a:buClr>
                <a:srgbClr val="C00000"/>
              </a:buClr>
              <a:buFont typeface="Arial" panose="020B0604020202020204" pitchFamily="34" charset="0"/>
              <a:buChar char="•"/>
            </a:pPr>
            <a:r>
              <a:rPr lang="es-MX" sz="1400" dirty="0">
                <a:latin typeface="Century Gothic" panose="020B0502020202020204" pitchFamily="34" charset="0"/>
              </a:rPr>
              <a:t>Según “Política de Traspasos Tesorería-Fanvit” se realizan en la primera quincena del mes par del bimestre.</a:t>
            </a:r>
          </a:p>
        </p:txBody>
      </p:sp>
      <p:pic>
        <p:nvPicPr>
          <p:cNvPr id="2" name="Imagen 1">
            <a:extLst>
              <a:ext uri="{FF2B5EF4-FFF2-40B4-BE49-F238E27FC236}">
                <a16:creationId xmlns:a16="http://schemas.microsoft.com/office/drawing/2014/main" xmlns="" id="{E79D45BF-EB6B-4F65-A1F8-851C27AE4A76}"/>
              </a:ext>
            </a:extLst>
          </p:cNvPr>
          <p:cNvPicPr>
            <a:picLocks noChangeAspect="1"/>
          </p:cNvPicPr>
          <p:nvPr/>
        </p:nvPicPr>
        <p:blipFill rotWithShape="1">
          <a:blip r:embed="rId3"/>
          <a:srcRect t="10538" b="19935"/>
          <a:stretch/>
        </p:blipFill>
        <p:spPr>
          <a:xfrm>
            <a:off x="248072" y="1721224"/>
            <a:ext cx="8922430" cy="2918011"/>
          </a:xfrm>
          <a:prstGeom prst="rect">
            <a:avLst/>
          </a:prstGeom>
        </p:spPr>
      </p:pic>
      <p:sp>
        <p:nvSpPr>
          <p:cNvPr id="15" name="6 CuadroTexto">
            <a:extLst>
              <a:ext uri="{FF2B5EF4-FFF2-40B4-BE49-F238E27FC236}">
                <a16:creationId xmlns:a16="http://schemas.microsoft.com/office/drawing/2014/main" xmlns="" id="{23513C4F-8609-4141-B11D-174F4DFE9721}"/>
              </a:ext>
            </a:extLst>
          </p:cNvPr>
          <p:cNvSpPr txBox="1"/>
          <p:nvPr/>
        </p:nvSpPr>
        <p:spPr>
          <a:xfrm>
            <a:off x="1519266" y="1906122"/>
            <a:ext cx="883184" cy="738664"/>
          </a:xfrm>
          <a:prstGeom prst="rect">
            <a:avLst/>
          </a:prstGeom>
          <a:solidFill>
            <a:schemeClr val="bg1">
              <a:lumMod val="95000"/>
              <a:alpha val="25000"/>
            </a:schemeClr>
          </a:solidFill>
          <a:ln w="3175">
            <a:solidFill>
              <a:schemeClr val="bg1">
                <a:lumMod val="50000"/>
              </a:schemeClr>
            </a:solidFill>
            <a:prstDash val="dash"/>
          </a:ln>
        </p:spPr>
        <p:txBody>
          <a:bodyPr wrap="square" rtlCol="0">
            <a:spAutoFit/>
          </a:bodyPr>
          <a:lstStyle/>
          <a:p>
            <a:pPr algn="ctr"/>
            <a:r>
              <a:rPr lang="es-MX" sz="1050" dirty="0">
                <a:solidFill>
                  <a:srgbClr val="C00000"/>
                </a:solidFill>
                <a:latin typeface="Century Gothic" panose="020B0502020202020204" pitchFamily="34" charset="0"/>
              </a:rPr>
              <a:t>Monto  transferido </a:t>
            </a:r>
          </a:p>
          <a:p>
            <a:pPr algn="ctr"/>
            <a:r>
              <a:rPr lang="es-MX" sz="1050" dirty="0">
                <a:solidFill>
                  <a:srgbClr val="C00000"/>
                </a:solidFill>
                <a:latin typeface="Century Gothic" panose="020B0502020202020204" pitchFamily="34" charset="0"/>
              </a:rPr>
              <a:t>en febrero </a:t>
            </a:r>
            <a:r>
              <a:rPr lang="es-MX" sz="1050" b="1" dirty="0">
                <a:solidFill>
                  <a:srgbClr val="C00000"/>
                </a:solidFill>
                <a:latin typeface="Century Gothic" panose="020B0502020202020204" pitchFamily="34" charset="0"/>
              </a:rPr>
              <a:t>$500 </a:t>
            </a:r>
            <a:r>
              <a:rPr lang="es-MX" sz="1050" b="1" dirty="0" err="1">
                <a:solidFill>
                  <a:srgbClr val="C00000"/>
                </a:solidFill>
                <a:latin typeface="Century Gothic" panose="020B0502020202020204" pitchFamily="34" charset="0"/>
              </a:rPr>
              <a:t>mdp</a:t>
            </a:r>
            <a:endParaRPr lang="es-MX" sz="1050" b="1" dirty="0">
              <a:solidFill>
                <a:srgbClr val="C00000"/>
              </a:solidFill>
              <a:latin typeface="Century Gothic" panose="020B0502020202020204" pitchFamily="34" charset="0"/>
            </a:endParaRPr>
          </a:p>
        </p:txBody>
      </p:sp>
      <p:sp>
        <p:nvSpPr>
          <p:cNvPr id="16" name="7 CuadroTexto">
            <a:extLst>
              <a:ext uri="{FF2B5EF4-FFF2-40B4-BE49-F238E27FC236}">
                <a16:creationId xmlns:a16="http://schemas.microsoft.com/office/drawing/2014/main" xmlns="" id="{89278DAE-07F5-4BED-8CFB-EFD23046994C}"/>
              </a:ext>
            </a:extLst>
          </p:cNvPr>
          <p:cNvSpPr txBox="1"/>
          <p:nvPr/>
        </p:nvSpPr>
        <p:spPr>
          <a:xfrm>
            <a:off x="2673131" y="1927896"/>
            <a:ext cx="1013497" cy="738664"/>
          </a:xfrm>
          <a:prstGeom prst="rect">
            <a:avLst/>
          </a:prstGeom>
          <a:solidFill>
            <a:schemeClr val="bg1">
              <a:lumMod val="50000"/>
              <a:alpha val="25000"/>
            </a:schemeClr>
          </a:solidFill>
          <a:ln w="3175">
            <a:solidFill>
              <a:schemeClr val="bg1">
                <a:lumMod val="50000"/>
              </a:schemeClr>
            </a:solidFill>
            <a:prstDash val="dash"/>
          </a:ln>
        </p:spPr>
        <p:txBody>
          <a:bodyPr wrap="square" rtlCol="0">
            <a:spAutoFit/>
          </a:bodyPr>
          <a:lstStyle/>
          <a:p>
            <a:pPr algn="ctr"/>
            <a:r>
              <a:rPr lang="es-MX" sz="1050" dirty="0">
                <a:latin typeface="Century Gothic" panose="020B0502020202020204" pitchFamily="34" charset="0"/>
              </a:rPr>
              <a:t>Monto  a traspasar </a:t>
            </a:r>
          </a:p>
          <a:p>
            <a:pPr algn="ctr"/>
            <a:r>
              <a:rPr lang="es-MX" sz="1050" dirty="0">
                <a:latin typeface="Century Gothic" panose="020B0502020202020204" pitchFamily="34" charset="0"/>
              </a:rPr>
              <a:t>en abril </a:t>
            </a:r>
          </a:p>
          <a:p>
            <a:pPr algn="ctr"/>
            <a:r>
              <a:rPr lang="es-MX" sz="1050" b="1" dirty="0">
                <a:latin typeface="Century Gothic" panose="020B0502020202020204" pitchFamily="34" charset="0"/>
              </a:rPr>
              <a:t>   $5,500mdp</a:t>
            </a:r>
          </a:p>
        </p:txBody>
      </p:sp>
      <p:sp>
        <p:nvSpPr>
          <p:cNvPr id="17" name="8 CuadroTexto">
            <a:extLst>
              <a:ext uri="{FF2B5EF4-FFF2-40B4-BE49-F238E27FC236}">
                <a16:creationId xmlns:a16="http://schemas.microsoft.com/office/drawing/2014/main" xmlns="" id="{27FD847D-C9F8-4011-8213-796A455F62C7}"/>
              </a:ext>
            </a:extLst>
          </p:cNvPr>
          <p:cNvSpPr txBox="1"/>
          <p:nvPr/>
        </p:nvSpPr>
        <p:spPr>
          <a:xfrm>
            <a:off x="3812483" y="1935156"/>
            <a:ext cx="1020773" cy="577081"/>
          </a:xfrm>
          <a:prstGeom prst="rect">
            <a:avLst/>
          </a:prstGeom>
          <a:solidFill>
            <a:schemeClr val="bg1">
              <a:lumMod val="95000"/>
              <a:alpha val="25000"/>
            </a:schemeClr>
          </a:solidFill>
          <a:ln w="3175">
            <a:solidFill>
              <a:schemeClr val="bg1">
                <a:lumMod val="50000"/>
              </a:schemeClr>
            </a:solidFill>
            <a:prstDash val="dash"/>
          </a:ln>
        </p:spPr>
        <p:txBody>
          <a:bodyPr wrap="square" rtlCol="0">
            <a:spAutoFit/>
          </a:bodyPr>
          <a:lstStyle/>
          <a:p>
            <a:pPr algn="ctr"/>
            <a:r>
              <a:rPr lang="es-MX" sz="1050" dirty="0">
                <a:latin typeface="Century Gothic" panose="020B0502020202020204" pitchFamily="34" charset="0"/>
              </a:rPr>
              <a:t>Estimado </a:t>
            </a:r>
          </a:p>
          <a:p>
            <a:pPr algn="ctr"/>
            <a:r>
              <a:rPr lang="es-MX" sz="1050" dirty="0">
                <a:latin typeface="Century Gothic" panose="020B0502020202020204" pitchFamily="34" charset="0"/>
              </a:rPr>
              <a:t>en junio </a:t>
            </a:r>
          </a:p>
          <a:p>
            <a:pPr algn="ctr"/>
            <a:r>
              <a:rPr lang="es-MX" sz="1050" b="1" dirty="0">
                <a:latin typeface="Century Gothic" panose="020B0502020202020204" pitchFamily="34" charset="0"/>
              </a:rPr>
              <a:t> $3,000 </a:t>
            </a:r>
            <a:r>
              <a:rPr lang="es-MX" sz="1050" b="1" dirty="0" err="1">
                <a:latin typeface="Century Gothic" panose="020B0502020202020204" pitchFamily="34" charset="0"/>
              </a:rPr>
              <a:t>mdp</a:t>
            </a:r>
            <a:endParaRPr lang="es-MX" sz="1050" b="1" dirty="0">
              <a:latin typeface="Century Gothic" panose="020B0502020202020204" pitchFamily="34" charset="0"/>
            </a:endParaRPr>
          </a:p>
        </p:txBody>
      </p:sp>
      <p:sp>
        <p:nvSpPr>
          <p:cNvPr id="18" name="9 CuadroTexto">
            <a:extLst>
              <a:ext uri="{FF2B5EF4-FFF2-40B4-BE49-F238E27FC236}">
                <a16:creationId xmlns:a16="http://schemas.microsoft.com/office/drawing/2014/main" xmlns="" id="{4795DD35-A3B6-45F6-B502-65E8AEB9EAD6}"/>
              </a:ext>
            </a:extLst>
          </p:cNvPr>
          <p:cNvSpPr txBox="1"/>
          <p:nvPr/>
        </p:nvSpPr>
        <p:spPr>
          <a:xfrm>
            <a:off x="5024405" y="1927902"/>
            <a:ext cx="1042565" cy="577081"/>
          </a:xfrm>
          <a:prstGeom prst="rect">
            <a:avLst/>
          </a:prstGeom>
          <a:solidFill>
            <a:schemeClr val="bg1">
              <a:lumMod val="95000"/>
              <a:alpha val="25000"/>
            </a:schemeClr>
          </a:solidFill>
          <a:ln w="3175">
            <a:solidFill>
              <a:schemeClr val="bg1">
                <a:lumMod val="50000"/>
              </a:schemeClr>
            </a:solidFill>
            <a:prstDash val="dash"/>
          </a:ln>
        </p:spPr>
        <p:txBody>
          <a:bodyPr wrap="square" rtlCol="0">
            <a:spAutoFit/>
          </a:bodyPr>
          <a:lstStyle/>
          <a:p>
            <a:pPr algn="ctr"/>
            <a:r>
              <a:rPr lang="es-MX" sz="1050" dirty="0">
                <a:latin typeface="Century Gothic" panose="020B0502020202020204" pitchFamily="34" charset="0"/>
              </a:rPr>
              <a:t>Estimado </a:t>
            </a:r>
          </a:p>
          <a:p>
            <a:pPr algn="ctr"/>
            <a:r>
              <a:rPr lang="es-MX" sz="1050" dirty="0">
                <a:latin typeface="Century Gothic" panose="020B0502020202020204" pitchFamily="34" charset="0"/>
              </a:rPr>
              <a:t>en  agosto</a:t>
            </a:r>
          </a:p>
          <a:p>
            <a:pPr algn="ctr"/>
            <a:r>
              <a:rPr lang="es-MX" sz="1050" dirty="0">
                <a:latin typeface="Century Gothic" panose="020B0502020202020204" pitchFamily="34" charset="0"/>
              </a:rPr>
              <a:t> </a:t>
            </a:r>
            <a:r>
              <a:rPr lang="es-MX" sz="1050" b="1" dirty="0">
                <a:latin typeface="Century Gothic" panose="020B0502020202020204" pitchFamily="34" charset="0"/>
              </a:rPr>
              <a:t>$5,000 </a:t>
            </a:r>
            <a:r>
              <a:rPr lang="es-MX" sz="1050" b="1" dirty="0" err="1">
                <a:latin typeface="Century Gothic" panose="020B0502020202020204" pitchFamily="34" charset="0"/>
              </a:rPr>
              <a:t>mdp</a:t>
            </a:r>
            <a:endParaRPr lang="es-MX" sz="1050" b="1" dirty="0">
              <a:latin typeface="Century Gothic" panose="020B0502020202020204" pitchFamily="34" charset="0"/>
            </a:endParaRPr>
          </a:p>
        </p:txBody>
      </p:sp>
      <p:sp>
        <p:nvSpPr>
          <p:cNvPr id="19" name="10 CuadroTexto">
            <a:extLst>
              <a:ext uri="{FF2B5EF4-FFF2-40B4-BE49-F238E27FC236}">
                <a16:creationId xmlns:a16="http://schemas.microsoft.com/office/drawing/2014/main" xmlns="" id="{015E56B4-694C-46F9-9656-81A2A9AEB192}"/>
              </a:ext>
            </a:extLst>
          </p:cNvPr>
          <p:cNvSpPr txBox="1"/>
          <p:nvPr/>
        </p:nvSpPr>
        <p:spPr>
          <a:xfrm>
            <a:off x="6192786" y="1964190"/>
            <a:ext cx="1006300" cy="577081"/>
          </a:xfrm>
          <a:prstGeom prst="rect">
            <a:avLst/>
          </a:prstGeom>
          <a:solidFill>
            <a:schemeClr val="bg1">
              <a:lumMod val="95000"/>
              <a:alpha val="25000"/>
            </a:schemeClr>
          </a:solidFill>
          <a:ln w="3175">
            <a:solidFill>
              <a:schemeClr val="bg1">
                <a:lumMod val="50000"/>
              </a:schemeClr>
            </a:solidFill>
            <a:prstDash val="dash"/>
          </a:ln>
        </p:spPr>
        <p:txBody>
          <a:bodyPr wrap="square" rtlCol="0">
            <a:spAutoFit/>
          </a:bodyPr>
          <a:lstStyle/>
          <a:p>
            <a:pPr algn="ctr"/>
            <a:r>
              <a:rPr lang="es-MX" sz="1050" dirty="0">
                <a:latin typeface="Century Gothic" panose="020B0502020202020204" pitchFamily="34" charset="0"/>
              </a:rPr>
              <a:t>Estimado </a:t>
            </a:r>
          </a:p>
          <a:p>
            <a:pPr algn="ctr"/>
            <a:r>
              <a:rPr lang="es-MX" sz="1050" dirty="0">
                <a:latin typeface="Century Gothic" panose="020B0502020202020204" pitchFamily="34" charset="0"/>
              </a:rPr>
              <a:t>en octubre </a:t>
            </a:r>
          </a:p>
          <a:p>
            <a:pPr algn="ctr"/>
            <a:r>
              <a:rPr lang="es-MX" sz="1050" b="1" dirty="0">
                <a:latin typeface="Century Gothic" panose="020B0502020202020204" pitchFamily="34" charset="0"/>
              </a:rPr>
              <a:t> $5,000 </a:t>
            </a:r>
            <a:r>
              <a:rPr lang="es-MX" sz="1050" b="1" dirty="0" err="1">
                <a:latin typeface="Century Gothic" panose="020B0502020202020204" pitchFamily="34" charset="0"/>
              </a:rPr>
              <a:t>mdp</a:t>
            </a:r>
            <a:endParaRPr lang="es-MX" sz="1050" b="1" dirty="0">
              <a:latin typeface="Century Gothic" panose="020B0502020202020204" pitchFamily="34" charset="0"/>
            </a:endParaRPr>
          </a:p>
        </p:txBody>
      </p:sp>
      <p:sp>
        <p:nvSpPr>
          <p:cNvPr id="20" name="12 CuadroTexto">
            <a:extLst>
              <a:ext uri="{FF2B5EF4-FFF2-40B4-BE49-F238E27FC236}">
                <a16:creationId xmlns:a16="http://schemas.microsoft.com/office/drawing/2014/main" xmlns="" id="{6A1C9D26-F1E5-43F1-BB9B-E0DCAE6DDC64}"/>
              </a:ext>
            </a:extLst>
          </p:cNvPr>
          <p:cNvSpPr txBox="1"/>
          <p:nvPr/>
        </p:nvSpPr>
        <p:spPr>
          <a:xfrm>
            <a:off x="7404707" y="1956936"/>
            <a:ext cx="1086149" cy="577081"/>
          </a:xfrm>
          <a:prstGeom prst="rect">
            <a:avLst/>
          </a:prstGeom>
          <a:solidFill>
            <a:schemeClr val="bg1">
              <a:lumMod val="95000"/>
              <a:alpha val="25000"/>
            </a:schemeClr>
          </a:solidFill>
          <a:ln w="3175">
            <a:solidFill>
              <a:schemeClr val="bg1">
                <a:lumMod val="50000"/>
              </a:schemeClr>
            </a:solidFill>
            <a:prstDash val="dash"/>
          </a:ln>
        </p:spPr>
        <p:txBody>
          <a:bodyPr wrap="square" rtlCol="0">
            <a:spAutoFit/>
          </a:bodyPr>
          <a:lstStyle/>
          <a:p>
            <a:pPr algn="ctr"/>
            <a:r>
              <a:rPr lang="es-MX" sz="1050" dirty="0">
                <a:latin typeface="Century Gothic" panose="020B0502020202020204" pitchFamily="34" charset="0"/>
              </a:rPr>
              <a:t>Estimado </a:t>
            </a:r>
          </a:p>
          <a:p>
            <a:pPr algn="ctr"/>
            <a:r>
              <a:rPr lang="es-MX" sz="1050" dirty="0">
                <a:latin typeface="Century Gothic" panose="020B0502020202020204" pitchFamily="34" charset="0"/>
              </a:rPr>
              <a:t>en diciembre </a:t>
            </a:r>
          </a:p>
          <a:p>
            <a:pPr algn="ctr"/>
            <a:r>
              <a:rPr lang="es-MX" sz="1050" b="1" dirty="0">
                <a:latin typeface="Century Gothic" panose="020B0502020202020204" pitchFamily="34" charset="0"/>
              </a:rPr>
              <a:t> $4,000 </a:t>
            </a:r>
            <a:r>
              <a:rPr lang="es-MX" sz="1050" b="1" dirty="0" err="1">
                <a:latin typeface="Century Gothic" panose="020B0502020202020204" pitchFamily="34" charset="0"/>
              </a:rPr>
              <a:t>mdp</a:t>
            </a:r>
            <a:endParaRPr lang="es-MX" sz="1050" b="1" dirty="0">
              <a:latin typeface="Century Gothic" panose="020B0502020202020204" pitchFamily="34" charset="0"/>
            </a:endParaRPr>
          </a:p>
        </p:txBody>
      </p:sp>
      <p:sp>
        <p:nvSpPr>
          <p:cNvPr id="21" name="4 CuadroTexto">
            <a:extLst>
              <a:ext uri="{FF2B5EF4-FFF2-40B4-BE49-F238E27FC236}">
                <a16:creationId xmlns:a16="http://schemas.microsoft.com/office/drawing/2014/main" xmlns="" id="{C535511A-A3B9-42FD-A7E6-E57D14023C47}"/>
              </a:ext>
            </a:extLst>
          </p:cNvPr>
          <p:cNvSpPr txBox="1"/>
          <p:nvPr/>
        </p:nvSpPr>
        <p:spPr>
          <a:xfrm>
            <a:off x="904479" y="4485346"/>
            <a:ext cx="7586377" cy="276999"/>
          </a:xfrm>
          <a:prstGeom prst="rect">
            <a:avLst/>
          </a:prstGeom>
          <a:noFill/>
        </p:spPr>
        <p:txBody>
          <a:bodyPr wrap="square" rtlCol="0">
            <a:spAutoFit/>
          </a:bodyPr>
          <a:lstStyle/>
          <a:p>
            <a:r>
              <a:rPr lang="es-MX" sz="1200" dirty="0">
                <a:latin typeface="Century Gothic" panose="020B0502020202020204" pitchFamily="34" charset="0"/>
              </a:rPr>
              <a:t>  ENE        FEB      MZO       ABR       MAY       JUN        JUL         AGO      SEP        OCT       NOV       DIC</a:t>
            </a:r>
          </a:p>
        </p:txBody>
      </p:sp>
      <p:cxnSp>
        <p:nvCxnSpPr>
          <p:cNvPr id="22" name="5 Conector recto">
            <a:extLst>
              <a:ext uri="{FF2B5EF4-FFF2-40B4-BE49-F238E27FC236}">
                <a16:creationId xmlns:a16="http://schemas.microsoft.com/office/drawing/2014/main" xmlns="" id="{D8CDEE16-2EEC-475C-B969-C90940CC461D}"/>
              </a:ext>
            </a:extLst>
          </p:cNvPr>
          <p:cNvCxnSpPr/>
          <p:nvPr/>
        </p:nvCxnSpPr>
        <p:spPr>
          <a:xfrm>
            <a:off x="904479" y="4472355"/>
            <a:ext cx="7115129" cy="0"/>
          </a:xfrm>
          <a:prstGeom prst="line">
            <a:avLst/>
          </a:prstGeom>
          <a:ln>
            <a:solidFill>
              <a:schemeClr val="bg1">
                <a:lumMod val="75000"/>
              </a:schemeClr>
            </a:solidFill>
          </a:ln>
        </p:spPr>
        <p:style>
          <a:lnRef idx="1">
            <a:schemeClr val="accent6"/>
          </a:lnRef>
          <a:fillRef idx="0">
            <a:schemeClr val="accent6"/>
          </a:fillRef>
          <a:effectRef idx="0">
            <a:schemeClr val="accent6"/>
          </a:effectRef>
          <a:fontRef idx="minor">
            <a:schemeClr val="tx1"/>
          </a:fontRef>
        </p:style>
      </p:cxnSp>
      <p:sp>
        <p:nvSpPr>
          <p:cNvPr id="3" name="CuadroTexto 2"/>
          <p:cNvSpPr txBox="1"/>
          <p:nvPr/>
        </p:nvSpPr>
        <p:spPr>
          <a:xfrm>
            <a:off x="203684" y="1573164"/>
            <a:ext cx="8243474" cy="369332"/>
          </a:xfrm>
          <a:prstGeom prst="rect">
            <a:avLst/>
          </a:prstGeom>
          <a:noFill/>
        </p:spPr>
        <p:txBody>
          <a:bodyPr wrap="square" rtlCol="0">
            <a:spAutoFit/>
          </a:bodyPr>
          <a:lstStyle/>
          <a:p>
            <a:r>
              <a:rPr lang="es-MX" dirty="0">
                <a:latin typeface="Century Gothic" panose="020B0502020202020204" pitchFamily="34" charset="0"/>
              </a:rPr>
              <a:t>              1er semestre:  9 mil mdp                            2º semestre: 14 mil mdp</a:t>
            </a:r>
          </a:p>
        </p:txBody>
      </p:sp>
      <p:pic>
        <p:nvPicPr>
          <p:cNvPr id="24" name="Imagen 23">
            <a:extLst>
              <a:ext uri="{FF2B5EF4-FFF2-40B4-BE49-F238E27FC236}">
                <a16:creationId xmlns:a16="http://schemas.microsoft.com/office/drawing/2014/main" xmlns="" id="{E79D45BF-EB6B-4F65-A1F8-851C27AE4A76}"/>
              </a:ext>
            </a:extLst>
          </p:cNvPr>
          <p:cNvPicPr>
            <a:picLocks noChangeAspect="1"/>
          </p:cNvPicPr>
          <p:nvPr/>
        </p:nvPicPr>
        <p:blipFill rotWithShape="1">
          <a:blip r:embed="rId3"/>
          <a:srcRect l="25855" t="91921" r="30741" b="389"/>
          <a:stretch/>
        </p:blipFill>
        <p:spPr>
          <a:xfrm>
            <a:off x="4256409" y="4051333"/>
            <a:ext cx="3872754" cy="322730"/>
          </a:xfrm>
          <a:prstGeom prst="rect">
            <a:avLst/>
          </a:prstGeom>
        </p:spPr>
      </p:pic>
    </p:spTree>
    <p:extLst>
      <p:ext uri="{BB962C8B-B14F-4D97-AF65-F5344CB8AC3E}">
        <p14:creationId xmlns:p14="http://schemas.microsoft.com/office/powerpoint/2010/main" val="179056421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8 Rectángulo"/>
          <p:cNvSpPr/>
          <p:nvPr/>
        </p:nvSpPr>
        <p:spPr>
          <a:xfrm>
            <a:off x="899592" y="3423371"/>
            <a:ext cx="7056784" cy="381987"/>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s-MX"/>
          </a:p>
        </p:txBody>
      </p:sp>
      <p:sp>
        <p:nvSpPr>
          <p:cNvPr id="7" name="1 Título"/>
          <p:cNvSpPr txBox="1">
            <a:spLocks/>
          </p:cNvSpPr>
          <p:nvPr/>
        </p:nvSpPr>
        <p:spPr bwMode="auto">
          <a:xfrm>
            <a:off x="232470" y="0"/>
            <a:ext cx="2163628" cy="568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MX" sz="2000" dirty="0">
                <a:latin typeface="Century Gothic" panose="020B0502020202020204" pitchFamily="34" charset="0"/>
              </a:rPr>
              <a:t>Orden del día</a:t>
            </a:r>
          </a:p>
        </p:txBody>
      </p:sp>
      <p:sp>
        <p:nvSpPr>
          <p:cNvPr id="8" name="1 Marcador de contenido"/>
          <p:cNvSpPr txBox="1">
            <a:spLocks/>
          </p:cNvSpPr>
          <p:nvPr/>
        </p:nvSpPr>
        <p:spPr bwMode="auto">
          <a:xfrm>
            <a:off x="865639" y="1508399"/>
            <a:ext cx="7056784" cy="3743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defPPr>
              <a:defRPr lang="es-ES"/>
            </a:defPPr>
            <a:lvl1pPr algn="l" defTabSz="457200" rtl="0" eaLnBrk="0" fontAlgn="base" hangingPunct="0">
              <a:spcBef>
                <a:spcPct val="0"/>
              </a:spcBef>
              <a:spcAft>
                <a:spcPct val="0"/>
              </a:spcAft>
              <a:defRPr kern="1200">
                <a:solidFill>
                  <a:schemeClr val="tx1"/>
                </a:solidFill>
                <a:latin typeface="Calibri"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Calibri"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Calibri"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Calibri"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Calibri" pitchFamily="34" charset="0"/>
                <a:ea typeface="+mn-ea"/>
                <a:cs typeface="+mn-cs"/>
              </a:defRPr>
            </a:lvl5pPr>
            <a:lvl6pPr marL="2286000" algn="l" defTabSz="914400" rtl="0" eaLnBrk="1" latinLnBrk="0" hangingPunct="1">
              <a:defRPr kern="1200">
                <a:solidFill>
                  <a:schemeClr val="tx1"/>
                </a:solidFill>
                <a:latin typeface="Calibri" pitchFamily="34" charset="0"/>
                <a:ea typeface="+mn-ea"/>
                <a:cs typeface="+mn-cs"/>
              </a:defRPr>
            </a:lvl6pPr>
            <a:lvl7pPr marL="2743200" algn="l" defTabSz="914400" rtl="0" eaLnBrk="1" latinLnBrk="0" hangingPunct="1">
              <a:defRPr kern="1200">
                <a:solidFill>
                  <a:schemeClr val="tx1"/>
                </a:solidFill>
                <a:latin typeface="Calibri" pitchFamily="34" charset="0"/>
                <a:ea typeface="+mn-ea"/>
                <a:cs typeface="+mn-cs"/>
              </a:defRPr>
            </a:lvl7pPr>
            <a:lvl8pPr marL="3200400" algn="l" defTabSz="914400" rtl="0" eaLnBrk="1" latinLnBrk="0" hangingPunct="1">
              <a:defRPr kern="1200">
                <a:solidFill>
                  <a:schemeClr val="tx1"/>
                </a:solidFill>
                <a:latin typeface="Calibri" pitchFamily="34" charset="0"/>
                <a:ea typeface="+mn-ea"/>
                <a:cs typeface="+mn-cs"/>
              </a:defRPr>
            </a:lvl8pPr>
            <a:lvl9pPr marL="3657600" algn="l" defTabSz="914400" rtl="0" eaLnBrk="1" latinLnBrk="0" hangingPunct="1">
              <a:defRPr kern="1200">
                <a:solidFill>
                  <a:schemeClr val="tx1"/>
                </a:solidFill>
                <a:latin typeface="Calibri" pitchFamily="34" charset="0"/>
                <a:ea typeface="+mn-ea"/>
                <a:cs typeface="+mn-cs"/>
              </a:defRPr>
            </a:lvl9pPr>
          </a:lstStyle>
          <a:p>
            <a:pPr marL="285750" indent="-285750" eaLnBrk="1" hangingPunct="1">
              <a:buFont typeface="+mj-lt"/>
              <a:buAutoNum type="romanUcPeriod"/>
            </a:pPr>
            <a:r>
              <a:rPr lang="es-MX" sz="1600" dirty="0">
                <a:solidFill>
                  <a:prstClr val="black"/>
                </a:solidFill>
                <a:latin typeface="Century Gothic" panose="020B0502020202020204" pitchFamily="34" charset="0"/>
              </a:rPr>
              <a:t>Informe y estrategia del FANVIT</a:t>
            </a: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r>
              <a:rPr lang="es-MX" sz="1600" dirty="0">
                <a:solidFill>
                  <a:prstClr val="black"/>
                </a:solidFill>
                <a:latin typeface="Century Gothic" panose="020B0502020202020204" pitchFamily="34" charset="0"/>
              </a:rPr>
              <a:t>Presentación y propuesta de Fibra E Aeropuerto</a:t>
            </a: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r>
              <a:rPr lang="es-MX" sz="1600" dirty="0">
                <a:solidFill>
                  <a:prstClr val="black"/>
                </a:solidFill>
                <a:latin typeface="Century Gothic" panose="020B0502020202020204" pitchFamily="34" charset="0"/>
              </a:rPr>
              <a:t>Informe sobre el resultado contable de inversión febrero 2018</a:t>
            </a: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r>
              <a:rPr lang="es-MX" sz="1600" dirty="0">
                <a:solidFill>
                  <a:prstClr val="black"/>
                </a:solidFill>
                <a:latin typeface="Century Gothic" panose="020B0502020202020204" pitchFamily="34" charset="0"/>
              </a:rPr>
              <a:t> Informe sobre la Política de traspasos de la Tesorería al FANVIT</a:t>
            </a: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r>
              <a:rPr lang="es-MX" sz="1600" dirty="0">
                <a:solidFill>
                  <a:prstClr val="black"/>
                </a:solidFill>
                <a:latin typeface="Century Gothic" panose="020B0502020202020204" pitchFamily="34" charset="0"/>
              </a:rPr>
              <a:t>Informe sobre el entorno económico nacional e internacional</a:t>
            </a: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r>
              <a:rPr lang="es-MX" sz="1600" dirty="0">
                <a:solidFill>
                  <a:prstClr val="black"/>
                </a:solidFill>
                <a:latin typeface="Century Gothic" panose="020B0502020202020204" pitchFamily="34" charset="0"/>
              </a:rPr>
              <a:t>  Informe y estrategia del FINVIT</a:t>
            </a:r>
          </a:p>
          <a:p>
            <a:pPr eaLnBrk="1" hangingPunct="1"/>
            <a:endParaRPr lang="es-MX" sz="1600" dirty="0">
              <a:solidFill>
                <a:prstClr val="black"/>
              </a:solidFill>
              <a:latin typeface="Century Gothic" panose="020B0502020202020204" pitchFamily="34" charset="0"/>
            </a:endParaRPr>
          </a:p>
          <a:p>
            <a:pPr eaLnBrk="1" hangingPunct="1"/>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p:txBody>
      </p:sp>
      <p:sp>
        <p:nvSpPr>
          <p:cNvPr id="6" name="3 Marcador de número de diapositiva"/>
          <p:cNvSpPr>
            <a:spLocks noGrp="1"/>
          </p:cNvSpPr>
          <p:nvPr>
            <p:ph type="sldNum" sz="quarter" idx="12"/>
          </p:nvPr>
        </p:nvSpPr>
        <p:spPr>
          <a:xfrm>
            <a:off x="8134502" y="6365875"/>
            <a:ext cx="552298" cy="365125"/>
          </a:xfrm>
        </p:spPr>
        <p:txBody>
          <a:bodyPr/>
          <a:lstStyle/>
          <a:p>
            <a:pPr algn="ctr"/>
            <a:fld id="{05E83AA4-A00D-4AA0-8FE8-B93C9F3EC141}" type="slidenum">
              <a:rPr lang="es-ES" altLang="es-MX" smtClean="0">
                <a:latin typeface="Century Gothic" panose="020B0502020202020204" pitchFamily="34" charset="0"/>
              </a:rPr>
              <a:pPr algn="ctr"/>
              <a:t>52</a:t>
            </a:fld>
            <a:endParaRPr lang="es-ES" altLang="es-MX" dirty="0">
              <a:latin typeface="Century Gothic" panose="020B0502020202020204" pitchFamily="34" charset="0"/>
            </a:endParaRPr>
          </a:p>
        </p:txBody>
      </p:sp>
      <p:sp>
        <p:nvSpPr>
          <p:cNvPr id="11" name="10 Rectángulo"/>
          <p:cNvSpPr/>
          <p:nvPr/>
        </p:nvSpPr>
        <p:spPr>
          <a:xfrm>
            <a:off x="232470" y="458441"/>
            <a:ext cx="8323122" cy="738664"/>
          </a:xfrm>
          <a:prstGeom prst="rect">
            <a:avLst/>
          </a:prstGeom>
        </p:spPr>
        <p:txBody>
          <a:bodyPr wrap="square">
            <a:spAutoFit/>
          </a:bodyPr>
          <a:lstStyle/>
          <a:p>
            <a:pPr algn="ctr" defTabSz="457200"/>
            <a:r>
              <a:rPr lang="es-MX" sz="1400" b="1" dirty="0">
                <a:latin typeface="Century Gothic" panose="020B0502020202020204" pitchFamily="34" charset="0"/>
                <a:ea typeface="Myriad Pro"/>
                <a:cs typeface="Myriad Pro"/>
              </a:rPr>
              <a:t>Grupo de Trabajo de Inversiones </a:t>
            </a:r>
          </a:p>
          <a:p>
            <a:pPr algn="ctr"/>
            <a:r>
              <a:rPr lang="es-MX" sz="1400" b="1" dirty="0">
                <a:latin typeface="Century Gothic" panose="020B0502020202020204" pitchFamily="34" charset="0"/>
                <a:ea typeface="Myriad Pro"/>
                <a:cs typeface="Myriad Pro"/>
              </a:rPr>
              <a:t>Sesión número 042</a:t>
            </a:r>
          </a:p>
          <a:p>
            <a:pPr algn="ctr" defTabSz="457200"/>
            <a:r>
              <a:rPr lang="es-MX" sz="1400" b="1" dirty="0">
                <a:latin typeface="Century Gothic" panose="020B0502020202020204" pitchFamily="34" charset="0"/>
                <a:ea typeface="Myriad Pro"/>
                <a:cs typeface="Myriad Pro"/>
              </a:rPr>
              <a:t>Marzo 2018</a:t>
            </a:r>
          </a:p>
        </p:txBody>
      </p:sp>
    </p:spTree>
    <p:extLst>
      <p:ext uri="{BB962C8B-B14F-4D97-AF65-F5344CB8AC3E}">
        <p14:creationId xmlns:p14="http://schemas.microsoft.com/office/powerpoint/2010/main" val="40285590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contenido 1"/>
          <p:cNvSpPr>
            <a:spLocks noGrp="1"/>
          </p:cNvSpPr>
          <p:nvPr>
            <p:ph idx="1"/>
          </p:nvPr>
        </p:nvSpPr>
        <p:spPr>
          <a:xfrm>
            <a:off x="4185632" y="1345931"/>
            <a:ext cx="4752306" cy="2236529"/>
          </a:xfrm>
        </p:spPr>
        <p:txBody>
          <a:bodyPr/>
          <a:lstStyle/>
          <a:p>
            <a:pPr marL="177800" indent="-177800" algn="just">
              <a:spcBef>
                <a:spcPts val="0"/>
              </a:spcBef>
              <a:spcAft>
                <a:spcPts val="600"/>
              </a:spcAft>
              <a:buSzPct val="110000"/>
            </a:pPr>
            <a:r>
              <a:rPr lang="es-MX" sz="1600" dirty="0">
                <a:ea typeface="Myriad Pro Light" charset="0"/>
                <a:cs typeface="Arial" panose="020B0604020202020204" pitchFamily="34" charset="0"/>
              </a:rPr>
              <a:t>En la mayoría de los países se mantiene crecimiento económico</a:t>
            </a:r>
          </a:p>
          <a:p>
            <a:pPr marL="177800" indent="-177800" algn="just">
              <a:spcBef>
                <a:spcPts val="0"/>
              </a:spcBef>
              <a:spcAft>
                <a:spcPts val="600"/>
              </a:spcAft>
              <a:buSzPct val="110000"/>
            </a:pPr>
            <a:r>
              <a:rPr lang="es-MX" sz="1600" dirty="0">
                <a:ea typeface="Myriad Pro Light" charset="0"/>
                <a:cs typeface="Arial" panose="020B0604020202020204" pitchFamily="34" charset="0"/>
              </a:rPr>
              <a:t>Continúa alta volatilidad e incertidumbre en mercados financieros</a:t>
            </a:r>
          </a:p>
          <a:p>
            <a:pPr marL="177800" indent="-177800" algn="just">
              <a:spcBef>
                <a:spcPts val="0"/>
              </a:spcBef>
              <a:spcAft>
                <a:spcPts val="600"/>
              </a:spcAft>
              <a:buSzPct val="110000"/>
            </a:pPr>
            <a:r>
              <a:rPr lang="es-MX" sz="1600" dirty="0">
                <a:ea typeface="Myriad Pro Light" charset="0"/>
                <a:cs typeface="Arial" panose="020B0604020202020204" pitchFamily="34" charset="0"/>
              </a:rPr>
              <a:t>Caída en bolsas y en el precio del crudo</a:t>
            </a:r>
          </a:p>
          <a:p>
            <a:pPr marL="177800" indent="-177800" algn="just">
              <a:spcBef>
                <a:spcPts val="0"/>
              </a:spcBef>
              <a:spcAft>
                <a:spcPts val="600"/>
              </a:spcAft>
              <a:buSzPct val="110000"/>
            </a:pPr>
            <a:r>
              <a:rPr lang="es-MX" sz="1600" dirty="0">
                <a:ea typeface="Myriad Pro Light" charset="0"/>
                <a:cs typeface="Arial" panose="020B0604020202020204" pitchFamily="34" charset="0"/>
              </a:rPr>
              <a:t>La FED sugirió 4 aumentos en su tasa de referencia este año</a:t>
            </a:r>
          </a:p>
          <a:p>
            <a:endParaRPr lang="es-MX" sz="1400" dirty="0"/>
          </a:p>
        </p:txBody>
      </p:sp>
      <p:sp>
        <p:nvSpPr>
          <p:cNvPr id="6" name="Marcador de contenido 4"/>
          <p:cNvSpPr txBox="1">
            <a:spLocks/>
          </p:cNvSpPr>
          <p:nvPr/>
        </p:nvSpPr>
        <p:spPr bwMode="auto">
          <a:xfrm>
            <a:off x="107329" y="114369"/>
            <a:ext cx="8769918" cy="101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yriad Pro Light"/>
                <a:ea typeface="MS PGothic" panose="020B0600070205080204" pitchFamily="34" charset="-128"/>
                <a:cs typeface="Myriad Pro Light"/>
              </a:defRPr>
            </a:lvl1pPr>
            <a:lvl2pPr marL="742950" indent="-28575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yriad Pro Light"/>
                <a:ea typeface="Myriad Pro Light" charset="0"/>
                <a:cs typeface="Myriad Pro Light"/>
              </a:defRPr>
            </a:lvl2pPr>
            <a:lvl3pPr marL="11430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yriad Pro Light"/>
                <a:ea typeface="Myriad Pro Light" charset="0"/>
                <a:cs typeface="Myriad Pro Light"/>
              </a:defRPr>
            </a:lvl3pPr>
            <a:lvl4pPr marL="1600200" indent="-228600" algn="l" defTabSz="457200" rtl="0" eaLnBrk="0" fontAlgn="base" hangingPunct="0">
              <a:spcBef>
                <a:spcPct val="20000"/>
              </a:spcBef>
              <a:spcAft>
                <a:spcPct val="0"/>
              </a:spcAft>
              <a:buFont typeface="Arial" panose="020B0604020202020204" pitchFamily="34" charset="0"/>
              <a:buChar char="–"/>
              <a:defRPr kern="1200">
                <a:solidFill>
                  <a:schemeClr val="tx1"/>
                </a:solidFill>
                <a:latin typeface="Myriad Pro Light"/>
                <a:ea typeface="Myriad Pro Light" charset="0"/>
                <a:cs typeface="Myriad Pro Light"/>
              </a:defRPr>
            </a:lvl4pPr>
            <a:lvl5pPr marL="2057400" indent="-228600" algn="l" defTabSz="457200" rtl="0" eaLnBrk="0" fontAlgn="base" hangingPunct="0">
              <a:spcBef>
                <a:spcPct val="20000"/>
              </a:spcBef>
              <a:spcAft>
                <a:spcPct val="0"/>
              </a:spcAft>
              <a:buFont typeface="Arial" panose="020B0604020202020204" pitchFamily="34" charset="0"/>
              <a:buChar char="»"/>
              <a:defRPr kern="1200">
                <a:solidFill>
                  <a:schemeClr val="tx1"/>
                </a:solidFill>
                <a:latin typeface="Myriad Pro Light"/>
                <a:ea typeface="Myriad Pro Light" charset="0"/>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eaLnBrk="1" hangingPunct="1">
              <a:buFont typeface="Arial" panose="020B0604020202020204" pitchFamily="34" charset="0"/>
              <a:buNone/>
              <a:defRPr/>
            </a:pPr>
            <a:r>
              <a:rPr lang="es-MX" altLang="es-MX" sz="2000" b="1" dirty="0">
                <a:solidFill>
                  <a:srgbClr val="C00000"/>
                </a:solidFill>
                <a:latin typeface="Century Gothic" panose="020B0502020202020204" pitchFamily="34" charset="0"/>
                <a:cs typeface="Arial" panose="020B0604020202020204" pitchFamily="34" charset="0"/>
              </a:rPr>
              <a:t>Alta volatilidad e incertidumbre</a:t>
            </a:r>
            <a:endParaRPr lang="es-MX" altLang="es-MX" sz="900" dirty="0">
              <a:latin typeface="Century Gothic" panose="020B0502020202020204" pitchFamily="34" charset="0"/>
              <a:cs typeface="Arial" panose="020B0604020202020204" pitchFamily="34" charset="0"/>
            </a:endParaRPr>
          </a:p>
        </p:txBody>
      </p:sp>
      <p:pic>
        <p:nvPicPr>
          <p:cNvPr id="8" name="Imagen 7"/>
          <p:cNvPicPr>
            <a:picLocks noChangeAspect="1"/>
          </p:cNvPicPr>
          <p:nvPr/>
        </p:nvPicPr>
        <p:blipFill>
          <a:blip r:embed="rId2"/>
          <a:stretch>
            <a:fillRect/>
          </a:stretch>
        </p:blipFill>
        <p:spPr>
          <a:xfrm>
            <a:off x="4402121" y="3879678"/>
            <a:ext cx="4535817" cy="2859272"/>
          </a:xfrm>
          <a:prstGeom prst="rect">
            <a:avLst/>
          </a:prstGeom>
        </p:spPr>
      </p:pic>
      <p:pic>
        <p:nvPicPr>
          <p:cNvPr id="10" name="Imagen 9"/>
          <p:cNvPicPr>
            <a:picLocks noChangeAspect="1"/>
          </p:cNvPicPr>
          <p:nvPr/>
        </p:nvPicPr>
        <p:blipFill>
          <a:blip r:embed="rId3"/>
          <a:stretch>
            <a:fillRect/>
          </a:stretch>
        </p:blipFill>
        <p:spPr>
          <a:xfrm>
            <a:off x="168020" y="695265"/>
            <a:ext cx="4017612" cy="2840982"/>
          </a:xfrm>
          <a:prstGeom prst="rect">
            <a:avLst/>
          </a:prstGeom>
        </p:spPr>
      </p:pic>
      <p:pic>
        <p:nvPicPr>
          <p:cNvPr id="11" name="Imagen 10"/>
          <p:cNvPicPr>
            <a:picLocks noChangeAspect="1"/>
          </p:cNvPicPr>
          <p:nvPr/>
        </p:nvPicPr>
        <p:blipFill>
          <a:blip r:embed="rId4"/>
          <a:stretch>
            <a:fillRect/>
          </a:stretch>
        </p:blipFill>
        <p:spPr>
          <a:xfrm>
            <a:off x="197306" y="3689768"/>
            <a:ext cx="3946116" cy="3070434"/>
          </a:xfrm>
          <a:prstGeom prst="rect">
            <a:avLst/>
          </a:prstGeom>
        </p:spPr>
      </p:pic>
      <p:sp>
        <p:nvSpPr>
          <p:cNvPr id="7" name="Marcador de número de diapositiva 3"/>
          <p:cNvSpPr txBox="1">
            <a:spLocks/>
          </p:cNvSpPr>
          <p:nvPr/>
        </p:nvSpPr>
        <p:spPr>
          <a:xfrm>
            <a:off x="6899481" y="6492875"/>
            <a:ext cx="2133600" cy="365125"/>
          </a:xfrm>
          <a:prstGeom prst="rect">
            <a:avLst/>
          </a:prstGeom>
        </p:spPr>
        <p:txBody>
          <a:bodyPr/>
          <a:ls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B04E0E10-56FE-4715-A325-4E6981A0847B}" type="slidenum">
              <a:rPr lang="es-ES" altLang="es-MX" sz="1200" smtClean="0">
                <a:solidFill>
                  <a:schemeClr val="bg1">
                    <a:lumMod val="65000"/>
                  </a:schemeClr>
                </a:solidFill>
                <a:latin typeface="Century Gothic" panose="020B0502020202020204" pitchFamily="34" charset="0"/>
              </a:rPr>
              <a:pPr algn="ctr"/>
              <a:t>53</a:t>
            </a:fld>
            <a:endParaRPr lang="es-ES" altLang="es-MX" sz="1200" dirty="0">
              <a:solidFill>
                <a:schemeClr val="bg1">
                  <a:lumMod val="65000"/>
                </a:schemeClr>
              </a:solidFill>
              <a:latin typeface="Century Gothic" panose="020B0502020202020204" pitchFamily="34" charset="0"/>
            </a:endParaRPr>
          </a:p>
        </p:txBody>
      </p:sp>
    </p:spTree>
    <p:extLst>
      <p:ext uri="{BB962C8B-B14F-4D97-AF65-F5344CB8AC3E}">
        <p14:creationId xmlns:p14="http://schemas.microsoft.com/office/powerpoint/2010/main" val="239835085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contenido 1"/>
          <p:cNvSpPr>
            <a:spLocks noGrp="1"/>
          </p:cNvSpPr>
          <p:nvPr>
            <p:ph idx="1"/>
          </p:nvPr>
        </p:nvSpPr>
        <p:spPr>
          <a:xfrm>
            <a:off x="4610637" y="1234416"/>
            <a:ext cx="4533363" cy="2027404"/>
          </a:xfrm>
        </p:spPr>
        <p:txBody>
          <a:bodyPr/>
          <a:lstStyle/>
          <a:p>
            <a:r>
              <a:rPr lang="es-MX" altLang="es-MX" sz="1600" dirty="0">
                <a:cs typeface="Arial" panose="020B0604020202020204" pitchFamily="34" charset="0"/>
              </a:rPr>
              <a:t>El indicador adelantado del ciclo económico en México sugiere se mantendrá el dinamismo</a:t>
            </a:r>
          </a:p>
          <a:p>
            <a:r>
              <a:rPr lang="es-MX" sz="1600" dirty="0">
                <a:cs typeface="Arial" panose="020B0604020202020204" pitchFamily="34" charset="0"/>
              </a:rPr>
              <a:t>Aunque riesgos externos e internos generan volatilidad creciente</a:t>
            </a:r>
          </a:p>
          <a:p>
            <a:endParaRPr lang="es-MX" sz="1600" dirty="0">
              <a:cs typeface="Arial" panose="020B0604020202020204" pitchFamily="34" charset="0"/>
            </a:endParaRPr>
          </a:p>
        </p:txBody>
      </p:sp>
      <p:sp>
        <p:nvSpPr>
          <p:cNvPr id="6" name="Marcador de contenido 4"/>
          <p:cNvSpPr txBox="1">
            <a:spLocks/>
          </p:cNvSpPr>
          <p:nvPr/>
        </p:nvSpPr>
        <p:spPr bwMode="auto">
          <a:xfrm>
            <a:off x="137563" y="188640"/>
            <a:ext cx="8528050" cy="9335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yriad Pro Light"/>
                <a:ea typeface="MS PGothic" panose="020B0600070205080204" pitchFamily="34" charset="-128"/>
                <a:cs typeface="Myriad Pro Light"/>
              </a:defRPr>
            </a:lvl1pPr>
            <a:lvl2pPr marL="742950" indent="-28575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yriad Pro Light"/>
                <a:ea typeface="Myriad Pro Light" charset="0"/>
                <a:cs typeface="Myriad Pro Light"/>
              </a:defRPr>
            </a:lvl2pPr>
            <a:lvl3pPr marL="11430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yriad Pro Light"/>
                <a:ea typeface="Myriad Pro Light" charset="0"/>
                <a:cs typeface="Myriad Pro Light"/>
              </a:defRPr>
            </a:lvl3pPr>
            <a:lvl4pPr marL="1600200" indent="-228600" algn="l" defTabSz="457200" rtl="0" eaLnBrk="0" fontAlgn="base" hangingPunct="0">
              <a:spcBef>
                <a:spcPct val="20000"/>
              </a:spcBef>
              <a:spcAft>
                <a:spcPct val="0"/>
              </a:spcAft>
              <a:buFont typeface="Arial" panose="020B0604020202020204" pitchFamily="34" charset="0"/>
              <a:buChar char="–"/>
              <a:defRPr kern="1200">
                <a:solidFill>
                  <a:schemeClr val="tx1"/>
                </a:solidFill>
                <a:latin typeface="Myriad Pro Light"/>
                <a:ea typeface="Myriad Pro Light" charset="0"/>
                <a:cs typeface="Myriad Pro Light"/>
              </a:defRPr>
            </a:lvl4pPr>
            <a:lvl5pPr marL="2057400" indent="-228600" algn="l" defTabSz="457200" rtl="0" eaLnBrk="0" fontAlgn="base" hangingPunct="0">
              <a:spcBef>
                <a:spcPct val="20000"/>
              </a:spcBef>
              <a:spcAft>
                <a:spcPct val="0"/>
              </a:spcAft>
              <a:buFont typeface="Arial" panose="020B0604020202020204" pitchFamily="34" charset="0"/>
              <a:buChar char="»"/>
              <a:defRPr kern="1200">
                <a:solidFill>
                  <a:schemeClr val="tx1"/>
                </a:solidFill>
                <a:latin typeface="Myriad Pro Light"/>
                <a:ea typeface="Myriad Pro Light" charset="0"/>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eaLnBrk="1" hangingPunct="1">
              <a:buNone/>
              <a:defRPr/>
            </a:pPr>
            <a:r>
              <a:rPr lang="es-MX" altLang="es-MX" sz="2000" b="1" dirty="0">
                <a:solidFill>
                  <a:srgbClr val="C00000"/>
                </a:solidFill>
                <a:latin typeface="Century Gothic" panose="020B0502020202020204" pitchFamily="34" charset="0"/>
                <a:cs typeface="Arial" panose="020B0604020202020204" pitchFamily="34" charset="0"/>
              </a:rPr>
              <a:t>La economía mexicana está expuesta a crecientes </a:t>
            </a:r>
            <a:r>
              <a:rPr lang="es-MX" altLang="es-MX" sz="2000" b="1" dirty="0">
                <a:solidFill>
                  <a:srgbClr val="C00000"/>
                </a:solidFill>
                <a:latin typeface="Century Gothic" panose="020B0502020202020204" pitchFamily="34" charset="0"/>
                <a:cs typeface="Arial" panose="020B0604020202020204" pitchFamily="34" charset="0"/>
                <a:hlinkClick r:id="rId2" action="ppaction://hlinksldjump"/>
              </a:rPr>
              <a:t>riesgos </a:t>
            </a:r>
            <a:r>
              <a:rPr lang="es-MX" altLang="es-MX" sz="2000" b="1" dirty="0">
                <a:solidFill>
                  <a:srgbClr val="C00000"/>
                </a:solidFill>
                <a:latin typeface="Century Gothic" panose="020B0502020202020204" pitchFamily="34" charset="0"/>
                <a:cs typeface="Arial" panose="020B0604020202020204" pitchFamily="34" charset="0"/>
              </a:rPr>
              <a:t>externos </a:t>
            </a:r>
          </a:p>
          <a:p>
            <a:pPr marL="0" indent="0" eaLnBrk="1" hangingPunct="1">
              <a:buFont typeface="Arial" panose="020B0604020202020204" pitchFamily="34" charset="0"/>
              <a:buNone/>
              <a:defRPr/>
            </a:pPr>
            <a:endParaRPr lang="es-MX" altLang="es-MX" sz="900" dirty="0">
              <a:latin typeface="Century Gothic" panose="020B0502020202020204" pitchFamily="34" charset="0"/>
              <a:cs typeface="Arial" panose="020B0604020202020204" pitchFamily="34" charset="0"/>
            </a:endParaRPr>
          </a:p>
        </p:txBody>
      </p:sp>
      <p:pic>
        <p:nvPicPr>
          <p:cNvPr id="8" name="Imagen 7">
            <a:extLst>
              <a:ext uri="{FF2B5EF4-FFF2-40B4-BE49-F238E27FC236}">
                <a16:creationId xmlns:a16="http://schemas.microsoft.com/office/drawing/2014/main" xmlns="" id="{715D948E-8703-4565-B3C8-807CB5D05163}"/>
              </a:ext>
            </a:extLst>
          </p:cNvPr>
          <p:cNvPicPr>
            <a:picLocks noChangeAspect="1"/>
          </p:cNvPicPr>
          <p:nvPr/>
        </p:nvPicPr>
        <p:blipFill>
          <a:blip r:embed="rId3"/>
          <a:stretch>
            <a:fillRect/>
          </a:stretch>
        </p:blipFill>
        <p:spPr>
          <a:xfrm>
            <a:off x="28731" y="1122174"/>
            <a:ext cx="4640417" cy="2369712"/>
          </a:xfrm>
          <a:prstGeom prst="rect">
            <a:avLst/>
          </a:prstGeom>
        </p:spPr>
      </p:pic>
      <p:pic>
        <p:nvPicPr>
          <p:cNvPr id="3" name="Imagen 2"/>
          <p:cNvPicPr>
            <a:picLocks noChangeAspect="1"/>
          </p:cNvPicPr>
          <p:nvPr/>
        </p:nvPicPr>
        <p:blipFill>
          <a:blip r:embed="rId4"/>
          <a:stretch>
            <a:fillRect/>
          </a:stretch>
        </p:blipFill>
        <p:spPr>
          <a:xfrm>
            <a:off x="4663052" y="3357349"/>
            <a:ext cx="4480948" cy="3326868"/>
          </a:xfrm>
          <a:prstGeom prst="rect">
            <a:avLst/>
          </a:prstGeom>
        </p:spPr>
      </p:pic>
      <p:pic>
        <p:nvPicPr>
          <p:cNvPr id="7" name="Imagen 6">
            <a:extLst>
              <a:ext uri="{FF2B5EF4-FFF2-40B4-BE49-F238E27FC236}">
                <a16:creationId xmlns:a16="http://schemas.microsoft.com/office/drawing/2014/main" xmlns="" id="{DF948156-C869-4210-8720-8CA60D7EDE80}"/>
              </a:ext>
            </a:extLst>
          </p:cNvPr>
          <p:cNvPicPr>
            <a:picLocks noChangeAspect="1"/>
          </p:cNvPicPr>
          <p:nvPr/>
        </p:nvPicPr>
        <p:blipFill>
          <a:blip r:embed="rId5"/>
          <a:stretch>
            <a:fillRect/>
          </a:stretch>
        </p:blipFill>
        <p:spPr>
          <a:xfrm>
            <a:off x="28731" y="3591653"/>
            <a:ext cx="4590686" cy="3005588"/>
          </a:xfrm>
          <a:prstGeom prst="rect">
            <a:avLst/>
          </a:prstGeom>
        </p:spPr>
      </p:pic>
      <p:sp>
        <p:nvSpPr>
          <p:cNvPr id="9" name="Marcador de número de diapositiva 3"/>
          <p:cNvSpPr txBox="1">
            <a:spLocks/>
          </p:cNvSpPr>
          <p:nvPr/>
        </p:nvSpPr>
        <p:spPr>
          <a:xfrm>
            <a:off x="6899481" y="6492875"/>
            <a:ext cx="2133600" cy="365125"/>
          </a:xfrm>
          <a:prstGeom prst="rect">
            <a:avLst/>
          </a:prstGeom>
        </p:spPr>
        <p:txBody>
          <a:bodyPr/>
          <a:ls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B04E0E10-56FE-4715-A325-4E6981A0847B}" type="slidenum">
              <a:rPr lang="es-ES" altLang="es-MX" sz="1200" smtClean="0">
                <a:solidFill>
                  <a:schemeClr val="bg1">
                    <a:lumMod val="65000"/>
                  </a:schemeClr>
                </a:solidFill>
                <a:latin typeface="Century Gothic" panose="020B0502020202020204" pitchFamily="34" charset="0"/>
              </a:rPr>
              <a:pPr algn="ctr"/>
              <a:t>54</a:t>
            </a:fld>
            <a:endParaRPr lang="es-ES" altLang="es-MX" sz="1200" dirty="0">
              <a:solidFill>
                <a:schemeClr val="bg1">
                  <a:lumMod val="65000"/>
                </a:schemeClr>
              </a:solidFill>
              <a:latin typeface="Century Gothic" panose="020B0502020202020204" pitchFamily="34" charset="0"/>
            </a:endParaRPr>
          </a:p>
        </p:txBody>
      </p:sp>
    </p:spTree>
    <p:extLst>
      <p:ext uri="{BB962C8B-B14F-4D97-AF65-F5344CB8AC3E}">
        <p14:creationId xmlns:p14="http://schemas.microsoft.com/office/powerpoint/2010/main" val="149965835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p:cNvSpPr txBox="1">
            <a:spLocks/>
          </p:cNvSpPr>
          <p:nvPr/>
        </p:nvSpPr>
        <p:spPr>
          <a:xfrm>
            <a:off x="170645" y="141668"/>
            <a:ext cx="7635874" cy="581710"/>
          </a:xfrm>
          <a:prstGeom prst="rect">
            <a:avLst/>
          </a:prstGeom>
        </p:spPr>
        <p:txBody>
          <a:bodyPr anchor="t"/>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MX" altLang="es-MX" sz="2000" b="1" dirty="0">
                <a:solidFill>
                  <a:srgbClr val="C00000"/>
                </a:solidFill>
                <a:latin typeface="Century Gothic" panose="020B0502020202020204" pitchFamily="34" charset="0"/>
                <a:cs typeface="Arial" panose="020B0604020202020204" pitchFamily="34" charset="0"/>
              </a:rPr>
              <a:t>Dinamismo en mercado laboral sigue destacando</a:t>
            </a:r>
            <a:br>
              <a:rPr lang="es-MX" altLang="es-MX" sz="2000" b="1" dirty="0">
                <a:solidFill>
                  <a:srgbClr val="C00000"/>
                </a:solidFill>
                <a:latin typeface="Century Gothic" panose="020B0502020202020204" pitchFamily="34" charset="0"/>
                <a:cs typeface="Arial" panose="020B0604020202020204" pitchFamily="34" charset="0"/>
              </a:rPr>
            </a:br>
            <a:endParaRPr lang="es-MX" sz="2000" dirty="0">
              <a:latin typeface="Century Gothic" panose="020B0502020202020204" pitchFamily="34" charset="0"/>
            </a:endParaRPr>
          </a:p>
        </p:txBody>
      </p:sp>
      <p:sp>
        <p:nvSpPr>
          <p:cNvPr id="5" name="CuadroTexto 4"/>
          <p:cNvSpPr txBox="1"/>
          <p:nvPr/>
        </p:nvSpPr>
        <p:spPr>
          <a:xfrm>
            <a:off x="4242141" y="1234274"/>
            <a:ext cx="4790940" cy="2031326"/>
          </a:xfrm>
          <a:prstGeom prst="rect">
            <a:avLst/>
          </a:prstGeom>
          <a:noFill/>
        </p:spPr>
        <p:txBody>
          <a:bodyPr wrap="square" rtlCol="0">
            <a:spAutoFit/>
          </a:bodyPr>
          <a:lstStyle/>
          <a:p>
            <a:pPr marL="285750" indent="-285750" eaLnBrk="1" hangingPunct="1">
              <a:buFont typeface="Arial" panose="020B0604020202020204" pitchFamily="34" charset="0"/>
              <a:buChar char="•"/>
              <a:defRPr/>
            </a:pPr>
            <a:r>
              <a:rPr lang="es-MX" altLang="es-MX" dirty="0">
                <a:latin typeface="Century Gothic" panose="020B0502020202020204" pitchFamily="34" charset="0"/>
                <a:cs typeface="Arial" panose="020B0604020202020204" pitchFamily="34" charset="0"/>
              </a:rPr>
              <a:t>En  enero se registraron 832 mil nuevos puestos laborales (12 meses) en el IMSS (4.5% anual)</a:t>
            </a:r>
          </a:p>
          <a:p>
            <a:pPr marL="285750" indent="-285750" eaLnBrk="1" hangingPunct="1">
              <a:buFont typeface="Arial" panose="020B0604020202020204" pitchFamily="34" charset="0"/>
              <a:buChar char="•"/>
              <a:defRPr/>
            </a:pPr>
            <a:r>
              <a:rPr lang="es-MX" altLang="es-MX" dirty="0">
                <a:latin typeface="Century Gothic" panose="020B0502020202020204" pitchFamily="34" charset="0"/>
                <a:cs typeface="Arial" panose="020B0604020202020204" pitchFamily="34" charset="0"/>
              </a:rPr>
              <a:t>La inflación empezó a ceder (5.45% 1ª quincena febrero)</a:t>
            </a:r>
          </a:p>
          <a:p>
            <a:pPr marL="285750" indent="-285750" eaLnBrk="1" hangingPunct="1">
              <a:buFont typeface="Arial" panose="020B0604020202020204" pitchFamily="34" charset="0"/>
              <a:buChar char="•"/>
              <a:defRPr/>
            </a:pPr>
            <a:r>
              <a:rPr lang="es-MX" altLang="es-MX" dirty="0">
                <a:latin typeface="Century Gothic" panose="020B0502020202020204" pitchFamily="34" charset="0"/>
                <a:cs typeface="Arial" panose="020B0604020202020204" pitchFamily="34" charset="0"/>
              </a:rPr>
              <a:t>El peso se ha apreciado 3.1% en lo que va del 2018</a:t>
            </a:r>
            <a:endParaRPr lang="es-MX" sz="1600" dirty="0">
              <a:latin typeface="Century Gothic" panose="020B0502020202020204" pitchFamily="34" charset="0"/>
            </a:endParaRPr>
          </a:p>
        </p:txBody>
      </p:sp>
      <p:pic>
        <p:nvPicPr>
          <p:cNvPr id="6" name="Imagen 7"/>
          <p:cNvPicPr>
            <a:picLocks noChangeAspect="1"/>
          </p:cNvPicPr>
          <p:nvPr/>
        </p:nvPicPr>
        <p:blipFill>
          <a:blip r:embed="rId2"/>
          <a:stretch>
            <a:fillRect/>
          </a:stretch>
        </p:blipFill>
        <p:spPr>
          <a:xfrm>
            <a:off x="170645" y="3848204"/>
            <a:ext cx="4322439" cy="2816596"/>
          </a:xfrm>
          <a:prstGeom prst="rect">
            <a:avLst/>
          </a:prstGeom>
        </p:spPr>
      </p:pic>
      <p:pic>
        <p:nvPicPr>
          <p:cNvPr id="7" name="Imagen 9"/>
          <p:cNvPicPr>
            <a:picLocks noChangeAspect="1"/>
          </p:cNvPicPr>
          <p:nvPr/>
        </p:nvPicPr>
        <p:blipFill>
          <a:blip r:embed="rId3"/>
          <a:stretch>
            <a:fillRect/>
          </a:stretch>
        </p:blipFill>
        <p:spPr>
          <a:xfrm>
            <a:off x="4493084" y="3265600"/>
            <a:ext cx="4419983" cy="3212870"/>
          </a:xfrm>
          <a:prstGeom prst="rect">
            <a:avLst/>
          </a:prstGeom>
        </p:spPr>
      </p:pic>
      <p:pic>
        <p:nvPicPr>
          <p:cNvPr id="8" name="Imagen 5"/>
          <p:cNvPicPr>
            <a:picLocks noChangeAspect="1"/>
          </p:cNvPicPr>
          <p:nvPr/>
        </p:nvPicPr>
        <p:blipFill>
          <a:blip r:embed="rId4"/>
          <a:stretch>
            <a:fillRect/>
          </a:stretch>
        </p:blipFill>
        <p:spPr>
          <a:xfrm>
            <a:off x="365733" y="921870"/>
            <a:ext cx="3932261" cy="2926334"/>
          </a:xfrm>
          <a:prstGeom prst="rect">
            <a:avLst/>
          </a:prstGeom>
        </p:spPr>
      </p:pic>
      <p:sp>
        <p:nvSpPr>
          <p:cNvPr id="9" name="Marcador de número de diapositiva 3"/>
          <p:cNvSpPr txBox="1">
            <a:spLocks/>
          </p:cNvSpPr>
          <p:nvPr/>
        </p:nvSpPr>
        <p:spPr>
          <a:xfrm>
            <a:off x="6899481" y="6492875"/>
            <a:ext cx="2133600" cy="365125"/>
          </a:xfrm>
          <a:prstGeom prst="rect">
            <a:avLst/>
          </a:prstGeom>
        </p:spPr>
        <p:txBody>
          <a:bodyPr/>
          <a:ls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B04E0E10-56FE-4715-A325-4E6981A0847B}" type="slidenum">
              <a:rPr lang="es-ES" altLang="es-MX" sz="1200" smtClean="0">
                <a:solidFill>
                  <a:schemeClr val="bg1">
                    <a:lumMod val="65000"/>
                  </a:schemeClr>
                </a:solidFill>
                <a:latin typeface="Century Gothic" panose="020B0502020202020204" pitchFamily="34" charset="0"/>
              </a:rPr>
              <a:pPr algn="ctr"/>
              <a:t>55</a:t>
            </a:fld>
            <a:endParaRPr lang="es-ES" altLang="es-MX" sz="1200" dirty="0">
              <a:solidFill>
                <a:schemeClr val="bg1">
                  <a:lumMod val="65000"/>
                </a:schemeClr>
              </a:solidFill>
              <a:latin typeface="Century Gothic" panose="020B0502020202020204" pitchFamily="34" charset="0"/>
            </a:endParaRPr>
          </a:p>
        </p:txBody>
      </p:sp>
    </p:spTree>
    <p:extLst>
      <p:ext uri="{BB962C8B-B14F-4D97-AF65-F5344CB8AC3E}">
        <p14:creationId xmlns:p14="http://schemas.microsoft.com/office/powerpoint/2010/main" val="81119768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8 Rectángulo"/>
          <p:cNvSpPr/>
          <p:nvPr/>
        </p:nvSpPr>
        <p:spPr>
          <a:xfrm>
            <a:off x="899592" y="3915053"/>
            <a:ext cx="7056784" cy="381987"/>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s-MX"/>
          </a:p>
        </p:txBody>
      </p:sp>
      <p:sp>
        <p:nvSpPr>
          <p:cNvPr id="7" name="1 Título"/>
          <p:cNvSpPr txBox="1">
            <a:spLocks/>
          </p:cNvSpPr>
          <p:nvPr/>
        </p:nvSpPr>
        <p:spPr bwMode="auto">
          <a:xfrm>
            <a:off x="232470" y="0"/>
            <a:ext cx="2163628" cy="568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MX" sz="2000" dirty="0">
                <a:latin typeface="Century Gothic" panose="020B0502020202020204" pitchFamily="34" charset="0"/>
              </a:rPr>
              <a:t>Orden del día</a:t>
            </a:r>
          </a:p>
        </p:txBody>
      </p:sp>
      <p:sp>
        <p:nvSpPr>
          <p:cNvPr id="8" name="1 Marcador de contenido"/>
          <p:cNvSpPr txBox="1">
            <a:spLocks/>
          </p:cNvSpPr>
          <p:nvPr/>
        </p:nvSpPr>
        <p:spPr bwMode="auto">
          <a:xfrm>
            <a:off x="865639" y="1508399"/>
            <a:ext cx="7056784" cy="3743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defPPr>
              <a:defRPr lang="es-ES"/>
            </a:defPPr>
            <a:lvl1pPr algn="l" defTabSz="457200" rtl="0" eaLnBrk="0" fontAlgn="base" hangingPunct="0">
              <a:spcBef>
                <a:spcPct val="0"/>
              </a:spcBef>
              <a:spcAft>
                <a:spcPct val="0"/>
              </a:spcAft>
              <a:defRPr kern="1200">
                <a:solidFill>
                  <a:schemeClr val="tx1"/>
                </a:solidFill>
                <a:latin typeface="Calibri"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Calibri"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Calibri"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Calibri"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Calibri" pitchFamily="34" charset="0"/>
                <a:ea typeface="+mn-ea"/>
                <a:cs typeface="+mn-cs"/>
              </a:defRPr>
            </a:lvl5pPr>
            <a:lvl6pPr marL="2286000" algn="l" defTabSz="914400" rtl="0" eaLnBrk="1" latinLnBrk="0" hangingPunct="1">
              <a:defRPr kern="1200">
                <a:solidFill>
                  <a:schemeClr val="tx1"/>
                </a:solidFill>
                <a:latin typeface="Calibri" pitchFamily="34" charset="0"/>
                <a:ea typeface="+mn-ea"/>
                <a:cs typeface="+mn-cs"/>
              </a:defRPr>
            </a:lvl6pPr>
            <a:lvl7pPr marL="2743200" algn="l" defTabSz="914400" rtl="0" eaLnBrk="1" latinLnBrk="0" hangingPunct="1">
              <a:defRPr kern="1200">
                <a:solidFill>
                  <a:schemeClr val="tx1"/>
                </a:solidFill>
                <a:latin typeface="Calibri" pitchFamily="34" charset="0"/>
                <a:ea typeface="+mn-ea"/>
                <a:cs typeface="+mn-cs"/>
              </a:defRPr>
            </a:lvl7pPr>
            <a:lvl8pPr marL="3200400" algn="l" defTabSz="914400" rtl="0" eaLnBrk="1" latinLnBrk="0" hangingPunct="1">
              <a:defRPr kern="1200">
                <a:solidFill>
                  <a:schemeClr val="tx1"/>
                </a:solidFill>
                <a:latin typeface="Calibri" pitchFamily="34" charset="0"/>
                <a:ea typeface="+mn-ea"/>
                <a:cs typeface="+mn-cs"/>
              </a:defRPr>
            </a:lvl8pPr>
            <a:lvl9pPr marL="3657600" algn="l" defTabSz="914400" rtl="0" eaLnBrk="1" latinLnBrk="0" hangingPunct="1">
              <a:defRPr kern="1200">
                <a:solidFill>
                  <a:schemeClr val="tx1"/>
                </a:solidFill>
                <a:latin typeface="Calibri" pitchFamily="34" charset="0"/>
                <a:ea typeface="+mn-ea"/>
                <a:cs typeface="+mn-cs"/>
              </a:defRPr>
            </a:lvl9pPr>
          </a:lstStyle>
          <a:p>
            <a:pPr marL="285750" indent="-285750" eaLnBrk="1" hangingPunct="1">
              <a:buFont typeface="+mj-lt"/>
              <a:buAutoNum type="romanUcPeriod"/>
            </a:pPr>
            <a:r>
              <a:rPr lang="es-MX" sz="1600" dirty="0">
                <a:solidFill>
                  <a:prstClr val="black"/>
                </a:solidFill>
                <a:latin typeface="Century Gothic" panose="020B0502020202020204" pitchFamily="34" charset="0"/>
              </a:rPr>
              <a:t>Informe y estrategia del FANVIT</a:t>
            </a: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r>
              <a:rPr lang="es-MX" sz="1600" dirty="0">
                <a:solidFill>
                  <a:prstClr val="black"/>
                </a:solidFill>
                <a:latin typeface="Century Gothic" panose="020B0502020202020204" pitchFamily="34" charset="0"/>
              </a:rPr>
              <a:t>Presentación y propuesta de Fibra E Aeropuerto</a:t>
            </a: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r>
              <a:rPr lang="es-MX" sz="1600" dirty="0">
                <a:solidFill>
                  <a:prstClr val="black"/>
                </a:solidFill>
                <a:latin typeface="Century Gothic" panose="020B0502020202020204" pitchFamily="34" charset="0"/>
              </a:rPr>
              <a:t>Informe sobre el resultado contable de inversión febrero 2018</a:t>
            </a: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r>
              <a:rPr lang="es-MX" sz="1600" dirty="0">
                <a:solidFill>
                  <a:prstClr val="black"/>
                </a:solidFill>
                <a:latin typeface="Century Gothic" panose="020B0502020202020204" pitchFamily="34" charset="0"/>
              </a:rPr>
              <a:t> Informe sobre la Política de traspasos de la Tesorería al FANVIT</a:t>
            </a: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r>
              <a:rPr lang="es-MX" sz="1600" dirty="0">
                <a:solidFill>
                  <a:prstClr val="black"/>
                </a:solidFill>
                <a:latin typeface="Century Gothic" panose="020B0502020202020204" pitchFamily="34" charset="0"/>
              </a:rPr>
              <a:t>Informe sobre el entorno económico nacional e internacional</a:t>
            </a: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r>
              <a:rPr lang="es-MX" sz="1600" dirty="0">
                <a:solidFill>
                  <a:prstClr val="black"/>
                </a:solidFill>
                <a:latin typeface="Century Gothic" panose="020B0502020202020204" pitchFamily="34" charset="0"/>
              </a:rPr>
              <a:t>  Informe y estrategia del FINVIT</a:t>
            </a:r>
          </a:p>
          <a:p>
            <a:pPr eaLnBrk="1" hangingPunct="1"/>
            <a:endParaRPr lang="es-MX" sz="1600" dirty="0">
              <a:solidFill>
                <a:prstClr val="black"/>
              </a:solidFill>
              <a:latin typeface="Century Gothic" panose="020B0502020202020204" pitchFamily="34" charset="0"/>
            </a:endParaRPr>
          </a:p>
          <a:p>
            <a:pPr eaLnBrk="1" hangingPunct="1"/>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p:txBody>
      </p:sp>
      <p:sp>
        <p:nvSpPr>
          <p:cNvPr id="6" name="3 Marcador de número de diapositiva"/>
          <p:cNvSpPr>
            <a:spLocks noGrp="1"/>
          </p:cNvSpPr>
          <p:nvPr>
            <p:ph type="sldNum" sz="quarter" idx="12"/>
          </p:nvPr>
        </p:nvSpPr>
        <p:spPr>
          <a:xfrm>
            <a:off x="8134502" y="6365875"/>
            <a:ext cx="552298" cy="365125"/>
          </a:xfrm>
        </p:spPr>
        <p:txBody>
          <a:bodyPr/>
          <a:lstStyle/>
          <a:p>
            <a:pPr algn="ctr"/>
            <a:fld id="{05E83AA4-A00D-4AA0-8FE8-B93C9F3EC141}" type="slidenum">
              <a:rPr lang="es-ES" altLang="es-MX" smtClean="0">
                <a:latin typeface="Century Gothic" panose="020B0502020202020204" pitchFamily="34" charset="0"/>
              </a:rPr>
              <a:pPr algn="ctr"/>
              <a:t>56</a:t>
            </a:fld>
            <a:endParaRPr lang="es-ES" altLang="es-MX" dirty="0">
              <a:latin typeface="Century Gothic" panose="020B0502020202020204" pitchFamily="34" charset="0"/>
            </a:endParaRPr>
          </a:p>
        </p:txBody>
      </p:sp>
      <p:sp>
        <p:nvSpPr>
          <p:cNvPr id="11" name="10 Rectángulo"/>
          <p:cNvSpPr/>
          <p:nvPr/>
        </p:nvSpPr>
        <p:spPr>
          <a:xfrm>
            <a:off x="232470" y="458441"/>
            <a:ext cx="8323122" cy="738664"/>
          </a:xfrm>
          <a:prstGeom prst="rect">
            <a:avLst/>
          </a:prstGeom>
        </p:spPr>
        <p:txBody>
          <a:bodyPr wrap="square">
            <a:spAutoFit/>
          </a:bodyPr>
          <a:lstStyle/>
          <a:p>
            <a:pPr algn="ctr" defTabSz="457200"/>
            <a:r>
              <a:rPr lang="es-MX" sz="1400" b="1" dirty="0">
                <a:latin typeface="Century Gothic" panose="020B0502020202020204" pitchFamily="34" charset="0"/>
                <a:ea typeface="Myriad Pro"/>
                <a:cs typeface="Myriad Pro"/>
              </a:rPr>
              <a:t>Grupo de Trabajo de Inversiones </a:t>
            </a:r>
          </a:p>
          <a:p>
            <a:pPr algn="ctr"/>
            <a:r>
              <a:rPr lang="es-MX" sz="1400" b="1" dirty="0">
                <a:latin typeface="Century Gothic" panose="020B0502020202020204" pitchFamily="34" charset="0"/>
                <a:ea typeface="Myriad Pro"/>
                <a:cs typeface="Myriad Pro"/>
              </a:rPr>
              <a:t>Sesión número 042</a:t>
            </a:r>
          </a:p>
          <a:p>
            <a:pPr algn="ctr" defTabSz="457200"/>
            <a:r>
              <a:rPr lang="es-MX" sz="1400" b="1" dirty="0">
                <a:latin typeface="Century Gothic" panose="020B0502020202020204" pitchFamily="34" charset="0"/>
                <a:ea typeface="Myriad Pro"/>
                <a:cs typeface="Myriad Pro"/>
              </a:rPr>
              <a:t>Marzo 2018</a:t>
            </a:r>
          </a:p>
        </p:txBody>
      </p:sp>
    </p:spTree>
    <p:extLst>
      <p:ext uri="{BB962C8B-B14F-4D97-AF65-F5344CB8AC3E}">
        <p14:creationId xmlns:p14="http://schemas.microsoft.com/office/powerpoint/2010/main" val="40285590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ítulo 1"/>
          <p:cNvSpPr>
            <a:spLocks noGrp="1"/>
          </p:cNvSpPr>
          <p:nvPr>
            <p:ph type="title"/>
          </p:nvPr>
        </p:nvSpPr>
        <p:spPr>
          <a:xfrm>
            <a:off x="457199" y="274638"/>
            <a:ext cx="6374921" cy="631825"/>
          </a:xfrm>
        </p:spPr>
        <p:txBody>
          <a:bodyPr/>
          <a:lstStyle/>
          <a:p>
            <a:r>
              <a:rPr lang="es-MX" sz="2000" b="1" dirty="0">
                <a:latin typeface="Century Gothic" panose="020B0502020202020204" pitchFamily="34" charset="0"/>
              </a:rPr>
              <a:t>Rendimiento FINVIT </a:t>
            </a:r>
            <a:r>
              <a:rPr lang="es-MX" sz="1400" b="1" dirty="0">
                <a:latin typeface="Century Gothic" panose="020B0502020202020204" pitchFamily="34" charset="0"/>
              </a:rPr>
              <a:t>al 28 de febrero de 2018</a:t>
            </a:r>
            <a:r>
              <a:rPr lang="es-MX" sz="2000" b="1" dirty="0">
                <a:latin typeface="Century Gothic" panose="020B0502020202020204" pitchFamily="34" charset="0"/>
              </a:rPr>
              <a:t>.</a:t>
            </a:r>
          </a:p>
        </p:txBody>
      </p:sp>
      <p:sp>
        <p:nvSpPr>
          <p:cNvPr id="13" name="2 Marcador de contenido"/>
          <p:cNvSpPr txBox="1">
            <a:spLocks/>
          </p:cNvSpPr>
          <p:nvPr/>
        </p:nvSpPr>
        <p:spPr>
          <a:xfrm>
            <a:off x="539552" y="6524915"/>
            <a:ext cx="8208912" cy="196560"/>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900" dirty="0">
                <a:latin typeface="Century Gothic" panose="020B0502020202020204" pitchFamily="34" charset="0"/>
              </a:rPr>
              <a:t>Fuente:</a:t>
            </a:r>
            <a:r>
              <a:rPr lang="es-MX" sz="900" dirty="0">
                <a:solidFill>
                  <a:prstClr val="black"/>
                </a:solidFill>
                <a:latin typeface="Century Gothic" panose="020B0502020202020204" pitchFamily="34" charset="0"/>
              </a:rPr>
              <a:t> Elaborado por </a:t>
            </a:r>
            <a:r>
              <a:rPr lang="es-MX" sz="900" dirty="0">
                <a:latin typeface="Century Gothic" panose="020B0502020202020204" pitchFamily="34" charset="0"/>
              </a:rPr>
              <a:t>la Gerencia Sr. de Coordinación de Inversiones del Infonavit  del Infonavit con datos al 28 de febrero de  2018</a:t>
            </a:r>
          </a:p>
        </p:txBody>
      </p:sp>
      <p:sp>
        <p:nvSpPr>
          <p:cNvPr id="2" name="1 Marcador de número de diapositiva"/>
          <p:cNvSpPr>
            <a:spLocks noGrp="1"/>
          </p:cNvSpPr>
          <p:nvPr>
            <p:ph type="sldNum" sz="quarter" idx="12"/>
          </p:nvPr>
        </p:nvSpPr>
        <p:spPr>
          <a:xfrm>
            <a:off x="8678173" y="6475138"/>
            <a:ext cx="405442" cy="365125"/>
          </a:xfrm>
        </p:spPr>
        <p:txBody>
          <a:bodyPr/>
          <a:lstStyle/>
          <a:p>
            <a:fld id="{05E83AA4-A00D-4AA0-8FE8-B93C9F3EC141}" type="slidenum">
              <a:rPr lang="es-ES" altLang="es-MX" smtClean="0">
                <a:latin typeface="Century Gothic" panose="020B0502020202020204" pitchFamily="34" charset="0"/>
              </a:rPr>
              <a:pPr/>
              <a:t>57</a:t>
            </a:fld>
            <a:endParaRPr lang="es-ES" altLang="es-MX" dirty="0">
              <a:latin typeface="Century Gothic" panose="020B0502020202020204" pitchFamily="34" charset="0"/>
            </a:endParaRPr>
          </a:p>
        </p:txBody>
      </p:sp>
      <p:sp>
        <p:nvSpPr>
          <p:cNvPr id="6" name="CuadroTexto 5"/>
          <p:cNvSpPr txBox="1"/>
          <p:nvPr/>
        </p:nvSpPr>
        <p:spPr>
          <a:xfrm>
            <a:off x="0" y="1488085"/>
            <a:ext cx="9144000" cy="1261884"/>
          </a:xfrm>
          <a:prstGeom prst="rect">
            <a:avLst/>
          </a:prstGeom>
          <a:noFill/>
        </p:spPr>
        <p:txBody>
          <a:bodyPr wrap="square" rtlCol="0">
            <a:spAutoFit/>
          </a:bodyPr>
          <a:lstStyle/>
          <a:p>
            <a:pPr marL="742950" lvl="1" indent="-285750" algn="just">
              <a:spcAft>
                <a:spcPts val="0"/>
              </a:spcAft>
              <a:buClr>
                <a:srgbClr val="C00000"/>
              </a:buClr>
              <a:buFont typeface="Arial" panose="020B0604020202020204" pitchFamily="34" charset="0"/>
              <a:buChar char="•"/>
            </a:pPr>
            <a:r>
              <a:rPr lang="es-MX" sz="1200" dirty="0">
                <a:latin typeface="Century Gothic" panose="020B0502020202020204" pitchFamily="34" charset="0"/>
                <a:ea typeface="Calibri"/>
                <a:cs typeface="Times New Roman"/>
              </a:rPr>
              <a:t>Durante el año el fondo presenta un rendimiento de 7.67%, superando en 0.36% al rendimiento dado por los Cetes 28.</a:t>
            </a:r>
          </a:p>
          <a:p>
            <a:pPr marL="742950" lvl="1" indent="-285750" algn="just">
              <a:spcAft>
                <a:spcPts val="0"/>
              </a:spcAft>
              <a:buClr>
                <a:srgbClr val="C00000"/>
              </a:buClr>
              <a:buFont typeface="Arial" panose="020B0604020202020204" pitchFamily="34" charset="0"/>
              <a:buChar char="•"/>
            </a:pPr>
            <a:endParaRPr lang="x-none" sz="1200" dirty="0">
              <a:latin typeface="Century Gothic" panose="020B0502020202020204" pitchFamily="34" charset="0"/>
              <a:ea typeface="Calibri"/>
              <a:cs typeface="Times New Roman"/>
            </a:endParaRPr>
          </a:p>
          <a:p>
            <a:pPr marL="742950" lvl="1" indent="-285750" algn="just">
              <a:spcAft>
                <a:spcPts val="0"/>
              </a:spcAft>
              <a:buClr>
                <a:srgbClr val="C00000"/>
              </a:buClr>
              <a:buFont typeface="Arial" panose="020B0604020202020204" pitchFamily="34" charset="0"/>
              <a:buChar char="•"/>
            </a:pPr>
            <a:r>
              <a:rPr lang="x-none" sz="1200" dirty="0">
                <a:latin typeface="Century Gothic" panose="020B0502020202020204" pitchFamily="34" charset="0"/>
                <a:ea typeface="Calibri"/>
                <a:cs typeface="Times New Roman"/>
              </a:rPr>
              <a:t>El fondo presentó un crecimiento en activos manejados de 4.48%, equivalente a $3.4 </a:t>
            </a:r>
            <a:r>
              <a:rPr lang="x-none" sz="1200" dirty="0" err="1">
                <a:latin typeface="Century Gothic" panose="020B0502020202020204" pitchFamily="34" charset="0"/>
                <a:ea typeface="Calibri"/>
                <a:cs typeface="Times New Roman"/>
              </a:rPr>
              <a:t>mdp</a:t>
            </a:r>
            <a:r>
              <a:rPr lang="x-none" sz="1200" dirty="0">
                <a:latin typeface="Century Gothic" panose="020B0502020202020204" pitchFamily="34" charset="0"/>
                <a:ea typeface="Calibri"/>
                <a:cs typeface="Times New Roman"/>
              </a:rPr>
              <a:t>.</a:t>
            </a:r>
            <a:endParaRPr lang="es-MX" sz="1200" dirty="0">
              <a:latin typeface="Century Gothic" panose="020B0502020202020204" pitchFamily="34" charset="0"/>
              <a:ea typeface="Calibri"/>
              <a:cs typeface="Times New Roman"/>
            </a:endParaRPr>
          </a:p>
          <a:p>
            <a:pPr marL="742950" lvl="1" indent="-285750" algn="just">
              <a:spcAft>
                <a:spcPts val="0"/>
              </a:spcAft>
              <a:buClr>
                <a:srgbClr val="C00000"/>
              </a:buClr>
              <a:buFont typeface="Arial" panose="020B0604020202020204" pitchFamily="34" charset="0"/>
              <a:buChar char="•"/>
            </a:pPr>
            <a:endParaRPr lang="x-none" sz="1400" dirty="0">
              <a:latin typeface="Century Gothic" panose="020B0502020202020204" pitchFamily="34" charset="0"/>
              <a:ea typeface="Calibri"/>
              <a:cs typeface="Times New Roman"/>
            </a:endParaRPr>
          </a:p>
          <a:p>
            <a:pPr marL="742950" lvl="1" indent="-285750" algn="just">
              <a:spcAft>
                <a:spcPts val="0"/>
              </a:spcAft>
              <a:buClr>
                <a:srgbClr val="C00000"/>
              </a:buClr>
              <a:buFont typeface="Arial" panose="020B0604020202020204" pitchFamily="34" charset="0"/>
              <a:buChar char="•"/>
            </a:pPr>
            <a:endParaRPr lang="es-MX" sz="1400" dirty="0">
              <a:latin typeface="Century Gothic" panose="020B0502020202020204" pitchFamily="34" charset="0"/>
              <a:ea typeface="Calibri"/>
              <a:cs typeface="Times New Roman"/>
            </a:endParaRPr>
          </a:p>
        </p:txBody>
      </p:sp>
      <p:pic>
        <p:nvPicPr>
          <p:cNvPr id="3" name="Imagen 2">
            <a:extLst>
              <a:ext uri="{FF2B5EF4-FFF2-40B4-BE49-F238E27FC236}">
                <a16:creationId xmlns:a16="http://schemas.microsoft.com/office/drawing/2014/main" xmlns="" id="{0C70FB68-66E0-4BF2-B874-457B2219ACF1}"/>
              </a:ext>
            </a:extLst>
          </p:cNvPr>
          <p:cNvPicPr>
            <a:picLocks noChangeAspect="1"/>
          </p:cNvPicPr>
          <p:nvPr/>
        </p:nvPicPr>
        <p:blipFill>
          <a:blip r:embed="rId2"/>
          <a:stretch>
            <a:fillRect/>
          </a:stretch>
        </p:blipFill>
        <p:spPr>
          <a:xfrm>
            <a:off x="985836" y="2357437"/>
            <a:ext cx="7172325" cy="2143125"/>
          </a:xfrm>
          <a:prstGeom prst="rect">
            <a:avLst/>
          </a:prstGeom>
        </p:spPr>
      </p:pic>
      <p:pic>
        <p:nvPicPr>
          <p:cNvPr id="7" name="Imagen 6">
            <a:extLst>
              <a:ext uri="{FF2B5EF4-FFF2-40B4-BE49-F238E27FC236}">
                <a16:creationId xmlns:a16="http://schemas.microsoft.com/office/drawing/2014/main" xmlns="" id="{622FC7F1-69B9-4E9C-A311-B9675E53FD17}"/>
              </a:ext>
            </a:extLst>
          </p:cNvPr>
          <p:cNvPicPr>
            <a:picLocks noChangeAspect="1"/>
          </p:cNvPicPr>
          <p:nvPr/>
        </p:nvPicPr>
        <p:blipFill>
          <a:blip r:embed="rId3"/>
          <a:stretch>
            <a:fillRect/>
          </a:stretch>
        </p:blipFill>
        <p:spPr>
          <a:xfrm>
            <a:off x="1366835" y="4869160"/>
            <a:ext cx="6410325" cy="771525"/>
          </a:xfrm>
          <a:prstGeom prst="rect">
            <a:avLst/>
          </a:prstGeom>
        </p:spPr>
      </p:pic>
    </p:spTree>
    <p:extLst>
      <p:ext uri="{BB962C8B-B14F-4D97-AF65-F5344CB8AC3E}">
        <p14:creationId xmlns:p14="http://schemas.microsoft.com/office/powerpoint/2010/main" val="50816506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144000" y="126278"/>
            <a:ext cx="7764965" cy="799659"/>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es-MX" sz="2000" b="1" dirty="0">
                <a:latin typeface="Century Gothic" panose="020B0502020202020204" pitchFamily="34" charset="0"/>
              </a:rPr>
              <a:t>El FINVIT cuenta con ~$ 80 mdp, 71% aportados de forma directa y un rendimiento del 7.67%.</a:t>
            </a:r>
          </a:p>
        </p:txBody>
      </p:sp>
      <p:sp>
        <p:nvSpPr>
          <p:cNvPr id="7" name="TextColumnContent"/>
          <p:cNvSpPr>
            <a:spLocks noChangeArrowheads="1"/>
          </p:cNvSpPr>
          <p:nvPr/>
        </p:nvSpPr>
        <p:spPr bwMode="gray">
          <a:xfrm>
            <a:off x="201245" y="996618"/>
            <a:ext cx="7422713" cy="442441"/>
          </a:xfrm>
          <a:prstGeom prst="rect">
            <a:avLst/>
          </a:prstGeom>
          <a:noFill/>
          <a:ln w="9525" algn="ctr">
            <a:noFill/>
            <a:miter lim="800000"/>
            <a:headEnd type="none" w="lg" len="lg"/>
            <a:tailEnd type="none" w="lg" len="lg"/>
          </a:ln>
          <a:effectLst/>
        </p:spPr>
        <p:txBody>
          <a:bodyPr lIns="0" tIns="0" rIns="0" bIns="0" anchor="t" anchorCtr="0"/>
          <a:lstStyle/>
          <a:p>
            <a:pPr marL="180975" lvl="1" indent="-174625" algn="just" defTabSz="913881">
              <a:buClr>
                <a:srgbClr val="BB2D2C"/>
              </a:buClr>
              <a:buFontTx/>
              <a:buChar char="•"/>
            </a:pPr>
            <a:r>
              <a:rPr lang="es-MX" sz="1200" dirty="0">
                <a:solidFill>
                  <a:prstClr val="black"/>
                </a:solidFill>
                <a:latin typeface="Century Gothic" panose="020B0502020202020204" pitchFamily="34" charset="0"/>
              </a:rPr>
              <a:t>Desde su lanzamiento el 4 de marzo de 2015 al 28 de febrero de 2018, el FINVIT presenta los siguientes resultados:</a:t>
            </a:r>
          </a:p>
        </p:txBody>
      </p:sp>
      <p:graphicFrame>
        <p:nvGraphicFramePr>
          <p:cNvPr id="5" name="4 Tabla"/>
          <p:cNvGraphicFramePr>
            <a:graphicFrameLocks noGrp="1"/>
          </p:cNvGraphicFramePr>
          <p:nvPr>
            <p:extLst>
              <p:ext uri="{D42A27DB-BD31-4B8C-83A1-F6EECF244321}">
                <p14:modId xmlns:p14="http://schemas.microsoft.com/office/powerpoint/2010/main" val="4116295406"/>
              </p:ext>
            </p:extLst>
          </p:nvPr>
        </p:nvGraphicFramePr>
        <p:xfrm>
          <a:off x="201244" y="1414236"/>
          <a:ext cx="3757297" cy="2663134"/>
        </p:xfrm>
        <a:graphic>
          <a:graphicData uri="http://schemas.openxmlformats.org/drawingml/2006/table">
            <a:tbl>
              <a:tblPr/>
              <a:tblGrid>
                <a:gridCol w="2363826">
                  <a:extLst>
                    <a:ext uri="{9D8B030D-6E8A-4147-A177-3AD203B41FA5}">
                      <a16:colId xmlns:a16="http://schemas.microsoft.com/office/drawing/2014/main" xmlns="" val="20000"/>
                    </a:ext>
                  </a:extLst>
                </a:gridCol>
                <a:gridCol w="1393471">
                  <a:extLst>
                    <a:ext uri="{9D8B030D-6E8A-4147-A177-3AD203B41FA5}">
                      <a16:colId xmlns:a16="http://schemas.microsoft.com/office/drawing/2014/main" xmlns="" val="20001"/>
                    </a:ext>
                  </a:extLst>
                </a:gridCol>
              </a:tblGrid>
              <a:tr h="149869">
                <a:tc gridSpan="2">
                  <a:txBody>
                    <a:bodyPr/>
                    <a:lstStyle/>
                    <a:p>
                      <a:pPr algn="ctr" rtl="0" fontAlgn="b"/>
                      <a:r>
                        <a:rPr lang="es-MX" sz="1200" b="1" i="0" u="none" strike="noStrike" dirty="0">
                          <a:solidFill>
                            <a:srgbClr val="FFFFFF"/>
                          </a:solidFill>
                          <a:effectLst/>
                          <a:latin typeface="Century Gothic" panose="020B0502020202020204" pitchFamily="34" charset="0"/>
                        </a:rPr>
                        <a:t>Principales Analíticos</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00000"/>
                    </a:solidFill>
                  </a:tcPr>
                </a:tc>
                <a:tc hMerge="1">
                  <a:txBody>
                    <a:bodyPr/>
                    <a:lstStyle/>
                    <a:p>
                      <a:endParaRPr lang="es-MX"/>
                    </a:p>
                  </a:txBody>
                  <a:tcPr/>
                </a:tc>
                <a:extLst>
                  <a:ext uri="{0D108BD9-81ED-4DB2-BD59-A6C34878D82A}">
                    <a16:rowId xmlns:a16="http://schemas.microsoft.com/office/drawing/2014/main" xmlns="" val="10000"/>
                  </a:ext>
                </a:extLst>
              </a:tr>
              <a:tr h="262712">
                <a:tc>
                  <a:txBody>
                    <a:bodyPr/>
                    <a:lstStyle/>
                    <a:p>
                      <a:pPr algn="ctr" fontAlgn="ctr"/>
                      <a:r>
                        <a:rPr lang="es-MX" sz="1200" b="0" i="0" u="none" strike="noStrike" dirty="0">
                          <a:solidFill>
                            <a:srgbClr val="000000"/>
                          </a:solidFill>
                          <a:effectLst/>
                          <a:latin typeface="Century Gothic" panose="020B0502020202020204" pitchFamily="34" charset="0"/>
                        </a:rPr>
                        <a:t>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s-MX" sz="1200" b="0" i="0" u="none" strike="noStrike" dirty="0">
                          <a:solidFill>
                            <a:srgbClr val="000000"/>
                          </a:solidFill>
                          <a:effectLst/>
                          <a:latin typeface="Century Gothic" panose="020B0502020202020204" pitchFamily="34" charset="0"/>
                        </a:rPr>
                        <a:t>Al 28 de</a:t>
                      </a:r>
                      <a:r>
                        <a:rPr lang="es-MX" sz="1200" b="0" i="0" u="none" strike="noStrike" baseline="0" dirty="0">
                          <a:solidFill>
                            <a:srgbClr val="000000"/>
                          </a:solidFill>
                          <a:effectLst/>
                          <a:latin typeface="Century Gothic" panose="020B0502020202020204" pitchFamily="34" charset="0"/>
                        </a:rPr>
                        <a:t> febrero</a:t>
                      </a:r>
                      <a:endParaRPr lang="es-MX" sz="1200" b="0" i="0" u="none" strike="noStrike" dirty="0">
                        <a:solidFill>
                          <a:srgbClr val="000000"/>
                        </a:solidFill>
                        <a:effectLst/>
                        <a:latin typeface="Century Gothic" panose="020B0502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xmlns="" val="10001"/>
                  </a:ext>
                </a:extLst>
              </a:tr>
              <a:tr h="605288">
                <a:tc>
                  <a:txBody>
                    <a:bodyPr/>
                    <a:lstStyle/>
                    <a:p>
                      <a:pPr algn="ctr" rtl="0" fontAlgn="ctr"/>
                      <a:r>
                        <a:rPr lang="es-MX" sz="1200" b="0" i="0" u="none" strike="noStrike" dirty="0">
                          <a:solidFill>
                            <a:srgbClr val="000000"/>
                          </a:solidFill>
                          <a:effectLst/>
                          <a:latin typeface="Century Gothic" panose="020B0502020202020204" pitchFamily="34" charset="0"/>
                        </a:rPr>
                        <a:t>Tasa de Rendimiento Anualizada </a:t>
                      </a:r>
                    </a:p>
                    <a:p>
                      <a:pPr algn="ctr" rtl="0" fontAlgn="ctr"/>
                      <a:r>
                        <a:rPr lang="es-MX" sz="1200" b="0" i="0" u="none" strike="noStrike" dirty="0">
                          <a:solidFill>
                            <a:srgbClr val="000000"/>
                          </a:solidFill>
                          <a:effectLst/>
                          <a:latin typeface="Century Gothic" panose="020B0502020202020204" pitchFamily="34" charset="0"/>
                        </a:rPr>
                        <a:t>(Valuación al corte)</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x-none" sz="1200" b="0" i="0" u="none" strike="noStrike" dirty="0">
                          <a:solidFill>
                            <a:srgbClr val="000000"/>
                          </a:solidFill>
                          <a:effectLst/>
                          <a:latin typeface="Century Gothic" panose="020B0502020202020204" pitchFamily="34" charset="0"/>
                        </a:rPr>
                        <a:t>7.67%</a:t>
                      </a:r>
                      <a:endParaRPr lang="es-MX" sz="1200" b="0" i="0" u="none" strike="noStrike" dirty="0">
                        <a:solidFill>
                          <a:srgbClr val="000000"/>
                        </a:solidFill>
                        <a:effectLst/>
                        <a:latin typeface="Century Gothic" panose="020B0502020202020204" pitchFamily="34" charset="0"/>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0002"/>
                  </a:ext>
                </a:extLst>
              </a:tr>
              <a:tr h="581331">
                <a:tc>
                  <a:txBody>
                    <a:bodyPr/>
                    <a:lstStyle/>
                    <a:p>
                      <a:pPr algn="ctr" rtl="0" fontAlgn="ctr"/>
                      <a:r>
                        <a:rPr lang="es-MX" sz="1200" b="0" i="0" u="none" strike="noStrike" dirty="0">
                          <a:solidFill>
                            <a:srgbClr val="000000"/>
                          </a:solidFill>
                          <a:effectLst/>
                          <a:latin typeface="Century Gothic" panose="020B0502020202020204" pitchFamily="34" charset="0"/>
                        </a:rPr>
                        <a:t>Tasa de rendimiento</a:t>
                      </a:r>
                    </a:p>
                    <a:p>
                      <a:pPr algn="ctr" rtl="0" fontAlgn="ctr"/>
                      <a:r>
                        <a:rPr lang="es-MX" sz="1200" b="0" i="0" u="none" strike="noStrike" dirty="0">
                          <a:solidFill>
                            <a:srgbClr val="000000"/>
                          </a:solidFill>
                          <a:effectLst/>
                          <a:latin typeface="Century Gothic" panose="020B0502020202020204" pitchFamily="34" charset="0"/>
                        </a:rPr>
                        <a:t> (a vencimiento) YTM</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x-none" sz="1200" b="0" i="0" u="none" strike="noStrike" dirty="0">
                          <a:solidFill>
                            <a:srgbClr val="000000"/>
                          </a:solidFill>
                          <a:effectLst/>
                          <a:latin typeface="Century Gothic" panose="020B0502020202020204" pitchFamily="34" charset="0"/>
                        </a:rPr>
                        <a:t>7.94%</a:t>
                      </a:r>
                      <a:endParaRPr lang="es-MX" sz="1200" b="0" i="0" u="none" strike="noStrike" dirty="0">
                        <a:solidFill>
                          <a:srgbClr val="000000"/>
                        </a:solidFill>
                        <a:effectLst/>
                        <a:latin typeface="Century Gothic" panose="020B0502020202020204" pitchFamily="34" charset="0"/>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xmlns="" val="10003"/>
                  </a:ext>
                </a:extLst>
              </a:tr>
              <a:tr h="288246">
                <a:tc>
                  <a:txBody>
                    <a:bodyPr/>
                    <a:lstStyle/>
                    <a:p>
                      <a:pPr algn="ctr" rtl="0" fontAlgn="ctr"/>
                      <a:r>
                        <a:rPr lang="es-MX" sz="1200" b="0" i="0" u="none" strike="noStrike" dirty="0">
                          <a:solidFill>
                            <a:srgbClr val="000000"/>
                          </a:solidFill>
                          <a:effectLst/>
                          <a:latin typeface="Century Gothic" panose="020B0502020202020204" pitchFamily="34" charset="0"/>
                        </a:rPr>
                        <a:t>Duración (años)</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x-none" sz="1200" b="0" i="0" u="none" strike="noStrike" dirty="0">
                          <a:solidFill>
                            <a:srgbClr val="000000"/>
                          </a:solidFill>
                          <a:effectLst/>
                          <a:latin typeface="Century Gothic" panose="020B0502020202020204" pitchFamily="34" charset="0"/>
                        </a:rPr>
                        <a:t>0.22</a:t>
                      </a:r>
                      <a:endParaRPr lang="es-MX" sz="1200" b="0" i="0" u="none" strike="noStrike" dirty="0">
                        <a:solidFill>
                          <a:srgbClr val="000000"/>
                        </a:solidFill>
                        <a:effectLst/>
                        <a:latin typeface="Century Gothic" panose="020B0502020202020204" pitchFamily="34" charset="0"/>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0004"/>
                  </a:ext>
                </a:extLst>
              </a:tr>
              <a:tr h="259976">
                <a:tc>
                  <a:txBody>
                    <a:bodyPr/>
                    <a:lstStyle/>
                    <a:p>
                      <a:pPr algn="ctr" rtl="0" fontAlgn="ctr"/>
                      <a:r>
                        <a:rPr lang="es-MX" sz="1200" b="0" i="0" u="none" strike="noStrike" dirty="0">
                          <a:solidFill>
                            <a:srgbClr val="000000"/>
                          </a:solidFill>
                          <a:effectLst/>
                          <a:latin typeface="Century Gothic" panose="020B0502020202020204" pitchFamily="34" charset="0"/>
                        </a:rPr>
                        <a:t>VaR</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x-none" sz="1200" b="0" i="0" u="none" strike="noStrike" dirty="0">
                          <a:solidFill>
                            <a:srgbClr val="000000"/>
                          </a:solidFill>
                          <a:effectLst/>
                          <a:latin typeface="Century Gothic" panose="020B0502020202020204" pitchFamily="34" charset="0"/>
                        </a:rPr>
                        <a:t>-0.0450</a:t>
                      </a:r>
                      <a:endParaRPr lang="es-MX" sz="1200" b="0" i="0" u="none" strike="noStrike" dirty="0">
                        <a:solidFill>
                          <a:srgbClr val="000000"/>
                        </a:solidFill>
                        <a:effectLst/>
                        <a:latin typeface="Century Gothic" panose="020B0502020202020204" pitchFamily="34" charset="0"/>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xmlns="" val="10005"/>
                  </a:ext>
                </a:extLst>
              </a:tr>
              <a:tr h="236588">
                <a:tc>
                  <a:txBody>
                    <a:bodyPr/>
                    <a:lstStyle/>
                    <a:p>
                      <a:pPr algn="ctr" rtl="0" fontAlgn="ctr"/>
                      <a:r>
                        <a:rPr lang="es-MX" sz="1200" b="0" i="0" u="none" strike="noStrike" dirty="0">
                          <a:solidFill>
                            <a:srgbClr val="000000"/>
                          </a:solidFill>
                          <a:effectLst/>
                          <a:latin typeface="Century Gothic" panose="020B0502020202020204" pitchFamily="34" charset="0"/>
                        </a:rPr>
                        <a:t>Activos Netos</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x-none" sz="1200" b="0" i="0" u="none" strike="noStrike" dirty="0">
                          <a:solidFill>
                            <a:srgbClr val="000000"/>
                          </a:solidFill>
                          <a:effectLst/>
                          <a:latin typeface="Century Gothic" panose="020B0502020202020204" pitchFamily="34" charset="0"/>
                        </a:rPr>
                        <a:t>80,517,453</a:t>
                      </a:r>
                      <a:endParaRPr lang="es-MX" sz="1200" b="0" i="0" u="none" strike="noStrike" dirty="0">
                        <a:solidFill>
                          <a:srgbClr val="000000"/>
                        </a:solidFill>
                        <a:effectLst/>
                        <a:latin typeface="Century Gothic" panose="020B0502020202020204" pitchFamily="34" charset="0"/>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0006"/>
                  </a:ext>
                </a:extLst>
              </a:tr>
              <a:tr h="236588">
                <a:tc>
                  <a:txBody>
                    <a:bodyPr/>
                    <a:lstStyle/>
                    <a:p>
                      <a:pPr algn="ctr" rtl="0" fontAlgn="ctr"/>
                      <a:r>
                        <a:rPr lang="es-MX" sz="1200" b="0" i="0" u="none" strike="noStrike" dirty="0">
                          <a:solidFill>
                            <a:srgbClr val="000000"/>
                          </a:solidFill>
                          <a:effectLst/>
                          <a:latin typeface="Century Gothic" panose="020B0502020202020204" pitchFamily="34" charset="0"/>
                        </a:rPr>
                        <a:t>Precio de la acción</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x-none" sz="1200" b="0" i="0" u="none" strike="noStrike" dirty="0">
                          <a:solidFill>
                            <a:srgbClr val="000000"/>
                          </a:solidFill>
                          <a:effectLst/>
                          <a:latin typeface="Century Gothic" panose="020B0502020202020204" pitchFamily="34" charset="0"/>
                        </a:rPr>
                        <a:t>1.1733</a:t>
                      </a:r>
                      <a:endParaRPr lang="es-MX" sz="1200" b="0" i="0" u="none" strike="noStrike" dirty="0">
                        <a:solidFill>
                          <a:srgbClr val="000000"/>
                        </a:solidFill>
                        <a:effectLst/>
                        <a:latin typeface="Century Gothic" panose="020B0502020202020204" pitchFamily="34" charset="0"/>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xmlns="" val="10007"/>
                  </a:ext>
                </a:extLst>
              </a:tr>
            </a:tbl>
          </a:graphicData>
        </a:graphic>
      </p:graphicFrame>
      <p:graphicFrame>
        <p:nvGraphicFramePr>
          <p:cNvPr id="6" name="5 Tabla"/>
          <p:cNvGraphicFramePr>
            <a:graphicFrameLocks noGrp="1"/>
          </p:cNvGraphicFramePr>
          <p:nvPr>
            <p:extLst>
              <p:ext uri="{D42A27DB-BD31-4B8C-83A1-F6EECF244321}">
                <p14:modId xmlns:p14="http://schemas.microsoft.com/office/powerpoint/2010/main" val="3417947183"/>
              </p:ext>
            </p:extLst>
          </p:nvPr>
        </p:nvGraphicFramePr>
        <p:xfrm>
          <a:off x="201245" y="4344953"/>
          <a:ext cx="3757297" cy="2130208"/>
        </p:xfrm>
        <a:graphic>
          <a:graphicData uri="http://schemas.openxmlformats.org/drawingml/2006/table">
            <a:tbl>
              <a:tblPr/>
              <a:tblGrid>
                <a:gridCol w="2363725">
                  <a:extLst>
                    <a:ext uri="{9D8B030D-6E8A-4147-A177-3AD203B41FA5}">
                      <a16:colId xmlns:a16="http://schemas.microsoft.com/office/drawing/2014/main" xmlns="" val="20000"/>
                    </a:ext>
                  </a:extLst>
                </a:gridCol>
                <a:gridCol w="1393572">
                  <a:extLst>
                    <a:ext uri="{9D8B030D-6E8A-4147-A177-3AD203B41FA5}">
                      <a16:colId xmlns:a16="http://schemas.microsoft.com/office/drawing/2014/main" xmlns="" val="20001"/>
                    </a:ext>
                  </a:extLst>
                </a:gridCol>
              </a:tblGrid>
              <a:tr h="412456">
                <a:tc>
                  <a:txBody>
                    <a:bodyPr/>
                    <a:lstStyle/>
                    <a:p>
                      <a:pPr algn="ctr" rtl="0" fontAlgn="ctr"/>
                      <a:r>
                        <a:rPr lang="es-MX" sz="1200" b="1" i="0" u="none" strike="noStrike" dirty="0">
                          <a:solidFill>
                            <a:srgbClr val="FFFFFF"/>
                          </a:solidFill>
                          <a:effectLst/>
                          <a:latin typeface="Century Gothic" panose="020B0502020202020204" pitchFamily="34" charset="0"/>
                        </a:rPr>
                        <a:t>Indicadores</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CD0000"/>
                    </a:solidFill>
                  </a:tcPr>
                </a:tc>
                <a:tc>
                  <a:txBody>
                    <a:bodyPr/>
                    <a:lstStyle/>
                    <a:p>
                      <a:pPr marL="0" algn="ctr" defTabSz="457200" rtl="0" eaLnBrk="1" fontAlgn="ctr" latinLnBrk="0" hangingPunct="1"/>
                      <a:r>
                        <a:rPr lang="es-MX" sz="1200" b="1" i="0" u="none" strike="noStrike" kern="1200" dirty="0">
                          <a:solidFill>
                            <a:srgbClr val="FFFFFF"/>
                          </a:solidFill>
                          <a:effectLst/>
                          <a:latin typeface="Century Gothic" panose="020B0502020202020204" pitchFamily="34" charset="0"/>
                          <a:ea typeface="+mn-ea"/>
                          <a:cs typeface="+mn-cs"/>
                        </a:rPr>
                        <a:t>Al 28 de febrero</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CD0000"/>
                    </a:solidFill>
                  </a:tcPr>
                </a:tc>
                <a:extLst>
                  <a:ext uri="{0D108BD9-81ED-4DB2-BD59-A6C34878D82A}">
                    <a16:rowId xmlns:a16="http://schemas.microsoft.com/office/drawing/2014/main" xmlns="" val="10000"/>
                  </a:ext>
                </a:extLst>
              </a:tr>
              <a:tr h="511657">
                <a:tc>
                  <a:txBody>
                    <a:bodyPr/>
                    <a:lstStyle/>
                    <a:p>
                      <a:pPr algn="ctr" rtl="0" fontAlgn="ctr"/>
                      <a:r>
                        <a:rPr lang="es-MX" sz="1200" b="0" i="0" u="none" strike="noStrike" dirty="0">
                          <a:solidFill>
                            <a:srgbClr val="000000"/>
                          </a:solidFill>
                          <a:effectLst/>
                          <a:latin typeface="Century Gothic" panose="020B0502020202020204" pitchFamily="34" charset="0"/>
                        </a:rPr>
                        <a:t>Aportaciones vía nómina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chemeClr val="bg1"/>
                    </a:solidFill>
                  </a:tcPr>
                </a:tc>
                <a:tc>
                  <a:txBody>
                    <a:bodyPr/>
                    <a:lstStyle/>
                    <a:p>
                      <a:pPr algn="ctr" fontAlgn="b"/>
                      <a:r>
                        <a:rPr lang="es-MX" sz="1200" b="0" i="0" u="none" strike="noStrike" dirty="0">
                          <a:solidFill>
                            <a:srgbClr val="000000"/>
                          </a:solidFill>
                          <a:effectLst/>
                          <a:latin typeface="Century Gothic" panose="020B0502020202020204" pitchFamily="34" charset="0"/>
                        </a:rPr>
                        <a:t> $  39,218,908.20</a:t>
                      </a:r>
                    </a:p>
                  </a:txBody>
                  <a:tcPr marL="0" marR="0" marT="0" marB="0" anchor="ctr">
                    <a:lnL w="12700" cap="flat" cmpd="sng" algn="ctr">
                      <a:solidFill>
                        <a:srgbClr val="A6A6A6"/>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chemeClr val="bg1"/>
                    </a:solidFill>
                  </a:tcPr>
                </a:tc>
                <a:extLst>
                  <a:ext uri="{0D108BD9-81ED-4DB2-BD59-A6C34878D82A}">
                    <a16:rowId xmlns:a16="http://schemas.microsoft.com/office/drawing/2014/main" xmlns="" val="10001"/>
                  </a:ext>
                </a:extLst>
              </a:tr>
              <a:tr h="663182">
                <a:tc>
                  <a:txBody>
                    <a:bodyPr/>
                    <a:lstStyle/>
                    <a:p>
                      <a:pPr algn="ctr" rtl="0" fontAlgn="ctr"/>
                      <a:r>
                        <a:rPr lang="es-MX" sz="1200" b="0" i="0" u="none" strike="noStrike" dirty="0">
                          <a:solidFill>
                            <a:srgbClr val="000000"/>
                          </a:solidFill>
                          <a:effectLst/>
                          <a:latin typeface="Century Gothic" panose="020B0502020202020204" pitchFamily="34" charset="0"/>
                        </a:rPr>
                        <a:t>Aportaciones vía nómina  </a:t>
                      </a:r>
                    </a:p>
                    <a:p>
                      <a:pPr algn="ctr" rtl="0" fontAlgn="ctr"/>
                      <a:r>
                        <a:rPr lang="es-MX" sz="1200" b="0" i="0" u="none" strike="noStrike" dirty="0">
                          <a:solidFill>
                            <a:srgbClr val="000000"/>
                          </a:solidFill>
                          <a:effectLst/>
                          <a:latin typeface="Century Gothic" panose="020B0502020202020204" pitchFamily="34" charset="0"/>
                        </a:rPr>
                        <a:t>(descuento catorcenal)</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tcPr>
                </a:tc>
                <a:tc>
                  <a:txBody>
                    <a:bodyPr/>
                    <a:lstStyle/>
                    <a:p>
                      <a:pPr marL="0" algn="ctr" defTabSz="457200" rtl="0" eaLnBrk="1" fontAlgn="b" latinLnBrk="0" hangingPunct="1"/>
                      <a:r>
                        <a:rPr lang="es-MX" sz="1200" b="0" i="0" u="none" strike="noStrike" kern="1200" dirty="0">
                          <a:solidFill>
                            <a:srgbClr val="000000"/>
                          </a:solidFill>
                          <a:effectLst/>
                          <a:latin typeface="Century Gothic" panose="020B0502020202020204" pitchFamily="34" charset="0"/>
                          <a:ea typeface="+mn-ea"/>
                          <a:cs typeface="+mn-cs"/>
                        </a:rPr>
                        <a:t>$ 854,788.42</a:t>
                      </a:r>
                    </a:p>
                  </a:txBody>
                  <a:tcPr marL="0" marR="0" marT="0" marB="0" anchor="ctr">
                    <a:lnL w="12700" cap="flat" cmpd="sng" algn="ctr">
                      <a:solidFill>
                        <a:srgbClr val="A6A6A6"/>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tcPr>
                </a:tc>
                <a:extLst>
                  <a:ext uri="{0D108BD9-81ED-4DB2-BD59-A6C34878D82A}">
                    <a16:rowId xmlns:a16="http://schemas.microsoft.com/office/drawing/2014/main" xmlns="" val="10002"/>
                  </a:ext>
                </a:extLst>
              </a:tr>
              <a:tr h="542913">
                <a:tc>
                  <a:txBody>
                    <a:bodyPr/>
                    <a:lstStyle/>
                    <a:p>
                      <a:pPr algn="ctr" rtl="0" fontAlgn="ctr"/>
                      <a:r>
                        <a:rPr lang="es-MX" sz="1200" b="0" i="0" u="none" strike="noStrike" dirty="0">
                          <a:solidFill>
                            <a:srgbClr val="000000"/>
                          </a:solidFill>
                          <a:effectLst/>
                          <a:latin typeface="Century Gothic" panose="020B0502020202020204" pitchFamily="34" charset="0"/>
                        </a:rPr>
                        <a:t>Solicitudes de descuento </a:t>
                      </a:r>
                    </a:p>
                    <a:p>
                      <a:pPr algn="ctr" rtl="0" fontAlgn="ctr"/>
                      <a:r>
                        <a:rPr lang="es-MX" sz="1200" b="0" i="0" u="none" strike="noStrike" dirty="0">
                          <a:solidFill>
                            <a:srgbClr val="000000"/>
                          </a:solidFill>
                          <a:effectLst/>
                          <a:latin typeface="Century Gothic" panose="020B0502020202020204" pitchFamily="34" charset="0"/>
                        </a:rPr>
                        <a:t>vía nómina</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s-MX" sz="1200" b="0" i="0" u="none" strike="noStrike" dirty="0">
                          <a:solidFill>
                            <a:srgbClr val="000000"/>
                          </a:solidFill>
                          <a:effectLst/>
                          <a:latin typeface="Century Gothic" panose="020B0502020202020204" pitchFamily="34" charset="0"/>
                        </a:rPr>
                        <a:t>1052</a:t>
                      </a:r>
                    </a:p>
                  </a:txBody>
                  <a:tcPr marL="0" marR="0" marT="0" marB="0" anchor="ctr">
                    <a:lnL w="12700" cap="flat" cmpd="sng" algn="ctr">
                      <a:solidFill>
                        <a:srgbClr val="A6A6A6"/>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3"/>
                  </a:ext>
                </a:extLst>
              </a:tr>
            </a:tbl>
          </a:graphicData>
        </a:graphic>
      </p:graphicFrame>
      <p:graphicFrame>
        <p:nvGraphicFramePr>
          <p:cNvPr id="9" name="1 Gráfico"/>
          <p:cNvGraphicFramePr>
            <a:graphicFrameLocks/>
          </p:cNvGraphicFramePr>
          <p:nvPr>
            <p:extLst>
              <p:ext uri="{D42A27DB-BD31-4B8C-83A1-F6EECF244321}">
                <p14:modId xmlns:p14="http://schemas.microsoft.com/office/powerpoint/2010/main" val="3119764208"/>
              </p:ext>
            </p:extLst>
          </p:nvPr>
        </p:nvGraphicFramePr>
        <p:xfrm>
          <a:off x="3958541" y="4132685"/>
          <a:ext cx="5172022" cy="2508191"/>
        </p:xfrm>
        <a:graphic>
          <a:graphicData uri="http://schemas.openxmlformats.org/drawingml/2006/chart">
            <c:chart xmlns:c="http://schemas.openxmlformats.org/drawingml/2006/chart" xmlns:r="http://schemas.openxmlformats.org/officeDocument/2006/relationships" r:id="rId3"/>
          </a:graphicData>
        </a:graphic>
      </p:graphicFrame>
      <p:sp>
        <p:nvSpPr>
          <p:cNvPr id="10" name="2 Marcador de contenido"/>
          <p:cNvSpPr txBox="1">
            <a:spLocks/>
          </p:cNvSpPr>
          <p:nvPr/>
        </p:nvSpPr>
        <p:spPr>
          <a:xfrm>
            <a:off x="201244" y="6643178"/>
            <a:ext cx="8547219" cy="214822"/>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900" dirty="0">
                <a:latin typeface="Century Gothic" panose="020B0502020202020204" pitchFamily="34" charset="0"/>
              </a:rPr>
              <a:t>Fuente: </a:t>
            </a:r>
            <a:r>
              <a:rPr lang="es-MX" sz="900" dirty="0">
                <a:solidFill>
                  <a:prstClr val="black"/>
                </a:solidFill>
                <a:latin typeface="Century Gothic" panose="020B0502020202020204" pitchFamily="34" charset="0"/>
              </a:rPr>
              <a:t>Elaborado por </a:t>
            </a:r>
            <a:r>
              <a:rPr lang="es-MX" sz="900" dirty="0">
                <a:latin typeface="Century Gothic" panose="020B0502020202020204" pitchFamily="34" charset="0"/>
              </a:rPr>
              <a:t>la Gerencia Sr. de Coordinación de Inversiones del Infonavit  del Infonavit con datos 28 de febrero de 2018.</a:t>
            </a:r>
          </a:p>
        </p:txBody>
      </p:sp>
      <p:sp>
        <p:nvSpPr>
          <p:cNvPr id="2" name="1 Marcador de número de diapositiva"/>
          <p:cNvSpPr>
            <a:spLocks noGrp="1"/>
          </p:cNvSpPr>
          <p:nvPr>
            <p:ph type="sldNum" sz="quarter" idx="12"/>
          </p:nvPr>
        </p:nvSpPr>
        <p:spPr>
          <a:xfrm>
            <a:off x="8686800" y="6474614"/>
            <a:ext cx="457200" cy="365125"/>
          </a:xfrm>
        </p:spPr>
        <p:txBody>
          <a:bodyPr vert="horz" wrap="square" lIns="91440" tIns="45720" rIns="91440" bIns="45720" numCol="1" anchor="ctr" anchorCtr="0" compatLnSpc="1">
            <a:prstTxWarp prst="textNoShape">
              <a:avLst/>
            </a:prstTxWarp>
          </a:bodyPr>
          <a:lstStyle/>
          <a:p>
            <a:pPr algn="ctr"/>
            <a:fld id="{05E83AA4-A00D-4AA0-8FE8-B93C9F3EC141}" type="slidenum">
              <a:rPr lang="es-ES" altLang="es-MX">
                <a:latin typeface="Century Gothic" panose="020B0502020202020204" pitchFamily="34" charset="0"/>
              </a:rPr>
              <a:pPr algn="ctr"/>
              <a:t>58</a:t>
            </a:fld>
            <a:endParaRPr lang="es-ES" altLang="es-MX" dirty="0">
              <a:latin typeface="Century Gothic" panose="020B0502020202020204" pitchFamily="34" charset="0"/>
            </a:endParaRPr>
          </a:p>
        </p:txBody>
      </p:sp>
      <p:pic>
        <p:nvPicPr>
          <p:cNvPr id="8" name="Imagen 7">
            <a:extLst>
              <a:ext uri="{FF2B5EF4-FFF2-40B4-BE49-F238E27FC236}">
                <a16:creationId xmlns:a16="http://schemas.microsoft.com/office/drawing/2014/main" xmlns="" id="{34A42C3A-D48E-4F19-8DAE-7C5582791EFD}"/>
              </a:ext>
            </a:extLst>
          </p:cNvPr>
          <p:cNvPicPr>
            <a:picLocks noChangeAspect="1"/>
          </p:cNvPicPr>
          <p:nvPr/>
        </p:nvPicPr>
        <p:blipFill>
          <a:blip r:embed="rId4"/>
          <a:stretch>
            <a:fillRect/>
          </a:stretch>
        </p:blipFill>
        <p:spPr>
          <a:xfrm>
            <a:off x="3855476" y="1249955"/>
            <a:ext cx="5267401" cy="2950720"/>
          </a:xfrm>
          <a:prstGeom prst="rect">
            <a:avLst/>
          </a:prstGeom>
        </p:spPr>
      </p:pic>
    </p:spTree>
    <p:extLst>
      <p:ext uri="{BB962C8B-B14F-4D97-AF65-F5344CB8AC3E}">
        <p14:creationId xmlns:p14="http://schemas.microsoft.com/office/powerpoint/2010/main" val="344082801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Título"/>
          <p:cNvSpPr>
            <a:spLocks noGrp="1"/>
          </p:cNvSpPr>
          <p:nvPr>
            <p:ph type="title"/>
          </p:nvPr>
        </p:nvSpPr>
        <p:spPr>
          <a:xfrm>
            <a:off x="64486" y="144877"/>
            <a:ext cx="7680158" cy="616060"/>
          </a:xfrm>
        </p:spPr>
        <p:txBody>
          <a:bodyPr>
            <a:noAutofit/>
          </a:bodyPr>
          <a:lstStyle/>
          <a:p>
            <a:r>
              <a:rPr lang="es-MX" sz="2000" b="1" dirty="0">
                <a:latin typeface="Century Gothic" panose="020B0502020202020204" pitchFamily="34" charset="0"/>
              </a:rPr>
              <a:t>Composición FINVIT </a:t>
            </a:r>
            <a:r>
              <a:rPr lang="es-MX" sz="1400" b="1" dirty="0">
                <a:latin typeface="Century Gothic" panose="020B0502020202020204" pitchFamily="34" charset="0"/>
              </a:rPr>
              <a:t>al 28 de febrero de 2018</a:t>
            </a:r>
            <a:endParaRPr lang="en-US" sz="1400" b="1" dirty="0">
              <a:solidFill>
                <a:srgbClr val="C00000"/>
              </a:solidFill>
              <a:latin typeface="Century Gothic" panose="020B0502020202020204" pitchFamily="34" charset="0"/>
              <a:cs typeface="Arial" pitchFamily="34" charset="0"/>
            </a:endParaRPr>
          </a:p>
        </p:txBody>
      </p:sp>
      <p:sp>
        <p:nvSpPr>
          <p:cNvPr id="9" name="2 Marcador de contenido"/>
          <p:cNvSpPr txBox="1">
            <a:spLocks/>
          </p:cNvSpPr>
          <p:nvPr/>
        </p:nvSpPr>
        <p:spPr>
          <a:xfrm>
            <a:off x="0" y="6610619"/>
            <a:ext cx="8748464" cy="199882"/>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900" dirty="0">
                <a:latin typeface="Century Gothic" panose="020B0502020202020204" pitchFamily="34" charset="0"/>
              </a:rPr>
              <a:t>Fuente:</a:t>
            </a:r>
            <a:r>
              <a:rPr lang="es-MX" sz="900" dirty="0">
                <a:solidFill>
                  <a:prstClr val="black"/>
                </a:solidFill>
                <a:latin typeface="Century Gothic" panose="020B0502020202020204" pitchFamily="34" charset="0"/>
              </a:rPr>
              <a:t> Elaborado por </a:t>
            </a:r>
            <a:r>
              <a:rPr lang="es-MX" sz="900" dirty="0">
                <a:latin typeface="Century Gothic" panose="020B0502020202020204" pitchFamily="34" charset="0"/>
              </a:rPr>
              <a:t>la Gerencia Sr. de Coordinación de Inversiones del Infonavit  del Infonavit con datos al 28 de febrero de 2018.</a:t>
            </a:r>
          </a:p>
        </p:txBody>
      </p:sp>
      <p:sp>
        <p:nvSpPr>
          <p:cNvPr id="2" name="1 Marcador de número de diapositiva"/>
          <p:cNvSpPr>
            <a:spLocks noGrp="1"/>
          </p:cNvSpPr>
          <p:nvPr>
            <p:ph type="sldNum" sz="quarter" idx="12"/>
          </p:nvPr>
        </p:nvSpPr>
        <p:spPr>
          <a:xfrm>
            <a:off x="8316416" y="6408122"/>
            <a:ext cx="543464" cy="365125"/>
          </a:xfrm>
        </p:spPr>
        <p:txBody>
          <a:bodyPr/>
          <a:lstStyle/>
          <a:p>
            <a:pPr algn="ctr"/>
            <a:fld id="{05E83AA4-A00D-4AA0-8FE8-B93C9F3EC141}" type="slidenum">
              <a:rPr lang="es-ES" altLang="es-MX" smtClean="0">
                <a:latin typeface="Century Gothic" panose="020B0502020202020204" pitchFamily="34" charset="0"/>
              </a:rPr>
              <a:pPr algn="ctr"/>
              <a:t>59</a:t>
            </a:fld>
            <a:endParaRPr lang="es-ES" altLang="es-MX" dirty="0">
              <a:latin typeface="Century Gothic" panose="020B0502020202020204" pitchFamily="34" charset="0"/>
            </a:endParaRPr>
          </a:p>
        </p:txBody>
      </p:sp>
      <p:sp>
        <p:nvSpPr>
          <p:cNvPr id="11" name="CuadroTexto 10"/>
          <p:cNvSpPr txBox="1"/>
          <p:nvPr/>
        </p:nvSpPr>
        <p:spPr>
          <a:xfrm>
            <a:off x="254706" y="1255455"/>
            <a:ext cx="8741987" cy="523220"/>
          </a:xfrm>
          <a:prstGeom prst="rect">
            <a:avLst/>
          </a:prstGeom>
          <a:noFill/>
        </p:spPr>
        <p:txBody>
          <a:bodyPr wrap="square" rtlCol="0">
            <a:spAutoFit/>
          </a:bodyPr>
          <a:lstStyle/>
          <a:p>
            <a:pPr marL="742950" lvl="1" indent="-285750" algn="just">
              <a:spcAft>
                <a:spcPts val="0"/>
              </a:spcAft>
              <a:buClr>
                <a:srgbClr val="C00000"/>
              </a:buClr>
              <a:buFont typeface="Arial" panose="020B0604020202020204" pitchFamily="34" charset="0"/>
              <a:buChar char="•"/>
            </a:pPr>
            <a:r>
              <a:rPr lang="es-MX" sz="1400" dirty="0">
                <a:latin typeface="Century Gothic" panose="020B0502020202020204" pitchFamily="34" charset="0"/>
                <a:ea typeface="Calibri"/>
                <a:cs typeface="Times New Roman"/>
              </a:rPr>
              <a:t>El FINVIT cuenta con una cartera bien diversificada enfocada en papeles con vencimientos menores a 3 años (82%) y de alta calidad crediticia (AAA-96%).</a:t>
            </a:r>
          </a:p>
        </p:txBody>
      </p:sp>
      <p:graphicFrame>
        <p:nvGraphicFramePr>
          <p:cNvPr id="12" name="Gráfico 11">
            <a:extLst>
              <a:ext uri="{FF2B5EF4-FFF2-40B4-BE49-F238E27FC236}">
                <a16:creationId xmlns:a16="http://schemas.microsoft.com/office/drawing/2014/main" xmlns="" id="{00000000-0008-0000-0100-000007000000}"/>
              </a:ext>
            </a:extLst>
          </p:cNvPr>
          <p:cNvGraphicFramePr>
            <a:graphicFrameLocks/>
          </p:cNvGraphicFramePr>
          <p:nvPr>
            <p:extLst>
              <p:ext uri="{D42A27DB-BD31-4B8C-83A1-F6EECF244321}">
                <p14:modId xmlns:p14="http://schemas.microsoft.com/office/powerpoint/2010/main" val="3295027606"/>
              </p:ext>
            </p:extLst>
          </p:nvPr>
        </p:nvGraphicFramePr>
        <p:xfrm>
          <a:off x="-28339" y="1778675"/>
          <a:ext cx="4626392" cy="2443467"/>
        </p:xfrm>
        <a:graphic>
          <a:graphicData uri="http://schemas.openxmlformats.org/drawingml/2006/chart">
            <c:chart xmlns:c="http://schemas.openxmlformats.org/drawingml/2006/chart" xmlns:r="http://schemas.openxmlformats.org/officeDocument/2006/relationships" r:id="rId2"/>
          </a:graphicData>
        </a:graphic>
      </p:graphicFrame>
      <p:pic>
        <p:nvPicPr>
          <p:cNvPr id="8" name="Imagen 7">
            <a:extLst>
              <a:ext uri="{FF2B5EF4-FFF2-40B4-BE49-F238E27FC236}">
                <a16:creationId xmlns:a16="http://schemas.microsoft.com/office/drawing/2014/main" xmlns="" id="{00EA34A9-A6B8-49D6-91EA-836F55131206}"/>
              </a:ext>
            </a:extLst>
          </p:cNvPr>
          <p:cNvPicPr>
            <a:picLocks noChangeAspect="1"/>
          </p:cNvPicPr>
          <p:nvPr/>
        </p:nvPicPr>
        <p:blipFill>
          <a:blip r:embed="rId3"/>
          <a:stretch>
            <a:fillRect/>
          </a:stretch>
        </p:blipFill>
        <p:spPr>
          <a:xfrm>
            <a:off x="4596373" y="1778055"/>
            <a:ext cx="4560203" cy="2444708"/>
          </a:xfrm>
          <a:prstGeom prst="rect">
            <a:avLst/>
          </a:prstGeom>
        </p:spPr>
      </p:pic>
      <p:pic>
        <p:nvPicPr>
          <p:cNvPr id="15" name="Imagen 14">
            <a:extLst>
              <a:ext uri="{FF2B5EF4-FFF2-40B4-BE49-F238E27FC236}">
                <a16:creationId xmlns:a16="http://schemas.microsoft.com/office/drawing/2014/main" xmlns="" id="{6CADC3F1-1F1A-40F2-865A-17FA7A11F648}"/>
              </a:ext>
            </a:extLst>
          </p:cNvPr>
          <p:cNvPicPr>
            <a:picLocks noChangeAspect="1"/>
          </p:cNvPicPr>
          <p:nvPr/>
        </p:nvPicPr>
        <p:blipFill>
          <a:blip r:embed="rId4"/>
          <a:stretch>
            <a:fillRect/>
          </a:stretch>
        </p:blipFill>
        <p:spPr>
          <a:xfrm>
            <a:off x="41013" y="4115827"/>
            <a:ext cx="4627265" cy="2292295"/>
          </a:xfrm>
          <a:prstGeom prst="rect">
            <a:avLst/>
          </a:prstGeom>
        </p:spPr>
      </p:pic>
      <p:pic>
        <p:nvPicPr>
          <p:cNvPr id="17" name="Imagen 16">
            <a:extLst>
              <a:ext uri="{FF2B5EF4-FFF2-40B4-BE49-F238E27FC236}">
                <a16:creationId xmlns:a16="http://schemas.microsoft.com/office/drawing/2014/main" xmlns="" id="{B77B98E2-D39E-4DF6-A963-8FA4E9C46A37}"/>
              </a:ext>
            </a:extLst>
          </p:cNvPr>
          <p:cNvPicPr>
            <a:picLocks noChangeAspect="1"/>
          </p:cNvPicPr>
          <p:nvPr/>
        </p:nvPicPr>
        <p:blipFill>
          <a:blip r:embed="rId5"/>
          <a:stretch>
            <a:fillRect/>
          </a:stretch>
        </p:blipFill>
        <p:spPr>
          <a:xfrm>
            <a:off x="4671434" y="4115206"/>
            <a:ext cx="4633362" cy="2231329"/>
          </a:xfrm>
          <a:prstGeom prst="rect">
            <a:avLst/>
          </a:prstGeom>
        </p:spPr>
      </p:pic>
    </p:spTree>
    <p:extLst>
      <p:ext uri="{BB962C8B-B14F-4D97-AF65-F5344CB8AC3E}">
        <p14:creationId xmlns:p14="http://schemas.microsoft.com/office/powerpoint/2010/main" val="101998891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2687541" y="3916327"/>
            <a:ext cx="3896130" cy="13387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CuadroTexto"/>
          <p:cNvSpPr txBox="1"/>
          <p:nvPr/>
        </p:nvSpPr>
        <p:spPr>
          <a:xfrm>
            <a:off x="2289296" y="1392780"/>
            <a:ext cx="4692620" cy="892552"/>
          </a:xfrm>
          <a:prstGeom prst="rect">
            <a:avLst/>
          </a:prstGeom>
          <a:noFill/>
          <a:ln w="38100">
            <a:solidFill>
              <a:schemeClr val="bg1">
                <a:lumMod val="50000"/>
              </a:schemeClr>
            </a:solidFill>
          </a:ln>
        </p:spPr>
        <p:txBody>
          <a:bodyPr wrap="square" rtlCol="0">
            <a:spAutoFit/>
          </a:bodyPr>
          <a:lstStyle/>
          <a:p>
            <a:pPr marL="0" lvl="2" algn="ctr" defTabSz="913881" eaLnBrk="0" fontAlgn="base" hangingPunct="0">
              <a:spcBef>
                <a:spcPct val="0"/>
              </a:spcBef>
              <a:spcAft>
                <a:spcPct val="0"/>
              </a:spcAft>
            </a:pPr>
            <a:r>
              <a:rPr lang="es-MX" sz="2000" b="1" dirty="0">
                <a:solidFill>
                  <a:prstClr val="black"/>
                </a:solidFill>
                <a:latin typeface="Century Gothic" panose="020B0502020202020204" pitchFamily="34" charset="0"/>
                <a:cs typeface="Arial" pitchFamily="34" charset="0"/>
              </a:rPr>
              <a:t>1,467 trabajadores inscritos </a:t>
            </a:r>
          </a:p>
          <a:p>
            <a:pPr marL="0" lvl="2" algn="ctr" defTabSz="913881" eaLnBrk="0" fontAlgn="base" hangingPunct="0">
              <a:spcBef>
                <a:spcPct val="0"/>
              </a:spcBef>
              <a:spcAft>
                <a:spcPct val="0"/>
              </a:spcAft>
            </a:pPr>
            <a:r>
              <a:rPr lang="es-MX" sz="1600" b="1" dirty="0">
                <a:solidFill>
                  <a:prstClr val="black">
                    <a:lumMod val="65000"/>
                    <a:lumOff val="35000"/>
                  </a:prstClr>
                </a:solidFill>
                <a:latin typeface="Century Gothic" panose="020B0502020202020204" pitchFamily="34" charset="0"/>
                <a:cs typeface="Arial" pitchFamily="34" charset="0"/>
              </a:rPr>
              <a:t>(32% del total de la plantilla que corresponde a 4,657 trabajadores)</a:t>
            </a:r>
          </a:p>
        </p:txBody>
      </p:sp>
      <p:sp>
        <p:nvSpPr>
          <p:cNvPr id="16" name="15 CuadroTexto"/>
          <p:cNvSpPr txBox="1"/>
          <p:nvPr/>
        </p:nvSpPr>
        <p:spPr>
          <a:xfrm>
            <a:off x="222634" y="5335530"/>
            <a:ext cx="4137715" cy="1169551"/>
          </a:xfrm>
          <a:prstGeom prst="rect">
            <a:avLst/>
          </a:prstGeom>
          <a:noFill/>
          <a:ln w="38100">
            <a:solidFill>
              <a:srgbClr val="C00000"/>
            </a:solidFill>
          </a:ln>
        </p:spPr>
        <p:txBody>
          <a:bodyPr wrap="square" rtlCol="0">
            <a:spAutoFit/>
          </a:bodyPr>
          <a:lstStyle/>
          <a:p>
            <a:pPr algn="ctr" defTabSz="457200" eaLnBrk="0" fontAlgn="base" hangingPunct="0">
              <a:spcBef>
                <a:spcPct val="0"/>
              </a:spcBef>
              <a:spcAft>
                <a:spcPct val="0"/>
              </a:spcAft>
            </a:pPr>
            <a:r>
              <a:rPr lang="es-MX" sz="1600" b="1" dirty="0">
                <a:solidFill>
                  <a:prstClr val="black"/>
                </a:solidFill>
                <a:latin typeface="Century Gothic" panose="020B0502020202020204" pitchFamily="34" charset="0"/>
                <a:cs typeface="Arial" pitchFamily="34" charset="0"/>
              </a:rPr>
              <a:t>Personal Sindicalizado</a:t>
            </a:r>
          </a:p>
          <a:p>
            <a:pPr algn="ctr" defTabSz="457200" eaLnBrk="0" fontAlgn="base" hangingPunct="0">
              <a:spcBef>
                <a:spcPct val="0"/>
              </a:spcBef>
              <a:spcAft>
                <a:spcPct val="0"/>
              </a:spcAft>
            </a:pPr>
            <a:r>
              <a:rPr lang="es-MX" sz="1600" b="1" dirty="0">
                <a:solidFill>
                  <a:prstClr val="black">
                    <a:lumMod val="75000"/>
                    <a:lumOff val="25000"/>
                  </a:prstClr>
                </a:solidFill>
                <a:latin typeface="Century Gothic" panose="020B0502020202020204" pitchFamily="34" charset="0"/>
                <a:cs typeface="Arial" pitchFamily="34" charset="0"/>
              </a:rPr>
              <a:t>2,855 trabajadores</a:t>
            </a:r>
          </a:p>
          <a:p>
            <a:pPr algn="ctr" defTabSz="457200" eaLnBrk="0" fontAlgn="base" hangingPunct="0">
              <a:spcBef>
                <a:spcPct val="0"/>
              </a:spcBef>
              <a:spcAft>
                <a:spcPct val="0"/>
              </a:spcAft>
            </a:pPr>
            <a:r>
              <a:rPr lang="es-MX" sz="2000" b="1" dirty="0">
                <a:solidFill>
                  <a:srgbClr val="C00000"/>
                </a:solidFill>
                <a:latin typeface="Century Gothic" panose="020B0502020202020204" pitchFamily="34" charset="0"/>
                <a:cs typeface="Arial" pitchFamily="34" charset="0"/>
              </a:rPr>
              <a:t>869 inscritos – 60% </a:t>
            </a:r>
            <a:r>
              <a:rPr lang="es-MX" sz="1600" b="1" dirty="0">
                <a:solidFill>
                  <a:prstClr val="black">
                    <a:lumMod val="75000"/>
                    <a:lumOff val="25000"/>
                  </a:prstClr>
                </a:solidFill>
                <a:latin typeface="Century Gothic" panose="020B0502020202020204" pitchFamily="34" charset="0"/>
                <a:cs typeface="Arial" pitchFamily="34" charset="0"/>
              </a:rPr>
              <a:t>del total del personal inscrito</a:t>
            </a:r>
          </a:p>
        </p:txBody>
      </p:sp>
      <p:sp>
        <p:nvSpPr>
          <p:cNvPr id="17" name="16 CuadroTexto"/>
          <p:cNvSpPr txBox="1"/>
          <p:nvPr/>
        </p:nvSpPr>
        <p:spPr>
          <a:xfrm>
            <a:off x="5667293" y="2425448"/>
            <a:ext cx="3240000" cy="1415772"/>
          </a:xfrm>
          <a:prstGeom prst="rect">
            <a:avLst/>
          </a:prstGeom>
          <a:noFill/>
          <a:ln w="38100">
            <a:solidFill>
              <a:srgbClr val="C00000"/>
            </a:solidFill>
          </a:ln>
        </p:spPr>
        <p:txBody>
          <a:bodyPr wrap="square" rtlCol="0">
            <a:spAutoFit/>
          </a:bodyPr>
          <a:lstStyle>
            <a:defPPr>
              <a:defRPr lang="es-ES"/>
            </a:defPPr>
            <a:lvl1pPr algn="ctr">
              <a:defRPr b="1">
                <a:solidFill>
                  <a:schemeClr val="tx1">
                    <a:lumMod val="75000"/>
                    <a:lumOff val="25000"/>
                  </a:schemeClr>
                </a:solidFill>
              </a:defRPr>
            </a:lvl1pPr>
          </a:lstStyle>
          <a:p>
            <a:pPr defTabSz="457200" eaLnBrk="0" fontAlgn="base" hangingPunct="0">
              <a:spcBef>
                <a:spcPct val="0"/>
              </a:spcBef>
              <a:spcAft>
                <a:spcPct val="0"/>
              </a:spcAft>
            </a:pPr>
            <a:r>
              <a:rPr lang="es-MX" sz="1600" dirty="0">
                <a:solidFill>
                  <a:prstClr val="black"/>
                </a:solidFill>
                <a:latin typeface="Century Gothic" panose="020B0502020202020204" pitchFamily="34" charset="0"/>
                <a:cs typeface="Arial" pitchFamily="34" charset="0"/>
              </a:rPr>
              <a:t>Oficinas de Apoyo y Zona Metropolitana</a:t>
            </a:r>
          </a:p>
          <a:p>
            <a:pPr defTabSz="457200" eaLnBrk="0" fontAlgn="base" hangingPunct="0">
              <a:spcBef>
                <a:spcPct val="0"/>
              </a:spcBef>
              <a:spcAft>
                <a:spcPct val="0"/>
              </a:spcAft>
            </a:pPr>
            <a:r>
              <a:rPr lang="es-MX" sz="1600" dirty="0">
                <a:solidFill>
                  <a:prstClr val="black">
                    <a:lumMod val="75000"/>
                    <a:lumOff val="25000"/>
                  </a:prstClr>
                </a:solidFill>
                <a:latin typeface="Century Gothic" panose="020B0502020202020204" pitchFamily="34" charset="0"/>
                <a:cs typeface="Arial" pitchFamily="34" charset="0"/>
              </a:rPr>
              <a:t>2,038  trabajadores</a:t>
            </a:r>
          </a:p>
          <a:p>
            <a:pPr defTabSz="457200" eaLnBrk="0" fontAlgn="base" hangingPunct="0">
              <a:spcBef>
                <a:spcPct val="0"/>
              </a:spcBef>
              <a:spcAft>
                <a:spcPct val="0"/>
              </a:spcAft>
            </a:pPr>
            <a:r>
              <a:rPr lang="es-MX" sz="2000" dirty="0">
                <a:solidFill>
                  <a:srgbClr val="C00000"/>
                </a:solidFill>
                <a:latin typeface="Century Gothic" panose="020B0502020202020204" pitchFamily="34" charset="0"/>
                <a:cs typeface="Arial" pitchFamily="34" charset="0"/>
              </a:rPr>
              <a:t>584 inscritos – 40% </a:t>
            </a:r>
            <a:r>
              <a:rPr lang="es-MX" sz="1600" dirty="0">
                <a:solidFill>
                  <a:prstClr val="black">
                    <a:lumMod val="75000"/>
                    <a:lumOff val="25000"/>
                  </a:prstClr>
                </a:solidFill>
                <a:latin typeface="Century Gothic" panose="020B0502020202020204" pitchFamily="34" charset="0"/>
                <a:cs typeface="Arial" pitchFamily="34" charset="0"/>
              </a:rPr>
              <a:t>del total del personal inscrito</a:t>
            </a:r>
          </a:p>
        </p:txBody>
      </p:sp>
      <p:sp>
        <p:nvSpPr>
          <p:cNvPr id="10" name="9 CuadroTexto"/>
          <p:cNvSpPr txBox="1"/>
          <p:nvPr/>
        </p:nvSpPr>
        <p:spPr>
          <a:xfrm>
            <a:off x="144000" y="930470"/>
            <a:ext cx="8801592" cy="307777"/>
          </a:xfrm>
          <a:prstGeom prst="rect">
            <a:avLst/>
          </a:prstGeom>
          <a:noFill/>
        </p:spPr>
        <p:txBody>
          <a:bodyPr wrap="square" rtlCol="0">
            <a:spAutoFit/>
          </a:bodyPr>
          <a:lstStyle/>
          <a:p>
            <a:pPr marL="180975" indent="-180975" defTabSz="457200" eaLnBrk="0" fontAlgn="base" hangingPunct="0">
              <a:spcBef>
                <a:spcPct val="0"/>
              </a:spcBef>
              <a:spcAft>
                <a:spcPct val="0"/>
              </a:spcAft>
              <a:buClr>
                <a:srgbClr val="C00000"/>
              </a:buClr>
              <a:buFont typeface="Arial" pitchFamily="34" charset="0"/>
              <a:buChar char="•"/>
              <a:tabLst>
                <a:tab pos="180975" algn="l"/>
              </a:tabLst>
            </a:pPr>
            <a:r>
              <a:rPr lang="es-MX" sz="1400" dirty="0">
                <a:solidFill>
                  <a:prstClr val="black"/>
                </a:solidFill>
                <a:latin typeface="Century Gothic" panose="020B0502020202020204" pitchFamily="34" charset="0"/>
                <a:cs typeface="Arial" pitchFamily="34" charset="0"/>
              </a:rPr>
              <a:t>Al </a:t>
            </a:r>
            <a:r>
              <a:rPr lang="es-MX" sz="1400" dirty="0">
                <a:solidFill>
                  <a:prstClr val="black"/>
                </a:solidFill>
                <a:latin typeface="Century Gothic" panose="020B0502020202020204" pitchFamily="34" charset="0"/>
              </a:rPr>
              <a:t>28 de febrero </a:t>
            </a:r>
            <a:r>
              <a:rPr lang="es-MX" sz="1400" dirty="0">
                <a:solidFill>
                  <a:prstClr val="black"/>
                </a:solidFill>
                <a:latin typeface="Century Gothic" panose="020B0502020202020204" pitchFamily="34" charset="0"/>
                <a:cs typeface="Arial" pitchFamily="34" charset="0"/>
              </a:rPr>
              <a:t>se tienen los siguientes avances:</a:t>
            </a:r>
          </a:p>
        </p:txBody>
      </p:sp>
      <p:sp>
        <p:nvSpPr>
          <p:cNvPr id="13" name="12 CuadroTexto"/>
          <p:cNvSpPr txBox="1"/>
          <p:nvPr/>
        </p:nvSpPr>
        <p:spPr>
          <a:xfrm>
            <a:off x="222634" y="2509528"/>
            <a:ext cx="3408620" cy="1384995"/>
          </a:xfrm>
          <a:prstGeom prst="rect">
            <a:avLst/>
          </a:prstGeom>
          <a:noFill/>
          <a:ln w="38100">
            <a:solidFill>
              <a:srgbClr val="C00000"/>
            </a:solidFill>
          </a:ln>
        </p:spPr>
        <p:txBody>
          <a:bodyPr wrap="square" rtlCol="0">
            <a:spAutoFit/>
          </a:bodyPr>
          <a:lstStyle/>
          <a:p>
            <a:pPr algn="ctr" defTabSz="457200" eaLnBrk="0" fontAlgn="base" hangingPunct="0">
              <a:spcBef>
                <a:spcPct val="0"/>
              </a:spcBef>
              <a:spcAft>
                <a:spcPct val="0"/>
              </a:spcAft>
            </a:pPr>
            <a:r>
              <a:rPr lang="es-MX" sz="1600" b="1" dirty="0">
                <a:solidFill>
                  <a:prstClr val="black"/>
                </a:solidFill>
                <a:latin typeface="Century Gothic" panose="020B0502020202020204" pitchFamily="34" charset="0"/>
                <a:cs typeface="Arial" pitchFamily="34" charset="0"/>
              </a:rPr>
              <a:t>Delegaciones</a:t>
            </a:r>
          </a:p>
          <a:p>
            <a:pPr algn="ctr" defTabSz="457200" eaLnBrk="0" fontAlgn="base" hangingPunct="0">
              <a:spcBef>
                <a:spcPct val="0"/>
              </a:spcBef>
              <a:spcAft>
                <a:spcPct val="0"/>
              </a:spcAft>
            </a:pPr>
            <a:r>
              <a:rPr lang="es-MX" sz="1600" b="1" dirty="0">
                <a:solidFill>
                  <a:prstClr val="black">
                    <a:lumMod val="75000"/>
                    <a:lumOff val="25000"/>
                  </a:prstClr>
                </a:solidFill>
                <a:latin typeface="Century Gothic" panose="020B0502020202020204" pitchFamily="34" charset="0"/>
                <a:cs typeface="Arial" pitchFamily="34" charset="0"/>
              </a:rPr>
              <a:t>2,619 trabajadores</a:t>
            </a:r>
          </a:p>
          <a:p>
            <a:pPr algn="ctr" defTabSz="457200" eaLnBrk="0" fontAlgn="base" hangingPunct="0">
              <a:spcBef>
                <a:spcPct val="0"/>
              </a:spcBef>
              <a:spcAft>
                <a:spcPct val="0"/>
              </a:spcAft>
            </a:pPr>
            <a:r>
              <a:rPr lang="es-MX" sz="2000" b="1" dirty="0">
                <a:solidFill>
                  <a:srgbClr val="C00000"/>
                </a:solidFill>
                <a:latin typeface="Century Gothic" panose="020B0502020202020204" pitchFamily="34" charset="0"/>
                <a:cs typeface="Arial" pitchFamily="34" charset="0"/>
              </a:rPr>
              <a:t>883 inscritos – 60%</a:t>
            </a:r>
            <a:r>
              <a:rPr lang="es-MX" sz="1600" b="1" dirty="0">
                <a:solidFill>
                  <a:prstClr val="black">
                    <a:lumMod val="75000"/>
                    <a:lumOff val="25000"/>
                  </a:prstClr>
                </a:solidFill>
                <a:latin typeface="Century Gothic" panose="020B0502020202020204" pitchFamily="34" charset="0"/>
                <a:cs typeface="Arial" pitchFamily="34" charset="0"/>
              </a:rPr>
              <a:t>del total del personal inscrito</a:t>
            </a:r>
          </a:p>
          <a:p>
            <a:pPr algn="ctr" defTabSz="457200" eaLnBrk="0" fontAlgn="base" hangingPunct="0">
              <a:spcBef>
                <a:spcPct val="0"/>
              </a:spcBef>
              <a:spcAft>
                <a:spcPct val="0"/>
              </a:spcAft>
            </a:pPr>
            <a:endParaRPr lang="es-MX" sz="1600" b="1" dirty="0">
              <a:solidFill>
                <a:prstClr val="black">
                  <a:lumMod val="75000"/>
                  <a:lumOff val="25000"/>
                </a:prstClr>
              </a:solidFill>
              <a:latin typeface="Century Gothic" panose="020B0502020202020204" pitchFamily="34" charset="0"/>
              <a:cs typeface="Arial" pitchFamily="34" charset="0"/>
            </a:endParaRPr>
          </a:p>
        </p:txBody>
      </p:sp>
      <p:sp>
        <p:nvSpPr>
          <p:cNvPr id="14" name="13 CuadroTexto"/>
          <p:cNvSpPr txBox="1"/>
          <p:nvPr/>
        </p:nvSpPr>
        <p:spPr>
          <a:xfrm>
            <a:off x="5388396" y="5332177"/>
            <a:ext cx="3518897" cy="1169551"/>
          </a:xfrm>
          <a:prstGeom prst="rect">
            <a:avLst/>
          </a:prstGeom>
          <a:noFill/>
          <a:ln w="38100">
            <a:solidFill>
              <a:srgbClr val="C00000"/>
            </a:solidFill>
          </a:ln>
        </p:spPr>
        <p:txBody>
          <a:bodyPr wrap="square" rtlCol="0">
            <a:spAutoFit/>
          </a:bodyPr>
          <a:lstStyle/>
          <a:p>
            <a:pPr algn="ctr" defTabSz="457200" eaLnBrk="0" fontAlgn="base" hangingPunct="0">
              <a:spcBef>
                <a:spcPct val="0"/>
              </a:spcBef>
              <a:spcAft>
                <a:spcPct val="0"/>
              </a:spcAft>
            </a:pPr>
            <a:r>
              <a:rPr lang="es-MX" sz="1600" b="1" dirty="0">
                <a:solidFill>
                  <a:prstClr val="black"/>
                </a:solidFill>
                <a:latin typeface="Century Gothic" panose="020B0502020202020204" pitchFamily="34" charset="0"/>
                <a:cs typeface="Arial" pitchFamily="34" charset="0"/>
              </a:rPr>
              <a:t>Personal no Sindicalizado</a:t>
            </a:r>
          </a:p>
          <a:p>
            <a:pPr algn="ctr" defTabSz="457200" eaLnBrk="0" fontAlgn="base" hangingPunct="0">
              <a:spcBef>
                <a:spcPct val="0"/>
              </a:spcBef>
              <a:spcAft>
                <a:spcPct val="0"/>
              </a:spcAft>
            </a:pPr>
            <a:r>
              <a:rPr lang="es-MX" sz="1600" b="1" dirty="0">
                <a:solidFill>
                  <a:prstClr val="black">
                    <a:lumMod val="75000"/>
                    <a:lumOff val="25000"/>
                  </a:prstClr>
                </a:solidFill>
                <a:latin typeface="Century Gothic" panose="020B0502020202020204" pitchFamily="34" charset="0"/>
                <a:cs typeface="Arial" pitchFamily="34" charset="0"/>
              </a:rPr>
              <a:t>1,802 trabajadores</a:t>
            </a:r>
          </a:p>
          <a:p>
            <a:pPr algn="ctr" defTabSz="457200" eaLnBrk="0" fontAlgn="base" hangingPunct="0">
              <a:spcBef>
                <a:spcPct val="0"/>
              </a:spcBef>
              <a:spcAft>
                <a:spcPct val="0"/>
              </a:spcAft>
            </a:pPr>
            <a:r>
              <a:rPr lang="es-MX" sz="2000" b="1" dirty="0">
                <a:solidFill>
                  <a:srgbClr val="C00000"/>
                </a:solidFill>
                <a:latin typeface="Century Gothic" panose="020B0502020202020204" pitchFamily="34" charset="0"/>
                <a:cs typeface="Arial" pitchFamily="34" charset="0"/>
              </a:rPr>
              <a:t>598 inscritos – 40% </a:t>
            </a:r>
            <a:r>
              <a:rPr lang="es-MX" sz="1600" b="1" dirty="0">
                <a:solidFill>
                  <a:prstClr val="black">
                    <a:lumMod val="75000"/>
                    <a:lumOff val="25000"/>
                  </a:prstClr>
                </a:solidFill>
                <a:latin typeface="Century Gothic" panose="020B0502020202020204" pitchFamily="34" charset="0"/>
                <a:cs typeface="Arial" pitchFamily="34" charset="0"/>
              </a:rPr>
              <a:t>del total del personal inscrito</a:t>
            </a:r>
          </a:p>
        </p:txBody>
      </p:sp>
      <p:sp>
        <p:nvSpPr>
          <p:cNvPr id="11" name="Título 1"/>
          <p:cNvSpPr>
            <a:spLocks noGrp="1"/>
          </p:cNvSpPr>
          <p:nvPr>
            <p:ph type="title"/>
          </p:nvPr>
        </p:nvSpPr>
        <p:spPr>
          <a:xfrm>
            <a:off x="144000" y="247056"/>
            <a:ext cx="7505738" cy="631524"/>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es-MX" sz="2000" b="1" dirty="0">
                <a:latin typeface="Century Gothic" panose="020B0502020202020204" pitchFamily="34" charset="0"/>
              </a:rPr>
              <a:t>El ~32% de la plantilla del Instituto ya es parte del FINVIT, 60% personal sindicalizado</a:t>
            </a:r>
          </a:p>
        </p:txBody>
      </p:sp>
      <p:sp>
        <p:nvSpPr>
          <p:cNvPr id="12" name="2 Marcador de contenido"/>
          <p:cNvSpPr txBox="1">
            <a:spLocks/>
          </p:cNvSpPr>
          <p:nvPr/>
        </p:nvSpPr>
        <p:spPr>
          <a:xfrm>
            <a:off x="201245" y="6643178"/>
            <a:ext cx="8295774" cy="196561"/>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fontAlgn="base">
              <a:spcBef>
                <a:spcPts val="0"/>
              </a:spcBef>
              <a:spcAft>
                <a:spcPts val="600"/>
              </a:spcAft>
              <a:buClr>
                <a:srgbClr val="CD0000"/>
              </a:buClr>
              <a:buSzPct val="110000"/>
              <a:buFont typeface="Arial"/>
              <a:buNone/>
            </a:pPr>
            <a:r>
              <a:rPr lang="es-MX" sz="900" dirty="0">
                <a:solidFill>
                  <a:prstClr val="black"/>
                </a:solidFill>
                <a:latin typeface="Century Gothic" panose="020B0502020202020204" pitchFamily="34" charset="0"/>
              </a:rPr>
              <a:t>Fuente: Elaborado por la Gerencia Sr. de Coordinación de Inversiones del Infonavit con datos al 28 de febrero de 2018.</a:t>
            </a:r>
          </a:p>
        </p:txBody>
      </p:sp>
      <p:sp>
        <p:nvSpPr>
          <p:cNvPr id="15" name="3 Marcador de número de diapositiva"/>
          <p:cNvSpPr>
            <a:spLocks noGrp="1"/>
          </p:cNvSpPr>
          <p:nvPr>
            <p:ph type="sldNum" sz="quarter" idx="12"/>
          </p:nvPr>
        </p:nvSpPr>
        <p:spPr>
          <a:xfrm>
            <a:off x="8656027" y="6485304"/>
            <a:ext cx="468923" cy="365125"/>
          </a:xfrm>
        </p:spPr>
        <p:txBody>
          <a:bodyPr/>
          <a:lstStyle/>
          <a:p>
            <a:pPr algn="ctr"/>
            <a:fld id="{05E83AA4-A00D-4AA0-8FE8-B93C9F3EC141}" type="slidenum">
              <a:rPr lang="es-ES" altLang="es-MX" smtClean="0">
                <a:latin typeface="Century Gothic" panose="020B0502020202020204" pitchFamily="34" charset="0"/>
              </a:rPr>
              <a:pPr algn="ctr"/>
              <a:t>60</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371505195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sz="2000" b="1" dirty="0">
                <a:latin typeface="Century Gothic" panose="020B0502020202020204" pitchFamily="34" charset="0"/>
              </a:rPr>
              <a:t>Estrategia FINVIT</a:t>
            </a:r>
          </a:p>
        </p:txBody>
      </p:sp>
      <p:sp>
        <p:nvSpPr>
          <p:cNvPr id="7" name="2 Marcador de contenido"/>
          <p:cNvSpPr>
            <a:spLocks noGrp="1"/>
          </p:cNvSpPr>
          <p:nvPr>
            <p:ph idx="1"/>
          </p:nvPr>
        </p:nvSpPr>
        <p:spPr>
          <a:xfrm>
            <a:off x="457200" y="1600200"/>
            <a:ext cx="8229600" cy="4525963"/>
          </a:xfrm>
        </p:spPr>
        <p:txBody>
          <a:bodyPr/>
          <a:lstStyle/>
          <a:p>
            <a:pPr marL="457200" lvl="1" indent="0" algn="just">
              <a:spcAft>
                <a:spcPts val="0"/>
              </a:spcAft>
              <a:buClr>
                <a:srgbClr val="C00000"/>
              </a:buClr>
              <a:buNone/>
            </a:pPr>
            <a:endParaRPr lang="es-MX" sz="1400" dirty="0">
              <a:latin typeface="Century Gothic" panose="020B0502020202020204" pitchFamily="34" charset="0"/>
              <a:ea typeface="Calibri"/>
              <a:cs typeface="Times New Roman"/>
            </a:endParaRPr>
          </a:p>
          <a:p>
            <a:pPr lvl="1" algn="just">
              <a:spcAft>
                <a:spcPts val="0"/>
              </a:spcAft>
              <a:buClr>
                <a:srgbClr val="C00000"/>
              </a:buClr>
              <a:buFont typeface="Symbol"/>
              <a:buChar char=""/>
            </a:pPr>
            <a:r>
              <a:rPr lang="es-MX" sz="1400" dirty="0">
                <a:latin typeface="Century Gothic" panose="020B0502020202020204" pitchFamily="34" charset="0"/>
                <a:ea typeface="Calibri"/>
                <a:cs typeface="Times New Roman"/>
              </a:rPr>
              <a:t>Mantener la duración de portafolio menor a 2.5 años, actual 0.22 años.</a:t>
            </a:r>
          </a:p>
          <a:p>
            <a:pPr lvl="1" algn="just">
              <a:spcAft>
                <a:spcPts val="0"/>
              </a:spcAft>
              <a:buClr>
                <a:srgbClr val="C00000"/>
              </a:buClr>
              <a:buFont typeface="Symbol"/>
              <a:buChar char=""/>
            </a:pPr>
            <a:endParaRPr lang="es-MX" sz="1400" dirty="0">
              <a:latin typeface="Century Gothic" panose="020B0502020202020204" pitchFamily="34" charset="0"/>
              <a:ea typeface="Calibri"/>
              <a:cs typeface="Times New Roman"/>
            </a:endParaRPr>
          </a:p>
          <a:p>
            <a:pPr lvl="1" algn="just">
              <a:spcAft>
                <a:spcPts val="0"/>
              </a:spcAft>
              <a:buClr>
                <a:srgbClr val="C00000"/>
              </a:buClr>
              <a:buFont typeface="Symbol"/>
              <a:buChar char=""/>
            </a:pPr>
            <a:r>
              <a:rPr lang="es-MX" sz="1400" dirty="0">
                <a:latin typeface="Century Gothic" panose="020B0502020202020204" pitchFamily="34" charset="0"/>
                <a:ea typeface="Calibri"/>
                <a:cs typeface="Times New Roman"/>
              </a:rPr>
              <a:t>Analizar de manera activa el mercado de renta fija gubernamental con base en las expectativas del mercado nacional con el propósito de realizar el rebalanceo del portafolio en función a las entradas y salidas de recursos al FINVIT.</a:t>
            </a:r>
          </a:p>
          <a:p>
            <a:pPr lvl="1" algn="just">
              <a:spcAft>
                <a:spcPts val="0"/>
              </a:spcAft>
              <a:buClr>
                <a:srgbClr val="C00000"/>
              </a:buClr>
              <a:buFont typeface="Symbol"/>
              <a:buChar char=""/>
            </a:pPr>
            <a:endParaRPr lang="es-MX" sz="1400" dirty="0">
              <a:latin typeface="Century Gothic" panose="020B0502020202020204" pitchFamily="34" charset="0"/>
              <a:ea typeface="Calibri"/>
              <a:cs typeface="Times New Roman"/>
            </a:endParaRPr>
          </a:p>
          <a:p>
            <a:pPr lvl="1" algn="just">
              <a:spcAft>
                <a:spcPts val="0"/>
              </a:spcAft>
              <a:buClr>
                <a:srgbClr val="C00000"/>
              </a:buClr>
              <a:buFont typeface="Symbol"/>
              <a:buChar char=""/>
            </a:pPr>
            <a:r>
              <a:rPr lang="es-MX" sz="1400" dirty="0">
                <a:latin typeface="Century Gothic" panose="020B0502020202020204" pitchFamily="34" charset="0"/>
                <a:ea typeface="Calibri"/>
                <a:cs typeface="Times New Roman"/>
              </a:rPr>
              <a:t>Buscar oportunidades de inversión en bonos corporativos de alta calidad crediticia que permitan mejorar la rentabilidad y composición del portafolio.</a:t>
            </a:r>
          </a:p>
          <a:p>
            <a:pPr marL="457200" lvl="1" indent="0" algn="just">
              <a:spcAft>
                <a:spcPts val="0"/>
              </a:spcAft>
              <a:buClr>
                <a:srgbClr val="C00000"/>
              </a:buClr>
              <a:buNone/>
            </a:pPr>
            <a:endParaRPr lang="es-MX" sz="1400" dirty="0">
              <a:latin typeface="Century Gothic" panose="020B0502020202020204" pitchFamily="34" charset="0"/>
              <a:ea typeface="Calibri"/>
              <a:cs typeface="Times New Roman"/>
            </a:endParaRPr>
          </a:p>
          <a:p>
            <a:pPr marL="457200" lvl="1" indent="0" algn="just">
              <a:spcAft>
                <a:spcPts val="0"/>
              </a:spcAft>
              <a:buClr>
                <a:srgbClr val="C00000"/>
              </a:buClr>
              <a:buNone/>
            </a:pPr>
            <a:r>
              <a:rPr lang="es-MX" sz="1400" dirty="0">
                <a:latin typeface="Century Gothic" panose="020B0502020202020204" pitchFamily="34" charset="0"/>
                <a:ea typeface="Calibri"/>
                <a:cs typeface="Times New Roman"/>
              </a:rPr>
              <a:t>La estrategia debe quedar enmarcada en el marco de gestión.</a:t>
            </a:r>
          </a:p>
          <a:p>
            <a:pPr marL="457200" lvl="1" indent="0" algn="just">
              <a:spcAft>
                <a:spcPts val="0"/>
              </a:spcAft>
              <a:buClr>
                <a:srgbClr val="C00000"/>
              </a:buClr>
              <a:buNone/>
            </a:pPr>
            <a:endParaRPr lang="es-MX" sz="1400" dirty="0">
              <a:latin typeface="Century Gothic" panose="020B0502020202020204" pitchFamily="34" charset="0"/>
              <a:ea typeface="Calibri"/>
              <a:cs typeface="Times New Roman"/>
            </a:endParaRPr>
          </a:p>
          <a:p>
            <a:pPr marL="457200" lvl="1" indent="0" algn="just">
              <a:spcAft>
                <a:spcPts val="0"/>
              </a:spcAft>
              <a:buClr>
                <a:srgbClr val="C00000"/>
              </a:buClr>
              <a:buNone/>
            </a:pPr>
            <a:endParaRPr lang="es-MX" sz="1400" dirty="0">
              <a:latin typeface="Century Gothic" panose="020B0502020202020204" pitchFamily="34" charset="0"/>
              <a:ea typeface="Calibri"/>
              <a:cs typeface="Times New Roman"/>
            </a:endParaRPr>
          </a:p>
          <a:p>
            <a:pPr lvl="1" algn="just">
              <a:spcAft>
                <a:spcPts val="0"/>
              </a:spcAft>
              <a:buClr>
                <a:srgbClr val="C00000"/>
              </a:buClr>
              <a:buFont typeface="Symbol"/>
              <a:buChar char=""/>
            </a:pPr>
            <a:endParaRPr lang="es-MX" sz="1400" dirty="0">
              <a:latin typeface="Century Gothic" panose="020B0502020202020204" pitchFamily="34" charset="0"/>
              <a:ea typeface="Calibri"/>
              <a:cs typeface="Times New Roman"/>
            </a:endParaRPr>
          </a:p>
          <a:p>
            <a:pPr marL="0" indent="0" algn="just">
              <a:buClr>
                <a:srgbClr val="C00000"/>
              </a:buClr>
              <a:buNone/>
            </a:pPr>
            <a:endParaRPr lang="es-MX" sz="1400" dirty="0">
              <a:latin typeface="Century Gothic" panose="020B0502020202020204" pitchFamily="34" charset="0"/>
            </a:endParaRPr>
          </a:p>
          <a:p>
            <a:pPr marL="0" indent="0" algn="just">
              <a:spcAft>
                <a:spcPts val="0"/>
              </a:spcAft>
              <a:buClr>
                <a:srgbClr val="C00000"/>
              </a:buClr>
              <a:buNone/>
            </a:pPr>
            <a:endParaRPr lang="es-MX" sz="1400" dirty="0">
              <a:latin typeface="Century Gothic" panose="020B0502020202020204" pitchFamily="34" charset="0"/>
            </a:endParaRPr>
          </a:p>
        </p:txBody>
      </p:sp>
      <p:sp>
        <p:nvSpPr>
          <p:cNvPr id="3" name="2 Marcador de número de diapositiva"/>
          <p:cNvSpPr>
            <a:spLocks noGrp="1"/>
          </p:cNvSpPr>
          <p:nvPr>
            <p:ph type="sldNum" sz="quarter" idx="12"/>
          </p:nvPr>
        </p:nvSpPr>
        <p:spPr>
          <a:xfrm>
            <a:off x="8343900" y="6492875"/>
            <a:ext cx="800100" cy="365125"/>
          </a:xfrm>
        </p:spPr>
        <p:txBody>
          <a:bodyPr vert="horz" wrap="square" lIns="91440" tIns="45720" rIns="91440" bIns="45720" numCol="1" anchor="ctr" anchorCtr="0" compatLnSpc="1">
            <a:prstTxWarp prst="textNoShape">
              <a:avLst/>
            </a:prstTxWarp>
          </a:bodyPr>
          <a:lstStyle/>
          <a:p>
            <a:pPr algn="ctr"/>
            <a:fld id="{05E83AA4-A00D-4AA0-8FE8-B93C9F3EC141}" type="slidenum">
              <a:rPr lang="es-ES" altLang="es-MX">
                <a:latin typeface="Century Gothic" panose="020B0502020202020204" pitchFamily="34" charset="0"/>
              </a:rPr>
              <a:pPr algn="ctr"/>
              <a:t>61</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226820164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ítulo 1"/>
          <p:cNvSpPr>
            <a:spLocks noGrp="1"/>
          </p:cNvSpPr>
          <p:nvPr>
            <p:ph type="ctrTitle"/>
          </p:nvPr>
        </p:nvSpPr>
        <p:spPr>
          <a:xfrm>
            <a:off x="1738681" y="2972160"/>
            <a:ext cx="5726112" cy="888888"/>
          </a:xfrm>
        </p:spPr>
        <p:txBody>
          <a:bodyPr/>
          <a:lstStyle/>
          <a:p>
            <a:r>
              <a:rPr lang="es-MX" altLang="es-MX" sz="2800" dirty="0">
                <a:latin typeface="Century Gothic" pitchFamily="34" charset="0"/>
              </a:rPr>
              <a:t>Anexos</a:t>
            </a:r>
          </a:p>
        </p:txBody>
      </p:sp>
      <p:sp>
        <p:nvSpPr>
          <p:cNvPr id="3" name="Subtítulo 2"/>
          <p:cNvSpPr>
            <a:spLocks noGrp="1"/>
          </p:cNvSpPr>
          <p:nvPr>
            <p:ph type="subTitle" idx="1"/>
          </p:nvPr>
        </p:nvSpPr>
        <p:spPr>
          <a:xfrm>
            <a:off x="1649856" y="3949843"/>
            <a:ext cx="6253162" cy="560387"/>
          </a:xfrm>
        </p:spPr>
        <p:txBody>
          <a:bodyPr rtlCol="0">
            <a:normAutofit/>
          </a:bodyPr>
          <a:lstStyle/>
          <a:p>
            <a:pPr fontAlgn="auto">
              <a:spcAft>
                <a:spcPts val="0"/>
              </a:spcAft>
              <a:defRPr/>
            </a:pPr>
            <a:r>
              <a:rPr lang="es-ES" dirty="0">
                <a:latin typeface="Century Gothic" pitchFamily="34" charset="0"/>
              </a:rPr>
              <a:t>Marzo 2018</a:t>
            </a:r>
          </a:p>
        </p:txBody>
      </p:sp>
      <p:sp>
        <p:nvSpPr>
          <p:cNvPr id="6" name="3 Marcador de número de diapositiva"/>
          <p:cNvSpPr>
            <a:spLocks noGrp="1"/>
          </p:cNvSpPr>
          <p:nvPr>
            <p:ph type="sldNum" sz="quarter" idx="12"/>
          </p:nvPr>
        </p:nvSpPr>
        <p:spPr>
          <a:xfrm>
            <a:off x="8134502" y="6365875"/>
            <a:ext cx="552298" cy="365125"/>
          </a:xfrm>
        </p:spPr>
        <p:txBody>
          <a:bodyPr/>
          <a:lstStyle/>
          <a:p>
            <a:pPr algn="ctr"/>
            <a:fld id="{05E83AA4-A00D-4AA0-8FE8-B93C9F3EC141}" type="slidenum">
              <a:rPr lang="es-ES" altLang="es-MX" smtClean="0">
                <a:latin typeface="Century Gothic" panose="020B0502020202020204" pitchFamily="34" charset="0"/>
              </a:rPr>
              <a:pPr algn="ctr"/>
              <a:t>62</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156192748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05229"/>
            <a:ext cx="6419056" cy="631825"/>
          </a:xfrm>
        </p:spPr>
        <p:txBody>
          <a:bodyPr/>
          <a:lstStyle/>
          <a:p>
            <a:r>
              <a:rPr lang="es-MX" sz="2000" b="1" dirty="0">
                <a:latin typeface="Century Gothic" panose="020B0502020202020204" pitchFamily="34" charset="0"/>
              </a:rPr>
              <a:t>Cartera FANVIT </a:t>
            </a:r>
            <a:r>
              <a:rPr lang="es-MX" sz="1400" b="1" dirty="0">
                <a:latin typeface="Century Gothic" panose="020B0502020202020204" pitchFamily="34" charset="0"/>
              </a:rPr>
              <a:t>al 28 de febrero de 2018</a:t>
            </a:r>
          </a:p>
        </p:txBody>
      </p:sp>
      <p:sp>
        <p:nvSpPr>
          <p:cNvPr id="3" name="2 Marcador de número de diapositiva"/>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63</a:t>
            </a:fld>
            <a:endParaRPr lang="es-ES" altLang="es-MX" dirty="0">
              <a:latin typeface="Century Gothic" panose="020B0502020202020204" pitchFamily="34" charset="0"/>
            </a:endParaRPr>
          </a:p>
        </p:txBody>
      </p:sp>
      <p:sp>
        <p:nvSpPr>
          <p:cNvPr id="6" name="1 Título"/>
          <p:cNvSpPr txBox="1">
            <a:spLocks/>
          </p:cNvSpPr>
          <p:nvPr/>
        </p:nvSpPr>
        <p:spPr bwMode="auto">
          <a:xfrm>
            <a:off x="0" y="6440643"/>
            <a:ext cx="7692724" cy="4173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97500"/>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ES" sz="1000" dirty="0">
                <a:solidFill>
                  <a:schemeClr val="tx1"/>
                </a:solidFill>
                <a:latin typeface="Century Gothic" panose="020B0502020202020204" pitchFamily="34" charset="0"/>
              </a:rPr>
              <a:t>Los Bonos Estructurados con exposición a capitales se incluyen dentro del apartado de Renta Variable.</a:t>
            </a:r>
          </a:p>
          <a:p>
            <a:r>
              <a:rPr lang="es-ES" sz="1000" dirty="0">
                <a:solidFill>
                  <a:schemeClr val="tx1"/>
                </a:solidFill>
                <a:latin typeface="Century Gothic" panose="020B0502020202020204" pitchFamily="34" charset="0"/>
              </a:rPr>
              <a:t>Fuente:</a:t>
            </a:r>
            <a:r>
              <a:rPr lang="es-MX" sz="1000" dirty="0">
                <a:solidFill>
                  <a:schemeClr val="tx1"/>
                </a:solidFill>
                <a:latin typeface="Century Gothic" panose="020B0502020202020204" pitchFamily="34" charset="0"/>
              </a:rPr>
              <a:t> Elaborado por la Gerencia Sr. de </a:t>
            </a:r>
            <a:r>
              <a:rPr lang="es-MX" sz="1000" dirty="0">
                <a:solidFill>
                  <a:prstClr val="black"/>
                </a:solidFill>
                <a:latin typeface="Century Gothic" panose="020B0502020202020204" pitchFamily="34" charset="0"/>
              </a:rPr>
              <a:t>Coordinación de Inversiones</a:t>
            </a:r>
            <a:r>
              <a:rPr lang="es-MX" sz="1000" dirty="0">
                <a:solidFill>
                  <a:schemeClr val="tx1"/>
                </a:solidFill>
                <a:latin typeface="Century Gothic" panose="020B0502020202020204" pitchFamily="34" charset="0"/>
              </a:rPr>
              <a:t> del Infonavit </a:t>
            </a:r>
            <a:r>
              <a:rPr lang="es-ES" sz="1000" dirty="0">
                <a:solidFill>
                  <a:schemeClr val="tx1"/>
                </a:solidFill>
                <a:latin typeface="Century Gothic" panose="020B0502020202020204" pitchFamily="34" charset="0"/>
              </a:rPr>
              <a:t>con datos al 28 de febrero de 2018.</a:t>
            </a:r>
            <a:endParaRPr lang="es-MX" sz="1000" dirty="0">
              <a:solidFill>
                <a:schemeClr val="tx1"/>
              </a:solidFill>
              <a:latin typeface="Century Gothic" panose="020B0502020202020204" pitchFamily="34" charset="0"/>
            </a:endParaRPr>
          </a:p>
        </p:txBody>
      </p:sp>
      <p:pic>
        <p:nvPicPr>
          <p:cNvPr id="4" name="Imagen 3"/>
          <p:cNvPicPr>
            <a:picLocks noChangeAspect="1"/>
          </p:cNvPicPr>
          <p:nvPr/>
        </p:nvPicPr>
        <p:blipFill>
          <a:blip r:embed="rId2"/>
          <a:stretch>
            <a:fillRect/>
          </a:stretch>
        </p:blipFill>
        <p:spPr>
          <a:xfrm>
            <a:off x="93140" y="797977"/>
            <a:ext cx="7644093" cy="5519297"/>
          </a:xfrm>
          <a:prstGeom prst="rect">
            <a:avLst/>
          </a:prstGeom>
        </p:spPr>
      </p:pic>
    </p:spTree>
    <p:extLst>
      <p:ext uri="{BB962C8B-B14F-4D97-AF65-F5344CB8AC3E}">
        <p14:creationId xmlns:p14="http://schemas.microsoft.com/office/powerpoint/2010/main" val="344710735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p:txBody>
          <a:bodyPr/>
          <a:lstStyle/>
          <a:p>
            <a:r>
              <a:rPr lang="es-MX" sz="2000" b="1" dirty="0">
                <a:latin typeface="Century Gothic" panose="020B0502020202020204" pitchFamily="34" charset="0"/>
              </a:rPr>
              <a:t>Renta Variable, Bonos Bancarios Estructurados y Bonos Convertibles FANVIT</a:t>
            </a:r>
          </a:p>
        </p:txBody>
      </p:sp>
      <p:sp>
        <p:nvSpPr>
          <p:cNvPr id="2" name="1 Marcador de número de diapositiva"/>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64</a:t>
            </a:fld>
            <a:endParaRPr lang="es-ES" altLang="es-MX" dirty="0">
              <a:latin typeface="Century Gothic" panose="020B0502020202020204" pitchFamily="34" charset="0"/>
            </a:endParaRPr>
          </a:p>
        </p:txBody>
      </p:sp>
      <p:sp>
        <p:nvSpPr>
          <p:cNvPr id="6" name="1 Título"/>
          <p:cNvSpPr txBox="1">
            <a:spLocks/>
          </p:cNvSpPr>
          <p:nvPr/>
        </p:nvSpPr>
        <p:spPr bwMode="auto">
          <a:xfrm>
            <a:off x="457200" y="6529435"/>
            <a:ext cx="7407462" cy="31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90000"/>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ES" sz="1000" dirty="0">
                <a:solidFill>
                  <a:schemeClr val="tx1"/>
                </a:solidFill>
                <a:latin typeface="Century Gothic" panose="020B0502020202020204" pitchFamily="34" charset="0"/>
              </a:rPr>
              <a:t>Fuente:</a:t>
            </a:r>
            <a:r>
              <a:rPr lang="es-MX" sz="1000" dirty="0">
                <a:solidFill>
                  <a:schemeClr val="tx1"/>
                </a:solidFill>
                <a:latin typeface="Century Gothic" panose="020B0502020202020204" pitchFamily="34" charset="0"/>
              </a:rPr>
              <a:t> Elaborado por la Gerencia Sr. de Coordinación de Inversiones del Infonavit </a:t>
            </a:r>
            <a:r>
              <a:rPr lang="es-ES" sz="1000" dirty="0">
                <a:solidFill>
                  <a:schemeClr val="tx1"/>
                </a:solidFill>
                <a:latin typeface="Century Gothic" panose="020B0502020202020204" pitchFamily="34" charset="0"/>
              </a:rPr>
              <a:t>con datos al 28 de febrero de 2017.</a:t>
            </a:r>
            <a:endParaRPr lang="es-MX" sz="1000" dirty="0">
              <a:solidFill>
                <a:schemeClr val="tx1"/>
              </a:solidFill>
              <a:latin typeface="Century Gothic" panose="020B0502020202020204" pitchFamily="34" charset="0"/>
            </a:endParaRPr>
          </a:p>
        </p:txBody>
      </p:sp>
      <p:graphicFrame>
        <p:nvGraphicFramePr>
          <p:cNvPr id="7" name="Tabla 6">
            <a:extLst>
              <a:ext uri="{FF2B5EF4-FFF2-40B4-BE49-F238E27FC236}">
                <a16:creationId xmlns:a16="http://schemas.microsoft.com/office/drawing/2014/main" xmlns="" id="{ED89D1DD-3B66-4AE6-A26A-F5BD0F5AD170}"/>
              </a:ext>
            </a:extLst>
          </p:cNvPr>
          <p:cNvGraphicFramePr>
            <a:graphicFrameLocks noGrp="1"/>
          </p:cNvGraphicFramePr>
          <p:nvPr>
            <p:extLst>
              <p:ext uri="{D42A27DB-BD31-4B8C-83A1-F6EECF244321}">
                <p14:modId xmlns:p14="http://schemas.microsoft.com/office/powerpoint/2010/main" val="931827260"/>
              </p:ext>
            </p:extLst>
          </p:nvPr>
        </p:nvGraphicFramePr>
        <p:xfrm>
          <a:off x="251520" y="1481468"/>
          <a:ext cx="8784976" cy="4971866"/>
        </p:xfrm>
        <a:graphic>
          <a:graphicData uri="http://schemas.openxmlformats.org/drawingml/2006/table">
            <a:tbl>
              <a:tblPr/>
              <a:tblGrid>
                <a:gridCol w="797440">
                  <a:extLst>
                    <a:ext uri="{9D8B030D-6E8A-4147-A177-3AD203B41FA5}">
                      <a16:colId xmlns:a16="http://schemas.microsoft.com/office/drawing/2014/main" xmlns="" val="1550607387"/>
                    </a:ext>
                  </a:extLst>
                </a:gridCol>
                <a:gridCol w="913550">
                  <a:extLst>
                    <a:ext uri="{9D8B030D-6E8A-4147-A177-3AD203B41FA5}">
                      <a16:colId xmlns:a16="http://schemas.microsoft.com/office/drawing/2014/main" xmlns="" val="2712349970"/>
                    </a:ext>
                  </a:extLst>
                </a:gridCol>
                <a:gridCol w="1331986">
                  <a:extLst>
                    <a:ext uri="{9D8B030D-6E8A-4147-A177-3AD203B41FA5}">
                      <a16:colId xmlns:a16="http://schemas.microsoft.com/office/drawing/2014/main" xmlns="" val="4110935154"/>
                    </a:ext>
                  </a:extLst>
                </a:gridCol>
                <a:gridCol w="1051569">
                  <a:extLst>
                    <a:ext uri="{9D8B030D-6E8A-4147-A177-3AD203B41FA5}">
                      <a16:colId xmlns:a16="http://schemas.microsoft.com/office/drawing/2014/main" xmlns="" val="3674839913"/>
                    </a:ext>
                  </a:extLst>
                </a:gridCol>
                <a:gridCol w="368049">
                  <a:extLst>
                    <a:ext uri="{9D8B030D-6E8A-4147-A177-3AD203B41FA5}">
                      <a16:colId xmlns:a16="http://schemas.microsoft.com/office/drawing/2014/main" xmlns="" val="315280134"/>
                    </a:ext>
                  </a:extLst>
                </a:gridCol>
                <a:gridCol w="464443">
                  <a:extLst>
                    <a:ext uri="{9D8B030D-6E8A-4147-A177-3AD203B41FA5}">
                      <a16:colId xmlns:a16="http://schemas.microsoft.com/office/drawing/2014/main" xmlns="" val="549158285"/>
                    </a:ext>
                  </a:extLst>
                </a:gridCol>
                <a:gridCol w="414054">
                  <a:extLst>
                    <a:ext uri="{9D8B030D-6E8A-4147-A177-3AD203B41FA5}">
                      <a16:colId xmlns:a16="http://schemas.microsoft.com/office/drawing/2014/main" xmlns="" val="1273300383"/>
                    </a:ext>
                  </a:extLst>
                </a:gridCol>
                <a:gridCol w="657231">
                  <a:extLst>
                    <a:ext uri="{9D8B030D-6E8A-4147-A177-3AD203B41FA5}">
                      <a16:colId xmlns:a16="http://schemas.microsoft.com/office/drawing/2014/main" xmlns="" val="2001563716"/>
                    </a:ext>
                  </a:extLst>
                </a:gridCol>
                <a:gridCol w="841254">
                  <a:extLst>
                    <a:ext uri="{9D8B030D-6E8A-4147-A177-3AD203B41FA5}">
                      <a16:colId xmlns:a16="http://schemas.microsoft.com/office/drawing/2014/main" xmlns="" val="1811740386"/>
                    </a:ext>
                  </a:extLst>
                </a:gridCol>
                <a:gridCol w="617796">
                  <a:extLst>
                    <a:ext uri="{9D8B030D-6E8A-4147-A177-3AD203B41FA5}">
                      <a16:colId xmlns:a16="http://schemas.microsoft.com/office/drawing/2014/main" xmlns="" val="3216798657"/>
                    </a:ext>
                  </a:extLst>
                </a:gridCol>
                <a:gridCol w="808393">
                  <a:extLst>
                    <a:ext uri="{9D8B030D-6E8A-4147-A177-3AD203B41FA5}">
                      <a16:colId xmlns:a16="http://schemas.microsoft.com/office/drawing/2014/main" xmlns="" val="492029663"/>
                    </a:ext>
                  </a:extLst>
                </a:gridCol>
                <a:gridCol w="519211">
                  <a:extLst>
                    <a:ext uri="{9D8B030D-6E8A-4147-A177-3AD203B41FA5}">
                      <a16:colId xmlns:a16="http://schemas.microsoft.com/office/drawing/2014/main" xmlns="" val="1462003775"/>
                    </a:ext>
                  </a:extLst>
                </a:gridCol>
              </a:tblGrid>
              <a:tr h="114401">
                <a:tc rowSpan="3">
                  <a:txBody>
                    <a:bodyPr/>
                    <a:lstStyle/>
                    <a:p>
                      <a:pPr algn="ctr" fontAlgn="ctr"/>
                      <a:r>
                        <a:rPr lang="es-MX" sz="700" b="1" i="0" u="none" strike="noStrike" dirty="0">
                          <a:solidFill>
                            <a:srgbClr val="002060"/>
                          </a:solidFill>
                          <a:effectLst/>
                          <a:latin typeface="Century Gothic" panose="020B0502020202020204" pitchFamily="34" charset="0"/>
                        </a:rPr>
                        <a:t>Región</a:t>
                      </a:r>
                    </a:p>
                  </a:txBody>
                  <a:tcPr marL="5207" marR="5207" marT="5207" marB="0" anchor="ctr">
                    <a:lnL>
                      <a:noFill/>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FFFFFF"/>
                    </a:solidFill>
                  </a:tcPr>
                </a:tc>
                <a:tc rowSpan="3">
                  <a:txBody>
                    <a:bodyPr/>
                    <a:lstStyle/>
                    <a:p>
                      <a:pPr algn="ctr" fontAlgn="ctr"/>
                      <a:r>
                        <a:rPr lang="es-MX" sz="700" b="1" i="0" u="none" strike="noStrike">
                          <a:solidFill>
                            <a:srgbClr val="002060"/>
                          </a:solidFill>
                          <a:effectLst/>
                          <a:latin typeface="Century Gothic" panose="020B0502020202020204" pitchFamily="34" charset="0"/>
                        </a:rPr>
                        <a:t>Moneda</a:t>
                      </a:r>
                    </a:p>
                  </a:txBody>
                  <a:tcPr marL="5207" marR="5207" marT="5207"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FFFFFF"/>
                    </a:solidFill>
                  </a:tcPr>
                </a:tc>
                <a:tc rowSpan="3">
                  <a:txBody>
                    <a:bodyPr/>
                    <a:lstStyle/>
                    <a:p>
                      <a:pPr algn="ctr" fontAlgn="ctr"/>
                      <a:r>
                        <a:rPr lang="es-MX" sz="700" b="1" i="0" u="none" strike="noStrike">
                          <a:solidFill>
                            <a:srgbClr val="002060"/>
                          </a:solidFill>
                          <a:effectLst/>
                          <a:latin typeface="Century Gothic" panose="020B0502020202020204" pitchFamily="34" charset="0"/>
                        </a:rPr>
                        <a:t>Instrumento</a:t>
                      </a:r>
                    </a:p>
                  </a:txBody>
                  <a:tcPr marL="5207" marR="5207" marT="5207" marB="0" anchor="ctr">
                    <a:lnL w="19050" cap="flat" cmpd="sng" algn="ctr">
                      <a:solidFill>
                        <a:srgbClr val="C00000"/>
                      </a:solidFill>
                      <a:prstDash val="solid"/>
                      <a:round/>
                      <a:headEnd type="none" w="med" len="med"/>
                      <a:tailEnd type="none" w="med" len="med"/>
                    </a:lnL>
                    <a:lnR>
                      <a:noFill/>
                    </a:lnR>
                    <a:lnT>
                      <a:noFill/>
                    </a:lnT>
                    <a:lnB w="19050" cap="flat" cmpd="sng" algn="ctr">
                      <a:solidFill>
                        <a:srgbClr val="C00000"/>
                      </a:solidFill>
                      <a:prstDash val="solid"/>
                      <a:round/>
                      <a:headEnd type="none" w="med" len="med"/>
                      <a:tailEnd type="none" w="med" len="med"/>
                    </a:lnB>
                    <a:solidFill>
                      <a:srgbClr val="FFFFFF"/>
                    </a:solidFill>
                  </a:tcPr>
                </a:tc>
                <a:tc rowSpan="3">
                  <a:txBody>
                    <a:bodyPr/>
                    <a:lstStyle/>
                    <a:p>
                      <a:pPr algn="ctr" fontAlgn="ctr"/>
                      <a:r>
                        <a:rPr lang="es-MX" sz="700" b="1" i="0" u="none" strike="noStrike">
                          <a:solidFill>
                            <a:srgbClr val="002060"/>
                          </a:solidFill>
                          <a:effectLst/>
                          <a:latin typeface="Century Gothic" panose="020B0502020202020204" pitchFamily="34" charset="0"/>
                        </a:rPr>
                        <a:t>Subyacente</a:t>
                      </a:r>
                    </a:p>
                  </a:txBody>
                  <a:tcPr marL="5207" marR="5207" marT="5207" marB="0" anchor="ctr">
                    <a:lnL>
                      <a:noFill/>
                    </a:lnL>
                    <a:lnR>
                      <a:noFill/>
                    </a:lnR>
                    <a:lnT>
                      <a:noFill/>
                    </a:lnT>
                    <a:lnB w="19050" cap="flat" cmpd="sng" algn="ctr">
                      <a:solidFill>
                        <a:srgbClr val="C00000"/>
                      </a:solidFill>
                      <a:prstDash val="solid"/>
                      <a:round/>
                      <a:headEnd type="none" w="med" len="med"/>
                      <a:tailEnd type="none" w="med" len="med"/>
                    </a:lnB>
                    <a:solidFill>
                      <a:srgbClr val="FFFFFF"/>
                    </a:solidFill>
                  </a:tcPr>
                </a:tc>
                <a:tc rowSpan="3">
                  <a:txBody>
                    <a:bodyPr/>
                    <a:lstStyle/>
                    <a:p>
                      <a:pPr algn="ctr" fontAlgn="ctr"/>
                      <a:r>
                        <a:rPr lang="es-MX" sz="700" b="1" i="0" u="none" strike="noStrike">
                          <a:solidFill>
                            <a:srgbClr val="002060"/>
                          </a:solidFill>
                          <a:effectLst/>
                          <a:latin typeface="Century Gothic" panose="020B0502020202020204" pitchFamily="34" charset="0"/>
                        </a:rPr>
                        <a:t>Monto (mdp)</a:t>
                      </a:r>
                    </a:p>
                  </a:txBody>
                  <a:tcPr marL="5207" marR="5207" marT="5207" marB="0" anchor="ctr">
                    <a:lnL>
                      <a:noFill/>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FFFFFF"/>
                    </a:solidFill>
                  </a:tcPr>
                </a:tc>
                <a:tc rowSpan="3">
                  <a:txBody>
                    <a:bodyPr/>
                    <a:lstStyle/>
                    <a:p>
                      <a:pPr algn="ctr" fontAlgn="ctr"/>
                      <a:r>
                        <a:rPr lang="es-MX" sz="700" b="1" i="0" u="none" strike="noStrike">
                          <a:solidFill>
                            <a:srgbClr val="002060"/>
                          </a:solidFill>
                          <a:effectLst/>
                          <a:latin typeface="Century Gothic" panose="020B0502020202020204" pitchFamily="34" charset="0"/>
                        </a:rPr>
                        <a:t>% Activo Neto</a:t>
                      </a:r>
                    </a:p>
                  </a:txBody>
                  <a:tcPr marL="5207" marR="5207" marT="5207" marB="0" anchor="ctr">
                    <a:lnL w="19050" cap="flat" cmpd="sng" algn="ctr">
                      <a:solidFill>
                        <a:srgbClr val="C00000"/>
                      </a:solidFill>
                      <a:prstDash val="solid"/>
                      <a:round/>
                      <a:headEnd type="none" w="med" len="med"/>
                      <a:tailEnd type="none" w="med" len="med"/>
                    </a:lnL>
                    <a:lnR>
                      <a:noFill/>
                    </a:lnR>
                    <a:lnT>
                      <a:noFill/>
                    </a:lnT>
                    <a:lnB w="19050" cap="flat" cmpd="sng" algn="ctr">
                      <a:solidFill>
                        <a:srgbClr val="C00000"/>
                      </a:solidFill>
                      <a:prstDash val="solid"/>
                      <a:round/>
                      <a:headEnd type="none" w="med" len="med"/>
                      <a:tailEnd type="none" w="med" len="med"/>
                    </a:lnB>
                    <a:solidFill>
                      <a:srgbClr val="FFFFFF"/>
                    </a:solidFill>
                  </a:tcPr>
                </a:tc>
                <a:tc rowSpan="3">
                  <a:txBody>
                    <a:bodyPr/>
                    <a:lstStyle/>
                    <a:p>
                      <a:pPr algn="ctr" fontAlgn="ctr"/>
                      <a:r>
                        <a:rPr lang="es-MX" sz="700" b="1" i="0" u="none" strike="noStrike">
                          <a:solidFill>
                            <a:srgbClr val="002060"/>
                          </a:solidFill>
                          <a:effectLst/>
                          <a:latin typeface="Century Gothic" panose="020B0502020202020204" pitchFamily="34" charset="0"/>
                        </a:rPr>
                        <a:t>% RV</a:t>
                      </a:r>
                    </a:p>
                  </a:txBody>
                  <a:tcPr marL="5207" marR="5207" marT="5207" marB="0" anchor="ctr">
                    <a:lnL>
                      <a:noFill/>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FFFFFF"/>
                    </a:solidFill>
                  </a:tcPr>
                </a:tc>
                <a:tc gridSpan="2">
                  <a:txBody>
                    <a:bodyPr/>
                    <a:lstStyle/>
                    <a:p>
                      <a:pPr algn="ctr" fontAlgn="ctr"/>
                      <a:r>
                        <a:rPr lang="es-MX" sz="700" b="1" i="0" u="none" strike="noStrike">
                          <a:solidFill>
                            <a:srgbClr val="002060"/>
                          </a:solidFill>
                          <a:effectLst/>
                          <a:latin typeface="Century Gothic" panose="020B0502020202020204" pitchFamily="34" charset="0"/>
                        </a:rPr>
                        <a:t>Rend. en su moneda</a:t>
                      </a:r>
                    </a:p>
                  </a:txBody>
                  <a:tcPr marL="5207" marR="5207" marT="5207"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tc hMerge="1">
                  <a:txBody>
                    <a:bodyPr/>
                    <a:lstStyle/>
                    <a:p>
                      <a:endParaRPr lang="es-MX"/>
                    </a:p>
                  </a:txBody>
                  <a:tcPr/>
                </a:tc>
                <a:tc gridSpan="2">
                  <a:txBody>
                    <a:bodyPr/>
                    <a:lstStyle/>
                    <a:p>
                      <a:pPr algn="ctr" fontAlgn="ctr"/>
                      <a:r>
                        <a:rPr lang="es-MX" sz="700" b="1" i="0" u="none" strike="noStrike">
                          <a:solidFill>
                            <a:srgbClr val="002060"/>
                          </a:solidFill>
                          <a:effectLst/>
                          <a:latin typeface="Century Gothic" panose="020B0502020202020204" pitchFamily="34" charset="0"/>
                        </a:rPr>
                        <a:t>Rend. en pesos</a:t>
                      </a:r>
                    </a:p>
                  </a:txBody>
                  <a:tcPr marL="5207" marR="5207" marT="5207"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hMerge="1">
                  <a:txBody>
                    <a:bodyPr/>
                    <a:lstStyle/>
                    <a:p>
                      <a:endParaRPr lang="es-MX"/>
                    </a:p>
                  </a:txBody>
                  <a:tcPr/>
                </a:tc>
                <a:tc rowSpan="3">
                  <a:txBody>
                    <a:bodyPr/>
                    <a:lstStyle/>
                    <a:p>
                      <a:pPr algn="ctr" fontAlgn="ctr"/>
                      <a:r>
                        <a:rPr lang="es-MX" sz="700" b="1" i="0" u="none" strike="noStrike">
                          <a:solidFill>
                            <a:srgbClr val="002060"/>
                          </a:solidFill>
                          <a:effectLst/>
                          <a:latin typeface="Century Gothic" panose="020B0502020202020204" pitchFamily="34" charset="0"/>
                        </a:rPr>
                        <a:t>Rend. Ponderado Total</a:t>
                      </a:r>
                    </a:p>
                  </a:txBody>
                  <a:tcPr marL="5207" marR="5207" marT="5207"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76409773"/>
                  </a:ext>
                </a:extLst>
              </a:tr>
              <a:tr h="207066">
                <a:tc vMerge="1">
                  <a:txBody>
                    <a:bodyPr/>
                    <a:lstStyle/>
                    <a:p>
                      <a:endParaRPr lang="es-MX"/>
                    </a:p>
                  </a:txBody>
                  <a:tcPr/>
                </a:tc>
                <a:tc vMerge="1">
                  <a:txBody>
                    <a:bodyPr/>
                    <a:lstStyle/>
                    <a:p>
                      <a:endParaRPr lang="es-MX"/>
                    </a:p>
                  </a:txBody>
                  <a:tcPr/>
                </a:tc>
                <a:tc vMerge="1">
                  <a:txBody>
                    <a:bodyPr/>
                    <a:lstStyle/>
                    <a:p>
                      <a:endParaRPr lang="es-MX"/>
                    </a:p>
                  </a:txBody>
                  <a:tcPr/>
                </a:tc>
                <a:tc vMerge="1">
                  <a:txBody>
                    <a:bodyPr/>
                    <a:lstStyle/>
                    <a:p>
                      <a:endParaRPr lang="es-MX"/>
                    </a:p>
                  </a:txBody>
                  <a:tcPr/>
                </a:tc>
                <a:tc vMerge="1">
                  <a:txBody>
                    <a:bodyPr/>
                    <a:lstStyle/>
                    <a:p>
                      <a:endParaRPr lang="es-MX"/>
                    </a:p>
                  </a:txBody>
                  <a:tcPr/>
                </a:tc>
                <a:tc vMerge="1">
                  <a:txBody>
                    <a:bodyPr/>
                    <a:lstStyle/>
                    <a:p>
                      <a:endParaRPr lang="es-MX"/>
                    </a:p>
                  </a:txBody>
                  <a:tcPr/>
                </a:tc>
                <a:tc vMerge="1">
                  <a:txBody>
                    <a:bodyPr/>
                    <a:lstStyle/>
                    <a:p>
                      <a:endParaRPr lang="es-MX"/>
                    </a:p>
                  </a:txBody>
                  <a:tcPr/>
                </a:tc>
                <a:tc>
                  <a:txBody>
                    <a:bodyPr/>
                    <a:lstStyle/>
                    <a:p>
                      <a:pPr algn="ctr" fontAlgn="ctr"/>
                      <a:r>
                        <a:rPr lang="es-MX" sz="700" b="1" i="0" u="none" strike="noStrike">
                          <a:solidFill>
                            <a:srgbClr val="002060"/>
                          </a:solidFill>
                          <a:effectLst/>
                          <a:latin typeface="Century Gothic" panose="020B0502020202020204" pitchFamily="34" charset="0"/>
                        </a:rPr>
                        <a:t>Rendimiento</a:t>
                      </a:r>
                    </a:p>
                  </a:txBody>
                  <a:tcPr marL="5207" marR="5207" marT="5207"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700" b="1" i="0" u="none" strike="noStrike">
                          <a:solidFill>
                            <a:srgbClr val="002060"/>
                          </a:solidFill>
                          <a:effectLst/>
                          <a:latin typeface="Century Gothic" panose="020B0502020202020204" pitchFamily="34" charset="0"/>
                        </a:rPr>
                        <a:t>Rend. Ponderado</a:t>
                      </a:r>
                    </a:p>
                  </a:txBody>
                  <a:tcPr marL="5207" marR="5207" marT="5207"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1" i="0" u="none" strike="noStrike">
                          <a:solidFill>
                            <a:srgbClr val="002060"/>
                          </a:solidFill>
                          <a:effectLst/>
                          <a:latin typeface="Century Gothic" panose="020B0502020202020204" pitchFamily="34" charset="0"/>
                        </a:rPr>
                        <a:t>Rendimiento</a:t>
                      </a:r>
                    </a:p>
                  </a:txBody>
                  <a:tcPr marL="5207" marR="5207" marT="5207"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700" b="1" i="0" u="none" strike="noStrike">
                          <a:solidFill>
                            <a:srgbClr val="002060"/>
                          </a:solidFill>
                          <a:effectLst/>
                          <a:latin typeface="Century Gothic" panose="020B0502020202020204" pitchFamily="34" charset="0"/>
                        </a:rPr>
                        <a:t>Rend. Ponderado</a:t>
                      </a:r>
                    </a:p>
                  </a:txBody>
                  <a:tcPr marL="5207" marR="5207" marT="5207"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vMerge="1">
                  <a:txBody>
                    <a:bodyPr/>
                    <a:lstStyle/>
                    <a:p>
                      <a:endParaRPr lang="es-MX"/>
                    </a:p>
                  </a:txBody>
                  <a:tcPr/>
                </a:tc>
                <a:extLst>
                  <a:ext uri="{0D108BD9-81ED-4DB2-BD59-A6C34878D82A}">
                    <a16:rowId xmlns:a16="http://schemas.microsoft.com/office/drawing/2014/main" xmlns="" val="1777804443"/>
                  </a:ext>
                </a:extLst>
              </a:tr>
              <a:tr h="120121">
                <a:tc vMerge="1">
                  <a:txBody>
                    <a:bodyPr/>
                    <a:lstStyle/>
                    <a:p>
                      <a:endParaRPr lang="es-MX"/>
                    </a:p>
                  </a:txBody>
                  <a:tcPr/>
                </a:tc>
                <a:tc vMerge="1">
                  <a:txBody>
                    <a:bodyPr/>
                    <a:lstStyle/>
                    <a:p>
                      <a:endParaRPr lang="es-MX"/>
                    </a:p>
                  </a:txBody>
                  <a:tcPr/>
                </a:tc>
                <a:tc vMerge="1">
                  <a:txBody>
                    <a:bodyPr/>
                    <a:lstStyle/>
                    <a:p>
                      <a:endParaRPr lang="es-MX"/>
                    </a:p>
                  </a:txBody>
                  <a:tcPr/>
                </a:tc>
                <a:tc vMerge="1">
                  <a:txBody>
                    <a:bodyPr/>
                    <a:lstStyle/>
                    <a:p>
                      <a:endParaRPr lang="es-MX"/>
                    </a:p>
                  </a:txBody>
                  <a:tcPr/>
                </a:tc>
                <a:tc vMerge="1">
                  <a:txBody>
                    <a:bodyPr/>
                    <a:lstStyle/>
                    <a:p>
                      <a:endParaRPr lang="es-MX"/>
                    </a:p>
                  </a:txBody>
                  <a:tcPr/>
                </a:tc>
                <a:tc vMerge="1">
                  <a:txBody>
                    <a:bodyPr/>
                    <a:lstStyle/>
                    <a:p>
                      <a:endParaRPr lang="es-MX"/>
                    </a:p>
                  </a:txBody>
                  <a:tcPr/>
                </a:tc>
                <a:tc vMerge="1">
                  <a:txBody>
                    <a:bodyPr/>
                    <a:lstStyle/>
                    <a:p>
                      <a:endParaRPr lang="es-MX"/>
                    </a:p>
                  </a:txBody>
                  <a:tcPr/>
                </a:tc>
                <a:tc>
                  <a:txBody>
                    <a:bodyPr/>
                    <a:lstStyle/>
                    <a:p>
                      <a:pPr algn="ctr" fontAlgn="ctr"/>
                      <a:r>
                        <a:rPr lang="es-MX" sz="700" b="1" i="0" u="none" strike="noStrike">
                          <a:solidFill>
                            <a:srgbClr val="002060"/>
                          </a:solidFill>
                          <a:effectLst/>
                          <a:latin typeface="Century Gothic" panose="020B0502020202020204" pitchFamily="34" charset="0"/>
                        </a:rPr>
                        <a:t>28/02/2018</a:t>
                      </a:r>
                    </a:p>
                  </a:txBody>
                  <a:tcPr marL="5207" marR="5207" marT="5207" marB="0" anchor="ctr">
                    <a:lnL w="19050" cap="flat" cmpd="sng" algn="ctr">
                      <a:solidFill>
                        <a:srgbClr val="C00000"/>
                      </a:solidFill>
                      <a:prstDash val="solid"/>
                      <a:round/>
                      <a:headEnd type="none" w="med" len="med"/>
                      <a:tailEnd type="none" w="med" len="med"/>
                    </a:lnL>
                    <a:lnR>
                      <a:noFill/>
                    </a:lnR>
                    <a:lnT>
                      <a:noFill/>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700" b="1" i="0" u="none" strike="noStrike">
                          <a:solidFill>
                            <a:srgbClr val="002060"/>
                          </a:solidFill>
                          <a:effectLst/>
                          <a:latin typeface="Century Gothic" panose="020B0502020202020204" pitchFamily="34" charset="0"/>
                        </a:rPr>
                        <a:t>28/02/2018</a:t>
                      </a:r>
                    </a:p>
                  </a:txBody>
                  <a:tcPr marL="5207" marR="5207" marT="5207" marB="0" anchor="ctr">
                    <a:lnL>
                      <a:noFill/>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700" b="1" i="0" u="none" strike="noStrike">
                          <a:solidFill>
                            <a:srgbClr val="002060"/>
                          </a:solidFill>
                          <a:effectLst/>
                          <a:latin typeface="Century Gothic" panose="020B0502020202020204" pitchFamily="34" charset="0"/>
                        </a:rPr>
                        <a:t>28/02/2018</a:t>
                      </a:r>
                    </a:p>
                  </a:txBody>
                  <a:tcPr marL="5207" marR="5207" marT="5207" marB="0" anchor="ctr">
                    <a:lnL w="19050" cap="flat" cmpd="sng" algn="ctr">
                      <a:solidFill>
                        <a:srgbClr val="C00000"/>
                      </a:solidFill>
                      <a:prstDash val="solid"/>
                      <a:round/>
                      <a:headEnd type="none" w="med" len="med"/>
                      <a:tailEnd type="none" w="med" len="med"/>
                    </a:lnL>
                    <a:lnR>
                      <a:noFill/>
                    </a:lnR>
                    <a:lnT>
                      <a:noFill/>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700" b="1" i="0" u="none" strike="noStrike">
                          <a:solidFill>
                            <a:srgbClr val="002060"/>
                          </a:solidFill>
                          <a:effectLst/>
                          <a:latin typeface="Century Gothic" panose="020B0502020202020204" pitchFamily="34" charset="0"/>
                        </a:rPr>
                        <a:t>28/02/2018</a:t>
                      </a:r>
                    </a:p>
                  </a:txBody>
                  <a:tcPr marL="5207" marR="5207" marT="5207" marB="0" anchor="ctr">
                    <a:lnL>
                      <a:noFill/>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FFFFFF"/>
                    </a:solidFill>
                  </a:tcPr>
                </a:tc>
                <a:tc vMerge="1">
                  <a:txBody>
                    <a:bodyPr/>
                    <a:lstStyle/>
                    <a:p>
                      <a:endParaRPr lang="es-MX"/>
                    </a:p>
                  </a:txBody>
                  <a:tcPr/>
                </a:tc>
                <a:extLst>
                  <a:ext uri="{0D108BD9-81ED-4DB2-BD59-A6C34878D82A}">
                    <a16:rowId xmlns:a16="http://schemas.microsoft.com/office/drawing/2014/main" xmlns="" val="3500618691"/>
                  </a:ext>
                </a:extLst>
              </a:tr>
              <a:tr h="120121">
                <a:tc rowSpan="3">
                  <a:txBody>
                    <a:bodyPr/>
                    <a:lstStyle/>
                    <a:p>
                      <a:pPr algn="ctr" fontAlgn="ctr"/>
                      <a:r>
                        <a:rPr lang="es-MX" sz="700" b="1" i="0" u="none" strike="noStrike">
                          <a:solidFill>
                            <a:srgbClr val="002060"/>
                          </a:solidFill>
                          <a:effectLst/>
                          <a:latin typeface="Century Gothic" panose="020B0502020202020204" pitchFamily="34" charset="0"/>
                        </a:rPr>
                        <a:t>México</a:t>
                      </a:r>
                    </a:p>
                  </a:txBody>
                  <a:tcPr marL="5207" marR="5207" marT="5207"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700" b="1" i="0" u="none" strike="noStrike">
                          <a:solidFill>
                            <a:srgbClr val="002060"/>
                          </a:solidFill>
                          <a:effectLst/>
                          <a:latin typeface="Century Gothic" panose="020B0502020202020204" pitchFamily="34" charset="0"/>
                        </a:rPr>
                        <a:t>Pesos</a:t>
                      </a:r>
                    </a:p>
                  </a:txBody>
                  <a:tcPr marL="5207" marR="5207" marT="5207"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2_CEMEX_09</a:t>
                      </a:r>
                    </a:p>
                  </a:txBody>
                  <a:tcPr marL="5207" marR="5207" marT="5207" marB="0" anchor="ctr">
                    <a:lnL w="19050" cap="flat" cmpd="sng" algn="ctr">
                      <a:solidFill>
                        <a:srgbClr val="C00000"/>
                      </a:solidFill>
                      <a:prstDash val="solid"/>
                      <a:round/>
                      <a:headEnd type="none" w="med" len="med"/>
                      <a:tailEnd type="none" w="med" len="med"/>
                    </a:lnL>
                    <a:lnR>
                      <a:noFill/>
                    </a:lnR>
                    <a:lnT w="19050" cap="flat" cmpd="sng" algn="ctr">
                      <a:solidFill>
                        <a:srgbClr val="C00000"/>
                      </a:solidFill>
                      <a:prstDash val="solid"/>
                      <a:round/>
                      <a:headEnd type="none" w="med" len="med"/>
                      <a:tailEnd type="none" w="med" len="med"/>
                    </a:lnT>
                    <a:lnB>
                      <a:noFill/>
                    </a:lnB>
                    <a:solidFill>
                      <a:srgbClr val="D9D9D9"/>
                    </a:solidFill>
                  </a:tcPr>
                </a:tc>
                <a:tc>
                  <a:txBody>
                    <a:bodyPr/>
                    <a:lstStyle/>
                    <a:p>
                      <a:pPr algn="ctr" fontAlgn="ctr"/>
                      <a:r>
                        <a:rPr lang="es-MX" sz="700" b="0" i="0" u="none" strike="noStrike">
                          <a:solidFill>
                            <a:srgbClr val="002060"/>
                          </a:solidFill>
                          <a:effectLst/>
                          <a:latin typeface="Century Gothic" panose="020B0502020202020204" pitchFamily="34" charset="0"/>
                        </a:rPr>
                        <a:t>Convertible Cemex</a:t>
                      </a:r>
                    </a:p>
                  </a:txBody>
                  <a:tcPr marL="5207" marR="5207" marT="5207" marB="0" anchor="ctr">
                    <a:lnL>
                      <a:noFill/>
                    </a:lnL>
                    <a:lnR>
                      <a:noFill/>
                    </a:lnR>
                    <a:lnT w="19050" cap="flat" cmpd="sng" algn="ctr">
                      <a:solidFill>
                        <a:srgbClr val="C00000"/>
                      </a:solidFill>
                      <a:prstDash val="solid"/>
                      <a:round/>
                      <a:headEnd type="none" w="med" len="med"/>
                      <a:tailEnd type="none" w="med" len="med"/>
                    </a:lnT>
                    <a:lnB>
                      <a:noFill/>
                    </a:lnB>
                    <a:solidFill>
                      <a:srgbClr val="D9D9D9"/>
                    </a:solidFill>
                  </a:tcPr>
                </a:tc>
                <a:tc>
                  <a:txBody>
                    <a:bodyPr/>
                    <a:lstStyle/>
                    <a:p>
                      <a:pPr algn="ctr" fontAlgn="ctr"/>
                      <a:r>
                        <a:rPr lang="es-MX" sz="700" b="0" i="0" u="none" strike="noStrike">
                          <a:solidFill>
                            <a:srgbClr val="002060"/>
                          </a:solidFill>
                          <a:effectLst/>
                          <a:latin typeface="Century Gothic" panose="020B0502020202020204" pitchFamily="34" charset="0"/>
                        </a:rPr>
                        <a:t>580.7</a:t>
                      </a:r>
                    </a:p>
                  </a:txBody>
                  <a:tcPr marL="5207" marR="5207" marT="5207"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a:noFill/>
                    </a:lnB>
                    <a:solidFill>
                      <a:srgbClr val="D9D9D9"/>
                    </a:solidFill>
                  </a:tcPr>
                </a:tc>
                <a:tc>
                  <a:txBody>
                    <a:bodyPr/>
                    <a:lstStyle/>
                    <a:p>
                      <a:pPr algn="ctr" fontAlgn="ctr"/>
                      <a:r>
                        <a:rPr lang="es-MX" sz="700" b="0" i="0" u="none" strike="noStrike">
                          <a:solidFill>
                            <a:srgbClr val="002060"/>
                          </a:solidFill>
                          <a:effectLst/>
                          <a:latin typeface="Century Gothic" panose="020B0502020202020204" pitchFamily="34" charset="0"/>
                        </a:rPr>
                        <a:t>0.5%</a:t>
                      </a:r>
                    </a:p>
                  </a:txBody>
                  <a:tcPr marL="5207" marR="5207" marT="5207"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a:noFill/>
                    </a:lnB>
                    <a:solidFill>
                      <a:srgbClr val="D9D9D9"/>
                    </a:solidFill>
                  </a:tcPr>
                </a:tc>
                <a:tc rowSpan="3">
                  <a:txBody>
                    <a:bodyPr/>
                    <a:lstStyle/>
                    <a:p>
                      <a:pPr algn="ctr" fontAlgn="ctr"/>
                      <a:r>
                        <a:rPr lang="es-MX" sz="700" b="0" i="0" u="none" strike="noStrike">
                          <a:solidFill>
                            <a:srgbClr val="002060"/>
                          </a:solidFill>
                          <a:effectLst/>
                          <a:latin typeface="Century Gothic" panose="020B0502020202020204" pitchFamily="34" charset="0"/>
                        </a:rPr>
                        <a:t>8.1%</a:t>
                      </a:r>
                    </a:p>
                  </a:txBody>
                  <a:tcPr marL="5207" marR="5207" marT="5207"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-11.9%</a:t>
                      </a:r>
                    </a:p>
                  </a:txBody>
                  <a:tcPr marL="5207" marR="5207" marT="5207" marB="0" anchor="ctr">
                    <a:lnL w="19050" cap="flat" cmpd="sng" algn="ctr">
                      <a:solidFill>
                        <a:srgbClr val="C00000"/>
                      </a:solidFill>
                      <a:prstDash val="solid"/>
                      <a:round/>
                      <a:headEnd type="none" w="med" len="med"/>
                      <a:tailEnd type="none" w="med" len="med"/>
                    </a:lnL>
                    <a:lnR>
                      <a:noFill/>
                    </a:lnR>
                    <a:lnT w="19050" cap="flat" cmpd="sng" algn="ctr">
                      <a:solidFill>
                        <a:srgbClr val="C00000"/>
                      </a:solidFill>
                      <a:prstDash val="solid"/>
                      <a:round/>
                      <a:headEnd type="none" w="med" len="med"/>
                      <a:tailEnd type="none" w="med" len="med"/>
                    </a:lnT>
                    <a:lnB>
                      <a:noFill/>
                    </a:lnB>
                    <a:solidFill>
                      <a:srgbClr val="D9D9D9"/>
                    </a:solidFill>
                  </a:tcPr>
                </a:tc>
                <a:tc>
                  <a:txBody>
                    <a:bodyPr/>
                    <a:lstStyle/>
                    <a:p>
                      <a:pPr algn="ctr" fontAlgn="ctr"/>
                      <a:r>
                        <a:rPr lang="es-MX" sz="700" b="1" i="0" u="none" strike="noStrike">
                          <a:solidFill>
                            <a:srgbClr val="002060"/>
                          </a:solidFill>
                          <a:effectLst/>
                          <a:latin typeface="Century Gothic" panose="020B0502020202020204" pitchFamily="34" charset="0"/>
                        </a:rPr>
                        <a:t>-0.5%</a:t>
                      </a:r>
                    </a:p>
                  </a:txBody>
                  <a:tcPr marL="5207" marR="5207" marT="5207"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a:noFill/>
                    </a:lnB>
                    <a:solidFill>
                      <a:srgbClr val="D9D9D9"/>
                    </a:solidFill>
                  </a:tcPr>
                </a:tc>
                <a:tc>
                  <a:txBody>
                    <a:bodyPr/>
                    <a:lstStyle/>
                    <a:p>
                      <a:pPr algn="ctr" fontAlgn="ctr"/>
                      <a:r>
                        <a:rPr lang="es-MX" sz="700" b="0" i="0" u="none" strike="noStrike">
                          <a:solidFill>
                            <a:srgbClr val="002060"/>
                          </a:solidFill>
                          <a:effectLst/>
                          <a:latin typeface="Century Gothic" panose="020B0502020202020204" pitchFamily="34" charset="0"/>
                        </a:rPr>
                        <a:t>-11.9%</a:t>
                      </a:r>
                    </a:p>
                  </a:txBody>
                  <a:tcPr marL="5207" marR="5207" marT="5207" marB="0" anchor="ctr">
                    <a:lnL w="19050" cap="flat" cmpd="sng" algn="ctr">
                      <a:solidFill>
                        <a:srgbClr val="C00000"/>
                      </a:solidFill>
                      <a:prstDash val="solid"/>
                      <a:round/>
                      <a:headEnd type="none" w="med" len="med"/>
                      <a:tailEnd type="none" w="med" len="med"/>
                    </a:lnL>
                    <a:lnR>
                      <a:noFill/>
                    </a:lnR>
                    <a:lnT w="19050" cap="flat" cmpd="sng" algn="ctr">
                      <a:solidFill>
                        <a:srgbClr val="C00000"/>
                      </a:solidFill>
                      <a:prstDash val="solid"/>
                      <a:round/>
                      <a:headEnd type="none" w="med" len="med"/>
                      <a:tailEnd type="none" w="med" len="med"/>
                    </a:lnT>
                    <a:lnB>
                      <a:noFill/>
                    </a:lnB>
                    <a:solidFill>
                      <a:srgbClr val="D9D9D9"/>
                    </a:solidFill>
                  </a:tcPr>
                </a:tc>
                <a:tc>
                  <a:txBody>
                    <a:bodyPr/>
                    <a:lstStyle/>
                    <a:p>
                      <a:pPr algn="ctr" fontAlgn="ctr"/>
                      <a:r>
                        <a:rPr lang="es-MX" sz="700" b="1" i="0" u="none" strike="noStrike">
                          <a:solidFill>
                            <a:srgbClr val="002060"/>
                          </a:solidFill>
                          <a:effectLst/>
                          <a:latin typeface="Century Gothic" panose="020B0502020202020204" pitchFamily="34" charset="0"/>
                        </a:rPr>
                        <a:t>-0.5%</a:t>
                      </a:r>
                    </a:p>
                  </a:txBody>
                  <a:tcPr marL="5207" marR="5207" marT="5207"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a:noFill/>
                    </a:lnB>
                    <a:solidFill>
                      <a:srgbClr val="D9D9D9"/>
                    </a:solidFill>
                  </a:tcPr>
                </a:tc>
                <a:tc rowSpan="3">
                  <a:txBody>
                    <a:bodyPr/>
                    <a:lstStyle/>
                    <a:p>
                      <a:pPr algn="ctr" fontAlgn="ctr"/>
                      <a:r>
                        <a:rPr lang="es-MX" sz="700" b="1" i="0" u="none" strike="noStrike">
                          <a:solidFill>
                            <a:srgbClr val="002060"/>
                          </a:solidFill>
                          <a:effectLst/>
                          <a:latin typeface="Century Gothic" panose="020B0502020202020204" pitchFamily="34" charset="0"/>
                        </a:rPr>
                        <a:t>-0.6%</a:t>
                      </a:r>
                    </a:p>
                  </a:txBody>
                  <a:tcPr marL="5207" marR="5207" marT="5207"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extLst>
                  <a:ext uri="{0D108BD9-81ED-4DB2-BD59-A6C34878D82A}">
                    <a16:rowId xmlns:a16="http://schemas.microsoft.com/office/drawing/2014/main" xmlns="" val="482452596"/>
                  </a:ext>
                </a:extLst>
              </a:tr>
              <a:tr h="114401">
                <a:tc vMerge="1">
                  <a:txBody>
                    <a:bodyPr/>
                    <a:lstStyle/>
                    <a:p>
                      <a:endParaRPr lang="es-MX"/>
                    </a:p>
                  </a:txBody>
                  <a:tcPr/>
                </a:tc>
                <a:tc>
                  <a:txBody>
                    <a:bodyPr/>
                    <a:lstStyle/>
                    <a:p>
                      <a:pPr algn="ctr" fontAlgn="ctr"/>
                      <a:r>
                        <a:rPr lang="es-MX" sz="700" b="1" i="0" u="none" strike="noStrike">
                          <a:solidFill>
                            <a:srgbClr val="002060"/>
                          </a:solidFill>
                          <a:effectLst/>
                          <a:latin typeface="Century Gothic" panose="020B0502020202020204" pitchFamily="34" charset="0"/>
                        </a:rPr>
                        <a:t>Pesos</a:t>
                      </a:r>
                    </a:p>
                  </a:txBody>
                  <a:tcPr marL="5207" marR="5207" marT="5207"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1B_MEXRISK_ISHRS</a:t>
                      </a:r>
                    </a:p>
                  </a:txBody>
                  <a:tcPr marL="5207" marR="5207" marT="5207"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MSCI México Risk</a:t>
                      </a:r>
                    </a:p>
                  </a:txBody>
                  <a:tcPr marL="5207" marR="5207" marT="5207" marB="0" anchor="ctr">
                    <a:lnL>
                      <a:noFill/>
                    </a:lnL>
                    <a:lnR>
                      <a:noFill/>
                    </a:lnR>
                    <a:lnT>
                      <a:noFill/>
                    </a:lnT>
                    <a:lnB>
                      <a:noFill/>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432</a:t>
                      </a:r>
                    </a:p>
                  </a:txBody>
                  <a:tcPr marL="5207" marR="5207" marT="5207"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0.3%</a:t>
                      </a:r>
                    </a:p>
                  </a:txBody>
                  <a:tcPr marL="5207" marR="5207" marT="5207"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vMerge="1">
                  <a:txBody>
                    <a:bodyPr/>
                    <a:lstStyle/>
                    <a:p>
                      <a:endParaRPr lang="es-MX"/>
                    </a:p>
                  </a:txBody>
                  <a:tcPr/>
                </a:tc>
                <a:tc>
                  <a:txBody>
                    <a:bodyPr/>
                    <a:lstStyle/>
                    <a:p>
                      <a:pPr algn="ctr" fontAlgn="ctr"/>
                      <a:r>
                        <a:rPr lang="es-MX" sz="700" b="0" i="0" u="none" strike="noStrike">
                          <a:solidFill>
                            <a:srgbClr val="002060"/>
                          </a:solidFill>
                          <a:effectLst/>
                          <a:latin typeface="Century Gothic" panose="020B0502020202020204" pitchFamily="34" charset="0"/>
                        </a:rPr>
                        <a:t>-3.5%</a:t>
                      </a:r>
                    </a:p>
                  </a:txBody>
                  <a:tcPr marL="5207" marR="5207" marT="5207"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700" b="1" i="0" u="none" strike="noStrike">
                          <a:solidFill>
                            <a:srgbClr val="002060"/>
                          </a:solidFill>
                          <a:effectLst/>
                          <a:latin typeface="Century Gothic" panose="020B0502020202020204" pitchFamily="34" charset="0"/>
                        </a:rPr>
                        <a:t>-0.1%</a:t>
                      </a:r>
                    </a:p>
                  </a:txBody>
                  <a:tcPr marL="5207" marR="5207" marT="5207"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-3.5%</a:t>
                      </a:r>
                    </a:p>
                  </a:txBody>
                  <a:tcPr marL="5207" marR="5207" marT="5207"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700" b="1" i="0" u="none" strike="noStrike">
                          <a:solidFill>
                            <a:srgbClr val="002060"/>
                          </a:solidFill>
                          <a:effectLst/>
                          <a:latin typeface="Century Gothic" panose="020B0502020202020204" pitchFamily="34" charset="0"/>
                        </a:rPr>
                        <a:t>-0.1%</a:t>
                      </a:r>
                    </a:p>
                  </a:txBody>
                  <a:tcPr marL="5207" marR="5207" marT="5207"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vMerge="1">
                  <a:txBody>
                    <a:bodyPr/>
                    <a:lstStyle/>
                    <a:p>
                      <a:endParaRPr lang="es-MX"/>
                    </a:p>
                  </a:txBody>
                  <a:tcPr/>
                </a:tc>
                <a:extLst>
                  <a:ext uri="{0D108BD9-81ED-4DB2-BD59-A6C34878D82A}">
                    <a16:rowId xmlns:a16="http://schemas.microsoft.com/office/drawing/2014/main" xmlns="" val="1623190010"/>
                  </a:ext>
                </a:extLst>
              </a:tr>
              <a:tr h="120121">
                <a:tc vMerge="1">
                  <a:txBody>
                    <a:bodyPr/>
                    <a:lstStyle/>
                    <a:p>
                      <a:endParaRPr lang="es-MX"/>
                    </a:p>
                  </a:txBody>
                  <a:tcPr/>
                </a:tc>
                <a:tc>
                  <a:txBody>
                    <a:bodyPr/>
                    <a:lstStyle/>
                    <a:p>
                      <a:pPr algn="ctr" fontAlgn="ctr"/>
                      <a:r>
                        <a:rPr lang="es-MX" sz="700" b="1" i="0" u="none" strike="noStrike">
                          <a:solidFill>
                            <a:srgbClr val="002060"/>
                          </a:solidFill>
                          <a:effectLst/>
                          <a:latin typeface="Century Gothic" panose="020B0502020202020204" pitchFamily="34" charset="0"/>
                        </a:rPr>
                        <a:t>Pesos</a:t>
                      </a:r>
                    </a:p>
                  </a:txBody>
                  <a:tcPr marL="5207" marR="5207" marT="5207"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1B_ILCTRAC_ISHRS</a:t>
                      </a:r>
                    </a:p>
                  </a:txBody>
                  <a:tcPr marL="5207" marR="5207" marT="5207" marB="0" anchor="ctr">
                    <a:lnL w="19050" cap="flat" cmpd="sng" algn="ctr">
                      <a:solidFill>
                        <a:srgbClr val="C00000"/>
                      </a:solidFill>
                      <a:prstDash val="solid"/>
                      <a:round/>
                      <a:headEnd type="none" w="med" len="med"/>
                      <a:tailEnd type="none" w="med" len="med"/>
                    </a:lnL>
                    <a:lnR>
                      <a:noFill/>
                    </a:lnR>
                    <a:lnT>
                      <a:noFill/>
                    </a:lnT>
                    <a:lnB w="19050" cap="flat" cmpd="sng" algn="ctr">
                      <a:solidFill>
                        <a:srgbClr val="C00000"/>
                      </a:solidFill>
                      <a:prstDash val="solid"/>
                      <a:round/>
                      <a:headEnd type="none" w="med" len="med"/>
                      <a:tailEnd type="none" w="med" len="med"/>
                    </a:lnB>
                    <a:solidFill>
                      <a:srgbClr val="D9D9D9"/>
                    </a:solidFill>
                  </a:tcPr>
                </a:tc>
                <a:tc>
                  <a:txBody>
                    <a:bodyPr/>
                    <a:lstStyle/>
                    <a:p>
                      <a:pPr algn="ctr" fontAlgn="ctr"/>
                      <a:r>
                        <a:rPr lang="es-MX" sz="700" b="0" i="0" u="none" strike="noStrike">
                          <a:solidFill>
                            <a:srgbClr val="002060"/>
                          </a:solidFill>
                          <a:effectLst/>
                          <a:latin typeface="Century Gothic" panose="020B0502020202020204" pitchFamily="34" charset="0"/>
                        </a:rPr>
                        <a:t>IPC "Large Cap" </a:t>
                      </a:r>
                    </a:p>
                  </a:txBody>
                  <a:tcPr marL="5207" marR="5207" marT="5207" marB="0" anchor="ctr">
                    <a:lnL>
                      <a:noFill/>
                    </a:lnL>
                    <a:lnR>
                      <a:noFill/>
                    </a:lnR>
                    <a:lnT>
                      <a:noFill/>
                    </a:lnT>
                    <a:lnB w="19050" cap="flat" cmpd="sng" algn="ctr">
                      <a:solidFill>
                        <a:srgbClr val="C00000"/>
                      </a:solidFill>
                      <a:prstDash val="solid"/>
                      <a:round/>
                      <a:headEnd type="none" w="med" len="med"/>
                      <a:tailEnd type="none" w="med" len="med"/>
                    </a:lnB>
                    <a:solidFill>
                      <a:srgbClr val="D9D9D9"/>
                    </a:solidFill>
                  </a:tcPr>
                </a:tc>
                <a:tc>
                  <a:txBody>
                    <a:bodyPr/>
                    <a:lstStyle/>
                    <a:p>
                      <a:pPr algn="ctr" fontAlgn="ctr"/>
                      <a:r>
                        <a:rPr lang="es-MX" sz="700" b="0" i="0" u="none" strike="noStrike">
                          <a:solidFill>
                            <a:srgbClr val="002060"/>
                          </a:solidFill>
                          <a:effectLst/>
                          <a:latin typeface="Century Gothic" panose="020B0502020202020204" pitchFamily="34" charset="0"/>
                        </a:rPr>
                        <a:t>192</a:t>
                      </a:r>
                    </a:p>
                  </a:txBody>
                  <a:tcPr marL="5207" marR="5207" marT="5207" marB="0" anchor="ctr">
                    <a:lnL>
                      <a:noFill/>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D9D9D9"/>
                    </a:solidFill>
                  </a:tcPr>
                </a:tc>
                <a:tc>
                  <a:txBody>
                    <a:bodyPr/>
                    <a:lstStyle/>
                    <a:p>
                      <a:pPr algn="ctr" fontAlgn="ctr"/>
                      <a:r>
                        <a:rPr lang="es-MX" sz="700" b="0" i="0" u="none" strike="noStrike">
                          <a:solidFill>
                            <a:srgbClr val="002060"/>
                          </a:solidFill>
                          <a:effectLst/>
                          <a:latin typeface="Century Gothic" panose="020B0502020202020204" pitchFamily="34" charset="0"/>
                        </a:rPr>
                        <a:t>0.1%</a:t>
                      </a:r>
                    </a:p>
                  </a:txBody>
                  <a:tcPr marL="5207" marR="5207" marT="5207"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D9D9D9"/>
                    </a:solidFill>
                  </a:tcPr>
                </a:tc>
                <a:tc vMerge="1">
                  <a:txBody>
                    <a:bodyPr/>
                    <a:lstStyle/>
                    <a:p>
                      <a:endParaRPr lang="es-MX"/>
                    </a:p>
                  </a:txBody>
                  <a:tcPr/>
                </a:tc>
                <a:tc>
                  <a:txBody>
                    <a:bodyPr/>
                    <a:lstStyle/>
                    <a:p>
                      <a:pPr algn="ctr" fontAlgn="ctr"/>
                      <a:r>
                        <a:rPr lang="es-MX" sz="700" b="0" i="0" u="none" strike="noStrike">
                          <a:solidFill>
                            <a:srgbClr val="002060"/>
                          </a:solidFill>
                          <a:effectLst/>
                          <a:latin typeface="Century Gothic" panose="020B0502020202020204" pitchFamily="34" charset="0"/>
                        </a:rPr>
                        <a:t>-4.3%</a:t>
                      </a:r>
                    </a:p>
                  </a:txBody>
                  <a:tcPr marL="5207" marR="5207" marT="5207" marB="0" anchor="ctr">
                    <a:lnL w="19050" cap="flat" cmpd="sng" algn="ctr">
                      <a:solidFill>
                        <a:srgbClr val="C00000"/>
                      </a:solidFill>
                      <a:prstDash val="solid"/>
                      <a:round/>
                      <a:headEnd type="none" w="med" len="med"/>
                      <a:tailEnd type="none" w="med" len="med"/>
                    </a:lnL>
                    <a:lnR>
                      <a:noFill/>
                    </a:lnR>
                    <a:lnT>
                      <a:noFill/>
                    </a:lnT>
                    <a:lnB w="19050" cap="flat" cmpd="sng" algn="ctr">
                      <a:solidFill>
                        <a:srgbClr val="C00000"/>
                      </a:solidFill>
                      <a:prstDash val="solid"/>
                      <a:round/>
                      <a:headEnd type="none" w="med" len="med"/>
                      <a:tailEnd type="none" w="med" len="med"/>
                    </a:lnB>
                    <a:solidFill>
                      <a:srgbClr val="D9D9D9"/>
                    </a:solidFill>
                  </a:tcPr>
                </a:tc>
                <a:tc>
                  <a:txBody>
                    <a:bodyPr/>
                    <a:lstStyle/>
                    <a:p>
                      <a:pPr algn="ctr" fontAlgn="ctr"/>
                      <a:r>
                        <a:rPr lang="es-MX" sz="700" b="1" i="0" u="none" strike="noStrike">
                          <a:solidFill>
                            <a:srgbClr val="002060"/>
                          </a:solidFill>
                          <a:effectLst/>
                          <a:latin typeface="Century Gothic" panose="020B0502020202020204" pitchFamily="34" charset="0"/>
                        </a:rPr>
                        <a:t>-0.1%</a:t>
                      </a:r>
                    </a:p>
                  </a:txBody>
                  <a:tcPr marL="5207" marR="5207" marT="5207" marB="0" anchor="ctr">
                    <a:lnL>
                      <a:noFill/>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D9D9D9"/>
                    </a:solidFill>
                  </a:tcPr>
                </a:tc>
                <a:tc>
                  <a:txBody>
                    <a:bodyPr/>
                    <a:lstStyle/>
                    <a:p>
                      <a:pPr algn="ctr" fontAlgn="ctr"/>
                      <a:r>
                        <a:rPr lang="es-MX" sz="700" b="0" i="0" u="none" strike="noStrike">
                          <a:solidFill>
                            <a:srgbClr val="002060"/>
                          </a:solidFill>
                          <a:effectLst/>
                          <a:latin typeface="Century Gothic" panose="020B0502020202020204" pitchFamily="34" charset="0"/>
                        </a:rPr>
                        <a:t>-4.3%</a:t>
                      </a:r>
                    </a:p>
                  </a:txBody>
                  <a:tcPr marL="5207" marR="5207" marT="5207" marB="0" anchor="ctr">
                    <a:lnL w="19050" cap="flat" cmpd="sng" algn="ctr">
                      <a:solidFill>
                        <a:srgbClr val="C00000"/>
                      </a:solidFill>
                      <a:prstDash val="solid"/>
                      <a:round/>
                      <a:headEnd type="none" w="med" len="med"/>
                      <a:tailEnd type="none" w="med" len="med"/>
                    </a:lnL>
                    <a:lnR>
                      <a:noFill/>
                    </a:lnR>
                    <a:lnT>
                      <a:noFill/>
                    </a:lnT>
                    <a:lnB w="19050" cap="flat" cmpd="sng" algn="ctr">
                      <a:solidFill>
                        <a:srgbClr val="C00000"/>
                      </a:solidFill>
                      <a:prstDash val="solid"/>
                      <a:round/>
                      <a:headEnd type="none" w="med" len="med"/>
                      <a:tailEnd type="none" w="med" len="med"/>
                    </a:lnB>
                    <a:solidFill>
                      <a:srgbClr val="D9D9D9"/>
                    </a:solidFill>
                  </a:tcPr>
                </a:tc>
                <a:tc>
                  <a:txBody>
                    <a:bodyPr/>
                    <a:lstStyle/>
                    <a:p>
                      <a:pPr algn="ctr" fontAlgn="ctr"/>
                      <a:r>
                        <a:rPr lang="es-MX" sz="700" b="1" i="0" u="none" strike="noStrike">
                          <a:solidFill>
                            <a:srgbClr val="002060"/>
                          </a:solidFill>
                          <a:effectLst/>
                          <a:latin typeface="Century Gothic" panose="020B0502020202020204" pitchFamily="34" charset="0"/>
                        </a:rPr>
                        <a:t>-0.1%</a:t>
                      </a:r>
                    </a:p>
                  </a:txBody>
                  <a:tcPr marL="5207" marR="5207" marT="5207" marB="0" anchor="ctr">
                    <a:lnL>
                      <a:noFill/>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D9D9D9"/>
                    </a:solidFill>
                  </a:tcPr>
                </a:tc>
                <a:tc vMerge="1">
                  <a:txBody>
                    <a:bodyPr/>
                    <a:lstStyle/>
                    <a:p>
                      <a:endParaRPr lang="es-MX"/>
                    </a:p>
                  </a:txBody>
                  <a:tcPr/>
                </a:tc>
                <a:extLst>
                  <a:ext uri="{0D108BD9-81ED-4DB2-BD59-A6C34878D82A}">
                    <a16:rowId xmlns:a16="http://schemas.microsoft.com/office/drawing/2014/main" xmlns="" val="4078883492"/>
                  </a:ext>
                </a:extLst>
              </a:tr>
              <a:tr h="120121">
                <a:tc rowSpan="10">
                  <a:txBody>
                    <a:bodyPr/>
                    <a:lstStyle/>
                    <a:p>
                      <a:pPr algn="ctr" fontAlgn="ctr"/>
                      <a:r>
                        <a:rPr lang="es-MX" sz="700" b="1" i="0" u="none" strike="noStrike">
                          <a:solidFill>
                            <a:srgbClr val="002060"/>
                          </a:solidFill>
                          <a:effectLst/>
                          <a:latin typeface="Century Gothic" panose="020B0502020202020204" pitchFamily="34" charset="0"/>
                        </a:rPr>
                        <a:t>Estados Unidos</a:t>
                      </a:r>
                    </a:p>
                  </a:txBody>
                  <a:tcPr marL="5207" marR="5207" marT="5207" marB="0" vert="vert27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700" b="1" i="0" u="none" strike="noStrike">
                          <a:solidFill>
                            <a:srgbClr val="002060"/>
                          </a:solidFill>
                          <a:effectLst/>
                          <a:latin typeface="Century Gothic" panose="020B0502020202020204" pitchFamily="34" charset="0"/>
                        </a:rPr>
                        <a:t>Dólares</a:t>
                      </a:r>
                    </a:p>
                  </a:txBody>
                  <a:tcPr marL="5207" marR="5207" marT="5207"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1I_IVV_*</a:t>
                      </a:r>
                    </a:p>
                  </a:txBody>
                  <a:tcPr marL="5207" marR="5207" marT="5207" marB="0" anchor="ctr">
                    <a:lnL w="19050" cap="flat" cmpd="sng" algn="ctr">
                      <a:solidFill>
                        <a:srgbClr val="C00000"/>
                      </a:solidFill>
                      <a:prstDash val="solid"/>
                      <a:round/>
                      <a:headEnd type="none" w="med" len="med"/>
                      <a:tailEnd type="none" w="med" len="med"/>
                    </a:lnL>
                    <a:lnR>
                      <a:noFill/>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S&amp;P 500 Index</a:t>
                      </a:r>
                    </a:p>
                  </a:txBody>
                  <a:tcPr marL="5207" marR="5207" marT="5207" marB="0" anchor="ctr">
                    <a:lnL>
                      <a:noFill/>
                    </a:lnL>
                    <a:lnR>
                      <a:noFill/>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1,904</a:t>
                      </a:r>
                    </a:p>
                  </a:txBody>
                  <a:tcPr marL="5207" marR="5207" marT="5207"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1.5%</a:t>
                      </a:r>
                    </a:p>
                  </a:txBody>
                  <a:tcPr marL="5207" marR="5207" marT="5207"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a:noFill/>
                    </a:lnB>
                    <a:solidFill>
                      <a:srgbClr val="FFFFFF"/>
                    </a:solidFill>
                  </a:tcPr>
                </a:tc>
                <a:tc rowSpan="10">
                  <a:txBody>
                    <a:bodyPr/>
                    <a:lstStyle/>
                    <a:p>
                      <a:pPr algn="ctr" fontAlgn="ctr"/>
                      <a:r>
                        <a:rPr lang="es-MX" sz="700" b="0" i="0" u="none" strike="noStrike">
                          <a:solidFill>
                            <a:srgbClr val="002060"/>
                          </a:solidFill>
                          <a:effectLst/>
                          <a:latin typeface="Century Gothic" panose="020B0502020202020204" pitchFamily="34" charset="0"/>
                        </a:rPr>
                        <a:t>36.8%</a:t>
                      </a:r>
                    </a:p>
                  </a:txBody>
                  <a:tcPr marL="5207" marR="5207" marT="5207"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1.7%</a:t>
                      </a:r>
                    </a:p>
                  </a:txBody>
                  <a:tcPr marL="5207" marR="5207" marT="5207" marB="0" anchor="ctr">
                    <a:lnL w="19050" cap="flat" cmpd="sng" algn="ctr">
                      <a:solidFill>
                        <a:srgbClr val="C00000"/>
                      </a:solidFill>
                      <a:prstDash val="solid"/>
                      <a:round/>
                      <a:headEnd type="none" w="med" len="med"/>
                      <a:tailEnd type="none" w="med" len="med"/>
                    </a:lnL>
                    <a:lnR>
                      <a:noFill/>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ctr"/>
                      <a:r>
                        <a:rPr lang="es-MX" sz="700" b="1" i="0" u="none" strike="noStrike">
                          <a:solidFill>
                            <a:srgbClr val="002060"/>
                          </a:solidFill>
                          <a:effectLst/>
                          <a:latin typeface="Century Gothic" panose="020B0502020202020204" pitchFamily="34" charset="0"/>
                        </a:rPr>
                        <a:t>0.2%</a:t>
                      </a:r>
                    </a:p>
                  </a:txBody>
                  <a:tcPr marL="5207" marR="5207" marT="5207"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-2.6%</a:t>
                      </a:r>
                    </a:p>
                  </a:txBody>
                  <a:tcPr marL="5207" marR="5207" marT="5207" marB="0" anchor="ctr">
                    <a:lnL w="19050" cap="flat" cmpd="sng" algn="ctr">
                      <a:solidFill>
                        <a:srgbClr val="C00000"/>
                      </a:solidFill>
                      <a:prstDash val="solid"/>
                      <a:round/>
                      <a:headEnd type="none" w="med" len="med"/>
                      <a:tailEnd type="none" w="med" len="med"/>
                    </a:lnL>
                    <a:lnR>
                      <a:noFill/>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ctr"/>
                      <a:r>
                        <a:rPr lang="es-MX" sz="700" b="1" i="0" u="none" strike="noStrike">
                          <a:solidFill>
                            <a:srgbClr val="002060"/>
                          </a:solidFill>
                          <a:effectLst/>
                          <a:latin typeface="Century Gothic" panose="020B0502020202020204" pitchFamily="34" charset="0"/>
                        </a:rPr>
                        <a:t>-0.3%</a:t>
                      </a:r>
                    </a:p>
                  </a:txBody>
                  <a:tcPr marL="5207" marR="5207" marT="5207"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a:noFill/>
                    </a:lnB>
                    <a:solidFill>
                      <a:srgbClr val="FFFFFF"/>
                    </a:solidFill>
                  </a:tcPr>
                </a:tc>
                <a:tc rowSpan="10">
                  <a:txBody>
                    <a:bodyPr/>
                    <a:lstStyle/>
                    <a:p>
                      <a:pPr algn="ctr" fontAlgn="ctr"/>
                      <a:r>
                        <a:rPr lang="es-MX" sz="700" b="1" i="0" u="none" strike="noStrike">
                          <a:solidFill>
                            <a:srgbClr val="002060"/>
                          </a:solidFill>
                          <a:effectLst/>
                          <a:latin typeface="Century Gothic" panose="020B0502020202020204" pitchFamily="34" charset="0"/>
                        </a:rPr>
                        <a:t>-1.4%</a:t>
                      </a:r>
                    </a:p>
                  </a:txBody>
                  <a:tcPr marL="5207" marR="5207" marT="5207"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extLst>
                  <a:ext uri="{0D108BD9-81ED-4DB2-BD59-A6C34878D82A}">
                    <a16:rowId xmlns:a16="http://schemas.microsoft.com/office/drawing/2014/main" xmlns="" val="703859691"/>
                  </a:ext>
                </a:extLst>
              </a:tr>
              <a:tr h="114401">
                <a:tc vMerge="1">
                  <a:txBody>
                    <a:bodyPr/>
                    <a:lstStyle/>
                    <a:p>
                      <a:endParaRPr lang="es-MX"/>
                    </a:p>
                  </a:txBody>
                  <a:tcPr/>
                </a:tc>
                <a:tc>
                  <a:txBody>
                    <a:bodyPr/>
                    <a:lstStyle/>
                    <a:p>
                      <a:pPr algn="ctr" fontAlgn="ctr"/>
                      <a:r>
                        <a:rPr lang="es-MX" sz="700" b="1" i="0" u="none" strike="noStrike">
                          <a:solidFill>
                            <a:srgbClr val="002060"/>
                          </a:solidFill>
                          <a:effectLst/>
                          <a:latin typeface="Century Gothic" panose="020B0502020202020204" pitchFamily="34" charset="0"/>
                        </a:rPr>
                        <a:t>Dólares</a:t>
                      </a:r>
                    </a:p>
                  </a:txBody>
                  <a:tcPr marL="5207" marR="5207" marT="5207"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0" i="1" u="sng" strike="noStrike">
                          <a:solidFill>
                            <a:srgbClr val="002060"/>
                          </a:solidFill>
                          <a:effectLst/>
                          <a:latin typeface="Century Gothic" panose="020B0502020202020204" pitchFamily="34" charset="0"/>
                        </a:rPr>
                        <a:t>1I_USMV_*</a:t>
                      </a:r>
                    </a:p>
                  </a:txBody>
                  <a:tcPr marL="5207" marR="5207" marT="5207" marB="0" anchor="ctr">
                    <a:lnL w="19050" cap="flat" cmpd="sng" algn="ctr">
                      <a:solidFill>
                        <a:srgbClr val="C00000"/>
                      </a:solidFill>
                      <a:prstDash val="solid"/>
                      <a:round/>
                      <a:headEnd type="none" w="med" len="med"/>
                      <a:tailEnd type="none" w="med" len="med"/>
                    </a:lnL>
                    <a:lnR>
                      <a:noFill/>
                    </a:lnR>
                    <a:lnT>
                      <a:noFill/>
                    </a:lnT>
                    <a:lnB>
                      <a:noFill/>
                    </a:lnB>
                    <a:solidFill>
                      <a:srgbClr val="D9D9D9"/>
                    </a:solidFill>
                  </a:tcPr>
                </a:tc>
                <a:tc>
                  <a:txBody>
                    <a:bodyPr/>
                    <a:lstStyle/>
                    <a:p>
                      <a:pPr algn="ctr" fontAlgn="ctr"/>
                      <a:r>
                        <a:rPr lang="es-MX" sz="700" b="0" i="1" u="sng" strike="noStrike">
                          <a:solidFill>
                            <a:srgbClr val="002060"/>
                          </a:solidFill>
                          <a:effectLst/>
                          <a:latin typeface="Century Gothic" panose="020B0502020202020204" pitchFamily="34" charset="0"/>
                        </a:rPr>
                        <a:t>Minima Volatilidad</a:t>
                      </a:r>
                    </a:p>
                  </a:txBody>
                  <a:tcPr marL="5207" marR="5207" marT="5207" marB="0" anchor="ctr">
                    <a:lnL>
                      <a:noFill/>
                    </a:lnL>
                    <a:lnR>
                      <a:noFill/>
                    </a:lnR>
                    <a:lnT>
                      <a:noFill/>
                    </a:lnT>
                    <a:lnB>
                      <a:noFill/>
                    </a:lnB>
                    <a:solidFill>
                      <a:srgbClr val="D9D9D9"/>
                    </a:solidFill>
                  </a:tcPr>
                </a:tc>
                <a:tc>
                  <a:txBody>
                    <a:bodyPr/>
                    <a:lstStyle/>
                    <a:p>
                      <a:pPr algn="ctr" fontAlgn="ctr"/>
                      <a:r>
                        <a:rPr lang="es-MX" sz="700" b="0" i="1" u="sng" strike="noStrike">
                          <a:solidFill>
                            <a:srgbClr val="002060"/>
                          </a:solidFill>
                          <a:effectLst/>
                          <a:latin typeface="Century Gothic" panose="020B0502020202020204" pitchFamily="34" charset="0"/>
                        </a:rPr>
                        <a:t>1,116</a:t>
                      </a:r>
                    </a:p>
                  </a:txBody>
                  <a:tcPr marL="5207" marR="5207" marT="5207" marB="0" anchor="ctr">
                    <a:lnL>
                      <a:noFill/>
                    </a:lnL>
                    <a:lnR w="19050" cap="flat" cmpd="sng" algn="ctr">
                      <a:solidFill>
                        <a:srgbClr val="C00000"/>
                      </a:solidFill>
                      <a:prstDash val="solid"/>
                      <a:round/>
                      <a:headEnd type="none" w="med" len="med"/>
                      <a:tailEnd type="none" w="med" len="med"/>
                    </a:lnR>
                    <a:lnT>
                      <a:noFill/>
                    </a:lnT>
                    <a:lnB>
                      <a:noFill/>
                    </a:lnB>
                    <a:solidFill>
                      <a:srgbClr val="D9D9D9"/>
                    </a:solidFill>
                  </a:tcPr>
                </a:tc>
                <a:tc>
                  <a:txBody>
                    <a:bodyPr/>
                    <a:lstStyle/>
                    <a:p>
                      <a:pPr algn="ctr" fontAlgn="ctr"/>
                      <a:r>
                        <a:rPr lang="es-MX" sz="700" b="0" i="0" u="none" strike="noStrike">
                          <a:solidFill>
                            <a:srgbClr val="002060"/>
                          </a:solidFill>
                          <a:effectLst/>
                          <a:latin typeface="Century Gothic" panose="020B0502020202020204" pitchFamily="34" charset="0"/>
                        </a:rPr>
                        <a:t>0.9%</a:t>
                      </a:r>
                    </a:p>
                  </a:txBody>
                  <a:tcPr marL="5207" marR="5207" marT="5207"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D9D9D9"/>
                    </a:solidFill>
                  </a:tcPr>
                </a:tc>
                <a:tc vMerge="1">
                  <a:txBody>
                    <a:bodyPr/>
                    <a:lstStyle/>
                    <a:p>
                      <a:endParaRPr lang="es-MX"/>
                    </a:p>
                  </a:txBody>
                  <a:tcPr/>
                </a:tc>
                <a:tc>
                  <a:txBody>
                    <a:bodyPr/>
                    <a:lstStyle/>
                    <a:p>
                      <a:pPr algn="ctr" fontAlgn="ctr"/>
                      <a:r>
                        <a:rPr lang="es-MX" sz="700" b="0" i="0" u="none" strike="noStrike">
                          <a:solidFill>
                            <a:srgbClr val="002060"/>
                          </a:solidFill>
                          <a:effectLst/>
                          <a:latin typeface="Century Gothic" panose="020B0502020202020204" pitchFamily="34" charset="0"/>
                        </a:rPr>
                        <a:t>-0.9%</a:t>
                      </a:r>
                    </a:p>
                  </a:txBody>
                  <a:tcPr marL="5207" marR="5207" marT="5207" marB="0" anchor="ctr">
                    <a:lnL w="19050" cap="flat" cmpd="sng" algn="ctr">
                      <a:solidFill>
                        <a:srgbClr val="C00000"/>
                      </a:solidFill>
                      <a:prstDash val="solid"/>
                      <a:round/>
                      <a:headEnd type="none" w="med" len="med"/>
                      <a:tailEnd type="none" w="med" len="med"/>
                    </a:lnL>
                    <a:lnR>
                      <a:noFill/>
                    </a:lnR>
                    <a:lnT>
                      <a:noFill/>
                    </a:lnT>
                    <a:lnB>
                      <a:noFill/>
                    </a:lnB>
                    <a:solidFill>
                      <a:srgbClr val="D9D9D9"/>
                    </a:solidFill>
                  </a:tcPr>
                </a:tc>
                <a:tc>
                  <a:txBody>
                    <a:bodyPr/>
                    <a:lstStyle/>
                    <a:p>
                      <a:pPr algn="ctr" fontAlgn="ctr"/>
                      <a:r>
                        <a:rPr lang="es-MX" sz="700" b="1" i="0" u="none" strike="noStrike">
                          <a:solidFill>
                            <a:srgbClr val="002060"/>
                          </a:solidFill>
                          <a:effectLst/>
                          <a:latin typeface="Century Gothic" panose="020B0502020202020204" pitchFamily="34" charset="0"/>
                        </a:rPr>
                        <a:t>-0.1%</a:t>
                      </a:r>
                    </a:p>
                  </a:txBody>
                  <a:tcPr marL="5207" marR="5207" marT="5207" marB="0" anchor="ctr">
                    <a:lnL>
                      <a:noFill/>
                    </a:lnL>
                    <a:lnR w="19050" cap="flat" cmpd="sng" algn="ctr">
                      <a:solidFill>
                        <a:srgbClr val="C00000"/>
                      </a:solidFill>
                      <a:prstDash val="solid"/>
                      <a:round/>
                      <a:headEnd type="none" w="med" len="med"/>
                      <a:tailEnd type="none" w="med" len="med"/>
                    </a:lnR>
                    <a:lnT>
                      <a:noFill/>
                    </a:lnT>
                    <a:lnB>
                      <a:noFill/>
                    </a:lnB>
                    <a:solidFill>
                      <a:srgbClr val="D9D9D9"/>
                    </a:solidFill>
                  </a:tcPr>
                </a:tc>
                <a:tc>
                  <a:txBody>
                    <a:bodyPr/>
                    <a:lstStyle/>
                    <a:p>
                      <a:pPr algn="ctr" fontAlgn="ctr"/>
                      <a:r>
                        <a:rPr lang="es-MX" sz="700" b="0" i="0" u="none" strike="noStrike">
                          <a:solidFill>
                            <a:srgbClr val="002060"/>
                          </a:solidFill>
                          <a:effectLst/>
                          <a:latin typeface="Century Gothic" panose="020B0502020202020204" pitchFamily="34" charset="0"/>
                        </a:rPr>
                        <a:t>-5.1%</a:t>
                      </a:r>
                    </a:p>
                  </a:txBody>
                  <a:tcPr marL="5207" marR="5207" marT="5207" marB="0" anchor="ctr">
                    <a:lnL w="19050" cap="flat" cmpd="sng" algn="ctr">
                      <a:solidFill>
                        <a:srgbClr val="C00000"/>
                      </a:solidFill>
                      <a:prstDash val="solid"/>
                      <a:round/>
                      <a:headEnd type="none" w="med" len="med"/>
                      <a:tailEnd type="none" w="med" len="med"/>
                    </a:lnL>
                    <a:lnR>
                      <a:noFill/>
                    </a:lnR>
                    <a:lnT>
                      <a:noFill/>
                    </a:lnT>
                    <a:lnB>
                      <a:noFill/>
                    </a:lnB>
                    <a:solidFill>
                      <a:srgbClr val="D9D9D9"/>
                    </a:solidFill>
                  </a:tcPr>
                </a:tc>
                <a:tc>
                  <a:txBody>
                    <a:bodyPr/>
                    <a:lstStyle/>
                    <a:p>
                      <a:pPr algn="ctr" fontAlgn="ctr"/>
                      <a:r>
                        <a:rPr lang="es-MX" sz="700" b="1" i="0" u="none" strike="noStrike">
                          <a:solidFill>
                            <a:srgbClr val="002060"/>
                          </a:solidFill>
                          <a:effectLst/>
                          <a:latin typeface="Century Gothic" panose="020B0502020202020204" pitchFamily="34" charset="0"/>
                        </a:rPr>
                        <a:t>-0.4%</a:t>
                      </a:r>
                    </a:p>
                  </a:txBody>
                  <a:tcPr marL="5207" marR="5207" marT="5207" marB="0" anchor="ctr">
                    <a:lnL>
                      <a:noFill/>
                    </a:lnL>
                    <a:lnR w="19050" cap="flat" cmpd="sng" algn="ctr">
                      <a:solidFill>
                        <a:srgbClr val="C00000"/>
                      </a:solidFill>
                      <a:prstDash val="solid"/>
                      <a:round/>
                      <a:headEnd type="none" w="med" len="med"/>
                      <a:tailEnd type="none" w="med" len="med"/>
                    </a:lnR>
                    <a:lnT>
                      <a:noFill/>
                    </a:lnT>
                    <a:lnB>
                      <a:noFill/>
                    </a:lnB>
                    <a:solidFill>
                      <a:srgbClr val="D9D9D9"/>
                    </a:solidFill>
                  </a:tcPr>
                </a:tc>
                <a:tc vMerge="1">
                  <a:txBody>
                    <a:bodyPr/>
                    <a:lstStyle/>
                    <a:p>
                      <a:endParaRPr lang="es-MX"/>
                    </a:p>
                  </a:txBody>
                  <a:tcPr/>
                </a:tc>
                <a:extLst>
                  <a:ext uri="{0D108BD9-81ED-4DB2-BD59-A6C34878D82A}">
                    <a16:rowId xmlns:a16="http://schemas.microsoft.com/office/drawing/2014/main" xmlns="" val="1200050851"/>
                  </a:ext>
                </a:extLst>
              </a:tr>
              <a:tr h="120121">
                <a:tc vMerge="1">
                  <a:txBody>
                    <a:bodyPr/>
                    <a:lstStyle/>
                    <a:p>
                      <a:endParaRPr lang="es-MX"/>
                    </a:p>
                  </a:txBody>
                  <a:tcPr/>
                </a:tc>
                <a:tc>
                  <a:txBody>
                    <a:bodyPr/>
                    <a:lstStyle/>
                    <a:p>
                      <a:pPr algn="ctr" fontAlgn="ctr"/>
                      <a:r>
                        <a:rPr lang="es-MX" sz="700" b="1" i="0" u="none" strike="noStrike">
                          <a:solidFill>
                            <a:srgbClr val="002060"/>
                          </a:solidFill>
                          <a:effectLst/>
                          <a:latin typeface="Century Gothic" panose="020B0502020202020204" pitchFamily="34" charset="0"/>
                        </a:rPr>
                        <a:t>Dólares</a:t>
                      </a:r>
                    </a:p>
                  </a:txBody>
                  <a:tcPr marL="5207" marR="5207" marT="5207"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0" i="1" u="sng" strike="noStrike">
                          <a:solidFill>
                            <a:srgbClr val="002060"/>
                          </a:solidFill>
                          <a:effectLst/>
                          <a:latin typeface="Century Gothic" panose="020B0502020202020204" pitchFamily="34" charset="0"/>
                        </a:rPr>
                        <a:t>1I_XLU_*</a:t>
                      </a:r>
                    </a:p>
                  </a:txBody>
                  <a:tcPr marL="5207" marR="5207" marT="5207"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700" b="0" i="1" u="sng" strike="noStrike">
                          <a:solidFill>
                            <a:srgbClr val="002060"/>
                          </a:solidFill>
                          <a:effectLst/>
                          <a:latin typeface="Century Gothic" panose="020B0502020202020204" pitchFamily="34" charset="0"/>
                        </a:rPr>
                        <a:t>Servicios Públicos</a:t>
                      </a:r>
                    </a:p>
                  </a:txBody>
                  <a:tcPr marL="5207" marR="5207" marT="5207" marB="0" anchor="ctr">
                    <a:lnL>
                      <a:noFill/>
                    </a:lnL>
                    <a:lnR>
                      <a:noFill/>
                    </a:lnR>
                    <a:lnT>
                      <a:noFill/>
                    </a:lnT>
                    <a:lnB>
                      <a:noFill/>
                    </a:lnB>
                    <a:solidFill>
                      <a:srgbClr val="FFFFFF"/>
                    </a:solidFill>
                  </a:tcPr>
                </a:tc>
                <a:tc>
                  <a:txBody>
                    <a:bodyPr/>
                    <a:lstStyle/>
                    <a:p>
                      <a:pPr algn="ctr" fontAlgn="ctr"/>
                      <a:r>
                        <a:rPr lang="es-MX" sz="700" b="0" i="1" u="sng" strike="noStrike">
                          <a:solidFill>
                            <a:srgbClr val="002060"/>
                          </a:solidFill>
                          <a:effectLst/>
                          <a:latin typeface="Century Gothic" panose="020B0502020202020204" pitchFamily="34" charset="0"/>
                        </a:rPr>
                        <a:t>379</a:t>
                      </a:r>
                    </a:p>
                  </a:txBody>
                  <a:tcPr marL="5207" marR="5207" marT="5207"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0.3%</a:t>
                      </a:r>
                    </a:p>
                  </a:txBody>
                  <a:tcPr marL="5207" marR="5207" marT="5207"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vMerge="1">
                  <a:txBody>
                    <a:bodyPr/>
                    <a:lstStyle/>
                    <a:p>
                      <a:endParaRPr lang="es-MX"/>
                    </a:p>
                  </a:txBody>
                  <a:tcPr/>
                </a:tc>
                <a:tc>
                  <a:txBody>
                    <a:bodyPr/>
                    <a:lstStyle/>
                    <a:p>
                      <a:pPr algn="ctr" fontAlgn="ctr"/>
                      <a:r>
                        <a:rPr lang="es-MX" sz="700" b="0" i="0" u="none" strike="noStrike">
                          <a:solidFill>
                            <a:srgbClr val="002060"/>
                          </a:solidFill>
                          <a:effectLst/>
                          <a:latin typeface="Century Gothic" panose="020B0502020202020204" pitchFamily="34" charset="0"/>
                        </a:rPr>
                        <a:t>-6.9%</a:t>
                      </a:r>
                    </a:p>
                  </a:txBody>
                  <a:tcPr marL="5207" marR="5207" marT="5207"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700" b="1" i="0" u="none" strike="noStrike">
                          <a:solidFill>
                            <a:srgbClr val="002060"/>
                          </a:solidFill>
                          <a:effectLst/>
                          <a:latin typeface="Century Gothic" panose="020B0502020202020204" pitchFamily="34" charset="0"/>
                        </a:rPr>
                        <a:t>-0.2%</a:t>
                      </a:r>
                    </a:p>
                  </a:txBody>
                  <a:tcPr marL="5207" marR="5207" marT="5207"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-10.8%</a:t>
                      </a:r>
                    </a:p>
                  </a:txBody>
                  <a:tcPr marL="5207" marR="5207" marT="5207"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700" b="1" i="0" u="none" strike="noStrike">
                          <a:solidFill>
                            <a:srgbClr val="002060"/>
                          </a:solidFill>
                          <a:effectLst/>
                          <a:latin typeface="Century Gothic" panose="020B0502020202020204" pitchFamily="34" charset="0"/>
                        </a:rPr>
                        <a:t>-0.3%</a:t>
                      </a:r>
                    </a:p>
                  </a:txBody>
                  <a:tcPr marL="5207" marR="5207" marT="5207"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vMerge="1">
                  <a:txBody>
                    <a:bodyPr/>
                    <a:lstStyle/>
                    <a:p>
                      <a:endParaRPr lang="es-MX"/>
                    </a:p>
                  </a:txBody>
                  <a:tcPr/>
                </a:tc>
                <a:extLst>
                  <a:ext uri="{0D108BD9-81ED-4DB2-BD59-A6C34878D82A}">
                    <a16:rowId xmlns:a16="http://schemas.microsoft.com/office/drawing/2014/main" xmlns="" val="1478856365"/>
                  </a:ext>
                </a:extLst>
              </a:tr>
              <a:tr h="125841">
                <a:tc vMerge="1">
                  <a:txBody>
                    <a:bodyPr/>
                    <a:lstStyle/>
                    <a:p>
                      <a:endParaRPr lang="es-MX"/>
                    </a:p>
                  </a:txBody>
                  <a:tcPr/>
                </a:tc>
                <a:tc>
                  <a:txBody>
                    <a:bodyPr/>
                    <a:lstStyle/>
                    <a:p>
                      <a:pPr algn="ctr" fontAlgn="ctr"/>
                      <a:r>
                        <a:rPr lang="es-MX" sz="700" b="1" i="0" u="none" strike="noStrike">
                          <a:solidFill>
                            <a:srgbClr val="002060"/>
                          </a:solidFill>
                          <a:effectLst/>
                          <a:latin typeface="Century Gothic" panose="020B0502020202020204" pitchFamily="34" charset="0"/>
                        </a:rPr>
                        <a:t>Dólares</a:t>
                      </a:r>
                    </a:p>
                  </a:txBody>
                  <a:tcPr marL="5207" marR="5207" marT="5207"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1I_XLK_*</a:t>
                      </a:r>
                    </a:p>
                  </a:txBody>
                  <a:tcPr marL="5207" marR="5207" marT="5207" marB="0" anchor="ctr">
                    <a:lnL w="19050" cap="flat" cmpd="sng" algn="ctr">
                      <a:solidFill>
                        <a:srgbClr val="C00000"/>
                      </a:solidFill>
                      <a:prstDash val="solid"/>
                      <a:round/>
                      <a:headEnd type="none" w="med" len="med"/>
                      <a:tailEnd type="none" w="med" len="med"/>
                    </a:lnL>
                    <a:lnR>
                      <a:noFill/>
                    </a:lnR>
                    <a:lnT>
                      <a:noFill/>
                    </a:lnT>
                    <a:lnB>
                      <a:noFill/>
                    </a:lnB>
                    <a:solidFill>
                      <a:srgbClr val="D9D9D9"/>
                    </a:solidFill>
                  </a:tcPr>
                </a:tc>
                <a:tc>
                  <a:txBody>
                    <a:bodyPr/>
                    <a:lstStyle/>
                    <a:p>
                      <a:pPr algn="ctr" fontAlgn="ctr"/>
                      <a:r>
                        <a:rPr lang="es-MX" sz="700" b="0" i="0" u="none" strike="noStrike">
                          <a:solidFill>
                            <a:srgbClr val="002060"/>
                          </a:solidFill>
                          <a:effectLst/>
                          <a:latin typeface="Century Gothic" panose="020B0502020202020204" pitchFamily="34" charset="0"/>
                        </a:rPr>
                        <a:t>Sector Tecnología</a:t>
                      </a:r>
                    </a:p>
                  </a:txBody>
                  <a:tcPr marL="5207" marR="5207" marT="5207" marB="0" anchor="ctr">
                    <a:lnL>
                      <a:noFill/>
                    </a:lnL>
                    <a:lnR>
                      <a:noFill/>
                    </a:lnR>
                    <a:lnT>
                      <a:noFill/>
                    </a:lnT>
                    <a:lnB>
                      <a:noFill/>
                    </a:lnB>
                    <a:solidFill>
                      <a:srgbClr val="D9D9D9"/>
                    </a:solidFill>
                  </a:tcPr>
                </a:tc>
                <a:tc>
                  <a:txBody>
                    <a:bodyPr/>
                    <a:lstStyle/>
                    <a:p>
                      <a:pPr algn="ctr" fontAlgn="ctr"/>
                      <a:r>
                        <a:rPr lang="es-MX" sz="700" b="0" i="0" u="none" strike="noStrike">
                          <a:solidFill>
                            <a:srgbClr val="002060"/>
                          </a:solidFill>
                          <a:effectLst/>
                          <a:latin typeface="Century Gothic" panose="020B0502020202020204" pitchFamily="34" charset="0"/>
                        </a:rPr>
                        <a:t>359</a:t>
                      </a:r>
                    </a:p>
                  </a:txBody>
                  <a:tcPr marL="5207" marR="5207" marT="5207" marB="0" anchor="ctr">
                    <a:lnL>
                      <a:noFill/>
                    </a:lnL>
                    <a:lnR w="19050" cap="flat" cmpd="sng" algn="ctr">
                      <a:solidFill>
                        <a:srgbClr val="C00000"/>
                      </a:solidFill>
                      <a:prstDash val="solid"/>
                      <a:round/>
                      <a:headEnd type="none" w="med" len="med"/>
                      <a:tailEnd type="none" w="med" len="med"/>
                    </a:lnR>
                    <a:lnT>
                      <a:noFill/>
                    </a:lnT>
                    <a:lnB>
                      <a:noFill/>
                    </a:lnB>
                    <a:solidFill>
                      <a:srgbClr val="D9D9D9"/>
                    </a:solidFill>
                  </a:tcPr>
                </a:tc>
                <a:tc>
                  <a:txBody>
                    <a:bodyPr/>
                    <a:lstStyle/>
                    <a:p>
                      <a:pPr algn="ctr" fontAlgn="ctr"/>
                      <a:r>
                        <a:rPr lang="es-MX" sz="700" b="0" i="0" u="none" strike="noStrike">
                          <a:solidFill>
                            <a:srgbClr val="002060"/>
                          </a:solidFill>
                          <a:effectLst/>
                          <a:latin typeface="Century Gothic" panose="020B0502020202020204" pitchFamily="34" charset="0"/>
                        </a:rPr>
                        <a:t>0.3%</a:t>
                      </a:r>
                    </a:p>
                  </a:txBody>
                  <a:tcPr marL="5207" marR="5207" marT="5207"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D9D9D9"/>
                    </a:solidFill>
                  </a:tcPr>
                </a:tc>
                <a:tc vMerge="1">
                  <a:txBody>
                    <a:bodyPr/>
                    <a:lstStyle/>
                    <a:p>
                      <a:endParaRPr lang="es-MX"/>
                    </a:p>
                  </a:txBody>
                  <a:tcPr/>
                </a:tc>
                <a:tc>
                  <a:txBody>
                    <a:bodyPr/>
                    <a:lstStyle/>
                    <a:p>
                      <a:pPr algn="ctr" fontAlgn="ctr"/>
                      <a:r>
                        <a:rPr lang="es-MX" sz="700" b="0" i="0" u="none" strike="noStrike">
                          <a:solidFill>
                            <a:srgbClr val="002060"/>
                          </a:solidFill>
                          <a:effectLst/>
                          <a:latin typeface="Century Gothic" panose="020B0502020202020204" pitchFamily="34" charset="0"/>
                        </a:rPr>
                        <a:t>6.6%</a:t>
                      </a:r>
                    </a:p>
                  </a:txBody>
                  <a:tcPr marL="5207" marR="5207" marT="5207" marB="0" anchor="ctr">
                    <a:lnL w="19050" cap="flat" cmpd="sng" algn="ctr">
                      <a:solidFill>
                        <a:srgbClr val="C00000"/>
                      </a:solidFill>
                      <a:prstDash val="solid"/>
                      <a:round/>
                      <a:headEnd type="none" w="med" len="med"/>
                      <a:tailEnd type="none" w="med" len="med"/>
                    </a:lnL>
                    <a:lnR>
                      <a:noFill/>
                    </a:lnR>
                    <a:lnT>
                      <a:noFill/>
                    </a:lnT>
                    <a:lnB>
                      <a:noFill/>
                    </a:lnB>
                    <a:solidFill>
                      <a:srgbClr val="D9D9D9"/>
                    </a:solidFill>
                  </a:tcPr>
                </a:tc>
                <a:tc>
                  <a:txBody>
                    <a:bodyPr/>
                    <a:lstStyle/>
                    <a:p>
                      <a:pPr algn="ctr" fontAlgn="ctr"/>
                      <a:r>
                        <a:rPr lang="es-MX" sz="700" b="1" i="0" u="none" strike="noStrike">
                          <a:solidFill>
                            <a:srgbClr val="002060"/>
                          </a:solidFill>
                          <a:effectLst/>
                          <a:latin typeface="Century Gothic" panose="020B0502020202020204" pitchFamily="34" charset="0"/>
                        </a:rPr>
                        <a:t>0.2%</a:t>
                      </a:r>
                    </a:p>
                  </a:txBody>
                  <a:tcPr marL="5207" marR="5207" marT="5207" marB="0" anchor="ctr">
                    <a:lnL>
                      <a:noFill/>
                    </a:lnL>
                    <a:lnR w="19050" cap="flat" cmpd="sng" algn="ctr">
                      <a:solidFill>
                        <a:srgbClr val="C00000"/>
                      </a:solidFill>
                      <a:prstDash val="solid"/>
                      <a:round/>
                      <a:headEnd type="none" w="med" len="med"/>
                      <a:tailEnd type="none" w="med" len="med"/>
                    </a:lnR>
                    <a:lnT>
                      <a:noFill/>
                    </a:lnT>
                    <a:lnB>
                      <a:noFill/>
                    </a:lnB>
                    <a:solidFill>
                      <a:srgbClr val="D9D9D9"/>
                    </a:solidFill>
                  </a:tcPr>
                </a:tc>
                <a:tc>
                  <a:txBody>
                    <a:bodyPr/>
                    <a:lstStyle/>
                    <a:p>
                      <a:pPr algn="ctr" fontAlgn="ctr"/>
                      <a:r>
                        <a:rPr lang="es-MX" sz="700" b="0" i="0" u="none" strike="noStrike">
                          <a:solidFill>
                            <a:srgbClr val="002060"/>
                          </a:solidFill>
                          <a:effectLst/>
                          <a:latin typeface="Century Gothic" panose="020B0502020202020204" pitchFamily="34" charset="0"/>
                        </a:rPr>
                        <a:t>1.7%</a:t>
                      </a:r>
                    </a:p>
                  </a:txBody>
                  <a:tcPr marL="5207" marR="5207" marT="5207" marB="0" anchor="ctr">
                    <a:lnL w="19050" cap="flat" cmpd="sng" algn="ctr">
                      <a:solidFill>
                        <a:srgbClr val="C00000"/>
                      </a:solidFill>
                      <a:prstDash val="solid"/>
                      <a:round/>
                      <a:headEnd type="none" w="med" len="med"/>
                      <a:tailEnd type="none" w="med" len="med"/>
                    </a:lnL>
                    <a:lnR>
                      <a:noFill/>
                    </a:lnR>
                    <a:lnT>
                      <a:noFill/>
                    </a:lnT>
                    <a:lnB>
                      <a:noFill/>
                    </a:lnB>
                    <a:solidFill>
                      <a:srgbClr val="D9D9D9"/>
                    </a:solidFill>
                  </a:tcPr>
                </a:tc>
                <a:tc>
                  <a:txBody>
                    <a:bodyPr/>
                    <a:lstStyle/>
                    <a:p>
                      <a:pPr algn="ctr" fontAlgn="ctr"/>
                      <a:r>
                        <a:rPr lang="es-MX" sz="700" b="1" i="0" u="none" strike="noStrike" dirty="0">
                          <a:solidFill>
                            <a:srgbClr val="002060"/>
                          </a:solidFill>
                          <a:effectLst/>
                          <a:latin typeface="Century Gothic" panose="020B0502020202020204" pitchFamily="34" charset="0"/>
                        </a:rPr>
                        <a:t>-</a:t>
                      </a:r>
                    </a:p>
                  </a:txBody>
                  <a:tcPr marL="5207" marR="5207" marT="5207" marB="0" anchor="ctr">
                    <a:lnL>
                      <a:noFill/>
                    </a:lnL>
                    <a:lnR w="19050" cap="flat" cmpd="sng" algn="ctr">
                      <a:solidFill>
                        <a:srgbClr val="C00000"/>
                      </a:solidFill>
                      <a:prstDash val="solid"/>
                      <a:round/>
                      <a:headEnd type="none" w="med" len="med"/>
                      <a:tailEnd type="none" w="med" len="med"/>
                    </a:lnR>
                    <a:lnT>
                      <a:noFill/>
                    </a:lnT>
                    <a:lnB>
                      <a:noFill/>
                    </a:lnB>
                    <a:solidFill>
                      <a:srgbClr val="D9D9D9"/>
                    </a:solidFill>
                  </a:tcPr>
                </a:tc>
                <a:tc vMerge="1">
                  <a:txBody>
                    <a:bodyPr/>
                    <a:lstStyle/>
                    <a:p>
                      <a:endParaRPr lang="es-MX"/>
                    </a:p>
                  </a:txBody>
                  <a:tcPr/>
                </a:tc>
                <a:extLst>
                  <a:ext uri="{0D108BD9-81ED-4DB2-BD59-A6C34878D82A}">
                    <a16:rowId xmlns:a16="http://schemas.microsoft.com/office/drawing/2014/main" xmlns="" val="3101065652"/>
                  </a:ext>
                </a:extLst>
              </a:tr>
              <a:tr h="125841">
                <a:tc vMerge="1">
                  <a:txBody>
                    <a:bodyPr/>
                    <a:lstStyle/>
                    <a:p>
                      <a:endParaRPr lang="es-MX"/>
                    </a:p>
                  </a:txBody>
                  <a:tcPr/>
                </a:tc>
                <a:tc>
                  <a:txBody>
                    <a:bodyPr/>
                    <a:lstStyle/>
                    <a:p>
                      <a:pPr algn="ctr" fontAlgn="ctr"/>
                      <a:r>
                        <a:rPr lang="es-MX" sz="700" b="1" i="0" u="none" strike="noStrike">
                          <a:solidFill>
                            <a:srgbClr val="002060"/>
                          </a:solidFill>
                          <a:effectLst/>
                          <a:latin typeface="Century Gothic" panose="020B0502020202020204" pitchFamily="34" charset="0"/>
                        </a:rPr>
                        <a:t>Dólares</a:t>
                      </a:r>
                    </a:p>
                  </a:txBody>
                  <a:tcPr marL="5207" marR="5207" marT="5207"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1I_QQQ_*</a:t>
                      </a:r>
                    </a:p>
                  </a:txBody>
                  <a:tcPr marL="5207" marR="5207" marT="5207"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NASDAQ Index</a:t>
                      </a:r>
                    </a:p>
                  </a:txBody>
                  <a:tcPr marL="5207" marR="5207" marT="5207" marB="0" anchor="ctr">
                    <a:lnL>
                      <a:noFill/>
                    </a:lnL>
                    <a:lnR>
                      <a:noFill/>
                    </a:lnR>
                    <a:lnT>
                      <a:noFill/>
                    </a:lnT>
                    <a:lnB>
                      <a:noFill/>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346</a:t>
                      </a:r>
                    </a:p>
                  </a:txBody>
                  <a:tcPr marL="5207" marR="5207" marT="5207"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0.3%</a:t>
                      </a:r>
                    </a:p>
                  </a:txBody>
                  <a:tcPr marL="5207" marR="5207" marT="5207"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vMerge="1">
                  <a:txBody>
                    <a:bodyPr/>
                    <a:lstStyle/>
                    <a:p>
                      <a:endParaRPr lang="es-MX"/>
                    </a:p>
                  </a:txBody>
                  <a:tcPr/>
                </a:tc>
                <a:tc>
                  <a:txBody>
                    <a:bodyPr/>
                    <a:lstStyle/>
                    <a:p>
                      <a:pPr algn="ctr" fontAlgn="ctr"/>
                      <a:r>
                        <a:rPr lang="es-MX" sz="700" b="0" i="0" u="none" strike="noStrike">
                          <a:solidFill>
                            <a:srgbClr val="002060"/>
                          </a:solidFill>
                          <a:effectLst/>
                          <a:latin typeface="Century Gothic" panose="020B0502020202020204" pitchFamily="34" charset="0"/>
                        </a:rPr>
                        <a:t>7.4%</a:t>
                      </a:r>
                    </a:p>
                  </a:txBody>
                  <a:tcPr marL="5207" marR="5207" marT="5207"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700" b="1" i="0" u="none" strike="noStrike">
                          <a:solidFill>
                            <a:srgbClr val="002060"/>
                          </a:solidFill>
                          <a:effectLst/>
                          <a:latin typeface="Century Gothic" panose="020B0502020202020204" pitchFamily="34" charset="0"/>
                        </a:rPr>
                        <a:t>0.2%</a:t>
                      </a:r>
                    </a:p>
                  </a:txBody>
                  <a:tcPr marL="5207" marR="5207" marT="5207"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2.8%</a:t>
                      </a:r>
                    </a:p>
                  </a:txBody>
                  <a:tcPr marL="5207" marR="5207" marT="5207"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700" b="1" i="0" u="none" strike="noStrike">
                          <a:solidFill>
                            <a:srgbClr val="002060"/>
                          </a:solidFill>
                          <a:effectLst/>
                          <a:latin typeface="Century Gothic" panose="020B0502020202020204" pitchFamily="34" charset="0"/>
                        </a:rPr>
                        <a:t>0.1%</a:t>
                      </a:r>
                    </a:p>
                  </a:txBody>
                  <a:tcPr marL="5207" marR="5207" marT="5207"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vMerge="1">
                  <a:txBody>
                    <a:bodyPr/>
                    <a:lstStyle/>
                    <a:p>
                      <a:endParaRPr lang="es-MX"/>
                    </a:p>
                  </a:txBody>
                  <a:tcPr/>
                </a:tc>
                <a:extLst>
                  <a:ext uri="{0D108BD9-81ED-4DB2-BD59-A6C34878D82A}">
                    <a16:rowId xmlns:a16="http://schemas.microsoft.com/office/drawing/2014/main" xmlns="" val="1247733907"/>
                  </a:ext>
                </a:extLst>
              </a:tr>
              <a:tr h="120121">
                <a:tc vMerge="1">
                  <a:txBody>
                    <a:bodyPr/>
                    <a:lstStyle/>
                    <a:p>
                      <a:endParaRPr lang="es-MX"/>
                    </a:p>
                  </a:txBody>
                  <a:tcPr/>
                </a:tc>
                <a:tc>
                  <a:txBody>
                    <a:bodyPr/>
                    <a:lstStyle/>
                    <a:p>
                      <a:pPr algn="ctr" fontAlgn="ctr"/>
                      <a:r>
                        <a:rPr lang="es-MX" sz="700" b="1" i="0" u="none" strike="noStrike">
                          <a:solidFill>
                            <a:srgbClr val="002060"/>
                          </a:solidFill>
                          <a:effectLst/>
                          <a:latin typeface="Century Gothic" panose="020B0502020202020204" pitchFamily="34" charset="0"/>
                        </a:rPr>
                        <a:t>Dólares</a:t>
                      </a:r>
                    </a:p>
                  </a:txBody>
                  <a:tcPr marL="5207" marR="5207" marT="5207"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1I_XLF_*</a:t>
                      </a:r>
                    </a:p>
                  </a:txBody>
                  <a:tcPr marL="5207" marR="5207" marT="5207" marB="0" anchor="ctr">
                    <a:lnL w="19050" cap="flat" cmpd="sng" algn="ctr">
                      <a:solidFill>
                        <a:srgbClr val="C00000"/>
                      </a:solidFill>
                      <a:prstDash val="solid"/>
                      <a:round/>
                      <a:headEnd type="none" w="med" len="med"/>
                      <a:tailEnd type="none" w="med" len="med"/>
                    </a:lnL>
                    <a:lnR>
                      <a:noFill/>
                    </a:lnR>
                    <a:lnT>
                      <a:noFill/>
                    </a:lnT>
                    <a:lnB>
                      <a:noFill/>
                    </a:lnB>
                    <a:solidFill>
                      <a:srgbClr val="D9D9D9"/>
                    </a:solidFill>
                  </a:tcPr>
                </a:tc>
                <a:tc>
                  <a:txBody>
                    <a:bodyPr/>
                    <a:lstStyle/>
                    <a:p>
                      <a:pPr algn="ctr" fontAlgn="ctr"/>
                      <a:r>
                        <a:rPr lang="es-MX" sz="700" b="0" i="0" u="none" strike="noStrike">
                          <a:solidFill>
                            <a:srgbClr val="002060"/>
                          </a:solidFill>
                          <a:effectLst/>
                          <a:latin typeface="Century Gothic" panose="020B0502020202020204" pitchFamily="34" charset="0"/>
                        </a:rPr>
                        <a:t>Sector Financiero</a:t>
                      </a:r>
                    </a:p>
                  </a:txBody>
                  <a:tcPr marL="5207" marR="5207" marT="5207" marB="0" anchor="ctr">
                    <a:lnL>
                      <a:noFill/>
                    </a:lnL>
                    <a:lnR>
                      <a:noFill/>
                    </a:lnR>
                    <a:lnT>
                      <a:noFill/>
                    </a:lnT>
                    <a:lnB>
                      <a:noFill/>
                    </a:lnB>
                    <a:solidFill>
                      <a:srgbClr val="D9D9D9"/>
                    </a:solidFill>
                  </a:tcPr>
                </a:tc>
                <a:tc>
                  <a:txBody>
                    <a:bodyPr/>
                    <a:lstStyle/>
                    <a:p>
                      <a:pPr algn="ctr" fontAlgn="ctr"/>
                      <a:r>
                        <a:rPr lang="es-MX" sz="700" b="0" i="0" u="none" strike="noStrike">
                          <a:solidFill>
                            <a:srgbClr val="002060"/>
                          </a:solidFill>
                          <a:effectLst/>
                          <a:latin typeface="Century Gothic" panose="020B0502020202020204" pitchFamily="34" charset="0"/>
                        </a:rPr>
                        <a:t>268</a:t>
                      </a:r>
                    </a:p>
                  </a:txBody>
                  <a:tcPr marL="5207" marR="5207" marT="5207" marB="0" anchor="ctr">
                    <a:lnL>
                      <a:noFill/>
                    </a:lnL>
                    <a:lnR w="19050" cap="flat" cmpd="sng" algn="ctr">
                      <a:solidFill>
                        <a:srgbClr val="C00000"/>
                      </a:solidFill>
                      <a:prstDash val="solid"/>
                      <a:round/>
                      <a:headEnd type="none" w="med" len="med"/>
                      <a:tailEnd type="none" w="med" len="med"/>
                    </a:lnR>
                    <a:lnT>
                      <a:noFill/>
                    </a:lnT>
                    <a:lnB>
                      <a:noFill/>
                    </a:lnB>
                    <a:solidFill>
                      <a:srgbClr val="D9D9D9"/>
                    </a:solidFill>
                  </a:tcPr>
                </a:tc>
                <a:tc>
                  <a:txBody>
                    <a:bodyPr/>
                    <a:lstStyle/>
                    <a:p>
                      <a:pPr algn="ctr" fontAlgn="ctr"/>
                      <a:r>
                        <a:rPr lang="es-MX" sz="700" b="0" i="0" u="none" strike="noStrike">
                          <a:solidFill>
                            <a:srgbClr val="002060"/>
                          </a:solidFill>
                          <a:effectLst/>
                          <a:latin typeface="Century Gothic" panose="020B0502020202020204" pitchFamily="34" charset="0"/>
                        </a:rPr>
                        <a:t>0.2%</a:t>
                      </a:r>
                    </a:p>
                  </a:txBody>
                  <a:tcPr marL="5207" marR="5207" marT="5207"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D9D9D9"/>
                    </a:solidFill>
                  </a:tcPr>
                </a:tc>
                <a:tc vMerge="1">
                  <a:txBody>
                    <a:bodyPr/>
                    <a:lstStyle/>
                    <a:p>
                      <a:endParaRPr lang="es-MX"/>
                    </a:p>
                  </a:txBody>
                  <a:tcPr/>
                </a:tc>
                <a:tc>
                  <a:txBody>
                    <a:bodyPr/>
                    <a:lstStyle/>
                    <a:p>
                      <a:pPr algn="ctr" fontAlgn="ctr"/>
                      <a:r>
                        <a:rPr lang="es-MX" sz="700" b="0" i="0" u="none" strike="noStrike">
                          <a:solidFill>
                            <a:srgbClr val="002060"/>
                          </a:solidFill>
                          <a:effectLst/>
                          <a:latin typeface="Century Gothic" panose="020B0502020202020204" pitchFamily="34" charset="0"/>
                        </a:rPr>
                        <a:t>3.4%</a:t>
                      </a:r>
                    </a:p>
                  </a:txBody>
                  <a:tcPr marL="5207" marR="5207" marT="5207" marB="0" anchor="ctr">
                    <a:lnL w="19050" cap="flat" cmpd="sng" algn="ctr">
                      <a:solidFill>
                        <a:srgbClr val="C00000"/>
                      </a:solidFill>
                      <a:prstDash val="solid"/>
                      <a:round/>
                      <a:headEnd type="none" w="med" len="med"/>
                      <a:tailEnd type="none" w="med" len="med"/>
                    </a:lnL>
                    <a:lnR>
                      <a:noFill/>
                    </a:lnR>
                    <a:lnT>
                      <a:noFill/>
                    </a:lnT>
                    <a:lnB>
                      <a:noFill/>
                    </a:lnB>
                    <a:solidFill>
                      <a:srgbClr val="D9D9D9"/>
                    </a:solidFill>
                  </a:tcPr>
                </a:tc>
                <a:tc>
                  <a:txBody>
                    <a:bodyPr/>
                    <a:lstStyle/>
                    <a:p>
                      <a:pPr algn="ctr" fontAlgn="ctr"/>
                      <a:r>
                        <a:rPr lang="es-MX" sz="700" b="1" i="0" u="none" strike="noStrike">
                          <a:solidFill>
                            <a:srgbClr val="002060"/>
                          </a:solidFill>
                          <a:effectLst/>
                          <a:latin typeface="Century Gothic" panose="020B0502020202020204" pitchFamily="34" charset="0"/>
                        </a:rPr>
                        <a:t>0.1%</a:t>
                      </a:r>
                    </a:p>
                  </a:txBody>
                  <a:tcPr marL="5207" marR="5207" marT="5207" marB="0" anchor="ctr">
                    <a:lnL>
                      <a:noFill/>
                    </a:lnL>
                    <a:lnR w="19050" cap="flat" cmpd="sng" algn="ctr">
                      <a:solidFill>
                        <a:srgbClr val="C00000"/>
                      </a:solidFill>
                      <a:prstDash val="solid"/>
                      <a:round/>
                      <a:headEnd type="none" w="med" len="med"/>
                      <a:tailEnd type="none" w="med" len="med"/>
                    </a:lnR>
                    <a:lnT>
                      <a:noFill/>
                    </a:lnT>
                    <a:lnB>
                      <a:noFill/>
                    </a:lnB>
                    <a:solidFill>
                      <a:srgbClr val="D9D9D9"/>
                    </a:solidFill>
                  </a:tcPr>
                </a:tc>
                <a:tc>
                  <a:txBody>
                    <a:bodyPr/>
                    <a:lstStyle/>
                    <a:p>
                      <a:pPr algn="ctr" fontAlgn="ctr"/>
                      <a:r>
                        <a:rPr lang="es-MX" sz="700" b="0" i="0" u="none" strike="noStrike">
                          <a:solidFill>
                            <a:srgbClr val="002060"/>
                          </a:solidFill>
                          <a:effectLst/>
                          <a:latin typeface="Century Gothic" panose="020B0502020202020204" pitchFamily="34" charset="0"/>
                        </a:rPr>
                        <a:t>-0.9%</a:t>
                      </a:r>
                    </a:p>
                  </a:txBody>
                  <a:tcPr marL="5207" marR="5207" marT="5207" marB="0" anchor="ctr">
                    <a:lnL w="19050" cap="flat" cmpd="sng" algn="ctr">
                      <a:solidFill>
                        <a:srgbClr val="C00000"/>
                      </a:solidFill>
                      <a:prstDash val="solid"/>
                      <a:round/>
                      <a:headEnd type="none" w="med" len="med"/>
                      <a:tailEnd type="none" w="med" len="med"/>
                    </a:lnL>
                    <a:lnR>
                      <a:noFill/>
                    </a:lnR>
                    <a:lnT>
                      <a:noFill/>
                    </a:lnT>
                    <a:lnB>
                      <a:noFill/>
                    </a:lnB>
                    <a:solidFill>
                      <a:srgbClr val="D9D9D9"/>
                    </a:solidFill>
                  </a:tcPr>
                </a:tc>
                <a:tc>
                  <a:txBody>
                    <a:bodyPr/>
                    <a:lstStyle/>
                    <a:p>
                      <a:pPr algn="ctr" fontAlgn="ctr"/>
                      <a:r>
                        <a:rPr lang="es-MX" sz="700" b="1" i="0" u="none" strike="noStrike" dirty="0">
                          <a:solidFill>
                            <a:srgbClr val="002060"/>
                          </a:solidFill>
                          <a:effectLst/>
                          <a:latin typeface="Century Gothic" panose="020B0502020202020204" pitchFamily="34" charset="0"/>
                        </a:rPr>
                        <a:t>-</a:t>
                      </a:r>
                    </a:p>
                  </a:txBody>
                  <a:tcPr marL="5207" marR="5207" marT="5207" marB="0" anchor="ctr">
                    <a:lnL>
                      <a:noFill/>
                    </a:lnL>
                    <a:lnR w="19050" cap="flat" cmpd="sng" algn="ctr">
                      <a:solidFill>
                        <a:srgbClr val="C00000"/>
                      </a:solidFill>
                      <a:prstDash val="solid"/>
                      <a:round/>
                      <a:headEnd type="none" w="med" len="med"/>
                      <a:tailEnd type="none" w="med" len="med"/>
                    </a:lnR>
                    <a:lnT>
                      <a:noFill/>
                    </a:lnT>
                    <a:lnB>
                      <a:noFill/>
                    </a:lnB>
                    <a:solidFill>
                      <a:srgbClr val="D9D9D9"/>
                    </a:solidFill>
                  </a:tcPr>
                </a:tc>
                <a:tc vMerge="1">
                  <a:txBody>
                    <a:bodyPr/>
                    <a:lstStyle/>
                    <a:p>
                      <a:endParaRPr lang="es-MX"/>
                    </a:p>
                  </a:txBody>
                  <a:tcPr/>
                </a:tc>
                <a:extLst>
                  <a:ext uri="{0D108BD9-81ED-4DB2-BD59-A6C34878D82A}">
                    <a16:rowId xmlns:a16="http://schemas.microsoft.com/office/drawing/2014/main" xmlns="" val="4099120727"/>
                  </a:ext>
                </a:extLst>
              </a:tr>
              <a:tr h="114401">
                <a:tc vMerge="1">
                  <a:txBody>
                    <a:bodyPr/>
                    <a:lstStyle/>
                    <a:p>
                      <a:endParaRPr lang="es-MX"/>
                    </a:p>
                  </a:txBody>
                  <a:tcPr/>
                </a:tc>
                <a:tc>
                  <a:txBody>
                    <a:bodyPr/>
                    <a:lstStyle/>
                    <a:p>
                      <a:pPr algn="ctr" fontAlgn="ctr"/>
                      <a:r>
                        <a:rPr lang="es-MX" sz="700" b="1" i="0" u="none" strike="noStrike">
                          <a:solidFill>
                            <a:srgbClr val="002060"/>
                          </a:solidFill>
                          <a:effectLst/>
                          <a:latin typeface="Century Gothic" panose="020B0502020202020204" pitchFamily="34" charset="0"/>
                        </a:rPr>
                        <a:t>Dólares</a:t>
                      </a:r>
                    </a:p>
                  </a:txBody>
                  <a:tcPr marL="5207" marR="5207" marT="5207"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0" i="1" u="sng" strike="noStrike">
                          <a:solidFill>
                            <a:srgbClr val="002060"/>
                          </a:solidFill>
                          <a:effectLst/>
                          <a:latin typeface="Century Gothic" panose="020B0502020202020204" pitchFamily="34" charset="0"/>
                        </a:rPr>
                        <a:t>1I_XLP_*</a:t>
                      </a:r>
                    </a:p>
                  </a:txBody>
                  <a:tcPr marL="5207" marR="5207" marT="5207"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700" b="0" i="1" u="sng" strike="noStrike">
                          <a:solidFill>
                            <a:srgbClr val="002060"/>
                          </a:solidFill>
                          <a:effectLst/>
                          <a:latin typeface="Century Gothic" panose="020B0502020202020204" pitchFamily="34" charset="0"/>
                        </a:rPr>
                        <a:t>Consumo Básico</a:t>
                      </a:r>
                    </a:p>
                  </a:txBody>
                  <a:tcPr marL="5207" marR="5207" marT="5207" marB="0" anchor="ctr">
                    <a:lnL>
                      <a:noFill/>
                    </a:lnL>
                    <a:lnR>
                      <a:noFill/>
                    </a:lnR>
                    <a:lnT>
                      <a:noFill/>
                    </a:lnT>
                    <a:lnB>
                      <a:noFill/>
                    </a:lnB>
                    <a:solidFill>
                      <a:srgbClr val="FFFFFF"/>
                    </a:solidFill>
                  </a:tcPr>
                </a:tc>
                <a:tc>
                  <a:txBody>
                    <a:bodyPr/>
                    <a:lstStyle/>
                    <a:p>
                      <a:pPr algn="ctr" fontAlgn="ctr"/>
                      <a:r>
                        <a:rPr lang="es-MX" sz="700" b="0" i="1" u="sng" strike="noStrike">
                          <a:solidFill>
                            <a:srgbClr val="002060"/>
                          </a:solidFill>
                          <a:effectLst/>
                          <a:latin typeface="Century Gothic" panose="020B0502020202020204" pitchFamily="34" charset="0"/>
                        </a:rPr>
                        <a:t>394</a:t>
                      </a:r>
                    </a:p>
                  </a:txBody>
                  <a:tcPr marL="5207" marR="5207" marT="5207"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0.3%</a:t>
                      </a:r>
                    </a:p>
                  </a:txBody>
                  <a:tcPr marL="5207" marR="5207" marT="5207"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vMerge="1">
                  <a:txBody>
                    <a:bodyPr/>
                    <a:lstStyle/>
                    <a:p>
                      <a:endParaRPr lang="es-MX"/>
                    </a:p>
                  </a:txBody>
                  <a:tcPr/>
                </a:tc>
                <a:tc>
                  <a:txBody>
                    <a:bodyPr/>
                    <a:lstStyle/>
                    <a:p>
                      <a:pPr algn="ctr" fontAlgn="ctr"/>
                      <a:r>
                        <a:rPr lang="es-MX" sz="700" b="0" i="0" u="none" strike="noStrike">
                          <a:solidFill>
                            <a:srgbClr val="002060"/>
                          </a:solidFill>
                          <a:effectLst/>
                          <a:latin typeface="Century Gothic" panose="020B0502020202020204" pitchFamily="34" charset="0"/>
                        </a:rPr>
                        <a:t>-6.1%</a:t>
                      </a:r>
                    </a:p>
                  </a:txBody>
                  <a:tcPr marL="5207" marR="5207" marT="5207"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700" b="1" i="0" u="none" strike="noStrike">
                          <a:solidFill>
                            <a:srgbClr val="002060"/>
                          </a:solidFill>
                          <a:effectLst/>
                          <a:latin typeface="Century Gothic" panose="020B0502020202020204" pitchFamily="34" charset="0"/>
                        </a:rPr>
                        <a:t>-0.2%</a:t>
                      </a:r>
                    </a:p>
                  </a:txBody>
                  <a:tcPr marL="5207" marR="5207" marT="5207"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-10.1%</a:t>
                      </a:r>
                    </a:p>
                  </a:txBody>
                  <a:tcPr marL="5207" marR="5207" marT="5207"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700" b="1" i="0" u="none" strike="noStrike">
                          <a:solidFill>
                            <a:srgbClr val="002060"/>
                          </a:solidFill>
                          <a:effectLst/>
                          <a:latin typeface="Century Gothic" panose="020B0502020202020204" pitchFamily="34" charset="0"/>
                        </a:rPr>
                        <a:t>-0.3%</a:t>
                      </a:r>
                    </a:p>
                  </a:txBody>
                  <a:tcPr marL="5207" marR="5207" marT="5207"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vMerge="1">
                  <a:txBody>
                    <a:bodyPr/>
                    <a:lstStyle/>
                    <a:p>
                      <a:endParaRPr lang="es-MX"/>
                    </a:p>
                  </a:txBody>
                  <a:tcPr/>
                </a:tc>
                <a:extLst>
                  <a:ext uri="{0D108BD9-81ED-4DB2-BD59-A6C34878D82A}">
                    <a16:rowId xmlns:a16="http://schemas.microsoft.com/office/drawing/2014/main" xmlns="" val="708607379"/>
                  </a:ext>
                </a:extLst>
              </a:tr>
              <a:tr h="114401">
                <a:tc vMerge="1">
                  <a:txBody>
                    <a:bodyPr/>
                    <a:lstStyle/>
                    <a:p>
                      <a:endParaRPr lang="es-MX"/>
                    </a:p>
                  </a:txBody>
                  <a:tcPr/>
                </a:tc>
                <a:tc>
                  <a:txBody>
                    <a:bodyPr/>
                    <a:lstStyle/>
                    <a:p>
                      <a:pPr algn="ctr" fontAlgn="ctr"/>
                      <a:r>
                        <a:rPr lang="es-MX" sz="700" b="1" i="0" u="none" strike="noStrike">
                          <a:solidFill>
                            <a:srgbClr val="002060"/>
                          </a:solidFill>
                          <a:effectLst/>
                          <a:latin typeface="Century Gothic" panose="020B0502020202020204" pitchFamily="34" charset="0"/>
                        </a:rPr>
                        <a:t>Dólares</a:t>
                      </a:r>
                    </a:p>
                  </a:txBody>
                  <a:tcPr marL="5207" marR="5207" marT="5207"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1I_XLI_*</a:t>
                      </a:r>
                    </a:p>
                  </a:txBody>
                  <a:tcPr marL="5207" marR="5207" marT="5207" marB="0" anchor="ctr">
                    <a:lnL w="19050" cap="flat" cmpd="sng" algn="ctr">
                      <a:solidFill>
                        <a:srgbClr val="C00000"/>
                      </a:solidFill>
                      <a:prstDash val="solid"/>
                      <a:round/>
                      <a:headEnd type="none" w="med" len="med"/>
                      <a:tailEnd type="none" w="med" len="med"/>
                    </a:lnL>
                    <a:lnR>
                      <a:noFill/>
                    </a:lnR>
                    <a:lnT>
                      <a:noFill/>
                    </a:lnT>
                    <a:lnB>
                      <a:noFill/>
                    </a:lnB>
                    <a:solidFill>
                      <a:srgbClr val="D9D9D9"/>
                    </a:solidFill>
                  </a:tcPr>
                </a:tc>
                <a:tc>
                  <a:txBody>
                    <a:bodyPr/>
                    <a:lstStyle/>
                    <a:p>
                      <a:pPr algn="ctr" fontAlgn="ctr"/>
                      <a:r>
                        <a:rPr lang="es-MX" sz="700" b="0" i="0" u="none" strike="noStrike">
                          <a:solidFill>
                            <a:srgbClr val="002060"/>
                          </a:solidFill>
                          <a:effectLst/>
                          <a:latin typeface="Century Gothic" panose="020B0502020202020204" pitchFamily="34" charset="0"/>
                        </a:rPr>
                        <a:t>Sector Industrial</a:t>
                      </a:r>
                    </a:p>
                  </a:txBody>
                  <a:tcPr marL="5207" marR="5207" marT="5207" marB="0" anchor="ctr">
                    <a:lnL>
                      <a:noFill/>
                    </a:lnL>
                    <a:lnR>
                      <a:noFill/>
                    </a:lnR>
                    <a:lnT>
                      <a:noFill/>
                    </a:lnT>
                    <a:lnB>
                      <a:noFill/>
                    </a:lnB>
                    <a:solidFill>
                      <a:srgbClr val="D9D9D9"/>
                    </a:solidFill>
                  </a:tcPr>
                </a:tc>
                <a:tc>
                  <a:txBody>
                    <a:bodyPr/>
                    <a:lstStyle/>
                    <a:p>
                      <a:pPr algn="ctr" fontAlgn="ctr"/>
                      <a:r>
                        <a:rPr lang="es-MX" sz="700" b="0" i="0" u="none" strike="noStrike">
                          <a:solidFill>
                            <a:srgbClr val="002060"/>
                          </a:solidFill>
                          <a:effectLst/>
                          <a:latin typeface="Century Gothic" panose="020B0502020202020204" pitchFamily="34" charset="0"/>
                        </a:rPr>
                        <a:t>144</a:t>
                      </a:r>
                    </a:p>
                  </a:txBody>
                  <a:tcPr marL="5207" marR="5207" marT="5207" marB="0" anchor="ctr">
                    <a:lnL>
                      <a:noFill/>
                    </a:lnL>
                    <a:lnR w="19050" cap="flat" cmpd="sng" algn="ctr">
                      <a:solidFill>
                        <a:srgbClr val="C00000"/>
                      </a:solidFill>
                      <a:prstDash val="solid"/>
                      <a:round/>
                      <a:headEnd type="none" w="med" len="med"/>
                      <a:tailEnd type="none" w="med" len="med"/>
                    </a:lnR>
                    <a:lnT>
                      <a:noFill/>
                    </a:lnT>
                    <a:lnB>
                      <a:noFill/>
                    </a:lnB>
                    <a:solidFill>
                      <a:srgbClr val="D9D9D9"/>
                    </a:solidFill>
                  </a:tcPr>
                </a:tc>
                <a:tc>
                  <a:txBody>
                    <a:bodyPr/>
                    <a:lstStyle/>
                    <a:p>
                      <a:pPr algn="ctr" fontAlgn="ctr"/>
                      <a:r>
                        <a:rPr lang="es-MX" sz="700" b="0" i="0" u="none" strike="noStrike">
                          <a:solidFill>
                            <a:srgbClr val="002060"/>
                          </a:solidFill>
                          <a:effectLst/>
                          <a:latin typeface="Century Gothic" panose="020B0502020202020204" pitchFamily="34" charset="0"/>
                        </a:rPr>
                        <a:t>0.1%</a:t>
                      </a:r>
                    </a:p>
                  </a:txBody>
                  <a:tcPr marL="5207" marR="5207" marT="5207"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D9D9D9"/>
                    </a:solidFill>
                  </a:tcPr>
                </a:tc>
                <a:tc vMerge="1">
                  <a:txBody>
                    <a:bodyPr/>
                    <a:lstStyle/>
                    <a:p>
                      <a:endParaRPr lang="es-MX"/>
                    </a:p>
                  </a:txBody>
                  <a:tcPr/>
                </a:tc>
                <a:tc>
                  <a:txBody>
                    <a:bodyPr/>
                    <a:lstStyle/>
                    <a:p>
                      <a:pPr algn="ctr" fontAlgn="ctr"/>
                      <a:r>
                        <a:rPr lang="es-MX" sz="700" b="0" i="0" u="none" strike="noStrike" dirty="0">
                          <a:solidFill>
                            <a:srgbClr val="002060"/>
                          </a:solidFill>
                          <a:effectLst/>
                          <a:latin typeface="Century Gothic" panose="020B0502020202020204" pitchFamily="34" charset="0"/>
                        </a:rPr>
                        <a:t>1.3%</a:t>
                      </a:r>
                    </a:p>
                  </a:txBody>
                  <a:tcPr marL="5207" marR="5207" marT="5207" marB="0" anchor="ctr">
                    <a:lnL w="19050" cap="flat" cmpd="sng" algn="ctr">
                      <a:solidFill>
                        <a:srgbClr val="C00000"/>
                      </a:solidFill>
                      <a:prstDash val="solid"/>
                      <a:round/>
                      <a:headEnd type="none" w="med" len="med"/>
                      <a:tailEnd type="none" w="med" len="med"/>
                    </a:lnL>
                    <a:lnR>
                      <a:noFill/>
                    </a:lnR>
                    <a:lnT>
                      <a:noFill/>
                    </a:lnT>
                    <a:lnB>
                      <a:noFill/>
                    </a:lnB>
                    <a:solidFill>
                      <a:srgbClr val="D9D9D9"/>
                    </a:solidFill>
                  </a:tcPr>
                </a:tc>
                <a:tc>
                  <a:txBody>
                    <a:bodyPr/>
                    <a:lstStyle/>
                    <a:p>
                      <a:pPr algn="ctr" fontAlgn="ctr"/>
                      <a:r>
                        <a:rPr lang="es-MX" sz="700" b="1" i="0" u="none" strike="noStrike" dirty="0">
                          <a:solidFill>
                            <a:srgbClr val="002060"/>
                          </a:solidFill>
                          <a:effectLst/>
                          <a:latin typeface="Century Gothic" panose="020B0502020202020204" pitchFamily="34" charset="0"/>
                        </a:rPr>
                        <a:t>-</a:t>
                      </a:r>
                    </a:p>
                  </a:txBody>
                  <a:tcPr marL="5207" marR="5207" marT="5207" marB="0" anchor="ctr">
                    <a:lnL>
                      <a:noFill/>
                    </a:lnL>
                    <a:lnR w="19050" cap="flat" cmpd="sng" algn="ctr">
                      <a:solidFill>
                        <a:srgbClr val="C00000"/>
                      </a:solidFill>
                      <a:prstDash val="solid"/>
                      <a:round/>
                      <a:headEnd type="none" w="med" len="med"/>
                      <a:tailEnd type="none" w="med" len="med"/>
                    </a:lnR>
                    <a:lnT>
                      <a:noFill/>
                    </a:lnT>
                    <a:lnB>
                      <a:noFill/>
                    </a:lnB>
                    <a:solidFill>
                      <a:srgbClr val="D9D9D9"/>
                    </a:solidFill>
                  </a:tcPr>
                </a:tc>
                <a:tc>
                  <a:txBody>
                    <a:bodyPr/>
                    <a:lstStyle/>
                    <a:p>
                      <a:pPr algn="ctr" fontAlgn="ctr"/>
                      <a:r>
                        <a:rPr lang="es-MX" sz="700" b="0" i="0" u="none" strike="noStrike">
                          <a:solidFill>
                            <a:srgbClr val="002060"/>
                          </a:solidFill>
                          <a:effectLst/>
                          <a:latin typeface="Century Gothic" panose="020B0502020202020204" pitchFamily="34" charset="0"/>
                        </a:rPr>
                        <a:t>-3.3%</a:t>
                      </a:r>
                    </a:p>
                  </a:txBody>
                  <a:tcPr marL="5207" marR="5207" marT="5207" marB="0" anchor="ctr">
                    <a:lnL w="19050" cap="flat" cmpd="sng" algn="ctr">
                      <a:solidFill>
                        <a:srgbClr val="C00000"/>
                      </a:solidFill>
                      <a:prstDash val="solid"/>
                      <a:round/>
                      <a:headEnd type="none" w="med" len="med"/>
                      <a:tailEnd type="none" w="med" len="med"/>
                    </a:lnL>
                    <a:lnR>
                      <a:noFill/>
                    </a:lnR>
                    <a:lnT>
                      <a:noFill/>
                    </a:lnT>
                    <a:lnB>
                      <a:noFill/>
                    </a:lnB>
                    <a:solidFill>
                      <a:srgbClr val="D9D9D9"/>
                    </a:solidFill>
                  </a:tcPr>
                </a:tc>
                <a:tc>
                  <a:txBody>
                    <a:bodyPr/>
                    <a:lstStyle/>
                    <a:p>
                      <a:pPr algn="ctr" fontAlgn="ctr"/>
                      <a:r>
                        <a:rPr lang="es-MX" sz="700" b="1" i="0" u="none" strike="noStrike" dirty="0">
                          <a:solidFill>
                            <a:srgbClr val="002060"/>
                          </a:solidFill>
                          <a:effectLst/>
                          <a:latin typeface="Century Gothic" panose="020B0502020202020204" pitchFamily="34" charset="0"/>
                        </a:rPr>
                        <a:t>-</a:t>
                      </a:r>
                    </a:p>
                  </a:txBody>
                  <a:tcPr marL="5207" marR="5207" marT="5207" marB="0" anchor="ctr">
                    <a:lnL>
                      <a:noFill/>
                    </a:lnL>
                    <a:lnR w="19050" cap="flat" cmpd="sng" algn="ctr">
                      <a:solidFill>
                        <a:srgbClr val="C00000"/>
                      </a:solidFill>
                      <a:prstDash val="solid"/>
                      <a:round/>
                      <a:headEnd type="none" w="med" len="med"/>
                      <a:tailEnd type="none" w="med" len="med"/>
                    </a:lnR>
                    <a:lnT>
                      <a:noFill/>
                    </a:lnT>
                    <a:lnB>
                      <a:noFill/>
                    </a:lnB>
                    <a:solidFill>
                      <a:srgbClr val="D9D9D9"/>
                    </a:solidFill>
                  </a:tcPr>
                </a:tc>
                <a:tc vMerge="1">
                  <a:txBody>
                    <a:bodyPr/>
                    <a:lstStyle/>
                    <a:p>
                      <a:endParaRPr lang="es-MX"/>
                    </a:p>
                  </a:txBody>
                  <a:tcPr/>
                </a:tc>
                <a:extLst>
                  <a:ext uri="{0D108BD9-81ED-4DB2-BD59-A6C34878D82A}">
                    <a16:rowId xmlns:a16="http://schemas.microsoft.com/office/drawing/2014/main" xmlns="" val="2435316953"/>
                  </a:ext>
                </a:extLst>
              </a:tr>
              <a:tr h="120121">
                <a:tc vMerge="1">
                  <a:txBody>
                    <a:bodyPr/>
                    <a:lstStyle/>
                    <a:p>
                      <a:endParaRPr lang="es-MX"/>
                    </a:p>
                  </a:txBody>
                  <a:tcPr/>
                </a:tc>
                <a:tc>
                  <a:txBody>
                    <a:bodyPr/>
                    <a:lstStyle/>
                    <a:p>
                      <a:pPr algn="ctr" fontAlgn="ctr"/>
                      <a:r>
                        <a:rPr lang="es-MX" sz="700" b="1" i="0" u="none" strike="noStrike">
                          <a:solidFill>
                            <a:srgbClr val="002060"/>
                          </a:solidFill>
                          <a:effectLst/>
                          <a:latin typeface="Century Gothic" panose="020B0502020202020204" pitchFamily="34" charset="0"/>
                        </a:rPr>
                        <a:t>Dólares</a:t>
                      </a:r>
                    </a:p>
                  </a:txBody>
                  <a:tcPr marL="5207" marR="5207" marT="5207"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0" i="1" u="sng" strike="noStrike">
                          <a:solidFill>
                            <a:srgbClr val="002060"/>
                          </a:solidFill>
                          <a:effectLst/>
                          <a:latin typeface="Century Gothic" panose="020B0502020202020204" pitchFamily="34" charset="0"/>
                        </a:rPr>
                        <a:t>1I_XLB_*</a:t>
                      </a:r>
                    </a:p>
                  </a:txBody>
                  <a:tcPr marL="5207" marR="5207" marT="5207"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700" b="0" i="1" u="sng" strike="noStrike">
                          <a:solidFill>
                            <a:srgbClr val="002060"/>
                          </a:solidFill>
                          <a:effectLst/>
                          <a:latin typeface="Century Gothic" panose="020B0502020202020204" pitchFamily="34" charset="0"/>
                        </a:rPr>
                        <a:t>Sector Materiales</a:t>
                      </a:r>
                    </a:p>
                  </a:txBody>
                  <a:tcPr marL="5207" marR="5207" marT="5207" marB="0" anchor="ctr">
                    <a:lnL>
                      <a:noFill/>
                    </a:lnL>
                    <a:lnR>
                      <a:noFill/>
                    </a:lnR>
                    <a:lnT>
                      <a:noFill/>
                    </a:lnT>
                    <a:lnB>
                      <a:noFill/>
                    </a:lnB>
                    <a:solidFill>
                      <a:srgbClr val="FFFFFF"/>
                    </a:solidFill>
                  </a:tcPr>
                </a:tc>
                <a:tc>
                  <a:txBody>
                    <a:bodyPr/>
                    <a:lstStyle/>
                    <a:p>
                      <a:pPr algn="ctr" fontAlgn="ctr"/>
                      <a:r>
                        <a:rPr lang="es-MX" sz="700" b="0" i="1" u="sng" strike="noStrike">
                          <a:solidFill>
                            <a:srgbClr val="002060"/>
                          </a:solidFill>
                          <a:effectLst/>
                          <a:latin typeface="Century Gothic" panose="020B0502020202020204" pitchFamily="34" charset="0"/>
                        </a:rPr>
                        <a:t>354</a:t>
                      </a:r>
                    </a:p>
                  </a:txBody>
                  <a:tcPr marL="5207" marR="5207" marT="5207"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0.3%</a:t>
                      </a:r>
                    </a:p>
                  </a:txBody>
                  <a:tcPr marL="5207" marR="5207" marT="5207"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vMerge="1">
                  <a:txBody>
                    <a:bodyPr/>
                    <a:lstStyle/>
                    <a:p>
                      <a:endParaRPr lang="es-MX"/>
                    </a:p>
                  </a:txBody>
                  <a:tcPr/>
                </a:tc>
                <a:tc>
                  <a:txBody>
                    <a:bodyPr/>
                    <a:lstStyle/>
                    <a:p>
                      <a:pPr algn="ctr" fontAlgn="ctr"/>
                      <a:r>
                        <a:rPr lang="es-MX" sz="700" b="0" i="0" u="none" strike="noStrike">
                          <a:solidFill>
                            <a:srgbClr val="002060"/>
                          </a:solidFill>
                          <a:effectLst/>
                          <a:latin typeface="Century Gothic" panose="020B0502020202020204" pitchFamily="34" charset="0"/>
                        </a:rPr>
                        <a:t>-1.5%</a:t>
                      </a:r>
                    </a:p>
                  </a:txBody>
                  <a:tcPr marL="5207" marR="5207" marT="5207"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700" b="1" i="0" u="none" strike="noStrike" dirty="0">
                          <a:solidFill>
                            <a:srgbClr val="002060"/>
                          </a:solidFill>
                          <a:effectLst/>
                          <a:latin typeface="Century Gothic" panose="020B0502020202020204" pitchFamily="34" charset="0"/>
                        </a:rPr>
                        <a:t>-</a:t>
                      </a:r>
                    </a:p>
                  </a:txBody>
                  <a:tcPr marL="5207" marR="5207" marT="5207"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-5.6%</a:t>
                      </a:r>
                    </a:p>
                  </a:txBody>
                  <a:tcPr marL="5207" marR="5207" marT="5207"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700" b="1" i="0" u="none" strike="noStrike">
                          <a:solidFill>
                            <a:srgbClr val="002060"/>
                          </a:solidFill>
                          <a:effectLst/>
                          <a:latin typeface="Century Gothic" panose="020B0502020202020204" pitchFamily="34" charset="0"/>
                        </a:rPr>
                        <a:t>-0.1%</a:t>
                      </a:r>
                    </a:p>
                  </a:txBody>
                  <a:tcPr marL="5207" marR="5207" marT="5207"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vMerge="1">
                  <a:txBody>
                    <a:bodyPr/>
                    <a:lstStyle/>
                    <a:p>
                      <a:endParaRPr lang="es-MX"/>
                    </a:p>
                  </a:txBody>
                  <a:tcPr/>
                </a:tc>
                <a:extLst>
                  <a:ext uri="{0D108BD9-81ED-4DB2-BD59-A6C34878D82A}">
                    <a16:rowId xmlns:a16="http://schemas.microsoft.com/office/drawing/2014/main" xmlns="" val="3873888963"/>
                  </a:ext>
                </a:extLst>
              </a:tr>
              <a:tr h="125841">
                <a:tc vMerge="1">
                  <a:txBody>
                    <a:bodyPr/>
                    <a:lstStyle/>
                    <a:p>
                      <a:endParaRPr lang="es-MX"/>
                    </a:p>
                  </a:txBody>
                  <a:tcPr/>
                </a:tc>
                <a:tc>
                  <a:txBody>
                    <a:bodyPr/>
                    <a:lstStyle/>
                    <a:p>
                      <a:pPr algn="ctr" fontAlgn="ctr"/>
                      <a:r>
                        <a:rPr lang="es-MX" sz="700" b="1" i="0" u="none" strike="noStrike">
                          <a:solidFill>
                            <a:srgbClr val="002060"/>
                          </a:solidFill>
                          <a:effectLst/>
                          <a:latin typeface="Century Gothic" panose="020B0502020202020204" pitchFamily="34" charset="0"/>
                        </a:rPr>
                        <a:t>Pesos/Dólares</a:t>
                      </a:r>
                    </a:p>
                  </a:txBody>
                  <a:tcPr marL="5207" marR="5207" marT="5207"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J_BSAN_S00706</a:t>
                      </a:r>
                    </a:p>
                  </a:txBody>
                  <a:tcPr marL="5207" marR="5207" marT="5207" marB="0" anchor="ctr">
                    <a:lnL w="19050" cap="flat" cmpd="sng" algn="ctr">
                      <a:solidFill>
                        <a:srgbClr val="C00000"/>
                      </a:solidFill>
                      <a:prstDash val="solid"/>
                      <a:round/>
                      <a:headEnd type="none" w="med" len="med"/>
                      <a:tailEnd type="none" w="med" len="med"/>
                    </a:lnL>
                    <a:lnR>
                      <a:noFill/>
                    </a:lnR>
                    <a:lnT>
                      <a:noFill/>
                    </a:lnT>
                    <a:lnB w="19050" cap="flat" cmpd="sng" algn="ctr">
                      <a:solidFill>
                        <a:srgbClr val="C00000"/>
                      </a:solidFill>
                      <a:prstDash val="solid"/>
                      <a:round/>
                      <a:headEnd type="none" w="med" len="med"/>
                      <a:tailEnd type="none" w="med" len="med"/>
                    </a:lnB>
                    <a:solidFill>
                      <a:srgbClr val="D9D9D9"/>
                    </a:solidFill>
                  </a:tcPr>
                </a:tc>
                <a:tc>
                  <a:txBody>
                    <a:bodyPr/>
                    <a:lstStyle/>
                    <a:p>
                      <a:pPr algn="ctr" fontAlgn="ctr"/>
                      <a:r>
                        <a:rPr lang="es-MX" sz="700" b="0" i="0" u="none" strike="noStrike">
                          <a:solidFill>
                            <a:srgbClr val="002060"/>
                          </a:solidFill>
                          <a:effectLst/>
                          <a:latin typeface="Century Gothic" panose="020B0502020202020204" pitchFamily="34" charset="0"/>
                        </a:rPr>
                        <a:t>Dow Jones</a:t>
                      </a:r>
                    </a:p>
                  </a:txBody>
                  <a:tcPr marL="5207" marR="5207" marT="5207" marB="0" anchor="ctr">
                    <a:lnL>
                      <a:noFill/>
                    </a:lnL>
                    <a:lnR>
                      <a:noFill/>
                    </a:lnR>
                    <a:lnT>
                      <a:noFill/>
                    </a:lnT>
                    <a:lnB w="19050" cap="flat" cmpd="sng" algn="ctr">
                      <a:solidFill>
                        <a:srgbClr val="C00000"/>
                      </a:solidFill>
                      <a:prstDash val="solid"/>
                      <a:round/>
                      <a:headEnd type="none" w="med" len="med"/>
                      <a:tailEnd type="none" w="med" len="med"/>
                    </a:lnB>
                    <a:solidFill>
                      <a:srgbClr val="D9D9D9"/>
                    </a:solidFill>
                  </a:tcPr>
                </a:tc>
                <a:tc>
                  <a:txBody>
                    <a:bodyPr/>
                    <a:lstStyle/>
                    <a:p>
                      <a:pPr algn="ctr" fontAlgn="ctr"/>
                      <a:r>
                        <a:rPr lang="es-MX" sz="700" b="0" i="0" u="none" strike="noStrike">
                          <a:solidFill>
                            <a:srgbClr val="002060"/>
                          </a:solidFill>
                          <a:effectLst/>
                          <a:latin typeface="Century Gothic" panose="020B0502020202020204" pitchFamily="34" charset="0"/>
                        </a:rPr>
                        <a:t>170</a:t>
                      </a:r>
                    </a:p>
                  </a:txBody>
                  <a:tcPr marL="5207" marR="5207" marT="5207" marB="0" anchor="ctr">
                    <a:lnL>
                      <a:noFill/>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D9D9D9"/>
                    </a:solidFill>
                  </a:tcPr>
                </a:tc>
                <a:tc>
                  <a:txBody>
                    <a:bodyPr/>
                    <a:lstStyle/>
                    <a:p>
                      <a:pPr algn="ctr" fontAlgn="ctr"/>
                      <a:r>
                        <a:rPr lang="es-MX" sz="700" b="0" i="0" u="none" strike="noStrike">
                          <a:solidFill>
                            <a:srgbClr val="002060"/>
                          </a:solidFill>
                          <a:effectLst/>
                          <a:latin typeface="Century Gothic" panose="020B0502020202020204" pitchFamily="34" charset="0"/>
                        </a:rPr>
                        <a:t>0.1%</a:t>
                      </a:r>
                    </a:p>
                  </a:txBody>
                  <a:tcPr marL="5207" marR="5207" marT="5207"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D9D9D9"/>
                    </a:solidFill>
                  </a:tcPr>
                </a:tc>
                <a:tc vMerge="1">
                  <a:txBody>
                    <a:bodyPr/>
                    <a:lstStyle/>
                    <a:p>
                      <a:endParaRPr lang="es-MX"/>
                    </a:p>
                  </a:txBody>
                  <a:tcPr/>
                </a:tc>
                <a:tc>
                  <a:txBody>
                    <a:bodyPr/>
                    <a:lstStyle/>
                    <a:p>
                      <a:pPr algn="ctr" fontAlgn="ctr"/>
                      <a:r>
                        <a:rPr lang="es-MX" sz="700" b="0" i="0" u="none" strike="noStrike">
                          <a:solidFill>
                            <a:srgbClr val="002060"/>
                          </a:solidFill>
                          <a:effectLst/>
                          <a:latin typeface="Century Gothic" panose="020B0502020202020204" pitchFamily="34" charset="0"/>
                        </a:rPr>
                        <a:t>-1.7%</a:t>
                      </a:r>
                    </a:p>
                  </a:txBody>
                  <a:tcPr marL="5207" marR="5207" marT="5207" marB="0" anchor="ctr">
                    <a:lnL w="19050" cap="flat" cmpd="sng" algn="ctr">
                      <a:solidFill>
                        <a:srgbClr val="C00000"/>
                      </a:solidFill>
                      <a:prstDash val="solid"/>
                      <a:round/>
                      <a:headEnd type="none" w="med" len="med"/>
                      <a:tailEnd type="none" w="med" len="med"/>
                    </a:lnL>
                    <a:lnR>
                      <a:noFill/>
                    </a:lnR>
                    <a:lnT>
                      <a:noFill/>
                    </a:lnT>
                    <a:lnB w="19050" cap="flat" cmpd="sng" algn="ctr">
                      <a:solidFill>
                        <a:srgbClr val="C00000"/>
                      </a:solidFill>
                      <a:prstDash val="solid"/>
                      <a:round/>
                      <a:headEnd type="none" w="med" len="med"/>
                      <a:tailEnd type="none" w="med" len="med"/>
                    </a:lnB>
                    <a:solidFill>
                      <a:srgbClr val="D9D9D9"/>
                    </a:solidFill>
                  </a:tcPr>
                </a:tc>
                <a:tc>
                  <a:txBody>
                    <a:bodyPr/>
                    <a:lstStyle/>
                    <a:p>
                      <a:pPr algn="ctr" fontAlgn="ctr"/>
                      <a:r>
                        <a:rPr lang="es-MX" sz="700" b="1" i="0" u="none" strike="noStrike" dirty="0">
                          <a:solidFill>
                            <a:srgbClr val="002060"/>
                          </a:solidFill>
                          <a:effectLst/>
                          <a:latin typeface="Century Gothic" panose="020B0502020202020204" pitchFamily="34" charset="0"/>
                        </a:rPr>
                        <a:t>-</a:t>
                      </a:r>
                    </a:p>
                  </a:txBody>
                  <a:tcPr marL="5207" marR="5207" marT="5207" marB="0" anchor="ctr">
                    <a:lnL>
                      <a:noFill/>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D9D9D9"/>
                    </a:solidFill>
                  </a:tcPr>
                </a:tc>
                <a:tc>
                  <a:txBody>
                    <a:bodyPr/>
                    <a:lstStyle/>
                    <a:p>
                      <a:pPr algn="ctr" fontAlgn="ctr"/>
                      <a:r>
                        <a:rPr lang="es-MX" sz="700" b="0" i="0" u="none" strike="noStrike">
                          <a:solidFill>
                            <a:srgbClr val="002060"/>
                          </a:solidFill>
                          <a:effectLst/>
                          <a:latin typeface="Century Gothic" panose="020B0502020202020204" pitchFamily="34" charset="0"/>
                        </a:rPr>
                        <a:t>-1.7%</a:t>
                      </a:r>
                    </a:p>
                  </a:txBody>
                  <a:tcPr marL="5207" marR="5207" marT="5207" marB="0" anchor="ctr">
                    <a:lnL w="19050" cap="flat" cmpd="sng" algn="ctr">
                      <a:solidFill>
                        <a:srgbClr val="C00000"/>
                      </a:solidFill>
                      <a:prstDash val="solid"/>
                      <a:round/>
                      <a:headEnd type="none" w="med" len="med"/>
                      <a:tailEnd type="none" w="med" len="med"/>
                    </a:lnL>
                    <a:lnR>
                      <a:noFill/>
                    </a:lnR>
                    <a:lnT>
                      <a:noFill/>
                    </a:lnT>
                    <a:lnB w="19050" cap="flat" cmpd="sng" algn="ctr">
                      <a:solidFill>
                        <a:srgbClr val="C00000"/>
                      </a:solidFill>
                      <a:prstDash val="solid"/>
                      <a:round/>
                      <a:headEnd type="none" w="med" len="med"/>
                      <a:tailEnd type="none" w="med" len="med"/>
                    </a:lnB>
                    <a:solidFill>
                      <a:srgbClr val="D9D9D9"/>
                    </a:solidFill>
                  </a:tcPr>
                </a:tc>
                <a:tc>
                  <a:txBody>
                    <a:bodyPr/>
                    <a:lstStyle/>
                    <a:p>
                      <a:pPr algn="ctr" fontAlgn="ctr"/>
                      <a:r>
                        <a:rPr lang="es-MX" sz="700" b="1" i="0" u="none" strike="noStrike" dirty="0">
                          <a:solidFill>
                            <a:srgbClr val="002060"/>
                          </a:solidFill>
                          <a:effectLst/>
                          <a:latin typeface="Century Gothic" panose="020B0502020202020204" pitchFamily="34" charset="0"/>
                        </a:rPr>
                        <a:t>-</a:t>
                      </a:r>
                    </a:p>
                  </a:txBody>
                  <a:tcPr marL="5207" marR="5207" marT="5207" marB="0" anchor="ctr">
                    <a:lnL>
                      <a:noFill/>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D9D9D9"/>
                    </a:solidFill>
                  </a:tcPr>
                </a:tc>
                <a:tc vMerge="1">
                  <a:txBody>
                    <a:bodyPr/>
                    <a:lstStyle/>
                    <a:p>
                      <a:endParaRPr lang="es-MX"/>
                    </a:p>
                  </a:txBody>
                  <a:tcPr/>
                </a:tc>
                <a:extLst>
                  <a:ext uri="{0D108BD9-81ED-4DB2-BD59-A6C34878D82A}">
                    <a16:rowId xmlns:a16="http://schemas.microsoft.com/office/drawing/2014/main" xmlns="" val="3160528178"/>
                  </a:ext>
                </a:extLst>
              </a:tr>
              <a:tr h="120121">
                <a:tc rowSpan="9">
                  <a:txBody>
                    <a:bodyPr/>
                    <a:lstStyle/>
                    <a:p>
                      <a:pPr algn="ctr" fontAlgn="ctr"/>
                      <a:r>
                        <a:rPr lang="es-MX" sz="700" b="1" i="0" u="none" strike="noStrike">
                          <a:solidFill>
                            <a:srgbClr val="002060"/>
                          </a:solidFill>
                          <a:effectLst/>
                          <a:latin typeface="Century Gothic" panose="020B0502020202020204" pitchFamily="34" charset="0"/>
                        </a:rPr>
                        <a:t>Europa</a:t>
                      </a:r>
                    </a:p>
                  </a:txBody>
                  <a:tcPr marL="5207" marR="5207" marT="5207" marB="0" vert="vert27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700" b="1" i="0" u="none" strike="noStrike">
                          <a:solidFill>
                            <a:srgbClr val="002060"/>
                          </a:solidFill>
                          <a:effectLst/>
                          <a:latin typeface="Century Gothic" panose="020B0502020202020204" pitchFamily="34" charset="0"/>
                        </a:rPr>
                        <a:t>Euros</a:t>
                      </a:r>
                    </a:p>
                  </a:txBody>
                  <a:tcPr marL="5207" marR="5207" marT="5207"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1I_SX7EEX_N</a:t>
                      </a:r>
                    </a:p>
                  </a:txBody>
                  <a:tcPr marL="5207" marR="5207" marT="5207" marB="0" anchor="ctr">
                    <a:lnL w="19050" cap="flat" cmpd="sng" algn="ctr">
                      <a:solidFill>
                        <a:srgbClr val="C00000"/>
                      </a:solidFill>
                      <a:prstDash val="solid"/>
                      <a:round/>
                      <a:headEnd type="none" w="med" len="med"/>
                      <a:tailEnd type="none" w="med" len="med"/>
                    </a:lnL>
                    <a:lnR>
                      <a:noFill/>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Sector Bancario Europa</a:t>
                      </a:r>
                    </a:p>
                  </a:txBody>
                  <a:tcPr marL="5207" marR="5207" marT="5207" marB="0" anchor="ctr">
                    <a:lnL>
                      <a:noFill/>
                    </a:lnL>
                    <a:lnR>
                      <a:noFill/>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33</a:t>
                      </a:r>
                    </a:p>
                  </a:txBody>
                  <a:tcPr marL="5207" marR="5207" marT="5207"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0.0%</a:t>
                      </a:r>
                    </a:p>
                  </a:txBody>
                  <a:tcPr marL="5207" marR="5207" marT="5207"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a:noFill/>
                    </a:lnB>
                    <a:solidFill>
                      <a:srgbClr val="FFFFFF"/>
                    </a:solidFill>
                  </a:tcPr>
                </a:tc>
                <a:tc rowSpan="9">
                  <a:txBody>
                    <a:bodyPr/>
                    <a:lstStyle/>
                    <a:p>
                      <a:pPr algn="ctr" fontAlgn="ctr"/>
                      <a:r>
                        <a:rPr lang="es-MX" sz="700" b="0" i="0" u="none" strike="noStrike">
                          <a:solidFill>
                            <a:srgbClr val="002060"/>
                          </a:solidFill>
                          <a:effectLst/>
                          <a:latin typeface="Century Gothic" panose="020B0502020202020204" pitchFamily="34" charset="0"/>
                        </a:rPr>
                        <a:t>18.8%</a:t>
                      </a:r>
                    </a:p>
                  </a:txBody>
                  <a:tcPr marL="5207" marR="5207" marT="5207"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3.1%</a:t>
                      </a:r>
                    </a:p>
                  </a:txBody>
                  <a:tcPr marL="5207" marR="5207" marT="5207" marB="0" anchor="ctr">
                    <a:lnL w="19050" cap="flat" cmpd="sng" algn="ctr">
                      <a:solidFill>
                        <a:srgbClr val="C00000"/>
                      </a:solidFill>
                      <a:prstDash val="solid"/>
                      <a:round/>
                      <a:headEnd type="none" w="med" len="med"/>
                      <a:tailEnd type="none" w="med" len="med"/>
                    </a:lnL>
                    <a:lnR>
                      <a:noFill/>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ctr"/>
                      <a:r>
                        <a:rPr lang="es-MX" sz="700" b="1" i="0" u="none" strike="noStrike" dirty="0">
                          <a:solidFill>
                            <a:srgbClr val="002060"/>
                          </a:solidFill>
                          <a:effectLst/>
                          <a:latin typeface="Century Gothic" panose="020B0502020202020204" pitchFamily="34" charset="0"/>
                        </a:rPr>
                        <a:t>-</a:t>
                      </a:r>
                    </a:p>
                  </a:txBody>
                  <a:tcPr marL="5207" marR="5207" marT="5207"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0.5%</a:t>
                      </a:r>
                    </a:p>
                  </a:txBody>
                  <a:tcPr marL="5207" marR="5207" marT="5207" marB="0" anchor="ctr">
                    <a:lnL w="19050" cap="flat" cmpd="sng" algn="ctr">
                      <a:solidFill>
                        <a:srgbClr val="C00000"/>
                      </a:solidFill>
                      <a:prstDash val="solid"/>
                      <a:round/>
                      <a:headEnd type="none" w="med" len="med"/>
                      <a:tailEnd type="none" w="med" len="med"/>
                    </a:lnL>
                    <a:lnR>
                      <a:noFill/>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ctr"/>
                      <a:r>
                        <a:rPr lang="es-MX" sz="700" b="1" i="0" u="none" strike="noStrike" dirty="0">
                          <a:solidFill>
                            <a:srgbClr val="002060"/>
                          </a:solidFill>
                          <a:effectLst/>
                          <a:latin typeface="Century Gothic" panose="020B0502020202020204" pitchFamily="34" charset="0"/>
                        </a:rPr>
                        <a:t>-</a:t>
                      </a:r>
                    </a:p>
                  </a:txBody>
                  <a:tcPr marL="5207" marR="5207" marT="5207"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a:noFill/>
                    </a:lnB>
                    <a:solidFill>
                      <a:srgbClr val="FFFFFF"/>
                    </a:solidFill>
                  </a:tcPr>
                </a:tc>
                <a:tc rowSpan="9">
                  <a:txBody>
                    <a:bodyPr/>
                    <a:lstStyle/>
                    <a:p>
                      <a:pPr algn="ctr" fontAlgn="ctr"/>
                      <a:r>
                        <a:rPr lang="es-MX" sz="700" b="1" i="0" u="none" strike="noStrike">
                          <a:solidFill>
                            <a:srgbClr val="002060"/>
                          </a:solidFill>
                          <a:effectLst/>
                          <a:latin typeface="Century Gothic" panose="020B0502020202020204" pitchFamily="34" charset="0"/>
                        </a:rPr>
                        <a:t>-0.6%</a:t>
                      </a:r>
                    </a:p>
                  </a:txBody>
                  <a:tcPr marL="5207" marR="5207" marT="5207"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extLst>
                  <a:ext uri="{0D108BD9-81ED-4DB2-BD59-A6C34878D82A}">
                    <a16:rowId xmlns:a16="http://schemas.microsoft.com/office/drawing/2014/main" xmlns="" val="335091335"/>
                  </a:ext>
                </a:extLst>
              </a:tr>
              <a:tr h="114401">
                <a:tc vMerge="1">
                  <a:txBody>
                    <a:bodyPr/>
                    <a:lstStyle/>
                    <a:p>
                      <a:endParaRPr lang="es-MX"/>
                    </a:p>
                  </a:txBody>
                  <a:tcPr/>
                </a:tc>
                <a:tc>
                  <a:txBody>
                    <a:bodyPr/>
                    <a:lstStyle/>
                    <a:p>
                      <a:pPr algn="ctr" fontAlgn="ctr"/>
                      <a:r>
                        <a:rPr lang="es-MX" sz="700" b="1" i="0" u="none" strike="noStrike">
                          <a:solidFill>
                            <a:srgbClr val="002060"/>
                          </a:solidFill>
                          <a:effectLst/>
                          <a:latin typeface="Century Gothic" panose="020B0502020202020204" pitchFamily="34" charset="0"/>
                        </a:rPr>
                        <a:t>Dólares</a:t>
                      </a:r>
                    </a:p>
                  </a:txBody>
                  <a:tcPr marL="5207" marR="5207" marT="5207"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1I_HEZU_*</a:t>
                      </a:r>
                    </a:p>
                  </a:txBody>
                  <a:tcPr marL="5207" marR="5207" marT="5207" marB="0" anchor="ctr">
                    <a:lnL w="19050" cap="flat" cmpd="sng" algn="ctr">
                      <a:solidFill>
                        <a:srgbClr val="C00000"/>
                      </a:solidFill>
                      <a:prstDash val="solid"/>
                      <a:round/>
                      <a:headEnd type="none" w="med" len="med"/>
                      <a:tailEnd type="none" w="med" len="med"/>
                    </a:lnL>
                    <a:lnR>
                      <a:noFill/>
                    </a:lnR>
                    <a:lnT>
                      <a:noFill/>
                    </a:lnT>
                    <a:lnB>
                      <a:noFill/>
                    </a:lnB>
                    <a:solidFill>
                      <a:srgbClr val="D9D9D9"/>
                    </a:solidFill>
                  </a:tcPr>
                </a:tc>
                <a:tc>
                  <a:txBody>
                    <a:bodyPr/>
                    <a:lstStyle/>
                    <a:p>
                      <a:pPr algn="ctr" fontAlgn="ctr"/>
                      <a:r>
                        <a:rPr lang="es-MX" sz="700" b="0" i="0" u="none" strike="noStrike">
                          <a:solidFill>
                            <a:srgbClr val="002060"/>
                          </a:solidFill>
                          <a:effectLst/>
                          <a:latin typeface="Century Gothic" panose="020B0502020202020204" pitchFamily="34" charset="0"/>
                        </a:rPr>
                        <a:t>Euro Stoxx 50</a:t>
                      </a:r>
                    </a:p>
                  </a:txBody>
                  <a:tcPr marL="5207" marR="5207" marT="5207" marB="0" anchor="ctr">
                    <a:lnL>
                      <a:noFill/>
                    </a:lnL>
                    <a:lnR>
                      <a:noFill/>
                    </a:lnR>
                    <a:lnT>
                      <a:noFill/>
                    </a:lnT>
                    <a:lnB>
                      <a:noFill/>
                    </a:lnB>
                    <a:solidFill>
                      <a:srgbClr val="D9D9D9"/>
                    </a:solidFill>
                  </a:tcPr>
                </a:tc>
                <a:tc>
                  <a:txBody>
                    <a:bodyPr/>
                    <a:lstStyle/>
                    <a:p>
                      <a:pPr algn="ctr" fontAlgn="ctr"/>
                      <a:r>
                        <a:rPr lang="es-MX" sz="700" b="0" i="0" u="none" strike="noStrike">
                          <a:solidFill>
                            <a:srgbClr val="002060"/>
                          </a:solidFill>
                          <a:effectLst/>
                          <a:latin typeface="Century Gothic" panose="020B0502020202020204" pitchFamily="34" charset="0"/>
                        </a:rPr>
                        <a:t>1,787</a:t>
                      </a:r>
                    </a:p>
                  </a:txBody>
                  <a:tcPr marL="5207" marR="5207" marT="5207" marB="0" anchor="ctr">
                    <a:lnL>
                      <a:noFill/>
                    </a:lnL>
                    <a:lnR w="19050" cap="flat" cmpd="sng" algn="ctr">
                      <a:solidFill>
                        <a:srgbClr val="C00000"/>
                      </a:solidFill>
                      <a:prstDash val="solid"/>
                      <a:round/>
                      <a:headEnd type="none" w="med" len="med"/>
                      <a:tailEnd type="none" w="med" len="med"/>
                    </a:lnR>
                    <a:lnT>
                      <a:noFill/>
                    </a:lnT>
                    <a:lnB>
                      <a:noFill/>
                    </a:lnB>
                    <a:solidFill>
                      <a:srgbClr val="D9D9D9"/>
                    </a:solidFill>
                  </a:tcPr>
                </a:tc>
                <a:tc>
                  <a:txBody>
                    <a:bodyPr/>
                    <a:lstStyle/>
                    <a:p>
                      <a:pPr algn="ctr" fontAlgn="ctr"/>
                      <a:r>
                        <a:rPr lang="es-MX" sz="700" b="0" i="0" u="none" strike="noStrike">
                          <a:solidFill>
                            <a:srgbClr val="002060"/>
                          </a:solidFill>
                          <a:effectLst/>
                          <a:latin typeface="Century Gothic" panose="020B0502020202020204" pitchFamily="34" charset="0"/>
                        </a:rPr>
                        <a:t>1.4%</a:t>
                      </a:r>
                    </a:p>
                  </a:txBody>
                  <a:tcPr marL="5207" marR="5207" marT="5207"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D9D9D9"/>
                    </a:solidFill>
                  </a:tcPr>
                </a:tc>
                <a:tc vMerge="1">
                  <a:txBody>
                    <a:bodyPr/>
                    <a:lstStyle/>
                    <a:p>
                      <a:endParaRPr lang="es-MX"/>
                    </a:p>
                  </a:txBody>
                  <a:tcPr/>
                </a:tc>
                <a:tc>
                  <a:txBody>
                    <a:bodyPr/>
                    <a:lstStyle/>
                    <a:p>
                      <a:pPr algn="ctr" fontAlgn="ctr"/>
                      <a:r>
                        <a:rPr lang="es-MX" sz="700" b="0" i="0" u="none" strike="noStrike">
                          <a:solidFill>
                            <a:srgbClr val="002060"/>
                          </a:solidFill>
                          <a:effectLst/>
                          <a:latin typeface="Century Gothic" panose="020B0502020202020204" pitchFamily="34" charset="0"/>
                        </a:rPr>
                        <a:t>-0.5%</a:t>
                      </a:r>
                    </a:p>
                  </a:txBody>
                  <a:tcPr marL="5207" marR="5207" marT="5207" marB="0" anchor="ctr">
                    <a:lnL w="19050" cap="flat" cmpd="sng" algn="ctr">
                      <a:solidFill>
                        <a:srgbClr val="C00000"/>
                      </a:solidFill>
                      <a:prstDash val="solid"/>
                      <a:round/>
                      <a:headEnd type="none" w="med" len="med"/>
                      <a:tailEnd type="none" w="med" len="med"/>
                    </a:lnL>
                    <a:lnR>
                      <a:noFill/>
                    </a:lnR>
                    <a:lnT>
                      <a:noFill/>
                    </a:lnT>
                    <a:lnB>
                      <a:noFill/>
                    </a:lnB>
                    <a:solidFill>
                      <a:srgbClr val="D9D9D9"/>
                    </a:solidFill>
                  </a:tcPr>
                </a:tc>
                <a:tc>
                  <a:txBody>
                    <a:bodyPr/>
                    <a:lstStyle/>
                    <a:p>
                      <a:pPr algn="ctr" fontAlgn="ctr"/>
                      <a:r>
                        <a:rPr lang="es-MX" sz="700" b="1" i="0" u="none" strike="noStrike">
                          <a:solidFill>
                            <a:srgbClr val="002060"/>
                          </a:solidFill>
                          <a:effectLst/>
                          <a:latin typeface="Century Gothic" panose="020B0502020202020204" pitchFamily="34" charset="0"/>
                        </a:rPr>
                        <a:t>-0.1%</a:t>
                      </a:r>
                    </a:p>
                  </a:txBody>
                  <a:tcPr marL="5207" marR="5207" marT="5207" marB="0" anchor="ctr">
                    <a:lnL>
                      <a:noFill/>
                    </a:lnL>
                    <a:lnR w="19050" cap="flat" cmpd="sng" algn="ctr">
                      <a:solidFill>
                        <a:srgbClr val="C00000"/>
                      </a:solidFill>
                      <a:prstDash val="solid"/>
                      <a:round/>
                      <a:headEnd type="none" w="med" len="med"/>
                      <a:tailEnd type="none" w="med" len="med"/>
                    </a:lnR>
                    <a:lnT>
                      <a:noFill/>
                    </a:lnT>
                    <a:lnB>
                      <a:noFill/>
                    </a:lnB>
                    <a:solidFill>
                      <a:srgbClr val="D9D9D9"/>
                    </a:solidFill>
                  </a:tcPr>
                </a:tc>
                <a:tc>
                  <a:txBody>
                    <a:bodyPr/>
                    <a:lstStyle/>
                    <a:p>
                      <a:pPr algn="ctr" fontAlgn="ctr"/>
                      <a:r>
                        <a:rPr lang="es-MX" sz="700" b="0" i="0" u="none" strike="noStrike">
                          <a:solidFill>
                            <a:srgbClr val="002060"/>
                          </a:solidFill>
                          <a:effectLst/>
                          <a:latin typeface="Century Gothic" panose="020B0502020202020204" pitchFamily="34" charset="0"/>
                        </a:rPr>
                        <a:t>-4.7%</a:t>
                      </a:r>
                    </a:p>
                  </a:txBody>
                  <a:tcPr marL="5207" marR="5207" marT="5207" marB="0" anchor="ctr">
                    <a:lnL w="19050" cap="flat" cmpd="sng" algn="ctr">
                      <a:solidFill>
                        <a:srgbClr val="C00000"/>
                      </a:solidFill>
                      <a:prstDash val="solid"/>
                      <a:round/>
                      <a:headEnd type="none" w="med" len="med"/>
                      <a:tailEnd type="none" w="med" len="med"/>
                    </a:lnL>
                    <a:lnR>
                      <a:noFill/>
                    </a:lnR>
                    <a:lnT>
                      <a:noFill/>
                    </a:lnT>
                    <a:lnB>
                      <a:noFill/>
                    </a:lnB>
                    <a:solidFill>
                      <a:srgbClr val="D9D9D9"/>
                    </a:solidFill>
                  </a:tcPr>
                </a:tc>
                <a:tc>
                  <a:txBody>
                    <a:bodyPr/>
                    <a:lstStyle/>
                    <a:p>
                      <a:pPr algn="ctr" fontAlgn="ctr"/>
                      <a:r>
                        <a:rPr lang="es-MX" sz="700" b="1" i="0" u="none" strike="noStrike" dirty="0">
                          <a:solidFill>
                            <a:srgbClr val="002060"/>
                          </a:solidFill>
                          <a:effectLst/>
                          <a:latin typeface="Century Gothic" panose="020B0502020202020204" pitchFamily="34" charset="0"/>
                        </a:rPr>
                        <a:t>-0.6%</a:t>
                      </a:r>
                    </a:p>
                  </a:txBody>
                  <a:tcPr marL="5207" marR="5207" marT="5207" marB="0" anchor="ctr">
                    <a:lnL>
                      <a:noFill/>
                    </a:lnL>
                    <a:lnR w="19050" cap="flat" cmpd="sng" algn="ctr">
                      <a:solidFill>
                        <a:srgbClr val="C00000"/>
                      </a:solidFill>
                      <a:prstDash val="solid"/>
                      <a:round/>
                      <a:headEnd type="none" w="med" len="med"/>
                      <a:tailEnd type="none" w="med" len="med"/>
                    </a:lnR>
                    <a:lnT>
                      <a:noFill/>
                    </a:lnT>
                    <a:lnB>
                      <a:noFill/>
                    </a:lnB>
                    <a:solidFill>
                      <a:srgbClr val="D9D9D9"/>
                    </a:solidFill>
                  </a:tcPr>
                </a:tc>
                <a:tc vMerge="1">
                  <a:txBody>
                    <a:bodyPr/>
                    <a:lstStyle/>
                    <a:p>
                      <a:endParaRPr lang="es-MX"/>
                    </a:p>
                  </a:txBody>
                  <a:tcPr/>
                </a:tc>
                <a:extLst>
                  <a:ext uri="{0D108BD9-81ED-4DB2-BD59-A6C34878D82A}">
                    <a16:rowId xmlns:a16="http://schemas.microsoft.com/office/drawing/2014/main" xmlns="" val="2153374733"/>
                  </a:ext>
                </a:extLst>
              </a:tr>
              <a:tr h="114401">
                <a:tc vMerge="1">
                  <a:txBody>
                    <a:bodyPr/>
                    <a:lstStyle/>
                    <a:p>
                      <a:endParaRPr lang="es-MX"/>
                    </a:p>
                  </a:txBody>
                  <a:tcPr/>
                </a:tc>
                <a:tc>
                  <a:txBody>
                    <a:bodyPr/>
                    <a:lstStyle/>
                    <a:p>
                      <a:pPr algn="ctr" fontAlgn="ctr"/>
                      <a:r>
                        <a:rPr lang="es-MX" sz="700" b="1" i="0" u="none" strike="noStrike">
                          <a:solidFill>
                            <a:srgbClr val="002060"/>
                          </a:solidFill>
                          <a:effectLst/>
                          <a:latin typeface="Century Gothic" panose="020B0502020202020204" pitchFamily="34" charset="0"/>
                        </a:rPr>
                        <a:t>Pesos/Euro</a:t>
                      </a:r>
                    </a:p>
                  </a:txBody>
                  <a:tcPr marL="5207" marR="5207" marT="5207"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J_BSAN_S00626</a:t>
                      </a:r>
                    </a:p>
                  </a:txBody>
                  <a:tcPr marL="5207" marR="5207" marT="5207"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Ser. Públicos Europa</a:t>
                      </a:r>
                    </a:p>
                  </a:txBody>
                  <a:tcPr marL="5207" marR="5207" marT="5207" marB="0" anchor="ctr">
                    <a:lnL>
                      <a:noFill/>
                    </a:lnL>
                    <a:lnR>
                      <a:noFill/>
                    </a:lnR>
                    <a:lnT>
                      <a:noFill/>
                    </a:lnT>
                    <a:lnB>
                      <a:noFill/>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125</a:t>
                      </a:r>
                    </a:p>
                  </a:txBody>
                  <a:tcPr marL="5207" marR="5207" marT="5207"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0.1%</a:t>
                      </a:r>
                    </a:p>
                  </a:txBody>
                  <a:tcPr marL="5207" marR="5207" marT="5207"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vMerge="1">
                  <a:txBody>
                    <a:bodyPr/>
                    <a:lstStyle/>
                    <a:p>
                      <a:endParaRPr lang="es-MX"/>
                    </a:p>
                  </a:txBody>
                  <a:tcPr/>
                </a:tc>
                <a:tc>
                  <a:txBody>
                    <a:bodyPr/>
                    <a:lstStyle/>
                    <a:p>
                      <a:pPr algn="ctr" fontAlgn="ctr"/>
                      <a:r>
                        <a:rPr lang="es-MX" sz="700" b="0" i="0" u="none" strike="noStrike">
                          <a:solidFill>
                            <a:srgbClr val="002060"/>
                          </a:solidFill>
                          <a:effectLst/>
                          <a:latin typeface="Century Gothic" panose="020B0502020202020204" pitchFamily="34" charset="0"/>
                        </a:rPr>
                        <a:t>-1.4%</a:t>
                      </a:r>
                    </a:p>
                  </a:txBody>
                  <a:tcPr marL="5207" marR="5207" marT="5207"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700" b="1" i="0" u="none" strike="noStrike" dirty="0">
                          <a:solidFill>
                            <a:srgbClr val="002060"/>
                          </a:solidFill>
                          <a:effectLst/>
                          <a:latin typeface="Century Gothic" panose="020B0502020202020204" pitchFamily="34" charset="0"/>
                        </a:rPr>
                        <a:t>-</a:t>
                      </a:r>
                    </a:p>
                  </a:txBody>
                  <a:tcPr marL="5207" marR="5207" marT="5207"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-1.4%</a:t>
                      </a:r>
                    </a:p>
                  </a:txBody>
                  <a:tcPr marL="5207" marR="5207" marT="5207"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700" b="1" i="0" u="none" strike="noStrike" dirty="0">
                          <a:solidFill>
                            <a:srgbClr val="002060"/>
                          </a:solidFill>
                          <a:effectLst/>
                          <a:latin typeface="Century Gothic" panose="020B0502020202020204" pitchFamily="34" charset="0"/>
                        </a:rPr>
                        <a:t>-</a:t>
                      </a:r>
                    </a:p>
                  </a:txBody>
                  <a:tcPr marL="5207" marR="5207" marT="5207"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vMerge="1">
                  <a:txBody>
                    <a:bodyPr/>
                    <a:lstStyle/>
                    <a:p>
                      <a:endParaRPr lang="es-MX"/>
                    </a:p>
                  </a:txBody>
                  <a:tcPr/>
                </a:tc>
                <a:extLst>
                  <a:ext uri="{0D108BD9-81ED-4DB2-BD59-A6C34878D82A}">
                    <a16:rowId xmlns:a16="http://schemas.microsoft.com/office/drawing/2014/main" xmlns="" val="3697908124"/>
                  </a:ext>
                </a:extLst>
              </a:tr>
              <a:tr h="114401">
                <a:tc vMerge="1">
                  <a:txBody>
                    <a:bodyPr/>
                    <a:lstStyle/>
                    <a:p>
                      <a:endParaRPr lang="es-MX"/>
                    </a:p>
                  </a:txBody>
                  <a:tcPr/>
                </a:tc>
                <a:tc>
                  <a:txBody>
                    <a:bodyPr/>
                    <a:lstStyle/>
                    <a:p>
                      <a:pPr algn="ctr" fontAlgn="ctr"/>
                      <a:r>
                        <a:rPr lang="es-MX" sz="700" b="1" i="0" u="none" strike="noStrike">
                          <a:solidFill>
                            <a:srgbClr val="002060"/>
                          </a:solidFill>
                          <a:effectLst/>
                          <a:latin typeface="Century Gothic" panose="020B0502020202020204" pitchFamily="34" charset="0"/>
                        </a:rPr>
                        <a:t>Pesos/Euro</a:t>
                      </a:r>
                    </a:p>
                  </a:txBody>
                  <a:tcPr marL="5207" marR="5207" marT="5207"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J_BSAN_S00727</a:t>
                      </a:r>
                    </a:p>
                  </a:txBody>
                  <a:tcPr marL="5207" marR="5207" marT="5207" marB="0" anchor="ctr">
                    <a:lnL w="19050" cap="flat" cmpd="sng" algn="ctr">
                      <a:solidFill>
                        <a:srgbClr val="C00000"/>
                      </a:solidFill>
                      <a:prstDash val="solid"/>
                      <a:round/>
                      <a:headEnd type="none" w="med" len="med"/>
                      <a:tailEnd type="none" w="med" len="med"/>
                    </a:lnL>
                    <a:lnR>
                      <a:noFill/>
                    </a:lnR>
                    <a:lnT>
                      <a:noFill/>
                    </a:lnT>
                    <a:lnB>
                      <a:noFill/>
                    </a:lnB>
                    <a:solidFill>
                      <a:srgbClr val="D9D9D9"/>
                    </a:solidFill>
                  </a:tcPr>
                </a:tc>
                <a:tc>
                  <a:txBody>
                    <a:bodyPr/>
                    <a:lstStyle/>
                    <a:p>
                      <a:pPr algn="ctr" fontAlgn="ctr"/>
                      <a:r>
                        <a:rPr lang="es-MX" sz="700" b="0" i="0" u="none" strike="noStrike">
                          <a:solidFill>
                            <a:srgbClr val="002060"/>
                          </a:solidFill>
                          <a:effectLst/>
                          <a:latin typeface="Century Gothic" panose="020B0502020202020204" pitchFamily="34" charset="0"/>
                        </a:rPr>
                        <a:t>Salud Europa</a:t>
                      </a:r>
                    </a:p>
                  </a:txBody>
                  <a:tcPr marL="5207" marR="5207" marT="5207" marB="0" anchor="ctr">
                    <a:lnL>
                      <a:noFill/>
                    </a:lnL>
                    <a:lnR>
                      <a:noFill/>
                    </a:lnR>
                    <a:lnT>
                      <a:noFill/>
                    </a:lnT>
                    <a:lnB>
                      <a:noFill/>
                    </a:lnB>
                    <a:solidFill>
                      <a:srgbClr val="D9D9D9"/>
                    </a:solidFill>
                  </a:tcPr>
                </a:tc>
                <a:tc>
                  <a:txBody>
                    <a:bodyPr/>
                    <a:lstStyle/>
                    <a:p>
                      <a:pPr algn="ctr" fontAlgn="ctr"/>
                      <a:r>
                        <a:rPr lang="es-MX" sz="700" b="0" i="0" u="none" strike="noStrike">
                          <a:solidFill>
                            <a:srgbClr val="002060"/>
                          </a:solidFill>
                          <a:effectLst/>
                          <a:latin typeface="Century Gothic" panose="020B0502020202020204" pitchFamily="34" charset="0"/>
                        </a:rPr>
                        <a:t>156</a:t>
                      </a:r>
                    </a:p>
                  </a:txBody>
                  <a:tcPr marL="5207" marR="5207" marT="5207" marB="0" anchor="ctr">
                    <a:lnL>
                      <a:noFill/>
                    </a:lnL>
                    <a:lnR w="19050" cap="flat" cmpd="sng" algn="ctr">
                      <a:solidFill>
                        <a:srgbClr val="C00000"/>
                      </a:solidFill>
                      <a:prstDash val="solid"/>
                      <a:round/>
                      <a:headEnd type="none" w="med" len="med"/>
                      <a:tailEnd type="none" w="med" len="med"/>
                    </a:lnR>
                    <a:lnT>
                      <a:noFill/>
                    </a:lnT>
                    <a:lnB>
                      <a:noFill/>
                    </a:lnB>
                    <a:solidFill>
                      <a:srgbClr val="D9D9D9"/>
                    </a:solidFill>
                  </a:tcPr>
                </a:tc>
                <a:tc>
                  <a:txBody>
                    <a:bodyPr/>
                    <a:lstStyle/>
                    <a:p>
                      <a:pPr algn="ctr" fontAlgn="ctr"/>
                      <a:r>
                        <a:rPr lang="es-MX" sz="700" b="0" i="0" u="none" strike="noStrike">
                          <a:solidFill>
                            <a:srgbClr val="002060"/>
                          </a:solidFill>
                          <a:effectLst/>
                          <a:latin typeface="Century Gothic" panose="020B0502020202020204" pitchFamily="34" charset="0"/>
                        </a:rPr>
                        <a:t>0.1%</a:t>
                      </a:r>
                    </a:p>
                  </a:txBody>
                  <a:tcPr marL="5207" marR="5207" marT="5207"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D9D9D9"/>
                    </a:solidFill>
                  </a:tcPr>
                </a:tc>
                <a:tc vMerge="1">
                  <a:txBody>
                    <a:bodyPr/>
                    <a:lstStyle/>
                    <a:p>
                      <a:endParaRPr lang="es-MX"/>
                    </a:p>
                  </a:txBody>
                  <a:tcPr/>
                </a:tc>
                <a:tc>
                  <a:txBody>
                    <a:bodyPr/>
                    <a:lstStyle/>
                    <a:p>
                      <a:pPr algn="ctr" fontAlgn="ctr"/>
                      <a:r>
                        <a:rPr lang="es-MX" sz="700" b="0" i="0" u="none" strike="noStrike">
                          <a:solidFill>
                            <a:srgbClr val="002060"/>
                          </a:solidFill>
                          <a:effectLst/>
                          <a:latin typeface="Century Gothic" panose="020B0502020202020204" pitchFamily="34" charset="0"/>
                        </a:rPr>
                        <a:t>0.3%</a:t>
                      </a:r>
                    </a:p>
                  </a:txBody>
                  <a:tcPr marL="5207" marR="5207" marT="5207" marB="0" anchor="ctr">
                    <a:lnL w="19050" cap="flat" cmpd="sng" algn="ctr">
                      <a:solidFill>
                        <a:srgbClr val="C00000"/>
                      </a:solidFill>
                      <a:prstDash val="solid"/>
                      <a:round/>
                      <a:headEnd type="none" w="med" len="med"/>
                      <a:tailEnd type="none" w="med" len="med"/>
                    </a:lnL>
                    <a:lnR>
                      <a:noFill/>
                    </a:lnR>
                    <a:lnT>
                      <a:noFill/>
                    </a:lnT>
                    <a:lnB>
                      <a:noFill/>
                    </a:lnB>
                    <a:solidFill>
                      <a:srgbClr val="D9D9D9"/>
                    </a:solidFill>
                  </a:tcPr>
                </a:tc>
                <a:tc>
                  <a:txBody>
                    <a:bodyPr/>
                    <a:lstStyle/>
                    <a:p>
                      <a:pPr algn="ctr" fontAlgn="ctr"/>
                      <a:r>
                        <a:rPr lang="es-MX" sz="700" b="1" i="0" u="none" strike="noStrike" dirty="0">
                          <a:solidFill>
                            <a:srgbClr val="002060"/>
                          </a:solidFill>
                          <a:effectLst/>
                          <a:latin typeface="Century Gothic" panose="020B0502020202020204" pitchFamily="34" charset="0"/>
                        </a:rPr>
                        <a:t>-</a:t>
                      </a:r>
                    </a:p>
                  </a:txBody>
                  <a:tcPr marL="5207" marR="5207" marT="5207" marB="0" anchor="ctr">
                    <a:lnL>
                      <a:noFill/>
                    </a:lnL>
                    <a:lnR w="19050" cap="flat" cmpd="sng" algn="ctr">
                      <a:solidFill>
                        <a:srgbClr val="C00000"/>
                      </a:solidFill>
                      <a:prstDash val="solid"/>
                      <a:round/>
                      <a:headEnd type="none" w="med" len="med"/>
                      <a:tailEnd type="none" w="med" len="med"/>
                    </a:lnR>
                    <a:lnT>
                      <a:noFill/>
                    </a:lnT>
                    <a:lnB>
                      <a:noFill/>
                    </a:lnB>
                    <a:solidFill>
                      <a:srgbClr val="D9D9D9"/>
                    </a:solidFill>
                  </a:tcPr>
                </a:tc>
                <a:tc>
                  <a:txBody>
                    <a:bodyPr/>
                    <a:lstStyle/>
                    <a:p>
                      <a:pPr algn="ctr" fontAlgn="ctr"/>
                      <a:r>
                        <a:rPr lang="es-MX" sz="700" b="0" i="0" u="none" strike="noStrike">
                          <a:solidFill>
                            <a:srgbClr val="002060"/>
                          </a:solidFill>
                          <a:effectLst/>
                          <a:latin typeface="Century Gothic" panose="020B0502020202020204" pitchFamily="34" charset="0"/>
                        </a:rPr>
                        <a:t>0.3%</a:t>
                      </a:r>
                    </a:p>
                  </a:txBody>
                  <a:tcPr marL="5207" marR="5207" marT="5207" marB="0" anchor="ctr">
                    <a:lnL w="19050" cap="flat" cmpd="sng" algn="ctr">
                      <a:solidFill>
                        <a:srgbClr val="C00000"/>
                      </a:solidFill>
                      <a:prstDash val="solid"/>
                      <a:round/>
                      <a:headEnd type="none" w="med" len="med"/>
                      <a:tailEnd type="none" w="med" len="med"/>
                    </a:lnL>
                    <a:lnR>
                      <a:noFill/>
                    </a:lnR>
                    <a:lnT>
                      <a:noFill/>
                    </a:lnT>
                    <a:lnB>
                      <a:noFill/>
                    </a:lnB>
                    <a:solidFill>
                      <a:srgbClr val="D9D9D9"/>
                    </a:solidFill>
                  </a:tcPr>
                </a:tc>
                <a:tc>
                  <a:txBody>
                    <a:bodyPr/>
                    <a:lstStyle/>
                    <a:p>
                      <a:pPr algn="ctr" fontAlgn="ctr"/>
                      <a:r>
                        <a:rPr lang="es-MX" sz="700" b="1" i="0" u="none" strike="noStrike" dirty="0">
                          <a:solidFill>
                            <a:srgbClr val="002060"/>
                          </a:solidFill>
                          <a:effectLst/>
                          <a:latin typeface="Century Gothic" panose="020B0502020202020204" pitchFamily="34" charset="0"/>
                        </a:rPr>
                        <a:t>-</a:t>
                      </a:r>
                    </a:p>
                  </a:txBody>
                  <a:tcPr marL="5207" marR="5207" marT="5207" marB="0" anchor="ctr">
                    <a:lnL>
                      <a:noFill/>
                    </a:lnL>
                    <a:lnR w="19050" cap="flat" cmpd="sng" algn="ctr">
                      <a:solidFill>
                        <a:srgbClr val="C00000"/>
                      </a:solidFill>
                      <a:prstDash val="solid"/>
                      <a:round/>
                      <a:headEnd type="none" w="med" len="med"/>
                      <a:tailEnd type="none" w="med" len="med"/>
                    </a:lnR>
                    <a:lnT>
                      <a:noFill/>
                    </a:lnT>
                    <a:lnB>
                      <a:noFill/>
                    </a:lnB>
                    <a:solidFill>
                      <a:srgbClr val="D9D9D9"/>
                    </a:solidFill>
                  </a:tcPr>
                </a:tc>
                <a:tc vMerge="1">
                  <a:txBody>
                    <a:bodyPr/>
                    <a:lstStyle/>
                    <a:p>
                      <a:endParaRPr lang="es-MX"/>
                    </a:p>
                  </a:txBody>
                  <a:tcPr/>
                </a:tc>
                <a:extLst>
                  <a:ext uri="{0D108BD9-81ED-4DB2-BD59-A6C34878D82A}">
                    <a16:rowId xmlns:a16="http://schemas.microsoft.com/office/drawing/2014/main" xmlns="" val="2921888890"/>
                  </a:ext>
                </a:extLst>
              </a:tr>
              <a:tr h="114401">
                <a:tc vMerge="1">
                  <a:txBody>
                    <a:bodyPr/>
                    <a:lstStyle/>
                    <a:p>
                      <a:endParaRPr lang="es-MX"/>
                    </a:p>
                  </a:txBody>
                  <a:tcPr/>
                </a:tc>
                <a:tc>
                  <a:txBody>
                    <a:bodyPr/>
                    <a:lstStyle/>
                    <a:p>
                      <a:pPr algn="ctr" fontAlgn="ctr"/>
                      <a:r>
                        <a:rPr lang="es-MX" sz="700" b="1" i="0" u="none" strike="noStrike">
                          <a:solidFill>
                            <a:srgbClr val="002060"/>
                          </a:solidFill>
                          <a:effectLst/>
                          <a:latin typeface="Century Gothic" panose="020B0502020202020204" pitchFamily="34" charset="0"/>
                        </a:rPr>
                        <a:t>Pesos/Euro</a:t>
                      </a:r>
                    </a:p>
                  </a:txBody>
                  <a:tcPr marL="5207" marR="5207" marT="5207"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J_BACOMER_S5108</a:t>
                      </a:r>
                    </a:p>
                  </a:txBody>
                  <a:tcPr marL="5207" marR="5207" marT="5207"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Euro Stoxx 50</a:t>
                      </a:r>
                    </a:p>
                  </a:txBody>
                  <a:tcPr marL="5207" marR="5207" marT="5207" marB="0" anchor="ctr">
                    <a:lnL>
                      <a:noFill/>
                    </a:lnL>
                    <a:lnR>
                      <a:noFill/>
                    </a:lnR>
                    <a:lnT>
                      <a:noFill/>
                    </a:lnT>
                    <a:lnB>
                      <a:noFill/>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167</a:t>
                      </a:r>
                    </a:p>
                  </a:txBody>
                  <a:tcPr marL="5207" marR="5207" marT="5207"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0.1%</a:t>
                      </a:r>
                    </a:p>
                  </a:txBody>
                  <a:tcPr marL="5207" marR="5207" marT="5207"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vMerge="1">
                  <a:txBody>
                    <a:bodyPr/>
                    <a:lstStyle/>
                    <a:p>
                      <a:endParaRPr lang="es-MX"/>
                    </a:p>
                  </a:txBody>
                  <a:tcPr/>
                </a:tc>
                <a:tc>
                  <a:txBody>
                    <a:bodyPr/>
                    <a:lstStyle/>
                    <a:p>
                      <a:pPr algn="ctr" fontAlgn="ctr"/>
                      <a:r>
                        <a:rPr lang="es-MX" sz="700" b="0" i="0" u="none" strike="noStrike">
                          <a:solidFill>
                            <a:srgbClr val="002060"/>
                          </a:solidFill>
                          <a:effectLst/>
                          <a:latin typeface="Century Gothic" panose="020B0502020202020204" pitchFamily="34" charset="0"/>
                        </a:rPr>
                        <a:t>-0.2%</a:t>
                      </a:r>
                    </a:p>
                  </a:txBody>
                  <a:tcPr marL="5207" marR="5207" marT="5207"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700" b="1" i="0" u="none" strike="noStrike" dirty="0">
                          <a:solidFill>
                            <a:srgbClr val="002060"/>
                          </a:solidFill>
                          <a:effectLst/>
                          <a:latin typeface="Century Gothic" panose="020B0502020202020204" pitchFamily="34" charset="0"/>
                        </a:rPr>
                        <a:t>-</a:t>
                      </a:r>
                    </a:p>
                  </a:txBody>
                  <a:tcPr marL="5207" marR="5207" marT="5207"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-0.2%</a:t>
                      </a:r>
                    </a:p>
                  </a:txBody>
                  <a:tcPr marL="5207" marR="5207" marT="5207"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700" b="1" i="0" u="none" strike="noStrike" dirty="0">
                          <a:solidFill>
                            <a:srgbClr val="002060"/>
                          </a:solidFill>
                          <a:effectLst/>
                          <a:latin typeface="Century Gothic" panose="020B0502020202020204" pitchFamily="34" charset="0"/>
                        </a:rPr>
                        <a:t>-</a:t>
                      </a:r>
                    </a:p>
                  </a:txBody>
                  <a:tcPr marL="5207" marR="5207" marT="5207"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vMerge="1">
                  <a:txBody>
                    <a:bodyPr/>
                    <a:lstStyle/>
                    <a:p>
                      <a:endParaRPr lang="es-MX"/>
                    </a:p>
                  </a:txBody>
                  <a:tcPr/>
                </a:tc>
                <a:extLst>
                  <a:ext uri="{0D108BD9-81ED-4DB2-BD59-A6C34878D82A}">
                    <a16:rowId xmlns:a16="http://schemas.microsoft.com/office/drawing/2014/main" xmlns="" val="180162308"/>
                  </a:ext>
                </a:extLst>
              </a:tr>
              <a:tr h="114401">
                <a:tc vMerge="1">
                  <a:txBody>
                    <a:bodyPr/>
                    <a:lstStyle/>
                    <a:p>
                      <a:endParaRPr lang="es-MX"/>
                    </a:p>
                  </a:txBody>
                  <a:tcPr/>
                </a:tc>
                <a:tc>
                  <a:txBody>
                    <a:bodyPr/>
                    <a:lstStyle/>
                    <a:p>
                      <a:pPr algn="ctr" fontAlgn="ctr"/>
                      <a:r>
                        <a:rPr lang="es-MX" sz="700" b="1" i="0" u="none" strike="noStrike">
                          <a:solidFill>
                            <a:srgbClr val="002060"/>
                          </a:solidFill>
                          <a:effectLst/>
                          <a:latin typeface="Century Gothic" panose="020B0502020202020204" pitchFamily="34" charset="0"/>
                        </a:rPr>
                        <a:t>Pesos/Euro</a:t>
                      </a:r>
                    </a:p>
                  </a:txBody>
                  <a:tcPr marL="5207" marR="5207" marT="5207"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J_BSAN_S00567</a:t>
                      </a:r>
                    </a:p>
                  </a:txBody>
                  <a:tcPr marL="5207" marR="5207" marT="5207" marB="0" anchor="ctr">
                    <a:lnL w="19050" cap="flat" cmpd="sng" algn="ctr">
                      <a:solidFill>
                        <a:srgbClr val="C00000"/>
                      </a:solidFill>
                      <a:prstDash val="solid"/>
                      <a:round/>
                      <a:headEnd type="none" w="med" len="med"/>
                      <a:tailEnd type="none" w="med" len="med"/>
                    </a:lnL>
                    <a:lnR>
                      <a:noFill/>
                    </a:lnR>
                    <a:lnT>
                      <a:noFill/>
                    </a:lnT>
                    <a:lnB>
                      <a:noFill/>
                    </a:lnB>
                    <a:solidFill>
                      <a:srgbClr val="D9D9D9"/>
                    </a:solidFill>
                  </a:tcPr>
                </a:tc>
                <a:tc>
                  <a:txBody>
                    <a:bodyPr/>
                    <a:lstStyle/>
                    <a:p>
                      <a:pPr algn="ctr" fontAlgn="ctr"/>
                      <a:r>
                        <a:rPr lang="es-MX" sz="700" b="0" i="0" u="none" strike="noStrike">
                          <a:solidFill>
                            <a:srgbClr val="002060"/>
                          </a:solidFill>
                          <a:effectLst/>
                          <a:latin typeface="Century Gothic" panose="020B0502020202020204" pitchFamily="34" charset="0"/>
                        </a:rPr>
                        <a:t>Euro Stoxx 50</a:t>
                      </a:r>
                    </a:p>
                  </a:txBody>
                  <a:tcPr marL="5207" marR="5207" marT="5207" marB="0" anchor="ctr">
                    <a:lnL>
                      <a:noFill/>
                    </a:lnL>
                    <a:lnR>
                      <a:noFill/>
                    </a:lnR>
                    <a:lnT>
                      <a:noFill/>
                    </a:lnT>
                    <a:lnB>
                      <a:noFill/>
                    </a:lnB>
                    <a:solidFill>
                      <a:srgbClr val="D9D9D9"/>
                    </a:solidFill>
                  </a:tcPr>
                </a:tc>
                <a:tc>
                  <a:txBody>
                    <a:bodyPr/>
                    <a:lstStyle/>
                    <a:p>
                      <a:pPr algn="ctr" fontAlgn="ctr"/>
                      <a:r>
                        <a:rPr lang="es-MX" sz="700" b="0" i="0" u="none" strike="noStrike">
                          <a:solidFill>
                            <a:srgbClr val="002060"/>
                          </a:solidFill>
                          <a:effectLst/>
                          <a:latin typeface="Century Gothic" panose="020B0502020202020204" pitchFamily="34" charset="0"/>
                        </a:rPr>
                        <a:t>149</a:t>
                      </a:r>
                    </a:p>
                  </a:txBody>
                  <a:tcPr marL="5207" marR="5207" marT="5207" marB="0" anchor="ctr">
                    <a:lnL>
                      <a:noFill/>
                    </a:lnL>
                    <a:lnR w="19050" cap="flat" cmpd="sng" algn="ctr">
                      <a:solidFill>
                        <a:srgbClr val="C00000"/>
                      </a:solidFill>
                      <a:prstDash val="solid"/>
                      <a:round/>
                      <a:headEnd type="none" w="med" len="med"/>
                      <a:tailEnd type="none" w="med" len="med"/>
                    </a:lnR>
                    <a:lnT>
                      <a:noFill/>
                    </a:lnT>
                    <a:lnB>
                      <a:noFill/>
                    </a:lnB>
                    <a:solidFill>
                      <a:srgbClr val="D9D9D9"/>
                    </a:solidFill>
                  </a:tcPr>
                </a:tc>
                <a:tc>
                  <a:txBody>
                    <a:bodyPr/>
                    <a:lstStyle/>
                    <a:p>
                      <a:pPr algn="ctr" fontAlgn="ctr"/>
                      <a:r>
                        <a:rPr lang="es-MX" sz="700" b="0" i="0" u="none" strike="noStrike">
                          <a:solidFill>
                            <a:srgbClr val="002060"/>
                          </a:solidFill>
                          <a:effectLst/>
                          <a:latin typeface="Century Gothic" panose="020B0502020202020204" pitchFamily="34" charset="0"/>
                        </a:rPr>
                        <a:t>0.1%</a:t>
                      </a:r>
                    </a:p>
                  </a:txBody>
                  <a:tcPr marL="5207" marR="5207" marT="5207"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D9D9D9"/>
                    </a:solidFill>
                  </a:tcPr>
                </a:tc>
                <a:tc vMerge="1">
                  <a:txBody>
                    <a:bodyPr/>
                    <a:lstStyle/>
                    <a:p>
                      <a:endParaRPr lang="es-MX"/>
                    </a:p>
                  </a:txBody>
                  <a:tcPr/>
                </a:tc>
                <a:tc>
                  <a:txBody>
                    <a:bodyPr/>
                    <a:lstStyle/>
                    <a:p>
                      <a:pPr algn="ctr" fontAlgn="ctr"/>
                      <a:r>
                        <a:rPr lang="es-MX" sz="700" b="0" i="0" u="none" strike="noStrike">
                          <a:solidFill>
                            <a:srgbClr val="002060"/>
                          </a:solidFill>
                          <a:effectLst/>
                          <a:latin typeface="Century Gothic" panose="020B0502020202020204" pitchFamily="34" charset="0"/>
                        </a:rPr>
                        <a:t>0.1%</a:t>
                      </a:r>
                    </a:p>
                  </a:txBody>
                  <a:tcPr marL="5207" marR="5207" marT="5207" marB="0" anchor="ctr">
                    <a:lnL w="19050" cap="flat" cmpd="sng" algn="ctr">
                      <a:solidFill>
                        <a:srgbClr val="C00000"/>
                      </a:solidFill>
                      <a:prstDash val="solid"/>
                      <a:round/>
                      <a:headEnd type="none" w="med" len="med"/>
                      <a:tailEnd type="none" w="med" len="med"/>
                    </a:lnL>
                    <a:lnR>
                      <a:noFill/>
                    </a:lnR>
                    <a:lnT>
                      <a:noFill/>
                    </a:lnT>
                    <a:lnB>
                      <a:noFill/>
                    </a:lnB>
                    <a:solidFill>
                      <a:srgbClr val="D9D9D9"/>
                    </a:solidFill>
                  </a:tcPr>
                </a:tc>
                <a:tc>
                  <a:txBody>
                    <a:bodyPr/>
                    <a:lstStyle/>
                    <a:p>
                      <a:pPr algn="ctr" fontAlgn="ctr"/>
                      <a:r>
                        <a:rPr lang="es-MX" sz="700" b="1" i="0" u="none" strike="noStrike" dirty="0">
                          <a:solidFill>
                            <a:srgbClr val="002060"/>
                          </a:solidFill>
                          <a:effectLst/>
                          <a:latin typeface="Century Gothic" panose="020B0502020202020204" pitchFamily="34" charset="0"/>
                        </a:rPr>
                        <a:t>-</a:t>
                      </a:r>
                    </a:p>
                  </a:txBody>
                  <a:tcPr marL="5207" marR="5207" marT="5207" marB="0" anchor="ctr">
                    <a:lnL>
                      <a:noFill/>
                    </a:lnL>
                    <a:lnR w="19050" cap="flat" cmpd="sng" algn="ctr">
                      <a:solidFill>
                        <a:srgbClr val="C00000"/>
                      </a:solidFill>
                      <a:prstDash val="solid"/>
                      <a:round/>
                      <a:headEnd type="none" w="med" len="med"/>
                      <a:tailEnd type="none" w="med" len="med"/>
                    </a:lnR>
                    <a:lnT>
                      <a:noFill/>
                    </a:lnT>
                    <a:lnB>
                      <a:noFill/>
                    </a:lnB>
                    <a:solidFill>
                      <a:srgbClr val="D9D9D9"/>
                    </a:solidFill>
                  </a:tcPr>
                </a:tc>
                <a:tc>
                  <a:txBody>
                    <a:bodyPr/>
                    <a:lstStyle/>
                    <a:p>
                      <a:pPr algn="ctr" fontAlgn="ctr"/>
                      <a:r>
                        <a:rPr lang="es-MX" sz="700" b="0" i="0" u="none" strike="noStrike">
                          <a:solidFill>
                            <a:srgbClr val="002060"/>
                          </a:solidFill>
                          <a:effectLst/>
                          <a:latin typeface="Century Gothic" panose="020B0502020202020204" pitchFamily="34" charset="0"/>
                        </a:rPr>
                        <a:t>0.1%</a:t>
                      </a:r>
                    </a:p>
                  </a:txBody>
                  <a:tcPr marL="5207" marR="5207" marT="5207" marB="0" anchor="ctr">
                    <a:lnL w="19050" cap="flat" cmpd="sng" algn="ctr">
                      <a:solidFill>
                        <a:srgbClr val="C00000"/>
                      </a:solidFill>
                      <a:prstDash val="solid"/>
                      <a:round/>
                      <a:headEnd type="none" w="med" len="med"/>
                      <a:tailEnd type="none" w="med" len="med"/>
                    </a:lnL>
                    <a:lnR>
                      <a:noFill/>
                    </a:lnR>
                    <a:lnT>
                      <a:noFill/>
                    </a:lnT>
                    <a:lnB>
                      <a:noFill/>
                    </a:lnB>
                    <a:solidFill>
                      <a:srgbClr val="D9D9D9"/>
                    </a:solidFill>
                  </a:tcPr>
                </a:tc>
                <a:tc>
                  <a:txBody>
                    <a:bodyPr/>
                    <a:lstStyle/>
                    <a:p>
                      <a:pPr algn="ctr" fontAlgn="ctr"/>
                      <a:r>
                        <a:rPr lang="es-MX" sz="700" b="1" i="0" u="none" strike="noStrike" dirty="0">
                          <a:solidFill>
                            <a:srgbClr val="002060"/>
                          </a:solidFill>
                          <a:effectLst/>
                          <a:latin typeface="Century Gothic" panose="020B0502020202020204" pitchFamily="34" charset="0"/>
                        </a:rPr>
                        <a:t>-</a:t>
                      </a:r>
                    </a:p>
                  </a:txBody>
                  <a:tcPr marL="5207" marR="5207" marT="5207" marB="0" anchor="ctr">
                    <a:lnL>
                      <a:noFill/>
                    </a:lnL>
                    <a:lnR w="19050" cap="flat" cmpd="sng" algn="ctr">
                      <a:solidFill>
                        <a:srgbClr val="C00000"/>
                      </a:solidFill>
                      <a:prstDash val="solid"/>
                      <a:round/>
                      <a:headEnd type="none" w="med" len="med"/>
                      <a:tailEnd type="none" w="med" len="med"/>
                    </a:lnR>
                    <a:lnT>
                      <a:noFill/>
                    </a:lnT>
                    <a:lnB>
                      <a:noFill/>
                    </a:lnB>
                    <a:solidFill>
                      <a:srgbClr val="D9D9D9"/>
                    </a:solidFill>
                  </a:tcPr>
                </a:tc>
                <a:tc vMerge="1">
                  <a:txBody>
                    <a:bodyPr/>
                    <a:lstStyle/>
                    <a:p>
                      <a:endParaRPr lang="es-MX"/>
                    </a:p>
                  </a:txBody>
                  <a:tcPr/>
                </a:tc>
                <a:extLst>
                  <a:ext uri="{0D108BD9-81ED-4DB2-BD59-A6C34878D82A}">
                    <a16:rowId xmlns:a16="http://schemas.microsoft.com/office/drawing/2014/main" xmlns="" val="2330886193"/>
                  </a:ext>
                </a:extLst>
              </a:tr>
              <a:tr h="114401">
                <a:tc vMerge="1">
                  <a:txBody>
                    <a:bodyPr/>
                    <a:lstStyle/>
                    <a:p>
                      <a:endParaRPr lang="es-MX"/>
                    </a:p>
                  </a:txBody>
                  <a:tcPr/>
                </a:tc>
                <a:tc>
                  <a:txBody>
                    <a:bodyPr/>
                    <a:lstStyle/>
                    <a:p>
                      <a:pPr algn="ctr" fontAlgn="ctr"/>
                      <a:r>
                        <a:rPr lang="es-MX" sz="700" b="1" i="0" u="none" strike="noStrike">
                          <a:solidFill>
                            <a:srgbClr val="002060"/>
                          </a:solidFill>
                          <a:effectLst/>
                          <a:latin typeface="Century Gothic" panose="020B0502020202020204" pitchFamily="34" charset="0"/>
                        </a:rPr>
                        <a:t>Pesos/Euro</a:t>
                      </a:r>
                    </a:p>
                  </a:txBody>
                  <a:tcPr marL="5207" marR="5207" marT="5207"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J_BSAN_S00654</a:t>
                      </a:r>
                    </a:p>
                  </a:txBody>
                  <a:tcPr marL="5207" marR="5207" marT="5207"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Euro Stoxx 50</a:t>
                      </a:r>
                    </a:p>
                  </a:txBody>
                  <a:tcPr marL="5207" marR="5207" marT="5207" marB="0" anchor="ctr">
                    <a:lnL>
                      <a:noFill/>
                    </a:lnL>
                    <a:lnR>
                      <a:noFill/>
                    </a:lnR>
                    <a:lnT>
                      <a:noFill/>
                    </a:lnT>
                    <a:lnB>
                      <a:noFill/>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131</a:t>
                      </a:r>
                    </a:p>
                  </a:txBody>
                  <a:tcPr marL="5207" marR="5207" marT="5207"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0.1%</a:t>
                      </a:r>
                    </a:p>
                  </a:txBody>
                  <a:tcPr marL="5207" marR="5207" marT="5207"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vMerge="1">
                  <a:txBody>
                    <a:bodyPr/>
                    <a:lstStyle/>
                    <a:p>
                      <a:endParaRPr lang="es-MX"/>
                    </a:p>
                  </a:txBody>
                  <a:tcPr/>
                </a:tc>
                <a:tc>
                  <a:txBody>
                    <a:bodyPr/>
                    <a:lstStyle/>
                    <a:p>
                      <a:pPr algn="ctr" fontAlgn="ctr"/>
                      <a:r>
                        <a:rPr lang="es-MX" sz="700" b="0" i="0" u="none" strike="noStrike">
                          <a:solidFill>
                            <a:srgbClr val="002060"/>
                          </a:solidFill>
                          <a:effectLst/>
                          <a:latin typeface="Century Gothic" panose="020B0502020202020204" pitchFamily="34" charset="0"/>
                        </a:rPr>
                        <a:t>-0.4%</a:t>
                      </a:r>
                    </a:p>
                  </a:txBody>
                  <a:tcPr marL="5207" marR="5207" marT="5207"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700" b="1" i="0" u="none" strike="noStrike" dirty="0">
                          <a:solidFill>
                            <a:srgbClr val="002060"/>
                          </a:solidFill>
                          <a:effectLst/>
                          <a:latin typeface="Century Gothic" panose="020B0502020202020204" pitchFamily="34" charset="0"/>
                        </a:rPr>
                        <a:t>-</a:t>
                      </a:r>
                    </a:p>
                  </a:txBody>
                  <a:tcPr marL="5207" marR="5207" marT="5207"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-0.4%</a:t>
                      </a:r>
                    </a:p>
                  </a:txBody>
                  <a:tcPr marL="5207" marR="5207" marT="5207"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700" b="1" i="0" u="none" strike="noStrike" dirty="0">
                          <a:solidFill>
                            <a:srgbClr val="002060"/>
                          </a:solidFill>
                          <a:effectLst/>
                          <a:latin typeface="Century Gothic" panose="020B0502020202020204" pitchFamily="34" charset="0"/>
                        </a:rPr>
                        <a:t>-</a:t>
                      </a:r>
                    </a:p>
                  </a:txBody>
                  <a:tcPr marL="5207" marR="5207" marT="5207"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vMerge="1">
                  <a:txBody>
                    <a:bodyPr/>
                    <a:lstStyle/>
                    <a:p>
                      <a:endParaRPr lang="es-MX"/>
                    </a:p>
                  </a:txBody>
                  <a:tcPr/>
                </a:tc>
                <a:extLst>
                  <a:ext uri="{0D108BD9-81ED-4DB2-BD59-A6C34878D82A}">
                    <a16:rowId xmlns:a16="http://schemas.microsoft.com/office/drawing/2014/main" xmlns="" val="602232701"/>
                  </a:ext>
                </a:extLst>
              </a:tr>
              <a:tr h="114401">
                <a:tc vMerge="1">
                  <a:txBody>
                    <a:bodyPr/>
                    <a:lstStyle/>
                    <a:p>
                      <a:endParaRPr lang="es-MX"/>
                    </a:p>
                  </a:txBody>
                  <a:tcPr/>
                </a:tc>
                <a:tc>
                  <a:txBody>
                    <a:bodyPr/>
                    <a:lstStyle/>
                    <a:p>
                      <a:pPr algn="ctr" fontAlgn="ctr"/>
                      <a:r>
                        <a:rPr lang="es-MX" sz="700" b="1" i="0" u="none" strike="noStrike">
                          <a:solidFill>
                            <a:srgbClr val="002060"/>
                          </a:solidFill>
                          <a:effectLst/>
                          <a:latin typeface="Century Gothic" panose="020B0502020202020204" pitchFamily="34" charset="0"/>
                        </a:rPr>
                        <a:t>Pesos/Euro</a:t>
                      </a:r>
                    </a:p>
                  </a:txBody>
                  <a:tcPr marL="5207" marR="5207" marT="5207"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J_BSAN_S00680</a:t>
                      </a:r>
                    </a:p>
                  </a:txBody>
                  <a:tcPr marL="5207" marR="5207" marT="5207" marB="0" anchor="ctr">
                    <a:lnL w="19050" cap="flat" cmpd="sng" algn="ctr">
                      <a:solidFill>
                        <a:srgbClr val="C00000"/>
                      </a:solidFill>
                      <a:prstDash val="solid"/>
                      <a:round/>
                      <a:headEnd type="none" w="med" len="med"/>
                      <a:tailEnd type="none" w="med" len="med"/>
                    </a:lnL>
                    <a:lnR>
                      <a:noFill/>
                    </a:lnR>
                    <a:lnT>
                      <a:noFill/>
                    </a:lnT>
                    <a:lnB>
                      <a:noFill/>
                    </a:lnB>
                    <a:solidFill>
                      <a:srgbClr val="D9D9D9"/>
                    </a:solidFill>
                  </a:tcPr>
                </a:tc>
                <a:tc>
                  <a:txBody>
                    <a:bodyPr/>
                    <a:lstStyle/>
                    <a:p>
                      <a:pPr algn="ctr" fontAlgn="ctr"/>
                      <a:r>
                        <a:rPr lang="es-MX" sz="700" b="0" i="0" u="none" strike="noStrike">
                          <a:solidFill>
                            <a:srgbClr val="002060"/>
                          </a:solidFill>
                          <a:effectLst/>
                          <a:latin typeface="Century Gothic" panose="020B0502020202020204" pitchFamily="34" charset="0"/>
                        </a:rPr>
                        <a:t>Euro Stoxx 50</a:t>
                      </a:r>
                    </a:p>
                  </a:txBody>
                  <a:tcPr marL="5207" marR="5207" marT="5207" marB="0" anchor="ctr">
                    <a:lnL>
                      <a:noFill/>
                    </a:lnL>
                    <a:lnR>
                      <a:noFill/>
                    </a:lnR>
                    <a:lnT>
                      <a:noFill/>
                    </a:lnT>
                    <a:lnB>
                      <a:noFill/>
                    </a:lnB>
                    <a:solidFill>
                      <a:srgbClr val="D9D9D9"/>
                    </a:solidFill>
                  </a:tcPr>
                </a:tc>
                <a:tc>
                  <a:txBody>
                    <a:bodyPr/>
                    <a:lstStyle/>
                    <a:p>
                      <a:pPr algn="ctr" fontAlgn="ctr"/>
                      <a:r>
                        <a:rPr lang="es-MX" sz="700" b="0" i="0" u="none" strike="noStrike">
                          <a:solidFill>
                            <a:srgbClr val="002060"/>
                          </a:solidFill>
                          <a:effectLst/>
                          <a:latin typeface="Century Gothic" panose="020B0502020202020204" pitchFamily="34" charset="0"/>
                        </a:rPr>
                        <a:t>104</a:t>
                      </a:r>
                    </a:p>
                  </a:txBody>
                  <a:tcPr marL="5207" marR="5207" marT="5207" marB="0" anchor="ctr">
                    <a:lnL>
                      <a:noFill/>
                    </a:lnL>
                    <a:lnR w="19050" cap="flat" cmpd="sng" algn="ctr">
                      <a:solidFill>
                        <a:srgbClr val="C00000"/>
                      </a:solidFill>
                      <a:prstDash val="solid"/>
                      <a:round/>
                      <a:headEnd type="none" w="med" len="med"/>
                      <a:tailEnd type="none" w="med" len="med"/>
                    </a:lnR>
                    <a:lnT>
                      <a:noFill/>
                    </a:lnT>
                    <a:lnB>
                      <a:noFill/>
                    </a:lnB>
                    <a:solidFill>
                      <a:srgbClr val="D9D9D9"/>
                    </a:solidFill>
                  </a:tcPr>
                </a:tc>
                <a:tc>
                  <a:txBody>
                    <a:bodyPr/>
                    <a:lstStyle/>
                    <a:p>
                      <a:pPr algn="ctr" fontAlgn="ctr"/>
                      <a:r>
                        <a:rPr lang="es-MX" sz="700" b="0" i="0" u="none" strike="noStrike">
                          <a:solidFill>
                            <a:srgbClr val="002060"/>
                          </a:solidFill>
                          <a:effectLst/>
                          <a:latin typeface="Century Gothic" panose="020B0502020202020204" pitchFamily="34" charset="0"/>
                        </a:rPr>
                        <a:t>0.1%</a:t>
                      </a:r>
                    </a:p>
                  </a:txBody>
                  <a:tcPr marL="5207" marR="5207" marT="5207"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D9D9D9"/>
                    </a:solidFill>
                  </a:tcPr>
                </a:tc>
                <a:tc vMerge="1">
                  <a:txBody>
                    <a:bodyPr/>
                    <a:lstStyle/>
                    <a:p>
                      <a:endParaRPr lang="es-MX"/>
                    </a:p>
                  </a:txBody>
                  <a:tcPr/>
                </a:tc>
                <a:tc>
                  <a:txBody>
                    <a:bodyPr/>
                    <a:lstStyle/>
                    <a:p>
                      <a:pPr algn="ctr" fontAlgn="ctr"/>
                      <a:r>
                        <a:rPr lang="es-MX" sz="700" b="0" i="0" u="none" strike="noStrike">
                          <a:solidFill>
                            <a:srgbClr val="002060"/>
                          </a:solidFill>
                          <a:effectLst/>
                          <a:latin typeface="Century Gothic" panose="020B0502020202020204" pitchFamily="34" charset="0"/>
                        </a:rPr>
                        <a:t>-0.4%</a:t>
                      </a:r>
                    </a:p>
                  </a:txBody>
                  <a:tcPr marL="5207" marR="5207" marT="5207" marB="0" anchor="ctr">
                    <a:lnL w="19050" cap="flat" cmpd="sng" algn="ctr">
                      <a:solidFill>
                        <a:srgbClr val="C00000"/>
                      </a:solidFill>
                      <a:prstDash val="solid"/>
                      <a:round/>
                      <a:headEnd type="none" w="med" len="med"/>
                      <a:tailEnd type="none" w="med" len="med"/>
                    </a:lnL>
                    <a:lnR>
                      <a:noFill/>
                    </a:lnR>
                    <a:lnT>
                      <a:noFill/>
                    </a:lnT>
                    <a:lnB>
                      <a:noFill/>
                    </a:lnB>
                    <a:solidFill>
                      <a:srgbClr val="D9D9D9"/>
                    </a:solidFill>
                  </a:tcPr>
                </a:tc>
                <a:tc>
                  <a:txBody>
                    <a:bodyPr/>
                    <a:lstStyle/>
                    <a:p>
                      <a:pPr algn="ctr" fontAlgn="ctr"/>
                      <a:r>
                        <a:rPr lang="es-MX" sz="700" b="1" i="0" u="none" strike="noStrike" dirty="0">
                          <a:solidFill>
                            <a:srgbClr val="002060"/>
                          </a:solidFill>
                          <a:effectLst/>
                          <a:latin typeface="Century Gothic" panose="020B0502020202020204" pitchFamily="34" charset="0"/>
                        </a:rPr>
                        <a:t>-</a:t>
                      </a:r>
                    </a:p>
                  </a:txBody>
                  <a:tcPr marL="5207" marR="5207" marT="5207" marB="0" anchor="ctr">
                    <a:lnL>
                      <a:noFill/>
                    </a:lnL>
                    <a:lnR w="19050" cap="flat" cmpd="sng" algn="ctr">
                      <a:solidFill>
                        <a:srgbClr val="C00000"/>
                      </a:solidFill>
                      <a:prstDash val="solid"/>
                      <a:round/>
                      <a:headEnd type="none" w="med" len="med"/>
                      <a:tailEnd type="none" w="med" len="med"/>
                    </a:lnR>
                    <a:lnT>
                      <a:noFill/>
                    </a:lnT>
                    <a:lnB>
                      <a:noFill/>
                    </a:lnB>
                    <a:solidFill>
                      <a:srgbClr val="D9D9D9"/>
                    </a:solidFill>
                  </a:tcPr>
                </a:tc>
                <a:tc>
                  <a:txBody>
                    <a:bodyPr/>
                    <a:lstStyle/>
                    <a:p>
                      <a:pPr algn="ctr" fontAlgn="ctr"/>
                      <a:r>
                        <a:rPr lang="es-MX" sz="700" b="0" i="0" u="none" strike="noStrike">
                          <a:solidFill>
                            <a:srgbClr val="002060"/>
                          </a:solidFill>
                          <a:effectLst/>
                          <a:latin typeface="Century Gothic" panose="020B0502020202020204" pitchFamily="34" charset="0"/>
                        </a:rPr>
                        <a:t>-0.4%</a:t>
                      </a:r>
                    </a:p>
                  </a:txBody>
                  <a:tcPr marL="5207" marR="5207" marT="5207" marB="0" anchor="ctr">
                    <a:lnL w="19050" cap="flat" cmpd="sng" algn="ctr">
                      <a:solidFill>
                        <a:srgbClr val="C00000"/>
                      </a:solidFill>
                      <a:prstDash val="solid"/>
                      <a:round/>
                      <a:headEnd type="none" w="med" len="med"/>
                      <a:tailEnd type="none" w="med" len="med"/>
                    </a:lnL>
                    <a:lnR>
                      <a:noFill/>
                    </a:lnR>
                    <a:lnT>
                      <a:noFill/>
                    </a:lnT>
                    <a:lnB>
                      <a:noFill/>
                    </a:lnB>
                    <a:solidFill>
                      <a:srgbClr val="D9D9D9"/>
                    </a:solidFill>
                  </a:tcPr>
                </a:tc>
                <a:tc>
                  <a:txBody>
                    <a:bodyPr/>
                    <a:lstStyle/>
                    <a:p>
                      <a:pPr algn="ctr" fontAlgn="ctr"/>
                      <a:r>
                        <a:rPr lang="es-MX" sz="700" b="1" i="0" u="none" strike="noStrike" dirty="0">
                          <a:solidFill>
                            <a:srgbClr val="002060"/>
                          </a:solidFill>
                          <a:effectLst/>
                          <a:latin typeface="Century Gothic" panose="020B0502020202020204" pitchFamily="34" charset="0"/>
                        </a:rPr>
                        <a:t>-</a:t>
                      </a:r>
                    </a:p>
                  </a:txBody>
                  <a:tcPr marL="5207" marR="5207" marT="5207" marB="0" anchor="ctr">
                    <a:lnL>
                      <a:noFill/>
                    </a:lnL>
                    <a:lnR w="19050" cap="flat" cmpd="sng" algn="ctr">
                      <a:solidFill>
                        <a:srgbClr val="C00000"/>
                      </a:solidFill>
                      <a:prstDash val="solid"/>
                      <a:round/>
                      <a:headEnd type="none" w="med" len="med"/>
                      <a:tailEnd type="none" w="med" len="med"/>
                    </a:lnR>
                    <a:lnT>
                      <a:noFill/>
                    </a:lnT>
                    <a:lnB>
                      <a:noFill/>
                    </a:lnB>
                    <a:solidFill>
                      <a:srgbClr val="D9D9D9"/>
                    </a:solidFill>
                  </a:tcPr>
                </a:tc>
                <a:tc vMerge="1">
                  <a:txBody>
                    <a:bodyPr/>
                    <a:lstStyle/>
                    <a:p>
                      <a:endParaRPr lang="es-MX"/>
                    </a:p>
                  </a:txBody>
                  <a:tcPr/>
                </a:tc>
                <a:extLst>
                  <a:ext uri="{0D108BD9-81ED-4DB2-BD59-A6C34878D82A}">
                    <a16:rowId xmlns:a16="http://schemas.microsoft.com/office/drawing/2014/main" xmlns="" val="3181296693"/>
                  </a:ext>
                </a:extLst>
              </a:tr>
              <a:tr h="120121">
                <a:tc vMerge="1">
                  <a:txBody>
                    <a:bodyPr/>
                    <a:lstStyle/>
                    <a:p>
                      <a:endParaRPr lang="es-MX"/>
                    </a:p>
                  </a:txBody>
                  <a:tcPr/>
                </a:tc>
                <a:tc>
                  <a:txBody>
                    <a:bodyPr/>
                    <a:lstStyle/>
                    <a:p>
                      <a:pPr algn="ctr" fontAlgn="ctr"/>
                      <a:r>
                        <a:rPr lang="es-MX" sz="700" b="1" i="0" u="none" strike="noStrike">
                          <a:solidFill>
                            <a:srgbClr val="002060"/>
                          </a:solidFill>
                          <a:effectLst/>
                          <a:latin typeface="Century Gothic" panose="020B0502020202020204" pitchFamily="34" charset="0"/>
                        </a:rPr>
                        <a:t>Pesos/Euro</a:t>
                      </a:r>
                    </a:p>
                  </a:txBody>
                  <a:tcPr marL="5207" marR="5207" marT="5207"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J_BSAN_S00684</a:t>
                      </a:r>
                    </a:p>
                  </a:txBody>
                  <a:tcPr marL="5207" marR="5207" marT="5207" marB="0" anchor="ctr">
                    <a:lnL w="19050" cap="flat" cmpd="sng" algn="ctr">
                      <a:solidFill>
                        <a:srgbClr val="C00000"/>
                      </a:solidFill>
                      <a:prstDash val="solid"/>
                      <a:round/>
                      <a:headEnd type="none" w="med" len="med"/>
                      <a:tailEnd type="none" w="med" len="med"/>
                    </a:lnL>
                    <a:lnR>
                      <a:noFill/>
                    </a:lnR>
                    <a:lnT>
                      <a:noFill/>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Euro Stoxx 50</a:t>
                      </a:r>
                    </a:p>
                  </a:txBody>
                  <a:tcPr marL="5207" marR="5207" marT="5207" marB="0" anchor="ctr">
                    <a:lnL>
                      <a:noFill/>
                    </a:lnL>
                    <a:lnR>
                      <a:noFill/>
                    </a:lnR>
                    <a:lnT>
                      <a:noFill/>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135</a:t>
                      </a:r>
                    </a:p>
                  </a:txBody>
                  <a:tcPr marL="5207" marR="5207" marT="5207" marB="0" anchor="ctr">
                    <a:lnL>
                      <a:noFill/>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0.1%</a:t>
                      </a:r>
                    </a:p>
                  </a:txBody>
                  <a:tcPr marL="5207" marR="5207" marT="5207"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FFFFFF"/>
                    </a:solidFill>
                  </a:tcPr>
                </a:tc>
                <a:tc vMerge="1">
                  <a:txBody>
                    <a:bodyPr/>
                    <a:lstStyle/>
                    <a:p>
                      <a:endParaRPr lang="es-MX"/>
                    </a:p>
                  </a:txBody>
                  <a:tcPr/>
                </a:tc>
                <a:tc>
                  <a:txBody>
                    <a:bodyPr/>
                    <a:lstStyle/>
                    <a:p>
                      <a:pPr algn="ctr" fontAlgn="ctr"/>
                      <a:r>
                        <a:rPr lang="es-MX" sz="700" b="0" i="0" u="none" strike="noStrike">
                          <a:solidFill>
                            <a:srgbClr val="002060"/>
                          </a:solidFill>
                          <a:effectLst/>
                          <a:latin typeface="Century Gothic" panose="020B0502020202020204" pitchFamily="34" charset="0"/>
                        </a:rPr>
                        <a:t>-0.4%</a:t>
                      </a:r>
                    </a:p>
                  </a:txBody>
                  <a:tcPr marL="5207" marR="5207" marT="5207" marB="0" anchor="ctr">
                    <a:lnL w="19050" cap="flat" cmpd="sng" algn="ctr">
                      <a:solidFill>
                        <a:srgbClr val="C00000"/>
                      </a:solidFill>
                      <a:prstDash val="solid"/>
                      <a:round/>
                      <a:headEnd type="none" w="med" len="med"/>
                      <a:tailEnd type="none" w="med" len="med"/>
                    </a:lnL>
                    <a:lnR>
                      <a:noFill/>
                    </a:lnR>
                    <a:lnT>
                      <a:noFill/>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700" b="1" i="0" u="none" strike="noStrike" dirty="0">
                          <a:solidFill>
                            <a:srgbClr val="002060"/>
                          </a:solidFill>
                          <a:effectLst/>
                          <a:latin typeface="Century Gothic" panose="020B0502020202020204" pitchFamily="34" charset="0"/>
                        </a:rPr>
                        <a:t>-</a:t>
                      </a:r>
                    </a:p>
                  </a:txBody>
                  <a:tcPr marL="5207" marR="5207" marT="5207" marB="0" anchor="ctr">
                    <a:lnL>
                      <a:noFill/>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-0.4%</a:t>
                      </a:r>
                    </a:p>
                  </a:txBody>
                  <a:tcPr marL="5207" marR="5207" marT="5207" marB="0" anchor="ctr">
                    <a:lnL w="19050" cap="flat" cmpd="sng" algn="ctr">
                      <a:solidFill>
                        <a:srgbClr val="C00000"/>
                      </a:solidFill>
                      <a:prstDash val="solid"/>
                      <a:round/>
                      <a:headEnd type="none" w="med" len="med"/>
                      <a:tailEnd type="none" w="med" len="med"/>
                    </a:lnL>
                    <a:lnR>
                      <a:noFill/>
                    </a:lnR>
                    <a:lnT>
                      <a:noFill/>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700" b="1" i="0" u="none" strike="noStrike" dirty="0">
                          <a:solidFill>
                            <a:srgbClr val="002060"/>
                          </a:solidFill>
                          <a:effectLst/>
                          <a:latin typeface="Century Gothic" panose="020B0502020202020204" pitchFamily="34" charset="0"/>
                        </a:rPr>
                        <a:t>-</a:t>
                      </a:r>
                    </a:p>
                  </a:txBody>
                  <a:tcPr marL="5207" marR="5207" marT="5207" marB="0" anchor="ctr">
                    <a:lnL>
                      <a:noFill/>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FFFFFF"/>
                    </a:solidFill>
                  </a:tcPr>
                </a:tc>
                <a:tc vMerge="1">
                  <a:txBody>
                    <a:bodyPr/>
                    <a:lstStyle/>
                    <a:p>
                      <a:endParaRPr lang="es-MX"/>
                    </a:p>
                  </a:txBody>
                  <a:tcPr/>
                </a:tc>
                <a:extLst>
                  <a:ext uri="{0D108BD9-81ED-4DB2-BD59-A6C34878D82A}">
                    <a16:rowId xmlns:a16="http://schemas.microsoft.com/office/drawing/2014/main" xmlns="" val="92136553"/>
                  </a:ext>
                </a:extLst>
              </a:tr>
              <a:tr h="125841">
                <a:tc>
                  <a:txBody>
                    <a:bodyPr/>
                    <a:lstStyle/>
                    <a:p>
                      <a:pPr algn="ctr" fontAlgn="ctr"/>
                      <a:r>
                        <a:rPr lang="es-MX" sz="700" b="1" i="0" u="none" strike="noStrike">
                          <a:solidFill>
                            <a:srgbClr val="002060"/>
                          </a:solidFill>
                          <a:effectLst/>
                          <a:latin typeface="Century Gothic" panose="020B0502020202020204" pitchFamily="34" charset="0"/>
                        </a:rPr>
                        <a:t>Asia</a:t>
                      </a:r>
                    </a:p>
                  </a:txBody>
                  <a:tcPr marL="5207" marR="5207" marT="5207"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700" b="1" i="0" u="none" strike="noStrike">
                          <a:solidFill>
                            <a:srgbClr val="002060"/>
                          </a:solidFill>
                          <a:effectLst/>
                          <a:latin typeface="Century Gothic" panose="020B0502020202020204" pitchFamily="34" charset="0"/>
                        </a:rPr>
                        <a:t>Dólares</a:t>
                      </a:r>
                    </a:p>
                  </a:txBody>
                  <a:tcPr marL="5207" marR="5207" marT="5207"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1I_DXJ_*</a:t>
                      </a:r>
                    </a:p>
                  </a:txBody>
                  <a:tcPr marL="5207" marR="5207" marT="5207" marB="0" anchor="ctr">
                    <a:lnL w="19050" cap="flat" cmpd="sng" algn="ctr">
                      <a:solidFill>
                        <a:srgbClr val="C00000"/>
                      </a:solidFill>
                      <a:prstDash val="solid"/>
                      <a:round/>
                      <a:headEnd type="none" w="med" len="med"/>
                      <a:tailEnd type="none" w="med" len="med"/>
                    </a:lnL>
                    <a:lnR>
                      <a:noFill/>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D9D9D9"/>
                    </a:solidFill>
                  </a:tcPr>
                </a:tc>
                <a:tc>
                  <a:txBody>
                    <a:bodyPr/>
                    <a:lstStyle/>
                    <a:p>
                      <a:pPr algn="ctr" fontAlgn="ctr"/>
                      <a:r>
                        <a:rPr lang="es-MX" sz="700" b="0" i="0" u="none" strike="noStrike">
                          <a:solidFill>
                            <a:srgbClr val="002060"/>
                          </a:solidFill>
                          <a:effectLst/>
                          <a:latin typeface="Century Gothic" panose="020B0502020202020204" pitchFamily="34" charset="0"/>
                        </a:rPr>
                        <a:t>NIKKEI Index</a:t>
                      </a:r>
                    </a:p>
                  </a:txBody>
                  <a:tcPr marL="5207" marR="5207" marT="5207" marB="0" anchor="ctr">
                    <a:lnL>
                      <a:noFill/>
                    </a:lnL>
                    <a:lnR>
                      <a:noFill/>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D9D9D9"/>
                    </a:solidFill>
                  </a:tcPr>
                </a:tc>
                <a:tc>
                  <a:txBody>
                    <a:bodyPr/>
                    <a:lstStyle/>
                    <a:p>
                      <a:pPr algn="ctr" fontAlgn="ctr"/>
                      <a:r>
                        <a:rPr lang="es-MX" sz="700" b="0" i="0" u="none" strike="noStrike">
                          <a:solidFill>
                            <a:srgbClr val="002060"/>
                          </a:solidFill>
                          <a:effectLst/>
                          <a:latin typeface="Century Gothic" panose="020B0502020202020204" pitchFamily="34" charset="0"/>
                        </a:rPr>
                        <a:t>2,256</a:t>
                      </a:r>
                    </a:p>
                  </a:txBody>
                  <a:tcPr marL="5207" marR="5207" marT="5207"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D9D9D9"/>
                    </a:solidFill>
                  </a:tcPr>
                </a:tc>
                <a:tc>
                  <a:txBody>
                    <a:bodyPr/>
                    <a:lstStyle/>
                    <a:p>
                      <a:pPr algn="ctr" fontAlgn="ctr"/>
                      <a:r>
                        <a:rPr lang="es-MX" sz="700" b="0" i="0" u="none" strike="noStrike">
                          <a:solidFill>
                            <a:srgbClr val="002060"/>
                          </a:solidFill>
                          <a:effectLst/>
                          <a:latin typeface="Century Gothic" panose="020B0502020202020204" pitchFamily="34" charset="0"/>
                        </a:rPr>
                        <a:t>1.8%</a:t>
                      </a:r>
                    </a:p>
                  </a:txBody>
                  <a:tcPr marL="5207" marR="5207" marT="5207"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D9D9D9"/>
                    </a:solidFill>
                  </a:tcPr>
                </a:tc>
                <a:tc>
                  <a:txBody>
                    <a:bodyPr/>
                    <a:lstStyle/>
                    <a:p>
                      <a:pPr algn="ctr" fontAlgn="ctr"/>
                      <a:r>
                        <a:rPr lang="es-MX" sz="700" b="0" i="0" u="none" strike="noStrike">
                          <a:solidFill>
                            <a:srgbClr val="002060"/>
                          </a:solidFill>
                          <a:effectLst/>
                          <a:latin typeface="Century Gothic" panose="020B0502020202020204" pitchFamily="34" charset="0"/>
                        </a:rPr>
                        <a:t>15.3%</a:t>
                      </a:r>
                    </a:p>
                  </a:txBody>
                  <a:tcPr marL="5207" marR="5207" marT="5207"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-3.7%</a:t>
                      </a:r>
                    </a:p>
                  </a:txBody>
                  <a:tcPr marL="5207" marR="5207" marT="5207" marB="0" anchor="ctr">
                    <a:lnL w="19050" cap="flat" cmpd="sng" algn="ctr">
                      <a:solidFill>
                        <a:srgbClr val="C00000"/>
                      </a:solidFill>
                      <a:prstDash val="solid"/>
                      <a:round/>
                      <a:headEnd type="none" w="med" len="med"/>
                      <a:tailEnd type="none" w="med" len="med"/>
                    </a:lnL>
                    <a:lnR>
                      <a:noFill/>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D9D9D9"/>
                    </a:solidFill>
                  </a:tcPr>
                </a:tc>
                <a:tc>
                  <a:txBody>
                    <a:bodyPr/>
                    <a:lstStyle/>
                    <a:p>
                      <a:pPr algn="ctr" fontAlgn="ctr"/>
                      <a:r>
                        <a:rPr lang="es-MX" sz="700" b="1" i="0" u="none" strike="noStrike" dirty="0">
                          <a:solidFill>
                            <a:srgbClr val="002060"/>
                          </a:solidFill>
                          <a:effectLst/>
                          <a:latin typeface="Century Gothic" panose="020B0502020202020204" pitchFamily="34" charset="0"/>
                        </a:rPr>
                        <a:t>-0.6%</a:t>
                      </a:r>
                    </a:p>
                  </a:txBody>
                  <a:tcPr marL="5207" marR="5207" marT="5207"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D9D9D9"/>
                    </a:solidFill>
                  </a:tcPr>
                </a:tc>
                <a:tc>
                  <a:txBody>
                    <a:bodyPr/>
                    <a:lstStyle/>
                    <a:p>
                      <a:pPr algn="ctr" fontAlgn="ctr"/>
                      <a:r>
                        <a:rPr lang="es-MX" sz="700" b="0" i="0" u="none" strike="noStrike">
                          <a:solidFill>
                            <a:srgbClr val="002060"/>
                          </a:solidFill>
                          <a:effectLst/>
                          <a:latin typeface="Century Gothic" panose="020B0502020202020204" pitchFamily="34" charset="0"/>
                        </a:rPr>
                        <a:t>-7.8%</a:t>
                      </a:r>
                    </a:p>
                  </a:txBody>
                  <a:tcPr marL="5207" marR="5207" marT="5207" marB="0" anchor="ctr">
                    <a:lnL w="19050" cap="flat" cmpd="sng" algn="ctr">
                      <a:solidFill>
                        <a:srgbClr val="C00000"/>
                      </a:solidFill>
                      <a:prstDash val="solid"/>
                      <a:round/>
                      <a:headEnd type="none" w="med" len="med"/>
                      <a:tailEnd type="none" w="med" len="med"/>
                    </a:lnL>
                    <a:lnR>
                      <a:noFill/>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D9D9D9"/>
                    </a:solidFill>
                  </a:tcPr>
                </a:tc>
                <a:tc>
                  <a:txBody>
                    <a:bodyPr/>
                    <a:lstStyle/>
                    <a:p>
                      <a:pPr algn="ctr" fontAlgn="ctr"/>
                      <a:r>
                        <a:rPr lang="es-MX" sz="700" b="1" i="0" u="none" strike="noStrike">
                          <a:solidFill>
                            <a:srgbClr val="002060"/>
                          </a:solidFill>
                          <a:effectLst/>
                          <a:latin typeface="Century Gothic" panose="020B0502020202020204" pitchFamily="34" charset="0"/>
                        </a:rPr>
                        <a:t>-1.2%</a:t>
                      </a:r>
                    </a:p>
                  </a:txBody>
                  <a:tcPr marL="5207" marR="5207" marT="5207"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D9D9D9"/>
                    </a:solidFill>
                  </a:tcPr>
                </a:tc>
                <a:tc>
                  <a:txBody>
                    <a:bodyPr/>
                    <a:lstStyle/>
                    <a:p>
                      <a:pPr algn="ctr" fontAlgn="ctr"/>
                      <a:r>
                        <a:rPr lang="es-MX" sz="700" b="1" i="0" u="none" strike="noStrike">
                          <a:solidFill>
                            <a:srgbClr val="002060"/>
                          </a:solidFill>
                          <a:effectLst/>
                          <a:latin typeface="Century Gothic" panose="020B0502020202020204" pitchFamily="34" charset="0"/>
                        </a:rPr>
                        <a:t>-1.2%</a:t>
                      </a:r>
                    </a:p>
                  </a:txBody>
                  <a:tcPr marL="5207" marR="5207" marT="5207"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extLst>
                  <a:ext uri="{0D108BD9-81ED-4DB2-BD59-A6C34878D82A}">
                    <a16:rowId xmlns:a16="http://schemas.microsoft.com/office/drawing/2014/main" xmlns="" val="3171263860"/>
                  </a:ext>
                </a:extLst>
              </a:tr>
              <a:tr h="120121">
                <a:tc rowSpan="2">
                  <a:txBody>
                    <a:bodyPr/>
                    <a:lstStyle/>
                    <a:p>
                      <a:pPr algn="ctr" fontAlgn="ctr"/>
                      <a:r>
                        <a:rPr lang="es-MX" sz="700" b="1" i="0" u="none" strike="noStrike">
                          <a:solidFill>
                            <a:srgbClr val="002060"/>
                          </a:solidFill>
                          <a:effectLst/>
                          <a:latin typeface="Century Gothic" panose="020B0502020202020204" pitchFamily="34" charset="0"/>
                        </a:rPr>
                        <a:t>Global</a:t>
                      </a:r>
                    </a:p>
                  </a:txBody>
                  <a:tcPr marL="5207" marR="5207" marT="5207"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700" b="1" i="0" u="none" strike="noStrike">
                          <a:solidFill>
                            <a:srgbClr val="002060"/>
                          </a:solidFill>
                          <a:effectLst/>
                          <a:latin typeface="Century Gothic" panose="020B0502020202020204" pitchFamily="34" charset="0"/>
                        </a:rPr>
                        <a:t>Dólares</a:t>
                      </a:r>
                    </a:p>
                  </a:txBody>
                  <a:tcPr marL="5207" marR="5207" marT="5207"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1I_XMX_*</a:t>
                      </a:r>
                    </a:p>
                  </a:txBody>
                  <a:tcPr marL="5207" marR="5207" marT="5207" marB="0" anchor="ctr">
                    <a:lnL w="19050" cap="flat" cmpd="sng" algn="ctr">
                      <a:solidFill>
                        <a:srgbClr val="C00000"/>
                      </a:solidFill>
                      <a:prstDash val="solid"/>
                      <a:round/>
                      <a:headEnd type="none" w="med" len="med"/>
                      <a:tailEnd type="none" w="med" len="med"/>
                    </a:lnL>
                    <a:lnR>
                      <a:noFill/>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Global Equity</a:t>
                      </a:r>
                    </a:p>
                  </a:txBody>
                  <a:tcPr marL="5207" marR="5207" marT="5207" marB="0" anchor="ctr">
                    <a:lnL>
                      <a:noFill/>
                    </a:lnL>
                    <a:lnR>
                      <a:noFill/>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637</a:t>
                      </a:r>
                    </a:p>
                  </a:txBody>
                  <a:tcPr marL="5207" marR="5207" marT="5207"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0.5%</a:t>
                      </a:r>
                    </a:p>
                  </a:txBody>
                  <a:tcPr marL="5207" marR="5207" marT="5207"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a:noFill/>
                    </a:lnB>
                    <a:solidFill>
                      <a:srgbClr val="FFFFFF"/>
                    </a:solidFill>
                  </a:tcPr>
                </a:tc>
                <a:tc rowSpan="2">
                  <a:txBody>
                    <a:bodyPr/>
                    <a:lstStyle/>
                    <a:p>
                      <a:pPr algn="ctr" fontAlgn="ctr"/>
                      <a:r>
                        <a:rPr lang="es-MX" sz="700" b="0" i="0" u="none" strike="noStrike">
                          <a:solidFill>
                            <a:srgbClr val="002060"/>
                          </a:solidFill>
                          <a:effectLst/>
                          <a:latin typeface="Century Gothic" panose="020B0502020202020204" pitchFamily="34" charset="0"/>
                        </a:rPr>
                        <a:t>4.9%</a:t>
                      </a:r>
                    </a:p>
                  </a:txBody>
                  <a:tcPr marL="5207" marR="5207" marT="5207"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3.7%</a:t>
                      </a:r>
                    </a:p>
                  </a:txBody>
                  <a:tcPr marL="5207" marR="5207" marT="5207" marB="0" anchor="ctr">
                    <a:lnL w="19050" cap="flat" cmpd="sng" algn="ctr">
                      <a:solidFill>
                        <a:srgbClr val="C00000"/>
                      </a:solidFill>
                      <a:prstDash val="solid"/>
                      <a:round/>
                      <a:headEnd type="none" w="med" len="med"/>
                      <a:tailEnd type="none" w="med" len="med"/>
                    </a:lnL>
                    <a:lnR>
                      <a:noFill/>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ctr"/>
                      <a:r>
                        <a:rPr lang="es-MX" sz="700" b="1" i="0" u="none" strike="noStrike" dirty="0">
                          <a:solidFill>
                            <a:srgbClr val="002060"/>
                          </a:solidFill>
                          <a:effectLst/>
                          <a:latin typeface="Century Gothic" panose="020B0502020202020204" pitchFamily="34" charset="0"/>
                        </a:rPr>
                        <a:t>0.2%</a:t>
                      </a:r>
                    </a:p>
                  </a:txBody>
                  <a:tcPr marL="5207" marR="5207" marT="5207"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-0.7%</a:t>
                      </a:r>
                    </a:p>
                  </a:txBody>
                  <a:tcPr marL="5207" marR="5207" marT="5207" marB="0" anchor="ctr">
                    <a:lnL w="19050" cap="flat" cmpd="sng" algn="ctr">
                      <a:solidFill>
                        <a:srgbClr val="C00000"/>
                      </a:solidFill>
                      <a:prstDash val="solid"/>
                      <a:round/>
                      <a:headEnd type="none" w="med" len="med"/>
                      <a:tailEnd type="none" w="med" len="med"/>
                    </a:lnL>
                    <a:lnR>
                      <a:noFill/>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ctr"/>
                      <a:r>
                        <a:rPr lang="es-MX" sz="700" b="1" i="0" u="none" strike="noStrike" dirty="0">
                          <a:solidFill>
                            <a:srgbClr val="002060"/>
                          </a:solidFill>
                          <a:effectLst/>
                          <a:latin typeface="Century Gothic" panose="020B0502020202020204" pitchFamily="34" charset="0"/>
                        </a:rPr>
                        <a:t>-</a:t>
                      </a:r>
                    </a:p>
                  </a:txBody>
                  <a:tcPr marL="5207" marR="5207" marT="5207"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a:noFill/>
                    </a:lnB>
                    <a:solidFill>
                      <a:srgbClr val="FFFFFF"/>
                    </a:solidFill>
                  </a:tcPr>
                </a:tc>
                <a:tc rowSpan="2">
                  <a:txBody>
                    <a:bodyPr/>
                    <a:lstStyle/>
                    <a:p>
                      <a:pPr algn="ctr" fontAlgn="ctr"/>
                      <a:r>
                        <a:rPr lang="es-MX" sz="700" b="1" i="0" u="none" strike="noStrike" dirty="0">
                          <a:solidFill>
                            <a:srgbClr val="002060"/>
                          </a:solidFill>
                          <a:effectLst/>
                          <a:latin typeface="Century Gothic" panose="020B0502020202020204" pitchFamily="34" charset="0"/>
                        </a:rPr>
                        <a:t>-</a:t>
                      </a:r>
                    </a:p>
                  </a:txBody>
                  <a:tcPr marL="5207" marR="5207" marT="5207"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extLst>
                  <a:ext uri="{0D108BD9-81ED-4DB2-BD59-A6C34878D82A}">
                    <a16:rowId xmlns:a16="http://schemas.microsoft.com/office/drawing/2014/main" xmlns="" val="3703987735"/>
                  </a:ext>
                </a:extLst>
              </a:tr>
              <a:tr h="120121">
                <a:tc vMerge="1">
                  <a:txBody>
                    <a:bodyPr/>
                    <a:lstStyle/>
                    <a:p>
                      <a:endParaRPr lang="es-MX"/>
                    </a:p>
                  </a:txBody>
                  <a:tcPr/>
                </a:tc>
                <a:tc>
                  <a:txBody>
                    <a:bodyPr/>
                    <a:lstStyle/>
                    <a:p>
                      <a:pPr algn="ctr" fontAlgn="ctr"/>
                      <a:r>
                        <a:rPr lang="es-MX" sz="700" b="1" i="0" u="none" strike="noStrike">
                          <a:solidFill>
                            <a:srgbClr val="002060"/>
                          </a:solidFill>
                          <a:effectLst/>
                          <a:latin typeface="Century Gothic" panose="020B0502020202020204" pitchFamily="34" charset="0"/>
                        </a:rPr>
                        <a:t>Pesos/Dólares/Euros</a:t>
                      </a:r>
                    </a:p>
                  </a:txBody>
                  <a:tcPr marL="5207" marR="5207" marT="5207"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99_SCOTIAB_7-15</a:t>
                      </a:r>
                    </a:p>
                  </a:txBody>
                  <a:tcPr marL="5207" marR="5207" marT="5207" marB="0" anchor="ctr">
                    <a:lnL w="19050" cap="flat" cmpd="sng" algn="ctr">
                      <a:solidFill>
                        <a:srgbClr val="C00000"/>
                      </a:solidFill>
                      <a:prstDash val="solid"/>
                      <a:round/>
                      <a:headEnd type="none" w="med" len="med"/>
                      <a:tailEnd type="none" w="med" len="med"/>
                    </a:lnL>
                    <a:lnR>
                      <a:noFill/>
                    </a:lnR>
                    <a:lnT>
                      <a:noFill/>
                    </a:lnT>
                    <a:lnB w="19050" cap="flat" cmpd="sng" algn="ctr">
                      <a:solidFill>
                        <a:srgbClr val="C00000"/>
                      </a:solidFill>
                      <a:prstDash val="solid"/>
                      <a:round/>
                      <a:headEnd type="none" w="med" len="med"/>
                      <a:tailEnd type="none" w="med" len="med"/>
                    </a:lnB>
                    <a:solidFill>
                      <a:srgbClr val="D9D9D9"/>
                    </a:solidFill>
                  </a:tcPr>
                </a:tc>
                <a:tc>
                  <a:txBody>
                    <a:bodyPr/>
                    <a:lstStyle/>
                    <a:p>
                      <a:pPr algn="ctr" fontAlgn="ctr"/>
                      <a:r>
                        <a:rPr lang="es-MX" sz="700" b="0" i="0" u="none" strike="noStrike">
                          <a:solidFill>
                            <a:srgbClr val="002060"/>
                          </a:solidFill>
                          <a:effectLst/>
                          <a:latin typeface="Century Gothic" panose="020B0502020202020204" pitchFamily="34" charset="0"/>
                        </a:rPr>
                        <a:t>Financiero(EUA)/Europa</a:t>
                      </a:r>
                    </a:p>
                  </a:txBody>
                  <a:tcPr marL="5207" marR="5207" marT="5207" marB="0" anchor="ctr">
                    <a:lnL>
                      <a:noFill/>
                    </a:lnL>
                    <a:lnR>
                      <a:noFill/>
                    </a:lnR>
                    <a:lnT>
                      <a:noFill/>
                    </a:lnT>
                    <a:lnB w="19050" cap="flat" cmpd="sng" algn="ctr">
                      <a:solidFill>
                        <a:srgbClr val="C00000"/>
                      </a:solidFill>
                      <a:prstDash val="solid"/>
                      <a:round/>
                      <a:headEnd type="none" w="med" len="med"/>
                      <a:tailEnd type="none" w="med" len="med"/>
                    </a:lnB>
                    <a:solidFill>
                      <a:srgbClr val="D9D9D9"/>
                    </a:solidFill>
                  </a:tcPr>
                </a:tc>
                <a:tc>
                  <a:txBody>
                    <a:bodyPr/>
                    <a:lstStyle/>
                    <a:p>
                      <a:pPr algn="ctr" fontAlgn="ctr"/>
                      <a:r>
                        <a:rPr lang="es-MX" sz="700" b="0" i="0" u="none" strike="noStrike">
                          <a:solidFill>
                            <a:srgbClr val="002060"/>
                          </a:solidFill>
                          <a:effectLst/>
                          <a:latin typeface="Century Gothic" panose="020B0502020202020204" pitchFamily="34" charset="0"/>
                        </a:rPr>
                        <a:t>87</a:t>
                      </a:r>
                    </a:p>
                  </a:txBody>
                  <a:tcPr marL="5207" marR="5207" marT="5207" marB="0" anchor="ctr">
                    <a:lnL>
                      <a:noFill/>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D9D9D9"/>
                    </a:solidFill>
                  </a:tcPr>
                </a:tc>
                <a:tc>
                  <a:txBody>
                    <a:bodyPr/>
                    <a:lstStyle/>
                    <a:p>
                      <a:pPr algn="ctr" fontAlgn="ctr"/>
                      <a:r>
                        <a:rPr lang="es-MX" sz="700" b="0" i="0" u="none" strike="noStrike">
                          <a:solidFill>
                            <a:srgbClr val="002060"/>
                          </a:solidFill>
                          <a:effectLst/>
                          <a:latin typeface="Century Gothic" panose="020B0502020202020204" pitchFamily="34" charset="0"/>
                        </a:rPr>
                        <a:t>0.1%</a:t>
                      </a:r>
                    </a:p>
                  </a:txBody>
                  <a:tcPr marL="5207" marR="5207" marT="5207"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D9D9D9"/>
                    </a:solidFill>
                  </a:tcPr>
                </a:tc>
                <a:tc vMerge="1">
                  <a:txBody>
                    <a:bodyPr/>
                    <a:lstStyle/>
                    <a:p>
                      <a:endParaRPr lang="es-MX"/>
                    </a:p>
                  </a:txBody>
                  <a:tcPr/>
                </a:tc>
                <a:tc>
                  <a:txBody>
                    <a:bodyPr/>
                    <a:lstStyle/>
                    <a:p>
                      <a:pPr algn="ctr" fontAlgn="ctr"/>
                      <a:r>
                        <a:rPr lang="es-MX" sz="700" b="0" i="0" u="none" strike="noStrike">
                          <a:solidFill>
                            <a:srgbClr val="002060"/>
                          </a:solidFill>
                          <a:effectLst/>
                          <a:latin typeface="Century Gothic" panose="020B0502020202020204" pitchFamily="34" charset="0"/>
                        </a:rPr>
                        <a:t>1.1%</a:t>
                      </a:r>
                    </a:p>
                  </a:txBody>
                  <a:tcPr marL="5207" marR="5207" marT="5207" marB="0" anchor="ctr">
                    <a:lnL w="19050" cap="flat" cmpd="sng" algn="ctr">
                      <a:solidFill>
                        <a:srgbClr val="C00000"/>
                      </a:solidFill>
                      <a:prstDash val="solid"/>
                      <a:round/>
                      <a:headEnd type="none" w="med" len="med"/>
                      <a:tailEnd type="none" w="med" len="med"/>
                    </a:lnL>
                    <a:lnR>
                      <a:noFill/>
                    </a:lnR>
                    <a:lnT>
                      <a:noFill/>
                    </a:lnT>
                    <a:lnB w="19050" cap="flat" cmpd="sng" algn="ctr">
                      <a:solidFill>
                        <a:srgbClr val="C00000"/>
                      </a:solidFill>
                      <a:prstDash val="solid"/>
                      <a:round/>
                      <a:headEnd type="none" w="med" len="med"/>
                      <a:tailEnd type="none" w="med" len="med"/>
                    </a:lnB>
                    <a:solidFill>
                      <a:srgbClr val="D9D9D9"/>
                    </a:solidFill>
                  </a:tcPr>
                </a:tc>
                <a:tc>
                  <a:txBody>
                    <a:bodyPr/>
                    <a:lstStyle/>
                    <a:p>
                      <a:pPr algn="ctr" fontAlgn="ctr"/>
                      <a:r>
                        <a:rPr lang="es-MX" sz="700" b="1" i="0" u="none" strike="noStrike" dirty="0">
                          <a:solidFill>
                            <a:srgbClr val="002060"/>
                          </a:solidFill>
                          <a:effectLst/>
                          <a:latin typeface="Century Gothic" panose="020B0502020202020204" pitchFamily="34" charset="0"/>
                        </a:rPr>
                        <a:t>-</a:t>
                      </a:r>
                    </a:p>
                  </a:txBody>
                  <a:tcPr marL="5207" marR="5207" marT="5207" marB="0" anchor="ctr">
                    <a:lnL>
                      <a:noFill/>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D9D9D9"/>
                    </a:solidFill>
                  </a:tcPr>
                </a:tc>
                <a:tc>
                  <a:txBody>
                    <a:bodyPr/>
                    <a:lstStyle/>
                    <a:p>
                      <a:pPr algn="ctr" fontAlgn="ctr"/>
                      <a:r>
                        <a:rPr lang="es-MX" sz="700" b="0" i="0" u="none" strike="noStrike">
                          <a:solidFill>
                            <a:srgbClr val="002060"/>
                          </a:solidFill>
                          <a:effectLst/>
                          <a:latin typeface="Century Gothic" panose="020B0502020202020204" pitchFamily="34" charset="0"/>
                        </a:rPr>
                        <a:t>1.1%</a:t>
                      </a:r>
                    </a:p>
                  </a:txBody>
                  <a:tcPr marL="5207" marR="5207" marT="5207" marB="0" anchor="ctr">
                    <a:lnL w="19050" cap="flat" cmpd="sng" algn="ctr">
                      <a:solidFill>
                        <a:srgbClr val="C00000"/>
                      </a:solidFill>
                      <a:prstDash val="solid"/>
                      <a:round/>
                      <a:headEnd type="none" w="med" len="med"/>
                      <a:tailEnd type="none" w="med" len="med"/>
                    </a:lnL>
                    <a:lnR>
                      <a:noFill/>
                    </a:lnR>
                    <a:lnT>
                      <a:noFill/>
                    </a:lnT>
                    <a:lnB w="19050" cap="flat" cmpd="sng" algn="ctr">
                      <a:solidFill>
                        <a:srgbClr val="C00000"/>
                      </a:solidFill>
                      <a:prstDash val="solid"/>
                      <a:round/>
                      <a:headEnd type="none" w="med" len="med"/>
                      <a:tailEnd type="none" w="med" len="med"/>
                    </a:lnB>
                    <a:solidFill>
                      <a:srgbClr val="D9D9D9"/>
                    </a:solidFill>
                  </a:tcPr>
                </a:tc>
                <a:tc>
                  <a:txBody>
                    <a:bodyPr/>
                    <a:lstStyle/>
                    <a:p>
                      <a:pPr algn="ctr" fontAlgn="ctr"/>
                      <a:r>
                        <a:rPr lang="es-MX" sz="700" b="1" i="0" u="none" strike="noStrike" dirty="0">
                          <a:solidFill>
                            <a:srgbClr val="002060"/>
                          </a:solidFill>
                          <a:effectLst/>
                          <a:latin typeface="Century Gothic" panose="020B0502020202020204" pitchFamily="34" charset="0"/>
                        </a:rPr>
                        <a:t>-</a:t>
                      </a:r>
                    </a:p>
                  </a:txBody>
                  <a:tcPr marL="5207" marR="5207" marT="5207" marB="0" anchor="ctr">
                    <a:lnL>
                      <a:noFill/>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D9D9D9"/>
                    </a:solidFill>
                  </a:tcPr>
                </a:tc>
                <a:tc vMerge="1">
                  <a:txBody>
                    <a:bodyPr/>
                    <a:lstStyle/>
                    <a:p>
                      <a:endParaRPr lang="es-MX"/>
                    </a:p>
                  </a:txBody>
                  <a:tcPr/>
                </a:tc>
                <a:extLst>
                  <a:ext uri="{0D108BD9-81ED-4DB2-BD59-A6C34878D82A}">
                    <a16:rowId xmlns:a16="http://schemas.microsoft.com/office/drawing/2014/main" xmlns="" val="526168662"/>
                  </a:ext>
                </a:extLst>
              </a:tr>
              <a:tr h="125841">
                <a:tc>
                  <a:txBody>
                    <a:bodyPr/>
                    <a:lstStyle/>
                    <a:p>
                      <a:pPr algn="ctr" fontAlgn="b"/>
                      <a:r>
                        <a:rPr lang="es-MX" sz="700" b="1" i="0" u="none" strike="noStrike">
                          <a:solidFill>
                            <a:srgbClr val="002060"/>
                          </a:solidFill>
                          <a:effectLst/>
                          <a:latin typeface="Century Gothic" panose="020B0502020202020204" pitchFamily="34" charset="0"/>
                        </a:rPr>
                        <a:t>"Treasuries"</a:t>
                      </a:r>
                    </a:p>
                  </a:txBody>
                  <a:tcPr marL="5207" marR="5207" marT="5207" marB="0" anchor="b">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b"/>
                      <a:r>
                        <a:rPr lang="es-MX" sz="700" b="1" i="0" u="none" strike="noStrike">
                          <a:solidFill>
                            <a:srgbClr val="002060"/>
                          </a:solidFill>
                          <a:effectLst/>
                          <a:latin typeface="Century Gothic" panose="020B0502020202020204" pitchFamily="34" charset="0"/>
                        </a:rPr>
                        <a:t>Dólares</a:t>
                      </a:r>
                    </a:p>
                  </a:txBody>
                  <a:tcPr marL="5207" marR="5207" marT="5207" marB="0" anchor="b">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700" b="0" i="1" u="sng" strike="noStrike">
                          <a:solidFill>
                            <a:srgbClr val="002060"/>
                          </a:solidFill>
                          <a:effectLst/>
                          <a:latin typeface="Century Gothic" panose="020B0502020202020204" pitchFamily="34" charset="0"/>
                        </a:rPr>
                        <a:t>1I_SHV_*</a:t>
                      </a:r>
                    </a:p>
                  </a:txBody>
                  <a:tcPr marL="5207" marR="5207" marT="5207" marB="0" anchor="ctr">
                    <a:lnL w="19050" cap="flat" cmpd="sng" algn="ctr">
                      <a:solidFill>
                        <a:srgbClr val="C00000"/>
                      </a:solidFill>
                      <a:prstDash val="solid"/>
                      <a:round/>
                      <a:headEnd type="none" w="med" len="med"/>
                      <a:tailEnd type="none" w="med" len="med"/>
                    </a:lnL>
                    <a:lnR>
                      <a:noFill/>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700" b="0" i="1" u="sng" strike="noStrike">
                          <a:solidFill>
                            <a:srgbClr val="002060"/>
                          </a:solidFill>
                          <a:effectLst/>
                          <a:latin typeface="Century Gothic" panose="020B0502020202020204" pitchFamily="34" charset="0"/>
                        </a:rPr>
                        <a:t>"Treasury" 3-6 meses</a:t>
                      </a:r>
                    </a:p>
                  </a:txBody>
                  <a:tcPr marL="5207" marR="5207" marT="5207" marB="0" anchor="ctr">
                    <a:lnL>
                      <a:noFill/>
                    </a:lnL>
                    <a:lnR>
                      <a:noFill/>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700" b="0" i="1" u="sng" strike="noStrike">
                          <a:solidFill>
                            <a:srgbClr val="002060"/>
                          </a:solidFill>
                          <a:effectLst/>
                          <a:latin typeface="Century Gothic" panose="020B0502020202020204" pitchFamily="34" charset="0"/>
                        </a:rPr>
                        <a:t>2,379</a:t>
                      </a:r>
                    </a:p>
                  </a:txBody>
                  <a:tcPr marL="5207" marR="5207" marT="5207"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1.8%</a:t>
                      </a:r>
                    </a:p>
                  </a:txBody>
                  <a:tcPr marL="5207" marR="5207" marT="5207"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16.1%</a:t>
                      </a:r>
                    </a:p>
                  </a:txBody>
                  <a:tcPr marL="5207" marR="5207" marT="5207"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0.0%</a:t>
                      </a:r>
                    </a:p>
                  </a:txBody>
                  <a:tcPr marL="5207" marR="5207" marT="5207" marB="0" anchor="ctr">
                    <a:lnL w="19050" cap="flat" cmpd="sng" algn="ctr">
                      <a:solidFill>
                        <a:srgbClr val="C00000"/>
                      </a:solidFill>
                      <a:prstDash val="solid"/>
                      <a:round/>
                      <a:headEnd type="none" w="med" len="med"/>
                      <a:tailEnd type="none" w="med" len="med"/>
                    </a:lnL>
                    <a:lnR>
                      <a:noFill/>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700" b="1" i="0" u="none" strike="noStrike" dirty="0">
                          <a:solidFill>
                            <a:srgbClr val="002060"/>
                          </a:solidFill>
                          <a:effectLst/>
                          <a:latin typeface="Century Gothic" panose="020B0502020202020204" pitchFamily="34" charset="0"/>
                        </a:rPr>
                        <a:t>-</a:t>
                      </a:r>
                    </a:p>
                  </a:txBody>
                  <a:tcPr marL="5207" marR="5207" marT="5207"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-4.2%</a:t>
                      </a:r>
                    </a:p>
                  </a:txBody>
                  <a:tcPr marL="5207" marR="5207" marT="5207" marB="0" anchor="ctr">
                    <a:lnL w="19050" cap="flat" cmpd="sng" algn="ctr">
                      <a:solidFill>
                        <a:srgbClr val="C00000"/>
                      </a:solidFill>
                      <a:prstDash val="solid"/>
                      <a:round/>
                      <a:headEnd type="none" w="med" len="med"/>
                      <a:tailEnd type="none" w="med" len="med"/>
                    </a:lnL>
                    <a:lnR>
                      <a:noFill/>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700" b="1" i="0" u="none" strike="noStrike">
                          <a:solidFill>
                            <a:srgbClr val="002060"/>
                          </a:solidFill>
                          <a:effectLst/>
                          <a:latin typeface="Century Gothic" panose="020B0502020202020204" pitchFamily="34" charset="0"/>
                        </a:rPr>
                        <a:t>-0.7%</a:t>
                      </a:r>
                    </a:p>
                  </a:txBody>
                  <a:tcPr marL="5207" marR="5207" marT="5207"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700" b="1" i="0" u="none" strike="noStrike">
                          <a:solidFill>
                            <a:srgbClr val="002060"/>
                          </a:solidFill>
                          <a:effectLst/>
                          <a:latin typeface="Century Gothic" panose="020B0502020202020204" pitchFamily="34" charset="0"/>
                        </a:rPr>
                        <a:t>-0.7%</a:t>
                      </a:r>
                    </a:p>
                  </a:txBody>
                  <a:tcPr marL="5207" marR="5207" marT="5207"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extLst>
                  <a:ext uri="{0D108BD9-81ED-4DB2-BD59-A6C34878D82A}">
                    <a16:rowId xmlns:a16="http://schemas.microsoft.com/office/drawing/2014/main" xmlns="" val="496220946"/>
                  </a:ext>
                </a:extLst>
              </a:tr>
              <a:tr h="120121">
                <a:tc>
                  <a:txBody>
                    <a:bodyPr/>
                    <a:lstStyle/>
                    <a:p>
                      <a:pPr algn="l" fontAlgn="b"/>
                      <a:r>
                        <a:rPr lang="es-MX" sz="700" b="0" i="0" u="none" strike="noStrike">
                          <a:solidFill>
                            <a:srgbClr val="002060"/>
                          </a:solidFill>
                          <a:effectLst/>
                          <a:latin typeface="Century Gothic" panose="020B0502020202020204" pitchFamily="34" charset="0"/>
                        </a:rPr>
                        <a:t> </a:t>
                      </a:r>
                    </a:p>
                  </a:txBody>
                  <a:tcPr marL="5207" marR="5207" marT="5207" marB="0" anchor="b">
                    <a:lnL>
                      <a:noFill/>
                    </a:lnL>
                    <a:lnR>
                      <a:noFill/>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l" fontAlgn="b"/>
                      <a:r>
                        <a:rPr lang="es-MX" sz="700" b="0" i="0" u="none" strike="noStrike">
                          <a:solidFill>
                            <a:srgbClr val="002060"/>
                          </a:solidFill>
                          <a:effectLst/>
                          <a:latin typeface="Century Gothic" panose="020B0502020202020204" pitchFamily="34" charset="0"/>
                        </a:rPr>
                        <a:t> </a:t>
                      </a:r>
                    </a:p>
                  </a:txBody>
                  <a:tcPr marL="5207" marR="5207" marT="5207" marB="0" anchor="b">
                    <a:lnL>
                      <a:noFill/>
                    </a:lnL>
                    <a:lnR>
                      <a:noFill/>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l" fontAlgn="b"/>
                      <a:r>
                        <a:rPr lang="es-MX" sz="700" b="0" i="0" u="none" strike="noStrike">
                          <a:solidFill>
                            <a:srgbClr val="002060"/>
                          </a:solidFill>
                          <a:effectLst/>
                          <a:latin typeface="Century Gothic" panose="020B0502020202020204" pitchFamily="34" charset="0"/>
                        </a:rPr>
                        <a:t> </a:t>
                      </a:r>
                    </a:p>
                  </a:txBody>
                  <a:tcPr marL="5207" marR="5207" marT="5207" marB="0" anchor="b">
                    <a:lnL>
                      <a:noFill/>
                    </a:lnL>
                    <a:lnR>
                      <a:noFill/>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l" fontAlgn="b"/>
                      <a:r>
                        <a:rPr lang="es-MX" sz="700" b="0" i="0" u="none" strike="noStrike">
                          <a:solidFill>
                            <a:srgbClr val="002060"/>
                          </a:solidFill>
                          <a:effectLst/>
                          <a:latin typeface="Century Gothic" panose="020B0502020202020204" pitchFamily="34" charset="0"/>
                        </a:rPr>
                        <a:t> </a:t>
                      </a:r>
                    </a:p>
                  </a:txBody>
                  <a:tcPr marL="5207" marR="5207" marT="5207" marB="0" anchor="b">
                    <a:lnL>
                      <a:noFill/>
                    </a:lnL>
                    <a:lnR>
                      <a:noFill/>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r" fontAlgn="b"/>
                      <a:r>
                        <a:rPr lang="es-MX" sz="700" b="1" i="0" u="none" strike="noStrike">
                          <a:solidFill>
                            <a:srgbClr val="002060"/>
                          </a:solidFill>
                          <a:effectLst/>
                          <a:latin typeface="Century Gothic" panose="020B0502020202020204" pitchFamily="34" charset="0"/>
                        </a:rPr>
                        <a:t>14,785.3</a:t>
                      </a:r>
                    </a:p>
                  </a:txBody>
                  <a:tcPr marL="5207" marR="5207" marT="5207" marB="0" anchor="b">
                    <a:lnL>
                      <a:noFill/>
                    </a:lnL>
                    <a:lnR>
                      <a:noFill/>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b"/>
                      <a:r>
                        <a:rPr lang="es-MX" sz="700" b="1" i="0" u="none" strike="noStrike">
                          <a:solidFill>
                            <a:srgbClr val="002060"/>
                          </a:solidFill>
                          <a:effectLst/>
                          <a:latin typeface="Century Gothic" panose="020B0502020202020204" pitchFamily="34" charset="0"/>
                        </a:rPr>
                        <a:t>11.5%</a:t>
                      </a:r>
                    </a:p>
                  </a:txBody>
                  <a:tcPr marL="5207" marR="5207" marT="5207" marB="0" anchor="b">
                    <a:lnL>
                      <a:noFill/>
                    </a:lnL>
                    <a:lnR>
                      <a:noFill/>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b"/>
                      <a:r>
                        <a:rPr lang="es-MX" sz="700" b="1" i="0" u="none" strike="noStrike">
                          <a:solidFill>
                            <a:srgbClr val="002060"/>
                          </a:solidFill>
                          <a:effectLst/>
                          <a:latin typeface="Century Gothic" panose="020B0502020202020204" pitchFamily="34" charset="0"/>
                        </a:rPr>
                        <a:t>100.0%</a:t>
                      </a:r>
                    </a:p>
                  </a:txBody>
                  <a:tcPr marL="5207" marR="5207" marT="5207" marB="0" anchor="b">
                    <a:lnL>
                      <a:noFill/>
                    </a:lnL>
                    <a:lnR>
                      <a:noFill/>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l" fontAlgn="b"/>
                      <a:r>
                        <a:rPr lang="es-MX" sz="700" b="0" i="0" u="none" strike="noStrike">
                          <a:solidFill>
                            <a:srgbClr val="002060"/>
                          </a:solidFill>
                          <a:effectLst/>
                          <a:latin typeface="Century Gothic" panose="020B0502020202020204" pitchFamily="34" charset="0"/>
                        </a:rPr>
                        <a:t> </a:t>
                      </a:r>
                    </a:p>
                  </a:txBody>
                  <a:tcPr marL="5207" marR="5207" marT="5207" marB="0" anchor="b">
                    <a:lnL>
                      <a:noFill/>
                    </a:lnL>
                    <a:lnR>
                      <a:noFill/>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ctr"/>
                      <a:r>
                        <a:rPr lang="es-MX" sz="700" b="1" i="0" u="none" strike="noStrike">
                          <a:solidFill>
                            <a:srgbClr val="002060"/>
                          </a:solidFill>
                          <a:effectLst/>
                          <a:latin typeface="Century Gothic" panose="020B0502020202020204" pitchFamily="34" charset="0"/>
                        </a:rPr>
                        <a:t>-0.94%</a:t>
                      </a:r>
                    </a:p>
                  </a:txBody>
                  <a:tcPr marL="5207" marR="5207" marT="5207" marB="0" anchor="ctr">
                    <a:lnL>
                      <a:noFill/>
                    </a:lnL>
                    <a:lnR>
                      <a:noFill/>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l" fontAlgn="b"/>
                      <a:r>
                        <a:rPr lang="es-MX" sz="700" b="0" i="0" u="none" strike="noStrike">
                          <a:solidFill>
                            <a:srgbClr val="002060"/>
                          </a:solidFill>
                          <a:effectLst/>
                          <a:latin typeface="Century Gothic" panose="020B0502020202020204" pitchFamily="34" charset="0"/>
                        </a:rPr>
                        <a:t> </a:t>
                      </a:r>
                    </a:p>
                  </a:txBody>
                  <a:tcPr marL="5207" marR="5207" marT="5207" marB="0" anchor="b">
                    <a:lnL>
                      <a:noFill/>
                    </a:lnL>
                    <a:lnR>
                      <a:noFill/>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b"/>
                      <a:r>
                        <a:rPr lang="es-MX" sz="700" b="1" i="0" u="none" strike="noStrike">
                          <a:solidFill>
                            <a:srgbClr val="002060"/>
                          </a:solidFill>
                          <a:effectLst/>
                          <a:latin typeface="Century Gothic" panose="020B0502020202020204" pitchFamily="34" charset="0"/>
                        </a:rPr>
                        <a:t>-4.46%</a:t>
                      </a:r>
                    </a:p>
                  </a:txBody>
                  <a:tcPr marL="5207" marR="5207" marT="5207" marB="0" anchor="b">
                    <a:lnL>
                      <a:noFill/>
                    </a:lnL>
                    <a:lnR>
                      <a:noFill/>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b"/>
                      <a:r>
                        <a:rPr lang="es-MX" sz="700" b="1" i="0" u="none" strike="noStrike">
                          <a:solidFill>
                            <a:srgbClr val="002060"/>
                          </a:solidFill>
                          <a:effectLst/>
                          <a:latin typeface="Century Gothic" panose="020B0502020202020204" pitchFamily="34" charset="0"/>
                        </a:rPr>
                        <a:t>-4.46%</a:t>
                      </a:r>
                    </a:p>
                  </a:txBody>
                  <a:tcPr marL="5207" marR="5207" marT="5207" marB="0" anchor="b">
                    <a:lnL>
                      <a:noFill/>
                    </a:lnL>
                    <a:lnR>
                      <a:noFill/>
                    </a:lnR>
                    <a:lnT w="19050" cap="flat" cmpd="sng" algn="ctr">
                      <a:solidFill>
                        <a:srgbClr val="C00000"/>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xmlns="" val="2071191392"/>
                  </a:ext>
                </a:extLst>
              </a:tr>
              <a:tr h="114401">
                <a:tc>
                  <a:txBody>
                    <a:bodyPr/>
                    <a:lstStyle/>
                    <a:p>
                      <a:pPr algn="l" fontAlgn="b"/>
                      <a:r>
                        <a:rPr lang="es-MX" sz="700" b="0" i="0" u="none" strike="noStrike">
                          <a:solidFill>
                            <a:srgbClr val="002060"/>
                          </a:solidFill>
                          <a:effectLst/>
                          <a:latin typeface="Century Gothic" panose="020B0502020202020204" pitchFamily="34" charset="0"/>
                        </a:rPr>
                        <a:t> </a:t>
                      </a:r>
                    </a:p>
                  </a:txBody>
                  <a:tcPr marL="5207" marR="5207" marT="5207" marB="0" anchor="b">
                    <a:lnL>
                      <a:noFill/>
                    </a:lnL>
                    <a:lnR>
                      <a:noFill/>
                    </a:lnR>
                    <a:lnT>
                      <a:noFill/>
                    </a:lnT>
                    <a:lnB>
                      <a:noFill/>
                    </a:lnB>
                    <a:solidFill>
                      <a:srgbClr val="FFFFFF"/>
                    </a:solidFill>
                  </a:tcPr>
                </a:tc>
                <a:tc>
                  <a:txBody>
                    <a:bodyPr/>
                    <a:lstStyle/>
                    <a:p>
                      <a:pPr algn="l" fontAlgn="b"/>
                      <a:r>
                        <a:rPr lang="es-MX" sz="700" b="0" i="0" u="none" strike="noStrike">
                          <a:solidFill>
                            <a:srgbClr val="002060"/>
                          </a:solidFill>
                          <a:effectLst/>
                          <a:latin typeface="Century Gothic" panose="020B0502020202020204" pitchFamily="34" charset="0"/>
                        </a:rPr>
                        <a:t> </a:t>
                      </a:r>
                    </a:p>
                  </a:txBody>
                  <a:tcPr marL="5207" marR="5207" marT="5207" marB="0" anchor="b">
                    <a:lnL>
                      <a:noFill/>
                    </a:lnL>
                    <a:lnR>
                      <a:noFill/>
                    </a:lnR>
                    <a:lnT>
                      <a:noFill/>
                    </a:lnT>
                    <a:lnB>
                      <a:noFill/>
                    </a:lnB>
                    <a:solidFill>
                      <a:srgbClr val="FFFFFF"/>
                    </a:solidFill>
                  </a:tcPr>
                </a:tc>
                <a:tc>
                  <a:txBody>
                    <a:bodyPr/>
                    <a:lstStyle/>
                    <a:p>
                      <a:pPr algn="l" fontAlgn="b"/>
                      <a:r>
                        <a:rPr lang="es-MX" sz="700" b="0" i="0" u="none" strike="noStrike">
                          <a:solidFill>
                            <a:srgbClr val="002060"/>
                          </a:solidFill>
                          <a:effectLst/>
                          <a:latin typeface="Century Gothic" panose="020B0502020202020204" pitchFamily="34" charset="0"/>
                        </a:rPr>
                        <a:t> </a:t>
                      </a:r>
                    </a:p>
                  </a:txBody>
                  <a:tcPr marL="5207" marR="5207" marT="5207" marB="0" anchor="b">
                    <a:lnL>
                      <a:noFill/>
                    </a:lnL>
                    <a:lnR>
                      <a:noFill/>
                    </a:lnR>
                    <a:lnT>
                      <a:noFill/>
                    </a:lnT>
                    <a:lnB>
                      <a:noFill/>
                    </a:lnB>
                    <a:solidFill>
                      <a:srgbClr val="FFFFFF"/>
                    </a:solidFill>
                  </a:tcPr>
                </a:tc>
                <a:tc>
                  <a:txBody>
                    <a:bodyPr/>
                    <a:lstStyle/>
                    <a:p>
                      <a:pPr algn="l" fontAlgn="b"/>
                      <a:r>
                        <a:rPr lang="es-MX" sz="700" b="0" i="0" u="none" strike="noStrike">
                          <a:solidFill>
                            <a:srgbClr val="002060"/>
                          </a:solidFill>
                          <a:effectLst/>
                          <a:latin typeface="Century Gothic" panose="020B0502020202020204" pitchFamily="34" charset="0"/>
                        </a:rPr>
                        <a:t> </a:t>
                      </a:r>
                    </a:p>
                  </a:txBody>
                  <a:tcPr marL="5207" marR="5207" marT="5207" marB="0" anchor="b">
                    <a:lnL>
                      <a:noFill/>
                    </a:lnL>
                    <a:lnR>
                      <a:noFill/>
                    </a:lnR>
                    <a:lnT>
                      <a:noFill/>
                    </a:lnT>
                    <a:lnB>
                      <a:noFill/>
                    </a:lnB>
                    <a:solidFill>
                      <a:srgbClr val="FFFFFF"/>
                    </a:solidFill>
                  </a:tcPr>
                </a:tc>
                <a:tc>
                  <a:txBody>
                    <a:bodyPr/>
                    <a:lstStyle/>
                    <a:p>
                      <a:pPr algn="l" fontAlgn="b"/>
                      <a:r>
                        <a:rPr lang="es-MX" sz="700" b="0" i="0" u="none" strike="noStrike">
                          <a:solidFill>
                            <a:srgbClr val="002060"/>
                          </a:solidFill>
                          <a:effectLst/>
                          <a:latin typeface="Century Gothic" panose="020B0502020202020204" pitchFamily="34" charset="0"/>
                        </a:rPr>
                        <a:t> </a:t>
                      </a:r>
                    </a:p>
                  </a:txBody>
                  <a:tcPr marL="5207" marR="5207" marT="5207" marB="0" anchor="b">
                    <a:lnL>
                      <a:noFill/>
                    </a:lnL>
                    <a:lnR>
                      <a:noFill/>
                    </a:lnR>
                    <a:lnT>
                      <a:noFill/>
                    </a:lnT>
                    <a:lnB>
                      <a:noFill/>
                    </a:lnB>
                    <a:solidFill>
                      <a:srgbClr val="FFFFFF"/>
                    </a:solidFill>
                  </a:tcPr>
                </a:tc>
                <a:tc>
                  <a:txBody>
                    <a:bodyPr/>
                    <a:lstStyle/>
                    <a:p>
                      <a:pPr algn="ctr" fontAlgn="b"/>
                      <a:r>
                        <a:rPr lang="es-MX" sz="700" b="1" i="0" u="none" strike="noStrike">
                          <a:solidFill>
                            <a:srgbClr val="002060"/>
                          </a:solidFill>
                          <a:effectLst/>
                          <a:latin typeface="Century Gothic" panose="020B0502020202020204" pitchFamily="34" charset="0"/>
                        </a:rPr>
                        <a:t> </a:t>
                      </a:r>
                    </a:p>
                  </a:txBody>
                  <a:tcPr marL="5207" marR="5207" marT="5207" marB="0" anchor="b">
                    <a:lnL>
                      <a:noFill/>
                    </a:lnL>
                    <a:lnR>
                      <a:noFill/>
                    </a:lnR>
                    <a:lnT>
                      <a:noFill/>
                    </a:lnT>
                    <a:lnB>
                      <a:noFill/>
                    </a:lnB>
                    <a:solidFill>
                      <a:srgbClr val="FFFFFF"/>
                    </a:solidFill>
                  </a:tcPr>
                </a:tc>
                <a:tc>
                  <a:txBody>
                    <a:bodyPr/>
                    <a:lstStyle/>
                    <a:p>
                      <a:pPr algn="l" fontAlgn="b"/>
                      <a:r>
                        <a:rPr lang="es-MX" sz="700" b="0" i="0" u="none" strike="noStrike">
                          <a:solidFill>
                            <a:srgbClr val="002060"/>
                          </a:solidFill>
                          <a:effectLst/>
                          <a:latin typeface="Century Gothic" panose="020B0502020202020204" pitchFamily="34" charset="0"/>
                        </a:rPr>
                        <a:t> </a:t>
                      </a:r>
                    </a:p>
                  </a:txBody>
                  <a:tcPr marL="5207" marR="5207" marT="5207" marB="0" anchor="b">
                    <a:lnL>
                      <a:noFill/>
                    </a:lnL>
                    <a:lnR>
                      <a:noFill/>
                    </a:lnR>
                    <a:lnT>
                      <a:noFill/>
                    </a:lnT>
                    <a:lnB>
                      <a:noFill/>
                    </a:lnB>
                    <a:solidFill>
                      <a:srgbClr val="FFFFFF"/>
                    </a:solidFill>
                  </a:tcPr>
                </a:tc>
                <a:tc>
                  <a:txBody>
                    <a:bodyPr/>
                    <a:lstStyle/>
                    <a:p>
                      <a:pPr algn="l" fontAlgn="b"/>
                      <a:r>
                        <a:rPr lang="es-MX" sz="700" b="0" i="0" u="none" strike="noStrike">
                          <a:solidFill>
                            <a:srgbClr val="002060"/>
                          </a:solidFill>
                          <a:effectLst/>
                          <a:latin typeface="Century Gothic" panose="020B0502020202020204" pitchFamily="34" charset="0"/>
                        </a:rPr>
                        <a:t> </a:t>
                      </a:r>
                    </a:p>
                  </a:txBody>
                  <a:tcPr marL="5207" marR="5207" marT="5207" marB="0" anchor="b">
                    <a:lnL>
                      <a:noFill/>
                    </a:lnL>
                    <a:lnR>
                      <a:noFill/>
                    </a:lnR>
                    <a:lnT>
                      <a:noFill/>
                    </a:lnT>
                    <a:lnB>
                      <a:noFill/>
                    </a:lnB>
                    <a:solidFill>
                      <a:srgbClr val="FFFFFF"/>
                    </a:solidFill>
                  </a:tcPr>
                </a:tc>
                <a:tc>
                  <a:txBody>
                    <a:bodyPr/>
                    <a:lstStyle/>
                    <a:p>
                      <a:pPr algn="ctr" fontAlgn="ctr"/>
                      <a:r>
                        <a:rPr lang="es-MX" sz="700" b="1" i="0" u="none" strike="noStrike">
                          <a:solidFill>
                            <a:srgbClr val="002060"/>
                          </a:solidFill>
                          <a:effectLst/>
                          <a:latin typeface="Century Gothic" panose="020B0502020202020204" pitchFamily="34" charset="0"/>
                        </a:rPr>
                        <a:t> </a:t>
                      </a:r>
                    </a:p>
                  </a:txBody>
                  <a:tcPr marL="5207" marR="5207" marT="5207" marB="0" anchor="ctr">
                    <a:lnL>
                      <a:noFill/>
                    </a:lnL>
                    <a:lnR>
                      <a:noFill/>
                    </a:lnR>
                    <a:lnT>
                      <a:noFill/>
                    </a:lnT>
                    <a:lnB>
                      <a:noFill/>
                    </a:lnB>
                    <a:solidFill>
                      <a:srgbClr val="FFFFFF"/>
                    </a:solidFill>
                  </a:tcPr>
                </a:tc>
                <a:tc>
                  <a:txBody>
                    <a:bodyPr/>
                    <a:lstStyle/>
                    <a:p>
                      <a:pPr algn="l" fontAlgn="b"/>
                      <a:r>
                        <a:rPr lang="es-MX" sz="700" b="0" i="0" u="none" strike="noStrike">
                          <a:solidFill>
                            <a:srgbClr val="002060"/>
                          </a:solidFill>
                          <a:effectLst/>
                          <a:latin typeface="Century Gothic" panose="020B0502020202020204" pitchFamily="34" charset="0"/>
                        </a:rPr>
                        <a:t> </a:t>
                      </a:r>
                    </a:p>
                  </a:txBody>
                  <a:tcPr marL="5207" marR="5207" marT="5207" marB="0" anchor="b">
                    <a:lnL>
                      <a:noFill/>
                    </a:lnL>
                    <a:lnR>
                      <a:noFill/>
                    </a:lnR>
                    <a:lnT>
                      <a:noFill/>
                    </a:lnT>
                    <a:lnB>
                      <a:noFill/>
                    </a:lnB>
                    <a:solidFill>
                      <a:srgbClr val="FFFFFF"/>
                    </a:solidFill>
                  </a:tcPr>
                </a:tc>
                <a:tc>
                  <a:txBody>
                    <a:bodyPr/>
                    <a:lstStyle/>
                    <a:p>
                      <a:pPr algn="ctr" fontAlgn="b"/>
                      <a:r>
                        <a:rPr lang="es-MX" sz="700" b="1" i="0" u="none" strike="noStrike">
                          <a:solidFill>
                            <a:srgbClr val="002060"/>
                          </a:solidFill>
                          <a:effectLst/>
                          <a:latin typeface="Century Gothic" panose="020B0502020202020204" pitchFamily="34" charset="0"/>
                        </a:rPr>
                        <a:t> </a:t>
                      </a:r>
                    </a:p>
                  </a:txBody>
                  <a:tcPr marL="5207" marR="5207" marT="5207" marB="0" anchor="b">
                    <a:lnL>
                      <a:noFill/>
                    </a:lnL>
                    <a:lnR>
                      <a:noFill/>
                    </a:lnR>
                    <a:lnT>
                      <a:noFill/>
                    </a:lnT>
                    <a:lnB>
                      <a:noFill/>
                    </a:lnB>
                    <a:solidFill>
                      <a:srgbClr val="FFFFFF"/>
                    </a:solidFill>
                  </a:tcPr>
                </a:tc>
                <a:tc>
                  <a:txBody>
                    <a:bodyPr/>
                    <a:lstStyle/>
                    <a:p>
                      <a:pPr algn="ctr" fontAlgn="b"/>
                      <a:r>
                        <a:rPr lang="es-MX" sz="700" b="1" i="0" u="none" strike="noStrike">
                          <a:solidFill>
                            <a:srgbClr val="002060"/>
                          </a:solidFill>
                          <a:effectLst/>
                          <a:latin typeface="Century Gothic" panose="020B0502020202020204" pitchFamily="34" charset="0"/>
                        </a:rPr>
                        <a:t> </a:t>
                      </a:r>
                    </a:p>
                  </a:txBody>
                  <a:tcPr marL="5207" marR="5207" marT="5207" marB="0" anchor="b">
                    <a:lnL>
                      <a:noFill/>
                    </a:lnL>
                    <a:lnR>
                      <a:noFill/>
                    </a:lnR>
                    <a:lnT>
                      <a:noFill/>
                    </a:lnT>
                    <a:lnB>
                      <a:noFill/>
                    </a:lnB>
                    <a:solidFill>
                      <a:srgbClr val="FFFFFF"/>
                    </a:solidFill>
                  </a:tcPr>
                </a:tc>
                <a:extLst>
                  <a:ext uri="{0D108BD9-81ED-4DB2-BD59-A6C34878D82A}">
                    <a16:rowId xmlns:a16="http://schemas.microsoft.com/office/drawing/2014/main" xmlns="" val="371788638"/>
                  </a:ext>
                </a:extLst>
              </a:tr>
              <a:tr h="120121">
                <a:tc>
                  <a:txBody>
                    <a:bodyPr/>
                    <a:lstStyle/>
                    <a:p>
                      <a:pPr algn="l" fontAlgn="b"/>
                      <a:r>
                        <a:rPr lang="es-MX" sz="700" b="0" i="0" u="none" strike="noStrike">
                          <a:solidFill>
                            <a:srgbClr val="000000"/>
                          </a:solidFill>
                          <a:effectLst/>
                          <a:latin typeface="Calibri" panose="020F0502020204030204" pitchFamily="34" charset="0"/>
                        </a:rPr>
                        <a:t> </a:t>
                      </a:r>
                    </a:p>
                  </a:txBody>
                  <a:tcPr marL="5207" marR="5207" marT="5207" marB="0" anchor="b">
                    <a:lnL>
                      <a:noFill/>
                    </a:lnL>
                    <a:lnR>
                      <a:noFill/>
                    </a:lnR>
                    <a:lnT>
                      <a:noFill/>
                    </a:lnT>
                    <a:lnB>
                      <a:noFill/>
                    </a:lnB>
                    <a:solidFill>
                      <a:srgbClr val="FFFFFF"/>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207" marR="5207" marT="5207" marB="0" anchor="b">
                    <a:lnL>
                      <a:noFill/>
                    </a:lnL>
                    <a:lnR>
                      <a:noFill/>
                    </a:lnR>
                    <a:lnT>
                      <a:noFill/>
                    </a:lnT>
                    <a:lnB>
                      <a:noFill/>
                    </a:lnB>
                    <a:solidFill>
                      <a:srgbClr val="FFFFFF"/>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207" marR="5207" marT="5207" marB="0" anchor="b">
                    <a:lnL>
                      <a:noFill/>
                    </a:lnL>
                    <a:lnR>
                      <a:noFill/>
                    </a:lnR>
                    <a:lnT>
                      <a:noFill/>
                    </a:lnT>
                    <a:lnB w="19050" cap="flat" cmpd="sng" algn="ctr">
                      <a:solidFill>
                        <a:srgbClr val="C00000"/>
                      </a:solidFill>
                      <a:prstDash val="solid"/>
                      <a:round/>
                      <a:headEnd type="none" w="med" len="med"/>
                      <a:tailEnd type="none" w="med" len="med"/>
                    </a:lnB>
                    <a:solidFill>
                      <a:srgbClr val="FFFFFF"/>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207" marR="5207" marT="5207" marB="0" anchor="b">
                    <a:lnL>
                      <a:noFill/>
                    </a:lnL>
                    <a:lnR>
                      <a:noFill/>
                    </a:lnR>
                    <a:lnT>
                      <a:noFill/>
                    </a:lnT>
                    <a:lnB>
                      <a:noFill/>
                    </a:lnB>
                    <a:solidFill>
                      <a:srgbClr val="FFFFFF"/>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207" marR="5207" marT="5207" marB="0" anchor="b">
                    <a:lnL>
                      <a:noFill/>
                    </a:lnL>
                    <a:lnR>
                      <a:noFill/>
                    </a:lnR>
                    <a:lnT>
                      <a:noFill/>
                    </a:lnT>
                    <a:lnB>
                      <a:noFill/>
                    </a:lnB>
                    <a:solidFill>
                      <a:srgbClr val="FFFFFF"/>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207" marR="5207" marT="5207" marB="0" anchor="b">
                    <a:lnL>
                      <a:noFill/>
                    </a:lnL>
                    <a:lnR>
                      <a:noFill/>
                    </a:lnR>
                    <a:lnT>
                      <a:noFill/>
                    </a:lnT>
                    <a:lnB>
                      <a:noFill/>
                    </a:lnB>
                    <a:solidFill>
                      <a:srgbClr val="FFFFFF"/>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207" marR="5207" marT="5207" marB="0" anchor="b">
                    <a:lnL>
                      <a:noFill/>
                    </a:lnL>
                    <a:lnR>
                      <a:noFill/>
                    </a:lnR>
                    <a:lnT>
                      <a:noFill/>
                    </a:lnT>
                    <a:lnB>
                      <a:noFill/>
                    </a:lnB>
                    <a:solidFill>
                      <a:srgbClr val="FFFFFF"/>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207" marR="5207" marT="5207" marB="0" anchor="b">
                    <a:lnL>
                      <a:noFill/>
                    </a:lnL>
                    <a:lnR>
                      <a:noFill/>
                    </a:lnR>
                    <a:lnT>
                      <a:noFill/>
                    </a:lnT>
                    <a:lnB>
                      <a:noFill/>
                    </a:lnB>
                    <a:solidFill>
                      <a:srgbClr val="FFFFFF"/>
                    </a:solidFill>
                  </a:tcPr>
                </a:tc>
                <a:tc>
                  <a:txBody>
                    <a:bodyPr/>
                    <a:lstStyle/>
                    <a:p>
                      <a:pPr algn="ctr" fontAlgn="b"/>
                      <a:r>
                        <a:rPr lang="es-MX" sz="700" b="1" i="0" u="none" strike="noStrike">
                          <a:solidFill>
                            <a:srgbClr val="000000"/>
                          </a:solidFill>
                          <a:effectLst/>
                          <a:latin typeface="Calibri" panose="020F0502020204030204" pitchFamily="34" charset="0"/>
                        </a:rPr>
                        <a:t>Rend.</a:t>
                      </a:r>
                    </a:p>
                  </a:txBody>
                  <a:tcPr marL="5207" marR="5207" marT="5207" marB="0" anchor="b">
                    <a:lnL>
                      <a:noFill/>
                    </a:lnL>
                    <a:lnR>
                      <a:noFill/>
                    </a:lnR>
                    <a:lnT>
                      <a:noFill/>
                    </a:lnT>
                    <a:lnB w="19050" cap="flat" cmpd="sng" algn="ctr">
                      <a:solidFill>
                        <a:srgbClr val="C00000"/>
                      </a:solidFill>
                      <a:prstDash val="solid"/>
                      <a:round/>
                      <a:headEnd type="none" w="med" len="med"/>
                      <a:tailEnd type="none" w="med" len="med"/>
                    </a:lnB>
                    <a:solidFill>
                      <a:srgbClr val="FFFFFF"/>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207" marR="5207" marT="5207" marB="0" anchor="b">
                    <a:lnL>
                      <a:noFill/>
                    </a:lnL>
                    <a:lnR>
                      <a:noFill/>
                    </a:lnR>
                    <a:lnT>
                      <a:noFill/>
                    </a:lnT>
                    <a:lnB>
                      <a:noFill/>
                    </a:lnB>
                    <a:solidFill>
                      <a:srgbClr val="FFFFFF"/>
                    </a:solidFill>
                  </a:tcPr>
                </a:tc>
                <a:tc>
                  <a:txBody>
                    <a:bodyPr/>
                    <a:lstStyle/>
                    <a:p>
                      <a:pPr algn="ctr" fontAlgn="b"/>
                      <a:r>
                        <a:rPr lang="es-MX" sz="700" b="1" i="0" u="none" strike="noStrike">
                          <a:solidFill>
                            <a:srgbClr val="000000"/>
                          </a:solidFill>
                          <a:effectLst/>
                          <a:latin typeface="Calibri" panose="020F0502020204030204" pitchFamily="34" charset="0"/>
                        </a:rPr>
                        <a:t>Rend.</a:t>
                      </a:r>
                    </a:p>
                  </a:txBody>
                  <a:tcPr marL="5207" marR="5207" marT="5207" marB="0" anchor="b">
                    <a:lnL>
                      <a:noFill/>
                    </a:lnL>
                    <a:lnR>
                      <a:noFill/>
                    </a:lnR>
                    <a:lnT>
                      <a:noFill/>
                    </a:lnT>
                    <a:lnB w="19050" cap="flat" cmpd="sng" algn="ctr">
                      <a:solidFill>
                        <a:srgbClr val="C00000"/>
                      </a:solidFill>
                      <a:prstDash val="solid"/>
                      <a:round/>
                      <a:headEnd type="none" w="med" len="med"/>
                      <a:tailEnd type="none" w="med" len="med"/>
                    </a:lnB>
                    <a:solidFill>
                      <a:srgbClr val="FFFFFF"/>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207" marR="5207" marT="5207" marB="0" anchor="b">
                    <a:lnL>
                      <a:noFill/>
                    </a:lnL>
                    <a:lnR>
                      <a:noFill/>
                    </a:lnR>
                    <a:lnT>
                      <a:noFill/>
                    </a:lnT>
                    <a:lnB>
                      <a:noFill/>
                    </a:lnB>
                    <a:solidFill>
                      <a:srgbClr val="FFFFFF"/>
                    </a:solidFill>
                  </a:tcPr>
                </a:tc>
                <a:extLst>
                  <a:ext uri="{0D108BD9-81ED-4DB2-BD59-A6C34878D82A}">
                    <a16:rowId xmlns:a16="http://schemas.microsoft.com/office/drawing/2014/main" xmlns="" val="1274244102"/>
                  </a:ext>
                </a:extLst>
              </a:tr>
              <a:tr h="120121">
                <a:tc rowSpan="3">
                  <a:txBody>
                    <a:bodyPr/>
                    <a:lstStyle/>
                    <a:p>
                      <a:pPr algn="ctr" fontAlgn="ctr"/>
                      <a:r>
                        <a:rPr lang="es-MX" sz="700" b="1" i="0" u="none" strike="noStrike">
                          <a:solidFill>
                            <a:srgbClr val="002060"/>
                          </a:solidFill>
                          <a:effectLst/>
                          <a:latin typeface="Century Gothic" panose="020B0502020202020204" pitchFamily="34" charset="0"/>
                        </a:rPr>
                        <a:t>Estados Unidos</a:t>
                      </a:r>
                    </a:p>
                  </a:txBody>
                  <a:tcPr marL="5207" marR="5207" marT="5207" marB="0" anchor="ctr">
                    <a:lnL>
                      <a:noFill/>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FFFFFF"/>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207" marR="5207" marT="5207" marB="0" anchor="b">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b"/>
                      <a:r>
                        <a:rPr lang="es-MX" sz="700" b="1" i="0" u="none" strike="noStrike">
                          <a:solidFill>
                            <a:srgbClr val="002060"/>
                          </a:solidFill>
                          <a:effectLst/>
                          <a:latin typeface="Century Gothic" panose="020B0502020202020204" pitchFamily="34" charset="0"/>
                        </a:rPr>
                        <a:t>SXP Index</a:t>
                      </a:r>
                    </a:p>
                  </a:txBody>
                  <a:tcPr marL="5207" marR="5207" marT="5207" marB="0" anchor="b">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a:noFill/>
                    </a:lnB>
                    <a:solidFill>
                      <a:srgbClr val="D9D9D9"/>
                    </a:solidFill>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5207" marR="5207" marT="5207"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5207" marR="5207" marT="5207" marB="0" anchor="ctr">
                    <a:lnL>
                      <a:noFill/>
                    </a:lnL>
                    <a:lnR>
                      <a:noFill/>
                    </a:lnR>
                    <a:lnT>
                      <a:noFill/>
                    </a:lnT>
                    <a:lnB>
                      <a:noFill/>
                    </a:lnB>
                    <a:solidFill>
                      <a:srgbClr val="FFFFFF"/>
                    </a:solidFill>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5207" marR="5207" marT="5207" marB="0" anchor="ctr">
                    <a:lnL>
                      <a:noFill/>
                    </a:lnL>
                    <a:lnR>
                      <a:noFill/>
                    </a:lnR>
                    <a:lnT>
                      <a:noFill/>
                    </a:lnT>
                    <a:lnB>
                      <a:noFill/>
                    </a:lnB>
                    <a:solidFill>
                      <a:srgbClr val="FFFFFF"/>
                    </a:solidFill>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5207" marR="5207" marT="5207" marB="0" anchor="ctr">
                    <a:lnL>
                      <a:noFill/>
                    </a:lnL>
                    <a:lnR>
                      <a:noFill/>
                    </a:lnR>
                    <a:lnT>
                      <a:noFill/>
                    </a:lnT>
                    <a:lnB>
                      <a:noFill/>
                    </a:lnB>
                    <a:solidFill>
                      <a:srgbClr val="FFFFFF"/>
                    </a:solidFill>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5207" marR="5207" marT="5207"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b"/>
                      <a:r>
                        <a:rPr lang="es-MX" sz="700" b="0" i="0" u="none" strike="noStrike">
                          <a:solidFill>
                            <a:srgbClr val="002060"/>
                          </a:solidFill>
                          <a:effectLst/>
                          <a:latin typeface="Century Gothic" panose="020B0502020202020204" pitchFamily="34" charset="0"/>
                        </a:rPr>
                        <a:t>1.5%</a:t>
                      </a:r>
                    </a:p>
                  </a:txBody>
                  <a:tcPr marL="5207" marR="5207" marT="5207" marB="0" anchor="b">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a:noFill/>
                    </a:lnB>
                    <a:solidFill>
                      <a:srgbClr val="D9D9D9"/>
                    </a:solidFill>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5207" marR="5207" marT="5207"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b"/>
                      <a:r>
                        <a:rPr lang="es-MX" sz="700" b="0" i="0" u="none" strike="noStrike">
                          <a:solidFill>
                            <a:srgbClr val="002060"/>
                          </a:solidFill>
                          <a:effectLst/>
                          <a:latin typeface="Century Gothic" panose="020B0502020202020204" pitchFamily="34" charset="0"/>
                        </a:rPr>
                        <a:t>-2.7%</a:t>
                      </a:r>
                    </a:p>
                  </a:txBody>
                  <a:tcPr marL="5207" marR="5207" marT="5207" marB="0" anchor="b">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a:noFill/>
                    </a:lnB>
                    <a:solidFill>
                      <a:srgbClr val="D9D9D9"/>
                    </a:solidFill>
                  </a:tcPr>
                </a:tc>
                <a:tc>
                  <a:txBody>
                    <a:bodyPr/>
                    <a:lstStyle/>
                    <a:p>
                      <a:pPr algn="ctr" fontAlgn="b"/>
                      <a:r>
                        <a:rPr lang="es-MX" sz="700" b="0" i="0" u="none" strike="noStrike">
                          <a:solidFill>
                            <a:srgbClr val="000000"/>
                          </a:solidFill>
                          <a:effectLst/>
                          <a:latin typeface="Century Gothic" panose="020B0502020202020204" pitchFamily="34" charset="0"/>
                        </a:rPr>
                        <a:t> </a:t>
                      </a:r>
                    </a:p>
                  </a:txBody>
                  <a:tcPr marL="5207" marR="5207" marT="5207" marB="0" anchor="b">
                    <a:lnL w="19050" cap="flat" cmpd="sng" algn="ctr">
                      <a:solidFill>
                        <a:srgbClr val="C00000"/>
                      </a:solidFill>
                      <a:prstDash val="solid"/>
                      <a:round/>
                      <a:headEnd type="none" w="med" len="med"/>
                      <a:tailEnd type="none" w="med" len="med"/>
                    </a:lnL>
                    <a:lnR>
                      <a:noFill/>
                    </a:lnR>
                    <a:lnT>
                      <a:noFill/>
                    </a:lnT>
                    <a:lnB>
                      <a:noFill/>
                    </a:lnB>
                    <a:solidFill>
                      <a:srgbClr val="FFFFFF"/>
                    </a:solidFill>
                  </a:tcPr>
                </a:tc>
                <a:extLst>
                  <a:ext uri="{0D108BD9-81ED-4DB2-BD59-A6C34878D82A}">
                    <a16:rowId xmlns:a16="http://schemas.microsoft.com/office/drawing/2014/main" xmlns="" val="391946717"/>
                  </a:ext>
                </a:extLst>
              </a:tr>
              <a:tr h="114401">
                <a:tc vMerge="1">
                  <a:txBody>
                    <a:bodyPr/>
                    <a:lstStyle/>
                    <a:p>
                      <a:endParaRPr lang="es-MX"/>
                    </a:p>
                  </a:txBody>
                  <a:tcPr/>
                </a:tc>
                <a:tc>
                  <a:txBody>
                    <a:bodyPr/>
                    <a:lstStyle/>
                    <a:p>
                      <a:pPr algn="l" fontAlgn="b"/>
                      <a:r>
                        <a:rPr lang="es-MX" sz="700" b="0" i="0" u="none" strike="noStrike">
                          <a:solidFill>
                            <a:srgbClr val="000000"/>
                          </a:solidFill>
                          <a:effectLst/>
                          <a:latin typeface="Calibri" panose="020F0502020204030204" pitchFamily="34" charset="0"/>
                        </a:rPr>
                        <a:t> </a:t>
                      </a:r>
                    </a:p>
                  </a:txBody>
                  <a:tcPr marL="5207" marR="5207" marT="5207" marB="0" anchor="b">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b"/>
                      <a:r>
                        <a:rPr lang="es-MX" sz="700" b="1" i="0" u="none" strike="noStrike">
                          <a:solidFill>
                            <a:srgbClr val="002060"/>
                          </a:solidFill>
                          <a:effectLst/>
                          <a:latin typeface="Century Gothic" panose="020B0502020202020204" pitchFamily="34" charset="0"/>
                        </a:rPr>
                        <a:t>Nasdaq Index</a:t>
                      </a:r>
                    </a:p>
                  </a:txBody>
                  <a:tcPr marL="5207" marR="5207" marT="5207" marB="0" anchor="b">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5207" marR="5207" marT="5207"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5207" marR="5207" marT="5207" marB="0" anchor="ctr">
                    <a:lnL>
                      <a:noFill/>
                    </a:lnL>
                    <a:lnR>
                      <a:noFill/>
                    </a:lnR>
                    <a:lnT>
                      <a:noFill/>
                    </a:lnT>
                    <a:lnB>
                      <a:noFill/>
                    </a:lnB>
                    <a:solidFill>
                      <a:srgbClr val="FFFFFF"/>
                    </a:solidFill>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5207" marR="5207" marT="5207" marB="0" anchor="ctr">
                    <a:lnL>
                      <a:noFill/>
                    </a:lnL>
                    <a:lnR>
                      <a:noFill/>
                    </a:lnR>
                    <a:lnT>
                      <a:noFill/>
                    </a:lnT>
                    <a:lnB>
                      <a:noFill/>
                    </a:lnB>
                    <a:solidFill>
                      <a:srgbClr val="FFFFFF"/>
                    </a:solidFill>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5207" marR="5207" marT="5207" marB="0" anchor="ctr">
                    <a:lnL>
                      <a:noFill/>
                    </a:lnL>
                    <a:lnR>
                      <a:noFill/>
                    </a:lnR>
                    <a:lnT>
                      <a:noFill/>
                    </a:lnT>
                    <a:lnB>
                      <a:noFill/>
                    </a:lnB>
                    <a:solidFill>
                      <a:srgbClr val="FFFFFF"/>
                    </a:solidFill>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5207" marR="5207" marT="5207"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b"/>
                      <a:r>
                        <a:rPr lang="es-MX" sz="700" b="0" i="0" u="none" strike="noStrike">
                          <a:solidFill>
                            <a:srgbClr val="002060"/>
                          </a:solidFill>
                          <a:effectLst/>
                          <a:latin typeface="Century Gothic" panose="020B0502020202020204" pitchFamily="34" charset="0"/>
                        </a:rPr>
                        <a:t>5.4%</a:t>
                      </a:r>
                    </a:p>
                  </a:txBody>
                  <a:tcPr marL="5207" marR="5207" marT="5207" marB="0" anchor="b">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5207" marR="5207" marT="5207"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b"/>
                      <a:r>
                        <a:rPr lang="es-MX" sz="700" b="0" i="0" u="none" strike="noStrike">
                          <a:solidFill>
                            <a:srgbClr val="002060"/>
                          </a:solidFill>
                          <a:effectLst/>
                          <a:latin typeface="Century Gothic" panose="020B0502020202020204" pitchFamily="34" charset="0"/>
                        </a:rPr>
                        <a:t>1.0%</a:t>
                      </a:r>
                    </a:p>
                  </a:txBody>
                  <a:tcPr marL="5207" marR="5207" marT="5207" marB="0" anchor="b">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b"/>
                      <a:r>
                        <a:rPr lang="es-MX" sz="700" b="0" i="0" u="none" strike="noStrike">
                          <a:solidFill>
                            <a:srgbClr val="000000"/>
                          </a:solidFill>
                          <a:effectLst/>
                          <a:latin typeface="Century Gothic" panose="020B0502020202020204" pitchFamily="34" charset="0"/>
                        </a:rPr>
                        <a:t> </a:t>
                      </a:r>
                    </a:p>
                  </a:txBody>
                  <a:tcPr marL="5207" marR="5207" marT="5207" marB="0" anchor="b">
                    <a:lnL w="19050" cap="flat" cmpd="sng" algn="ctr">
                      <a:solidFill>
                        <a:srgbClr val="C00000"/>
                      </a:solidFill>
                      <a:prstDash val="solid"/>
                      <a:round/>
                      <a:headEnd type="none" w="med" len="med"/>
                      <a:tailEnd type="none" w="med" len="med"/>
                    </a:lnL>
                    <a:lnR>
                      <a:noFill/>
                    </a:lnR>
                    <a:lnT>
                      <a:noFill/>
                    </a:lnT>
                    <a:lnB>
                      <a:noFill/>
                    </a:lnB>
                    <a:solidFill>
                      <a:srgbClr val="FFFFFF"/>
                    </a:solidFill>
                  </a:tcPr>
                </a:tc>
                <a:extLst>
                  <a:ext uri="{0D108BD9-81ED-4DB2-BD59-A6C34878D82A}">
                    <a16:rowId xmlns:a16="http://schemas.microsoft.com/office/drawing/2014/main" xmlns="" val="90827947"/>
                  </a:ext>
                </a:extLst>
              </a:tr>
              <a:tr h="120121">
                <a:tc vMerge="1">
                  <a:txBody>
                    <a:bodyPr/>
                    <a:lstStyle/>
                    <a:p>
                      <a:endParaRPr lang="es-MX"/>
                    </a:p>
                  </a:txBody>
                  <a:tcPr/>
                </a:tc>
                <a:tc>
                  <a:txBody>
                    <a:bodyPr/>
                    <a:lstStyle/>
                    <a:p>
                      <a:pPr algn="l" fontAlgn="b"/>
                      <a:r>
                        <a:rPr lang="es-MX" sz="700" b="0" i="0" u="none" strike="noStrike">
                          <a:solidFill>
                            <a:srgbClr val="000000"/>
                          </a:solidFill>
                          <a:effectLst/>
                          <a:latin typeface="Calibri" panose="020F0502020204030204" pitchFamily="34" charset="0"/>
                        </a:rPr>
                        <a:t> </a:t>
                      </a:r>
                    </a:p>
                  </a:txBody>
                  <a:tcPr marL="5207" marR="5207" marT="5207" marB="0" anchor="b">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b"/>
                      <a:r>
                        <a:rPr lang="es-MX" sz="700" b="1" i="0" u="none" strike="noStrike">
                          <a:solidFill>
                            <a:srgbClr val="002060"/>
                          </a:solidFill>
                          <a:effectLst/>
                          <a:latin typeface="Century Gothic" panose="020B0502020202020204" pitchFamily="34" charset="0"/>
                        </a:rPr>
                        <a:t>Dow Jones</a:t>
                      </a:r>
                    </a:p>
                  </a:txBody>
                  <a:tcPr marL="5207" marR="5207" marT="5207" marB="0" anchor="b">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D9D9D9"/>
                    </a:solidFill>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5207" marR="5207" marT="5207"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5207" marR="5207" marT="5207" marB="0" anchor="ctr">
                    <a:lnL>
                      <a:noFill/>
                    </a:lnL>
                    <a:lnR>
                      <a:noFill/>
                    </a:lnR>
                    <a:lnT>
                      <a:noFill/>
                    </a:lnT>
                    <a:lnB>
                      <a:noFill/>
                    </a:lnB>
                    <a:solidFill>
                      <a:srgbClr val="FFFFFF"/>
                    </a:solidFill>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5207" marR="5207" marT="5207" marB="0" anchor="ctr">
                    <a:lnL>
                      <a:noFill/>
                    </a:lnL>
                    <a:lnR>
                      <a:noFill/>
                    </a:lnR>
                    <a:lnT>
                      <a:noFill/>
                    </a:lnT>
                    <a:lnB>
                      <a:noFill/>
                    </a:lnB>
                    <a:solidFill>
                      <a:srgbClr val="FFFFFF"/>
                    </a:solidFill>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5207" marR="5207" marT="5207" marB="0" anchor="ctr">
                    <a:lnL>
                      <a:noFill/>
                    </a:lnL>
                    <a:lnR>
                      <a:noFill/>
                    </a:lnR>
                    <a:lnT>
                      <a:noFill/>
                    </a:lnT>
                    <a:lnB>
                      <a:noFill/>
                    </a:lnB>
                    <a:solidFill>
                      <a:srgbClr val="FFFFFF"/>
                    </a:solidFill>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5207" marR="5207" marT="5207"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b"/>
                      <a:r>
                        <a:rPr lang="es-MX" sz="700" b="0" i="0" u="none" strike="noStrike">
                          <a:solidFill>
                            <a:srgbClr val="002060"/>
                          </a:solidFill>
                          <a:effectLst/>
                          <a:latin typeface="Century Gothic" panose="020B0502020202020204" pitchFamily="34" charset="0"/>
                        </a:rPr>
                        <a:t>1.3%</a:t>
                      </a:r>
                    </a:p>
                  </a:txBody>
                  <a:tcPr marL="5207" marR="5207" marT="5207" marB="0" anchor="b">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D9D9D9"/>
                    </a:solidFill>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5207" marR="5207" marT="5207"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b"/>
                      <a:r>
                        <a:rPr lang="es-MX" sz="700" b="0" i="0" u="none" strike="noStrike">
                          <a:solidFill>
                            <a:srgbClr val="002060"/>
                          </a:solidFill>
                          <a:effectLst/>
                          <a:latin typeface="Century Gothic" panose="020B0502020202020204" pitchFamily="34" charset="0"/>
                        </a:rPr>
                        <a:t>-3.0%</a:t>
                      </a:r>
                    </a:p>
                  </a:txBody>
                  <a:tcPr marL="5207" marR="5207" marT="5207" marB="0" anchor="b">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D9D9D9"/>
                    </a:solidFill>
                  </a:tcPr>
                </a:tc>
                <a:tc>
                  <a:txBody>
                    <a:bodyPr/>
                    <a:lstStyle/>
                    <a:p>
                      <a:pPr algn="ctr" fontAlgn="b"/>
                      <a:r>
                        <a:rPr lang="es-MX" sz="700" b="0" i="0" u="none" strike="noStrike">
                          <a:solidFill>
                            <a:srgbClr val="000000"/>
                          </a:solidFill>
                          <a:effectLst/>
                          <a:latin typeface="Century Gothic" panose="020B0502020202020204" pitchFamily="34" charset="0"/>
                        </a:rPr>
                        <a:t> </a:t>
                      </a:r>
                    </a:p>
                  </a:txBody>
                  <a:tcPr marL="5207" marR="5207" marT="5207" marB="0" anchor="b">
                    <a:lnL w="19050" cap="flat" cmpd="sng" algn="ctr">
                      <a:solidFill>
                        <a:srgbClr val="C00000"/>
                      </a:solidFill>
                      <a:prstDash val="solid"/>
                      <a:round/>
                      <a:headEnd type="none" w="med" len="med"/>
                      <a:tailEnd type="none" w="med" len="med"/>
                    </a:lnL>
                    <a:lnR>
                      <a:noFill/>
                    </a:lnR>
                    <a:lnT>
                      <a:noFill/>
                    </a:lnT>
                    <a:lnB>
                      <a:noFill/>
                    </a:lnB>
                    <a:solidFill>
                      <a:srgbClr val="FFFFFF"/>
                    </a:solidFill>
                  </a:tcPr>
                </a:tc>
                <a:extLst>
                  <a:ext uri="{0D108BD9-81ED-4DB2-BD59-A6C34878D82A}">
                    <a16:rowId xmlns:a16="http://schemas.microsoft.com/office/drawing/2014/main" xmlns="" val="1918096401"/>
                  </a:ext>
                </a:extLst>
              </a:tr>
              <a:tr h="125841">
                <a:tc>
                  <a:txBody>
                    <a:bodyPr/>
                    <a:lstStyle/>
                    <a:p>
                      <a:pPr algn="ctr" fontAlgn="ctr"/>
                      <a:r>
                        <a:rPr lang="es-MX" sz="700" b="1" i="0" u="none" strike="noStrike">
                          <a:solidFill>
                            <a:srgbClr val="002060"/>
                          </a:solidFill>
                          <a:effectLst/>
                          <a:latin typeface="Century Gothic" panose="020B0502020202020204" pitchFamily="34" charset="0"/>
                        </a:rPr>
                        <a:t>México</a:t>
                      </a:r>
                    </a:p>
                  </a:txBody>
                  <a:tcPr marL="5207" marR="5207" marT="5207"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207" marR="5207" marT="5207" marB="0" anchor="b">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b"/>
                      <a:r>
                        <a:rPr lang="es-MX" sz="700" b="1" i="0" u="none" strike="noStrike" dirty="0" err="1">
                          <a:solidFill>
                            <a:srgbClr val="002060"/>
                          </a:solidFill>
                          <a:effectLst/>
                          <a:latin typeface="Century Gothic" panose="020B0502020202020204" pitchFamily="34" charset="0"/>
                        </a:rPr>
                        <a:t>Mexbol</a:t>
                      </a:r>
                      <a:r>
                        <a:rPr lang="es-MX" sz="700" b="1" i="0" u="none" strike="noStrike" dirty="0">
                          <a:solidFill>
                            <a:srgbClr val="002060"/>
                          </a:solidFill>
                          <a:effectLst/>
                          <a:latin typeface="Century Gothic" panose="020B0502020202020204" pitchFamily="34" charset="0"/>
                        </a:rPr>
                        <a:t> </a:t>
                      </a:r>
                      <a:r>
                        <a:rPr lang="es-MX" sz="700" b="1" i="0" u="none" strike="noStrike" dirty="0" err="1">
                          <a:solidFill>
                            <a:srgbClr val="002060"/>
                          </a:solidFill>
                          <a:effectLst/>
                          <a:latin typeface="Century Gothic" panose="020B0502020202020204" pitchFamily="34" charset="0"/>
                        </a:rPr>
                        <a:t>Index</a:t>
                      </a:r>
                      <a:endParaRPr lang="es-MX" sz="700" b="1" i="0" u="none" strike="noStrike" dirty="0">
                        <a:solidFill>
                          <a:srgbClr val="002060"/>
                        </a:solidFill>
                        <a:effectLst/>
                        <a:latin typeface="Century Gothic" panose="020B0502020202020204" pitchFamily="34" charset="0"/>
                      </a:endParaRPr>
                    </a:p>
                  </a:txBody>
                  <a:tcPr marL="5207" marR="5207" marT="5207" marB="0" anchor="b">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207" marR="5207" marT="5207" marB="0" anchor="b">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207" marR="5207" marT="5207" marB="0" anchor="b">
                    <a:lnL>
                      <a:noFill/>
                    </a:lnL>
                    <a:lnR>
                      <a:noFill/>
                    </a:lnR>
                    <a:lnT>
                      <a:noFill/>
                    </a:lnT>
                    <a:lnB>
                      <a:noFill/>
                    </a:lnB>
                    <a:solidFill>
                      <a:srgbClr val="FFFFFF"/>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207" marR="5207" marT="5207" marB="0" anchor="b">
                    <a:lnL>
                      <a:noFill/>
                    </a:lnL>
                    <a:lnR>
                      <a:noFill/>
                    </a:lnR>
                    <a:lnT>
                      <a:noFill/>
                    </a:lnT>
                    <a:lnB>
                      <a:noFill/>
                    </a:lnB>
                    <a:solidFill>
                      <a:srgbClr val="FFFFFF"/>
                    </a:solidFill>
                  </a:tcPr>
                </a:tc>
                <a:tc>
                  <a:txBody>
                    <a:bodyPr/>
                    <a:lstStyle/>
                    <a:p>
                      <a:pPr algn="l" fontAlgn="b"/>
                      <a:r>
                        <a:rPr lang="es-MX" sz="700" b="0" i="0" u="none" strike="noStrike" dirty="0">
                          <a:solidFill>
                            <a:srgbClr val="000000"/>
                          </a:solidFill>
                          <a:effectLst/>
                          <a:latin typeface="Calibri" panose="020F0502020204030204" pitchFamily="34" charset="0"/>
                        </a:rPr>
                        <a:t> </a:t>
                      </a:r>
                    </a:p>
                  </a:txBody>
                  <a:tcPr marL="5207" marR="5207" marT="5207" marB="0" anchor="b">
                    <a:lnL>
                      <a:noFill/>
                    </a:lnL>
                    <a:lnR>
                      <a:noFill/>
                    </a:lnR>
                    <a:lnT>
                      <a:noFill/>
                    </a:lnT>
                    <a:lnB>
                      <a:noFill/>
                    </a:lnB>
                    <a:solidFill>
                      <a:srgbClr val="FFFFFF"/>
                    </a:solidFill>
                  </a:tcPr>
                </a:tc>
                <a:tc>
                  <a:txBody>
                    <a:bodyPr/>
                    <a:lstStyle/>
                    <a:p>
                      <a:pPr algn="ctr" fontAlgn="ctr"/>
                      <a:r>
                        <a:rPr lang="es-MX" sz="700" b="0" i="0" u="none" strike="noStrike" dirty="0">
                          <a:solidFill>
                            <a:srgbClr val="000000"/>
                          </a:solidFill>
                          <a:effectLst/>
                          <a:latin typeface="Century Gothic" panose="020B0502020202020204" pitchFamily="34" charset="0"/>
                        </a:rPr>
                        <a:t> </a:t>
                      </a:r>
                    </a:p>
                  </a:txBody>
                  <a:tcPr marL="5207" marR="5207" marT="5207"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b"/>
                      <a:r>
                        <a:rPr lang="es-MX" sz="700" b="0" i="0" u="none" strike="noStrike" dirty="0">
                          <a:solidFill>
                            <a:srgbClr val="002060"/>
                          </a:solidFill>
                          <a:effectLst/>
                          <a:latin typeface="Century Gothic" panose="020B0502020202020204" pitchFamily="34" charset="0"/>
                        </a:rPr>
                        <a:t>0.3% (en dólares)</a:t>
                      </a:r>
                    </a:p>
                  </a:txBody>
                  <a:tcPr marL="5207" marR="5207" marT="5207" marB="0" anchor="b">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207" marR="5207" marT="5207" marB="0" anchor="b">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b"/>
                      <a:r>
                        <a:rPr lang="es-MX" sz="700" b="0" i="0" u="none" strike="noStrike">
                          <a:solidFill>
                            <a:srgbClr val="002060"/>
                          </a:solidFill>
                          <a:effectLst/>
                          <a:latin typeface="Century Gothic" panose="020B0502020202020204" pitchFamily="34" charset="0"/>
                        </a:rPr>
                        <a:t>-3.9%</a:t>
                      </a:r>
                    </a:p>
                  </a:txBody>
                  <a:tcPr marL="5207" marR="5207" marT="5207" marB="0" anchor="b">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l" fontAlgn="b"/>
                      <a:r>
                        <a:rPr lang="es-MX" sz="700" b="0" i="0" u="none" strike="noStrike" dirty="0">
                          <a:solidFill>
                            <a:srgbClr val="000000"/>
                          </a:solidFill>
                          <a:effectLst/>
                          <a:latin typeface="Calibri" panose="020F0502020204030204" pitchFamily="34" charset="0"/>
                        </a:rPr>
                        <a:t> </a:t>
                      </a:r>
                    </a:p>
                  </a:txBody>
                  <a:tcPr marL="5207" marR="5207" marT="5207" marB="0" anchor="b">
                    <a:lnL w="19050" cap="flat" cmpd="sng" algn="ctr">
                      <a:solidFill>
                        <a:srgbClr val="C00000"/>
                      </a:solidFill>
                      <a:prstDash val="solid"/>
                      <a:round/>
                      <a:headEnd type="none" w="med" len="med"/>
                      <a:tailEnd type="none" w="med" len="med"/>
                    </a:lnL>
                    <a:lnR>
                      <a:noFill/>
                    </a:lnR>
                    <a:lnT>
                      <a:noFill/>
                    </a:lnT>
                    <a:lnB>
                      <a:noFill/>
                    </a:lnB>
                    <a:solidFill>
                      <a:srgbClr val="FFFFFF"/>
                    </a:solidFill>
                  </a:tcPr>
                </a:tc>
                <a:extLst>
                  <a:ext uri="{0D108BD9-81ED-4DB2-BD59-A6C34878D82A}">
                    <a16:rowId xmlns:a16="http://schemas.microsoft.com/office/drawing/2014/main" xmlns="" val="3601592183"/>
                  </a:ext>
                </a:extLst>
              </a:tr>
              <a:tr h="125841">
                <a:tc>
                  <a:txBody>
                    <a:bodyPr/>
                    <a:lstStyle/>
                    <a:p>
                      <a:pPr algn="ctr" fontAlgn="ctr"/>
                      <a:r>
                        <a:rPr lang="es-MX" sz="700" b="1" i="0" u="none" strike="noStrike">
                          <a:solidFill>
                            <a:srgbClr val="002060"/>
                          </a:solidFill>
                          <a:effectLst/>
                          <a:latin typeface="Century Gothic" panose="020B0502020202020204" pitchFamily="34" charset="0"/>
                        </a:rPr>
                        <a:t>Europa</a:t>
                      </a:r>
                    </a:p>
                  </a:txBody>
                  <a:tcPr marL="5207" marR="5207" marT="5207"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207" marR="5207" marT="5207" marB="0" anchor="b">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b"/>
                      <a:r>
                        <a:rPr lang="es-MX" sz="700" b="1" i="0" u="none" strike="noStrike">
                          <a:solidFill>
                            <a:srgbClr val="002060"/>
                          </a:solidFill>
                          <a:effectLst/>
                          <a:latin typeface="Century Gothic" panose="020B0502020202020204" pitchFamily="34" charset="0"/>
                        </a:rPr>
                        <a:t>Euro Stoxx 50 Index</a:t>
                      </a:r>
                    </a:p>
                  </a:txBody>
                  <a:tcPr marL="5207" marR="5207" marT="5207" marB="0" anchor="b">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D9D9D9"/>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207" marR="5207" marT="5207" marB="0" anchor="b">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l" fontAlgn="b"/>
                      <a:r>
                        <a:rPr lang="es-MX" sz="700" b="0" i="0" u="none" strike="noStrike" dirty="0">
                          <a:solidFill>
                            <a:srgbClr val="000000"/>
                          </a:solidFill>
                          <a:effectLst/>
                          <a:latin typeface="Calibri" panose="020F0502020204030204" pitchFamily="34" charset="0"/>
                        </a:rPr>
                        <a:t> </a:t>
                      </a:r>
                    </a:p>
                  </a:txBody>
                  <a:tcPr marL="5207" marR="5207" marT="5207" marB="0" anchor="b">
                    <a:lnL>
                      <a:noFill/>
                    </a:lnL>
                    <a:lnR>
                      <a:noFill/>
                    </a:lnR>
                    <a:lnT>
                      <a:noFill/>
                    </a:lnT>
                    <a:lnB>
                      <a:noFill/>
                    </a:lnB>
                    <a:solidFill>
                      <a:srgbClr val="FFFFFF"/>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207" marR="5207" marT="5207" marB="0" anchor="b">
                    <a:lnL>
                      <a:noFill/>
                    </a:lnL>
                    <a:lnR>
                      <a:noFill/>
                    </a:lnR>
                    <a:lnT>
                      <a:noFill/>
                    </a:lnT>
                    <a:lnB>
                      <a:noFill/>
                    </a:lnB>
                    <a:solidFill>
                      <a:srgbClr val="FFFFFF"/>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207" marR="5207" marT="5207" marB="0" anchor="b">
                    <a:lnL>
                      <a:noFill/>
                    </a:lnL>
                    <a:lnR>
                      <a:noFill/>
                    </a:lnR>
                    <a:lnT>
                      <a:noFill/>
                    </a:lnT>
                    <a:lnB>
                      <a:noFill/>
                    </a:lnB>
                    <a:solidFill>
                      <a:srgbClr val="FFFFFF"/>
                    </a:solidFill>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5207" marR="5207" marT="5207"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b"/>
                      <a:r>
                        <a:rPr lang="es-MX" sz="700" b="0" i="0" u="none" strike="noStrike">
                          <a:solidFill>
                            <a:srgbClr val="002060"/>
                          </a:solidFill>
                          <a:effectLst/>
                          <a:latin typeface="Century Gothic" panose="020B0502020202020204" pitchFamily="34" charset="0"/>
                        </a:rPr>
                        <a:t>-1.9%</a:t>
                      </a:r>
                    </a:p>
                  </a:txBody>
                  <a:tcPr marL="5207" marR="5207" marT="5207" marB="0" anchor="b">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D9D9D9"/>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207" marR="5207" marT="5207" marB="0" anchor="b">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b"/>
                      <a:r>
                        <a:rPr lang="es-MX" sz="700" b="0" i="0" u="none" strike="noStrike">
                          <a:solidFill>
                            <a:srgbClr val="002060"/>
                          </a:solidFill>
                          <a:effectLst/>
                          <a:latin typeface="Century Gothic" panose="020B0502020202020204" pitchFamily="34" charset="0"/>
                        </a:rPr>
                        <a:t>-4.5%</a:t>
                      </a:r>
                    </a:p>
                  </a:txBody>
                  <a:tcPr marL="5207" marR="5207" marT="5207" marB="0" anchor="b">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D9D9D9"/>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207" marR="5207" marT="5207" marB="0" anchor="b">
                    <a:lnL w="19050" cap="flat" cmpd="sng" algn="ctr">
                      <a:solidFill>
                        <a:srgbClr val="C00000"/>
                      </a:solidFill>
                      <a:prstDash val="solid"/>
                      <a:round/>
                      <a:headEnd type="none" w="med" len="med"/>
                      <a:tailEnd type="none" w="med" len="med"/>
                    </a:lnL>
                    <a:lnR>
                      <a:noFill/>
                    </a:lnR>
                    <a:lnT>
                      <a:noFill/>
                    </a:lnT>
                    <a:lnB>
                      <a:noFill/>
                    </a:lnB>
                    <a:solidFill>
                      <a:srgbClr val="FFFFFF"/>
                    </a:solidFill>
                  </a:tcPr>
                </a:tc>
                <a:extLst>
                  <a:ext uri="{0D108BD9-81ED-4DB2-BD59-A6C34878D82A}">
                    <a16:rowId xmlns:a16="http://schemas.microsoft.com/office/drawing/2014/main" xmlns="" val="371802328"/>
                  </a:ext>
                </a:extLst>
              </a:tr>
              <a:tr h="125841">
                <a:tc>
                  <a:txBody>
                    <a:bodyPr/>
                    <a:lstStyle/>
                    <a:p>
                      <a:pPr algn="ctr" fontAlgn="ctr"/>
                      <a:r>
                        <a:rPr lang="es-MX" sz="700" b="1" i="0" u="none" strike="noStrike">
                          <a:solidFill>
                            <a:srgbClr val="002060"/>
                          </a:solidFill>
                          <a:effectLst/>
                          <a:latin typeface="Century Gothic" panose="020B0502020202020204" pitchFamily="34" charset="0"/>
                        </a:rPr>
                        <a:t>Asia</a:t>
                      </a:r>
                    </a:p>
                  </a:txBody>
                  <a:tcPr marL="5207" marR="5207" marT="5207"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207" marR="5207" marT="5207" marB="0" anchor="b">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b"/>
                      <a:r>
                        <a:rPr lang="es-MX" sz="700" b="1" i="0" u="none" strike="noStrike">
                          <a:solidFill>
                            <a:srgbClr val="002060"/>
                          </a:solidFill>
                          <a:effectLst/>
                          <a:latin typeface="Century Gothic" panose="020B0502020202020204" pitchFamily="34" charset="0"/>
                        </a:rPr>
                        <a:t>Nikkei Index</a:t>
                      </a:r>
                    </a:p>
                  </a:txBody>
                  <a:tcPr marL="5207" marR="5207" marT="5207" marB="0" anchor="b">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FFFFFF"/>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207" marR="5207" marT="5207" marB="0" anchor="b">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207" marR="5207" marT="5207" marB="0" anchor="b">
                    <a:lnL>
                      <a:noFill/>
                    </a:lnL>
                    <a:lnR>
                      <a:noFill/>
                    </a:lnR>
                    <a:lnT>
                      <a:noFill/>
                    </a:lnT>
                    <a:lnB>
                      <a:noFill/>
                    </a:lnB>
                    <a:solidFill>
                      <a:srgbClr val="FFFFFF"/>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207" marR="5207" marT="5207" marB="0" anchor="b">
                    <a:lnL>
                      <a:noFill/>
                    </a:lnL>
                    <a:lnR>
                      <a:noFill/>
                    </a:lnR>
                    <a:lnT>
                      <a:noFill/>
                    </a:lnT>
                    <a:lnB>
                      <a:noFill/>
                    </a:lnB>
                    <a:solidFill>
                      <a:srgbClr val="FFFFFF"/>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207" marR="5207" marT="5207" marB="0" anchor="b">
                    <a:lnL>
                      <a:noFill/>
                    </a:lnL>
                    <a:lnR>
                      <a:noFill/>
                    </a:lnR>
                    <a:lnT>
                      <a:noFill/>
                    </a:lnT>
                    <a:lnB>
                      <a:noFill/>
                    </a:lnB>
                    <a:solidFill>
                      <a:srgbClr val="FFFFFF"/>
                    </a:solidFill>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5207" marR="5207" marT="5207"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b"/>
                      <a:r>
                        <a:rPr lang="es-MX" sz="700" b="0" i="0" u="none" strike="noStrike">
                          <a:solidFill>
                            <a:srgbClr val="002060"/>
                          </a:solidFill>
                          <a:effectLst/>
                          <a:latin typeface="Century Gothic" panose="020B0502020202020204" pitchFamily="34" charset="0"/>
                        </a:rPr>
                        <a:t>-3.1%</a:t>
                      </a:r>
                    </a:p>
                  </a:txBody>
                  <a:tcPr marL="5207" marR="5207" marT="5207" marB="0" anchor="b">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FFFFFF"/>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207" marR="5207" marT="5207" marB="0" anchor="b">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b"/>
                      <a:r>
                        <a:rPr lang="es-MX" sz="700" b="0" i="0" u="none" strike="noStrike">
                          <a:solidFill>
                            <a:srgbClr val="002060"/>
                          </a:solidFill>
                          <a:effectLst/>
                          <a:latin typeface="Century Gothic" panose="020B0502020202020204" pitchFamily="34" charset="0"/>
                        </a:rPr>
                        <a:t>-1.9%</a:t>
                      </a:r>
                    </a:p>
                  </a:txBody>
                  <a:tcPr marL="5207" marR="5207" marT="5207" marB="0" anchor="b">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FFFFFF"/>
                    </a:solidFill>
                  </a:tcPr>
                </a:tc>
                <a:tc>
                  <a:txBody>
                    <a:bodyPr/>
                    <a:lstStyle/>
                    <a:p>
                      <a:pPr algn="l" fontAlgn="b"/>
                      <a:r>
                        <a:rPr lang="es-MX" sz="700" b="0" i="0" u="none" strike="noStrike" dirty="0">
                          <a:solidFill>
                            <a:srgbClr val="000000"/>
                          </a:solidFill>
                          <a:effectLst/>
                          <a:latin typeface="Calibri" panose="020F0502020204030204" pitchFamily="34" charset="0"/>
                        </a:rPr>
                        <a:t> </a:t>
                      </a:r>
                    </a:p>
                  </a:txBody>
                  <a:tcPr marL="5207" marR="5207" marT="5207" marB="0" anchor="b">
                    <a:lnL w="19050" cap="flat" cmpd="sng" algn="ctr">
                      <a:solidFill>
                        <a:srgbClr val="C00000"/>
                      </a:solidFill>
                      <a:prstDash val="solid"/>
                      <a:round/>
                      <a:headEnd type="none" w="med" len="med"/>
                      <a:tailEnd type="none" w="med" len="med"/>
                    </a:lnL>
                    <a:lnR>
                      <a:noFill/>
                    </a:lnR>
                    <a:lnT>
                      <a:noFill/>
                    </a:lnT>
                    <a:lnB>
                      <a:noFill/>
                    </a:lnB>
                    <a:solidFill>
                      <a:srgbClr val="FFFFFF"/>
                    </a:solidFill>
                  </a:tcPr>
                </a:tc>
                <a:extLst>
                  <a:ext uri="{0D108BD9-81ED-4DB2-BD59-A6C34878D82A}">
                    <a16:rowId xmlns:a16="http://schemas.microsoft.com/office/drawing/2014/main" xmlns="" val="3554478809"/>
                  </a:ext>
                </a:extLst>
              </a:tr>
              <a:tr h="120121">
                <a:tc>
                  <a:txBody>
                    <a:bodyPr/>
                    <a:lstStyle/>
                    <a:p>
                      <a:pPr algn="l" fontAlgn="b"/>
                      <a:r>
                        <a:rPr lang="es-MX" sz="700" b="0" i="0" u="none" strike="noStrike">
                          <a:solidFill>
                            <a:srgbClr val="000000"/>
                          </a:solidFill>
                          <a:effectLst/>
                          <a:latin typeface="Calibri" panose="020F0502020204030204" pitchFamily="34" charset="0"/>
                        </a:rPr>
                        <a:t> </a:t>
                      </a:r>
                    </a:p>
                  </a:txBody>
                  <a:tcPr marL="5207" marR="5207" marT="5207" marB="0" anchor="b">
                    <a:lnL>
                      <a:noFill/>
                    </a:lnL>
                    <a:lnR>
                      <a:noFill/>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207" marR="5207" marT="5207" marB="0" anchor="b">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b"/>
                      <a:r>
                        <a:rPr lang="es-MX" sz="700" b="1" i="0" u="none" strike="noStrike">
                          <a:solidFill>
                            <a:srgbClr val="002060"/>
                          </a:solidFill>
                          <a:effectLst/>
                          <a:latin typeface="Century Gothic" panose="020B0502020202020204" pitchFamily="34" charset="0"/>
                        </a:rPr>
                        <a:t>MXN Curncy</a:t>
                      </a:r>
                    </a:p>
                  </a:txBody>
                  <a:tcPr marL="5207" marR="5207" marT="5207" marB="0" anchor="b">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a:noFill/>
                    </a:lnB>
                    <a:solidFill>
                      <a:srgbClr val="D9D9D9"/>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207" marR="5207" marT="5207" marB="0" anchor="b">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207" marR="5207" marT="5207" marB="0" anchor="b">
                    <a:lnL>
                      <a:noFill/>
                    </a:lnL>
                    <a:lnR>
                      <a:noFill/>
                    </a:lnR>
                    <a:lnT>
                      <a:noFill/>
                    </a:lnT>
                    <a:lnB>
                      <a:noFill/>
                    </a:lnB>
                    <a:solidFill>
                      <a:srgbClr val="FFFFFF"/>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207" marR="5207" marT="5207" marB="0" anchor="b">
                    <a:lnL>
                      <a:noFill/>
                    </a:lnL>
                    <a:lnR>
                      <a:noFill/>
                    </a:lnR>
                    <a:lnT>
                      <a:noFill/>
                    </a:lnT>
                    <a:lnB>
                      <a:noFill/>
                    </a:lnB>
                    <a:solidFill>
                      <a:srgbClr val="FFFFFF"/>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207" marR="5207" marT="5207" marB="0" anchor="b">
                    <a:lnL>
                      <a:noFill/>
                    </a:lnL>
                    <a:lnR>
                      <a:noFill/>
                    </a:lnR>
                    <a:lnT>
                      <a:noFill/>
                    </a:lnT>
                    <a:lnB>
                      <a:noFill/>
                    </a:lnB>
                    <a:solidFill>
                      <a:srgbClr val="FFFFFF"/>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207" marR="5207" marT="5207" marB="0" anchor="b">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b"/>
                      <a:r>
                        <a:rPr lang="es-MX" sz="700" b="0" i="0" u="none" strike="noStrike">
                          <a:solidFill>
                            <a:srgbClr val="002060"/>
                          </a:solidFill>
                          <a:effectLst/>
                          <a:latin typeface="Century Gothic" panose="020B0502020202020204" pitchFamily="34" charset="0"/>
                        </a:rPr>
                        <a:t>-4.2%</a:t>
                      </a:r>
                    </a:p>
                  </a:txBody>
                  <a:tcPr marL="5207" marR="5207" marT="5207" marB="0" anchor="b">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a:noFill/>
                    </a:lnB>
                    <a:solidFill>
                      <a:srgbClr val="D9D9D9"/>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207" marR="5207" marT="5207" marB="0" anchor="b">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207" marR="5207" marT="5207" marB="0" anchor="b">
                    <a:lnL>
                      <a:noFill/>
                    </a:lnL>
                    <a:lnR>
                      <a:noFill/>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207" marR="5207" marT="5207" marB="0" anchor="b">
                    <a:lnL>
                      <a:noFill/>
                    </a:lnL>
                    <a:lnR>
                      <a:noFill/>
                    </a:lnR>
                    <a:lnT>
                      <a:noFill/>
                    </a:lnT>
                    <a:lnB>
                      <a:noFill/>
                    </a:lnB>
                    <a:solidFill>
                      <a:srgbClr val="FFFFFF"/>
                    </a:solidFill>
                  </a:tcPr>
                </a:tc>
                <a:extLst>
                  <a:ext uri="{0D108BD9-81ED-4DB2-BD59-A6C34878D82A}">
                    <a16:rowId xmlns:a16="http://schemas.microsoft.com/office/drawing/2014/main" xmlns="" val="1148446752"/>
                  </a:ext>
                </a:extLst>
              </a:tr>
              <a:tr h="114401">
                <a:tc>
                  <a:txBody>
                    <a:bodyPr/>
                    <a:lstStyle/>
                    <a:p>
                      <a:pPr algn="l" fontAlgn="b"/>
                      <a:r>
                        <a:rPr lang="es-MX" sz="700" b="0" i="0" u="none" strike="noStrike">
                          <a:solidFill>
                            <a:srgbClr val="000000"/>
                          </a:solidFill>
                          <a:effectLst/>
                          <a:latin typeface="Calibri" panose="020F0502020204030204" pitchFamily="34" charset="0"/>
                        </a:rPr>
                        <a:t> </a:t>
                      </a:r>
                    </a:p>
                  </a:txBody>
                  <a:tcPr marL="5207" marR="5207" marT="5207" marB="0" anchor="b">
                    <a:lnL>
                      <a:noFill/>
                    </a:lnL>
                    <a:lnR>
                      <a:noFill/>
                    </a:lnR>
                    <a:lnT>
                      <a:noFill/>
                    </a:lnT>
                    <a:lnB>
                      <a:noFill/>
                    </a:lnB>
                    <a:solidFill>
                      <a:srgbClr val="FFFFFF"/>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207" marR="5207" marT="5207" marB="0" anchor="b">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b"/>
                      <a:r>
                        <a:rPr lang="es-MX" sz="700" b="1" i="0" u="none" strike="noStrike">
                          <a:solidFill>
                            <a:srgbClr val="002060"/>
                          </a:solidFill>
                          <a:effectLst/>
                          <a:latin typeface="Century Gothic" panose="020B0502020202020204" pitchFamily="34" charset="0"/>
                        </a:rPr>
                        <a:t>EUR Curncy</a:t>
                      </a:r>
                    </a:p>
                  </a:txBody>
                  <a:tcPr marL="5207" marR="5207" marT="5207" marB="0" anchor="b">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207" marR="5207" marT="5207" marB="0" anchor="b">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207" marR="5207" marT="5207" marB="0" anchor="b">
                    <a:lnL>
                      <a:noFill/>
                    </a:lnL>
                    <a:lnR>
                      <a:noFill/>
                    </a:lnR>
                    <a:lnT>
                      <a:noFill/>
                    </a:lnT>
                    <a:lnB>
                      <a:noFill/>
                    </a:lnB>
                    <a:solidFill>
                      <a:srgbClr val="FFFFFF"/>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207" marR="5207" marT="5207" marB="0" anchor="b">
                    <a:lnL>
                      <a:noFill/>
                    </a:lnL>
                    <a:lnR>
                      <a:noFill/>
                    </a:lnR>
                    <a:lnT>
                      <a:noFill/>
                    </a:lnT>
                    <a:lnB>
                      <a:noFill/>
                    </a:lnB>
                    <a:solidFill>
                      <a:srgbClr val="FFFFFF"/>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207" marR="5207" marT="5207" marB="0" anchor="b">
                    <a:lnL>
                      <a:noFill/>
                    </a:lnL>
                    <a:lnR>
                      <a:noFill/>
                    </a:lnR>
                    <a:lnT>
                      <a:noFill/>
                    </a:lnT>
                    <a:lnB>
                      <a:noFill/>
                    </a:lnB>
                    <a:solidFill>
                      <a:srgbClr val="FFFFFF"/>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207" marR="5207" marT="5207" marB="0" anchor="b">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b"/>
                      <a:r>
                        <a:rPr lang="es-MX" sz="700" b="0" i="0" u="none" strike="noStrike">
                          <a:solidFill>
                            <a:srgbClr val="002060"/>
                          </a:solidFill>
                          <a:effectLst/>
                          <a:latin typeface="Century Gothic" panose="020B0502020202020204" pitchFamily="34" charset="0"/>
                        </a:rPr>
                        <a:t>1.6%</a:t>
                      </a:r>
                    </a:p>
                  </a:txBody>
                  <a:tcPr marL="5207" marR="5207" marT="5207" marB="0" anchor="b">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207" marR="5207" marT="5207" marB="0" anchor="b">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207" marR="5207" marT="5207" marB="0" anchor="b">
                    <a:lnL>
                      <a:noFill/>
                    </a:lnL>
                    <a:lnR>
                      <a:noFill/>
                    </a:lnR>
                    <a:lnT>
                      <a:noFill/>
                    </a:lnT>
                    <a:lnB>
                      <a:noFill/>
                    </a:lnB>
                    <a:solidFill>
                      <a:srgbClr val="FFFFFF"/>
                    </a:solidFill>
                  </a:tcPr>
                </a:tc>
                <a:tc>
                  <a:txBody>
                    <a:bodyPr/>
                    <a:lstStyle/>
                    <a:p>
                      <a:pPr algn="l" fontAlgn="b"/>
                      <a:r>
                        <a:rPr lang="es-MX" sz="700" b="0" i="0" u="none" strike="noStrike" dirty="0">
                          <a:solidFill>
                            <a:srgbClr val="000000"/>
                          </a:solidFill>
                          <a:effectLst/>
                          <a:latin typeface="Calibri" panose="020F0502020204030204" pitchFamily="34" charset="0"/>
                        </a:rPr>
                        <a:t> </a:t>
                      </a:r>
                    </a:p>
                  </a:txBody>
                  <a:tcPr marL="5207" marR="5207" marT="5207" marB="0" anchor="b">
                    <a:lnL>
                      <a:noFill/>
                    </a:lnL>
                    <a:lnR>
                      <a:noFill/>
                    </a:lnR>
                    <a:lnT>
                      <a:noFill/>
                    </a:lnT>
                    <a:lnB>
                      <a:noFill/>
                    </a:lnB>
                    <a:solidFill>
                      <a:srgbClr val="FFFFFF"/>
                    </a:solidFill>
                  </a:tcPr>
                </a:tc>
                <a:extLst>
                  <a:ext uri="{0D108BD9-81ED-4DB2-BD59-A6C34878D82A}">
                    <a16:rowId xmlns:a16="http://schemas.microsoft.com/office/drawing/2014/main" xmlns="" val="1530613176"/>
                  </a:ext>
                </a:extLst>
              </a:tr>
              <a:tr h="120121">
                <a:tc>
                  <a:txBody>
                    <a:bodyPr/>
                    <a:lstStyle/>
                    <a:p>
                      <a:pPr algn="l" fontAlgn="b"/>
                      <a:r>
                        <a:rPr lang="es-MX" sz="700" b="0" i="0" u="none" strike="noStrike">
                          <a:solidFill>
                            <a:srgbClr val="000000"/>
                          </a:solidFill>
                          <a:effectLst/>
                          <a:latin typeface="Calibri" panose="020F0502020204030204" pitchFamily="34" charset="0"/>
                        </a:rPr>
                        <a:t> </a:t>
                      </a:r>
                    </a:p>
                  </a:txBody>
                  <a:tcPr marL="5207" marR="5207" marT="5207" marB="0" anchor="b">
                    <a:lnL>
                      <a:noFill/>
                    </a:lnL>
                    <a:lnR>
                      <a:noFill/>
                    </a:lnR>
                    <a:lnT>
                      <a:noFill/>
                    </a:lnT>
                    <a:lnB>
                      <a:noFill/>
                    </a:lnB>
                    <a:solidFill>
                      <a:srgbClr val="FFFFFF"/>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207" marR="5207" marT="5207" marB="0" anchor="b">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b"/>
                      <a:r>
                        <a:rPr lang="es-MX" sz="700" b="1" i="0" u="none" strike="noStrike">
                          <a:solidFill>
                            <a:srgbClr val="002060"/>
                          </a:solidFill>
                          <a:effectLst/>
                          <a:latin typeface="Century Gothic" panose="020B0502020202020204" pitchFamily="34" charset="0"/>
                        </a:rPr>
                        <a:t>JPY Curncy</a:t>
                      </a:r>
                    </a:p>
                  </a:txBody>
                  <a:tcPr marL="5207" marR="5207" marT="5207" marB="0" anchor="b">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D9D9D9"/>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207" marR="5207" marT="5207" marB="0" anchor="b">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207" marR="5207" marT="5207" marB="0" anchor="b">
                    <a:lnL>
                      <a:noFill/>
                    </a:lnL>
                    <a:lnR>
                      <a:noFill/>
                    </a:lnR>
                    <a:lnT>
                      <a:noFill/>
                    </a:lnT>
                    <a:lnB>
                      <a:noFill/>
                    </a:lnB>
                    <a:solidFill>
                      <a:srgbClr val="FFFFFF"/>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207" marR="5207" marT="5207" marB="0" anchor="b">
                    <a:lnL>
                      <a:noFill/>
                    </a:lnL>
                    <a:lnR>
                      <a:noFill/>
                    </a:lnR>
                    <a:lnT>
                      <a:noFill/>
                    </a:lnT>
                    <a:lnB>
                      <a:noFill/>
                    </a:lnB>
                    <a:solidFill>
                      <a:srgbClr val="FFFFFF"/>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207" marR="5207" marT="5207" marB="0" anchor="b">
                    <a:lnL>
                      <a:noFill/>
                    </a:lnL>
                    <a:lnR>
                      <a:noFill/>
                    </a:lnR>
                    <a:lnT>
                      <a:noFill/>
                    </a:lnT>
                    <a:lnB>
                      <a:noFill/>
                    </a:lnB>
                    <a:solidFill>
                      <a:srgbClr val="FFFFFF"/>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207" marR="5207" marT="5207" marB="0" anchor="b">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b"/>
                      <a:r>
                        <a:rPr lang="es-MX" sz="700" b="0" i="0" u="none" strike="noStrike">
                          <a:solidFill>
                            <a:srgbClr val="002060"/>
                          </a:solidFill>
                          <a:effectLst/>
                          <a:latin typeface="Century Gothic" panose="020B0502020202020204" pitchFamily="34" charset="0"/>
                        </a:rPr>
                        <a:t>-5.3%</a:t>
                      </a:r>
                    </a:p>
                  </a:txBody>
                  <a:tcPr marL="5207" marR="5207" marT="5207" marB="0" anchor="b">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D9D9D9"/>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207" marR="5207" marT="5207" marB="0" anchor="b">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207" marR="5207" marT="5207" marB="0" anchor="b">
                    <a:lnL>
                      <a:noFill/>
                    </a:lnL>
                    <a:lnR>
                      <a:noFill/>
                    </a:lnR>
                    <a:lnT>
                      <a:noFill/>
                    </a:lnT>
                    <a:lnB>
                      <a:noFill/>
                    </a:lnB>
                    <a:solidFill>
                      <a:srgbClr val="FFFFFF"/>
                    </a:solidFill>
                  </a:tcPr>
                </a:tc>
                <a:tc>
                  <a:txBody>
                    <a:bodyPr/>
                    <a:lstStyle/>
                    <a:p>
                      <a:pPr algn="l" fontAlgn="b"/>
                      <a:r>
                        <a:rPr lang="es-MX" sz="700" b="0" i="0" u="none" strike="noStrike" dirty="0">
                          <a:solidFill>
                            <a:srgbClr val="000000"/>
                          </a:solidFill>
                          <a:effectLst/>
                          <a:latin typeface="Calibri" panose="020F0502020204030204" pitchFamily="34" charset="0"/>
                        </a:rPr>
                        <a:t> </a:t>
                      </a:r>
                    </a:p>
                  </a:txBody>
                  <a:tcPr marL="5207" marR="5207" marT="5207" marB="0" anchor="b">
                    <a:lnL>
                      <a:noFill/>
                    </a:lnL>
                    <a:lnR>
                      <a:noFill/>
                    </a:lnR>
                    <a:lnT>
                      <a:noFill/>
                    </a:lnT>
                    <a:lnB>
                      <a:noFill/>
                    </a:lnB>
                    <a:solidFill>
                      <a:srgbClr val="FFFFFF"/>
                    </a:solidFill>
                  </a:tcPr>
                </a:tc>
                <a:extLst>
                  <a:ext uri="{0D108BD9-81ED-4DB2-BD59-A6C34878D82A}">
                    <a16:rowId xmlns:a16="http://schemas.microsoft.com/office/drawing/2014/main" xmlns="" val="2427177939"/>
                  </a:ext>
                </a:extLst>
              </a:tr>
            </a:tbl>
          </a:graphicData>
        </a:graphic>
      </p:graphicFrame>
    </p:spTree>
    <p:extLst>
      <p:ext uri="{BB962C8B-B14F-4D97-AF65-F5344CB8AC3E}">
        <p14:creationId xmlns:p14="http://schemas.microsoft.com/office/powerpoint/2010/main" val="71914407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a:xfrm>
            <a:off x="323528" y="620688"/>
            <a:ext cx="5472608" cy="631825"/>
          </a:xfrm>
        </p:spPr>
        <p:txBody>
          <a:bodyPr/>
          <a:lstStyle/>
          <a:p>
            <a:pPr algn="just"/>
            <a:r>
              <a:rPr lang="es-MX" sz="1800" b="1" dirty="0">
                <a:latin typeface="Century Gothic" panose="020B0502020202020204" pitchFamily="34" charset="0"/>
              </a:rPr>
              <a:t>Renta Variable, Bonos Bancarios Estructurados y Bonos Convertibles (11.5% del Activo Neto)</a:t>
            </a:r>
          </a:p>
        </p:txBody>
      </p:sp>
      <p:sp>
        <p:nvSpPr>
          <p:cNvPr id="2" name="1 Marcador de número de diapositiva"/>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65</a:t>
            </a:fld>
            <a:endParaRPr lang="es-ES" altLang="es-MX" dirty="0">
              <a:latin typeface="Century Gothic" panose="020B0502020202020204" pitchFamily="34" charset="0"/>
            </a:endParaRPr>
          </a:p>
        </p:txBody>
      </p:sp>
      <p:sp>
        <p:nvSpPr>
          <p:cNvPr id="6" name="1 Título"/>
          <p:cNvSpPr txBox="1">
            <a:spLocks/>
          </p:cNvSpPr>
          <p:nvPr/>
        </p:nvSpPr>
        <p:spPr bwMode="auto">
          <a:xfrm>
            <a:off x="594639" y="6471561"/>
            <a:ext cx="7407462" cy="31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90000"/>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ES" sz="1000" dirty="0">
                <a:solidFill>
                  <a:schemeClr val="tx1"/>
                </a:solidFill>
                <a:latin typeface="Century Gothic" panose="020B0502020202020204" pitchFamily="34" charset="0"/>
              </a:rPr>
              <a:t>Fuente:</a:t>
            </a:r>
            <a:r>
              <a:rPr lang="es-MX" sz="1000" dirty="0">
                <a:solidFill>
                  <a:schemeClr val="tx1"/>
                </a:solidFill>
                <a:latin typeface="Century Gothic" panose="020B0502020202020204" pitchFamily="34" charset="0"/>
              </a:rPr>
              <a:t> Elaborado por la Gerencia Sr. de Coordinación de Inversiones del Infonavit </a:t>
            </a:r>
            <a:r>
              <a:rPr lang="es-ES" sz="1000" dirty="0">
                <a:solidFill>
                  <a:schemeClr val="tx1"/>
                </a:solidFill>
                <a:latin typeface="Century Gothic" panose="020B0502020202020204" pitchFamily="34" charset="0"/>
              </a:rPr>
              <a:t>con datos al 28 de febrero de 2017.</a:t>
            </a:r>
            <a:endParaRPr lang="es-MX" sz="1000" dirty="0">
              <a:solidFill>
                <a:schemeClr val="tx1"/>
              </a:solidFill>
              <a:latin typeface="Century Gothic" panose="020B0502020202020204" pitchFamily="34" charset="0"/>
            </a:endParaRPr>
          </a:p>
        </p:txBody>
      </p:sp>
      <p:sp>
        <p:nvSpPr>
          <p:cNvPr id="8" name="CuadroTexto 7">
            <a:extLst>
              <a:ext uri="{FF2B5EF4-FFF2-40B4-BE49-F238E27FC236}">
                <a16:creationId xmlns:a16="http://schemas.microsoft.com/office/drawing/2014/main" xmlns="" id="{7AD5DCAD-E6A6-4F50-903E-9B83871592DC}"/>
              </a:ext>
            </a:extLst>
          </p:cNvPr>
          <p:cNvSpPr txBox="1"/>
          <p:nvPr/>
        </p:nvSpPr>
        <p:spPr>
          <a:xfrm>
            <a:off x="159858" y="1988840"/>
            <a:ext cx="8824284" cy="3247043"/>
          </a:xfrm>
          <a:prstGeom prst="rect">
            <a:avLst/>
          </a:prstGeom>
          <a:noFill/>
        </p:spPr>
        <p:txBody>
          <a:bodyPr wrap="square" rtlCol="0">
            <a:spAutoFit/>
          </a:bodyPr>
          <a:lstStyle/>
          <a:p>
            <a:pPr marL="285750" indent="-285750" algn="just">
              <a:lnSpc>
                <a:spcPct val="150000"/>
              </a:lnSpc>
              <a:spcBef>
                <a:spcPts val="600"/>
              </a:spcBef>
              <a:spcAft>
                <a:spcPts val="600"/>
              </a:spcAft>
              <a:buClr>
                <a:srgbClr val="C00000"/>
              </a:buClr>
              <a:buFont typeface="Arial" panose="020B0604020202020204" pitchFamily="34" charset="0"/>
              <a:buChar char="•"/>
            </a:pPr>
            <a:r>
              <a:rPr lang="es-MX" sz="1000" dirty="0">
                <a:latin typeface="Century Gothic" panose="020B0502020202020204" pitchFamily="34" charset="0"/>
              </a:rPr>
              <a:t>La exposición en </a:t>
            </a:r>
            <a:r>
              <a:rPr lang="es-MX" sz="1000" b="1" dirty="0">
                <a:latin typeface="Century Gothic" panose="020B0502020202020204" pitchFamily="34" charset="0"/>
              </a:rPr>
              <a:t>Renta Variable </a:t>
            </a:r>
            <a:r>
              <a:rPr lang="es-MX" sz="1000" dirty="0">
                <a:latin typeface="Century Gothic" panose="020B0502020202020204" pitchFamily="34" charset="0"/>
              </a:rPr>
              <a:t>del FANVIT es de </a:t>
            </a:r>
            <a:r>
              <a:rPr lang="es-MX" sz="1000" b="1" dirty="0">
                <a:latin typeface="Century Gothic" panose="020B0502020202020204" pitchFamily="34" charset="0"/>
              </a:rPr>
              <a:t>$13,562.4 </a:t>
            </a:r>
            <a:r>
              <a:rPr lang="es-MX" sz="1000" b="1" dirty="0" err="1">
                <a:latin typeface="Century Gothic" panose="020B0502020202020204" pitchFamily="34" charset="0"/>
              </a:rPr>
              <a:t>mpd</a:t>
            </a:r>
            <a:r>
              <a:rPr lang="es-MX" sz="1000" b="1" dirty="0">
                <a:latin typeface="Century Gothic" panose="020B0502020202020204" pitchFamily="34" charset="0"/>
              </a:rPr>
              <a:t> </a:t>
            </a:r>
            <a:r>
              <a:rPr lang="es-MX" sz="1000" dirty="0">
                <a:latin typeface="Century Gothic" panose="020B0502020202020204" pitchFamily="34" charset="0"/>
              </a:rPr>
              <a:t>(</a:t>
            </a:r>
            <a:r>
              <a:rPr lang="es-MX" sz="1000" b="1" dirty="0">
                <a:latin typeface="Century Gothic" panose="020B0502020202020204" pitchFamily="34" charset="0"/>
              </a:rPr>
              <a:t>10.5%</a:t>
            </a:r>
            <a:r>
              <a:rPr lang="es-MX" sz="1000" dirty="0">
                <a:latin typeface="Century Gothic" panose="020B0502020202020204" pitchFamily="34" charset="0"/>
              </a:rPr>
              <a:t> del total del Activo Neto), incluyendo Bonos Bancarios Estructurados el monto </a:t>
            </a:r>
            <a:r>
              <a:rPr lang="es-MX" sz="1000" b="1" dirty="0">
                <a:latin typeface="Century Gothic" panose="020B0502020202020204" pitchFamily="34" charset="0"/>
              </a:rPr>
              <a:t>$15,184 </a:t>
            </a:r>
            <a:r>
              <a:rPr lang="es-MX" sz="1000" b="1" dirty="0" err="1">
                <a:latin typeface="Century Gothic" panose="020B0502020202020204" pitchFamily="34" charset="0"/>
              </a:rPr>
              <a:t>mdp</a:t>
            </a:r>
            <a:r>
              <a:rPr lang="es-MX" sz="1000" b="1" dirty="0">
                <a:latin typeface="Century Gothic" panose="020B0502020202020204" pitchFamily="34" charset="0"/>
              </a:rPr>
              <a:t> </a:t>
            </a:r>
            <a:r>
              <a:rPr lang="es-MX" sz="1000" dirty="0">
                <a:latin typeface="Century Gothic" panose="020B0502020202020204" pitchFamily="34" charset="0"/>
              </a:rPr>
              <a:t>(</a:t>
            </a:r>
            <a:r>
              <a:rPr lang="es-MX" sz="1000" b="1" dirty="0">
                <a:latin typeface="Century Gothic" panose="020B0502020202020204" pitchFamily="34" charset="0"/>
              </a:rPr>
              <a:t>11.5% </a:t>
            </a:r>
            <a:r>
              <a:rPr lang="es-MX" sz="1000" dirty="0">
                <a:latin typeface="Century Gothic" panose="020B0502020202020204" pitchFamily="34" charset="0"/>
              </a:rPr>
              <a:t>del total de Activo Neto). </a:t>
            </a:r>
          </a:p>
          <a:p>
            <a:pPr marL="285750" indent="-285750" algn="just">
              <a:lnSpc>
                <a:spcPct val="150000"/>
              </a:lnSpc>
              <a:spcBef>
                <a:spcPts val="600"/>
              </a:spcBef>
              <a:spcAft>
                <a:spcPts val="600"/>
              </a:spcAft>
              <a:buClr>
                <a:srgbClr val="C00000"/>
              </a:buClr>
              <a:buFont typeface="Arial" panose="020B0604020202020204" pitchFamily="34" charset="0"/>
              <a:buChar char="•"/>
            </a:pPr>
            <a:r>
              <a:rPr lang="es-MX" sz="1000" dirty="0">
                <a:latin typeface="Century Gothic" panose="020B0502020202020204" pitchFamily="34" charset="0"/>
              </a:rPr>
              <a:t>Del monto anterior </a:t>
            </a:r>
            <a:r>
              <a:rPr lang="es-MX" sz="1000" b="1" dirty="0">
                <a:latin typeface="Century Gothic" panose="020B0502020202020204" pitchFamily="34" charset="0"/>
              </a:rPr>
              <a:t>$1,204.1 mdp </a:t>
            </a:r>
            <a:r>
              <a:rPr lang="es-MX" sz="1000" dirty="0">
                <a:latin typeface="Century Gothic" panose="020B0502020202020204" pitchFamily="34" charset="0"/>
              </a:rPr>
              <a:t>corresponde a </a:t>
            </a:r>
            <a:r>
              <a:rPr lang="es-MX" sz="1000" b="1" dirty="0">
                <a:latin typeface="Century Gothic" panose="020B0502020202020204" pitchFamily="34" charset="0"/>
              </a:rPr>
              <a:t>renta variable nacional </a:t>
            </a:r>
            <a:r>
              <a:rPr lang="es-MX" sz="1000" dirty="0">
                <a:latin typeface="Century Gothic" panose="020B0502020202020204" pitchFamily="34" charset="0"/>
              </a:rPr>
              <a:t>(0.9% del total del Activo Neto), </a:t>
            </a:r>
            <a:r>
              <a:rPr lang="es-MX" sz="1000" b="1" dirty="0">
                <a:latin typeface="Century Gothic" panose="020B0502020202020204" pitchFamily="34" charset="0"/>
              </a:rPr>
              <a:t>$13,581 mdp </a:t>
            </a:r>
            <a:r>
              <a:rPr lang="es-MX" sz="1000" dirty="0">
                <a:latin typeface="Century Gothic" panose="020B0502020202020204" pitchFamily="34" charset="0"/>
              </a:rPr>
              <a:t>en </a:t>
            </a:r>
            <a:r>
              <a:rPr lang="es-MX" sz="1000" b="1" dirty="0">
                <a:latin typeface="Century Gothic" panose="020B0502020202020204" pitchFamily="34" charset="0"/>
              </a:rPr>
              <a:t>renta variable y Bonos Bancarios Estructurados  internacionales </a:t>
            </a:r>
            <a:r>
              <a:rPr lang="es-MX" sz="1000" dirty="0">
                <a:latin typeface="Century Gothic" panose="020B0502020202020204" pitchFamily="34" charset="0"/>
              </a:rPr>
              <a:t>(10.8% del total del Activo Neto)</a:t>
            </a:r>
            <a:r>
              <a:rPr lang="es-MX" sz="1000" b="1" dirty="0">
                <a:latin typeface="Century Gothic" panose="020B0502020202020204" pitchFamily="34" charset="0"/>
              </a:rPr>
              <a:t>.</a:t>
            </a:r>
          </a:p>
          <a:p>
            <a:pPr marL="285750" indent="-285750" algn="just">
              <a:lnSpc>
                <a:spcPct val="150000"/>
              </a:lnSpc>
              <a:spcBef>
                <a:spcPts val="600"/>
              </a:spcBef>
              <a:spcAft>
                <a:spcPts val="600"/>
              </a:spcAft>
              <a:buClr>
                <a:srgbClr val="C00000"/>
              </a:buClr>
              <a:buFont typeface="Arial" panose="020B0604020202020204" pitchFamily="34" charset="0"/>
              <a:buChar char="•"/>
            </a:pPr>
            <a:r>
              <a:rPr lang="es-MX" sz="1000" dirty="0">
                <a:latin typeface="Century Gothic" panose="020B0502020202020204" pitchFamily="34" charset="0"/>
              </a:rPr>
              <a:t>Renta variable internacional y Bonos Bancarios Estructurados esta compuesto por </a:t>
            </a:r>
            <a:r>
              <a:rPr lang="es-MX" sz="1000" b="1" dirty="0">
                <a:latin typeface="Century Gothic" panose="020B0502020202020204" pitchFamily="34" charset="0"/>
              </a:rPr>
              <a:t>$5,436 mdp </a:t>
            </a:r>
            <a:r>
              <a:rPr lang="es-MX" sz="1000" dirty="0">
                <a:latin typeface="Century Gothic" panose="020B0502020202020204" pitchFamily="34" charset="0"/>
              </a:rPr>
              <a:t>en </a:t>
            </a:r>
            <a:r>
              <a:rPr lang="es-MX" sz="1000" b="1" dirty="0">
                <a:latin typeface="Century Gothic" panose="020B0502020202020204" pitchFamily="34" charset="0"/>
              </a:rPr>
              <a:t>Estados Unidos </a:t>
            </a:r>
            <a:r>
              <a:rPr lang="es-MX" sz="1000" dirty="0">
                <a:latin typeface="Century Gothic" panose="020B0502020202020204" pitchFamily="34" charset="0"/>
              </a:rPr>
              <a:t>(4.2% del total de Activos Netos),</a:t>
            </a:r>
            <a:r>
              <a:rPr lang="es-MX" sz="1000" b="1" dirty="0">
                <a:latin typeface="Century Gothic" panose="020B0502020202020204" pitchFamily="34" charset="0"/>
              </a:rPr>
              <a:t> $2,786 mpd</a:t>
            </a:r>
            <a:r>
              <a:rPr lang="es-MX" sz="1000" dirty="0">
                <a:latin typeface="Century Gothic" panose="020B0502020202020204" pitchFamily="34" charset="0"/>
              </a:rPr>
              <a:t> en </a:t>
            </a:r>
            <a:r>
              <a:rPr lang="es-MX" sz="1000" b="1" dirty="0">
                <a:latin typeface="Century Gothic" panose="020B0502020202020204" pitchFamily="34" charset="0"/>
              </a:rPr>
              <a:t>Europa</a:t>
            </a:r>
            <a:r>
              <a:rPr lang="es-MX" sz="1000" dirty="0">
                <a:latin typeface="Century Gothic" panose="020B0502020202020204" pitchFamily="34" charset="0"/>
              </a:rPr>
              <a:t> (2.2% del total de Activos Netos), </a:t>
            </a:r>
            <a:r>
              <a:rPr lang="es-MX" sz="1000" b="1" dirty="0">
                <a:latin typeface="Century Gothic" panose="020B0502020202020204" pitchFamily="34" charset="0"/>
              </a:rPr>
              <a:t>$2,256 mdp </a:t>
            </a:r>
            <a:r>
              <a:rPr lang="es-MX" sz="1000" dirty="0">
                <a:latin typeface="Century Gothic" panose="020B0502020202020204" pitchFamily="34" charset="0"/>
              </a:rPr>
              <a:t>en </a:t>
            </a:r>
            <a:r>
              <a:rPr lang="es-MX" sz="1000" b="1" dirty="0">
                <a:latin typeface="Century Gothic" panose="020B0502020202020204" pitchFamily="34" charset="0"/>
              </a:rPr>
              <a:t>Asia </a:t>
            </a:r>
            <a:r>
              <a:rPr lang="es-MX" sz="1000" dirty="0">
                <a:latin typeface="Century Gothic" panose="020B0502020202020204" pitchFamily="34" charset="0"/>
              </a:rPr>
              <a:t>(1.8% del total de Activos Netos),  </a:t>
            </a:r>
            <a:r>
              <a:rPr lang="es-MX" sz="1000" b="1" dirty="0">
                <a:latin typeface="Century Gothic" panose="020B0502020202020204" pitchFamily="34" charset="0"/>
              </a:rPr>
              <a:t>$637 mdp </a:t>
            </a:r>
            <a:r>
              <a:rPr lang="es-MX" sz="1000" dirty="0">
                <a:latin typeface="Century Gothic" panose="020B0502020202020204" pitchFamily="34" charset="0"/>
              </a:rPr>
              <a:t>en </a:t>
            </a:r>
            <a:r>
              <a:rPr lang="es-MX" sz="1000" b="1" dirty="0">
                <a:latin typeface="Century Gothic" panose="020B0502020202020204" pitchFamily="34" charset="0"/>
              </a:rPr>
              <a:t>índices globales  </a:t>
            </a:r>
            <a:r>
              <a:rPr lang="es-MX" sz="1000" dirty="0">
                <a:latin typeface="Century Gothic" panose="020B0502020202020204" pitchFamily="34" charset="0"/>
              </a:rPr>
              <a:t>(0.5% del total de Activos Netos) y </a:t>
            </a:r>
            <a:r>
              <a:rPr lang="es-MX" sz="1000" b="1" dirty="0">
                <a:latin typeface="Century Gothic" panose="020B0502020202020204" pitchFamily="34" charset="0"/>
              </a:rPr>
              <a:t>$2,379 </a:t>
            </a:r>
            <a:r>
              <a:rPr lang="es-MX" sz="1000" b="1" dirty="0" err="1">
                <a:latin typeface="Century Gothic" panose="020B0502020202020204" pitchFamily="34" charset="0"/>
              </a:rPr>
              <a:t>mdp</a:t>
            </a:r>
            <a:r>
              <a:rPr lang="es-MX" sz="1000" b="1" dirty="0">
                <a:latin typeface="Century Gothic" panose="020B0502020202020204" pitchFamily="34" charset="0"/>
              </a:rPr>
              <a:t> </a:t>
            </a:r>
            <a:r>
              <a:rPr lang="es-MX" sz="1000" dirty="0">
                <a:latin typeface="Century Gothic" panose="020B0502020202020204" pitchFamily="34" charset="0"/>
              </a:rPr>
              <a:t>en </a:t>
            </a:r>
            <a:r>
              <a:rPr lang="es-MX" sz="1000" b="1" dirty="0">
                <a:latin typeface="Century Gothic" panose="020B0502020202020204" pitchFamily="34" charset="0"/>
              </a:rPr>
              <a:t>“</a:t>
            </a:r>
            <a:r>
              <a:rPr lang="es-MX" sz="1000" b="1" dirty="0" err="1">
                <a:latin typeface="Century Gothic" panose="020B0502020202020204" pitchFamily="34" charset="0"/>
              </a:rPr>
              <a:t>Treasuries</a:t>
            </a:r>
            <a:r>
              <a:rPr lang="es-MX" sz="1000" b="1" dirty="0">
                <a:latin typeface="Century Gothic" panose="020B0502020202020204" pitchFamily="34" charset="0"/>
              </a:rPr>
              <a:t>” 3-6 meses </a:t>
            </a:r>
            <a:r>
              <a:rPr lang="es-MX" sz="1000" dirty="0">
                <a:latin typeface="Century Gothic" panose="020B0502020202020204" pitchFamily="34" charset="0"/>
              </a:rPr>
              <a:t>(1.8% del total de Activos Netos)  .</a:t>
            </a:r>
          </a:p>
          <a:p>
            <a:pPr marL="285750" indent="-285750" algn="just">
              <a:lnSpc>
                <a:spcPct val="150000"/>
              </a:lnSpc>
              <a:spcBef>
                <a:spcPts val="600"/>
              </a:spcBef>
              <a:spcAft>
                <a:spcPts val="600"/>
              </a:spcAft>
              <a:buClr>
                <a:srgbClr val="C00000"/>
              </a:buClr>
              <a:buFont typeface="Arial" panose="020B0604020202020204" pitchFamily="34" charset="0"/>
              <a:buChar char="•"/>
            </a:pPr>
            <a:r>
              <a:rPr lang="es-MX" sz="1000" dirty="0">
                <a:latin typeface="Century Gothic" panose="020B0502020202020204" pitchFamily="34" charset="0"/>
              </a:rPr>
              <a:t>Los </a:t>
            </a:r>
            <a:r>
              <a:rPr lang="es-MX" sz="1000" b="1" dirty="0">
                <a:latin typeface="Century Gothic" panose="020B0502020202020204" pitchFamily="34" charset="0"/>
              </a:rPr>
              <a:t>bonos bancarios estructurados referenciados a renta variable </a:t>
            </a:r>
            <a:r>
              <a:rPr lang="es-MX" sz="1000" dirty="0">
                <a:latin typeface="Century Gothic" panose="020B0502020202020204" pitchFamily="34" charset="0"/>
              </a:rPr>
              <a:t>representan un monto de </a:t>
            </a:r>
            <a:r>
              <a:rPr lang="es-MX" sz="1000" b="1" dirty="0">
                <a:latin typeface="Century Gothic" panose="020B0502020202020204" pitchFamily="34" charset="0"/>
              </a:rPr>
              <a:t>$1,507 mpd </a:t>
            </a:r>
            <a:r>
              <a:rPr lang="es-MX" sz="1000" dirty="0">
                <a:latin typeface="Century Gothic" panose="020B0502020202020204" pitchFamily="34" charset="0"/>
              </a:rPr>
              <a:t>del FANVIT (</a:t>
            </a:r>
            <a:r>
              <a:rPr lang="es-MX" sz="1000" b="1" dirty="0">
                <a:latin typeface="Century Gothic" panose="020B0502020202020204" pitchFamily="34" charset="0"/>
              </a:rPr>
              <a:t>1.2%</a:t>
            </a:r>
            <a:r>
              <a:rPr lang="es-MX" sz="1000" dirty="0">
                <a:latin typeface="Century Gothic" panose="020B0502020202020204" pitchFamily="34" charset="0"/>
              </a:rPr>
              <a:t> del total de la cartera), incluyendo las referenciadas a TIIE28.</a:t>
            </a:r>
          </a:p>
          <a:p>
            <a:pPr marL="285750" indent="-285750" algn="just">
              <a:lnSpc>
                <a:spcPct val="150000"/>
              </a:lnSpc>
              <a:spcBef>
                <a:spcPts val="600"/>
              </a:spcBef>
              <a:spcAft>
                <a:spcPts val="600"/>
              </a:spcAft>
              <a:buClr>
                <a:srgbClr val="C00000"/>
              </a:buClr>
              <a:buFont typeface="Arial" panose="020B0604020202020204" pitchFamily="34" charset="0"/>
              <a:buChar char="•"/>
            </a:pPr>
            <a:r>
              <a:rPr lang="es-MX" sz="1000" dirty="0">
                <a:latin typeface="Century Gothic" panose="020B0502020202020204" pitchFamily="34" charset="0"/>
              </a:rPr>
              <a:t>En Bonos Bancarios Estructurados </a:t>
            </a:r>
            <a:r>
              <a:rPr lang="es-MX" sz="1000" b="1" dirty="0">
                <a:latin typeface="Century Gothic" panose="020B0502020202020204" pitchFamily="34" charset="0"/>
              </a:rPr>
              <a:t>referenciados a TIIE28 </a:t>
            </a:r>
            <a:r>
              <a:rPr lang="es-MX" sz="1000" dirty="0">
                <a:latin typeface="Century Gothic" panose="020B0502020202020204" pitchFamily="34" charset="0"/>
              </a:rPr>
              <a:t>se tiene una exposición de </a:t>
            </a:r>
            <a:r>
              <a:rPr lang="es-MX" sz="1000" b="1" dirty="0">
                <a:latin typeface="Century Gothic" panose="020B0502020202020204" pitchFamily="34" charset="0"/>
              </a:rPr>
              <a:t>$284 mdp</a:t>
            </a:r>
            <a:r>
              <a:rPr lang="es-MX" sz="1000" dirty="0">
                <a:latin typeface="Century Gothic" panose="020B0502020202020204" pitchFamily="34" charset="0"/>
              </a:rPr>
              <a:t> a </a:t>
            </a:r>
            <a:r>
              <a:rPr lang="es-MX" sz="1000" b="1" dirty="0">
                <a:latin typeface="Century Gothic" panose="020B0502020202020204" pitchFamily="34" charset="0"/>
              </a:rPr>
              <a:t>Bonos Bancarios Estructurados referenciados a TIIE28 (</a:t>
            </a:r>
            <a:r>
              <a:rPr lang="es-MX" sz="1000" dirty="0">
                <a:latin typeface="Century Gothic" panose="020B0502020202020204" pitchFamily="34" charset="0"/>
              </a:rPr>
              <a:t>0.2% del total de Activos Netos</a:t>
            </a:r>
            <a:r>
              <a:rPr lang="es-MX" sz="1000" b="1" dirty="0">
                <a:latin typeface="Century Gothic" panose="020B0502020202020204" pitchFamily="34" charset="0"/>
              </a:rPr>
              <a:t>).</a:t>
            </a:r>
            <a:endParaRPr lang="es-MX" sz="1000" dirty="0">
              <a:latin typeface="Century Gothic" panose="020B0502020202020204" pitchFamily="34" charset="0"/>
            </a:endParaRPr>
          </a:p>
        </p:txBody>
      </p:sp>
    </p:spTree>
    <p:extLst>
      <p:ext uri="{BB962C8B-B14F-4D97-AF65-F5344CB8AC3E}">
        <p14:creationId xmlns:p14="http://schemas.microsoft.com/office/powerpoint/2010/main" val="117705888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31A3217A-DFBB-45B6-9441-5EDE17E8E098}"/>
              </a:ext>
            </a:extLst>
          </p:cNvPr>
          <p:cNvSpPr>
            <a:spLocks noGrp="1"/>
          </p:cNvSpPr>
          <p:nvPr>
            <p:ph type="title"/>
          </p:nvPr>
        </p:nvSpPr>
        <p:spPr/>
        <p:txBody>
          <a:bodyPr/>
          <a:lstStyle/>
          <a:p>
            <a:r>
              <a:rPr lang="es-MX" sz="2000" b="1" dirty="0">
                <a:latin typeface="Century Gothic" panose="020B0502020202020204" pitchFamily="34" charset="0"/>
                <a:hlinkClick r:id="rId2" action="ppaction://hlinksldjump"/>
              </a:rPr>
              <a:t>Bonos Bancarios Estructurados</a:t>
            </a:r>
            <a:endParaRPr lang="en-US" sz="2000" b="1" dirty="0">
              <a:latin typeface="Century Gothic" panose="020B0502020202020204" pitchFamily="34" charset="0"/>
            </a:endParaRPr>
          </a:p>
        </p:txBody>
      </p:sp>
      <p:graphicFrame>
        <p:nvGraphicFramePr>
          <p:cNvPr id="4" name="Gráfico 3">
            <a:extLst>
              <a:ext uri="{FF2B5EF4-FFF2-40B4-BE49-F238E27FC236}">
                <a16:creationId xmlns:a16="http://schemas.microsoft.com/office/drawing/2014/main" xmlns="" id="{1280E67B-5C73-4D53-AA01-CD2188ED95FC}"/>
              </a:ext>
            </a:extLst>
          </p:cNvPr>
          <p:cNvGraphicFramePr>
            <a:graphicFrameLocks/>
          </p:cNvGraphicFramePr>
          <p:nvPr>
            <p:extLst/>
          </p:nvPr>
        </p:nvGraphicFramePr>
        <p:xfrm>
          <a:off x="0" y="1340768"/>
          <a:ext cx="5112568" cy="2528688"/>
        </p:xfrm>
        <a:graphic>
          <a:graphicData uri="http://schemas.openxmlformats.org/drawingml/2006/chart">
            <c:chart xmlns:c="http://schemas.openxmlformats.org/drawingml/2006/chart" xmlns:r="http://schemas.openxmlformats.org/officeDocument/2006/relationships" r:id="rId3"/>
          </a:graphicData>
        </a:graphic>
      </p:graphicFrame>
      <p:sp>
        <p:nvSpPr>
          <p:cNvPr id="5" name="CuadroTexto 4">
            <a:extLst>
              <a:ext uri="{FF2B5EF4-FFF2-40B4-BE49-F238E27FC236}">
                <a16:creationId xmlns:a16="http://schemas.microsoft.com/office/drawing/2014/main" xmlns="" id="{C266644B-E84F-4FEA-81A0-3249B25D0100}"/>
              </a:ext>
            </a:extLst>
          </p:cNvPr>
          <p:cNvSpPr txBox="1"/>
          <p:nvPr/>
        </p:nvSpPr>
        <p:spPr>
          <a:xfrm>
            <a:off x="2687516" y="2437617"/>
            <a:ext cx="1420094" cy="819151"/>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es-MX" sz="900" dirty="0">
                <a:solidFill>
                  <a:schemeClr val="accent2"/>
                </a:solidFill>
                <a:latin typeface="Century Ghotic"/>
              </a:rPr>
              <a:t>JBSAN S00727 ("</a:t>
            </a:r>
            <a:r>
              <a:rPr lang="es-MX" sz="900" dirty="0" err="1">
                <a:solidFill>
                  <a:schemeClr val="accent2"/>
                </a:solidFill>
                <a:latin typeface="Century Ghotic"/>
              </a:rPr>
              <a:t>call</a:t>
            </a:r>
            <a:r>
              <a:rPr lang="es-MX" sz="900" dirty="0">
                <a:solidFill>
                  <a:schemeClr val="accent2"/>
                </a:solidFill>
                <a:latin typeface="Century Ghotic"/>
              </a:rPr>
              <a:t> spread" Salud Europa)  nocional</a:t>
            </a:r>
            <a:r>
              <a:rPr lang="es-MX" sz="900" baseline="0" dirty="0">
                <a:solidFill>
                  <a:schemeClr val="accent2"/>
                </a:solidFill>
                <a:latin typeface="Century Ghotic"/>
              </a:rPr>
              <a:t> </a:t>
            </a:r>
            <a:r>
              <a:rPr lang="es-MX" sz="900" b="1" baseline="0" dirty="0">
                <a:solidFill>
                  <a:schemeClr val="accent2"/>
                </a:solidFill>
                <a:latin typeface="Century Ghotic"/>
              </a:rPr>
              <a:t>$175 </a:t>
            </a:r>
            <a:r>
              <a:rPr lang="es-MX" sz="900" b="1" baseline="0" dirty="0" err="1">
                <a:solidFill>
                  <a:schemeClr val="accent2"/>
                </a:solidFill>
                <a:latin typeface="Century Ghotic"/>
              </a:rPr>
              <a:t>mdp</a:t>
            </a:r>
            <a:r>
              <a:rPr lang="es-MX" sz="900" baseline="0" dirty="0">
                <a:solidFill>
                  <a:schemeClr val="accent2"/>
                </a:solidFill>
                <a:latin typeface="Century Ghotic"/>
              </a:rPr>
              <a:t>.</a:t>
            </a:r>
            <a:endParaRPr lang="es-MX" sz="900" dirty="0">
              <a:solidFill>
                <a:schemeClr val="accent2"/>
              </a:solidFill>
              <a:latin typeface="Century Ghotic"/>
            </a:endParaRPr>
          </a:p>
        </p:txBody>
      </p:sp>
      <p:sp>
        <p:nvSpPr>
          <p:cNvPr id="6" name="Rectángulo 5">
            <a:extLst>
              <a:ext uri="{FF2B5EF4-FFF2-40B4-BE49-F238E27FC236}">
                <a16:creationId xmlns:a16="http://schemas.microsoft.com/office/drawing/2014/main" xmlns="" id="{3C124C91-4A6B-4B26-BAF8-38F72141A80F}"/>
              </a:ext>
            </a:extLst>
          </p:cNvPr>
          <p:cNvSpPr/>
          <p:nvPr/>
        </p:nvSpPr>
        <p:spPr>
          <a:xfrm>
            <a:off x="4529719" y="2086243"/>
            <a:ext cx="532144" cy="1895800"/>
          </a:xfrm>
          <a:prstGeom prst="rect">
            <a:avLst/>
          </a:prstGeom>
          <a:no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es-MX" sz="1100"/>
          </a:p>
        </p:txBody>
      </p:sp>
      <p:cxnSp>
        <p:nvCxnSpPr>
          <p:cNvPr id="7" name="Conector recto de flecha 6">
            <a:extLst>
              <a:ext uri="{FF2B5EF4-FFF2-40B4-BE49-F238E27FC236}">
                <a16:creationId xmlns:a16="http://schemas.microsoft.com/office/drawing/2014/main" xmlns="" id="{8A571E7D-A36A-45BD-93BA-E547F05BA095}"/>
              </a:ext>
            </a:extLst>
          </p:cNvPr>
          <p:cNvCxnSpPr>
            <a:cxnSpLocks/>
          </p:cNvCxnSpPr>
          <p:nvPr/>
        </p:nvCxnSpPr>
        <p:spPr>
          <a:xfrm>
            <a:off x="4049125" y="2852936"/>
            <a:ext cx="425547" cy="0"/>
          </a:xfrm>
          <a:prstGeom prst="straightConnector1">
            <a:avLst/>
          </a:prstGeom>
          <a:ln w="254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graphicFrame>
        <p:nvGraphicFramePr>
          <p:cNvPr id="10" name="Gráfico 9">
            <a:extLst>
              <a:ext uri="{FF2B5EF4-FFF2-40B4-BE49-F238E27FC236}">
                <a16:creationId xmlns:a16="http://schemas.microsoft.com/office/drawing/2014/main" xmlns="" id="{00000000-0008-0000-0500-000002000000}"/>
              </a:ext>
            </a:extLst>
          </p:cNvPr>
          <p:cNvGraphicFramePr>
            <a:graphicFrameLocks/>
          </p:cNvGraphicFramePr>
          <p:nvPr>
            <p:extLst/>
          </p:nvPr>
        </p:nvGraphicFramePr>
        <p:xfrm>
          <a:off x="5652120" y="1988840"/>
          <a:ext cx="3124200" cy="1783213"/>
        </p:xfrm>
        <a:graphic>
          <a:graphicData uri="http://schemas.openxmlformats.org/drawingml/2006/chart">
            <c:chart xmlns:c="http://schemas.openxmlformats.org/drawingml/2006/chart" xmlns:r="http://schemas.openxmlformats.org/officeDocument/2006/relationships" r:id="rId4"/>
          </a:graphicData>
        </a:graphic>
      </p:graphicFrame>
      <p:cxnSp>
        <p:nvCxnSpPr>
          <p:cNvPr id="13" name="Conector recto de flecha 12">
            <a:extLst>
              <a:ext uri="{FF2B5EF4-FFF2-40B4-BE49-F238E27FC236}">
                <a16:creationId xmlns:a16="http://schemas.microsoft.com/office/drawing/2014/main" xmlns="" id="{1295CA10-973C-4862-802B-BF75F0E3E133}"/>
              </a:ext>
            </a:extLst>
          </p:cNvPr>
          <p:cNvCxnSpPr>
            <a:cxnSpLocks/>
          </p:cNvCxnSpPr>
          <p:nvPr/>
        </p:nvCxnSpPr>
        <p:spPr>
          <a:xfrm>
            <a:off x="6480212" y="3256768"/>
            <a:ext cx="252028" cy="0"/>
          </a:xfrm>
          <a:prstGeom prst="straightConnector1">
            <a:avLst/>
          </a:prstGeom>
          <a:ln w="9525">
            <a:solidFill>
              <a:schemeClr val="accent2"/>
            </a:solidFill>
            <a:headEnd type="triangle"/>
            <a:tailEnd type="triangle"/>
          </a:ln>
        </p:spPr>
        <p:style>
          <a:lnRef idx="2">
            <a:schemeClr val="accent1"/>
          </a:lnRef>
          <a:fillRef idx="0">
            <a:schemeClr val="accent1"/>
          </a:fillRef>
          <a:effectRef idx="1">
            <a:schemeClr val="accent1"/>
          </a:effectRef>
          <a:fontRef idx="minor">
            <a:schemeClr val="tx1"/>
          </a:fontRef>
        </p:style>
      </p:cxnSp>
      <p:sp>
        <p:nvSpPr>
          <p:cNvPr id="14" name="CuadroTexto 13">
            <a:extLst>
              <a:ext uri="{FF2B5EF4-FFF2-40B4-BE49-F238E27FC236}">
                <a16:creationId xmlns:a16="http://schemas.microsoft.com/office/drawing/2014/main" xmlns="" id="{8E6A6A0A-BBDF-4DA5-A335-95E150451A8D}"/>
              </a:ext>
            </a:extLst>
          </p:cNvPr>
          <p:cNvSpPr txBox="1"/>
          <p:nvPr/>
        </p:nvSpPr>
        <p:spPr>
          <a:xfrm>
            <a:off x="6426206" y="3006304"/>
            <a:ext cx="360040" cy="215444"/>
          </a:xfrm>
          <a:prstGeom prst="rect">
            <a:avLst/>
          </a:prstGeom>
          <a:noFill/>
        </p:spPr>
        <p:txBody>
          <a:bodyPr wrap="square" rtlCol="0">
            <a:spAutoFit/>
          </a:bodyPr>
          <a:lstStyle/>
          <a:p>
            <a:r>
              <a:rPr lang="es-MX" sz="800" dirty="0">
                <a:solidFill>
                  <a:schemeClr val="accent2"/>
                </a:solidFill>
                <a:latin typeface="Century Ghotic"/>
              </a:rPr>
              <a:t>13%</a:t>
            </a:r>
          </a:p>
        </p:txBody>
      </p:sp>
      <p:cxnSp>
        <p:nvCxnSpPr>
          <p:cNvPr id="16" name="Conector recto de flecha 15">
            <a:extLst>
              <a:ext uri="{FF2B5EF4-FFF2-40B4-BE49-F238E27FC236}">
                <a16:creationId xmlns:a16="http://schemas.microsoft.com/office/drawing/2014/main" xmlns="" id="{0ED93681-B85F-4AB5-B93B-FEE912274D6A}"/>
              </a:ext>
            </a:extLst>
          </p:cNvPr>
          <p:cNvCxnSpPr>
            <a:cxnSpLocks/>
          </p:cNvCxnSpPr>
          <p:nvPr/>
        </p:nvCxnSpPr>
        <p:spPr>
          <a:xfrm>
            <a:off x="5226573" y="2847192"/>
            <a:ext cx="425547" cy="0"/>
          </a:xfrm>
          <a:prstGeom prst="straightConnector1">
            <a:avLst/>
          </a:prstGeom>
          <a:ln w="25400">
            <a:solidFill>
              <a:srgbClr val="C00000"/>
            </a:solidFill>
            <a:tailEnd type="triangle"/>
          </a:ln>
        </p:spPr>
        <p:style>
          <a:lnRef idx="1">
            <a:schemeClr val="accent1"/>
          </a:lnRef>
          <a:fillRef idx="0">
            <a:schemeClr val="accent1"/>
          </a:fillRef>
          <a:effectRef idx="0">
            <a:schemeClr val="accent1"/>
          </a:effectRef>
          <a:fontRef idx="minor">
            <a:schemeClr val="tx1"/>
          </a:fontRef>
        </p:style>
      </p:cxnSp>
      <p:graphicFrame>
        <p:nvGraphicFramePr>
          <p:cNvPr id="17" name="Gráfico 16">
            <a:extLst>
              <a:ext uri="{FF2B5EF4-FFF2-40B4-BE49-F238E27FC236}">
                <a16:creationId xmlns:a16="http://schemas.microsoft.com/office/drawing/2014/main" xmlns="" id="{00000000-0008-0000-0700-000002000000}"/>
              </a:ext>
            </a:extLst>
          </p:cNvPr>
          <p:cNvGraphicFramePr>
            <a:graphicFrameLocks/>
          </p:cNvGraphicFramePr>
          <p:nvPr>
            <p:extLst/>
          </p:nvPr>
        </p:nvGraphicFramePr>
        <p:xfrm>
          <a:off x="3221662" y="4353617"/>
          <a:ext cx="3124200" cy="1783206"/>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9" name="Gráfico 18">
            <a:extLst>
              <a:ext uri="{FF2B5EF4-FFF2-40B4-BE49-F238E27FC236}">
                <a16:creationId xmlns:a16="http://schemas.microsoft.com/office/drawing/2014/main" xmlns="" id="{00000000-0008-0000-0300-00000D000000}"/>
              </a:ext>
            </a:extLst>
          </p:cNvPr>
          <p:cNvGraphicFramePr>
            <a:graphicFrameLocks/>
          </p:cNvGraphicFramePr>
          <p:nvPr>
            <p:extLst/>
          </p:nvPr>
        </p:nvGraphicFramePr>
        <p:xfrm>
          <a:off x="97461" y="4353617"/>
          <a:ext cx="3124201" cy="1783212"/>
        </p:xfrm>
        <a:graphic>
          <a:graphicData uri="http://schemas.openxmlformats.org/drawingml/2006/chart">
            <c:chart xmlns:c="http://schemas.openxmlformats.org/drawingml/2006/chart" xmlns:r="http://schemas.openxmlformats.org/officeDocument/2006/relationships" r:id="rId6"/>
          </a:graphicData>
        </a:graphic>
      </p:graphicFrame>
      <p:cxnSp>
        <p:nvCxnSpPr>
          <p:cNvPr id="21" name="Conector recto de flecha 20">
            <a:extLst>
              <a:ext uri="{FF2B5EF4-FFF2-40B4-BE49-F238E27FC236}">
                <a16:creationId xmlns:a16="http://schemas.microsoft.com/office/drawing/2014/main" xmlns="" id="{7B2BCDB9-8286-4279-8899-82838BC37965}"/>
              </a:ext>
            </a:extLst>
          </p:cNvPr>
          <p:cNvCxnSpPr/>
          <p:nvPr/>
        </p:nvCxnSpPr>
        <p:spPr>
          <a:xfrm>
            <a:off x="1619672" y="3849561"/>
            <a:ext cx="0" cy="504056"/>
          </a:xfrm>
          <a:prstGeom prst="straightConnector1">
            <a:avLst/>
          </a:prstGeom>
          <a:ln>
            <a:solidFill>
              <a:srgbClr val="00B050"/>
            </a:solidFill>
            <a:tailEnd type="triangle"/>
          </a:ln>
        </p:spPr>
        <p:style>
          <a:lnRef idx="2">
            <a:schemeClr val="accent1"/>
          </a:lnRef>
          <a:fillRef idx="0">
            <a:schemeClr val="accent1"/>
          </a:fillRef>
          <a:effectRef idx="1">
            <a:schemeClr val="accent1"/>
          </a:effectRef>
          <a:fontRef idx="minor">
            <a:schemeClr val="tx1"/>
          </a:fontRef>
        </p:style>
      </p:cxnSp>
      <p:cxnSp>
        <p:nvCxnSpPr>
          <p:cNvPr id="22" name="Conector recto de flecha 21">
            <a:extLst>
              <a:ext uri="{FF2B5EF4-FFF2-40B4-BE49-F238E27FC236}">
                <a16:creationId xmlns:a16="http://schemas.microsoft.com/office/drawing/2014/main" xmlns="" id="{13E21060-1CA8-4FBF-9E89-05F0F629CF5E}"/>
              </a:ext>
            </a:extLst>
          </p:cNvPr>
          <p:cNvCxnSpPr>
            <a:cxnSpLocks/>
          </p:cNvCxnSpPr>
          <p:nvPr/>
        </p:nvCxnSpPr>
        <p:spPr>
          <a:xfrm>
            <a:off x="4107610" y="4101589"/>
            <a:ext cx="0" cy="252028"/>
          </a:xfrm>
          <a:prstGeom prst="straightConnector1">
            <a:avLst/>
          </a:prstGeom>
          <a:ln>
            <a:solidFill>
              <a:srgbClr val="00B050"/>
            </a:solidFill>
            <a:tailEnd type="triangle"/>
          </a:ln>
        </p:spPr>
        <p:style>
          <a:lnRef idx="2">
            <a:schemeClr val="accent1"/>
          </a:lnRef>
          <a:fillRef idx="0">
            <a:schemeClr val="accent1"/>
          </a:fillRef>
          <a:effectRef idx="1">
            <a:schemeClr val="accent1"/>
          </a:effectRef>
          <a:fontRef idx="minor">
            <a:schemeClr val="tx1"/>
          </a:fontRef>
        </p:style>
      </p:cxnSp>
      <p:cxnSp>
        <p:nvCxnSpPr>
          <p:cNvPr id="25" name="Conector recto 24">
            <a:extLst>
              <a:ext uri="{FF2B5EF4-FFF2-40B4-BE49-F238E27FC236}">
                <a16:creationId xmlns:a16="http://schemas.microsoft.com/office/drawing/2014/main" xmlns="" id="{ABD7AEED-67A0-4266-AF26-59D3C7543105}"/>
              </a:ext>
            </a:extLst>
          </p:cNvPr>
          <p:cNvCxnSpPr/>
          <p:nvPr/>
        </p:nvCxnSpPr>
        <p:spPr>
          <a:xfrm>
            <a:off x="1835696" y="3869456"/>
            <a:ext cx="0" cy="207616"/>
          </a:xfrm>
          <a:prstGeom prst="line">
            <a:avLst/>
          </a:prstGeom>
          <a:ln>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26" name="Conector recto 25">
            <a:extLst>
              <a:ext uri="{FF2B5EF4-FFF2-40B4-BE49-F238E27FC236}">
                <a16:creationId xmlns:a16="http://schemas.microsoft.com/office/drawing/2014/main" xmlns="" id="{3D37C87E-63B7-4145-9229-14F686F47374}"/>
              </a:ext>
            </a:extLst>
          </p:cNvPr>
          <p:cNvCxnSpPr>
            <a:cxnSpLocks/>
          </p:cNvCxnSpPr>
          <p:nvPr/>
        </p:nvCxnSpPr>
        <p:spPr>
          <a:xfrm>
            <a:off x="1835696" y="4077072"/>
            <a:ext cx="2271914" cy="24517"/>
          </a:xfrm>
          <a:prstGeom prst="line">
            <a:avLst/>
          </a:prstGeom>
          <a:ln>
            <a:solidFill>
              <a:srgbClr val="00B050"/>
            </a:solidFill>
          </a:ln>
        </p:spPr>
        <p:style>
          <a:lnRef idx="2">
            <a:schemeClr val="accent1"/>
          </a:lnRef>
          <a:fillRef idx="0">
            <a:schemeClr val="accent1"/>
          </a:fillRef>
          <a:effectRef idx="1">
            <a:schemeClr val="accent1"/>
          </a:effectRef>
          <a:fontRef idx="minor">
            <a:schemeClr val="tx1"/>
          </a:fontRef>
        </p:style>
      </p:cxnSp>
      <p:sp>
        <p:nvSpPr>
          <p:cNvPr id="29" name="CuadroTexto 28">
            <a:extLst>
              <a:ext uri="{FF2B5EF4-FFF2-40B4-BE49-F238E27FC236}">
                <a16:creationId xmlns:a16="http://schemas.microsoft.com/office/drawing/2014/main" xmlns="" id="{2B1971B3-5932-42E8-A343-0F43539C5D29}"/>
              </a:ext>
            </a:extLst>
          </p:cNvPr>
          <p:cNvSpPr txBox="1"/>
          <p:nvPr/>
        </p:nvSpPr>
        <p:spPr>
          <a:xfrm>
            <a:off x="6606226" y="4521647"/>
            <a:ext cx="2407593" cy="1447144"/>
          </a:xfrm>
          <a:prstGeom prst="rect">
            <a:avLst/>
          </a:prstGeom>
          <a:noFill/>
          <a:ln>
            <a:solidFill>
              <a:schemeClr val="accent1"/>
            </a:solidFill>
          </a:ln>
        </p:spPr>
        <p:txBody>
          <a:bodyPr wrap="square" rtlCol="0">
            <a:spAutoFit/>
          </a:bodyPr>
          <a:lstStyle/>
          <a:p>
            <a:pPr algn="ctr"/>
            <a:r>
              <a:rPr lang="es-MX" sz="1500" u="sng" dirty="0">
                <a:solidFill>
                  <a:schemeClr val="tx2"/>
                </a:solidFill>
                <a:latin typeface="Century Ghotic"/>
              </a:rPr>
              <a:t>Propuesta</a:t>
            </a:r>
            <a:r>
              <a:rPr lang="es-MX" sz="1500" dirty="0">
                <a:solidFill>
                  <a:schemeClr val="tx2"/>
                </a:solidFill>
                <a:latin typeface="Century Ghotic"/>
              </a:rPr>
              <a:t>: vencer anticipadamente los Bonos Bancarios Estructurados </a:t>
            </a:r>
            <a:r>
              <a:rPr lang="es-MX" sz="1500" dirty="0">
                <a:solidFill>
                  <a:schemeClr val="accent2"/>
                </a:solidFill>
                <a:latin typeface="Century Ghotic"/>
              </a:rPr>
              <a:t>JBSAN S00727</a:t>
            </a:r>
            <a:r>
              <a:rPr lang="es-MX" sz="1500" dirty="0">
                <a:solidFill>
                  <a:schemeClr val="tx2"/>
                </a:solidFill>
                <a:latin typeface="Century Ghotic"/>
              </a:rPr>
              <a:t>, </a:t>
            </a:r>
            <a:r>
              <a:rPr lang="es-MX" sz="1500" dirty="0">
                <a:solidFill>
                  <a:srgbClr val="00B050"/>
                </a:solidFill>
                <a:latin typeface="Century Ghotic"/>
              </a:rPr>
              <a:t>JBSAN S00684</a:t>
            </a:r>
            <a:r>
              <a:rPr lang="es-MX" sz="1500" dirty="0">
                <a:solidFill>
                  <a:schemeClr val="tx2"/>
                </a:solidFill>
                <a:latin typeface="Century Ghotic"/>
              </a:rPr>
              <a:t> y </a:t>
            </a:r>
            <a:r>
              <a:rPr lang="es-MX" sz="1500" dirty="0">
                <a:solidFill>
                  <a:srgbClr val="00B050"/>
                </a:solidFill>
                <a:latin typeface="Century Ghotic"/>
              </a:rPr>
              <a:t>JBSAN S00706</a:t>
            </a:r>
            <a:r>
              <a:rPr lang="es-MX" sz="1500" dirty="0">
                <a:solidFill>
                  <a:schemeClr val="tx2"/>
                </a:solidFill>
                <a:latin typeface="Century Ghotic"/>
              </a:rPr>
              <a:t>.</a:t>
            </a:r>
          </a:p>
        </p:txBody>
      </p:sp>
      <p:sp>
        <p:nvSpPr>
          <p:cNvPr id="30" name="1 Título">
            <a:extLst>
              <a:ext uri="{FF2B5EF4-FFF2-40B4-BE49-F238E27FC236}">
                <a16:creationId xmlns:a16="http://schemas.microsoft.com/office/drawing/2014/main" xmlns="" id="{A4650DCB-040E-4A84-A6F0-5B29BF3B0E23}"/>
              </a:ext>
            </a:extLst>
          </p:cNvPr>
          <p:cNvSpPr txBox="1">
            <a:spLocks/>
          </p:cNvSpPr>
          <p:nvPr/>
        </p:nvSpPr>
        <p:spPr bwMode="auto">
          <a:xfrm>
            <a:off x="457200" y="6569415"/>
            <a:ext cx="7407462" cy="31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90000"/>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ES" sz="1000" dirty="0">
                <a:solidFill>
                  <a:schemeClr val="tx1"/>
                </a:solidFill>
                <a:latin typeface="Century Gothic" panose="020B0502020202020204" pitchFamily="34" charset="0"/>
              </a:rPr>
              <a:t>Fuente:</a:t>
            </a:r>
            <a:r>
              <a:rPr lang="es-MX" sz="1000" dirty="0">
                <a:solidFill>
                  <a:schemeClr val="tx1"/>
                </a:solidFill>
                <a:latin typeface="Century Gothic" panose="020B0502020202020204" pitchFamily="34" charset="0"/>
              </a:rPr>
              <a:t> Elaborado por la Gerencia Sr. de Coordinación de Inversiones del Infonavit </a:t>
            </a:r>
            <a:r>
              <a:rPr lang="es-ES" sz="1000" dirty="0">
                <a:solidFill>
                  <a:schemeClr val="tx1"/>
                </a:solidFill>
                <a:latin typeface="Century Gothic" panose="020B0502020202020204" pitchFamily="34" charset="0"/>
              </a:rPr>
              <a:t> con datos al 26 de febrero de 2018.</a:t>
            </a:r>
            <a:endParaRPr lang="es-MX" sz="1000" dirty="0">
              <a:solidFill>
                <a:schemeClr val="tx1"/>
              </a:solidFill>
              <a:latin typeface="Century Gothic" panose="020B0502020202020204" pitchFamily="34" charset="0"/>
            </a:endParaRPr>
          </a:p>
        </p:txBody>
      </p:sp>
      <p:sp>
        <p:nvSpPr>
          <p:cNvPr id="20" name="3 Marcador de número de diapositiva"/>
          <p:cNvSpPr>
            <a:spLocks noGrp="1"/>
          </p:cNvSpPr>
          <p:nvPr>
            <p:ph type="sldNum" sz="quarter" idx="12"/>
          </p:nvPr>
        </p:nvSpPr>
        <p:spPr>
          <a:xfrm>
            <a:off x="8461521" y="6362171"/>
            <a:ext cx="552298" cy="365125"/>
          </a:xfrm>
        </p:spPr>
        <p:txBody>
          <a:bodyPr/>
          <a:lstStyle/>
          <a:p>
            <a:pPr algn="ctr"/>
            <a:fld id="{05E83AA4-A00D-4AA0-8FE8-B93C9F3EC141}" type="slidenum">
              <a:rPr lang="es-ES" altLang="es-MX" smtClean="0">
                <a:latin typeface="Century Gothic" panose="020B0502020202020204" pitchFamily="34" charset="0"/>
              </a:rPr>
              <a:pPr algn="ctr"/>
              <a:t>66</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205350616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31A3217A-DFBB-45B6-9441-5EDE17E8E098}"/>
              </a:ext>
            </a:extLst>
          </p:cNvPr>
          <p:cNvSpPr>
            <a:spLocks noGrp="1"/>
          </p:cNvSpPr>
          <p:nvPr>
            <p:ph type="title"/>
          </p:nvPr>
        </p:nvSpPr>
        <p:spPr>
          <a:xfrm>
            <a:off x="457200" y="274638"/>
            <a:ext cx="5562600" cy="631825"/>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es-MX" sz="2000" b="1" dirty="0">
                <a:latin typeface="Century Gothic" panose="020B0502020202020204" pitchFamily="34" charset="0"/>
              </a:rPr>
              <a:t>Bonos Bancarios Estructurados</a:t>
            </a:r>
            <a:endParaRPr lang="en-US" sz="2000" b="1" dirty="0">
              <a:latin typeface="Century Gothic" panose="020B0502020202020204" pitchFamily="34" charset="0"/>
            </a:endParaRPr>
          </a:p>
        </p:txBody>
      </p:sp>
      <p:graphicFrame>
        <p:nvGraphicFramePr>
          <p:cNvPr id="4" name="Tabla 3">
            <a:extLst>
              <a:ext uri="{FF2B5EF4-FFF2-40B4-BE49-F238E27FC236}">
                <a16:creationId xmlns:a16="http://schemas.microsoft.com/office/drawing/2014/main" xmlns="" id="{3DCBB21F-77ED-4EDA-AEAC-3955ADCEC3C2}"/>
              </a:ext>
            </a:extLst>
          </p:cNvPr>
          <p:cNvGraphicFramePr>
            <a:graphicFrameLocks noGrp="1"/>
          </p:cNvGraphicFramePr>
          <p:nvPr>
            <p:extLst/>
          </p:nvPr>
        </p:nvGraphicFramePr>
        <p:xfrm>
          <a:off x="457200" y="1484784"/>
          <a:ext cx="8229600" cy="3096349"/>
        </p:xfrm>
        <a:graphic>
          <a:graphicData uri="http://schemas.openxmlformats.org/drawingml/2006/table">
            <a:tbl>
              <a:tblPr/>
              <a:tblGrid>
                <a:gridCol w="1025104">
                  <a:extLst>
                    <a:ext uri="{9D8B030D-6E8A-4147-A177-3AD203B41FA5}">
                      <a16:colId xmlns:a16="http://schemas.microsoft.com/office/drawing/2014/main" xmlns="" val="874639006"/>
                    </a:ext>
                  </a:extLst>
                </a:gridCol>
                <a:gridCol w="1161087">
                  <a:extLst>
                    <a:ext uri="{9D8B030D-6E8A-4147-A177-3AD203B41FA5}">
                      <a16:colId xmlns:a16="http://schemas.microsoft.com/office/drawing/2014/main" xmlns="" val="512070392"/>
                    </a:ext>
                  </a:extLst>
                </a:gridCol>
                <a:gridCol w="745292">
                  <a:extLst>
                    <a:ext uri="{9D8B030D-6E8A-4147-A177-3AD203B41FA5}">
                      <a16:colId xmlns:a16="http://schemas.microsoft.com/office/drawing/2014/main" xmlns="" val="2194808455"/>
                    </a:ext>
                  </a:extLst>
                </a:gridCol>
                <a:gridCol w="491632">
                  <a:extLst>
                    <a:ext uri="{9D8B030D-6E8A-4147-A177-3AD203B41FA5}">
                      <a16:colId xmlns:a16="http://schemas.microsoft.com/office/drawing/2014/main" xmlns="" val="1997047500"/>
                    </a:ext>
                  </a:extLst>
                </a:gridCol>
                <a:gridCol w="732218">
                  <a:extLst>
                    <a:ext uri="{9D8B030D-6E8A-4147-A177-3AD203B41FA5}">
                      <a16:colId xmlns:a16="http://schemas.microsoft.com/office/drawing/2014/main" xmlns="" val="3014667907"/>
                    </a:ext>
                  </a:extLst>
                </a:gridCol>
                <a:gridCol w="690376">
                  <a:extLst>
                    <a:ext uri="{9D8B030D-6E8A-4147-A177-3AD203B41FA5}">
                      <a16:colId xmlns:a16="http://schemas.microsoft.com/office/drawing/2014/main" xmlns="" val="1224410125"/>
                    </a:ext>
                  </a:extLst>
                </a:gridCol>
                <a:gridCol w="481171">
                  <a:extLst>
                    <a:ext uri="{9D8B030D-6E8A-4147-A177-3AD203B41FA5}">
                      <a16:colId xmlns:a16="http://schemas.microsoft.com/office/drawing/2014/main" xmlns="" val="1741985932"/>
                    </a:ext>
                  </a:extLst>
                </a:gridCol>
                <a:gridCol w="627615">
                  <a:extLst>
                    <a:ext uri="{9D8B030D-6E8A-4147-A177-3AD203B41FA5}">
                      <a16:colId xmlns:a16="http://schemas.microsoft.com/office/drawing/2014/main" xmlns="" val="2399226801"/>
                    </a:ext>
                  </a:extLst>
                </a:gridCol>
                <a:gridCol w="525628">
                  <a:extLst>
                    <a:ext uri="{9D8B030D-6E8A-4147-A177-3AD203B41FA5}">
                      <a16:colId xmlns:a16="http://schemas.microsoft.com/office/drawing/2014/main" xmlns="" val="3389781143"/>
                    </a:ext>
                  </a:extLst>
                </a:gridCol>
                <a:gridCol w="1121862">
                  <a:extLst>
                    <a:ext uri="{9D8B030D-6E8A-4147-A177-3AD203B41FA5}">
                      <a16:colId xmlns:a16="http://schemas.microsoft.com/office/drawing/2014/main" xmlns="" val="238959928"/>
                    </a:ext>
                  </a:extLst>
                </a:gridCol>
                <a:gridCol w="627615">
                  <a:extLst>
                    <a:ext uri="{9D8B030D-6E8A-4147-A177-3AD203B41FA5}">
                      <a16:colId xmlns:a16="http://schemas.microsoft.com/office/drawing/2014/main" xmlns="" val="2373588359"/>
                    </a:ext>
                  </a:extLst>
                </a:gridCol>
              </a:tblGrid>
              <a:tr h="507898">
                <a:tc>
                  <a:txBody>
                    <a:bodyPr/>
                    <a:lstStyle/>
                    <a:p>
                      <a:pPr algn="ctr" fontAlgn="ctr"/>
                      <a:r>
                        <a:rPr lang="es-MX" sz="800" b="1" i="0" u="none" strike="noStrike" dirty="0">
                          <a:solidFill>
                            <a:srgbClr val="FFFFFF"/>
                          </a:solidFill>
                          <a:effectLst/>
                          <a:latin typeface="Century Gothic" panose="020B0502020202020204" pitchFamily="34" charset="0"/>
                        </a:rPr>
                        <a:t>Nota Estructurada</a:t>
                      </a:r>
                    </a:p>
                  </a:txBody>
                  <a:tcPr marL="0" marR="0" marT="0" marB="0" anchor="ctr">
                    <a:lnL>
                      <a:noFill/>
                    </a:lnL>
                    <a:lnR>
                      <a:noFill/>
                    </a:lnR>
                    <a:lnT>
                      <a:noFill/>
                    </a:lnT>
                    <a:lnB>
                      <a:noFill/>
                    </a:lnB>
                    <a:solidFill>
                      <a:srgbClr val="1F4E78"/>
                    </a:solidFill>
                  </a:tcPr>
                </a:tc>
                <a:tc>
                  <a:txBody>
                    <a:bodyPr/>
                    <a:lstStyle/>
                    <a:p>
                      <a:pPr algn="ctr" fontAlgn="ctr"/>
                      <a:r>
                        <a:rPr lang="es-MX" sz="800" b="1" i="0" u="none" strike="noStrike">
                          <a:solidFill>
                            <a:srgbClr val="FFFFFF"/>
                          </a:solidFill>
                          <a:effectLst/>
                          <a:latin typeface="Century Gothic" panose="020B0502020202020204" pitchFamily="34" charset="0"/>
                        </a:rPr>
                        <a:t>Subyacente</a:t>
                      </a:r>
                    </a:p>
                  </a:txBody>
                  <a:tcPr marL="0" marR="0" marT="0" marB="0" anchor="ctr">
                    <a:lnL>
                      <a:noFill/>
                    </a:lnL>
                    <a:lnR>
                      <a:noFill/>
                    </a:lnR>
                    <a:lnT>
                      <a:noFill/>
                    </a:lnT>
                    <a:lnB>
                      <a:noFill/>
                    </a:lnB>
                    <a:solidFill>
                      <a:srgbClr val="1F4E78"/>
                    </a:solidFill>
                  </a:tcPr>
                </a:tc>
                <a:tc>
                  <a:txBody>
                    <a:bodyPr/>
                    <a:lstStyle/>
                    <a:p>
                      <a:pPr algn="ctr" fontAlgn="ctr"/>
                      <a:r>
                        <a:rPr lang="es-MX" sz="800" b="1" i="0" u="none" strike="noStrike">
                          <a:solidFill>
                            <a:srgbClr val="FFFFFF"/>
                          </a:solidFill>
                          <a:effectLst/>
                          <a:latin typeface="Century Gothic" panose="020B0502020202020204" pitchFamily="34" charset="0"/>
                        </a:rPr>
                        <a:t>Fecha de Vencimiento</a:t>
                      </a:r>
                    </a:p>
                  </a:txBody>
                  <a:tcPr marL="0" marR="0" marT="0" marB="0" anchor="ctr">
                    <a:lnL>
                      <a:noFill/>
                    </a:lnL>
                    <a:lnR>
                      <a:noFill/>
                    </a:lnR>
                    <a:lnT>
                      <a:noFill/>
                    </a:lnT>
                    <a:lnB>
                      <a:noFill/>
                    </a:lnB>
                    <a:solidFill>
                      <a:srgbClr val="1F4E78"/>
                    </a:solidFill>
                  </a:tcPr>
                </a:tc>
                <a:tc>
                  <a:txBody>
                    <a:bodyPr/>
                    <a:lstStyle/>
                    <a:p>
                      <a:pPr algn="ctr" fontAlgn="ctr"/>
                      <a:r>
                        <a:rPr lang="es-MX" sz="800" b="1" i="0" u="none" strike="noStrike">
                          <a:solidFill>
                            <a:srgbClr val="FFFFFF"/>
                          </a:solidFill>
                          <a:effectLst/>
                          <a:latin typeface="Century Gothic" panose="020B0502020202020204" pitchFamily="34" charset="0"/>
                        </a:rPr>
                        <a:t>Plazo Emision (años)</a:t>
                      </a:r>
                    </a:p>
                  </a:txBody>
                  <a:tcPr marL="0" marR="0" marT="0" marB="0" anchor="ctr">
                    <a:lnL>
                      <a:noFill/>
                    </a:lnL>
                    <a:lnR>
                      <a:noFill/>
                    </a:lnR>
                    <a:lnT>
                      <a:noFill/>
                    </a:lnT>
                    <a:lnB>
                      <a:noFill/>
                    </a:lnB>
                    <a:solidFill>
                      <a:srgbClr val="1F4E78"/>
                    </a:solidFill>
                  </a:tcPr>
                </a:tc>
                <a:tc>
                  <a:txBody>
                    <a:bodyPr/>
                    <a:lstStyle/>
                    <a:p>
                      <a:pPr algn="ctr" fontAlgn="ctr"/>
                      <a:r>
                        <a:rPr lang="es-MX" sz="800" b="1" i="0" u="none" strike="noStrike">
                          <a:solidFill>
                            <a:srgbClr val="FFFFFF"/>
                          </a:solidFill>
                          <a:effectLst/>
                          <a:latin typeface="Century Gothic" panose="020B0502020202020204" pitchFamily="34" charset="0"/>
                        </a:rPr>
                        <a:t>Plazo a Vencimiento (años)</a:t>
                      </a:r>
                    </a:p>
                  </a:txBody>
                  <a:tcPr marL="0" marR="0" marT="0" marB="0" anchor="ctr">
                    <a:lnL>
                      <a:noFill/>
                    </a:lnL>
                    <a:lnR>
                      <a:noFill/>
                    </a:lnR>
                    <a:lnT>
                      <a:noFill/>
                    </a:lnT>
                    <a:lnB>
                      <a:noFill/>
                    </a:lnB>
                    <a:solidFill>
                      <a:srgbClr val="1F4E78"/>
                    </a:solidFill>
                  </a:tcPr>
                </a:tc>
                <a:tc>
                  <a:txBody>
                    <a:bodyPr/>
                    <a:lstStyle/>
                    <a:p>
                      <a:pPr algn="ctr" fontAlgn="ctr"/>
                      <a:r>
                        <a:rPr lang="es-MX" sz="800" b="1" i="0" u="none" strike="noStrike">
                          <a:solidFill>
                            <a:srgbClr val="FFFFFF"/>
                          </a:solidFill>
                          <a:effectLst/>
                          <a:latin typeface="Century Gothic" panose="020B0502020202020204" pitchFamily="34" charset="0"/>
                        </a:rPr>
                        <a:t>Monto de Colocación (mdp)</a:t>
                      </a:r>
                    </a:p>
                  </a:txBody>
                  <a:tcPr marL="0" marR="0" marT="0" marB="0" anchor="ctr">
                    <a:lnL>
                      <a:noFill/>
                    </a:lnL>
                    <a:lnR>
                      <a:noFill/>
                    </a:lnR>
                    <a:lnT>
                      <a:noFill/>
                    </a:lnT>
                    <a:lnB>
                      <a:noFill/>
                    </a:lnB>
                    <a:solidFill>
                      <a:srgbClr val="1F4E78"/>
                    </a:solidFill>
                  </a:tcPr>
                </a:tc>
                <a:tc>
                  <a:txBody>
                    <a:bodyPr/>
                    <a:lstStyle/>
                    <a:p>
                      <a:pPr algn="ctr" fontAlgn="ctr"/>
                      <a:r>
                        <a:rPr lang="es-MX" sz="800" b="1" i="0" u="none" strike="noStrike" dirty="0">
                          <a:solidFill>
                            <a:srgbClr val="FFFFFF"/>
                          </a:solidFill>
                          <a:effectLst/>
                          <a:latin typeface="Century Gothic" panose="020B0502020202020204" pitchFamily="34" charset="0"/>
                        </a:rPr>
                        <a:t>Precio</a:t>
                      </a:r>
                    </a:p>
                  </a:txBody>
                  <a:tcPr marL="0" marR="0" marT="0" marB="0" anchor="ctr">
                    <a:lnL>
                      <a:noFill/>
                    </a:lnL>
                    <a:lnR>
                      <a:noFill/>
                    </a:lnR>
                    <a:lnT>
                      <a:noFill/>
                    </a:lnT>
                    <a:lnB>
                      <a:noFill/>
                    </a:lnB>
                    <a:solidFill>
                      <a:srgbClr val="1F4E78"/>
                    </a:solidFill>
                  </a:tcPr>
                </a:tc>
                <a:tc>
                  <a:txBody>
                    <a:bodyPr/>
                    <a:lstStyle/>
                    <a:p>
                      <a:pPr algn="ctr" fontAlgn="ctr"/>
                      <a:r>
                        <a:rPr lang="es-MX" sz="800" b="1" i="0" u="none" strike="noStrike" dirty="0">
                          <a:solidFill>
                            <a:srgbClr val="FFFFFF"/>
                          </a:solidFill>
                          <a:effectLst/>
                          <a:latin typeface="Century Gothic" panose="020B0502020202020204" pitchFamily="34" charset="0"/>
                        </a:rPr>
                        <a:t>Monto Actual (</a:t>
                      </a:r>
                      <a:r>
                        <a:rPr lang="es-MX" sz="800" b="1" i="0" u="none" strike="noStrike" dirty="0" err="1">
                          <a:solidFill>
                            <a:srgbClr val="FFFFFF"/>
                          </a:solidFill>
                          <a:effectLst/>
                          <a:latin typeface="Century Gothic" panose="020B0502020202020204" pitchFamily="34" charset="0"/>
                        </a:rPr>
                        <a:t>mdp</a:t>
                      </a:r>
                      <a:r>
                        <a:rPr lang="es-MX" sz="800" b="1" i="0" u="none" strike="noStrike" dirty="0">
                          <a:solidFill>
                            <a:srgbClr val="FFFFFF"/>
                          </a:solidFill>
                          <a:effectLst/>
                          <a:latin typeface="Century Gothic" panose="020B0502020202020204" pitchFamily="34" charset="0"/>
                        </a:rPr>
                        <a:t>)</a:t>
                      </a:r>
                    </a:p>
                  </a:txBody>
                  <a:tcPr marL="0" marR="0" marT="0" marB="0" anchor="ctr">
                    <a:lnL>
                      <a:noFill/>
                    </a:lnL>
                    <a:lnR>
                      <a:noFill/>
                    </a:lnR>
                    <a:lnT>
                      <a:noFill/>
                    </a:lnT>
                    <a:lnB>
                      <a:noFill/>
                    </a:lnB>
                    <a:solidFill>
                      <a:srgbClr val="1F4E78"/>
                    </a:solidFill>
                  </a:tcPr>
                </a:tc>
                <a:tc>
                  <a:txBody>
                    <a:bodyPr/>
                    <a:lstStyle/>
                    <a:p>
                      <a:pPr algn="ctr" fontAlgn="ctr"/>
                      <a:r>
                        <a:rPr lang="es-MX" sz="800" b="1" i="0" u="none" strike="noStrike">
                          <a:solidFill>
                            <a:srgbClr val="FFFFFF"/>
                          </a:solidFill>
                          <a:effectLst/>
                          <a:latin typeface="Century Gothic" panose="020B0502020202020204" pitchFamily="34" charset="0"/>
                        </a:rPr>
                        <a:t>Rend. Efectivo</a:t>
                      </a:r>
                    </a:p>
                  </a:txBody>
                  <a:tcPr marL="0" marR="0" marT="0" marB="0" anchor="ctr">
                    <a:lnL>
                      <a:noFill/>
                    </a:lnL>
                    <a:lnR>
                      <a:noFill/>
                    </a:lnR>
                    <a:lnT>
                      <a:noFill/>
                    </a:lnT>
                    <a:lnB>
                      <a:noFill/>
                    </a:lnB>
                    <a:solidFill>
                      <a:srgbClr val="1F4E78"/>
                    </a:solidFill>
                  </a:tcPr>
                </a:tc>
                <a:tc>
                  <a:txBody>
                    <a:bodyPr/>
                    <a:lstStyle/>
                    <a:p>
                      <a:pPr algn="ctr" fontAlgn="ctr"/>
                      <a:r>
                        <a:rPr lang="es-MX" sz="800" b="1" i="0" u="none" strike="noStrike">
                          <a:solidFill>
                            <a:srgbClr val="FFFFFF"/>
                          </a:solidFill>
                          <a:effectLst/>
                          <a:latin typeface="Century Gothic" panose="020B0502020202020204" pitchFamily="34" charset="0"/>
                        </a:rPr>
                        <a:t>Ganancia/Perdida  (mdp)</a:t>
                      </a:r>
                    </a:p>
                  </a:txBody>
                  <a:tcPr marL="0" marR="0" marT="0" marB="0" anchor="ctr">
                    <a:lnL>
                      <a:noFill/>
                    </a:lnL>
                    <a:lnR>
                      <a:noFill/>
                    </a:lnR>
                    <a:lnT>
                      <a:noFill/>
                    </a:lnT>
                    <a:lnB>
                      <a:noFill/>
                    </a:lnB>
                    <a:solidFill>
                      <a:srgbClr val="1F4E78"/>
                    </a:solidFill>
                  </a:tcPr>
                </a:tc>
                <a:tc>
                  <a:txBody>
                    <a:bodyPr/>
                    <a:lstStyle/>
                    <a:p>
                      <a:pPr algn="ctr" fontAlgn="ctr"/>
                      <a:r>
                        <a:rPr lang="es-MX" sz="800" b="1" i="0" u="none" strike="noStrike">
                          <a:solidFill>
                            <a:srgbClr val="FFFFFF"/>
                          </a:solidFill>
                          <a:effectLst/>
                          <a:latin typeface="Century Gothic" panose="020B0502020202020204" pitchFamily="34" charset="0"/>
                        </a:rPr>
                        <a:t>Propuesta</a:t>
                      </a:r>
                    </a:p>
                  </a:txBody>
                  <a:tcPr marL="0" marR="0" marT="0" marB="0" anchor="ctr">
                    <a:lnL>
                      <a:noFill/>
                    </a:lnL>
                    <a:lnR>
                      <a:noFill/>
                    </a:lnR>
                    <a:lnT>
                      <a:noFill/>
                    </a:lnT>
                    <a:lnB>
                      <a:noFill/>
                    </a:lnB>
                    <a:solidFill>
                      <a:srgbClr val="1F4E78"/>
                    </a:solidFill>
                  </a:tcPr>
                </a:tc>
                <a:extLst>
                  <a:ext uri="{0D108BD9-81ED-4DB2-BD59-A6C34878D82A}">
                    <a16:rowId xmlns:a16="http://schemas.microsoft.com/office/drawing/2014/main" xmlns="" val="3734438382"/>
                  </a:ext>
                </a:extLst>
              </a:tr>
              <a:tr h="134624">
                <a:tc>
                  <a:txBody>
                    <a:bodyPr/>
                    <a:lstStyle/>
                    <a:p>
                      <a:pPr algn="l" fontAlgn="b"/>
                      <a:r>
                        <a:rPr lang="es-MX" sz="800" b="0" i="0" u="none" strike="noStrike">
                          <a:solidFill>
                            <a:srgbClr val="000000"/>
                          </a:solidFill>
                          <a:effectLst/>
                          <a:latin typeface="Century Gothic" panose="020B0502020202020204" pitchFamily="34" charset="0"/>
                        </a:rPr>
                        <a:t> </a:t>
                      </a:r>
                    </a:p>
                  </a:txBody>
                  <a:tcPr marL="0" marR="0" marT="0" marB="0" anchor="b">
                    <a:lnL>
                      <a:noFill/>
                    </a:lnL>
                    <a:lnR>
                      <a:noFill/>
                    </a:lnR>
                    <a:lnT>
                      <a:noFill/>
                    </a:lnT>
                    <a:lnB>
                      <a:noFill/>
                    </a:lnB>
                    <a:solidFill>
                      <a:srgbClr val="FFFFFF"/>
                    </a:solidFill>
                  </a:tcPr>
                </a:tc>
                <a:tc>
                  <a:txBody>
                    <a:bodyPr/>
                    <a:lstStyle/>
                    <a:p>
                      <a:pPr algn="l" fontAlgn="b"/>
                      <a:r>
                        <a:rPr lang="es-MX" sz="800" b="0" i="0" u="none" strike="noStrike">
                          <a:solidFill>
                            <a:srgbClr val="000000"/>
                          </a:solidFill>
                          <a:effectLst/>
                          <a:latin typeface="Century Gothic" panose="020B0502020202020204" pitchFamily="34" charset="0"/>
                        </a:rPr>
                        <a:t> </a:t>
                      </a:r>
                    </a:p>
                  </a:txBody>
                  <a:tcPr marL="0" marR="0" marT="0" marB="0" anchor="b">
                    <a:lnL>
                      <a:noFill/>
                    </a:lnL>
                    <a:lnR>
                      <a:noFill/>
                    </a:lnR>
                    <a:lnT>
                      <a:noFill/>
                    </a:lnT>
                    <a:lnB>
                      <a:noFill/>
                    </a:lnB>
                    <a:solidFill>
                      <a:srgbClr val="FFFFFF"/>
                    </a:solidFill>
                  </a:tcPr>
                </a:tc>
                <a:tc>
                  <a:txBody>
                    <a:bodyPr/>
                    <a:lstStyle/>
                    <a:p>
                      <a:pPr algn="l" fontAlgn="b"/>
                      <a:r>
                        <a:rPr lang="es-MX" sz="800" b="0" i="0" u="none" strike="noStrike">
                          <a:solidFill>
                            <a:srgbClr val="000000"/>
                          </a:solidFill>
                          <a:effectLst/>
                          <a:latin typeface="Century Gothic" panose="020B0502020202020204" pitchFamily="34" charset="0"/>
                        </a:rPr>
                        <a:t> </a:t>
                      </a:r>
                    </a:p>
                  </a:txBody>
                  <a:tcPr marL="0" marR="0" marT="0" marB="0" anchor="b">
                    <a:lnL>
                      <a:noFill/>
                    </a:lnL>
                    <a:lnR>
                      <a:noFill/>
                    </a:lnR>
                    <a:lnT>
                      <a:noFill/>
                    </a:lnT>
                    <a:lnB>
                      <a:noFill/>
                    </a:lnB>
                    <a:solidFill>
                      <a:srgbClr val="FFFFFF"/>
                    </a:solidFill>
                  </a:tcPr>
                </a:tc>
                <a:tc>
                  <a:txBody>
                    <a:bodyPr/>
                    <a:lstStyle/>
                    <a:p>
                      <a:pPr algn="l" fontAlgn="b"/>
                      <a:r>
                        <a:rPr lang="es-MX" sz="800" b="0" i="0" u="none" strike="noStrike">
                          <a:solidFill>
                            <a:srgbClr val="000000"/>
                          </a:solidFill>
                          <a:effectLst/>
                          <a:latin typeface="Century Gothic" panose="020B0502020202020204" pitchFamily="34" charset="0"/>
                        </a:rPr>
                        <a:t> </a:t>
                      </a:r>
                    </a:p>
                  </a:txBody>
                  <a:tcPr marL="0" marR="0" marT="0" marB="0" anchor="b">
                    <a:lnL>
                      <a:noFill/>
                    </a:lnL>
                    <a:lnR>
                      <a:noFill/>
                    </a:lnR>
                    <a:lnT>
                      <a:noFill/>
                    </a:lnT>
                    <a:lnB>
                      <a:noFill/>
                    </a:lnB>
                    <a:solidFill>
                      <a:srgbClr val="FFFFFF"/>
                    </a:solidFill>
                  </a:tcPr>
                </a:tc>
                <a:tc>
                  <a:txBody>
                    <a:bodyPr/>
                    <a:lstStyle/>
                    <a:p>
                      <a:pPr algn="l" fontAlgn="b"/>
                      <a:r>
                        <a:rPr lang="es-MX" sz="800" b="0" i="0" u="none" strike="noStrike">
                          <a:solidFill>
                            <a:srgbClr val="000000"/>
                          </a:solidFill>
                          <a:effectLst/>
                          <a:latin typeface="Century Gothic" panose="020B0502020202020204" pitchFamily="34" charset="0"/>
                        </a:rPr>
                        <a:t> </a:t>
                      </a:r>
                    </a:p>
                  </a:txBody>
                  <a:tcPr marL="0" marR="0" marT="0" marB="0" anchor="b">
                    <a:lnL>
                      <a:noFill/>
                    </a:lnL>
                    <a:lnR>
                      <a:noFill/>
                    </a:lnR>
                    <a:lnT>
                      <a:noFill/>
                    </a:lnT>
                    <a:lnB>
                      <a:noFill/>
                    </a:lnB>
                    <a:solidFill>
                      <a:srgbClr val="FFFFFF"/>
                    </a:solidFill>
                  </a:tcPr>
                </a:tc>
                <a:tc>
                  <a:txBody>
                    <a:bodyPr/>
                    <a:lstStyle/>
                    <a:p>
                      <a:pPr algn="l" fontAlgn="b"/>
                      <a:r>
                        <a:rPr lang="es-MX" sz="800" b="0" i="0" u="none" strike="noStrike">
                          <a:solidFill>
                            <a:srgbClr val="000000"/>
                          </a:solidFill>
                          <a:effectLst/>
                          <a:latin typeface="Century Gothic" panose="020B0502020202020204" pitchFamily="34" charset="0"/>
                        </a:rPr>
                        <a:t> </a:t>
                      </a:r>
                    </a:p>
                  </a:txBody>
                  <a:tcPr marL="0" marR="0" marT="0" marB="0" anchor="b">
                    <a:lnL>
                      <a:noFill/>
                    </a:lnL>
                    <a:lnR>
                      <a:noFill/>
                    </a:lnR>
                    <a:lnT>
                      <a:noFill/>
                    </a:lnT>
                    <a:lnB>
                      <a:noFill/>
                    </a:lnB>
                    <a:solidFill>
                      <a:srgbClr val="FFFFFF"/>
                    </a:solidFill>
                  </a:tcPr>
                </a:tc>
                <a:tc>
                  <a:txBody>
                    <a:bodyPr/>
                    <a:lstStyle/>
                    <a:p>
                      <a:pPr algn="l" fontAlgn="b"/>
                      <a:r>
                        <a:rPr lang="es-MX" sz="800" b="0" i="0" u="none" strike="noStrike">
                          <a:solidFill>
                            <a:srgbClr val="000000"/>
                          </a:solidFill>
                          <a:effectLst/>
                          <a:latin typeface="Century Gothic" panose="020B0502020202020204" pitchFamily="34" charset="0"/>
                        </a:rPr>
                        <a:t> </a:t>
                      </a:r>
                    </a:p>
                  </a:txBody>
                  <a:tcPr marL="0" marR="0" marT="0" marB="0" anchor="b">
                    <a:lnL>
                      <a:noFill/>
                    </a:lnL>
                    <a:lnR>
                      <a:noFill/>
                    </a:lnR>
                    <a:lnT>
                      <a:noFill/>
                    </a:lnT>
                    <a:lnB>
                      <a:noFill/>
                    </a:lnB>
                    <a:solidFill>
                      <a:srgbClr val="FFFFFF"/>
                    </a:solidFill>
                  </a:tcPr>
                </a:tc>
                <a:tc>
                  <a:txBody>
                    <a:bodyPr/>
                    <a:lstStyle/>
                    <a:p>
                      <a:pPr algn="l" fontAlgn="b"/>
                      <a:r>
                        <a:rPr lang="es-MX" sz="800" b="0" i="0" u="none" strike="noStrike">
                          <a:solidFill>
                            <a:srgbClr val="000000"/>
                          </a:solidFill>
                          <a:effectLst/>
                          <a:latin typeface="Century Gothic" panose="020B0502020202020204" pitchFamily="34" charset="0"/>
                        </a:rPr>
                        <a:t> </a:t>
                      </a:r>
                    </a:p>
                  </a:txBody>
                  <a:tcPr marL="0" marR="0" marT="0" marB="0" anchor="b">
                    <a:lnL>
                      <a:noFill/>
                    </a:lnL>
                    <a:lnR>
                      <a:noFill/>
                    </a:lnR>
                    <a:lnT>
                      <a:noFill/>
                    </a:lnT>
                    <a:lnB>
                      <a:noFill/>
                    </a:lnB>
                    <a:solidFill>
                      <a:srgbClr val="FFFFFF"/>
                    </a:solidFill>
                  </a:tcPr>
                </a:tc>
                <a:tc>
                  <a:txBody>
                    <a:bodyPr/>
                    <a:lstStyle/>
                    <a:p>
                      <a:pPr algn="l" fontAlgn="b"/>
                      <a:r>
                        <a:rPr lang="es-MX" sz="800" b="0" i="0" u="none" strike="noStrike">
                          <a:solidFill>
                            <a:srgbClr val="000000"/>
                          </a:solidFill>
                          <a:effectLst/>
                          <a:latin typeface="Century Gothic" panose="020B0502020202020204" pitchFamily="34" charset="0"/>
                        </a:rPr>
                        <a:t> </a:t>
                      </a:r>
                    </a:p>
                  </a:txBody>
                  <a:tcPr marL="0" marR="0" marT="0" marB="0" anchor="b">
                    <a:lnL>
                      <a:noFill/>
                    </a:lnL>
                    <a:lnR>
                      <a:noFill/>
                    </a:lnR>
                    <a:lnT>
                      <a:noFill/>
                    </a:lnT>
                    <a:lnB>
                      <a:noFill/>
                    </a:lnB>
                    <a:solidFill>
                      <a:srgbClr val="FFFFFF"/>
                    </a:solidFill>
                  </a:tcPr>
                </a:tc>
                <a:tc>
                  <a:txBody>
                    <a:bodyPr/>
                    <a:lstStyle/>
                    <a:p>
                      <a:pPr algn="l" fontAlgn="b"/>
                      <a:r>
                        <a:rPr lang="es-MX" sz="800" b="0" i="0" u="none" strike="noStrike">
                          <a:solidFill>
                            <a:srgbClr val="000000"/>
                          </a:solidFill>
                          <a:effectLst/>
                          <a:latin typeface="Century Gothic" panose="020B0502020202020204" pitchFamily="34" charset="0"/>
                        </a:rPr>
                        <a:t> </a:t>
                      </a:r>
                    </a:p>
                  </a:txBody>
                  <a:tcPr marL="0" marR="0" marT="0" marB="0" anchor="b">
                    <a:lnL>
                      <a:noFill/>
                    </a:lnL>
                    <a:lnR>
                      <a:noFill/>
                    </a:lnR>
                    <a:lnT>
                      <a:noFill/>
                    </a:lnT>
                    <a:lnB>
                      <a:noFill/>
                    </a:lnB>
                    <a:solidFill>
                      <a:srgbClr val="FFFFFF"/>
                    </a:solidFill>
                  </a:tcPr>
                </a:tc>
                <a:tc>
                  <a:txBody>
                    <a:bodyPr/>
                    <a:lstStyle/>
                    <a:p>
                      <a:pPr algn="l" fontAlgn="b"/>
                      <a:r>
                        <a:rPr lang="es-MX" sz="800" b="0" i="0" u="none" strike="noStrike">
                          <a:solidFill>
                            <a:srgbClr val="000000"/>
                          </a:solidFill>
                          <a:effectLst/>
                          <a:latin typeface="Century Gothic" panose="020B0502020202020204" pitchFamily="34" charset="0"/>
                        </a:rPr>
                        <a:t> </a:t>
                      </a:r>
                    </a:p>
                  </a:txBody>
                  <a:tcPr marL="0" marR="0" marT="0" marB="0" anchor="b">
                    <a:lnL>
                      <a:noFill/>
                    </a:lnL>
                    <a:lnR>
                      <a:noFill/>
                    </a:lnR>
                    <a:lnT>
                      <a:noFill/>
                    </a:lnT>
                    <a:lnB>
                      <a:noFill/>
                    </a:lnB>
                    <a:solidFill>
                      <a:srgbClr val="FFFFFF"/>
                    </a:solidFill>
                  </a:tcPr>
                </a:tc>
                <a:extLst>
                  <a:ext uri="{0D108BD9-81ED-4DB2-BD59-A6C34878D82A}">
                    <a16:rowId xmlns:a16="http://schemas.microsoft.com/office/drawing/2014/main" xmlns="" val="171246631"/>
                  </a:ext>
                </a:extLst>
              </a:tr>
              <a:tr h="140743">
                <a:tc>
                  <a:txBody>
                    <a:bodyPr/>
                    <a:lstStyle/>
                    <a:p>
                      <a:pPr algn="ctr" fontAlgn="ctr"/>
                      <a:r>
                        <a:rPr lang="es-MX" sz="800" b="0" i="0" u="none" strike="noStrike" dirty="0">
                          <a:solidFill>
                            <a:srgbClr val="C00000"/>
                          </a:solidFill>
                          <a:effectLst/>
                          <a:latin typeface="Century Gothic" panose="020B0502020202020204" pitchFamily="34" charset="0"/>
                        </a:rPr>
                        <a:t>JBSAN S00727</a:t>
                      </a:r>
                    </a:p>
                  </a:txBody>
                  <a:tcPr marL="0" marR="0" marT="0" marB="0" anchor="ctr">
                    <a:lnL>
                      <a:noFill/>
                    </a:lnL>
                    <a:lnR>
                      <a:noFill/>
                    </a:lnR>
                    <a:lnT>
                      <a:noFill/>
                    </a:lnT>
                    <a:lnB>
                      <a:noFill/>
                    </a:lnB>
                    <a:solidFill>
                      <a:srgbClr val="D9D9D9"/>
                    </a:solidFill>
                  </a:tcPr>
                </a:tc>
                <a:tc>
                  <a:txBody>
                    <a:bodyPr/>
                    <a:lstStyle/>
                    <a:p>
                      <a:pPr algn="ctr" fontAlgn="ctr"/>
                      <a:r>
                        <a:rPr lang="es-MX" sz="800" b="0" i="0" u="none" strike="noStrike">
                          <a:solidFill>
                            <a:srgbClr val="C00000"/>
                          </a:solidFill>
                          <a:effectLst/>
                          <a:latin typeface="Century Gothic" panose="020B0502020202020204" pitchFamily="34" charset="0"/>
                        </a:rPr>
                        <a:t>Salud Europa</a:t>
                      </a:r>
                    </a:p>
                  </a:txBody>
                  <a:tcPr marL="0" marR="0" marT="0" marB="0" anchor="ctr">
                    <a:lnL>
                      <a:noFill/>
                    </a:lnL>
                    <a:lnR>
                      <a:noFill/>
                    </a:lnR>
                    <a:lnT>
                      <a:noFill/>
                    </a:lnT>
                    <a:lnB>
                      <a:noFill/>
                    </a:lnB>
                    <a:solidFill>
                      <a:srgbClr val="D9D9D9"/>
                    </a:solidFill>
                  </a:tcPr>
                </a:tc>
                <a:tc>
                  <a:txBody>
                    <a:bodyPr/>
                    <a:lstStyle/>
                    <a:p>
                      <a:pPr algn="ctr" fontAlgn="ctr"/>
                      <a:r>
                        <a:rPr lang="es-MX" sz="800" b="1" i="0" u="none" strike="noStrike" dirty="0">
                          <a:solidFill>
                            <a:srgbClr val="C00000"/>
                          </a:solidFill>
                          <a:effectLst/>
                          <a:latin typeface="Century Gothic" panose="020B0502020202020204" pitchFamily="34" charset="0"/>
                        </a:rPr>
                        <a:t>14/11/2019</a:t>
                      </a:r>
                    </a:p>
                  </a:txBody>
                  <a:tcPr marL="0" marR="0" marT="0" marB="0" anchor="ctr">
                    <a:lnL>
                      <a:noFill/>
                    </a:lnL>
                    <a:lnR>
                      <a:noFill/>
                    </a:lnR>
                    <a:lnT>
                      <a:noFill/>
                    </a:lnT>
                    <a:lnB>
                      <a:noFill/>
                    </a:lnB>
                    <a:solidFill>
                      <a:srgbClr val="D9D9D9"/>
                    </a:solidFill>
                  </a:tcPr>
                </a:tc>
                <a:tc>
                  <a:txBody>
                    <a:bodyPr/>
                    <a:lstStyle/>
                    <a:p>
                      <a:pPr algn="ctr" fontAlgn="ctr"/>
                      <a:r>
                        <a:rPr lang="es-MX" sz="800" b="0" i="0" u="none" strike="noStrike">
                          <a:solidFill>
                            <a:srgbClr val="C00000"/>
                          </a:solidFill>
                          <a:effectLst/>
                          <a:latin typeface="Century Gothic" panose="020B0502020202020204" pitchFamily="34" charset="0"/>
                        </a:rPr>
                        <a:t>4.1 </a:t>
                      </a:r>
                    </a:p>
                  </a:txBody>
                  <a:tcPr marL="0" marR="0" marT="0" marB="0" anchor="ctr">
                    <a:lnL>
                      <a:noFill/>
                    </a:lnL>
                    <a:lnR>
                      <a:noFill/>
                    </a:lnR>
                    <a:lnT>
                      <a:noFill/>
                    </a:lnT>
                    <a:lnB>
                      <a:noFill/>
                    </a:lnB>
                    <a:solidFill>
                      <a:srgbClr val="D9D9D9"/>
                    </a:solidFill>
                  </a:tcPr>
                </a:tc>
                <a:tc>
                  <a:txBody>
                    <a:bodyPr/>
                    <a:lstStyle/>
                    <a:p>
                      <a:pPr algn="ctr" fontAlgn="ctr"/>
                      <a:r>
                        <a:rPr lang="es-MX" sz="800" b="0" i="0" u="none" strike="noStrike" dirty="0">
                          <a:solidFill>
                            <a:srgbClr val="C00000"/>
                          </a:solidFill>
                          <a:effectLst/>
                          <a:latin typeface="Century Gothic" panose="020B0502020202020204" pitchFamily="34" charset="0"/>
                        </a:rPr>
                        <a:t>1.7 </a:t>
                      </a:r>
                    </a:p>
                  </a:txBody>
                  <a:tcPr marL="0" marR="0" marT="0" marB="0" anchor="ctr">
                    <a:lnL>
                      <a:noFill/>
                    </a:lnL>
                    <a:lnR>
                      <a:noFill/>
                    </a:lnR>
                    <a:lnT>
                      <a:noFill/>
                    </a:lnT>
                    <a:lnB>
                      <a:noFill/>
                    </a:lnB>
                    <a:solidFill>
                      <a:srgbClr val="D9D9D9"/>
                    </a:solidFill>
                  </a:tcPr>
                </a:tc>
                <a:tc>
                  <a:txBody>
                    <a:bodyPr/>
                    <a:lstStyle/>
                    <a:p>
                      <a:pPr algn="ctr" fontAlgn="ctr"/>
                      <a:r>
                        <a:rPr lang="es-MX" sz="800" b="1" i="0" u="none" strike="noStrike" dirty="0">
                          <a:solidFill>
                            <a:srgbClr val="C00000"/>
                          </a:solidFill>
                          <a:effectLst/>
                          <a:latin typeface="Century Gothic" panose="020B0502020202020204" pitchFamily="34" charset="0"/>
                        </a:rPr>
                        <a:t>175.0</a:t>
                      </a:r>
                    </a:p>
                  </a:txBody>
                  <a:tcPr marL="0" marR="0" marT="0" marB="0" anchor="ctr">
                    <a:lnL>
                      <a:noFill/>
                    </a:lnL>
                    <a:lnR>
                      <a:noFill/>
                    </a:lnR>
                    <a:lnT>
                      <a:noFill/>
                    </a:lnT>
                    <a:lnB>
                      <a:noFill/>
                    </a:lnB>
                    <a:solidFill>
                      <a:srgbClr val="D9D9D9"/>
                    </a:solidFill>
                  </a:tcPr>
                </a:tc>
                <a:tc>
                  <a:txBody>
                    <a:bodyPr/>
                    <a:lstStyle/>
                    <a:p>
                      <a:pPr algn="ctr" fontAlgn="ctr"/>
                      <a:r>
                        <a:rPr lang="es-MX" sz="800" b="0" i="0" u="none" strike="noStrike">
                          <a:solidFill>
                            <a:srgbClr val="C00000"/>
                          </a:solidFill>
                          <a:effectLst/>
                          <a:latin typeface="Century Gothic" panose="020B0502020202020204" pitchFamily="34" charset="0"/>
                        </a:rPr>
                        <a:t>86.9 </a:t>
                      </a:r>
                    </a:p>
                  </a:txBody>
                  <a:tcPr marL="0" marR="0" marT="0" marB="0" anchor="ctr">
                    <a:lnL>
                      <a:noFill/>
                    </a:lnL>
                    <a:lnR>
                      <a:noFill/>
                    </a:lnR>
                    <a:lnT>
                      <a:noFill/>
                    </a:lnT>
                    <a:lnB>
                      <a:noFill/>
                    </a:lnB>
                    <a:solidFill>
                      <a:srgbClr val="D9D9D9"/>
                    </a:solidFill>
                  </a:tcPr>
                </a:tc>
                <a:tc>
                  <a:txBody>
                    <a:bodyPr/>
                    <a:lstStyle/>
                    <a:p>
                      <a:pPr algn="ctr" fontAlgn="ctr"/>
                      <a:r>
                        <a:rPr lang="es-MX" sz="800" b="1" i="0" u="none" strike="noStrike">
                          <a:solidFill>
                            <a:srgbClr val="C00000"/>
                          </a:solidFill>
                          <a:effectLst/>
                          <a:latin typeface="Century Gothic" panose="020B0502020202020204" pitchFamily="34" charset="0"/>
                        </a:rPr>
                        <a:t>152.1 </a:t>
                      </a:r>
                    </a:p>
                  </a:txBody>
                  <a:tcPr marL="0" marR="0" marT="0" marB="0" anchor="ctr">
                    <a:lnL>
                      <a:noFill/>
                    </a:lnL>
                    <a:lnR>
                      <a:noFill/>
                    </a:lnR>
                    <a:lnT>
                      <a:noFill/>
                    </a:lnT>
                    <a:lnB>
                      <a:noFill/>
                    </a:lnB>
                    <a:solidFill>
                      <a:srgbClr val="D9D9D9"/>
                    </a:solidFill>
                  </a:tcPr>
                </a:tc>
                <a:tc>
                  <a:txBody>
                    <a:bodyPr/>
                    <a:lstStyle/>
                    <a:p>
                      <a:pPr algn="ctr" fontAlgn="ctr"/>
                      <a:r>
                        <a:rPr lang="es-MX" sz="800" b="0" i="0" u="none" strike="noStrike">
                          <a:solidFill>
                            <a:srgbClr val="C00000"/>
                          </a:solidFill>
                          <a:effectLst/>
                          <a:latin typeface="Century Gothic" panose="020B0502020202020204" pitchFamily="34" charset="0"/>
                        </a:rPr>
                        <a:t>-13%</a:t>
                      </a:r>
                    </a:p>
                  </a:txBody>
                  <a:tcPr marL="0" marR="0" marT="0" marB="0" anchor="ctr">
                    <a:lnL>
                      <a:noFill/>
                    </a:lnL>
                    <a:lnR>
                      <a:noFill/>
                    </a:lnR>
                    <a:lnT>
                      <a:noFill/>
                    </a:lnT>
                    <a:lnB>
                      <a:noFill/>
                    </a:lnB>
                    <a:solidFill>
                      <a:srgbClr val="D9D9D9"/>
                    </a:solidFill>
                  </a:tcPr>
                </a:tc>
                <a:tc>
                  <a:txBody>
                    <a:bodyPr/>
                    <a:lstStyle/>
                    <a:p>
                      <a:pPr algn="ctr" fontAlgn="ctr"/>
                      <a:r>
                        <a:rPr lang="es-MX" sz="800" b="0" i="0" u="none" strike="noStrike" dirty="0">
                          <a:solidFill>
                            <a:srgbClr val="C00000"/>
                          </a:solidFill>
                          <a:effectLst/>
                          <a:latin typeface="Century Gothic" panose="020B0502020202020204" pitchFamily="34" charset="0"/>
                        </a:rPr>
                        <a:t>-22.89 </a:t>
                      </a:r>
                    </a:p>
                  </a:txBody>
                  <a:tcPr marL="0" marR="0" marT="0" marB="0" anchor="ctr">
                    <a:lnL>
                      <a:noFill/>
                    </a:lnL>
                    <a:lnR>
                      <a:noFill/>
                    </a:lnR>
                    <a:lnT>
                      <a:noFill/>
                    </a:lnT>
                    <a:lnB>
                      <a:noFill/>
                    </a:lnB>
                    <a:solidFill>
                      <a:srgbClr val="D9D9D9"/>
                    </a:solidFill>
                  </a:tcPr>
                </a:tc>
                <a:tc>
                  <a:txBody>
                    <a:bodyPr/>
                    <a:lstStyle/>
                    <a:p>
                      <a:pPr algn="ctr" fontAlgn="ctr"/>
                      <a:r>
                        <a:rPr lang="es-MX" sz="800" b="0" i="0" u="none" strike="noStrike" dirty="0">
                          <a:solidFill>
                            <a:srgbClr val="C00000"/>
                          </a:solidFill>
                          <a:effectLst/>
                          <a:latin typeface="Century Gothic" panose="020B0502020202020204" pitchFamily="34" charset="0"/>
                        </a:rPr>
                        <a:t>Vender</a:t>
                      </a:r>
                    </a:p>
                  </a:txBody>
                  <a:tcPr marL="0" marR="0" marT="0" marB="0" anchor="ctr">
                    <a:lnL>
                      <a:noFill/>
                    </a:lnL>
                    <a:lnR>
                      <a:noFill/>
                    </a:lnR>
                    <a:lnT>
                      <a:noFill/>
                    </a:lnT>
                    <a:lnB>
                      <a:noFill/>
                    </a:lnB>
                    <a:solidFill>
                      <a:srgbClr val="D9D9D9"/>
                    </a:solidFill>
                  </a:tcPr>
                </a:tc>
                <a:extLst>
                  <a:ext uri="{0D108BD9-81ED-4DB2-BD59-A6C34878D82A}">
                    <a16:rowId xmlns:a16="http://schemas.microsoft.com/office/drawing/2014/main" xmlns="" val="3914929489"/>
                  </a:ext>
                </a:extLst>
              </a:tr>
              <a:tr h="140743">
                <a:tc>
                  <a:txBody>
                    <a:bodyPr/>
                    <a:lstStyle/>
                    <a:p>
                      <a:pPr algn="ctr" fontAlgn="ctr"/>
                      <a:r>
                        <a:rPr lang="es-MX" sz="800" b="0" i="0" u="none" strike="noStrike">
                          <a:solidFill>
                            <a:srgbClr val="00B050"/>
                          </a:solidFill>
                          <a:effectLst/>
                          <a:latin typeface="Century Gothic" panose="020B0502020202020204" pitchFamily="34" charset="0"/>
                        </a:rPr>
                        <a:t>JBSAN S00706</a:t>
                      </a:r>
                    </a:p>
                  </a:txBody>
                  <a:tcPr marL="0" marR="0" marT="0" marB="0" anchor="ctr">
                    <a:lnL>
                      <a:noFill/>
                    </a:lnL>
                    <a:lnR>
                      <a:noFill/>
                    </a:lnR>
                    <a:lnT>
                      <a:noFill/>
                    </a:lnT>
                    <a:lnB>
                      <a:noFill/>
                    </a:lnB>
                    <a:solidFill>
                      <a:srgbClr val="D9D9D9"/>
                    </a:solidFill>
                  </a:tcPr>
                </a:tc>
                <a:tc>
                  <a:txBody>
                    <a:bodyPr/>
                    <a:lstStyle/>
                    <a:p>
                      <a:pPr algn="ctr" fontAlgn="ctr"/>
                      <a:r>
                        <a:rPr lang="es-MX" sz="800" b="0" i="0" u="none" strike="noStrike">
                          <a:solidFill>
                            <a:srgbClr val="00B050"/>
                          </a:solidFill>
                          <a:effectLst/>
                          <a:latin typeface="Century Gothic" panose="020B0502020202020204" pitchFamily="34" charset="0"/>
                        </a:rPr>
                        <a:t>Dow Jones</a:t>
                      </a:r>
                    </a:p>
                  </a:txBody>
                  <a:tcPr marL="0" marR="0" marT="0" marB="0" anchor="ctr">
                    <a:lnL>
                      <a:noFill/>
                    </a:lnL>
                    <a:lnR>
                      <a:noFill/>
                    </a:lnR>
                    <a:lnT>
                      <a:noFill/>
                    </a:lnT>
                    <a:lnB>
                      <a:noFill/>
                    </a:lnB>
                    <a:solidFill>
                      <a:srgbClr val="D9D9D9"/>
                    </a:solidFill>
                  </a:tcPr>
                </a:tc>
                <a:tc>
                  <a:txBody>
                    <a:bodyPr/>
                    <a:lstStyle/>
                    <a:p>
                      <a:pPr algn="ctr" fontAlgn="ctr"/>
                      <a:r>
                        <a:rPr lang="es-MX" sz="800" b="1" i="0" u="none" strike="noStrike" dirty="0">
                          <a:solidFill>
                            <a:srgbClr val="00B050"/>
                          </a:solidFill>
                          <a:effectLst/>
                          <a:latin typeface="Century Gothic" panose="020B0502020202020204" pitchFamily="34" charset="0"/>
                        </a:rPr>
                        <a:t>19/10/2018</a:t>
                      </a:r>
                    </a:p>
                  </a:txBody>
                  <a:tcPr marL="0" marR="0" marT="0" marB="0" anchor="ctr">
                    <a:lnL>
                      <a:noFill/>
                    </a:lnL>
                    <a:lnR>
                      <a:noFill/>
                    </a:lnR>
                    <a:lnT>
                      <a:noFill/>
                    </a:lnT>
                    <a:lnB>
                      <a:noFill/>
                    </a:lnB>
                    <a:solidFill>
                      <a:srgbClr val="D9D9D9"/>
                    </a:solidFill>
                  </a:tcPr>
                </a:tc>
                <a:tc>
                  <a:txBody>
                    <a:bodyPr/>
                    <a:lstStyle/>
                    <a:p>
                      <a:pPr algn="ctr" fontAlgn="ctr"/>
                      <a:r>
                        <a:rPr lang="es-MX" sz="800" b="0" i="0" u="none" strike="noStrike">
                          <a:solidFill>
                            <a:srgbClr val="00B050"/>
                          </a:solidFill>
                          <a:effectLst/>
                          <a:latin typeface="Century Gothic" panose="020B0502020202020204" pitchFamily="34" charset="0"/>
                        </a:rPr>
                        <a:t>3.0 </a:t>
                      </a:r>
                    </a:p>
                  </a:txBody>
                  <a:tcPr marL="0" marR="0" marT="0" marB="0" anchor="ctr">
                    <a:lnL>
                      <a:noFill/>
                    </a:lnL>
                    <a:lnR>
                      <a:noFill/>
                    </a:lnR>
                    <a:lnT>
                      <a:noFill/>
                    </a:lnT>
                    <a:lnB>
                      <a:noFill/>
                    </a:lnB>
                    <a:solidFill>
                      <a:srgbClr val="D9D9D9"/>
                    </a:solidFill>
                  </a:tcPr>
                </a:tc>
                <a:tc>
                  <a:txBody>
                    <a:bodyPr/>
                    <a:lstStyle/>
                    <a:p>
                      <a:pPr algn="ctr" fontAlgn="ctr"/>
                      <a:r>
                        <a:rPr lang="es-MX" sz="800" b="0" i="0" u="none" strike="noStrike">
                          <a:solidFill>
                            <a:srgbClr val="00B050"/>
                          </a:solidFill>
                          <a:effectLst/>
                          <a:latin typeface="Century Gothic" panose="020B0502020202020204" pitchFamily="34" charset="0"/>
                        </a:rPr>
                        <a:t>0.6 </a:t>
                      </a:r>
                    </a:p>
                  </a:txBody>
                  <a:tcPr marL="0" marR="0" marT="0" marB="0" anchor="ctr">
                    <a:lnL>
                      <a:noFill/>
                    </a:lnL>
                    <a:lnR>
                      <a:noFill/>
                    </a:lnR>
                    <a:lnT>
                      <a:noFill/>
                    </a:lnT>
                    <a:lnB>
                      <a:noFill/>
                    </a:lnB>
                    <a:solidFill>
                      <a:srgbClr val="D9D9D9"/>
                    </a:solidFill>
                  </a:tcPr>
                </a:tc>
                <a:tc>
                  <a:txBody>
                    <a:bodyPr/>
                    <a:lstStyle/>
                    <a:p>
                      <a:pPr algn="ctr" fontAlgn="ctr"/>
                      <a:r>
                        <a:rPr lang="es-MX" sz="800" b="1" i="0" u="none" strike="noStrike">
                          <a:solidFill>
                            <a:srgbClr val="00B050"/>
                          </a:solidFill>
                          <a:effectLst/>
                          <a:latin typeface="Century Gothic" panose="020B0502020202020204" pitchFamily="34" charset="0"/>
                        </a:rPr>
                        <a:t>150.0</a:t>
                      </a:r>
                    </a:p>
                  </a:txBody>
                  <a:tcPr marL="0" marR="0" marT="0" marB="0" anchor="ctr">
                    <a:lnL>
                      <a:noFill/>
                    </a:lnL>
                    <a:lnR>
                      <a:noFill/>
                    </a:lnR>
                    <a:lnT>
                      <a:noFill/>
                    </a:lnT>
                    <a:lnB>
                      <a:noFill/>
                    </a:lnB>
                    <a:solidFill>
                      <a:srgbClr val="D9D9D9"/>
                    </a:solidFill>
                  </a:tcPr>
                </a:tc>
                <a:tc>
                  <a:txBody>
                    <a:bodyPr/>
                    <a:lstStyle/>
                    <a:p>
                      <a:pPr algn="ctr" fontAlgn="ctr"/>
                      <a:r>
                        <a:rPr lang="es-MX" sz="800" b="0" i="0" u="none" strike="noStrike">
                          <a:solidFill>
                            <a:srgbClr val="00B050"/>
                          </a:solidFill>
                          <a:effectLst/>
                          <a:latin typeface="Century Gothic" panose="020B0502020202020204" pitchFamily="34" charset="0"/>
                        </a:rPr>
                        <a:t>111.4 </a:t>
                      </a:r>
                    </a:p>
                  </a:txBody>
                  <a:tcPr marL="0" marR="0" marT="0" marB="0" anchor="ctr">
                    <a:lnL>
                      <a:noFill/>
                    </a:lnL>
                    <a:lnR>
                      <a:noFill/>
                    </a:lnR>
                    <a:lnT>
                      <a:noFill/>
                    </a:lnT>
                    <a:lnB>
                      <a:noFill/>
                    </a:lnB>
                    <a:solidFill>
                      <a:srgbClr val="D9D9D9"/>
                    </a:solidFill>
                  </a:tcPr>
                </a:tc>
                <a:tc>
                  <a:txBody>
                    <a:bodyPr/>
                    <a:lstStyle/>
                    <a:p>
                      <a:pPr algn="ctr" fontAlgn="ctr"/>
                      <a:r>
                        <a:rPr lang="es-MX" sz="800" b="1" i="0" u="none" strike="noStrike">
                          <a:solidFill>
                            <a:srgbClr val="00B050"/>
                          </a:solidFill>
                          <a:effectLst/>
                          <a:latin typeface="Century Gothic" panose="020B0502020202020204" pitchFamily="34" charset="0"/>
                        </a:rPr>
                        <a:t>167.1 </a:t>
                      </a:r>
                    </a:p>
                  </a:txBody>
                  <a:tcPr marL="0" marR="0" marT="0" marB="0" anchor="ctr">
                    <a:lnL>
                      <a:noFill/>
                    </a:lnL>
                    <a:lnR>
                      <a:noFill/>
                    </a:lnR>
                    <a:lnT>
                      <a:noFill/>
                    </a:lnT>
                    <a:lnB>
                      <a:noFill/>
                    </a:lnB>
                    <a:solidFill>
                      <a:srgbClr val="D9D9D9"/>
                    </a:solidFill>
                  </a:tcPr>
                </a:tc>
                <a:tc>
                  <a:txBody>
                    <a:bodyPr/>
                    <a:lstStyle/>
                    <a:p>
                      <a:pPr algn="ctr" fontAlgn="ctr"/>
                      <a:r>
                        <a:rPr lang="es-MX" sz="800" b="0" i="0" u="none" strike="noStrike">
                          <a:solidFill>
                            <a:srgbClr val="00B050"/>
                          </a:solidFill>
                          <a:effectLst/>
                          <a:latin typeface="Century Gothic" panose="020B0502020202020204" pitchFamily="34" charset="0"/>
                        </a:rPr>
                        <a:t>11%</a:t>
                      </a:r>
                    </a:p>
                  </a:txBody>
                  <a:tcPr marL="0" marR="0" marT="0" marB="0" anchor="ctr">
                    <a:lnL>
                      <a:noFill/>
                    </a:lnL>
                    <a:lnR>
                      <a:noFill/>
                    </a:lnR>
                    <a:lnT>
                      <a:noFill/>
                    </a:lnT>
                    <a:lnB>
                      <a:noFill/>
                    </a:lnB>
                    <a:solidFill>
                      <a:srgbClr val="D9D9D9"/>
                    </a:solidFill>
                  </a:tcPr>
                </a:tc>
                <a:tc>
                  <a:txBody>
                    <a:bodyPr/>
                    <a:lstStyle/>
                    <a:p>
                      <a:pPr algn="ctr" fontAlgn="ctr"/>
                      <a:r>
                        <a:rPr lang="es-MX" sz="800" b="0" i="0" u="none" strike="noStrike">
                          <a:solidFill>
                            <a:srgbClr val="00B050"/>
                          </a:solidFill>
                          <a:effectLst/>
                          <a:latin typeface="Century Gothic" panose="020B0502020202020204" pitchFamily="34" charset="0"/>
                        </a:rPr>
                        <a:t>17.06 </a:t>
                      </a:r>
                    </a:p>
                  </a:txBody>
                  <a:tcPr marL="0" marR="0" marT="0" marB="0" anchor="ctr">
                    <a:lnL>
                      <a:noFill/>
                    </a:lnL>
                    <a:lnR>
                      <a:noFill/>
                    </a:lnR>
                    <a:lnT>
                      <a:noFill/>
                    </a:lnT>
                    <a:lnB>
                      <a:noFill/>
                    </a:lnB>
                    <a:solidFill>
                      <a:srgbClr val="D9D9D9"/>
                    </a:solidFill>
                  </a:tcPr>
                </a:tc>
                <a:tc>
                  <a:txBody>
                    <a:bodyPr/>
                    <a:lstStyle/>
                    <a:p>
                      <a:pPr algn="ctr" fontAlgn="ctr"/>
                      <a:r>
                        <a:rPr lang="es-MX" sz="800" b="0" i="0" u="none" strike="noStrike">
                          <a:solidFill>
                            <a:srgbClr val="00B050"/>
                          </a:solidFill>
                          <a:effectLst/>
                          <a:latin typeface="Century Gothic" panose="020B0502020202020204" pitchFamily="34" charset="0"/>
                        </a:rPr>
                        <a:t>Vender</a:t>
                      </a:r>
                    </a:p>
                  </a:txBody>
                  <a:tcPr marL="0" marR="0" marT="0" marB="0" anchor="ctr">
                    <a:lnL>
                      <a:noFill/>
                    </a:lnL>
                    <a:lnR>
                      <a:noFill/>
                    </a:lnR>
                    <a:lnT>
                      <a:noFill/>
                    </a:lnT>
                    <a:lnB>
                      <a:noFill/>
                    </a:lnB>
                    <a:solidFill>
                      <a:srgbClr val="D9D9D9"/>
                    </a:solidFill>
                  </a:tcPr>
                </a:tc>
                <a:extLst>
                  <a:ext uri="{0D108BD9-81ED-4DB2-BD59-A6C34878D82A}">
                    <a16:rowId xmlns:a16="http://schemas.microsoft.com/office/drawing/2014/main" xmlns="" val="678888598"/>
                  </a:ext>
                </a:extLst>
              </a:tr>
              <a:tr h="134624">
                <a:tc>
                  <a:txBody>
                    <a:bodyPr/>
                    <a:lstStyle/>
                    <a:p>
                      <a:pPr algn="ctr" fontAlgn="ctr"/>
                      <a:r>
                        <a:rPr lang="es-MX" sz="800" b="0" i="0" u="none" strike="noStrike">
                          <a:solidFill>
                            <a:srgbClr val="00B050"/>
                          </a:solidFill>
                          <a:effectLst/>
                          <a:latin typeface="Century Gothic" panose="020B0502020202020204" pitchFamily="34" charset="0"/>
                        </a:rPr>
                        <a:t>JBSAN S00684</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s-MX" sz="800" b="0" i="0" u="none" strike="noStrike">
                          <a:solidFill>
                            <a:srgbClr val="00B050"/>
                          </a:solidFill>
                          <a:effectLst/>
                          <a:latin typeface="Century Gothic" panose="020B0502020202020204" pitchFamily="34" charset="0"/>
                        </a:rPr>
                        <a:t>Euro Stoxx 50</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s-MX" sz="800" b="1" i="0" u="none" strike="noStrike">
                          <a:solidFill>
                            <a:srgbClr val="00B050"/>
                          </a:solidFill>
                          <a:effectLst/>
                          <a:latin typeface="Century Gothic" panose="020B0502020202020204" pitchFamily="34" charset="0"/>
                        </a:rPr>
                        <a:t>27/09/2018</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s-MX" sz="800" b="0" i="0" u="none" strike="noStrike">
                          <a:solidFill>
                            <a:srgbClr val="00B050"/>
                          </a:solidFill>
                          <a:effectLst/>
                          <a:latin typeface="Century Gothic" panose="020B0502020202020204" pitchFamily="34" charset="0"/>
                        </a:rPr>
                        <a:t>3.1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s-MX" sz="800" b="0" i="0" u="none" strike="noStrike">
                          <a:solidFill>
                            <a:srgbClr val="00B050"/>
                          </a:solidFill>
                          <a:effectLst/>
                          <a:latin typeface="Century Gothic" panose="020B0502020202020204" pitchFamily="34" charset="0"/>
                        </a:rPr>
                        <a:t>0.6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s-MX" sz="800" b="1" i="0" u="none" strike="noStrike">
                          <a:solidFill>
                            <a:srgbClr val="00B050"/>
                          </a:solidFill>
                          <a:effectLst/>
                          <a:latin typeface="Century Gothic" panose="020B0502020202020204" pitchFamily="34" charset="0"/>
                        </a:rPr>
                        <a:t>125.0</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s-MX" sz="800" b="0" i="0" u="none" strike="noStrike">
                          <a:solidFill>
                            <a:srgbClr val="00B050"/>
                          </a:solidFill>
                          <a:effectLst/>
                          <a:latin typeface="Century Gothic" panose="020B0502020202020204" pitchFamily="34" charset="0"/>
                        </a:rPr>
                        <a:t>105.6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s-MX" sz="800" b="1" i="0" u="none" strike="noStrike">
                          <a:solidFill>
                            <a:srgbClr val="00B050"/>
                          </a:solidFill>
                          <a:effectLst/>
                          <a:latin typeface="Century Gothic" panose="020B0502020202020204" pitchFamily="34" charset="0"/>
                        </a:rPr>
                        <a:t>132.0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s-MX" sz="800" b="0" i="0" u="none" strike="noStrike">
                          <a:solidFill>
                            <a:srgbClr val="00B050"/>
                          </a:solidFill>
                          <a:effectLst/>
                          <a:latin typeface="Century Gothic" panose="020B0502020202020204" pitchFamily="34" charset="0"/>
                        </a:rPr>
                        <a:t>6%</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s-MX" sz="800" b="0" i="0" u="none" strike="noStrike">
                          <a:solidFill>
                            <a:srgbClr val="00B050"/>
                          </a:solidFill>
                          <a:effectLst/>
                          <a:latin typeface="Century Gothic" panose="020B0502020202020204" pitchFamily="34" charset="0"/>
                        </a:rPr>
                        <a:t>7.03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s-MX" sz="800" b="0" i="0" u="none" strike="noStrike">
                          <a:solidFill>
                            <a:srgbClr val="00B050"/>
                          </a:solidFill>
                          <a:effectLst/>
                          <a:latin typeface="Century Gothic" panose="020B0502020202020204" pitchFamily="34" charset="0"/>
                        </a:rPr>
                        <a:t>Vender</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xmlns="" val="1890900273"/>
                  </a:ext>
                </a:extLst>
              </a:tr>
              <a:tr h="134624">
                <a:tc>
                  <a:txBody>
                    <a:bodyPr/>
                    <a:lstStyle/>
                    <a:p>
                      <a:pPr algn="ctr" fontAlgn="ctr"/>
                      <a:r>
                        <a:rPr lang="es-MX" sz="800" b="0" i="0" u="none" strike="noStrike">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D9D9D9"/>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D9D9D9"/>
                    </a:solidFill>
                  </a:tcPr>
                </a:tc>
                <a:tc>
                  <a:txBody>
                    <a:bodyPr/>
                    <a:lstStyle/>
                    <a:p>
                      <a:pPr algn="ctr" fontAlgn="ctr"/>
                      <a:r>
                        <a:rPr lang="es-MX" sz="800" b="1" i="0" u="none" strike="noStrike" dirty="0">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D9D9D9"/>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D9D9D9"/>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D9D9D9"/>
                    </a:solidFill>
                  </a:tcPr>
                </a:tc>
                <a:tc>
                  <a:txBody>
                    <a:bodyPr/>
                    <a:lstStyle/>
                    <a:p>
                      <a:pPr algn="ctr" fontAlgn="ctr"/>
                      <a:r>
                        <a:rPr lang="es-MX" sz="800" b="1" i="0" u="none" strike="noStrike">
                          <a:solidFill>
                            <a:srgbClr val="000000"/>
                          </a:solidFill>
                          <a:effectLst/>
                          <a:latin typeface="Century Gothic" panose="020B0502020202020204" pitchFamily="34" charset="0"/>
                        </a:rPr>
                        <a:t>450.0</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D9D9D9"/>
                    </a:solidFill>
                  </a:tcPr>
                </a:tc>
                <a:tc>
                  <a:txBody>
                    <a:bodyPr/>
                    <a:lstStyle/>
                    <a:p>
                      <a:pPr algn="ctr" fontAlgn="ctr"/>
                      <a:r>
                        <a:rPr lang="es-MX" sz="800" b="1" i="0" u="none" strike="noStrike">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D9D9D9"/>
                    </a:solidFill>
                  </a:tcPr>
                </a:tc>
                <a:tc>
                  <a:txBody>
                    <a:bodyPr/>
                    <a:lstStyle/>
                    <a:p>
                      <a:pPr algn="ctr" fontAlgn="ctr"/>
                      <a:r>
                        <a:rPr lang="es-MX" sz="800" b="1" i="0" u="none" strike="noStrike">
                          <a:solidFill>
                            <a:srgbClr val="000000"/>
                          </a:solidFill>
                          <a:effectLst/>
                          <a:latin typeface="Century Gothic" panose="020B0502020202020204" pitchFamily="34" charset="0"/>
                        </a:rPr>
                        <a:t>451.2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D9D9D9"/>
                    </a:solidFill>
                  </a:tcPr>
                </a:tc>
                <a:tc>
                  <a:txBody>
                    <a:bodyPr/>
                    <a:lstStyle/>
                    <a:p>
                      <a:pPr algn="ctr" fontAlgn="ctr"/>
                      <a:r>
                        <a:rPr lang="es-MX" sz="800" b="1" i="0" u="none" strike="noStrike">
                          <a:solidFill>
                            <a:srgbClr val="000000"/>
                          </a:solidFill>
                          <a:effectLst/>
                          <a:latin typeface="Century Gothic" panose="020B0502020202020204" pitchFamily="34" charset="0"/>
                        </a:rPr>
                        <a:t>0.3%</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D9D9D9"/>
                    </a:solidFill>
                  </a:tcPr>
                </a:tc>
                <a:tc>
                  <a:txBody>
                    <a:bodyPr/>
                    <a:lstStyle/>
                    <a:p>
                      <a:pPr algn="ctr" fontAlgn="ctr"/>
                      <a:r>
                        <a:rPr lang="es-MX" sz="800" b="1" i="0" u="none" strike="noStrike">
                          <a:solidFill>
                            <a:srgbClr val="000000"/>
                          </a:solidFill>
                          <a:effectLst/>
                          <a:latin typeface="Century Gothic" panose="020B0502020202020204" pitchFamily="34" charset="0"/>
                        </a:rPr>
                        <a:t>1.20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D9D9D9"/>
                    </a:solidFill>
                  </a:tcPr>
                </a:tc>
                <a:tc>
                  <a:txBody>
                    <a:bodyPr/>
                    <a:lstStyle/>
                    <a:p>
                      <a:pPr algn="ctr" fontAlgn="ctr"/>
                      <a:r>
                        <a:rPr lang="es-MX" sz="800" b="1" i="0" u="none" strike="noStrike">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D9D9D9"/>
                    </a:solidFill>
                  </a:tcPr>
                </a:tc>
                <a:extLst>
                  <a:ext uri="{0D108BD9-81ED-4DB2-BD59-A6C34878D82A}">
                    <a16:rowId xmlns:a16="http://schemas.microsoft.com/office/drawing/2014/main" xmlns="" val="1940599593"/>
                  </a:ext>
                </a:extLst>
              </a:tr>
              <a:tr h="134624">
                <a:tc>
                  <a:txBody>
                    <a:bodyPr/>
                    <a:lstStyle/>
                    <a:p>
                      <a:pPr algn="ctr" fontAlgn="ctr"/>
                      <a:r>
                        <a:rPr lang="es-MX" sz="800" b="0"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1"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dirty="0">
                          <a:solidFill>
                            <a:srgbClr val="000000"/>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extLst>
                  <a:ext uri="{0D108BD9-81ED-4DB2-BD59-A6C34878D82A}">
                    <a16:rowId xmlns:a16="http://schemas.microsoft.com/office/drawing/2014/main" xmlns="" val="1445915439"/>
                  </a:ext>
                </a:extLst>
              </a:tr>
              <a:tr h="134624">
                <a:tc>
                  <a:txBody>
                    <a:bodyPr/>
                    <a:lstStyle/>
                    <a:p>
                      <a:pPr algn="ctr" fontAlgn="ctr"/>
                      <a:r>
                        <a:rPr lang="es-MX" sz="800" b="0" i="0" u="none" strike="noStrike">
                          <a:solidFill>
                            <a:srgbClr val="000000"/>
                          </a:solidFill>
                          <a:effectLst/>
                          <a:latin typeface="Century Gothic" panose="020B0502020202020204" pitchFamily="34" charset="0"/>
                        </a:rPr>
                        <a:t>JBSAN S00567</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Euro Stoxx 50</a:t>
                      </a:r>
                    </a:p>
                  </a:txBody>
                  <a:tcPr marL="0" marR="0" marT="0" marB="0" anchor="ctr">
                    <a:lnL>
                      <a:noFill/>
                    </a:lnL>
                    <a:lnR>
                      <a:noFill/>
                    </a:lnR>
                    <a:lnT>
                      <a:noFill/>
                    </a:lnT>
                    <a:lnB>
                      <a:noFill/>
                    </a:lnB>
                    <a:solidFill>
                      <a:srgbClr val="F2F2F2"/>
                    </a:solidFill>
                  </a:tcPr>
                </a:tc>
                <a:tc>
                  <a:txBody>
                    <a:bodyPr/>
                    <a:lstStyle/>
                    <a:p>
                      <a:pPr algn="ctr" fontAlgn="ctr"/>
                      <a:r>
                        <a:rPr lang="es-MX" sz="800" b="1" i="0" u="none" strike="noStrike">
                          <a:solidFill>
                            <a:srgbClr val="000000"/>
                          </a:solidFill>
                          <a:effectLst/>
                          <a:latin typeface="Century Gothic" panose="020B0502020202020204" pitchFamily="34" charset="0"/>
                        </a:rPr>
                        <a:t>16/05/2018</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3.1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0.2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150.0</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97.0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145.4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-3%</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-4.57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Mantener</a:t>
                      </a:r>
                    </a:p>
                  </a:txBody>
                  <a:tcPr marL="0" marR="0" marT="0" marB="0" anchor="ctr">
                    <a:lnL>
                      <a:noFill/>
                    </a:lnL>
                    <a:lnR>
                      <a:noFill/>
                    </a:lnR>
                    <a:lnT>
                      <a:noFill/>
                    </a:lnT>
                    <a:lnB>
                      <a:noFill/>
                    </a:lnB>
                    <a:solidFill>
                      <a:srgbClr val="F2F2F2"/>
                    </a:solidFill>
                  </a:tcPr>
                </a:tc>
                <a:extLst>
                  <a:ext uri="{0D108BD9-81ED-4DB2-BD59-A6C34878D82A}">
                    <a16:rowId xmlns:a16="http://schemas.microsoft.com/office/drawing/2014/main" xmlns="" val="530410325"/>
                  </a:ext>
                </a:extLst>
              </a:tr>
              <a:tr h="134624">
                <a:tc>
                  <a:txBody>
                    <a:bodyPr/>
                    <a:lstStyle/>
                    <a:p>
                      <a:pPr algn="ctr" fontAlgn="ctr"/>
                      <a:r>
                        <a:rPr lang="es-MX" sz="800" b="0" i="0" u="none" strike="noStrike">
                          <a:solidFill>
                            <a:srgbClr val="000000"/>
                          </a:solidFill>
                          <a:effectLst/>
                          <a:latin typeface="Century Gothic" panose="020B0502020202020204" pitchFamily="34" charset="0"/>
                        </a:rPr>
                        <a:t>JBSAN S00654</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Euro Stoxx 50</a:t>
                      </a:r>
                    </a:p>
                  </a:txBody>
                  <a:tcPr marL="0" marR="0" marT="0" marB="0" anchor="ctr">
                    <a:lnL>
                      <a:noFill/>
                    </a:lnL>
                    <a:lnR>
                      <a:noFill/>
                    </a:lnR>
                    <a:lnT>
                      <a:noFill/>
                    </a:lnT>
                    <a:lnB>
                      <a:noFill/>
                    </a:lnB>
                    <a:solidFill>
                      <a:srgbClr val="F2F2F2"/>
                    </a:solidFill>
                  </a:tcPr>
                </a:tc>
                <a:tc>
                  <a:txBody>
                    <a:bodyPr/>
                    <a:lstStyle/>
                    <a:p>
                      <a:pPr algn="ctr" fontAlgn="ctr"/>
                      <a:r>
                        <a:rPr lang="es-MX" sz="800" b="1" i="0" u="none" strike="noStrike">
                          <a:solidFill>
                            <a:srgbClr val="000000"/>
                          </a:solidFill>
                          <a:effectLst/>
                          <a:latin typeface="Century Gothic" panose="020B0502020202020204" pitchFamily="34" charset="0"/>
                        </a:rPr>
                        <a:t>30/08/2018</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3.1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0.5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125.0</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104.6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entury Gothic" panose="020B0502020202020204" pitchFamily="34" charset="0"/>
                        </a:rPr>
                        <a:t>130.7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5%</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5.71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Mantener</a:t>
                      </a:r>
                    </a:p>
                  </a:txBody>
                  <a:tcPr marL="0" marR="0" marT="0" marB="0" anchor="ctr">
                    <a:lnL>
                      <a:noFill/>
                    </a:lnL>
                    <a:lnR>
                      <a:noFill/>
                    </a:lnR>
                    <a:lnT>
                      <a:noFill/>
                    </a:lnT>
                    <a:lnB>
                      <a:noFill/>
                    </a:lnB>
                    <a:solidFill>
                      <a:srgbClr val="F2F2F2"/>
                    </a:solidFill>
                  </a:tcPr>
                </a:tc>
                <a:extLst>
                  <a:ext uri="{0D108BD9-81ED-4DB2-BD59-A6C34878D82A}">
                    <a16:rowId xmlns:a16="http://schemas.microsoft.com/office/drawing/2014/main" xmlns="" val="4091531816"/>
                  </a:ext>
                </a:extLst>
              </a:tr>
              <a:tr h="146862">
                <a:tc>
                  <a:txBody>
                    <a:bodyPr/>
                    <a:lstStyle/>
                    <a:p>
                      <a:pPr algn="ctr" fontAlgn="ctr"/>
                      <a:r>
                        <a:rPr lang="es-MX" sz="800" b="0" i="0" u="none" strike="noStrike">
                          <a:solidFill>
                            <a:srgbClr val="000000"/>
                          </a:solidFill>
                          <a:effectLst/>
                          <a:latin typeface="Century Gothic" panose="020B0502020202020204" pitchFamily="34" charset="0"/>
                        </a:rPr>
                        <a:t>JBSAN S00626</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Ser. Públicos Europa</a:t>
                      </a:r>
                    </a:p>
                  </a:txBody>
                  <a:tcPr marL="0" marR="0" marT="0" marB="0" anchor="ctr">
                    <a:lnL>
                      <a:noFill/>
                    </a:lnL>
                    <a:lnR>
                      <a:noFill/>
                    </a:lnR>
                    <a:lnT>
                      <a:noFill/>
                    </a:lnT>
                    <a:lnB>
                      <a:noFill/>
                    </a:lnB>
                    <a:solidFill>
                      <a:srgbClr val="F2F2F2"/>
                    </a:solidFill>
                  </a:tcPr>
                </a:tc>
                <a:tc>
                  <a:txBody>
                    <a:bodyPr/>
                    <a:lstStyle/>
                    <a:p>
                      <a:pPr algn="ctr" fontAlgn="ctr"/>
                      <a:r>
                        <a:rPr lang="es-MX" sz="800" b="1" i="0" u="none" strike="noStrike">
                          <a:solidFill>
                            <a:srgbClr val="000000"/>
                          </a:solidFill>
                          <a:effectLst/>
                          <a:latin typeface="Century Gothic" panose="020B0502020202020204" pitchFamily="34" charset="0"/>
                        </a:rPr>
                        <a:t>12/07/2018</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3.0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0.4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125.0</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98.1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122.7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-2%</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-2.33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Mantener</a:t>
                      </a:r>
                    </a:p>
                  </a:txBody>
                  <a:tcPr marL="0" marR="0" marT="0" marB="0" anchor="ctr">
                    <a:lnL>
                      <a:noFill/>
                    </a:lnL>
                    <a:lnR>
                      <a:noFill/>
                    </a:lnR>
                    <a:lnT>
                      <a:noFill/>
                    </a:lnT>
                    <a:lnB>
                      <a:noFill/>
                    </a:lnB>
                    <a:solidFill>
                      <a:srgbClr val="F2F2F2"/>
                    </a:solidFill>
                  </a:tcPr>
                </a:tc>
                <a:extLst>
                  <a:ext uri="{0D108BD9-81ED-4DB2-BD59-A6C34878D82A}">
                    <a16:rowId xmlns:a16="http://schemas.microsoft.com/office/drawing/2014/main" xmlns="" val="3399517185"/>
                  </a:ext>
                </a:extLst>
              </a:tr>
              <a:tr h="134624">
                <a:tc>
                  <a:txBody>
                    <a:bodyPr/>
                    <a:lstStyle/>
                    <a:p>
                      <a:pPr algn="ctr" fontAlgn="ctr"/>
                      <a:r>
                        <a:rPr lang="es-MX" sz="800" b="0" i="0" u="none" strike="noStrike">
                          <a:solidFill>
                            <a:srgbClr val="000000"/>
                          </a:solidFill>
                          <a:effectLst/>
                          <a:latin typeface="Century Gothic" panose="020B0502020202020204" pitchFamily="34" charset="0"/>
                        </a:rPr>
                        <a:t>JBSAN S00680</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Euro Stoxx 50</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1" i="0" u="none" strike="noStrike">
                          <a:solidFill>
                            <a:srgbClr val="000000"/>
                          </a:solidFill>
                          <a:effectLst/>
                          <a:latin typeface="Century Gothic" panose="020B0502020202020204" pitchFamily="34" charset="0"/>
                        </a:rPr>
                        <a:t>20/09/2018</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3.1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0.6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entury Gothic" panose="020B0502020202020204" pitchFamily="34" charset="0"/>
                        </a:rPr>
                        <a:t>100.0</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102.9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102.9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3%</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2.91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Mantener</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xmlns="" val="3769512556"/>
                  </a:ext>
                </a:extLst>
              </a:tr>
              <a:tr h="134624">
                <a:tc>
                  <a:txBody>
                    <a:bodyPr/>
                    <a:lstStyle/>
                    <a:p>
                      <a:pPr algn="ctr" fontAlgn="ctr"/>
                      <a:r>
                        <a:rPr lang="es-MX" sz="800" b="0" i="0" u="none" strike="noStrike">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1" i="0" u="none" strike="noStrike" dirty="0">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1" i="0" u="none" strike="noStrike">
                          <a:solidFill>
                            <a:srgbClr val="000000"/>
                          </a:solidFill>
                          <a:effectLst/>
                          <a:latin typeface="Century Gothic" panose="020B0502020202020204" pitchFamily="34" charset="0"/>
                        </a:rPr>
                        <a:t>500.0</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1" i="0" u="none" strike="noStrike">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1" i="0" u="none" strike="noStrike">
                          <a:solidFill>
                            <a:srgbClr val="000000"/>
                          </a:solidFill>
                          <a:effectLst/>
                          <a:latin typeface="Century Gothic" panose="020B0502020202020204" pitchFamily="34" charset="0"/>
                        </a:rPr>
                        <a:t>501.7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1" i="0" u="none" strike="noStrike">
                          <a:solidFill>
                            <a:srgbClr val="000000"/>
                          </a:solidFill>
                          <a:effectLst/>
                          <a:latin typeface="Century Gothic" panose="020B0502020202020204" pitchFamily="34" charset="0"/>
                        </a:rPr>
                        <a:t>0.3%</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1" i="0" u="none" strike="noStrike" dirty="0">
                          <a:solidFill>
                            <a:srgbClr val="000000"/>
                          </a:solidFill>
                          <a:effectLst/>
                          <a:latin typeface="Century Gothic" panose="020B0502020202020204" pitchFamily="34" charset="0"/>
                        </a:rPr>
                        <a:t>1.73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1" i="0" u="none" strike="noStrike">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extLst>
                  <a:ext uri="{0D108BD9-81ED-4DB2-BD59-A6C34878D82A}">
                    <a16:rowId xmlns:a16="http://schemas.microsoft.com/office/drawing/2014/main" xmlns="" val="1486056915"/>
                  </a:ext>
                </a:extLst>
              </a:tr>
              <a:tr h="134624">
                <a:tc>
                  <a:txBody>
                    <a:bodyPr/>
                    <a:lstStyle/>
                    <a:p>
                      <a:pPr algn="ctr" fontAlgn="ctr"/>
                      <a:r>
                        <a:rPr lang="es-MX" sz="800" b="0"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1"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extLst>
                  <a:ext uri="{0D108BD9-81ED-4DB2-BD59-A6C34878D82A}">
                    <a16:rowId xmlns:a16="http://schemas.microsoft.com/office/drawing/2014/main" xmlns="" val="2993087924"/>
                  </a:ext>
                </a:extLst>
              </a:tr>
              <a:tr h="134624">
                <a:tc>
                  <a:txBody>
                    <a:bodyPr/>
                    <a:lstStyle/>
                    <a:p>
                      <a:pPr algn="ctr" fontAlgn="ctr"/>
                      <a:r>
                        <a:rPr lang="es-MX" sz="800" b="0" i="0" u="none" strike="noStrike">
                          <a:solidFill>
                            <a:srgbClr val="000000"/>
                          </a:solidFill>
                          <a:effectLst/>
                          <a:latin typeface="Century Gothic" panose="020B0502020202020204" pitchFamily="34" charset="0"/>
                        </a:rPr>
                        <a:t>JBACOMER S5108</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Euro Stoxx 50</a:t>
                      </a:r>
                    </a:p>
                  </a:txBody>
                  <a:tcPr marL="0" marR="0" marT="0" marB="0" anchor="ctr">
                    <a:lnL>
                      <a:noFill/>
                    </a:lnL>
                    <a:lnR>
                      <a:noFill/>
                    </a:lnR>
                    <a:lnT>
                      <a:noFill/>
                    </a:lnT>
                    <a:lnB>
                      <a:noFill/>
                    </a:lnB>
                    <a:solidFill>
                      <a:srgbClr val="F2F2F2"/>
                    </a:solidFill>
                  </a:tcPr>
                </a:tc>
                <a:tc>
                  <a:txBody>
                    <a:bodyPr/>
                    <a:lstStyle/>
                    <a:p>
                      <a:pPr algn="ctr" fontAlgn="ctr"/>
                      <a:r>
                        <a:rPr lang="es-MX" sz="800" b="1" i="0" u="none" strike="noStrike" dirty="0">
                          <a:solidFill>
                            <a:srgbClr val="000000"/>
                          </a:solidFill>
                          <a:effectLst/>
                          <a:latin typeface="Century Gothic" panose="020B0502020202020204" pitchFamily="34" charset="0"/>
                        </a:rPr>
                        <a:t>23/11/2018</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3.0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0.7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170.0</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98.3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167.05</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-0.02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entury Gothic" panose="020B0502020202020204" pitchFamily="34" charset="0"/>
                        </a:rPr>
                        <a:t>-2.95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Mantener</a:t>
                      </a:r>
                    </a:p>
                  </a:txBody>
                  <a:tcPr marL="0" marR="0" marT="0" marB="0" anchor="ctr">
                    <a:lnL>
                      <a:noFill/>
                    </a:lnL>
                    <a:lnR>
                      <a:noFill/>
                    </a:lnR>
                    <a:lnT>
                      <a:noFill/>
                    </a:lnT>
                    <a:lnB>
                      <a:noFill/>
                    </a:lnB>
                    <a:solidFill>
                      <a:srgbClr val="F2F2F2"/>
                    </a:solidFill>
                  </a:tcPr>
                </a:tc>
                <a:extLst>
                  <a:ext uri="{0D108BD9-81ED-4DB2-BD59-A6C34878D82A}">
                    <a16:rowId xmlns:a16="http://schemas.microsoft.com/office/drawing/2014/main" xmlns="" val="4088262146"/>
                  </a:ext>
                </a:extLst>
              </a:tr>
              <a:tr h="134624">
                <a:tc>
                  <a:txBody>
                    <a:bodyPr/>
                    <a:lstStyle/>
                    <a:p>
                      <a:pPr algn="ctr" fontAlgn="ctr"/>
                      <a:r>
                        <a:rPr lang="es-MX" sz="800" b="1" i="0" u="none" strike="noStrike">
                          <a:solidFill>
                            <a:srgbClr val="000000"/>
                          </a:solidFill>
                          <a:effectLst/>
                          <a:latin typeface="Century Gothic" panose="020B0502020202020204" pitchFamily="34" charset="0"/>
                        </a:rPr>
                        <a:t>99SCOTIAB 7-15</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IXM/SX5E</a:t>
                      </a:r>
                    </a:p>
                  </a:txBody>
                  <a:tcPr marL="0" marR="0" marT="0" marB="0" anchor="ctr">
                    <a:lnL>
                      <a:noFill/>
                    </a:lnL>
                    <a:lnR>
                      <a:noFill/>
                    </a:lnR>
                    <a:lnT>
                      <a:noFill/>
                    </a:lnT>
                    <a:lnB>
                      <a:noFill/>
                    </a:lnB>
                    <a:solidFill>
                      <a:srgbClr val="F2F2F2"/>
                    </a:solidFill>
                  </a:tcPr>
                </a:tc>
                <a:tc>
                  <a:txBody>
                    <a:bodyPr/>
                    <a:lstStyle/>
                    <a:p>
                      <a:pPr algn="ctr" fontAlgn="ctr"/>
                      <a:r>
                        <a:rPr lang="es-MX" sz="800" b="1" i="0" u="none" strike="noStrike">
                          <a:solidFill>
                            <a:srgbClr val="000000"/>
                          </a:solidFill>
                          <a:effectLst/>
                          <a:latin typeface="Century Gothic" panose="020B0502020202020204" pitchFamily="34" charset="0"/>
                        </a:rPr>
                        <a:t>07/05/2018</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3.0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0.2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80.0</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110.0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entury Gothic" panose="020B0502020202020204" pitchFamily="34" charset="0"/>
                        </a:rPr>
                        <a:t>88.00</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0.10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entury Gothic" panose="020B0502020202020204" pitchFamily="34" charset="0"/>
                        </a:rPr>
                        <a:t>8.00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Mantener</a:t>
                      </a:r>
                    </a:p>
                  </a:txBody>
                  <a:tcPr marL="0" marR="0" marT="0" marB="0" anchor="ctr">
                    <a:lnL>
                      <a:noFill/>
                    </a:lnL>
                    <a:lnR>
                      <a:noFill/>
                    </a:lnR>
                    <a:lnT>
                      <a:noFill/>
                    </a:lnT>
                    <a:lnB>
                      <a:noFill/>
                    </a:lnB>
                    <a:solidFill>
                      <a:srgbClr val="F2F2F2"/>
                    </a:solidFill>
                  </a:tcPr>
                </a:tc>
                <a:extLst>
                  <a:ext uri="{0D108BD9-81ED-4DB2-BD59-A6C34878D82A}">
                    <a16:rowId xmlns:a16="http://schemas.microsoft.com/office/drawing/2014/main" xmlns="" val="1358726640"/>
                  </a:ext>
                </a:extLst>
              </a:tr>
              <a:tr h="134624">
                <a:tc>
                  <a:txBody>
                    <a:bodyPr/>
                    <a:lstStyle/>
                    <a:p>
                      <a:pPr algn="ctr" fontAlgn="ctr"/>
                      <a:r>
                        <a:rPr lang="es-MX" sz="800" b="1" i="0" u="none" strike="noStrike">
                          <a:solidFill>
                            <a:srgbClr val="000000"/>
                          </a:solidFill>
                          <a:effectLst/>
                          <a:latin typeface="Century Gothic" panose="020B0502020202020204" pitchFamily="34" charset="0"/>
                        </a:rPr>
                        <a:t>99SCOTIAB 19-15</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TIIE28</a:t>
                      </a:r>
                    </a:p>
                  </a:txBody>
                  <a:tcPr marL="0" marR="0" marT="0" marB="0" anchor="ctr">
                    <a:lnL>
                      <a:noFill/>
                    </a:lnL>
                    <a:lnR>
                      <a:noFill/>
                    </a:lnR>
                    <a:lnT>
                      <a:noFill/>
                    </a:lnT>
                    <a:lnB>
                      <a:noFill/>
                    </a:lnB>
                    <a:solidFill>
                      <a:srgbClr val="F2F2F2"/>
                    </a:solidFill>
                  </a:tcPr>
                </a:tc>
                <a:tc>
                  <a:txBody>
                    <a:bodyPr/>
                    <a:lstStyle/>
                    <a:p>
                      <a:pPr algn="ctr" fontAlgn="ctr"/>
                      <a:r>
                        <a:rPr lang="es-MX" sz="800" b="1" i="0" u="none" strike="noStrike">
                          <a:solidFill>
                            <a:srgbClr val="000000"/>
                          </a:solidFill>
                          <a:effectLst/>
                          <a:latin typeface="Century Gothic" panose="020B0502020202020204" pitchFamily="34" charset="0"/>
                        </a:rPr>
                        <a:t>15/06/2018</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2.6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0.3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120.0</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97.7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entury Gothic" panose="020B0502020202020204" pitchFamily="34" charset="0"/>
                        </a:rPr>
                        <a:t>117.26</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-0.02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-2.74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Mantener</a:t>
                      </a:r>
                    </a:p>
                  </a:txBody>
                  <a:tcPr marL="0" marR="0" marT="0" marB="0" anchor="ctr">
                    <a:lnL>
                      <a:noFill/>
                    </a:lnL>
                    <a:lnR>
                      <a:noFill/>
                    </a:lnR>
                    <a:lnT>
                      <a:noFill/>
                    </a:lnT>
                    <a:lnB>
                      <a:noFill/>
                    </a:lnB>
                    <a:solidFill>
                      <a:srgbClr val="F2F2F2"/>
                    </a:solidFill>
                  </a:tcPr>
                </a:tc>
                <a:extLst>
                  <a:ext uri="{0D108BD9-81ED-4DB2-BD59-A6C34878D82A}">
                    <a16:rowId xmlns:a16="http://schemas.microsoft.com/office/drawing/2014/main" xmlns="" val="3394246581"/>
                  </a:ext>
                </a:extLst>
              </a:tr>
              <a:tr h="134624">
                <a:tc>
                  <a:txBody>
                    <a:bodyPr/>
                    <a:lstStyle/>
                    <a:p>
                      <a:pPr algn="ctr" fontAlgn="ctr"/>
                      <a:r>
                        <a:rPr lang="es-MX" sz="800" b="0" i="0" u="none" strike="noStrike">
                          <a:solidFill>
                            <a:srgbClr val="000000"/>
                          </a:solidFill>
                          <a:effectLst/>
                          <a:latin typeface="Century Gothic" panose="020B0502020202020204" pitchFamily="34" charset="0"/>
                        </a:rPr>
                        <a:t>JBACOMER S5109</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TIIE28</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1" i="0" u="none" strike="noStrike" dirty="0">
                          <a:solidFill>
                            <a:srgbClr val="000000"/>
                          </a:solidFill>
                          <a:effectLst/>
                          <a:latin typeface="Century Gothic" panose="020B0502020202020204" pitchFamily="34" charset="0"/>
                        </a:rPr>
                        <a:t>07/06/2018</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2.6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0.3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170.0</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97.9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entury Gothic" panose="020B0502020202020204" pitchFamily="34" charset="0"/>
                        </a:rPr>
                        <a:t>166.40</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-0.02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-3.60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Mantener</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xmlns="" val="1137331738"/>
                  </a:ext>
                </a:extLst>
              </a:tr>
              <a:tr h="140743">
                <a:tc>
                  <a:txBody>
                    <a:bodyPr/>
                    <a:lstStyle/>
                    <a:p>
                      <a:pPr algn="ctr" fontAlgn="ctr"/>
                      <a:r>
                        <a:rPr lang="es-MX" sz="800" b="0" i="0" u="none" strike="noStrike">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0" i="0" u="none" strike="noStrike" dirty="0">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1" i="0" u="none" strike="noStrike">
                          <a:solidFill>
                            <a:srgbClr val="000000"/>
                          </a:solidFill>
                          <a:effectLst/>
                          <a:latin typeface="Century Gothic" panose="020B0502020202020204" pitchFamily="34" charset="0"/>
                        </a:rPr>
                        <a:t>540.0</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1" i="0" u="none" strike="noStrike">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1" i="0" u="none" strike="noStrike" dirty="0">
                          <a:solidFill>
                            <a:srgbClr val="000000"/>
                          </a:solidFill>
                          <a:effectLst/>
                          <a:latin typeface="Century Gothic" panose="020B0502020202020204" pitchFamily="34" charset="0"/>
                        </a:rPr>
                        <a:t>538.7</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1" i="0" u="none" strike="noStrike">
                          <a:solidFill>
                            <a:srgbClr val="000000"/>
                          </a:solidFill>
                          <a:effectLst/>
                          <a:latin typeface="Century Gothic" panose="020B0502020202020204" pitchFamily="34" charset="0"/>
                        </a:rPr>
                        <a:t>-0.2%</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1" i="0" u="none" strike="noStrike">
                          <a:solidFill>
                            <a:srgbClr val="000000"/>
                          </a:solidFill>
                          <a:effectLst/>
                          <a:latin typeface="Century Gothic" panose="020B0502020202020204" pitchFamily="34" charset="0"/>
                        </a:rPr>
                        <a:t>-1.29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1" i="0" u="none" strike="noStrike">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extLst>
                  <a:ext uri="{0D108BD9-81ED-4DB2-BD59-A6C34878D82A}">
                    <a16:rowId xmlns:a16="http://schemas.microsoft.com/office/drawing/2014/main" xmlns="" val="3569996743"/>
                  </a:ext>
                </a:extLst>
              </a:tr>
              <a:tr h="134624">
                <a:tc>
                  <a:txBody>
                    <a:bodyPr/>
                    <a:lstStyle/>
                    <a:p>
                      <a:pPr algn="ctr" fontAlgn="ctr"/>
                      <a:r>
                        <a:rPr lang="es-MX" sz="800" b="0"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dirty="0">
                          <a:solidFill>
                            <a:srgbClr val="000000"/>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dirty="0">
                          <a:solidFill>
                            <a:srgbClr val="000000"/>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extLst>
                  <a:ext uri="{0D108BD9-81ED-4DB2-BD59-A6C34878D82A}">
                    <a16:rowId xmlns:a16="http://schemas.microsoft.com/office/drawing/2014/main" xmlns="" val="1923186049"/>
                  </a:ext>
                </a:extLst>
              </a:tr>
              <a:tr h="134624">
                <a:tc>
                  <a:txBody>
                    <a:bodyPr/>
                    <a:lstStyle/>
                    <a:p>
                      <a:pPr algn="ctr" fontAlgn="ctr"/>
                      <a:r>
                        <a:rPr lang="es-MX" sz="800" b="1" i="0" u="none" strike="noStrike">
                          <a:solidFill>
                            <a:srgbClr val="000000"/>
                          </a:solidFill>
                          <a:effectLst/>
                          <a:latin typeface="Century Gothic" panose="020B0502020202020204" pitchFamily="34" charset="0"/>
                        </a:rPr>
                        <a:t>Total</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entury Gothic" panose="020B0502020202020204" pitchFamily="34" charset="0"/>
                        </a:rPr>
                        <a:t>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a:noFill/>
                    </a:lnB>
                    <a:solidFill>
                      <a:srgbClr val="F2F2F2"/>
                    </a:solidFill>
                  </a:tcPr>
                </a:tc>
                <a:tc>
                  <a:txBody>
                    <a:bodyPr/>
                    <a:lstStyle/>
                    <a:p>
                      <a:pPr algn="ctr" fontAlgn="ctr"/>
                      <a:r>
                        <a:rPr lang="es-MX" sz="800" b="1" i="0" u="none" strike="noStrike">
                          <a:solidFill>
                            <a:srgbClr val="000000"/>
                          </a:solidFill>
                          <a:effectLst/>
                          <a:latin typeface="Century Gothic" panose="020B0502020202020204" pitchFamily="34" charset="0"/>
                        </a:rPr>
                        <a:t>1,490.0</a:t>
                      </a:r>
                    </a:p>
                  </a:txBody>
                  <a:tcPr marL="0" marR="0" marT="0" marB="0" anchor="ctr">
                    <a:lnL>
                      <a:noFill/>
                    </a:lnL>
                    <a:lnR>
                      <a:noFill/>
                    </a:lnR>
                    <a:lnT>
                      <a:noFill/>
                    </a:lnT>
                    <a:lnB>
                      <a:noFill/>
                    </a:lnB>
                    <a:solidFill>
                      <a:srgbClr val="F2F2F2"/>
                    </a:solidFill>
                  </a:tcPr>
                </a:tc>
                <a:tc>
                  <a:txBody>
                    <a:bodyPr/>
                    <a:lstStyle/>
                    <a:p>
                      <a:pPr algn="ctr" fontAlgn="ctr"/>
                      <a:r>
                        <a:rPr lang="es-MX" sz="800" b="1"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a:noFill/>
                    </a:lnB>
                    <a:solidFill>
                      <a:srgbClr val="F2F2F2"/>
                    </a:solidFill>
                  </a:tcPr>
                </a:tc>
                <a:tc>
                  <a:txBody>
                    <a:bodyPr/>
                    <a:lstStyle/>
                    <a:p>
                      <a:pPr algn="ctr" fontAlgn="ctr"/>
                      <a:r>
                        <a:rPr lang="es-MX" sz="800" b="1" i="0" u="none" strike="noStrike" dirty="0">
                          <a:solidFill>
                            <a:srgbClr val="000000"/>
                          </a:solidFill>
                          <a:effectLst/>
                          <a:latin typeface="Century Gothic" panose="020B0502020202020204" pitchFamily="34" charset="0"/>
                        </a:rPr>
                        <a:t>1,491.6</a:t>
                      </a:r>
                    </a:p>
                  </a:txBody>
                  <a:tcPr marL="0" marR="0" marT="0" marB="0" anchor="ctr">
                    <a:lnL>
                      <a:noFill/>
                    </a:lnL>
                    <a:lnR>
                      <a:noFill/>
                    </a:lnR>
                    <a:lnT>
                      <a:noFill/>
                    </a:lnT>
                    <a:lnB>
                      <a:noFill/>
                    </a:lnB>
                    <a:solidFill>
                      <a:srgbClr val="F2F2F2"/>
                    </a:solidFill>
                  </a:tcPr>
                </a:tc>
                <a:tc>
                  <a:txBody>
                    <a:bodyPr/>
                    <a:lstStyle/>
                    <a:p>
                      <a:pPr algn="ctr" fontAlgn="ctr"/>
                      <a:r>
                        <a:rPr lang="es-MX" sz="800" b="1" i="0" u="none" strike="noStrike">
                          <a:solidFill>
                            <a:srgbClr val="000000"/>
                          </a:solidFill>
                          <a:effectLst/>
                          <a:latin typeface="Century Gothic" panose="020B0502020202020204" pitchFamily="34" charset="0"/>
                        </a:rPr>
                        <a:t>0.1%</a:t>
                      </a:r>
                    </a:p>
                  </a:txBody>
                  <a:tcPr marL="0" marR="0" marT="0" marB="0" anchor="ctr">
                    <a:lnL>
                      <a:noFill/>
                    </a:lnL>
                    <a:lnR>
                      <a:noFill/>
                    </a:lnR>
                    <a:lnT>
                      <a:noFill/>
                    </a:lnT>
                    <a:lnB>
                      <a:noFill/>
                    </a:lnB>
                    <a:solidFill>
                      <a:srgbClr val="F2F2F2"/>
                    </a:solidFill>
                  </a:tcPr>
                </a:tc>
                <a:tc>
                  <a:txBody>
                    <a:bodyPr/>
                    <a:lstStyle/>
                    <a:p>
                      <a:pPr algn="ctr" fontAlgn="ctr"/>
                      <a:r>
                        <a:rPr lang="es-MX" sz="800" b="1" i="0" u="none" strike="noStrike" dirty="0">
                          <a:solidFill>
                            <a:srgbClr val="000000"/>
                          </a:solidFill>
                          <a:effectLst/>
                          <a:latin typeface="Century Gothic" panose="020B0502020202020204" pitchFamily="34" charset="0"/>
                        </a:rPr>
                        <a:t>1.64 </a:t>
                      </a:r>
                    </a:p>
                  </a:txBody>
                  <a:tcPr marL="0" marR="0" marT="0" marB="0" anchor="ctr">
                    <a:lnL>
                      <a:noFill/>
                    </a:lnL>
                    <a:lnR>
                      <a:noFill/>
                    </a:lnR>
                    <a:lnT>
                      <a:noFill/>
                    </a:lnT>
                    <a:lnB>
                      <a:noFill/>
                    </a:lnB>
                    <a:solidFill>
                      <a:srgbClr val="F2F2F2"/>
                    </a:solidFill>
                  </a:tcPr>
                </a:tc>
                <a:tc>
                  <a:txBody>
                    <a:bodyPr/>
                    <a:lstStyle/>
                    <a:p>
                      <a:pPr algn="ctr" fontAlgn="ctr"/>
                      <a:r>
                        <a:rPr lang="es-MX" sz="800" b="1" i="0" u="none" strike="noStrike" dirty="0">
                          <a:solidFill>
                            <a:srgbClr val="000000"/>
                          </a:solidFill>
                          <a:effectLst/>
                          <a:latin typeface="Century Gothic" panose="020B0502020202020204" pitchFamily="34" charset="0"/>
                        </a:rPr>
                        <a:t> </a:t>
                      </a:r>
                    </a:p>
                  </a:txBody>
                  <a:tcPr marL="0" marR="0" marT="0" marB="0" anchor="ctr">
                    <a:lnL>
                      <a:noFill/>
                    </a:lnL>
                    <a:lnR>
                      <a:noFill/>
                    </a:lnR>
                    <a:lnT>
                      <a:noFill/>
                    </a:lnT>
                    <a:lnB>
                      <a:noFill/>
                    </a:lnB>
                    <a:solidFill>
                      <a:srgbClr val="F2F2F2"/>
                    </a:solidFill>
                  </a:tcPr>
                </a:tc>
                <a:extLst>
                  <a:ext uri="{0D108BD9-81ED-4DB2-BD59-A6C34878D82A}">
                    <a16:rowId xmlns:a16="http://schemas.microsoft.com/office/drawing/2014/main" xmlns="" val="179416380"/>
                  </a:ext>
                </a:extLst>
              </a:tr>
            </a:tbl>
          </a:graphicData>
        </a:graphic>
      </p:graphicFrame>
      <p:sp>
        <p:nvSpPr>
          <p:cNvPr id="6" name="1 Título">
            <a:extLst>
              <a:ext uri="{FF2B5EF4-FFF2-40B4-BE49-F238E27FC236}">
                <a16:creationId xmlns:a16="http://schemas.microsoft.com/office/drawing/2014/main" xmlns="" id="{B85F4E7C-1FC5-4740-82ED-58A95BC9E90F}"/>
              </a:ext>
            </a:extLst>
          </p:cNvPr>
          <p:cNvSpPr txBox="1">
            <a:spLocks/>
          </p:cNvSpPr>
          <p:nvPr/>
        </p:nvSpPr>
        <p:spPr bwMode="auto">
          <a:xfrm>
            <a:off x="457200" y="6569415"/>
            <a:ext cx="7407462" cy="31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90000"/>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ES" sz="1000" dirty="0">
                <a:solidFill>
                  <a:schemeClr val="tx1"/>
                </a:solidFill>
                <a:latin typeface="Century Gothic" panose="020B0502020202020204" pitchFamily="34" charset="0"/>
              </a:rPr>
              <a:t>Fuente:</a:t>
            </a:r>
            <a:r>
              <a:rPr lang="es-MX" sz="1000" dirty="0">
                <a:solidFill>
                  <a:schemeClr val="tx1"/>
                </a:solidFill>
                <a:latin typeface="Century Gothic" panose="020B0502020202020204" pitchFamily="34" charset="0"/>
              </a:rPr>
              <a:t> Elaborado por la Gerencia Sr. de Coordinación de Inversiones del Infonavit </a:t>
            </a:r>
            <a:r>
              <a:rPr lang="es-ES" sz="1000" dirty="0">
                <a:solidFill>
                  <a:schemeClr val="tx1"/>
                </a:solidFill>
                <a:latin typeface="Century Gothic" panose="020B0502020202020204" pitchFamily="34" charset="0"/>
              </a:rPr>
              <a:t> con datos al 26 de febrero de 2018.</a:t>
            </a:r>
            <a:endParaRPr lang="es-MX" sz="1000" dirty="0">
              <a:solidFill>
                <a:schemeClr val="tx1"/>
              </a:solidFill>
              <a:latin typeface="Century Gothic" panose="020B0502020202020204" pitchFamily="34" charset="0"/>
            </a:endParaRPr>
          </a:p>
        </p:txBody>
      </p:sp>
      <p:graphicFrame>
        <p:nvGraphicFramePr>
          <p:cNvPr id="7" name="Gráfico 6">
            <a:extLst>
              <a:ext uri="{FF2B5EF4-FFF2-40B4-BE49-F238E27FC236}">
                <a16:creationId xmlns:a16="http://schemas.microsoft.com/office/drawing/2014/main" xmlns="" id="{3DC46043-1868-43D8-A9C2-6E60ED044901}"/>
              </a:ext>
            </a:extLst>
          </p:cNvPr>
          <p:cNvGraphicFramePr>
            <a:graphicFrameLocks/>
          </p:cNvGraphicFramePr>
          <p:nvPr>
            <p:extLst/>
          </p:nvPr>
        </p:nvGraphicFramePr>
        <p:xfrm>
          <a:off x="134964" y="4777387"/>
          <a:ext cx="2942418" cy="178621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8" name="Gráfico 7">
            <a:extLst>
              <a:ext uri="{FF2B5EF4-FFF2-40B4-BE49-F238E27FC236}">
                <a16:creationId xmlns:a16="http://schemas.microsoft.com/office/drawing/2014/main" xmlns="" id="{EAF1D737-87BB-45DF-B6F2-CFE1EAABDFA4}"/>
              </a:ext>
            </a:extLst>
          </p:cNvPr>
          <p:cNvGraphicFramePr>
            <a:graphicFrameLocks/>
          </p:cNvGraphicFramePr>
          <p:nvPr>
            <p:extLst/>
          </p:nvPr>
        </p:nvGraphicFramePr>
        <p:xfrm>
          <a:off x="3077382" y="4783206"/>
          <a:ext cx="2942418" cy="1786209"/>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9" name="Gráfico 8">
            <a:extLst>
              <a:ext uri="{FF2B5EF4-FFF2-40B4-BE49-F238E27FC236}">
                <a16:creationId xmlns:a16="http://schemas.microsoft.com/office/drawing/2014/main" xmlns="" id="{B7F24CAB-8B83-47F9-93D3-F8F9E98A5840}"/>
              </a:ext>
            </a:extLst>
          </p:cNvPr>
          <p:cNvGraphicFramePr>
            <a:graphicFrameLocks/>
          </p:cNvGraphicFramePr>
          <p:nvPr>
            <p:extLst/>
          </p:nvPr>
        </p:nvGraphicFramePr>
        <p:xfrm>
          <a:off x="6019800" y="4775318"/>
          <a:ext cx="2942418" cy="1785075"/>
        </p:xfrm>
        <a:graphic>
          <a:graphicData uri="http://schemas.openxmlformats.org/drawingml/2006/chart">
            <c:chart xmlns:c="http://schemas.openxmlformats.org/drawingml/2006/chart" xmlns:r="http://schemas.openxmlformats.org/officeDocument/2006/relationships" r:id="rId4"/>
          </a:graphicData>
        </a:graphic>
      </p:graphicFrame>
      <p:sp>
        <p:nvSpPr>
          <p:cNvPr id="10" name="3 Marcador de número de diapositiva"/>
          <p:cNvSpPr>
            <a:spLocks noGrp="1"/>
          </p:cNvSpPr>
          <p:nvPr>
            <p:ph type="sldNum" sz="quarter" idx="12"/>
          </p:nvPr>
        </p:nvSpPr>
        <p:spPr>
          <a:xfrm>
            <a:off x="8586211" y="6495842"/>
            <a:ext cx="552298" cy="365125"/>
          </a:xfrm>
        </p:spPr>
        <p:txBody>
          <a:bodyPr/>
          <a:lstStyle/>
          <a:p>
            <a:pPr algn="ctr"/>
            <a:fld id="{05E83AA4-A00D-4AA0-8FE8-B93C9F3EC141}" type="slidenum">
              <a:rPr lang="es-ES" altLang="es-MX" smtClean="0">
                <a:latin typeface="Century Gothic" panose="020B0502020202020204" pitchFamily="34" charset="0"/>
              </a:rPr>
              <a:pPr algn="ctr"/>
              <a:t>67</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344988544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p:txBody>
          <a:bodyPr/>
          <a:lstStyle/>
          <a:p>
            <a:r>
              <a:rPr lang="es-MX" sz="2000" b="1" dirty="0">
                <a:latin typeface="Century Gothic" panose="020B0502020202020204" pitchFamily="34" charset="0"/>
              </a:rPr>
              <a:t>Fibras </a:t>
            </a:r>
            <a:r>
              <a:rPr lang="es-MX" sz="2000" b="1" dirty="0">
                <a:latin typeface="Century Gothic" panose="020B0502020202020204" pitchFamily="34" charset="0"/>
                <a:hlinkClick r:id="rId2" action="ppaction://hlinksldjump"/>
              </a:rPr>
              <a:t>FANVIT</a:t>
            </a:r>
            <a:r>
              <a:rPr lang="es-MX" sz="2000" b="1" dirty="0">
                <a:latin typeface="Century Gothic" panose="020B0502020202020204" pitchFamily="34" charset="0"/>
              </a:rPr>
              <a:t> (2.6% del Activo Neto)</a:t>
            </a:r>
          </a:p>
        </p:txBody>
      </p:sp>
      <p:sp>
        <p:nvSpPr>
          <p:cNvPr id="2" name="1 Marcador de número de diapositiva"/>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68</a:t>
            </a:fld>
            <a:endParaRPr lang="es-ES" altLang="es-MX" dirty="0">
              <a:latin typeface="Century Gothic" panose="020B0502020202020204" pitchFamily="34" charset="0"/>
            </a:endParaRPr>
          </a:p>
        </p:txBody>
      </p:sp>
      <p:sp>
        <p:nvSpPr>
          <p:cNvPr id="6" name="1 Título"/>
          <p:cNvSpPr txBox="1">
            <a:spLocks/>
          </p:cNvSpPr>
          <p:nvPr/>
        </p:nvSpPr>
        <p:spPr bwMode="auto">
          <a:xfrm>
            <a:off x="457200" y="6529435"/>
            <a:ext cx="7407462" cy="31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90000"/>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ES" sz="1000" dirty="0">
                <a:solidFill>
                  <a:schemeClr val="tx1"/>
                </a:solidFill>
                <a:latin typeface="Century Gothic" panose="020B0502020202020204" pitchFamily="34" charset="0"/>
              </a:rPr>
              <a:t>Fuente:</a:t>
            </a:r>
            <a:r>
              <a:rPr lang="es-MX" sz="1000" dirty="0">
                <a:solidFill>
                  <a:schemeClr val="tx1"/>
                </a:solidFill>
                <a:latin typeface="Century Gothic" panose="020B0502020202020204" pitchFamily="34" charset="0"/>
              </a:rPr>
              <a:t> Elaborado por la Gerencia Sr. de Coordinación de Inversiones del Infonavit </a:t>
            </a:r>
            <a:r>
              <a:rPr lang="es-ES" sz="1000" dirty="0">
                <a:solidFill>
                  <a:schemeClr val="tx1"/>
                </a:solidFill>
                <a:latin typeface="Century Gothic" panose="020B0502020202020204" pitchFamily="34" charset="0"/>
              </a:rPr>
              <a:t>con datos al 28 de febrero de 2018.</a:t>
            </a:r>
            <a:endParaRPr lang="es-MX" sz="1000" dirty="0">
              <a:solidFill>
                <a:schemeClr val="tx1"/>
              </a:solidFill>
              <a:latin typeface="Century Gothic" panose="020B0502020202020204" pitchFamily="34" charset="0"/>
            </a:endParaRPr>
          </a:p>
        </p:txBody>
      </p:sp>
      <p:sp>
        <p:nvSpPr>
          <p:cNvPr id="8" name="CuadroTexto 7">
            <a:extLst>
              <a:ext uri="{FF2B5EF4-FFF2-40B4-BE49-F238E27FC236}">
                <a16:creationId xmlns:a16="http://schemas.microsoft.com/office/drawing/2014/main" xmlns="" id="{619EE4C3-B9FC-4E2C-B3B9-32C327D5B321}"/>
              </a:ext>
            </a:extLst>
          </p:cNvPr>
          <p:cNvSpPr txBox="1"/>
          <p:nvPr/>
        </p:nvSpPr>
        <p:spPr>
          <a:xfrm>
            <a:off x="230931" y="4348214"/>
            <a:ext cx="8682138" cy="2339102"/>
          </a:xfrm>
          <a:prstGeom prst="rect">
            <a:avLst/>
          </a:prstGeom>
          <a:noFill/>
        </p:spPr>
        <p:txBody>
          <a:bodyPr wrap="square" rtlCol="0">
            <a:spAutoFit/>
          </a:bodyPr>
          <a:lstStyle/>
          <a:p>
            <a:pPr marL="285750" indent="-285750" algn="just">
              <a:lnSpc>
                <a:spcPct val="150000"/>
              </a:lnSpc>
              <a:spcBef>
                <a:spcPts val="600"/>
              </a:spcBef>
              <a:spcAft>
                <a:spcPts val="600"/>
              </a:spcAft>
              <a:buClr>
                <a:srgbClr val="C00000"/>
              </a:buClr>
              <a:buFont typeface="Arial" panose="020B0604020202020204" pitchFamily="34" charset="0"/>
              <a:buChar char="•"/>
            </a:pPr>
            <a:r>
              <a:rPr lang="es-MX" sz="1200" dirty="0">
                <a:latin typeface="Century Gothic" panose="020B0502020202020204" pitchFamily="34" charset="0"/>
              </a:rPr>
              <a:t>El portafolio de FIBRAS presenta una exposición de 2.6% del Activo Neto, distribuido en seis instrumentos. La mayor concentración esta en Terra13 con un monto de $1,109 mdp (0.9% del Activo Neto y 35.0% de la exposición a este activo), en tanto la Fibra de menor exposición es FibraHD con $3 mdp.</a:t>
            </a:r>
          </a:p>
          <a:p>
            <a:pPr marL="285750" lvl="0" indent="-285750" algn="just">
              <a:lnSpc>
                <a:spcPct val="150000"/>
              </a:lnSpc>
              <a:spcBef>
                <a:spcPts val="600"/>
              </a:spcBef>
              <a:spcAft>
                <a:spcPts val="600"/>
              </a:spcAft>
              <a:buClr>
                <a:srgbClr val="C00000"/>
              </a:buClr>
              <a:buFont typeface="Arial" panose="020B0604020202020204" pitchFamily="34" charset="0"/>
              <a:buChar char="•"/>
            </a:pPr>
            <a:r>
              <a:rPr lang="es-MX" sz="1200" dirty="0">
                <a:latin typeface="Century Gothic" panose="020B0502020202020204" pitchFamily="34" charset="0"/>
              </a:rPr>
              <a:t>El portafolio tiene más exposición al </a:t>
            </a:r>
            <a:r>
              <a:rPr lang="es-MX" sz="1200" b="1" dirty="0">
                <a:latin typeface="Century Gothic" panose="020B0502020202020204" pitchFamily="34" charset="0"/>
              </a:rPr>
              <a:t>sector industrial </a:t>
            </a:r>
            <a:r>
              <a:rPr lang="es-MX" sz="1200" dirty="0">
                <a:latin typeface="Century Gothic" panose="020B0502020202020204" pitchFamily="34" charset="0"/>
              </a:rPr>
              <a:t>a pesar de la turbulencia reciente por la incertidumbre de la renegociación del TLC. Esta mayor exposición se debe a que, dado que sus ingresos están denominados mayoritariamente en dólares, son más capaces de mantener sus márgenes y dividendos atractivos.    </a:t>
            </a:r>
          </a:p>
          <a:p>
            <a:pPr marL="285750" indent="-285750" algn="just">
              <a:lnSpc>
                <a:spcPct val="150000"/>
              </a:lnSpc>
              <a:spcBef>
                <a:spcPts val="600"/>
              </a:spcBef>
              <a:spcAft>
                <a:spcPts val="600"/>
              </a:spcAft>
              <a:buClr>
                <a:srgbClr val="C00000"/>
              </a:buClr>
              <a:buFont typeface="Arial" panose="020B0604020202020204" pitchFamily="34" charset="0"/>
              <a:buChar char="•"/>
            </a:pPr>
            <a:endParaRPr lang="es-MX" sz="1200" dirty="0">
              <a:latin typeface="Century Gothic" panose="020B0502020202020204" pitchFamily="34" charset="0"/>
            </a:endParaRPr>
          </a:p>
        </p:txBody>
      </p:sp>
      <p:graphicFrame>
        <p:nvGraphicFramePr>
          <p:cNvPr id="11" name="Tabla 10">
            <a:extLst>
              <a:ext uri="{FF2B5EF4-FFF2-40B4-BE49-F238E27FC236}">
                <a16:creationId xmlns:a16="http://schemas.microsoft.com/office/drawing/2014/main" xmlns="" id="{DA79DE24-09ED-44CE-B90C-07CCCA871611}"/>
              </a:ext>
            </a:extLst>
          </p:cNvPr>
          <p:cNvGraphicFramePr>
            <a:graphicFrameLocks noGrp="1"/>
          </p:cNvGraphicFramePr>
          <p:nvPr>
            <p:extLst>
              <p:ext uri="{D42A27DB-BD31-4B8C-83A1-F6EECF244321}">
                <p14:modId xmlns:p14="http://schemas.microsoft.com/office/powerpoint/2010/main" val="816885469"/>
              </p:ext>
            </p:extLst>
          </p:nvPr>
        </p:nvGraphicFramePr>
        <p:xfrm>
          <a:off x="1835696" y="1700161"/>
          <a:ext cx="5904656" cy="2428875"/>
        </p:xfrm>
        <a:graphic>
          <a:graphicData uri="http://schemas.openxmlformats.org/drawingml/2006/table">
            <a:tbl>
              <a:tblPr/>
              <a:tblGrid>
                <a:gridCol w="1326734">
                  <a:extLst>
                    <a:ext uri="{9D8B030D-6E8A-4147-A177-3AD203B41FA5}">
                      <a16:colId xmlns:a16="http://schemas.microsoft.com/office/drawing/2014/main" xmlns="" val="4133731894"/>
                    </a:ext>
                  </a:extLst>
                </a:gridCol>
                <a:gridCol w="912130">
                  <a:extLst>
                    <a:ext uri="{9D8B030D-6E8A-4147-A177-3AD203B41FA5}">
                      <a16:colId xmlns:a16="http://schemas.microsoft.com/office/drawing/2014/main" xmlns="" val="2806141070"/>
                    </a:ext>
                  </a:extLst>
                </a:gridCol>
                <a:gridCol w="860303">
                  <a:extLst>
                    <a:ext uri="{9D8B030D-6E8A-4147-A177-3AD203B41FA5}">
                      <a16:colId xmlns:a16="http://schemas.microsoft.com/office/drawing/2014/main" xmlns="" val="2149688904"/>
                    </a:ext>
                  </a:extLst>
                </a:gridCol>
                <a:gridCol w="1064151">
                  <a:extLst>
                    <a:ext uri="{9D8B030D-6E8A-4147-A177-3AD203B41FA5}">
                      <a16:colId xmlns:a16="http://schemas.microsoft.com/office/drawing/2014/main" xmlns="" val="2668705991"/>
                    </a:ext>
                  </a:extLst>
                </a:gridCol>
                <a:gridCol w="912130">
                  <a:extLst>
                    <a:ext uri="{9D8B030D-6E8A-4147-A177-3AD203B41FA5}">
                      <a16:colId xmlns:a16="http://schemas.microsoft.com/office/drawing/2014/main" xmlns="" val="687764743"/>
                    </a:ext>
                  </a:extLst>
                </a:gridCol>
                <a:gridCol w="829208">
                  <a:extLst>
                    <a:ext uri="{9D8B030D-6E8A-4147-A177-3AD203B41FA5}">
                      <a16:colId xmlns:a16="http://schemas.microsoft.com/office/drawing/2014/main" xmlns="" val="97413861"/>
                    </a:ext>
                  </a:extLst>
                </a:gridCol>
              </a:tblGrid>
              <a:tr h="342900">
                <a:tc>
                  <a:txBody>
                    <a:bodyPr/>
                    <a:lstStyle/>
                    <a:p>
                      <a:pPr algn="ctr" fontAlgn="ctr"/>
                      <a:r>
                        <a:rPr lang="es-MX" sz="1000" b="1" i="0" u="none" strike="noStrike">
                          <a:solidFill>
                            <a:srgbClr val="1F4E78"/>
                          </a:solidFill>
                          <a:effectLst/>
                          <a:latin typeface="Century Gothic" panose="020B0502020202020204" pitchFamily="34" charset="0"/>
                        </a:rPr>
                        <a:t>Instrumento</a:t>
                      </a:r>
                    </a:p>
                  </a:txBody>
                  <a:tcPr marL="9525" marR="9525" marT="9525" marB="0" anchor="ctr">
                    <a:lnL w="19050" cap="flat" cmpd="sng" algn="ctr">
                      <a:solidFill>
                        <a:srgbClr val="C00000"/>
                      </a:solidFill>
                      <a:prstDash val="solid"/>
                      <a:round/>
                      <a:headEnd type="none" w="med" len="med"/>
                      <a:tailEnd type="none" w="med" len="med"/>
                    </a:lnL>
                    <a:lnR>
                      <a:noFill/>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1000" b="1" i="0" u="none" strike="noStrike">
                          <a:solidFill>
                            <a:srgbClr val="1F4E78"/>
                          </a:solidFill>
                          <a:effectLst/>
                          <a:latin typeface="Century Gothic" panose="020B0502020202020204" pitchFamily="34" charset="0"/>
                        </a:rPr>
                        <a:t>Monto (mdp)</a:t>
                      </a:r>
                    </a:p>
                  </a:txBody>
                  <a:tcPr marL="9525" marR="9525" marT="9525" marB="0" anchor="ctr">
                    <a:lnL>
                      <a:noFill/>
                    </a:lnL>
                    <a:lnR>
                      <a:noFill/>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1000" b="1" i="0" u="none" strike="noStrike">
                          <a:solidFill>
                            <a:srgbClr val="1F4E78"/>
                          </a:solidFill>
                          <a:effectLst/>
                          <a:latin typeface="Century Gothic" panose="020B0502020202020204" pitchFamily="34" charset="0"/>
                        </a:rPr>
                        <a:t>% Portafolio</a:t>
                      </a:r>
                    </a:p>
                  </a:txBody>
                  <a:tcPr marL="9525" marR="9525" marT="9525"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1000" b="1" i="0" u="none" strike="noStrike">
                          <a:solidFill>
                            <a:srgbClr val="1F4E78"/>
                          </a:solidFill>
                          <a:effectLst/>
                          <a:latin typeface="Century Gothic" panose="020B0502020202020204" pitchFamily="34" charset="0"/>
                        </a:rPr>
                        <a:t>Costo Prom Unit. Adq.</a:t>
                      </a:r>
                    </a:p>
                  </a:txBody>
                  <a:tcPr marL="9525" marR="9525" marT="9525" marB="0" anchor="ctr">
                    <a:lnL w="19050" cap="flat" cmpd="sng" algn="ctr">
                      <a:solidFill>
                        <a:srgbClr val="C00000"/>
                      </a:solidFill>
                      <a:prstDash val="solid"/>
                      <a:round/>
                      <a:headEnd type="none" w="med" len="med"/>
                      <a:tailEnd type="none" w="med" len="med"/>
                    </a:lnL>
                    <a:lnR>
                      <a:noFill/>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1000" b="1" i="0" u="none" strike="noStrike">
                          <a:solidFill>
                            <a:srgbClr val="1F4E78"/>
                          </a:solidFill>
                          <a:effectLst/>
                          <a:latin typeface="Century Gothic" panose="020B0502020202020204" pitchFamily="34" charset="0"/>
                        </a:rPr>
                        <a:t>Valor Actual</a:t>
                      </a:r>
                    </a:p>
                  </a:txBody>
                  <a:tcPr marL="9525" marR="9525" marT="9525" marB="0" anchor="ctr">
                    <a:lnL>
                      <a:noFill/>
                    </a:lnL>
                    <a:lnR>
                      <a:noFill/>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1000" b="1" i="0" u="none" strike="noStrike">
                          <a:solidFill>
                            <a:srgbClr val="1F4E78"/>
                          </a:solidFill>
                          <a:effectLst/>
                          <a:latin typeface="Century Gothic" panose="020B0502020202020204" pitchFamily="34" charset="0"/>
                        </a:rPr>
                        <a:t>Rendimiento</a:t>
                      </a:r>
                    </a:p>
                  </a:txBody>
                  <a:tcPr marL="9525" marR="9525" marT="9525"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305453076"/>
                  </a:ext>
                </a:extLst>
              </a:tr>
              <a:tr h="219075">
                <a:tc>
                  <a:txBody>
                    <a:bodyPr/>
                    <a:lstStyle/>
                    <a:p>
                      <a:pPr algn="ctr" fontAlgn="b"/>
                      <a:r>
                        <a:rPr lang="es-MX" sz="1100" b="0" i="0" u="none" strike="noStrike">
                          <a:solidFill>
                            <a:srgbClr val="1F4E78"/>
                          </a:solidFill>
                          <a:effectLst/>
                          <a:latin typeface="Century Gothic" panose="020B0502020202020204" pitchFamily="34" charset="0"/>
                        </a:rPr>
                        <a:t>CF_FIBRAMQ_12</a:t>
                      </a:r>
                    </a:p>
                  </a:txBody>
                  <a:tcPr marL="9525" marR="9525" marT="9525" marB="0" anchor="b">
                    <a:lnL w="19050" cap="flat" cmpd="sng" algn="ctr">
                      <a:solidFill>
                        <a:srgbClr val="C00000"/>
                      </a:solidFill>
                      <a:prstDash val="solid"/>
                      <a:round/>
                      <a:headEnd type="none" w="med" len="med"/>
                      <a:tailEnd type="none" w="med" len="med"/>
                    </a:lnL>
                    <a:lnR>
                      <a:noFill/>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ctr"/>
                      <a:r>
                        <a:rPr lang="es-MX" sz="1000" b="0" i="0" u="none" strike="noStrike">
                          <a:solidFill>
                            <a:srgbClr val="1F4E78"/>
                          </a:solidFill>
                          <a:effectLst/>
                          <a:latin typeface="Century Gothic" panose="020B0502020202020204" pitchFamily="34" charset="0"/>
                        </a:rPr>
                        <a:t>534</a:t>
                      </a:r>
                    </a:p>
                  </a:txBody>
                  <a:tcPr marL="9525" marR="9525" marT="9525" marB="0" anchor="ctr">
                    <a:lnL>
                      <a:noFill/>
                    </a:lnL>
                    <a:lnR>
                      <a:noFill/>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ctr"/>
                      <a:r>
                        <a:rPr lang="es-MX" sz="1000" b="0" i="0" u="none" strike="noStrike">
                          <a:solidFill>
                            <a:srgbClr val="1F4E78"/>
                          </a:solidFill>
                          <a:effectLst/>
                          <a:latin typeface="Century Gothic" panose="020B0502020202020204" pitchFamily="34" charset="0"/>
                        </a:rPr>
                        <a:t>0.4%</a:t>
                      </a:r>
                    </a:p>
                  </a:txBody>
                  <a:tcPr marL="9525" marR="9525" marT="9525"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ctr"/>
                      <a:r>
                        <a:rPr lang="es-MX" sz="1000" b="0" i="0" u="none" strike="noStrike">
                          <a:solidFill>
                            <a:srgbClr val="1F4E78"/>
                          </a:solidFill>
                          <a:effectLst/>
                          <a:latin typeface="Century Gothic" panose="020B0502020202020204" pitchFamily="34" charset="0"/>
                        </a:rPr>
                        <a:t>20.8</a:t>
                      </a:r>
                    </a:p>
                  </a:txBody>
                  <a:tcPr marL="9525" marR="9525" marT="9525" marB="0" anchor="ctr">
                    <a:lnL w="19050" cap="flat" cmpd="sng" algn="ctr">
                      <a:solidFill>
                        <a:srgbClr val="C00000"/>
                      </a:solidFill>
                      <a:prstDash val="solid"/>
                      <a:round/>
                      <a:headEnd type="none" w="med" len="med"/>
                      <a:tailEnd type="none" w="med" len="med"/>
                    </a:lnL>
                    <a:lnR>
                      <a:noFill/>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ctr"/>
                      <a:r>
                        <a:rPr lang="es-MX" sz="1000" b="0" i="0" u="none" strike="noStrike">
                          <a:solidFill>
                            <a:srgbClr val="1F4E78"/>
                          </a:solidFill>
                          <a:effectLst/>
                          <a:latin typeface="Century Gothic" panose="020B0502020202020204" pitchFamily="34" charset="0"/>
                        </a:rPr>
                        <a:t>20.0</a:t>
                      </a:r>
                    </a:p>
                  </a:txBody>
                  <a:tcPr marL="9525" marR="9525" marT="9525" marB="0" anchor="ctr">
                    <a:lnL>
                      <a:noFill/>
                    </a:lnL>
                    <a:lnR>
                      <a:noFill/>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ctr"/>
                      <a:r>
                        <a:rPr lang="es-MX" sz="1000" b="0" i="0" u="none" strike="noStrike">
                          <a:solidFill>
                            <a:srgbClr val="1F4E78"/>
                          </a:solidFill>
                          <a:effectLst/>
                          <a:latin typeface="Century Gothic" panose="020B0502020202020204" pitchFamily="34" charset="0"/>
                        </a:rPr>
                        <a:t>-3.8%</a:t>
                      </a:r>
                    </a:p>
                  </a:txBody>
                  <a:tcPr marL="9525" marR="9525" marT="9525"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xmlns="" val="1756655224"/>
                  </a:ext>
                </a:extLst>
              </a:tr>
              <a:tr h="209550">
                <a:tc>
                  <a:txBody>
                    <a:bodyPr/>
                    <a:lstStyle/>
                    <a:p>
                      <a:pPr algn="ctr" fontAlgn="b"/>
                      <a:r>
                        <a:rPr lang="es-MX" sz="1100" b="0" i="0" u="none" strike="noStrike">
                          <a:solidFill>
                            <a:srgbClr val="1F4E78"/>
                          </a:solidFill>
                          <a:effectLst/>
                          <a:latin typeface="Century Gothic" panose="020B0502020202020204" pitchFamily="34" charset="0"/>
                        </a:rPr>
                        <a:t>CF_FIBRAPL_14</a:t>
                      </a:r>
                    </a:p>
                  </a:txBody>
                  <a:tcPr marL="9525" marR="9525" marT="9525" marB="0" anchor="b">
                    <a:lnL w="19050" cap="flat" cmpd="sng" algn="ctr">
                      <a:solidFill>
                        <a:srgbClr val="C00000"/>
                      </a:solidFill>
                      <a:prstDash val="solid"/>
                      <a:round/>
                      <a:headEnd type="none" w="med" len="med"/>
                      <a:tailEnd type="none" w="med" len="med"/>
                    </a:lnL>
                    <a:lnR>
                      <a:noFill/>
                    </a:lnR>
                    <a:lnT>
                      <a:noFill/>
                    </a:lnT>
                    <a:lnB>
                      <a:noFill/>
                    </a:lnB>
                    <a:solidFill>
                      <a:srgbClr val="D9D9D9"/>
                    </a:solidFill>
                  </a:tcPr>
                </a:tc>
                <a:tc>
                  <a:txBody>
                    <a:bodyPr/>
                    <a:lstStyle/>
                    <a:p>
                      <a:pPr algn="ctr" fontAlgn="ctr"/>
                      <a:r>
                        <a:rPr lang="es-MX" sz="1000" b="0" i="0" u="none" strike="noStrike">
                          <a:solidFill>
                            <a:srgbClr val="1F4E78"/>
                          </a:solidFill>
                          <a:effectLst/>
                          <a:latin typeface="Century Gothic" panose="020B0502020202020204" pitchFamily="34" charset="0"/>
                        </a:rPr>
                        <a:t>408</a:t>
                      </a:r>
                    </a:p>
                  </a:txBody>
                  <a:tcPr marL="9525" marR="9525" marT="9525" marB="0" anchor="ctr">
                    <a:lnL>
                      <a:noFill/>
                    </a:lnL>
                    <a:lnR>
                      <a:noFill/>
                    </a:lnR>
                    <a:lnT>
                      <a:noFill/>
                    </a:lnT>
                    <a:lnB>
                      <a:noFill/>
                    </a:lnB>
                    <a:solidFill>
                      <a:srgbClr val="D9D9D9"/>
                    </a:solidFill>
                  </a:tcPr>
                </a:tc>
                <a:tc>
                  <a:txBody>
                    <a:bodyPr/>
                    <a:lstStyle/>
                    <a:p>
                      <a:pPr algn="ctr" fontAlgn="ctr"/>
                      <a:r>
                        <a:rPr lang="es-MX" sz="1000" b="0" i="0" u="none" strike="noStrike">
                          <a:solidFill>
                            <a:srgbClr val="1F4E78"/>
                          </a:solidFill>
                          <a:effectLst/>
                          <a:latin typeface="Century Gothic" panose="020B0502020202020204" pitchFamily="34" charset="0"/>
                        </a:rPr>
                        <a:t>0.3%</a:t>
                      </a:r>
                    </a:p>
                  </a:txBody>
                  <a:tcPr marL="9525" marR="9525" marT="9525" marB="0" anchor="ctr">
                    <a:lnL>
                      <a:noFill/>
                    </a:lnL>
                    <a:lnR w="19050" cap="flat" cmpd="sng" algn="ctr">
                      <a:solidFill>
                        <a:srgbClr val="C00000"/>
                      </a:solidFill>
                      <a:prstDash val="solid"/>
                      <a:round/>
                      <a:headEnd type="none" w="med" len="med"/>
                      <a:tailEnd type="none" w="med" len="med"/>
                    </a:lnR>
                    <a:lnT>
                      <a:noFill/>
                    </a:lnT>
                    <a:lnB>
                      <a:noFill/>
                    </a:lnB>
                    <a:solidFill>
                      <a:srgbClr val="D9D9D9"/>
                    </a:solidFill>
                  </a:tcPr>
                </a:tc>
                <a:tc>
                  <a:txBody>
                    <a:bodyPr/>
                    <a:lstStyle/>
                    <a:p>
                      <a:pPr algn="ctr" fontAlgn="ctr"/>
                      <a:r>
                        <a:rPr lang="es-MX" sz="1000" b="0" i="0" u="none" strike="noStrike">
                          <a:solidFill>
                            <a:srgbClr val="1F4E78"/>
                          </a:solidFill>
                          <a:effectLst/>
                          <a:latin typeface="Century Gothic" panose="020B0502020202020204" pitchFamily="34" charset="0"/>
                        </a:rPr>
                        <a:t>34.0</a:t>
                      </a:r>
                    </a:p>
                  </a:txBody>
                  <a:tcPr marL="9525" marR="9525" marT="9525" marB="0" anchor="ctr">
                    <a:lnL w="19050" cap="flat" cmpd="sng" algn="ctr">
                      <a:solidFill>
                        <a:srgbClr val="C00000"/>
                      </a:solidFill>
                      <a:prstDash val="solid"/>
                      <a:round/>
                      <a:headEnd type="none" w="med" len="med"/>
                      <a:tailEnd type="none" w="med" len="med"/>
                    </a:lnL>
                    <a:lnR>
                      <a:noFill/>
                    </a:lnR>
                    <a:lnT>
                      <a:noFill/>
                    </a:lnT>
                    <a:lnB>
                      <a:noFill/>
                    </a:lnB>
                    <a:solidFill>
                      <a:srgbClr val="D9D9D9"/>
                    </a:solidFill>
                  </a:tcPr>
                </a:tc>
                <a:tc>
                  <a:txBody>
                    <a:bodyPr/>
                    <a:lstStyle/>
                    <a:p>
                      <a:pPr algn="ctr" fontAlgn="ctr"/>
                      <a:r>
                        <a:rPr lang="es-MX" sz="1000" b="0" i="0" u="none" strike="noStrike">
                          <a:solidFill>
                            <a:srgbClr val="1F4E78"/>
                          </a:solidFill>
                          <a:effectLst/>
                          <a:latin typeface="Century Gothic" panose="020B0502020202020204" pitchFamily="34" charset="0"/>
                        </a:rPr>
                        <a:t>35.4</a:t>
                      </a:r>
                    </a:p>
                  </a:txBody>
                  <a:tcPr marL="9525" marR="9525" marT="9525" marB="0" anchor="ctr">
                    <a:lnL>
                      <a:noFill/>
                    </a:lnL>
                    <a:lnR>
                      <a:noFill/>
                    </a:lnR>
                    <a:lnT>
                      <a:noFill/>
                    </a:lnT>
                    <a:lnB>
                      <a:noFill/>
                    </a:lnB>
                    <a:solidFill>
                      <a:srgbClr val="D9D9D9"/>
                    </a:solidFill>
                  </a:tcPr>
                </a:tc>
                <a:tc>
                  <a:txBody>
                    <a:bodyPr/>
                    <a:lstStyle/>
                    <a:p>
                      <a:pPr algn="ctr" fontAlgn="ctr"/>
                      <a:r>
                        <a:rPr lang="es-MX" sz="1000" b="0" i="0" u="none" strike="noStrike">
                          <a:solidFill>
                            <a:srgbClr val="1F4E78"/>
                          </a:solidFill>
                          <a:effectLst/>
                          <a:latin typeface="Century Gothic" panose="020B0502020202020204" pitchFamily="34" charset="0"/>
                        </a:rPr>
                        <a:t>4.0%</a:t>
                      </a:r>
                    </a:p>
                  </a:txBody>
                  <a:tcPr marL="9525" marR="9525" marT="9525" marB="0" anchor="ctr">
                    <a:lnL>
                      <a:noFill/>
                    </a:lnL>
                    <a:lnR w="19050" cap="flat" cmpd="sng" algn="ctr">
                      <a:solidFill>
                        <a:srgbClr val="C00000"/>
                      </a:solidFill>
                      <a:prstDash val="solid"/>
                      <a:round/>
                      <a:headEnd type="none" w="med" len="med"/>
                      <a:tailEnd type="none" w="med" len="med"/>
                    </a:lnR>
                    <a:lnT>
                      <a:noFill/>
                    </a:lnT>
                    <a:lnB>
                      <a:noFill/>
                    </a:lnB>
                    <a:solidFill>
                      <a:srgbClr val="D9D9D9"/>
                    </a:solidFill>
                  </a:tcPr>
                </a:tc>
                <a:extLst>
                  <a:ext uri="{0D108BD9-81ED-4DB2-BD59-A6C34878D82A}">
                    <a16:rowId xmlns:a16="http://schemas.microsoft.com/office/drawing/2014/main" xmlns="" val="668024098"/>
                  </a:ext>
                </a:extLst>
              </a:tr>
              <a:tr h="209550">
                <a:tc>
                  <a:txBody>
                    <a:bodyPr/>
                    <a:lstStyle/>
                    <a:p>
                      <a:pPr algn="ctr" fontAlgn="b"/>
                      <a:r>
                        <a:rPr lang="es-MX" sz="1100" b="0" i="0" u="none" strike="noStrike">
                          <a:solidFill>
                            <a:srgbClr val="1F4E78"/>
                          </a:solidFill>
                          <a:effectLst/>
                          <a:latin typeface="Century Gothic" panose="020B0502020202020204" pitchFamily="34" charset="0"/>
                        </a:rPr>
                        <a:t>CF_FUNO_11</a:t>
                      </a:r>
                    </a:p>
                  </a:txBody>
                  <a:tcPr marL="9525" marR="9525" marT="9525" marB="0" anchor="b">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1000" b="0" i="0" u="none" strike="noStrike">
                          <a:solidFill>
                            <a:srgbClr val="1F4E78"/>
                          </a:solidFill>
                          <a:effectLst/>
                          <a:latin typeface="Century Gothic" panose="020B0502020202020204" pitchFamily="34" charset="0"/>
                        </a:rPr>
                        <a:t>706</a:t>
                      </a:r>
                    </a:p>
                  </a:txBody>
                  <a:tcPr marL="9525" marR="9525" marT="9525" marB="0" anchor="ctr">
                    <a:lnL>
                      <a:noFill/>
                    </a:lnL>
                    <a:lnR>
                      <a:noFill/>
                    </a:lnR>
                    <a:lnT>
                      <a:noFill/>
                    </a:lnT>
                    <a:lnB>
                      <a:noFill/>
                    </a:lnB>
                    <a:solidFill>
                      <a:srgbClr val="FFFFFF"/>
                    </a:solidFill>
                  </a:tcPr>
                </a:tc>
                <a:tc>
                  <a:txBody>
                    <a:bodyPr/>
                    <a:lstStyle/>
                    <a:p>
                      <a:pPr algn="ctr" fontAlgn="ctr"/>
                      <a:r>
                        <a:rPr lang="es-MX" sz="1000" b="0" i="0" u="none" strike="noStrike">
                          <a:solidFill>
                            <a:srgbClr val="1F4E78"/>
                          </a:solidFill>
                          <a:effectLst/>
                          <a:latin typeface="Century Gothic" panose="020B0502020202020204" pitchFamily="34" charset="0"/>
                        </a:rPr>
                        <a:t>0.5%</a:t>
                      </a:r>
                    </a:p>
                  </a:txBody>
                  <a:tcPr marL="9525" marR="9525" marT="9525"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1000" b="0" i="0" u="none" strike="noStrike">
                          <a:solidFill>
                            <a:srgbClr val="1F4E78"/>
                          </a:solidFill>
                          <a:effectLst/>
                          <a:latin typeface="Century Gothic" panose="020B0502020202020204" pitchFamily="34" charset="0"/>
                        </a:rPr>
                        <a:t>28.6</a:t>
                      </a:r>
                    </a:p>
                  </a:txBody>
                  <a:tcPr marL="9525" marR="9525" marT="9525"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1000" b="0" i="0" u="none" strike="noStrike">
                          <a:solidFill>
                            <a:srgbClr val="1F4E78"/>
                          </a:solidFill>
                          <a:effectLst/>
                          <a:latin typeface="Century Gothic" panose="020B0502020202020204" pitchFamily="34" charset="0"/>
                        </a:rPr>
                        <a:t>26.6</a:t>
                      </a:r>
                    </a:p>
                  </a:txBody>
                  <a:tcPr marL="9525" marR="9525" marT="9525" marB="0" anchor="ctr">
                    <a:lnL>
                      <a:noFill/>
                    </a:lnL>
                    <a:lnR>
                      <a:noFill/>
                    </a:lnR>
                    <a:lnT>
                      <a:noFill/>
                    </a:lnT>
                    <a:lnB>
                      <a:noFill/>
                    </a:lnB>
                    <a:solidFill>
                      <a:srgbClr val="FFFFFF"/>
                    </a:solidFill>
                  </a:tcPr>
                </a:tc>
                <a:tc>
                  <a:txBody>
                    <a:bodyPr/>
                    <a:lstStyle/>
                    <a:p>
                      <a:pPr algn="ctr" fontAlgn="ctr"/>
                      <a:r>
                        <a:rPr lang="es-MX" sz="1000" b="0" i="0" u="none" strike="noStrike">
                          <a:solidFill>
                            <a:srgbClr val="1F4E78"/>
                          </a:solidFill>
                          <a:effectLst/>
                          <a:latin typeface="Century Gothic" panose="020B0502020202020204" pitchFamily="34" charset="0"/>
                        </a:rPr>
                        <a:t>-7.2%</a:t>
                      </a:r>
                    </a:p>
                  </a:txBody>
                  <a:tcPr marL="9525" marR="9525" marT="9525"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xmlns="" val="2955365134"/>
                  </a:ext>
                </a:extLst>
              </a:tr>
              <a:tr h="209550">
                <a:tc>
                  <a:txBody>
                    <a:bodyPr/>
                    <a:lstStyle/>
                    <a:p>
                      <a:pPr algn="ctr" fontAlgn="b"/>
                      <a:r>
                        <a:rPr lang="es-MX" sz="1100" b="0" i="0" u="none" strike="noStrike" dirty="0">
                          <a:solidFill>
                            <a:srgbClr val="1F4E78"/>
                          </a:solidFill>
                          <a:effectLst/>
                          <a:latin typeface="Century Gothic" panose="020B0502020202020204" pitchFamily="34" charset="0"/>
                        </a:rPr>
                        <a:t>FE_FCFE_18*</a:t>
                      </a:r>
                    </a:p>
                  </a:txBody>
                  <a:tcPr marL="9525" marR="9525" marT="9525" marB="0" anchor="b">
                    <a:lnL w="19050" cap="flat" cmpd="sng" algn="ctr">
                      <a:solidFill>
                        <a:srgbClr val="C00000"/>
                      </a:solidFill>
                      <a:prstDash val="solid"/>
                      <a:round/>
                      <a:headEnd type="none" w="med" len="med"/>
                      <a:tailEnd type="none" w="med" len="med"/>
                    </a:lnL>
                    <a:lnR>
                      <a:noFill/>
                    </a:lnR>
                    <a:lnT>
                      <a:noFill/>
                    </a:lnT>
                    <a:lnB>
                      <a:noFill/>
                    </a:lnB>
                    <a:solidFill>
                      <a:srgbClr val="D9D9D9"/>
                    </a:solidFill>
                  </a:tcPr>
                </a:tc>
                <a:tc>
                  <a:txBody>
                    <a:bodyPr/>
                    <a:lstStyle/>
                    <a:p>
                      <a:pPr algn="ctr" fontAlgn="ctr"/>
                      <a:r>
                        <a:rPr lang="es-MX" sz="1000" b="0" i="0" u="none" strike="noStrike">
                          <a:solidFill>
                            <a:srgbClr val="1F4E78"/>
                          </a:solidFill>
                          <a:effectLst/>
                          <a:latin typeface="Century Gothic" panose="020B0502020202020204" pitchFamily="34" charset="0"/>
                        </a:rPr>
                        <a:t>240</a:t>
                      </a:r>
                    </a:p>
                  </a:txBody>
                  <a:tcPr marL="9525" marR="9525" marT="9525" marB="0" anchor="ctr">
                    <a:lnL>
                      <a:noFill/>
                    </a:lnL>
                    <a:lnR>
                      <a:noFill/>
                    </a:lnR>
                    <a:lnT>
                      <a:noFill/>
                    </a:lnT>
                    <a:lnB>
                      <a:noFill/>
                    </a:lnB>
                    <a:solidFill>
                      <a:srgbClr val="D9D9D9"/>
                    </a:solidFill>
                  </a:tcPr>
                </a:tc>
                <a:tc>
                  <a:txBody>
                    <a:bodyPr/>
                    <a:lstStyle/>
                    <a:p>
                      <a:pPr algn="ctr" fontAlgn="ctr"/>
                      <a:r>
                        <a:rPr lang="es-MX" sz="1000" b="0" i="0" u="none" strike="noStrike" dirty="0">
                          <a:solidFill>
                            <a:srgbClr val="1F4E78"/>
                          </a:solidFill>
                          <a:effectLst/>
                          <a:latin typeface="Century Gothic" panose="020B0502020202020204" pitchFamily="34" charset="0"/>
                        </a:rPr>
                        <a:t>0.2%</a:t>
                      </a:r>
                    </a:p>
                  </a:txBody>
                  <a:tcPr marL="9525" marR="9525" marT="9525" marB="0" anchor="ctr">
                    <a:lnL>
                      <a:noFill/>
                    </a:lnL>
                    <a:lnR w="19050" cap="flat" cmpd="sng" algn="ctr">
                      <a:solidFill>
                        <a:srgbClr val="C00000"/>
                      </a:solidFill>
                      <a:prstDash val="solid"/>
                      <a:round/>
                      <a:headEnd type="none" w="med" len="med"/>
                      <a:tailEnd type="none" w="med" len="med"/>
                    </a:lnR>
                    <a:lnT>
                      <a:noFill/>
                    </a:lnT>
                    <a:lnB>
                      <a:noFill/>
                    </a:lnB>
                    <a:solidFill>
                      <a:srgbClr val="D9D9D9"/>
                    </a:solidFill>
                  </a:tcPr>
                </a:tc>
                <a:tc>
                  <a:txBody>
                    <a:bodyPr/>
                    <a:lstStyle/>
                    <a:p>
                      <a:pPr algn="ctr" fontAlgn="ctr"/>
                      <a:r>
                        <a:rPr lang="es-MX" sz="1000" b="0" i="0" u="none" strike="noStrike">
                          <a:solidFill>
                            <a:srgbClr val="1F4E78"/>
                          </a:solidFill>
                          <a:effectLst/>
                          <a:latin typeface="Century Gothic" panose="020B0502020202020204" pitchFamily="34" charset="0"/>
                        </a:rPr>
                        <a:t>19.0</a:t>
                      </a:r>
                    </a:p>
                  </a:txBody>
                  <a:tcPr marL="9525" marR="9525" marT="9525" marB="0" anchor="ctr">
                    <a:lnL w="19050" cap="flat" cmpd="sng" algn="ctr">
                      <a:solidFill>
                        <a:srgbClr val="C00000"/>
                      </a:solidFill>
                      <a:prstDash val="solid"/>
                      <a:round/>
                      <a:headEnd type="none" w="med" len="med"/>
                      <a:tailEnd type="none" w="med" len="med"/>
                    </a:lnL>
                    <a:lnR>
                      <a:noFill/>
                    </a:lnR>
                    <a:lnT>
                      <a:noFill/>
                    </a:lnT>
                    <a:lnB>
                      <a:noFill/>
                    </a:lnB>
                    <a:solidFill>
                      <a:srgbClr val="D9D9D9"/>
                    </a:solidFill>
                  </a:tcPr>
                </a:tc>
                <a:tc>
                  <a:txBody>
                    <a:bodyPr/>
                    <a:lstStyle/>
                    <a:p>
                      <a:pPr algn="ctr" fontAlgn="ctr"/>
                      <a:r>
                        <a:rPr lang="es-MX" sz="1000" b="0" i="0" u="none" strike="noStrike">
                          <a:solidFill>
                            <a:srgbClr val="1F4E78"/>
                          </a:solidFill>
                          <a:effectLst/>
                          <a:latin typeface="Century Gothic" panose="020B0502020202020204" pitchFamily="34" charset="0"/>
                        </a:rPr>
                        <a:t>19.7</a:t>
                      </a:r>
                    </a:p>
                  </a:txBody>
                  <a:tcPr marL="9525" marR="9525" marT="9525" marB="0" anchor="ctr">
                    <a:lnL>
                      <a:noFill/>
                    </a:lnL>
                    <a:lnR>
                      <a:noFill/>
                    </a:lnR>
                    <a:lnT>
                      <a:noFill/>
                    </a:lnT>
                    <a:lnB>
                      <a:noFill/>
                    </a:lnB>
                    <a:solidFill>
                      <a:srgbClr val="D9D9D9"/>
                    </a:solidFill>
                  </a:tcPr>
                </a:tc>
                <a:tc>
                  <a:txBody>
                    <a:bodyPr/>
                    <a:lstStyle/>
                    <a:p>
                      <a:pPr algn="ctr" fontAlgn="ctr"/>
                      <a:r>
                        <a:rPr lang="es-MX" sz="1000" b="0" i="0" u="none" strike="noStrike">
                          <a:solidFill>
                            <a:srgbClr val="1F4E78"/>
                          </a:solidFill>
                          <a:effectLst/>
                          <a:latin typeface="Century Gothic" panose="020B0502020202020204" pitchFamily="34" charset="0"/>
                        </a:rPr>
                        <a:t>3.7%</a:t>
                      </a:r>
                    </a:p>
                  </a:txBody>
                  <a:tcPr marL="9525" marR="9525" marT="9525" marB="0" anchor="ctr">
                    <a:lnL>
                      <a:noFill/>
                    </a:lnL>
                    <a:lnR w="19050" cap="flat" cmpd="sng" algn="ctr">
                      <a:solidFill>
                        <a:srgbClr val="C00000"/>
                      </a:solidFill>
                      <a:prstDash val="solid"/>
                      <a:round/>
                      <a:headEnd type="none" w="med" len="med"/>
                      <a:tailEnd type="none" w="med" len="med"/>
                    </a:lnR>
                    <a:lnT>
                      <a:noFill/>
                    </a:lnT>
                    <a:lnB>
                      <a:noFill/>
                    </a:lnB>
                    <a:solidFill>
                      <a:srgbClr val="D9D9D9"/>
                    </a:solidFill>
                  </a:tcPr>
                </a:tc>
                <a:extLst>
                  <a:ext uri="{0D108BD9-81ED-4DB2-BD59-A6C34878D82A}">
                    <a16:rowId xmlns:a16="http://schemas.microsoft.com/office/drawing/2014/main" xmlns="" val="1517454156"/>
                  </a:ext>
                </a:extLst>
              </a:tr>
              <a:tr h="209550">
                <a:tc>
                  <a:txBody>
                    <a:bodyPr/>
                    <a:lstStyle/>
                    <a:p>
                      <a:pPr algn="ctr" fontAlgn="b"/>
                      <a:r>
                        <a:rPr lang="es-MX" sz="1100" b="0" i="0" u="none" strike="noStrike">
                          <a:solidFill>
                            <a:srgbClr val="1F4E78"/>
                          </a:solidFill>
                          <a:effectLst/>
                          <a:latin typeface="Century Gothic" panose="020B0502020202020204" pitchFamily="34" charset="0"/>
                        </a:rPr>
                        <a:t>CF_TERRA_13</a:t>
                      </a:r>
                    </a:p>
                  </a:txBody>
                  <a:tcPr marL="9525" marR="9525" marT="9525" marB="0" anchor="b">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1000" b="0" i="0" u="none" strike="noStrike">
                          <a:solidFill>
                            <a:srgbClr val="1F4E78"/>
                          </a:solidFill>
                          <a:effectLst/>
                          <a:latin typeface="Century Gothic" panose="020B0502020202020204" pitchFamily="34" charset="0"/>
                        </a:rPr>
                        <a:t>1,109</a:t>
                      </a:r>
                    </a:p>
                  </a:txBody>
                  <a:tcPr marL="9525" marR="9525" marT="9525" marB="0" anchor="ctr">
                    <a:lnL>
                      <a:noFill/>
                    </a:lnL>
                    <a:lnR>
                      <a:noFill/>
                    </a:lnR>
                    <a:lnT>
                      <a:noFill/>
                    </a:lnT>
                    <a:lnB>
                      <a:noFill/>
                    </a:lnB>
                    <a:solidFill>
                      <a:srgbClr val="FFFFFF"/>
                    </a:solidFill>
                  </a:tcPr>
                </a:tc>
                <a:tc>
                  <a:txBody>
                    <a:bodyPr/>
                    <a:lstStyle/>
                    <a:p>
                      <a:pPr algn="ctr" fontAlgn="ctr"/>
                      <a:r>
                        <a:rPr lang="es-MX" sz="1000" b="0" i="0" u="none" strike="noStrike">
                          <a:solidFill>
                            <a:srgbClr val="1F4E78"/>
                          </a:solidFill>
                          <a:effectLst/>
                          <a:latin typeface="Century Gothic" panose="020B0502020202020204" pitchFamily="34" charset="0"/>
                        </a:rPr>
                        <a:t>0.9%</a:t>
                      </a:r>
                    </a:p>
                  </a:txBody>
                  <a:tcPr marL="9525" marR="9525" marT="9525"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1000" b="0" i="0" u="none" strike="noStrike">
                          <a:solidFill>
                            <a:srgbClr val="1F4E78"/>
                          </a:solidFill>
                          <a:effectLst/>
                          <a:latin typeface="Century Gothic" panose="020B0502020202020204" pitchFamily="34" charset="0"/>
                        </a:rPr>
                        <a:t>29.9</a:t>
                      </a:r>
                    </a:p>
                  </a:txBody>
                  <a:tcPr marL="9525" marR="9525" marT="9525"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1000" b="0" i="0" u="none" strike="noStrike">
                          <a:solidFill>
                            <a:srgbClr val="1F4E78"/>
                          </a:solidFill>
                          <a:effectLst/>
                          <a:latin typeface="Century Gothic" panose="020B0502020202020204" pitchFamily="34" charset="0"/>
                        </a:rPr>
                        <a:t>28.3</a:t>
                      </a:r>
                    </a:p>
                  </a:txBody>
                  <a:tcPr marL="9525" marR="9525" marT="9525" marB="0" anchor="ctr">
                    <a:lnL>
                      <a:noFill/>
                    </a:lnL>
                    <a:lnR>
                      <a:noFill/>
                    </a:lnR>
                    <a:lnT>
                      <a:noFill/>
                    </a:lnT>
                    <a:lnB>
                      <a:noFill/>
                    </a:lnB>
                    <a:solidFill>
                      <a:srgbClr val="FFFFFF"/>
                    </a:solidFill>
                  </a:tcPr>
                </a:tc>
                <a:tc>
                  <a:txBody>
                    <a:bodyPr/>
                    <a:lstStyle/>
                    <a:p>
                      <a:pPr algn="ctr" fontAlgn="ctr"/>
                      <a:r>
                        <a:rPr lang="es-MX" sz="1000" b="0" i="0" u="none" strike="noStrike">
                          <a:solidFill>
                            <a:srgbClr val="1F4E78"/>
                          </a:solidFill>
                          <a:effectLst/>
                          <a:latin typeface="Century Gothic" panose="020B0502020202020204" pitchFamily="34" charset="0"/>
                        </a:rPr>
                        <a:t>-5.6%</a:t>
                      </a:r>
                    </a:p>
                  </a:txBody>
                  <a:tcPr marL="9525" marR="9525" marT="9525"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xmlns="" val="3216670574"/>
                  </a:ext>
                </a:extLst>
              </a:tr>
              <a:tr h="209550">
                <a:tc>
                  <a:txBody>
                    <a:bodyPr/>
                    <a:lstStyle/>
                    <a:p>
                      <a:pPr algn="ctr" fontAlgn="b"/>
                      <a:r>
                        <a:rPr lang="es-MX" sz="1100" b="0" i="0" u="none" strike="noStrike" dirty="0">
                          <a:solidFill>
                            <a:srgbClr val="1F4E78"/>
                          </a:solidFill>
                          <a:effectLst/>
                          <a:latin typeface="Century Gothic" panose="020B0502020202020204" pitchFamily="34" charset="0"/>
                        </a:rPr>
                        <a:t>CF_FMTY_14</a:t>
                      </a:r>
                    </a:p>
                  </a:txBody>
                  <a:tcPr marL="9525" marR="9525" marT="9525" marB="0" anchor="b">
                    <a:lnL w="19050" cap="flat" cmpd="sng" algn="ctr">
                      <a:solidFill>
                        <a:srgbClr val="C00000"/>
                      </a:solidFill>
                      <a:prstDash val="solid"/>
                      <a:round/>
                      <a:headEnd type="none" w="med" len="med"/>
                      <a:tailEnd type="none" w="med" len="med"/>
                    </a:lnL>
                    <a:lnR>
                      <a:noFill/>
                    </a:lnR>
                    <a:lnT>
                      <a:noFill/>
                    </a:lnT>
                    <a:lnB>
                      <a:noFill/>
                    </a:lnB>
                    <a:solidFill>
                      <a:srgbClr val="D9D9D9"/>
                    </a:solidFill>
                  </a:tcPr>
                </a:tc>
                <a:tc>
                  <a:txBody>
                    <a:bodyPr/>
                    <a:lstStyle/>
                    <a:p>
                      <a:pPr algn="ctr" fontAlgn="ctr"/>
                      <a:r>
                        <a:rPr lang="es-MX" sz="1000" b="0" i="0" u="none" strike="noStrike">
                          <a:solidFill>
                            <a:srgbClr val="1F4E78"/>
                          </a:solidFill>
                          <a:effectLst/>
                          <a:latin typeface="Century Gothic" panose="020B0502020202020204" pitchFamily="34" charset="0"/>
                        </a:rPr>
                        <a:t>405</a:t>
                      </a:r>
                    </a:p>
                  </a:txBody>
                  <a:tcPr marL="9525" marR="9525" marT="9525" marB="0" anchor="ctr">
                    <a:lnL>
                      <a:noFill/>
                    </a:lnL>
                    <a:lnR>
                      <a:noFill/>
                    </a:lnR>
                    <a:lnT>
                      <a:noFill/>
                    </a:lnT>
                    <a:lnB>
                      <a:noFill/>
                    </a:lnB>
                    <a:solidFill>
                      <a:srgbClr val="D9D9D9"/>
                    </a:solidFill>
                  </a:tcPr>
                </a:tc>
                <a:tc>
                  <a:txBody>
                    <a:bodyPr/>
                    <a:lstStyle/>
                    <a:p>
                      <a:pPr algn="ctr" fontAlgn="ctr"/>
                      <a:r>
                        <a:rPr lang="es-MX" sz="1000" b="0" i="0" u="none" strike="noStrike">
                          <a:solidFill>
                            <a:srgbClr val="1F4E78"/>
                          </a:solidFill>
                          <a:effectLst/>
                          <a:latin typeface="Century Gothic" panose="020B0502020202020204" pitchFamily="34" charset="0"/>
                        </a:rPr>
                        <a:t>0.3%</a:t>
                      </a:r>
                    </a:p>
                  </a:txBody>
                  <a:tcPr marL="9525" marR="9525" marT="9525" marB="0" anchor="ctr">
                    <a:lnL>
                      <a:noFill/>
                    </a:lnL>
                    <a:lnR w="19050" cap="flat" cmpd="sng" algn="ctr">
                      <a:solidFill>
                        <a:srgbClr val="C00000"/>
                      </a:solidFill>
                      <a:prstDash val="solid"/>
                      <a:round/>
                      <a:headEnd type="none" w="med" len="med"/>
                      <a:tailEnd type="none" w="med" len="med"/>
                    </a:lnR>
                    <a:lnT>
                      <a:noFill/>
                    </a:lnT>
                    <a:lnB>
                      <a:noFill/>
                    </a:lnB>
                    <a:solidFill>
                      <a:srgbClr val="D9D9D9"/>
                    </a:solidFill>
                  </a:tcPr>
                </a:tc>
                <a:tc>
                  <a:txBody>
                    <a:bodyPr/>
                    <a:lstStyle/>
                    <a:p>
                      <a:pPr algn="ctr" fontAlgn="ctr"/>
                      <a:r>
                        <a:rPr lang="es-MX" sz="1000" b="0" i="0" u="none" strike="noStrike">
                          <a:solidFill>
                            <a:srgbClr val="1F4E78"/>
                          </a:solidFill>
                          <a:effectLst/>
                          <a:latin typeface="Century Gothic" panose="020B0502020202020204" pitchFamily="34" charset="0"/>
                        </a:rPr>
                        <a:t>12.3</a:t>
                      </a:r>
                    </a:p>
                  </a:txBody>
                  <a:tcPr marL="9525" marR="9525" marT="9525" marB="0" anchor="ctr">
                    <a:lnL w="19050" cap="flat" cmpd="sng" algn="ctr">
                      <a:solidFill>
                        <a:srgbClr val="C00000"/>
                      </a:solidFill>
                      <a:prstDash val="solid"/>
                      <a:round/>
                      <a:headEnd type="none" w="med" len="med"/>
                      <a:tailEnd type="none" w="med" len="med"/>
                    </a:lnL>
                    <a:lnR>
                      <a:noFill/>
                    </a:lnR>
                    <a:lnT>
                      <a:noFill/>
                    </a:lnT>
                    <a:lnB>
                      <a:noFill/>
                    </a:lnB>
                    <a:solidFill>
                      <a:srgbClr val="D9D9D9"/>
                    </a:solidFill>
                  </a:tcPr>
                </a:tc>
                <a:tc>
                  <a:txBody>
                    <a:bodyPr/>
                    <a:lstStyle/>
                    <a:p>
                      <a:pPr algn="ctr" fontAlgn="ctr"/>
                      <a:r>
                        <a:rPr lang="es-MX" sz="1000" b="0" i="0" u="none" strike="noStrike">
                          <a:solidFill>
                            <a:srgbClr val="1F4E78"/>
                          </a:solidFill>
                          <a:effectLst/>
                          <a:latin typeface="Century Gothic" panose="020B0502020202020204" pitchFamily="34" charset="0"/>
                        </a:rPr>
                        <a:t>12.3</a:t>
                      </a:r>
                    </a:p>
                  </a:txBody>
                  <a:tcPr marL="9525" marR="9525" marT="9525" marB="0" anchor="ctr">
                    <a:lnL>
                      <a:noFill/>
                    </a:lnL>
                    <a:lnR>
                      <a:noFill/>
                    </a:lnR>
                    <a:lnT>
                      <a:noFill/>
                    </a:lnT>
                    <a:lnB>
                      <a:noFill/>
                    </a:lnB>
                    <a:solidFill>
                      <a:srgbClr val="D9D9D9"/>
                    </a:solidFill>
                  </a:tcPr>
                </a:tc>
                <a:tc>
                  <a:txBody>
                    <a:bodyPr/>
                    <a:lstStyle/>
                    <a:p>
                      <a:pPr algn="ctr" fontAlgn="ctr"/>
                      <a:r>
                        <a:rPr lang="es-MX" sz="1000" b="0" i="0" u="none" strike="noStrike">
                          <a:solidFill>
                            <a:srgbClr val="1F4E78"/>
                          </a:solidFill>
                          <a:effectLst/>
                          <a:latin typeface="Century Gothic" panose="020B0502020202020204" pitchFamily="34" charset="0"/>
                        </a:rPr>
                        <a:t>-0.3%</a:t>
                      </a:r>
                    </a:p>
                  </a:txBody>
                  <a:tcPr marL="9525" marR="9525" marT="9525" marB="0" anchor="ctr">
                    <a:lnL>
                      <a:noFill/>
                    </a:lnL>
                    <a:lnR w="19050" cap="flat" cmpd="sng" algn="ctr">
                      <a:solidFill>
                        <a:srgbClr val="C00000"/>
                      </a:solidFill>
                      <a:prstDash val="solid"/>
                      <a:round/>
                      <a:headEnd type="none" w="med" len="med"/>
                      <a:tailEnd type="none" w="med" len="med"/>
                    </a:lnR>
                    <a:lnT>
                      <a:noFill/>
                    </a:lnT>
                    <a:lnB>
                      <a:noFill/>
                    </a:lnB>
                    <a:solidFill>
                      <a:srgbClr val="D9D9D9"/>
                    </a:solidFill>
                  </a:tcPr>
                </a:tc>
                <a:extLst>
                  <a:ext uri="{0D108BD9-81ED-4DB2-BD59-A6C34878D82A}">
                    <a16:rowId xmlns:a16="http://schemas.microsoft.com/office/drawing/2014/main" xmlns="" val="2595970194"/>
                  </a:ext>
                </a:extLst>
              </a:tr>
              <a:tr h="209550">
                <a:tc>
                  <a:txBody>
                    <a:bodyPr/>
                    <a:lstStyle/>
                    <a:p>
                      <a:pPr algn="ctr" fontAlgn="b"/>
                      <a:r>
                        <a:rPr lang="es-MX" sz="1100" b="0" i="0" u="none" strike="noStrike">
                          <a:solidFill>
                            <a:srgbClr val="1F4E78"/>
                          </a:solidFill>
                          <a:effectLst/>
                          <a:latin typeface="Century Gothic" panose="020B0502020202020204" pitchFamily="34" charset="0"/>
                        </a:rPr>
                        <a:t>CF_FIBRAHD_15</a:t>
                      </a:r>
                    </a:p>
                  </a:txBody>
                  <a:tcPr marL="9525" marR="9525" marT="9525" marB="0" anchor="b">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1000" b="0" i="0" u="none" strike="noStrike">
                          <a:solidFill>
                            <a:srgbClr val="1F4E78"/>
                          </a:solidFill>
                          <a:effectLst/>
                          <a:latin typeface="Century Gothic" panose="020B0502020202020204" pitchFamily="34" charset="0"/>
                        </a:rPr>
                        <a:t>3</a:t>
                      </a:r>
                    </a:p>
                  </a:txBody>
                  <a:tcPr marL="9525" marR="9525" marT="9525" marB="0" anchor="ctr">
                    <a:lnL>
                      <a:noFill/>
                    </a:lnL>
                    <a:lnR>
                      <a:noFill/>
                    </a:lnR>
                    <a:lnT>
                      <a:noFill/>
                    </a:lnT>
                    <a:lnB>
                      <a:noFill/>
                    </a:lnB>
                    <a:solidFill>
                      <a:srgbClr val="FFFFFF"/>
                    </a:solidFill>
                  </a:tcPr>
                </a:tc>
                <a:tc>
                  <a:txBody>
                    <a:bodyPr/>
                    <a:lstStyle/>
                    <a:p>
                      <a:pPr algn="ctr" fontAlgn="ctr"/>
                      <a:r>
                        <a:rPr lang="es-MX" sz="1000" b="0" i="0" u="none" strike="noStrike" dirty="0">
                          <a:solidFill>
                            <a:srgbClr val="1F4E78"/>
                          </a:solidFill>
                          <a:effectLst/>
                          <a:latin typeface="Century Gothic" panose="020B0502020202020204" pitchFamily="34" charset="0"/>
                        </a:rPr>
                        <a:t>0.0%</a:t>
                      </a:r>
                    </a:p>
                  </a:txBody>
                  <a:tcPr marL="9525" marR="9525" marT="9525"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1000" b="0" i="0" u="none" strike="noStrike">
                          <a:solidFill>
                            <a:srgbClr val="1F4E78"/>
                          </a:solidFill>
                          <a:effectLst/>
                          <a:latin typeface="Century Gothic" panose="020B0502020202020204" pitchFamily="34" charset="0"/>
                        </a:rPr>
                        <a:t>9.3</a:t>
                      </a:r>
                    </a:p>
                  </a:txBody>
                  <a:tcPr marL="9525" marR="9525" marT="9525"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1000" b="0" i="0" u="none" strike="noStrike">
                          <a:solidFill>
                            <a:srgbClr val="1F4E78"/>
                          </a:solidFill>
                          <a:effectLst/>
                          <a:latin typeface="Century Gothic" panose="020B0502020202020204" pitchFamily="34" charset="0"/>
                        </a:rPr>
                        <a:t>9.4</a:t>
                      </a:r>
                    </a:p>
                  </a:txBody>
                  <a:tcPr marL="9525" marR="9525" marT="9525" marB="0" anchor="ctr">
                    <a:lnL>
                      <a:noFill/>
                    </a:lnL>
                    <a:lnR>
                      <a:noFill/>
                    </a:lnR>
                    <a:lnT>
                      <a:noFill/>
                    </a:lnT>
                    <a:lnB>
                      <a:noFill/>
                    </a:lnB>
                    <a:solidFill>
                      <a:srgbClr val="FFFFFF"/>
                    </a:solidFill>
                  </a:tcPr>
                </a:tc>
                <a:tc>
                  <a:txBody>
                    <a:bodyPr/>
                    <a:lstStyle/>
                    <a:p>
                      <a:pPr algn="ctr" fontAlgn="ctr"/>
                      <a:r>
                        <a:rPr lang="es-MX" sz="1000" b="0" i="0" u="none" strike="noStrike">
                          <a:solidFill>
                            <a:srgbClr val="1F4E78"/>
                          </a:solidFill>
                          <a:effectLst/>
                          <a:latin typeface="Century Gothic" panose="020B0502020202020204" pitchFamily="34" charset="0"/>
                        </a:rPr>
                        <a:t>0.3%</a:t>
                      </a:r>
                    </a:p>
                  </a:txBody>
                  <a:tcPr marL="9525" marR="9525" marT="9525"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xmlns="" val="2568258321"/>
                  </a:ext>
                </a:extLst>
              </a:tr>
              <a:tr h="200025">
                <a:tc>
                  <a:txBody>
                    <a:bodyPr/>
                    <a:lstStyle/>
                    <a:p>
                      <a:pPr algn="ctr" fontAlgn="b"/>
                      <a:r>
                        <a:rPr lang="es-MX" sz="1000" b="0" i="0" u="none" strike="noStrike">
                          <a:solidFill>
                            <a:srgbClr val="1F4E78"/>
                          </a:solidFill>
                          <a:effectLst/>
                          <a:latin typeface="Century Gothic" panose="020B0502020202020204" pitchFamily="34" charset="0"/>
                        </a:rPr>
                        <a:t> </a:t>
                      </a:r>
                    </a:p>
                  </a:txBody>
                  <a:tcPr marL="9525" marR="9525" marT="9525" marB="0" anchor="b">
                    <a:lnL w="19050" cap="flat" cmpd="sng" algn="ctr">
                      <a:solidFill>
                        <a:srgbClr val="C00000"/>
                      </a:solidFill>
                      <a:prstDash val="solid"/>
                      <a:round/>
                      <a:headEnd type="none" w="med" len="med"/>
                      <a:tailEnd type="none" w="med" len="med"/>
                    </a:lnL>
                    <a:lnR>
                      <a:noFill/>
                    </a:lnR>
                    <a:lnT>
                      <a:noFill/>
                    </a:lnT>
                    <a:lnB w="19050" cap="flat" cmpd="sng" algn="ctr">
                      <a:solidFill>
                        <a:srgbClr val="C00000"/>
                      </a:solidFill>
                      <a:prstDash val="solid"/>
                      <a:round/>
                      <a:headEnd type="none" w="med" len="med"/>
                      <a:tailEnd type="none" w="med" len="med"/>
                    </a:lnB>
                    <a:solidFill>
                      <a:srgbClr val="A6A6A6"/>
                    </a:solidFill>
                  </a:tcPr>
                </a:tc>
                <a:tc>
                  <a:txBody>
                    <a:bodyPr/>
                    <a:lstStyle/>
                    <a:p>
                      <a:pPr algn="ctr" fontAlgn="ctr"/>
                      <a:r>
                        <a:rPr lang="es-MX" sz="1000" b="0" i="0" u="none" strike="noStrike">
                          <a:solidFill>
                            <a:srgbClr val="1F4E78"/>
                          </a:solidFill>
                          <a:effectLst/>
                          <a:latin typeface="Century Gothic" panose="020B0502020202020204" pitchFamily="34" charset="0"/>
                        </a:rPr>
                        <a:t>3,406</a:t>
                      </a:r>
                    </a:p>
                  </a:txBody>
                  <a:tcPr marL="9525" marR="9525" marT="9525" marB="0" anchor="ctr">
                    <a:lnL>
                      <a:noFill/>
                    </a:lnL>
                    <a:lnR>
                      <a:noFill/>
                    </a:lnR>
                    <a:lnT>
                      <a:noFill/>
                    </a:lnT>
                    <a:lnB w="19050" cap="flat" cmpd="sng" algn="ctr">
                      <a:solidFill>
                        <a:srgbClr val="C00000"/>
                      </a:solidFill>
                      <a:prstDash val="solid"/>
                      <a:round/>
                      <a:headEnd type="none" w="med" len="med"/>
                      <a:tailEnd type="none" w="med" len="med"/>
                    </a:lnB>
                    <a:solidFill>
                      <a:srgbClr val="A6A6A6"/>
                    </a:solidFill>
                  </a:tcPr>
                </a:tc>
                <a:tc>
                  <a:txBody>
                    <a:bodyPr/>
                    <a:lstStyle/>
                    <a:p>
                      <a:pPr algn="ctr" fontAlgn="ctr"/>
                      <a:r>
                        <a:rPr lang="es-MX" sz="1000" b="0" i="0" u="none" strike="noStrike">
                          <a:solidFill>
                            <a:srgbClr val="1F4E78"/>
                          </a:solidFill>
                          <a:effectLst/>
                          <a:latin typeface="Century Gothic" panose="020B0502020202020204" pitchFamily="34" charset="0"/>
                        </a:rPr>
                        <a:t>2.6%</a:t>
                      </a:r>
                    </a:p>
                  </a:txBody>
                  <a:tcPr marL="9525" marR="9525" marT="9525" marB="0" anchor="ctr">
                    <a:lnL>
                      <a:noFill/>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A6A6A6"/>
                    </a:solidFill>
                  </a:tcPr>
                </a:tc>
                <a:tc>
                  <a:txBody>
                    <a:bodyPr/>
                    <a:lstStyle/>
                    <a:p>
                      <a:pPr algn="ctr" fontAlgn="ctr"/>
                      <a:r>
                        <a:rPr lang="es-MX" sz="1000" b="0" i="0" u="none" strike="noStrike">
                          <a:solidFill>
                            <a:srgbClr val="1F4E78"/>
                          </a:solidFill>
                          <a:effectLst/>
                          <a:latin typeface="Century Gothic" panose="020B0502020202020204" pitchFamily="34" charset="0"/>
                        </a:rPr>
                        <a:t> </a:t>
                      </a:r>
                    </a:p>
                  </a:txBody>
                  <a:tcPr marL="9525" marR="9525" marT="9525" marB="0" anchor="ctr">
                    <a:lnL w="19050" cap="flat" cmpd="sng" algn="ctr">
                      <a:solidFill>
                        <a:srgbClr val="C00000"/>
                      </a:solidFill>
                      <a:prstDash val="solid"/>
                      <a:round/>
                      <a:headEnd type="none" w="med" len="med"/>
                      <a:tailEnd type="none" w="med" len="med"/>
                    </a:lnL>
                    <a:lnR>
                      <a:noFill/>
                    </a:lnR>
                    <a:lnT>
                      <a:noFill/>
                    </a:lnT>
                    <a:lnB w="19050" cap="flat" cmpd="sng" algn="ctr">
                      <a:solidFill>
                        <a:srgbClr val="C00000"/>
                      </a:solidFill>
                      <a:prstDash val="solid"/>
                      <a:round/>
                      <a:headEnd type="none" w="med" len="med"/>
                      <a:tailEnd type="none" w="med" len="med"/>
                    </a:lnB>
                    <a:solidFill>
                      <a:srgbClr val="A6A6A6"/>
                    </a:solidFill>
                  </a:tcPr>
                </a:tc>
                <a:tc>
                  <a:txBody>
                    <a:bodyPr/>
                    <a:lstStyle/>
                    <a:p>
                      <a:pPr algn="ctr" fontAlgn="ctr"/>
                      <a:r>
                        <a:rPr lang="es-MX" sz="1000" b="0" i="0" u="none" strike="noStrike">
                          <a:solidFill>
                            <a:srgbClr val="1F4E78"/>
                          </a:solidFill>
                          <a:effectLst/>
                          <a:latin typeface="Century Gothic" panose="020B0502020202020204" pitchFamily="34" charset="0"/>
                        </a:rPr>
                        <a:t> </a:t>
                      </a:r>
                    </a:p>
                  </a:txBody>
                  <a:tcPr marL="9525" marR="9525" marT="9525" marB="0" anchor="ctr">
                    <a:lnL>
                      <a:noFill/>
                    </a:lnL>
                    <a:lnR>
                      <a:noFill/>
                    </a:lnR>
                    <a:lnT>
                      <a:noFill/>
                    </a:lnT>
                    <a:lnB w="19050" cap="flat" cmpd="sng" algn="ctr">
                      <a:solidFill>
                        <a:srgbClr val="C00000"/>
                      </a:solidFill>
                      <a:prstDash val="solid"/>
                      <a:round/>
                      <a:headEnd type="none" w="med" len="med"/>
                      <a:tailEnd type="none" w="med" len="med"/>
                    </a:lnB>
                    <a:solidFill>
                      <a:srgbClr val="A6A6A6"/>
                    </a:solidFill>
                  </a:tcPr>
                </a:tc>
                <a:tc>
                  <a:txBody>
                    <a:bodyPr/>
                    <a:lstStyle/>
                    <a:p>
                      <a:pPr algn="ctr" fontAlgn="ctr"/>
                      <a:r>
                        <a:rPr lang="es-MX" sz="1000" b="0" i="0" u="none" strike="noStrike">
                          <a:solidFill>
                            <a:srgbClr val="1F4E78"/>
                          </a:solidFill>
                          <a:effectLst/>
                          <a:latin typeface="Century Gothic" panose="020B0502020202020204" pitchFamily="34" charset="0"/>
                        </a:rPr>
                        <a:t>-8.9%</a:t>
                      </a:r>
                    </a:p>
                  </a:txBody>
                  <a:tcPr marL="9525" marR="9525" marT="9525" marB="0" anchor="ctr">
                    <a:lnL>
                      <a:noFill/>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A6A6A6"/>
                    </a:solidFill>
                  </a:tcPr>
                </a:tc>
                <a:extLst>
                  <a:ext uri="{0D108BD9-81ED-4DB2-BD59-A6C34878D82A}">
                    <a16:rowId xmlns:a16="http://schemas.microsoft.com/office/drawing/2014/main" xmlns="" val="1013293881"/>
                  </a:ext>
                </a:extLst>
              </a:tr>
              <a:tr h="209550">
                <a:tc>
                  <a:txBody>
                    <a:bodyPr/>
                    <a:lstStyle/>
                    <a:p>
                      <a:pPr algn="ctr" fontAlgn="ctr"/>
                      <a:r>
                        <a:rPr lang="es-MX" sz="1000" b="0" i="0" u="none" strike="noStrike">
                          <a:solidFill>
                            <a:srgbClr val="000000"/>
                          </a:solidFill>
                          <a:effectLst/>
                          <a:latin typeface="Century Gothic" panose="020B0502020202020204" pitchFamily="34" charset="0"/>
                        </a:rPr>
                        <a:t> </a:t>
                      </a:r>
                    </a:p>
                  </a:txBody>
                  <a:tcPr marL="9525" marR="9525" marT="9525" marB="0" anchor="ctr">
                    <a:lnL>
                      <a:noFill/>
                    </a:lnL>
                    <a:lnR>
                      <a:noFill/>
                    </a:lnR>
                    <a:lnT w="19050" cap="flat" cmpd="sng" algn="ctr">
                      <a:solidFill>
                        <a:srgbClr val="C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MX" sz="1000" b="0" i="0" u="none" strike="noStrike">
                          <a:solidFill>
                            <a:srgbClr val="000000"/>
                          </a:solidFill>
                          <a:effectLst/>
                          <a:latin typeface="Century Gothic" panose="020B0502020202020204" pitchFamily="34" charset="0"/>
                        </a:rPr>
                        <a:t> </a:t>
                      </a:r>
                    </a:p>
                  </a:txBody>
                  <a:tcPr marL="9525" marR="9525" marT="9525" marB="0" anchor="ctr">
                    <a:lnL>
                      <a:noFill/>
                    </a:lnL>
                    <a:lnR>
                      <a:noFill/>
                    </a:lnR>
                    <a:lnT w="19050" cap="flat" cmpd="sng" algn="ctr">
                      <a:solidFill>
                        <a:srgbClr val="C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MX" sz="1000" b="0" i="0" u="none" strike="noStrike">
                          <a:solidFill>
                            <a:srgbClr val="000000"/>
                          </a:solidFill>
                          <a:effectLst/>
                          <a:latin typeface="Century Gothic" panose="020B0502020202020204" pitchFamily="34" charset="0"/>
                        </a:rPr>
                        <a:t> </a:t>
                      </a:r>
                    </a:p>
                  </a:txBody>
                  <a:tcPr marL="9525" marR="9525" marT="9525" marB="0" anchor="ctr">
                    <a:lnL>
                      <a:noFill/>
                    </a:lnL>
                    <a:lnR>
                      <a:noFill/>
                    </a:lnR>
                    <a:lnT w="19050" cap="flat" cmpd="sng" algn="ctr">
                      <a:solidFill>
                        <a:srgbClr val="C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MX" sz="1000" b="0" i="0" u="none" strike="noStrike">
                          <a:solidFill>
                            <a:srgbClr val="000000"/>
                          </a:solidFill>
                          <a:effectLst/>
                          <a:latin typeface="Century Gothic" panose="020B0502020202020204" pitchFamily="34" charset="0"/>
                        </a:rPr>
                        <a:t> </a:t>
                      </a:r>
                    </a:p>
                  </a:txBody>
                  <a:tcPr marL="9525" marR="9525" marT="9525" marB="0" anchor="ctr">
                    <a:lnL>
                      <a:noFill/>
                    </a:lnL>
                    <a:lnR>
                      <a:noFill/>
                    </a:lnR>
                    <a:lnT w="19050" cap="flat" cmpd="sng" algn="ctr">
                      <a:solidFill>
                        <a:srgbClr val="C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MX" sz="1000" b="0" i="0" u="none" strike="noStrike">
                          <a:solidFill>
                            <a:srgbClr val="000000"/>
                          </a:solidFill>
                          <a:effectLst/>
                          <a:latin typeface="Century Gothic" panose="020B0502020202020204" pitchFamily="34" charset="0"/>
                        </a:rPr>
                        <a:t> </a:t>
                      </a:r>
                    </a:p>
                  </a:txBody>
                  <a:tcPr marL="9525" marR="9525" marT="9525" marB="0" anchor="ctr">
                    <a:lnL>
                      <a:noFill/>
                    </a:lnL>
                    <a:lnR>
                      <a:noFill/>
                    </a:lnR>
                    <a:lnT w="19050" cap="flat" cmpd="sng" algn="ctr">
                      <a:solidFill>
                        <a:srgbClr val="C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MX" sz="1000" b="0" i="0" u="none" strike="noStrike">
                          <a:solidFill>
                            <a:srgbClr val="000000"/>
                          </a:solidFill>
                          <a:effectLst/>
                          <a:latin typeface="Century Gothic" panose="020B0502020202020204" pitchFamily="34" charset="0"/>
                        </a:rPr>
                        <a:t> </a:t>
                      </a:r>
                    </a:p>
                  </a:txBody>
                  <a:tcPr marL="9525" marR="9525" marT="9525" marB="0" anchor="ctr">
                    <a:lnL>
                      <a:noFill/>
                    </a:lnL>
                    <a:lnR>
                      <a:noFill/>
                    </a:lnR>
                    <a:lnT w="19050" cap="flat" cmpd="sng" algn="ctr">
                      <a:solidFill>
                        <a:srgbClr val="C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4192829253"/>
                  </a:ext>
                </a:extLst>
              </a:tr>
              <a:tr h="200025">
                <a:tc>
                  <a:txBody>
                    <a:bodyPr/>
                    <a:lstStyle/>
                    <a:p>
                      <a:pPr algn="ctr" fontAlgn="ctr"/>
                      <a:r>
                        <a:rPr lang="es-MX" sz="1000" b="1" i="0" u="none" strike="noStrike">
                          <a:solidFill>
                            <a:srgbClr val="000000"/>
                          </a:solidFill>
                          <a:effectLst/>
                          <a:latin typeface="Century Gothic" panose="020B0502020202020204" pitchFamily="34" charset="0"/>
                        </a:rPr>
                        <a:t>Fibras</a:t>
                      </a:r>
                    </a:p>
                  </a:txBody>
                  <a:tcPr marL="9525" marR="9525" marT="9525"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MX" sz="1000" b="1" i="0" u="none" strike="noStrike">
                          <a:solidFill>
                            <a:srgbClr val="000000"/>
                          </a:solidFill>
                          <a:effectLst/>
                          <a:latin typeface="Century Gothic" panose="020B0502020202020204" pitchFamily="34" charset="0"/>
                        </a:rPr>
                        <a:t>3,406</a:t>
                      </a:r>
                    </a:p>
                  </a:txBody>
                  <a:tcPr marL="9525" marR="9525" marT="9525"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MX" sz="1000" b="1" i="0" u="none" strike="noStrike">
                          <a:solidFill>
                            <a:srgbClr val="000000"/>
                          </a:solidFill>
                          <a:effectLst/>
                          <a:latin typeface="Century Gothic" panose="020B0502020202020204" pitchFamily="34" charset="0"/>
                        </a:rPr>
                        <a:t>2.6%</a:t>
                      </a:r>
                    </a:p>
                  </a:txBody>
                  <a:tcPr marL="9525" marR="9525" marT="9525"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MX" sz="1000" b="1" i="0" u="none" strike="noStrike">
                          <a:solidFill>
                            <a:srgbClr val="000000"/>
                          </a:solidFill>
                          <a:effectLst/>
                          <a:latin typeface="Century Gothic" panose="020B0502020202020204" pitchFamily="34" charset="0"/>
                        </a:rPr>
                        <a:t>Total</a:t>
                      </a:r>
                    </a:p>
                  </a:txBody>
                  <a:tcPr marL="9525" marR="9525" marT="9525"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MX" sz="1000" b="1" i="0" u="none" strike="noStrike">
                          <a:solidFill>
                            <a:srgbClr val="000000"/>
                          </a:solidFill>
                          <a:effectLst/>
                          <a:latin typeface="Century Gothic" panose="020B0502020202020204" pitchFamily="34" charset="0"/>
                        </a:rPr>
                        <a:t> </a:t>
                      </a:r>
                    </a:p>
                  </a:txBody>
                  <a:tcPr marL="9525" marR="9525" marT="9525"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MX" sz="1000" b="1" i="0" u="none" strike="noStrike" dirty="0">
                          <a:solidFill>
                            <a:srgbClr val="000000"/>
                          </a:solidFill>
                          <a:effectLst/>
                          <a:latin typeface="Century Gothic" panose="020B0502020202020204" pitchFamily="34" charset="0"/>
                        </a:rPr>
                        <a:t>-3.2%</a:t>
                      </a:r>
                    </a:p>
                  </a:txBody>
                  <a:tcPr marL="9525" marR="9525" marT="9525"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2498179801"/>
                  </a:ext>
                </a:extLst>
              </a:tr>
            </a:tbl>
          </a:graphicData>
        </a:graphic>
      </p:graphicFrame>
      <p:sp>
        <p:nvSpPr>
          <p:cNvPr id="12" name="1 Título">
            <a:extLst>
              <a:ext uri="{FF2B5EF4-FFF2-40B4-BE49-F238E27FC236}">
                <a16:creationId xmlns:a16="http://schemas.microsoft.com/office/drawing/2014/main" xmlns="" id="{85A487CE-2397-44A1-ABA5-42860F5BD4D6}"/>
              </a:ext>
            </a:extLst>
          </p:cNvPr>
          <p:cNvSpPr txBox="1">
            <a:spLocks/>
          </p:cNvSpPr>
          <p:nvPr/>
        </p:nvSpPr>
        <p:spPr bwMode="auto">
          <a:xfrm>
            <a:off x="457200" y="6311547"/>
            <a:ext cx="7407462" cy="31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97500"/>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MX" sz="900" dirty="0">
                <a:solidFill>
                  <a:schemeClr val="tx1"/>
                </a:solidFill>
                <a:latin typeface="Century Gothic" panose="020B0502020202020204" pitchFamily="34" charset="0"/>
              </a:rPr>
              <a:t>* Catalogado como Fibra de acuerdo a la clasificación de Riesgos</a:t>
            </a:r>
            <a:r>
              <a:rPr lang="es-MX" sz="1000" dirty="0">
                <a:solidFill>
                  <a:schemeClr val="tx1"/>
                </a:solidFill>
                <a:latin typeface="Century Gothic" panose="020B0502020202020204" pitchFamily="34" charset="0"/>
              </a:rPr>
              <a:t>.</a:t>
            </a:r>
          </a:p>
        </p:txBody>
      </p:sp>
    </p:spTree>
    <p:extLst>
      <p:ext uri="{BB962C8B-B14F-4D97-AF65-F5344CB8AC3E}">
        <p14:creationId xmlns:p14="http://schemas.microsoft.com/office/powerpoint/2010/main" val="318315802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9"/>
            <a:ext cx="6096000" cy="631524"/>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a:bodyPr>
          <a:lstStyle/>
          <a:p>
            <a:r>
              <a:rPr lang="en-US" sz="2000" b="1" dirty="0">
                <a:latin typeface="Century Gothic" panose="020B0502020202020204" pitchFamily="34" charset="0"/>
              </a:rPr>
              <a:t>Fibra HD</a:t>
            </a:r>
            <a:endParaRPr lang="es-MX" sz="2000" b="1" dirty="0">
              <a:latin typeface="Century Gothic" panose="020B0502020202020204" pitchFamily="34" charset="0"/>
            </a:endParaRPr>
          </a:p>
        </p:txBody>
      </p:sp>
      <p:sp>
        <p:nvSpPr>
          <p:cNvPr id="24" name="23 CuadroTexto"/>
          <p:cNvSpPr txBox="1"/>
          <p:nvPr/>
        </p:nvSpPr>
        <p:spPr>
          <a:xfrm>
            <a:off x="1723272" y="470629"/>
            <a:ext cx="1805302" cy="307777"/>
          </a:xfrm>
          <a:prstGeom prst="rect">
            <a:avLst/>
          </a:prstGeom>
          <a:noFill/>
        </p:spPr>
        <p:txBody>
          <a:bodyPr wrap="none" rtlCol="0">
            <a:spAutoFit/>
          </a:bodyPr>
          <a:lstStyle/>
          <a:p>
            <a:r>
              <a:rPr lang="es-MX" sz="1400" dirty="0">
                <a:solidFill>
                  <a:srgbClr val="CD0000"/>
                </a:solidFill>
                <a:latin typeface="Century Gothic" panose="020B0502020202020204" pitchFamily="34" charset="0"/>
                <a:ea typeface="+mj-ea"/>
                <a:cs typeface="Myriad Pro"/>
              </a:rPr>
              <a:t>Eventos relevantes</a:t>
            </a:r>
          </a:p>
        </p:txBody>
      </p:sp>
      <p:sp>
        <p:nvSpPr>
          <p:cNvPr id="3" name="2 Rectángulo"/>
          <p:cNvSpPr/>
          <p:nvPr/>
        </p:nvSpPr>
        <p:spPr>
          <a:xfrm>
            <a:off x="539552" y="2708920"/>
            <a:ext cx="538462" cy="14401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Clr>
                <a:srgbClr val="C00000"/>
              </a:buClr>
            </a:pPr>
            <a:endParaRPr lang="es-MX" dirty="0">
              <a:latin typeface="Century Gothic" panose="020B0502020202020204" pitchFamily="34" charset="0"/>
            </a:endParaRPr>
          </a:p>
        </p:txBody>
      </p:sp>
      <p:sp>
        <p:nvSpPr>
          <p:cNvPr id="5" name="CuadroTexto 4">
            <a:extLst>
              <a:ext uri="{FF2B5EF4-FFF2-40B4-BE49-F238E27FC236}">
                <a16:creationId xmlns:a16="http://schemas.microsoft.com/office/drawing/2014/main" xmlns="" id="{CF7679A8-68B6-4D2C-AA7B-F4A762ADB399}"/>
              </a:ext>
            </a:extLst>
          </p:cNvPr>
          <p:cNvSpPr txBox="1"/>
          <p:nvPr/>
        </p:nvSpPr>
        <p:spPr>
          <a:xfrm>
            <a:off x="395536" y="1228081"/>
            <a:ext cx="8352928" cy="4154984"/>
          </a:xfrm>
          <a:prstGeom prst="rect">
            <a:avLst/>
          </a:prstGeom>
          <a:noFill/>
        </p:spPr>
        <p:txBody>
          <a:bodyPr wrap="square" rtlCol="0">
            <a:spAutoFit/>
          </a:bodyPr>
          <a:lstStyle/>
          <a:p>
            <a:pPr marL="285750" indent="-285750">
              <a:buClr>
                <a:srgbClr val="C00000"/>
              </a:buClr>
              <a:buFont typeface="Arial" panose="020B0604020202020204" pitchFamily="34" charset="0"/>
              <a:buChar char="•"/>
            </a:pPr>
            <a:r>
              <a:rPr lang="es-MX" sz="1200" b="1" dirty="0">
                <a:latin typeface="Century Gothic" panose="020B0502020202020204" pitchFamily="34" charset="0"/>
              </a:rPr>
              <a:t>26 de febrero de 2018. Reenvío Reporte Trimestral 2017-4.</a:t>
            </a:r>
          </a:p>
          <a:p>
            <a:pPr marL="285750" indent="-285750">
              <a:buClr>
                <a:srgbClr val="C00000"/>
              </a:buClr>
              <a:buFont typeface="Arial" panose="020B0604020202020204" pitchFamily="34" charset="0"/>
              <a:buChar char="•"/>
            </a:pPr>
            <a:endParaRPr lang="es-MX" sz="1200" b="1" dirty="0">
              <a:latin typeface="Century Gothic" panose="020B0502020202020204" pitchFamily="34" charset="0"/>
            </a:endParaRPr>
          </a:p>
          <a:p>
            <a:pPr algn="just">
              <a:buClr>
                <a:srgbClr val="C00000"/>
              </a:buClr>
            </a:pPr>
            <a:r>
              <a:rPr lang="es-ES" sz="1200" dirty="0">
                <a:latin typeface="Century Gothic" panose="020B0502020202020204" pitchFamily="34" charset="0"/>
              </a:rPr>
              <a:t>En cumplimiento con las disposiciones normativas de la Circular Única de Emisoras, el día de hoy se realizó el reenvío del Reporte Trimestral de información financiera correspondiente al Cuarto Trimestre de 2017.</a:t>
            </a:r>
          </a:p>
          <a:p>
            <a:pPr algn="just">
              <a:buClr>
                <a:srgbClr val="C00000"/>
              </a:buClr>
            </a:pPr>
            <a:endParaRPr lang="es-ES" sz="1200" dirty="0">
              <a:latin typeface="Century Gothic" panose="020B0502020202020204" pitchFamily="34" charset="0"/>
            </a:endParaRPr>
          </a:p>
          <a:p>
            <a:pPr algn="just">
              <a:buClr>
                <a:srgbClr val="C00000"/>
              </a:buClr>
            </a:pPr>
            <a:r>
              <a:rPr lang="es-ES" sz="1200" dirty="0">
                <a:latin typeface="Century Gothic" panose="020B0502020202020204" pitchFamily="34" charset="0"/>
              </a:rPr>
              <a:t>Cabe señalar que, en el reenvío de este Reporte Trimestral correspondiente al Cuarto Trimestre de 2017, no se modificó cifra alguna que pudiera inducir a error a los inversionistas y público en general. El motivo del reenvío de dicho Reporte Trimestral fue debido a un cambio al documento </a:t>
            </a:r>
            <a:r>
              <a:rPr lang="es-ES" sz="1200" dirty="0" err="1">
                <a:latin typeface="Century Gothic" panose="020B0502020202020204" pitchFamily="34" charset="0"/>
              </a:rPr>
              <a:t>Abax</a:t>
            </a:r>
            <a:r>
              <a:rPr lang="es-ES" sz="1200" dirty="0">
                <a:latin typeface="Century Gothic" panose="020B0502020202020204" pitchFamily="34" charset="0"/>
              </a:rPr>
              <a:t> XBRL.</a:t>
            </a:r>
          </a:p>
          <a:p>
            <a:pPr algn="just">
              <a:buClr>
                <a:srgbClr val="C00000"/>
              </a:buClr>
            </a:pPr>
            <a:endParaRPr lang="es-MX" sz="1200" dirty="0">
              <a:latin typeface="Century Gothic" panose="020B0502020202020204" pitchFamily="34" charset="0"/>
            </a:endParaRPr>
          </a:p>
          <a:p>
            <a:pPr marL="285750" indent="-285750">
              <a:buClr>
                <a:srgbClr val="C00000"/>
              </a:buClr>
              <a:buFont typeface="Arial" panose="020B0604020202020204" pitchFamily="34" charset="0"/>
              <a:buChar char="•"/>
            </a:pPr>
            <a:r>
              <a:rPr lang="es-ES" sz="1200" b="1" dirty="0">
                <a:latin typeface="Century Gothic" panose="020B0502020202020204" pitchFamily="34" charset="0"/>
              </a:rPr>
              <a:t>23 de febrero de 2018. FIBRAHD anuncia monto a ser pagado respecto de la distribución en efectivo correspondiente al mes de enero de 2018.</a:t>
            </a:r>
          </a:p>
          <a:p>
            <a:pPr>
              <a:buClr>
                <a:srgbClr val="C00000"/>
              </a:buClr>
            </a:pPr>
            <a:endParaRPr lang="es-MX" sz="1200" b="1" dirty="0">
              <a:latin typeface="Century Gothic" panose="020B0502020202020204" pitchFamily="34" charset="0"/>
            </a:endParaRPr>
          </a:p>
          <a:p>
            <a:pPr algn="just">
              <a:buClr>
                <a:srgbClr val="C00000"/>
              </a:buClr>
            </a:pPr>
            <a:r>
              <a:rPr lang="es-MX" sz="1200" dirty="0">
                <a:latin typeface="Century Gothic" panose="020B0502020202020204" pitchFamily="34" charset="0"/>
              </a:rPr>
              <a:t>FIBRAHD informa que en la sesión del Comité Técnico celebrada el día 22 de febrero de 2018 se acordó pagar una distribución en efectivo, correspondiente al mes de enero de 2018, por un monto total de $23,071,026.00 entre el total de </a:t>
            </a:r>
            <a:r>
              <a:rPr lang="es-MX" sz="1200" dirty="0" err="1">
                <a:latin typeface="Century Gothic" panose="020B0502020202020204" pitchFamily="34" charset="0"/>
              </a:rPr>
              <a:t>CBFIs</a:t>
            </a:r>
            <a:r>
              <a:rPr lang="es-MX" sz="1200" dirty="0">
                <a:latin typeface="Century Gothic" panose="020B0502020202020204" pitchFamily="34" charset="0"/>
              </a:rPr>
              <a:t> equivale a .06666959900 centavos por CBFI.</a:t>
            </a:r>
          </a:p>
          <a:p>
            <a:pPr algn="just">
              <a:buClr>
                <a:srgbClr val="C00000"/>
              </a:buClr>
            </a:pPr>
            <a:endParaRPr lang="es-MX" sz="1200" dirty="0">
              <a:latin typeface="Century Gothic" panose="020B0502020202020204" pitchFamily="34" charset="0"/>
            </a:endParaRPr>
          </a:p>
          <a:p>
            <a:pPr algn="just">
              <a:buClr>
                <a:srgbClr val="C00000"/>
              </a:buClr>
            </a:pPr>
            <a:r>
              <a:rPr lang="es-MX" sz="1200" dirty="0">
                <a:latin typeface="Century Gothic" panose="020B0502020202020204" pitchFamily="34" charset="0"/>
              </a:rPr>
              <a:t>El pago de la distribución en efectivo correspondiente al mes de diciembre se hará en una sola exhibición y se efectuará el día 5 de marzo de 2018.</a:t>
            </a:r>
          </a:p>
          <a:p>
            <a:pPr algn="just">
              <a:buClr>
                <a:srgbClr val="C00000"/>
              </a:buClr>
            </a:pPr>
            <a:endParaRPr lang="es-MX" sz="1200" dirty="0">
              <a:latin typeface="Century Gothic" panose="020B0502020202020204" pitchFamily="34" charset="0"/>
            </a:endParaRPr>
          </a:p>
          <a:p>
            <a:pPr algn="just">
              <a:buClr>
                <a:srgbClr val="C00000"/>
              </a:buClr>
            </a:pPr>
            <a:r>
              <a:rPr lang="es-MX" sz="1200" dirty="0">
                <a:latin typeface="Century Gothic" panose="020B0502020202020204" pitchFamily="34" charset="0"/>
              </a:rPr>
              <a:t>El ex derecho se aplica el 1 de marzo de 2018.</a:t>
            </a:r>
          </a:p>
          <a:p>
            <a:pPr algn="just">
              <a:buClr>
                <a:srgbClr val="C00000"/>
              </a:buClr>
            </a:pPr>
            <a:endParaRPr lang="es-MX" sz="1200" dirty="0">
              <a:latin typeface="Century Gothic" panose="020B0502020202020204" pitchFamily="34" charset="0"/>
            </a:endParaRPr>
          </a:p>
          <a:p>
            <a:pPr algn="just">
              <a:buClr>
                <a:srgbClr val="C00000"/>
              </a:buClr>
            </a:pPr>
            <a:r>
              <a:rPr lang="es-MX" sz="1200" dirty="0">
                <a:latin typeface="Century Gothic" panose="020B0502020202020204" pitchFamily="34" charset="0"/>
              </a:rPr>
              <a:t>El registro se hará el 2 de marzo de 2018</a:t>
            </a:r>
          </a:p>
        </p:txBody>
      </p:sp>
      <p:sp>
        <p:nvSpPr>
          <p:cNvPr id="4" name="3 Marcador de número de diapositiva"/>
          <p:cNvSpPr>
            <a:spLocks noGrp="1"/>
          </p:cNvSpPr>
          <p:nvPr>
            <p:ph type="sldNum" sz="quarter" idx="12"/>
          </p:nvPr>
        </p:nvSpPr>
        <p:spPr>
          <a:xfrm>
            <a:off x="6553200" y="6364976"/>
            <a:ext cx="2133600" cy="365125"/>
          </a:xfrm>
        </p:spPr>
        <p:txBody>
          <a:bodyPr/>
          <a:lstStyle/>
          <a:p>
            <a:fld id="{05E83AA4-A00D-4AA0-8FE8-B93C9F3EC141}" type="slidenum">
              <a:rPr lang="es-ES" altLang="es-MX" smtClean="0">
                <a:latin typeface="Century Gothic" panose="020B0502020202020204" pitchFamily="34" charset="0"/>
              </a:rPr>
              <a:pPr/>
              <a:t>69</a:t>
            </a:fld>
            <a:endParaRPr lang="es-ES" altLang="es-MX" dirty="0">
              <a:latin typeface="Century Gothic" panose="020B0502020202020204" pitchFamily="34" charset="0"/>
            </a:endParaRPr>
          </a:p>
        </p:txBody>
      </p:sp>
      <p:sp>
        <p:nvSpPr>
          <p:cNvPr id="6" name="CuadroTexto 5">
            <a:extLst>
              <a:ext uri="{FF2B5EF4-FFF2-40B4-BE49-F238E27FC236}">
                <a16:creationId xmlns:a16="http://schemas.microsoft.com/office/drawing/2014/main" xmlns="" id="{D8183FE8-2D46-4FE2-A570-1A15B04450F1}"/>
              </a:ext>
            </a:extLst>
          </p:cNvPr>
          <p:cNvSpPr txBox="1"/>
          <p:nvPr/>
        </p:nvSpPr>
        <p:spPr>
          <a:xfrm>
            <a:off x="323528" y="6237312"/>
            <a:ext cx="3312368" cy="246221"/>
          </a:xfrm>
          <a:prstGeom prst="rect">
            <a:avLst/>
          </a:prstGeom>
          <a:noFill/>
        </p:spPr>
        <p:txBody>
          <a:bodyPr wrap="square" rtlCol="0">
            <a:spAutoFit/>
          </a:bodyPr>
          <a:lstStyle/>
          <a:p>
            <a:r>
              <a:rPr lang="en-US" sz="1000" dirty="0">
                <a:latin typeface="Century Gothic" panose="020B0502020202020204" pitchFamily="34" charset="0"/>
              </a:rPr>
              <a:t>Fuente: Bolsa Mexicana de </a:t>
            </a:r>
            <a:r>
              <a:rPr lang="en-US" sz="1000" dirty="0" err="1">
                <a:latin typeface="Century Gothic" panose="020B0502020202020204" pitchFamily="34" charset="0"/>
              </a:rPr>
              <a:t>Valores</a:t>
            </a:r>
            <a:endParaRPr lang="en-US" sz="1000" dirty="0">
              <a:latin typeface="Century Gothic" panose="020B0502020202020204" pitchFamily="34" charset="0"/>
            </a:endParaRPr>
          </a:p>
        </p:txBody>
      </p:sp>
    </p:spTree>
    <p:extLst>
      <p:ext uri="{BB962C8B-B14F-4D97-AF65-F5344CB8AC3E}">
        <p14:creationId xmlns:p14="http://schemas.microsoft.com/office/powerpoint/2010/main" val="197798370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Título"/>
          <p:cNvSpPr txBox="1">
            <a:spLocks/>
          </p:cNvSpPr>
          <p:nvPr/>
        </p:nvSpPr>
        <p:spPr bwMode="auto">
          <a:xfrm>
            <a:off x="155849" y="427305"/>
            <a:ext cx="6096000" cy="6315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n-US" sz="2000" b="1" dirty="0" err="1">
                <a:latin typeface="Century Gothic" panose="020B0502020202020204" pitchFamily="34" charset="0"/>
              </a:rPr>
              <a:t>Fibra</a:t>
            </a:r>
            <a:r>
              <a:rPr lang="en-US" sz="2000" b="1" dirty="0">
                <a:latin typeface="Century Gothic" panose="020B0502020202020204" pitchFamily="34" charset="0"/>
              </a:rPr>
              <a:t> Macquarie</a:t>
            </a:r>
          </a:p>
          <a:p>
            <a:endParaRPr lang="es-MX" sz="2000" b="1" dirty="0">
              <a:latin typeface="Century Gothic" panose="020B0502020202020204" pitchFamily="34" charset="0"/>
            </a:endParaRPr>
          </a:p>
        </p:txBody>
      </p:sp>
      <p:sp>
        <p:nvSpPr>
          <p:cNvPr id="24" name="23 CuadroTexto"/>
          <p:cNvSpPr txBox="1"/>
          <p:nvPr/>
        </p:nvSpPr>
        <p:spPr>
          <a:xfrm>
            <a:off x="190442" y="725351"/>
            <a:ext cx="1805302" cy="307777"/>
          </a:xfrm>
          <a:prstGeom prst="rect">
            <a:avLst/>
          </a:prstGeom>
          <a:noFill/>
        </p:spPr>
        <p:txBody>
          <a:bodyPr wrap="none" rtlCol="0">
            <a:spAutoFit/>
          </a:bodyPr>
          <a:lstStyle/>
          <a:p>
            <a:r>
              <a:rPr lang="es-MX" sz="1400" dirty="0">
                <a:solidFill>
                  <a:srgbClr val="CD0000"/>
                </a:solidFill>
                <a:latin typeface="Century Gothic" panose="020B0502020202020204" pitchFamily="34" charset="0"/>
                <a:ea typeface="+mj-ea"/>
                <a:cs typeface="Myriad Pro"/>
              </a:rPr>
              <a:t>Eventos relevantes</a:t>
            </a:r>
          </a:p>
        </p:txBody>
      </p:sp>
      <p:sp>
        <p:nvSpPr>
          <p:cNvPr id="3" name="2 Rectángulo"/>
          <p:cNvSpPr/>
          <p:nvPr/>
        </p:nvSpPr>
        <p:spPr>
          <a:xfrm>
            <a:off x="539552" y="2708920"/>
            <a:ext cx="538462" cy="14401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Clr>
                <a:srgbClr val="C00000"/>
              </a:buClr>
            </a:pPr>
            <a:endParaRPr lang="es-MX" dirty="0">
              <a:latin typeface="Century Gothic" panose="020B0502020202020204" pitchFamily="34" charset="0"/>
            </a:endParaRPr>
          </a:p>
        </p:txBody>
      </p:sp>
      <p:sp>
        <p:nvSpPr>
          <p:cNvPr id="4" name="3 Marcador de número de diapositiva"/>
          <p:cNvSpPr>
            <a:spLocks noGrp="1"/>
          </p:cNvSpPr>
          <p:nvPr>
            <p:ph type="sldNum" sz="quarter" idx="12"/>
          </p:nvPr>
        </p:nvSpPr>
        <p:spPr>
          <a:xfrm>
            <a:off x="6553200" y="6364976"/>
            <a:ext cx="2133600" cy="365125"/>
          </a:xfrm>
        </p:spPr>
        <p:txBody>
          <a:bodyPr/>
          <a:lstStyle/>
          <a:p>
            <a:fld id="{05E83AA4-A00D-4AA0-8FE8-B93C9F3EC141}" type="slidenum">
              <a:rPr lang="es-ES" altLang="es-MX" smtClean="0">
                <a:latin typeface="Century Gothic" panose="020B0502020202020204" pitchFamily="34" charset="0"/>
              </a:rPr>
              <a:pPr/>
              <a:t>70</a:t>
            </a:fld>
            <a:endParaRPr lang="es-ES" altLang="es-MX" dirty="0">
              <a:latin typeface="Century Gothic" panose="020B0502020202020204" pitchFamily="34" charset="0"/>
            </a:endParaRPr>
          </a:p>
        </p:txBody>
      </p:sp>
      <p:sp>
        <p:nvSpPr>
          <p:cNvPr id="6" name="CuadroTexto 5">
            <a:extLst>
              <a:ext uri="{FF2B5EF4-FFF2-40B4-BE49-F238E27FC236}">
                <a16:creationId xmlns:a16="http://schemas.microsoft.com/office/drawing/2014/main" xmlns="" id="{D8183FE8-2D46-4FE2-A570-1A15B04450F1}"/>
              </a:ext>
            </a:extLst>
          </p:cNvPr>
          <p:cNvSpPr txBox="1"/>
          <p:nvPr/>
        </p:nvSpPr>
        <p:spPr>
          <a:xfrm>
            <a:off x="323528" y="6237312"/>
            <a:ext cx="3312368" cy="246221"/>
          </a:xfrm>
          <a:prstGeom prst="rect">
            <a:avLst/>
          </a:prstGeom>
          <a:noFill/>
        </p:spPr>
        <p:txBody>
          <a:bodyPr wrap="square" rtlCol="0">
            <a:spAutoFit/>
          </a:bodyPr>
          <a:lstStyle/>
          <a:p>
            <a:r>
              <a:rPr lang="en-US" sz="1000" dirty="0">
                <a:latin typeface="Century Gothic" panose="020B0502020202020204" pitchFamily="34" charset="0"/>
              </a:rPr>
              <a:t>Fuente: Bolsa Mexicana de </a:t>
            </a:r>
            <a:r>
              <a:rPr lang="en-US" sz="1000" dirty="0" err="1">
                <a:latin typeface="Century Gothic" panose="020B0502020202020204" pitchFamily="34" charset="0"/>
              </a:rPr>
              <a:t>Valores</a:t>
            </a:r>
            <a:endParaRPr lang="en-US" sz="1000" dirty="0">
              <a:latin typeface="Century Gothic" panose="020B0502020202020204" pitchFamily="34" charset="0"/>
            </a:endParaRPr>
          </a:p>
        </p:txBody>
      </p:sp>
      <p:sp>
        <p:nvSpPr>
          <p:cNvPr id="13" name="CuadroTexto 4">
            <a:extLst>
              <a:ext uri="{FF2B5EF4-FFF2-40B4-BE49-F238E27FC236}">
                <a16:creationId xmlns:a16="http://schemas.microsoft.com/office/drawing/2014/main" xmlns="" id="{CF7679A8-68B6-4D2C-AA7B-F4A762ADB399}"/>
              </a:ext>
            </a:extLst>
          </p:cNvPr>
          <p:cNvSpPr txBox="1"/>
          <p:nvPr/>
        </p:nvSpPr>
        <p:spPr>
          <a:xfrm>
            <a:off x="395536" y="1628507"/>
            <a:ext cx="8352928" cy="3600986"/>
          </a:xfrm>
          <a:prstGeom prst="rect">
            <a:avLst/>
          </a:prstGeom>
          <a:noFill/>
        </p:spPr>
        <p:txBody>
          <a:bodyPr wrap="square" rtlCol="0">
            <a:spAutoFit/>
          </a:bodyPr>
          <a:ls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a:buClr>
                <a:srgbClr val="C00000"/>
              </a:buClr>
              <a:buFont typeface="Arial" panose="020B0604020202020204" pitchFamily="34" charset="0"/>
              <a:buChar char="•"/>
            </a:pPr>
            <a:r>
              <a:rPr lang="es-MX" sz="1000" b="1" dirty="0">
                <a:latin typeface="Century Gothic" panose="020B0502020202020204" pitchFamily="34" charset="0"/>
              </a:rPr>
              <a:t>22 de febrero de 2018. FIBRA </a:t>
            </a:r>
            <a:r>
              <a:rPr lang="es-MX" sz="1000" b="1" dirty="0" err="1">
                <a:latin typeface="Century Gothic" panose="020B0502020202020204" pitchFamily="34" charset="0"/>
              </a:rPr>
              <a:t>Macquarie</a:t>
            </a:r>
            <a:r>
              <a:rPr lang="es-MX" sz="1000" b="1" dirty="0">
                <a:latin typeface="Century Gothic" panose="020B0502020202020204" pitchFamily="34" charset="0"/>
              </a:rPr>
              <a:t> México (BMV:FIBRAMQ) Cuarto Trimestre 2017 Información Suplementaria.</a:t>
            </a:r>
          </a:p>
          <a:p>
            <a:pPr marL="285750" indent="-285750">
              <a:buClr>
                <a:srgbClr val="C00000"/>
              </a:buClr>
              <a:buFont typeface="Arial" panose="020B0604020202020204" pitchFamily="34" charset="0"/>
              <a:buChar char="•"/>
            </a:pPr>
            <a:endParaRPr lang="es-MX" sz="1000" b="1" dirty="0">
              <a:latin typeface="Century Gothic" panose="020B0502020202020204" pitchFamily="34" charset="0"/>
            </a:endParaRPr>
          </a:p>
          <a:p>
            <a:pPr marL="285750" indent="-285750">
              <a:buClr>
                <a:srgbClr val="C00000"/>
              </a:buClr>
              <a:buFont typeface="Arial" panose="020B0604020202020204" pitchFamily="34" charset="0"/>
              <a:buChar char="•"/>
            </a:pPr>
            <a:r>
              <a:rPr lang="es-MX" sz="1000" b="1" dirty="0">
                <a:latin typeface="Century Gothic" panose="020B0502020202020204" pitchFamily="34" charset="0"/>
              </a:rPr>
              <a:t>22 de febrero de 2018. Fibra </a:t>
            </a:r>
            <a:r>
              <a:rPr lang="es-MX" sz="1000" b="1" dirty="0" err="1">
                <a:latin typeface="Century Gothic" panose="020B0502020202020204" pitchFamily="34" charset="0"/>
              </a:rPr>
              <a:t>Macquarie</a:t>
            </a:r>
            <a:r>
              <a:rPr lang="es-MX" sz="1000" b="1" dirty="0">
                <a:latin typeface="Century Gothic" panose="020B0502020202020204" pitchFamily="34" charset="0"/>
              </a:rPr>
              <a:t> México reporta resultados del cuarto trimestre y año completo 2017.</a:t>
            </a:r>
            <a:endParaRPr lang="es-MX" sz="1000" dirty="0">
              <a:latin typeface="Century Gothic" panose="020B0502020202020204" pitchFamily="34" charset="0"/>
            </a:endParaRPr>
          </a:p>
          <a:p>
            <a:pPr marL="285750" indent="-285750">
              <a:buClr>
                <a:srgbClr val="C00000"/>
              </a:buClr>
              <a:buFont typeface="Arial" panose="020B0604020202020204" pitchFamily="34" charset="0"/>
              <a:buChar char="•"/>
            </a:pPr>
            <a:endParaRPr lang="es-MX" sz="1000" dirty="0">
              <a:latin typeface="Century Gothic" panose="020B0502020202020204" pitchFamily="34" charset="0"/>
            </a:endParaRPr>
          </a:p>
          <a:p>
            <a:pPr algn="just">
              <a:buClr>
                <a:srgbClr val="C00000"/>
              </a:buClr>
            </a:pPr>
            <a:r>
              <a:rPr lang="es-MX" sz="1000" dirty="0">
                <a:latin typeface="Century Gothic" panose="020B0502020202020204" pitchFamily="34" charset="0"/>
              </a:rPr>
              <a:t>– FIBRA </a:t>
            </a:r>
            <a:r>
              <a:rPr lang="es-MX" sz="1000" dirty="0" err="1">
                <a:latin typeface="Century Gothic" panose="020B0502020202020204" pitchFamily="34" charset="0"/>
              </a:rPr>
              <a:t>Macquarie</a:t>
            </a:r>
            <a:r>
              <a:rPr lang="es-MX" sz="1000" dirty="0">
                <a:latin typeface="Century Gothic" panose="020B0502020202020204" pitchFamily="34" charset="0"/>
              </a:rPr>
              <a:t> México (FIBRAMQ) (BMV: FIBRAMQ), propietaria de uno de los portafolios más grandes de propiedades industriales y comerciales en México, anunció sus resultados financieros y operativos para el trimestre y el año terminado el 31 de diciembre de 2017.</a:t>
            </a:r>
          </a:p>
          <a:p>
            <a:pPr algn="just">
              <a:buClr>
                <a:srgbClr val="C00000"/>
              </a:buClr>
            </a:pPr>
            <a:endParaRPr lang="es-MX" sz="1000" dirty="0">
              <a:latin typeface="Century Gothic" panose="020B0502020202020204" pitchFamily="34" charset="0"/>
            </a:endParaRPr>
          </a:p>
          <a:p>
            <a:pPr marL="628650" lvl="1" indent="-171450" algn="just">
              <a:buClr>
                <a:srgbClr val="C00000"/>
              </a:buClr>
              <a:buFont typeface="Arial" panose="020B0604020202020204" pitchFamily="34" charset="0"/>
              <a:buChar char="•"/>
            </a:pPr>
            <a:r>
              <a:rPr lang="es-MX" sz="1000" dirty="0">
                <a:latin typeface="Century Gothic" panose="020B0502020202020204" pitchFamily="34" charset="0"/>
              </a:rPr>
              <a:t>Reportó un AFFO por certificado de </a:t>
            </a:r>
            <a:r>
              <a:rPr lang="es-MX" sz="1000" dirty="0" err="1">
                <a:latin typeface="Century Gothic" panose="020B0502020202020204" pitchFamily="34" charset="0"/>
              </a:rPr>
              <a:t>Ps</a:t>
            </a:r>
            <a:r>
              <a:rPr lang="es-MX" sz="1000" dirty="0">
                <a:latin typeface="Century Gothic" panose="020B0502020202020204" pitchFamily="34" charset="0"/>
              </a:rPr>
              <a:t> 0.5363 comparado con </a:t>
            </a:r>
            <a:r>
              <a:rPr lang="es-MX" sz="1000" dirty="0" err="1">
                <a:latin typeface="Century Gothic" panose="020B0502020202020204" pitchFamily="34" charset="0"/>
              </a:rPr>
              <a:t>Ps</a:t>
            </a:r>
            <a:r>
              <a:rPr lang="es-MX" sz="1000" dirty="0">
                <a:latin typeface="Century Gothic" panose="020B0502020202020204" pitchFamily="34" charset="0"/>
              </a:rPr>
              <a:t> 0.5531 en el mismo trimestre comparable, debido a que el crecimiento positivo del ingreso operativo neto a mismas tiendas fue contrarrestado por el movimiento en el tipo de cambio. </a:t>
            </a:r>
          </a:p>
          <a:p>
            <a:pPr marL="628650" lvl="1" indent="-171450" algn="just">
              <a:buClr>
                <a:srgbClr val="C00000"/>
              </a:buClr>
              <a:buFont typeface="Arial" panose="020B0604020202020204" pitchFamily="34" charset="0"/>
              <a:buChar char="•"/>
            </a:pPr>
            <a:r>
              <a:rPr lang="es-MX" sz="1000" dirty="0">
                <a:latin typeface="Century Gothic" panose="020B0502020202020204" pitchFamily="34" charset="0"/>
              </a:rPr>
              <a:t>Ejecutó el volumen trimestral más alto de renovaciones de arrendamientos industriales en la historia de FIBRAMQ </a:t>
            </a:r>
          </a:p>
          <a:p>
            <a:pPr marL="628650" lvl="1" indent="-171450" algn="just">
              <a:buClr>
                <a:srgbClr val="C00000"/>
              </a:buClr>
              <a:buFont typeface="Arial" panose="020B0604020202020204" pitchFamily="34" charset="0"/>
              <a:buChar char="•"/>
            </a:pPr>
            <a:r>
              <a:rPr lang="es-MX" sz="1000" dirty="0">
                <a:latin typeface="Century Gothic" panose="020B0502020202020204" pitchFamily="34" charset="0"/>
              </a:rPr>
              <a:t>Incrementó los precios promedio de las rentas, con un aumento en el segmento industrial de 2.8% A/A y en el segmento comercial de 5.2% A/A </a:t>
            </a:r>
          </a:p>
          <a:p>
            <a:pPr marL="628650" lvl="1" indent="-171450" algn="just">
              <a:buClr>
                <a:srgbClr val="C00000"/>
              </a:buClr>
              <a:buFont typeface="Arial" panose="020B0604020202020204" pitchFamily="34" charset="0"/>
              <a:buChar char="•"/>
            </a:pPr>
            <a:r>
              <a:rPr lang="es-MX" sz="1000" dirty="0">
                <a:latin typeface="Century Gothic" panose="020B0502020202020204" pitchFamily="34" charset="0"/>
              </a:rPr>
              <a:t>Autorizó una distribución de efectivo trimestral de </a:t>
            </a:r>
            <a:r>
              <a:rPr lang="es-MX" sz="1000" dirty="0" err="1">
                <a:latin typeface="Century Gothic" panose="020B0502020202020204" pitchFamily="34" charset="0"/>
              </a:rPr>
              <a:t>Ps</a:t>
            </a:r>
            <a:r>
              <a:rPr lang="es-MX" sz="1000" dirty="0">
                <a:latin typeface="Century Gothic" panose="020B0502020202020204" pitchFamily="34" charset="0"/>
              </a:rPr>
              <a:t> 0.375 por certificado </a:t>
            </a:r>
          </a:p>
          <a:p>
            <a:pPr marL="628650" lvl="1" indent="-171450" algn="just">
              <a:buClr>
                <a:srgbClr val="C00000"/>
              </a:buClr>
              <a:buFont typeface="Arial" panose="020B0604020202020204" pitchFamily="34" charset="0"/>
              <a:buChar char="•"/>
            </a:pPr>
            <a:r>
              <a:rPr lang="es-MX" sz="1000" dirty="0">
                <a:latin typeface="Century Gothic" panose="020B0502020202020204" pitchFamily="34" charset="0"/>
              </a:rPr>
              <a:t>Continuó con el programa de recompras de certificados bursátiles, recomprando 8.1 millones de certificados durante el trimestre, para cancelación </a:t>
            </a:r>
          </a:p>
          <a:p>
            <a:pPr marL="628650" lvl="1" indent="-171450" algn="just">
              <a:buClr>
                <a:srgbClr val="C00000"/>
              </a:buClr>
              <a:buFont typeface="Arial" panose="020B0604020202020204" pitchFamily="34" charset="0"/>
              <a:buChar char="•"/>
            </a:pPr>
            <a:r>
              <a:rPr lang="es-MX" sz="1000" dirty="0">
                <a:latin typeface="Century Gothic" panose="020B0502020202020204" pitchFamily="34" charset="0"/>
              </a:rPr>
              <a:t>Salió de dos mercados no estratégicos en los que tenía un solo activo, Villahermosa y Durango, al vender dos propiedades por un total de US$22.3 millones</a:t>
            </a:r>
          </a:p>
          <a:p>
            <a:pPr marL="285750" indent="-285750">
              <a:buClr>
                <a:srgbClr val="C00000"/>
              </a:buClr>
              <a:buFont typeface="Arial" panose="020B0604020202020204" pitchFamily="34" charset="0"/>
              <a:buChar char="•"/>
            </a:pPr>
            <a:endParaRPr lang="es-MX" sz="1000" dirty="0">
              <a:latin typeface="Century Gothic" panose="020B0502020202020204" pitchFamily="34" charset="0"/>
            </a:endParaRPr>
          </a:p>
          <a:p>
            <a:pPr marL="285750" indent="-285750">
              <a:buClr>
                <a:srgbClr val="C00000"/>
              </a:buClr>
              <a:buFont typeface="Arial" panose="020B0604020202020204" pitchFamily="34" charset="0"/>
              <a:buChar char="•"/>
            </a:pPr>
            <a:endParaRPr lang="es-MX" sz="1400" dirty="0">
              <a:latin typeface="Century Gothic" panose="020B0502020202020204" pitchFamily="34" charset="0"/>
            </a:endParaRPr>
          </a:p>
          <a:p>
            <a:pPr marL="285750" indent="-285750">
              <a:buClr>
                <a:srgbClr val="C00000"/>
              </a:buClr>
              <a:buFont typeface="Arial" panose="020B0604020202020204" pitchFamily="34" charset="0"/>
              <a:buChar char="•"/>
            </a:pPr>
            <a:endParaRPr lang="es-MX" sz="1400" dirty="0">
              <a:latin typeface="Century Gothic" panose="020B0502020202020204" pitchFamily="34" charset="0"/>
            </a:endParaRPr>
          </a:p>
        </p:txBody>
      </p:sp>
    </p:spTree>
    <p:extLst>
      <p:ext uri="{BB962C8B-B14F-4D97-AF65-F5344CB8AC3E}">
        <p14:creationId xmlns:p14="http://schemas.microsoft.com/office/powerpoint/2010/main" val="245394328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9"/>
            <a:ext cx="6096000" cy="631524"/>
          </a:xfrm>
        </p:spPr>
        <p:txBody>
          <a:bodyPr>
            <a:normAutofit/>
          </a:bodyPr>
          <a:lstStyle/>
          <a:p>
            <a:r>
              <a:rPr lang="en-US" sz="2000" b="1" dirty="0">
                <a:latin typeface="Century Gothic" panose="020B0502020202020204" pitchFamily="34" charset="0"/>
              </a:rPr>
              <a:t>Fibra Uno</a:t>
            </a:r>
            <a:endParaRPr lang="es-MX" sz="2000" b="1" dirty="0">
              <a:latin typeface="Century Gothic" panose="020B0502020202020204" pitchFamily="34" charset="0"/>
            </a:endParaRPr>
          </a:p>
        </p:txBody>
      </p:sp>
      <p:sp>
        <p:nvSpPr>
          <p:cNvPr id="24" name="23 CuadroTexto"/>
          <p:cNvSpPr txBox="1"/>
          <p:nvPr/>
        </p:nvSpPr>
        <p:spPr>
          <a:xfrm>
            <a:off x="394666" y="908720"/>
            <a:ext cx="1805302" cy="307777"/>
          </a:xfrm>
          <a:prstGeom prst="rect">
            <a:avLst/>
          </a:prstGeom>
          <a:noFill/>
        </p:spPr>
        <p:txBody>
          <a:bodyPr wrap="none" rtlCol="0">
            <a:spAutoFit/>
          </a:bodyPr>
          <a:lstStyle/>
          <a:p>
            <a:r>
              <a:rPr lang="es-MX" sz="1400" dirty="0">
                <a:solidFill>
                  <a:srgbClr val="CD0000"/>
                </a:solidFill>
                <a:latin typeface="Century Gothic" panose="020B0502020202020204" pitchFamily="34" charset="0"/>
                <a:ea typeface="+mj-ea"/>
                <a:cs typeface="Myriad Pro"/>
              </a:rPr>
              <a:t>Eventos relevantes</a:t>
            </a:r>
          </a:p>
        </p:txBody>
      </p:sp>
      <p:sp>
        <p:nvSpPr>
          <p:cNvPr id="3" name="2 Rectángulo"/>
          <p:cNvSpPr/>
          <p:nvPr/>
        </p:nvSpPr>
        <p:spPr>
          <a:xfrm>
            <a:off x="539552" y="2708920"/>
            <a:ext cx="538462" cy="14401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latin typeface="Century Gothic" panose="020B0502020202020204" pitchFamily="34" charset="0"/>
            </a:endParaRPr>
          </a:p>
        </p:txBody>
      </p:sp>
      <p:sp>
        <p:nvSpPr>
          <p:cNvPr id="5" name="CuadroTexto 4">
            <a:extLst>
              <a:ext uri="{FF2B5EF4-FFF2-40B4-BE49-F238E27FC236}">
                <a16:creationId xmlns:a16="http://schemas.microsoft.com/office/drawing/2014/main" xmlns="" id="{CF7679A8-68B6-4D2C-AA7B-F4A762ADB399}"/>
              </a:ext>
            </a:extLst>
          </p:cNvPr>
          <p:cNvSpPr txBox="1"/>
          <p:nvPr/>
        </p:nvSpPr>
        <p:spPr>
          <a:xfrm>
            <a:off x="473948" y="1475934"/>
            <a:ext cx="8352928" cy="4093428"/>
          </a:xfrm>
          <a:prstGeom prst="rect">
            <a:avLst/>
          </a:prstGeom>
          <a:noFill/>
        </p:spPr>
        <p:txBody>
          <a:bodyPr wrap="square" rtlCol="0">
            <a:spAutoFit/>
          </a:bodyPr>
          <a:lstStyle/>
          <a:p>
            <a:pPr marL="285750" indent="-285750">
              <a:buClr>
                <a:srgbClr val="C00000"/>
              </a:buClr>
              <a:buFont typeface="Arial" panose="020B0604020202020204" pitchFamily="34" charset="0"/>
              <a:buChar char="•"/>
            </a:pPr>
            <a:r>
              <a:rPr lang="es-MX" sz="1000" b="1" dirty="0">
                <a:latin typeface="Century Gothic" panose="020B0502020202020204" pitchFamily="34" charset="0"/>
              </a:rPr>
              <a:t>22 de febrero de 2018. FIBRA UNO - RESULTADOS TRIMESTRALES 4T2017.</a:t>
            </a:r>
          </a:p>
          <a:p>
            <a:pPr>
              <a:buClr>
                <a:srgbClr val="C00000"/>
              </a:buClr>
            </a:pPr>
            <a:endParaRPr lang="es-MX" sz="1000" b="1" dirty="0">
              <a:latin typeface="Century Gothic" panose="020B0502020202020204" pitchFamily="34" charset="0"/>
            </a:endParaRPr>
          </a:p>
          <a:p>
            <a:pPr algn="just">
              <a:buClr>
                <a:srgbClr val="C00000"/>
              </a:buClr>
            </a:pPr>
            <a:r>
              <a:rPr lang="es-MX" sz="1000" dirty="0">
                <a:latin typeface="Century Gothic" panose="020B0502020202020204" pitchFamily="34" charset="0"/>
              </a:rPr>
              <a:t>Fibra Uno anuncia exitosa oferta global de 365 millones de CBFIs.</a:t>
            </a:r>
          </a:p>
          <a:p>
            <a:pPr>
              <a:buClr>
                <a:srgbClr val="C00000"/>
              </a:buClr>
            </a:pPr>
            <a:endParaRPr lang="es-MX" sz="1000" dirty="0">
              <a:latin typeface="Century Gothic" panose="020B0502020202020204" pitchFamily="34" charset="0"/>
            </a:endParaRPr>
          </a:p>
          <a:p>
            <a:pPr marL="285750" indent="-285750">
              <a:buClr>
                <a:srgbClr val="C00000"/>
              </a:buClr>
              <a:buFont typeface="Arial" panose="020B0604020202020204" pitchFamily="34" charset="0"/>
              <a:buChar char="•"/>
            </a:pPr>
            <a:r>
              <a:rPr lang="es-MX" sz="1000" b="1" dirty="0">
                <a:latin typeface="Century Gothic" panose="020B0502020202020204" pitchFamily="34" charset="0"/>
              </a:rPr>
              <a:t>19 de febrero de 2018. FIBRA UNO reporta que sus propiedades no </a:t>
            </a:r>
            <a:r>
              <a:rPr lang="es-MX" sz="1000" b="1" dirty="0" err="1">
                <a:latin typeface="Century Gothic" panose="020B0502020202020204" pitchFamily="34" charset="0"/>
              </a:rPr>
              <a:t>sufrieton</a:t>
            </a:r>
            <a:r>
              <a:rPr lang="es-MX" sz="1000" b="1" dirty="0">
                <a:latin typeface="Century Gothic" panose="020B0502020202020204" pitchFamily="34" charset="0"/>
              </a:rPr>
              <a:t> daños tras sismos.</a:t>
            </a:r>
            <a:endParaRPr lang="es-MX" sz="1000" dirty="0">
              <a:latin typeface="Century Gothic" panose="020B0502020202020204" pitchFamily="34" charset="0"/>
            </a:endParaRPr>
          </a:p>
          <a:p>
            <a:pPr>
              <a:buClr>
                <a:srgbClr val="C00000"/>
              </a:buClr>
            </a:pPr>
            <a:endParaRPr lang="es-MX" sz="1000" dirty="0">
              <a:latin typeface="Century Gothic" panose="020B0502020202020204" pitchFamily="34" charset="0"/>
            </a:endParaRPr>
          </a:p>
          <a:p>
            <a:pPr algn="just">
              <a:buClr>
                <a:srgbClr val="C00000"/>
              </a:buClr>
            </a:pPr>
            <a:r>
              <a:rPr lang="es-MX" sz="1000" dirty="0">
                <a:latin typeface="Century Gothic" panose="020B0502020202020204" pitchFamily="34" charset="0"/>
              </a:rPr>
              <a:t>Fibra Uno (BMV: FUNO11) (“FUNO” o “Fideicomiso F/1401”), el primer y mayor Fideicomiso de Inversión en Bienes Raíces en México anuncia que, después de hacer la inspección correspondiente a sus propiedades en las zonas afectadas por los sismos del pasado viernes 16 y lunes 19 de febrero, no se reportan daños significativos. </a:t>
            </a:r>
          </a:p>
          <a:p>
            <a:pPr algn="just">
              <a:buClr>
                <a:srgbClr val="C00000"/>
              </a:buClr>
            </a:pPr>
            <a:endParaRPr lang="es-MX" sz="1000" dirty="0">
              <a:latin typeface="Century Gothic" panose="020B0502020202020204" pitchFamily="34" charset="0"/>
            </a:endParaRPr>
          </a:p>
          <a:p>
            <a:pPr marL="285750" indent="-285750">
              <a:buClr>
                <a:srgbClr val="C00000"/>
              </a:buClr>
              <a:buFont typeface="Arial" panose="020B0604020202020204" pitchFamily="34" charset="0"/>
              <a:buChar char="•"/>
            </a:pPr>
            <a:r>
              <a:rPr lang="es-MX" sz="1000" b="1" dirty="0">
                <a:latin typeface="Century Gothic" panose="020B0502020202020204" pitchFamily="34" charset="0"/>
              </a:rPr>
              <a:t>12 de febrero de 2018. FIBRA UNO anuncia pago de distribución del 4T17 por PS. 0.5107.</a:t>
            </a:r>
            <a:endParaRPr lang="es-MX" sz="1000" dirty="0">
              <a:latin typeface="Century Gothic" panose="020B0502020202020204" pitchFamily="34" charset="0"/>
            </a:endParaRPr>
          </a:p>
          <a:p>
            <a:pPr>
              <a:buClr>
                <a:srgbClr val="C00000"/>
              </a:buClr>
            </a:pPr>
            <a:endParaRPr lang="es-MX" sz="1000" dirty="0">
              <a:latin typeface="Century Gothic" panose="020B0502020202020204" pitchFamily="34" charset="0"/>
            </a:endParaRPr>
          </a:p>
          <a:p>
            <a:pPr algn="just">
              <a:buClr>
                <a:srgbClr val="C00000"/>
              </a:buClr>
            </a:pPr>
            <a:r>
              <a:rPr lang="es-MX" sz="1000" dirty="0">
                <a:latin typeface="Century Gothic" panose="020B0502020202020204" pitchFamily="34" charset="0"/>
              </a:rPr>
              <a:t>Fibra Uno (BMV: FUNO11) (“FUNO” o “Fideicomiso F/1401”), el primer y mayor Fideicomiso de Inversión en Bienes Raíces en México anuncia que hoy pago a los tendedores de Certificados Bursátiles Fiduciarios (</a:t>
            </a:r>
            <a:r>
              <a:rPr lang="es-MX" sz="1000" dirty="0" err="1">
                <a:latin typeface="Century Gothic" panose="020B0502020202020204" pitchFamily="34" charset="0"/>
              </a:rPr>
              <a:t>CBFIs</a:t>
            </a:r>
            <a:r>
              <a:rPr lang="es-MX" sz="1000" dirty="0">
                <a:latin typeface="Century Gothic" panose="020B0502020202020204" pitchFamily="34" charset="0"/>
              </a:rPr>
              <a:t>) la distribución correspondiente al periodo del</a:t>
            </a:r>
          </a:p>
          <a:p>
            <a:pPr algn="just">
              <a:buClr>
                <a:srgbClr val="C00000"/>
              </a:buClr>
            </a:pPr>
            <a:r>
              <a:rPr lang="es-MX" sz="1000" dirty="0">
                <a:latin typeface="Century Gothic" panose="020B0502020202020204" pitchFamily="34" charset="0"/>
              </a:rPr>
              <a:t>1º de octubre al 31 de diciembre de 2017 por un monto de </a:t>
            </a:r>
            <a:r>
              <a:rPr lang="es-MX" sz="1000" dirty="0" err="1">
                <a:latin typeface="Century Gothic" panose="020B0502020202020204" pitchFamily="34" charset="0"/>
              </a:rPr>
              <a:t>Ps</a:t>
            </a:r>
            <a:r>
              <a:rPr lang="es-MX" sz="1000" dirty="0">
                <a:latin typeface="Century Gothic" panose="020B0502020202020204" pitchFamily="34" charset="0"/>
              </a:rPr>
              <a:t>. 2,020.68 millones, o </a:t>
            </a:r>
            <a:r>
              <a:rPr lang="es-MX" sz="1000" dirty="0" err="1">
                <a:latin typeface="Century Gothic" panose="020B0502020202020204" pitchFamily="34" charset="0"/>
              </a:rPr>
              <a:t>Ps</a:t>
            </a:r>
            <a:r>
              <a:rPr lang="es-MX" sz="1000" dirty="0">
                <a:latin typeface="Century Gothic" panose="020B0502020202020204" pitchFamily="34" charset="0"/>
              </a:rPr>
              <a:t>. 0.5107 por CBFI. Del total, Ps.0.3305 corresponden a la distribución del resultado fiscal neto, mientras que </a:t>
            </a:r>
            <a:r>
              <a:rPr lang="es-MX" sz="1000" dirty="0" err="1">
                <a:latin typeface="Century Gothic" panose="020B0502020202020204" pitchFamily="34" charset="0"/>
              </a:rPr>
              <a:t>Ps</a:t>
            </a:r>
            <a:r>
              <a:rPr lang="es-MX" sz="1000" dirty="0">
                <a:latin typeface="Century Gothic" panose="020B0502020202020204" pitchFamily="34" charset="0"/>
              </a:rPr>
              <a:t>. 0.1802 corresponden a reembolso de capital. Cabe mencionar que durante el periodo habían 3,956,776,551 </a:t>
            </a:r>
            <a:r>
              <a:rPr lang="es-MX" sz="1000" dirty="0" err="1">
                <a:latin typeface="Century Gothic" panose="020B0502020202020204" pitchFamily="34" charset="0"/>
              </a:rPr>
              <a:t>CBFIs</a:t>
            </a:r>
            <a:r>
              <a:rPr lang="es-MX" sz="1000" dirty="0">
                <a:latin typeface="Century Gothic" panose="020B0502020202020204" pitchFamily="34" charset="0"/>
              </a:rPr>
              <a:t> en circulación.</a:t>
            </a:r>
          </a:p>
          <a:p>
            <a:pPr algn="just">
              <a:buClr>
                <a:srgbClr val="C00000"/>
              </a:buClr>
            </a:pPr>
            <a:endParaRPr lang="es-MX" sz="1000" dirty="0">
              <a:latin typeface="Century Gothic" panose="020B0502020202020204" pitchFamily="34" charset="0"/>
            </a:endParaRPr>
          </a:p>
          <a:p>
            <a:pPr marL="285750" indent="-285750">
              <a:buClr>
                <a:srgbClr val="C00000"/>
              </a:buClr>
              <a:buFont typeface="Arial" panose="020B0604020202020204" pitchFamily="34" charset="0"/>
              <a:buChar char="•"/>
            </a:pPr>
            <a:r>
              <a:rPr lang="es-MX" sz="1000" b="1" dirty="0">
                <a:latin typeface="Century Gothic" panose="020B0502020202020204" pitchFamily="34" charset="0"/>
              </a:rPr>
              <a:t>08 de febrero de 2018. FIBRA UNO anuncia pago de distribución del 4T17 por PS. 0.5107.</a:t>
            </a:r>
            <a:endParaRPr lang="es-MX" sz="1000" dirty="0">
              <a:latin typeface="Century Gothic" panose="020B0502020202020204" pitchFamily="34" charset="0"/>
            </a:endParaRPr>
          </a:p>
          <a:p>
            <a:pPr>
              <a:buClr>
                <a:srgbClr val="C00000"/>
              </a:buClr>
            </a:pPr>
            <a:endParaRPr lang="es-MX" sz="1000" dirty="0">
              <a:latin typeface="Century Gothic" panose="020B0502020202020204" pitchFamily="34" charset="0"/>
            </a:endParaRPr>
          </a:p>
          <a:p>
            <a:pPr algn="just">
              <a:buClr>
                <a:srgbClr val="C00000"/>
              </a:buClr>
            </a:pPr>
            <a:r>
              <a:rPr lang="es-MX" sz="1000" dirty="0">
                <a:latin typeface="Century Gothic" panose="020B0502020202020204" pitchFamily="34" charset="0"/>
              </a:rPr>
              <a:t>Fibra Uno (BMV: FUNO11) (“FUNO” o “Fideicomiso F/1401”), el primer y mayor Fideicomiso de Inversión en Bienes Raíces en México anuncia hoy que el 12 de febrero de 2018 pagará a los tendedores de Certificados Bursátiles Fiduciarios (</a:t>
            </a:r>
            <a:r>
              <a:rPr lang="es-MX" sz="1000" dirty="0" err="1">
                <a:latin typeface="Century Gothic" panose="020B0502020202020204" pitchFamily="34" charset="0"/>
              </a:rPr>
              <a:t>CBFIs</a:t>
            </a:r>
            <a:r>
              <a:rPr lang="es-MX" sz="1000" dirty="0">
                <a:latin typeface="Century Gothic" panose="020B0502020202020204" pitchFamily="34" charset="0"/>
              </a:rPr>
              <a:t>) la distribución correspondiente al periodo del 1º de octubre al 31 de diciembre de 2017 por un monto de </a:t>
            </a:r>
            <a:r>
              <a:rPr lang="es-MX" sz="1000" dirty="0" err="1">
                <a:latin typeface="Century Gothic" panose="020B0502020202020204" pitchFamily="34" charset="0"/>
              </a:rPr>
              <a:t>Ps</a:t>
            </a:r>
            <a:r>
              <a:rPr lang="es-MX" sz="1000" dirty="0">
                <a:latin typeface="Century Gothic" panose="020B0502020202020204" pitchFamily="34" charset="0"/>
              </a:rPr>
              <a:t>. 2,020.68 millones, o </a:t>
            </a:r>
            <a:r>
              <a:rPr lang="es-MX" sz="1000" dirty="0" err="1">
                <a:latin typeface="Century Gothic" panose="020B0502020202020204" pitchFamily="34" charset="0"/>
              </a:rPr>
              <a:t>Ps</a:t>
            </a:r>
            <a:r>
              <a:rPr lang="es-MX" sz="1000" dirty="0">
                <a:latin typeface="Century Gothic" panose="020B0502020202020204" pitchFamily="34" charset="0"/>
              </a:rPr>
              <a:t>. 0.5107 por CBFI. Del total, Ps.0.3305 corresponden a la distribución del resultado fiscal neto, mientras que </a:t>
            </a:r>
            <a:r>
              <a:rPr lang="es-MX" sz="1000" dirty="0" err="1">
                <a:latin typeface="Century Gothic" panose="020B0502020202020204" pitchFamily="34" charset="0"/>
              </a:rPr>
              <a:t>Ps</a:t>
            </a:r>
            <a:r>
              <a:rPr lang="es-MX" sz="1000" dirty="0">
                <a:latin typeface="Century Gothic" panose="020B0502020202020204" pitchFamily="34" charset="0"/>
              </a:rPr>
              <a:t>. 0.1802 corresponden a reembolso de capital. Cabe mencionar que durante el periodo habían 3,956,776,551 </a:t>
            </a:r>
            <a:r>
              <a:rPr lang="es-MX" sz="1000" dirty="0" err="1">
                <a:latin typeface="Century Gothic" panose="020B0502020202020204" pitchFamily="34" charset="0"/>
              </a:rPr>
              <a:t>CBFIs</a:t>
            </a:r>
            <a:r>
              <a:rPr lang="es-MX" sz="1000" dirty="0">
                <a:latin typeface="Century Gothic" panose="020B0502020202020204" pitchFamily="34" charset="0"/>
              </a:rPr>
              <a:t> en circulación.</a:t>
            </a:r>
          </a:p>
          <a:p>
            <a:pPr algn="just">
              <a:buClr>
                <a:srgbClr val="C00000"/>
              </a:buClr>
            </a:pPr>
            <a:endParaRPr lang="es-MX" sz="1000" dirty="0">
              <a:latin typeface="Century Gothic" panose="020B0502020202020204" pitchFamily="34" charset="0"/>
            </a:endParaRPr>
          </a:p>
        </p:txBody>
      </p:sp>
      <p:sp>
        <p:nvSpPr>
          <p:cNvPr id="4" name="3 Marcador de número de diapositiva"/>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71</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135589477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9"/>
            <a:ext cx="6096000" cy="631524"/>
          </a:xfrm>
        </p:spPr>
        <p:txBody>
          <a:bodyPr>
            <a:normAutofit/>
          </a:bodyPr>
          <a:lstStyle/>
          <a:p>
            <a:r>
              <a:rPr lang="en-US" sz="2000" b="1" dirty="0">
                <a:latin typeface="Century Gothic" panose="020B0502020202020204" pitchFamily="34" charset="0"/>
              </a:rPr>
              <a:t>Fibra Terra</a:t>
            </a:r>
            <a:endParaRPr lang="es-MX" sz="2000" b="1" dirty="0">
              <a:latin typeface="Century Gothic" panose="020B0502020202020204" pitchFamily="34" charset="0"/>
            </a:endParaRPr>
          </a:p>
        </p:txBody>
      </p:sp>
      <p:sp>
        <p:nvSpPr>
          <p:cNvPr id="24" name="23 CuadroTexto"/>
          <p:cNvSpPr txBox="1"/>
          <p:nvPr/>
        </p:nvSpPr>
        <p:spPr>
          <a:xfrm>
            <a:off x="394666" y="908720"/>
            <a:ext cx="1805302" cy="307777"/>
          </a:xfrm>
          <a:prstGeom prst="rect">
            <a:avLst/>
          </a:prstGeom>
          <a:noFill/>
        </p:spPr>
        <p:txBody>
          <a:bodyPr wrap="none" rtlCol="0">
            <a:spAutoFit/>
          </a:bodyPr>
          <a:lstStyle/>
          <a:p>
            <a:r>
              <a:rPr lang="es-MX" sz="1400" dirty="0">
                <a:solidFill>
                  <a:srgbClr val="CD0000"/>
                </a:solidFill>
                <a:latin typeface="Century Gothic" panose="020B0502020202020204" pitchFamily="34" charset="0"/>
                <a:ea typeface="+mj-ea"/>
                <a:cs typeface="Myriad Pro"/>
              </a:rPr>
              <a:t>Eventos relevantes</a:t>
            </a:r>
          </a:p>
        </p:txBody>
      </p:sp>
      <p:sp>
        <p:nvSpPr>
          <p:cNvPr id="3" name="2 Rectángulo"/>
          <p:cNvSpPr/>
          <p:nvPr/>
        </p:nvSpPr>
        <p:spPr>
          <a:xfrm>
            <a:off x="539552" y="2708920"/>
            <a:ext cx="538462" cy="14401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latin typeface="Century Gothic" panose="020B0502020202020204" pitchFamily="34" charset="0"/>
            </a:endParaRPr>
          </a:p>
        </p:txBody>
      </p:sp>
      <p:sp>
        <p:nvSpPr>
          <p:cNvPr id="5" name="CuadroTexto 4">
            <a:extLst>
              <a:ext uri="{FF2B5EF4-FFF2-40B4-BE49-F238E27FC236}">
                <a16:creationId xmlns:a16="http://schemas.microsoft.com/office/drawing/2014/main" xmlns="" id="{CF7679A8-68B6-4D2C-AA7B-F4A762ADB399}"/>
              </a:ext>
            </a:extLst>
          </p:cNvPr>
          <p:cNvSpPr txBox="1"/>
          <p:nvPr/>
        </p:nvSpPr>
        <p:spPr>
          <a:xfrm>
            <a:off x="394666" y="1285497"/>
            <a:ext cx="8352928" cy="3016210"/>
          </a:xfrm>
          <a:prstGeom prst="rect">
            <a:avLst/>
          </a:prstGeom>
          <a:noFill/>
        </p:spPr>
        <p:txBody>
          <a:bodyPr wrap="square" rtlCol="0">
            <a:spAutoFit/>
          </a:bodyPr>
          <a:lstStyle/>
          <a:p>
            <a:pPr marL="285750" indent="-285750">
              <a:buClr>
                <a:srgbClr val="C00000"/>
              </a:buClr>
              <a:buFont typeface="Arial" panose="020B0604020202020204" pitchFamily="34" charset="0"/>
              <a:buChar char="•"/>
            </a:pPr>
            <a:r>
              <a:rPr lang="es-MX" sz="1000" b="1" dirty="0">
                <a:latin typeface="Century Gothic" panose="020B0502020202020204" pitchFamily="34" charset="0"/>
              </a:rPr>
              <a:t>27 de febrero de 2018. Reporte de resultados del cuarto trimestre 2017</a:t>
            </a:r>
          </a:p>
          <a:p>
            <a:pPr>
              <a:buClr>
                <a:srgbClr val="C00000"/>
              </a:buClr>
            </a:pPr>
            <a:endParaRPr lang="es-MX" sz="1000" b="1" dirty="0">
              <a:latin typeface="Century Gothic" panose="020B0502020202020204" pitchFamily="34" charset="0"/>
            </a:endParaRPr>
          </a:p>
          <a:p>
            <a:pPr algn="just">
              <a:buClr>
                <a:srgbClr val="C00000"/>
              </a:buClr>
            </a:pPr>
            <a:r>
              <a:rPr lang="es-MX" sz="1000" dirty="0" err="1">
                <a:latin typeface="Century Gothic" panose="020B0502020202020204" pitchFamily="34" charset="0"/>
              </a:rPr>
              <a:t>Terrafina</a:t>
            </a:r>
            <a:r>
              <a:rPr lang="es-MX" sz="1000" dirty="0">
                <a:latin typeface="Century Gothic" panose="020B0502020202020204" pitchFamily="34" charset="0"/>
              </a:rPr>
              <a:t>® (BMV: TERRA13) (“TERRA” o “la Compañía”), fideicomiso de inversión líder en bienes raíces industriales (“FIBRA”), asesorado externamente por PGIM Real Estate y dedicado a adquirir, desarrollar, arrendar y administrar propiedades inmobiliarias industriales en México, anunció hoy sus resultados del cuarto trimestre 2017 (4T17) y del año completo 2017.</a:t>
            </a:r>
          </a:p>
          <a:p>
            <a:pPr>
              <a:buClr>
                <a:srgbClr val="C00000"/>
              </a:buClr>
            </a:pPr>
            <a:endParaRPr lang="es-MX" sz="1000" dirty="0">
              <a:latin typeface="Century Gothic" panose="020B0502020202020204" pitchFamily="34" charset="0"/>
            </a:endParaRPr>
          </a:p>
          <a:p>
            <a:pPr marL="285750" indent="-285750">
              <a:buClr>
                <a:srgbClr val="C00000"/>
              </a:buClr>
              <a:buFont typeface="Arial" panose="020B0604020202020204" pitchFamily="34" charset="0"/>
              <a:buChar char="•"/>
            </a:pPr>
            <a:r>
              <a:rPr lang="es-MX" sz="1000" b="1" dirty="0">
                <a:latin typeface="Century Gothic" panose="020B0502020202020204" pitchFamily="34" charset="0"/>
              </a:rPr>
              <a:t>06 de febrero de 2018. </a:t>
            </a:r>
            <a:r>
              <a:rPr lang="es-MX" sz="1000" b="1" dirty="0" err="1">
                <a:latin typeface="Century Gothic" panose="020B0502020202020204" pitchFamily="34" charset="0"/>
              </a:rPr>
              <a:t>Terrafina</a:t>
            </a:r>
            <a:r>
              <a:rPr lang="es-MX" sz="1000" b="1" dirty="0">
                <a:latin typeface="Century Gothic" panose="020B0502020202020204" pitchFamily="34" charset="0"/>
              </a:rPr>
              <a:t> concluye exitosamente la renegociación de términos y condiciones para línea de crédito revolvente.</a:t>
            </a:r>
            <a:endParaRPr lang="es-MX" sz="1000" dirty="0">
              <a:latin typeface="Century Gothic" panose="020B0502020202020204" pitchFamily="34" charset="0"/>
            </a:endParaRPr>
          </a:p>
          <a:p>
            <a:pPr>
              <a:buClr>
                <a:srgbClr val="C00000"/>
              </a:buClr>
            </a:pPr>
            <a:endParaRPr lang="es-MX" sz="1000" dirty="0">
              <a:latin typeface="Century Gothic" panose="020B0502020202020204" pitchFamily="34" charset="0"/>
            </a:endParaRPr>
          </a:p>
          <a:p>
            <a:pPr algn="just">
              <a:buClr>
                <a:srgbClr val="C00000"/>
              </a:buClr>
            </a:pPr>
            <a:r>
              <a:rPr lang="es-MX" sz="1000" dirty="0">
                <a:latin typeface="Century Gothic" panose="020B0502020202020204" pitchFamily="34" charset="0"/>
              </a:rPr>
              <a:t>Ciudad de México, 6 de febrero de 2018 - </a:t>
            </a:r>
            <a:r>
              <a:rPr lang="es-MX" sz="1000" dirty="0" err="1">
                <a:latin typeface="Century Gothic" panose="020B0502020202020204" pitchFamily="34" charset="0"/>
              </a:rPr>
              <a:t>Terrafina</a:t>
            </a:r>
            <a:r>
              <a:rPr lang="es-MX" sz="1000" dirty="0">
                <a:latin typeface="Century Gothic" panose="020B0502020202020204" pitchFamily="34" charset="0"/>
              </a:rPr>
              <a:t> ("TERRA" o "la Compañía") (BMV: TERRA13), fideicomiso de inversión líder en bienes raíces industriales ("FIBRA"), asesorado externamente por PGIM Real Estate y dedicado a adquirir, desarrollar, rentar y administrar propiedades inmobiliarias industriales en México, anunció hoy la exitosa renegociación de términos y condiciones para su línea de crédito revolvente.</a:t>
            </a:r>
          </a:p>
          <a:p>
            <a:pPr algn="just">
              <a:buClr>
                <a:srgbClr val="C00000"/>
              </a:buClr>
            </a:pPr>
            <a:endParaRPr lang="es-MX" sz="1000" dirty="0">
              <a:latin typeface="Century Gothic" panose="020B0502020202020204" pitchFamily="34" charset="0"/>
            </a:endParaRPr>
          </a:p>
          <a:p>
            <a:pPr algn="just">
              <a:buClr>
                <a:srgbClr val="C00000"/>
              </a:buClr>
            </a:pPr>
            <a:r>
              <a:rPr lang="es-MX" sz="1000" dirty="0">
                <a:latin typeface="Century Gothic" panose="020B0502020202020204" pitchFamily="34" charset="0"/>
              </a:rPr>
              <a:t>Los principales cambios para el crédito revolvente sindicado incluyen: 1) la extensión del plazo de vencimiento al 2023 (vencimiento a cuatro años con la posibilidad de extenderse hasta un año adicional); 2) una reducción de 20 puntos base en la tasa de interés (de LIBOR más 265 puntos base a LIBOR más 245 puntos base) y; 3) un ajuste en el monto de la línea de crédito de US$375 millones a US$300 millones, con la opción de incrementar la línea hasta US$400 millones.</a:t>
            </a:r>
          </a:p>
          <a:p>
            <a:pPr>
              <a:buClr>
                <a:srgbClr val="C00000"/>
              </a:buClr>
            </a:pPr>
            <a:endParaRPr lang="es-MX" sz="1000" dirty="0">
              <a:latin typeface="Century Gothic" panose="020B0502020202020204" pitchFamily="34" charset="0"/>
            </a:endParaRPr>
          </a:p>
        </p:txBody>
      </p:sp>
      <p:sp>
        <p:nvSpPr>
          <p:cNvPr id="4" name="3 Marcador de número de diapositiva"/>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72</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140462830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91827" y="288000"/>
            <a:ext cx="7407462" cy="631524"/>
          </a:xfrm>
        </p:spPr>
        <p:txBody>
          <a:bodyPr vert="horz" lIns="91440" tIns="45720" rIns="91440" bIns="45720" rtlCol="0" anchor="ctr">
            <a:normAutofit/>
          </a:bodyPr>
          <a:lstStyle/>
          <a:p>
            <a:r>
              <a:rPr lang="es-ES" sz="2000" b="1" dirty="0">
                <a:latin typeface="Century Gothic" panose="020B0502020202020204" pitchFamily="34" charset="0"/>
                <a:ea typeface="+mj-ea"/>
              </a:rPr>
              <a:t>Actualización de los </a:t>
            </a:r>
            <a:r>
              <a:rPr lang="es-ES" sz="2000" b="1" dirty="0">
                <a:latin typeface="Century Gothic" panose="020B0502020202020204" pitchFamily="34" charset="0"/>
                <a:ea typeface="+mj-ea"/>
                <a:hlinkClick r:id="rId2" action="ppaction://hlinksldjump"/>
              </a:rPr>
              <a:t>CKD’s</a:t>
            </a:r>
            <a:r>
              <a:rPr lang="es-ES" sz="2000" b="1" dirty="0">
                <a:latin typeface="Century Gothic" panose="020B0502020202020204" pitchFamily="34" charset="0"/>
                <a:ea typeface="+mj-ea"/>
              </a:rPr>
              <a:t> en cartera</a:t>
            </a:r>
            <a:endParaRPr lang="es-MX" sz="2000" b="1" dirty="0">
              <a:latin typeface="Century Gothic" panose="020B0502020202020204" pitchFamily="34" charset="0"/>
              <a:ea typeface="+mj-ea"/>
            </a:endParaRPr>
          </a:p>
        </p:txBody>
      </p:sp>
      <p:sp>
        <p:nvSpPr>
          <p:cNvPr id="62" name="3 Marcador de número de diapositiva"/>
          <p:cNvSpPr>
            <a:spLocks noGrp="1"/>
          </p:cNvSpPr>
          <p:nvPr>
            <p:ph type="sldNum" sz="quarter" idx="12"/>
          </p:nvPr>
        </p:nvSpPr>
        <p:spPr>
          <a:xfrm>
            <a:off x="8460432" y="6403506"/>
            <a:ext cx="468923" cy="365125"/>
          </a:xfrm>
        </p:spPr>
        <p:txBody>
          <a:bodyPr/>
          <a:lstStyle/>
          <a:p>
            <a:pPr algn="ctr"/>
            <a:fld id="{05E83AA4-A00D-4AA0-8FE8-B93C9F3EC141}" type="slidenum">
              <a:rPr lang="es-ES" altLang="es-MX" smtClean="0">
                <a:latin typeface="Century Gothic" panose="020B0502020202020204" pitchFamily="34" charset="0"/>
              </a:rPr>
              <a:pPr algn="ctr"/>
              <a:t>73</a:t>
            </a:fld>
            <a:endParaRPr lang="es-ES" altLang="es-MX" dirty="0">
              <a:latin typeface="Century Gothic" panose="020B0502020202020204" pitchFamily="34" charset="0"/>
            </a:endParaRPr>
          </a:p>
        </p:txBody>
      </p:sp>
      <p:sp>
        <p:nvSpPr>
          <p:cNvPr id="64" name="2 Marcador de contenido"/>
          <p:cNvSpPr txBox="1">
            <a:spLocks/>
          </p:cNvSpPr>
          <p:nvPr/>
        </p:nvSpPr>
        <p:spPr>
          <a:xfrm>
            <a:off x="179512" y="6468411"/>
            <a:ext cx="7467638" cy="235317"/>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fontAlgn="base">
              <a:spcBef>
                <a:spcPts val="0"/>
              </a:spcBef>
              <a:spcAft>
                <a:spcPts val="600"/>
              </a:spcAft>
              <a:buClr>
                <a:srgbClr val="CD0000"/>
              </a:buClr>
              <a:buSzPct val="110000"/>
              <a:buFont typeface="Arial"/>
              <a:buNone/>
            </a:pPr>
            <a:r>
              <a:rPr lang="es-MX" sz="900" dirty="0">
                <a:solidFill>
                  <a:prstClr val="black"/>
                </a:solidFill>
                <a:latin typeface="Century Gothic" panose="020B0502020202020204" pitchFamily="34" charset="0"/>
              </a:rPr>
              <a:t>Elaborado por la Gerencia Sr. de Coordinación de Inversiones del Infonavit con datos de PiP.</a:t>
            </a:r>
            <a:br>
              <a:rPr lang="es-MX" sz="900" dirty="0">
                <a:solidFill>
                  <a:prstClr val="black"/>
                </a:solidFill>
                <a:latin typeface="Century Gothic" panose="020B0502020202020204" pitchFamily="34" charset="0"/>
              </a:rPr>
            </a:br>
            <a:endParaRPr lang="es-MX" sz="900" dirty="0">
              <a:solidFill>
                <a:prstClr val="black"/>
              </a:solidFill>
              <a:latin typeface="Century Gothic" panose="020B0502020202020204" pitchFamily="34" charset="0"/>
            </a:endParaRPr>
          </a:p>
        </p:txBody>
      </p:sp>
      <p:graphicFrame>
        <p:nvGraphicFramePr>
          <p:cNvPr id="3" name="Tabla 2"/>
          <p:cNvGraphicFramePr>
            <a:graphicFrameLocks noGrp="1"/>
          </p:cNvGraphicFramePr>
          <p:nvPr>
            <p:extLst>
              <p:ext uri="{D42A27DB-BD31-4B8C-83A1-F6EECF244321}">
                <p14:modId xmlns:p14="http://schemas.microsoft.com/office/powerpoint/2010/main" val="357071228"/>
              </p:ext>
            </p:extLst>
          </p:nvPr>
        </p:nvGraphicFramePr>
        <p:xfrm>
          <a:off x="735643" y="1196752"/>
          <a:ext cx="7865792" cy="5230705"/>
        </p:xfrm>
        <a:graphic>
          <a:graphicData uri="http://schemas.openxmlformats.org/drawingml/2006/table">
            <a:tbl>
              <a:tblPr/>
              <a:tblGrid>
                <a:gridCol w="1802577">
                  <a:extLst>
                    <a:ext uri="{9D8B030D-6E8A-4147-A177-3AD203B41FA5}">
                      <a16:colId xmlns:a16="http://schemas.microsoft.com/office/drawing/2014/main" xmlns="" val="20000"/>
                    </a:ext>
                  </a:extLst>
                </a:gridCol>
                <a:gridCol w="1109279">
                  <a:extLst>
                    <a:ext uri="{9D8B030D-6E8A-4147-A177-3AD203B41FA5}">
                      <a16:colId xmlns:a16="http://schemas.microsoft.com/office/drawing/2014/main" xmlns="" val="20001"/>
                    </a:ext>
                  </a:extLst>
                </a:gridCol>
                <a:gridCol w="1121884">
                  <a:extLst>
                    <a:ext uri="{9D8B030D-6E8A-4147-A177-3AD203B41FA5}">
                      <a16:colId xmlns:a16="http://schemas.microsoft.com/office/drawing/2014/main" xmlns="" val="20002"/>
                    </a:ext>
                  </a:extLst>
                </a:gridCol>
                <a:gridCol w="794142">
                  <a:extLst>
                    <a:ext uri="{9D8B030D-6E8A-4147-A177-3AD203B41FA5}">
                      <a16:colId xmlns:a16="http://schemas.microsoft.com/office/drawing/2014/main" xmlns="" val="20003"/>
                    </a:ext>
                  </a:extLst>
                </a:gridCol>
                <a:gridCol w="794142">
                  <a:extLst>
                    <a:ext uri="{9D8B030D-6E8A-4147-A177-3AD203B41FA5}">
                      <a16:colId xmlns:a16="http://schemas.microsoft.com/office/drawing/2014/main" xmlns="" val="20004"/>
                    </a:ext>
                  </a:extLst>
                </a:gridCol>
                <a:gridCol w="1121884">
                  <a:extLst>
                    <a:ext uri="{9D8B030D-6E8A-4147-A177-3AD203B41FA5}">
                      <a16:colId xmlns:a16="http://schemas.microsoft.com/office/drawing/2014/main" xmlns="" val="20005"/>
                    </a:ext>
                  </a:extLst>
                </a:gridCol>
                <a:gridCol w="1121884">
                  <a:extLst>
                    <a:ext uri="{9D8B030D-6E8A-4147-A177-3AD203B41FA5}">
                      <a16:colId xmlns:a16="http://schemas.microsoft.com/office/drawing/2014/main" xmlns="" val="20006"/>
                    </a:ext>
                  </a:extLst>
                </a:gridCol>
              </a:tblGrid>
              <a:tr h="300828">
                <a:tc>
                  <a:txBody>
                    <a:bodyPr/>
                    <a:lstStyle/>
                    <a:p>
                      <a:pPr algn="ctr" fontAlgn="ctr"/>
                      <a:r>
                        <a:rPr lang="es-MX" sz="900" b="0" i="0" u="none" strike="noStrike" dirty="0">
                          <a:solidFill>
                            <a:srgbClr val="000000"/>
                          </a:solidFill>
                          <a:effectLst/>
                          <a:latin typeface="Century Gothic" panose="020B0502020202020204" pitchFamily="34" charset="0"/>
                        </a:rPr>
                        <a:t> </a:t>
                      </a:r>
                    </a:p>
                  </a:txBody>
                  <a:tcPr marL="0" marR="0" marT="0" marB="0" anchor="ctr">
                    <a:lnL>
                      <a:noFill/>
                    </a:lnL>
                    <a:lnR w="6350" cap="flat" cmpd="sng" algn="ctr">
                      <a:solidFill>
                        <a:srgbClr val="FFFFFF"/>
                      </a:solidFill>
                      <a:prstDash val="solid"/>
                      <a:round/>
                      <a:headEnd type="none" w="med" len="med"/>
                      <a:tailEnd type="none" w="med" len="med"/>
                    </a:lnR>
                    <a:lnT>
                      <a:noFill/>
                    </a:lnT>
                    <a:lnB>
                      <a:noFill/>
                    </a:lnB>
                  </a:tcPr>
                </a:tc>
                <a:tc>
                  <a:txBody>
                    <a:bodyPr/>
                    <a:lstStyle/>
                    <a:p>
                      <a:pPr algn="ctr" fontAlgn="ctr"/>
                      <a:endParaRPr lang="es-MX" sz="900" b="0" i="0" u="none" strike="noStrike" dirty="0">
                        <a:solidFill>
                          <a:srgbClr val="000000"/>
                        </a:solidFill>
                        <a:effectLst/>
                        <a:latin typeface="Century Gothic" panose="020B0502020202020204" pitchFamily="34" charset="0"/>
                      </a:endParaRP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es-MX" sz="900" b="0" i="0" u="none" strike="noStrike" dirty="0">
                          <a:solidFill>
                            <a:srgbClr val="000000"/>
                          </a:solidFill>
                          <a:effectLst/>
                          <a:latin typeface="Century Gothic" panose="020B0502020202020204" pitchFamily="34" charset="0"/>
                        </a:rPr>
                        <a:t> </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es-MX" sz="900" b="0" i="0" u="none" strike="noStrike" dirty="0">
                          <a:solidFill>
                            <a:srgbClr val="000000"/>
                          </a:solidFill>
                          <a:effectLst/>
                          <a:latin typeface="Century Gothic" panose="020B0502020202020204" pitchFamily="34" charset="0"/>
                        </a:rPr>
                        <a:t> </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endParaRPr lang="es-MX" sz="900" b="0" i="0" u="none" strike="noStrike" dirty="0">
                        <a:solidFill>
                          <a:srgbClr val="000000"/>
                        </a:solidFill>
                        <a:effectLst/>
                        <a:latin typeface="Century Gothic" panose="020B0502020202020204" pitchFamily="34" charset="0"/>
                      </a:endParaRP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gridSpan="2">
                  <a:txBody>
                    <a:bodyPr/>
                    <a:lstStyle/>
                    <a:p>
                      <a:pPr algn="ctr" fontAlgn="ctr"/>
                      <a:r>
                        <a:rPr lang="es-MX" sz="900" b="1" i="0" u="none" strike="noStrike" dirty="0">
                          <a:solidFill>
                            <a:srgbClr val="000000"/>
                          </a:solidFill>
                          <a:effectLst/>
                          <a:latin typeface="Century Gothic" panose="020B0502020202020204" pitchFamily="34" charset="0"/>
                        </a:rPr>
                        <a:t>al 28 </a:t>
                      </a:r>
                      <a:r>
                        <a:rPr lang="es-MX" sz="900" b="1" i="0" u="none" strike="noStrike" baseline="0" dirty="0">
                          <a:solidFill>
                            <a:srgbClr val="000000"/>
                          </a:solidFill>
                          <a:effectLst/>
                          <a:latin typeface="Century Gothic" panose="020B0502020202020204" pitchFamily="34" charset="0"/>
                        </a:rPr>
                        <a:t>de febrero </a:t>
                      </a:r>
                      <a:r>
                        <a:rPr lang="es-MX" sz="900" b="1" i="0" u="none" strike="noStrike" dirty="0">
                          <a:solidFill>
                            <a:srgbClr val="000000"/>
                          </a:solidFill>
                          <a:effectLst/>
                          <a:latin typeface="Century Gothic" panose="020B0502020202020204" pitchFamily="34" charset="0"/>
                        </a:rPr>
                        <a:t>de 2018</a:t>
                      </a:r>
                    </a:p>
                  </a:txBody>
                  <a:tcPr marL="0" marR="0" marT="0" marB="0" anchor="ctr">
                    <a:lnL w="6350" cap="flat" cmpd="sng" algn="ctr">
                      <a:solidFill>
                        <a:srgbClr val="FFFFFF"/>
                      </a:solidFill>
                      <a:prstDash val="solid"/>
                      <a:round/>
                      <a:headEnd type="none" w="med" len="med"/>
                      <a:tailEnd type="none" w="med" len="med"/>
                    </a:lnL>
                    <a:lnR>
                      <a:noFill/>
                    </a:lnR>
                    <a:lnT>
                      <a:noFill/>
                    </a:lnT>
                    <a:lnB>
                      <a:noFill/>
                    </a:lnB>
                  </a:tcPr>
                </a:tc>
                <a:tc hMerge="1">
                  <a:txBody>
                    <a:bodyPr/>
                    <a:lstStyle/>
                    <a:p>
                      <a:endParaRPr lang="es-MX"/>
                    </a:p>
                  </a:txBody>
                  <a:tcPr/>
                </a:tc>
                <a:extLst>
                  <a:ext uri="{0D108BD9-81ED-4DB2-BD59-A6C34878D82A}">
                    <a16:rowId xmlns:a16="http://schemas.microsoft.com/office/drawing/2014/main" xmlns="" val="10000"/>
                  </a:ext>
                </a:extLst>
              </a:tr>
              <a:tr h="194756">
                <a:tc rowSpan="2">
                  <a:txBody>
                    <a:bodyPr/>
                    <a:lstStyle/>
                    <a:p>
                      <a:pPr algn="ctr" fontAlgn="ctr"/>
                      <a:r>
                        <a:rPr lang="es-MX" sz="900" b="1" i="0" u="none" strike="noStrike" dirty="0">
                          <a:solidFill>
                            <a:srgbClr val="FFFFFF"/>
                          </a:solidFill>
                          <a:effectLst/>
                          <a:latin typeface="Century Gothic" panose="020B0502020202020204" pitchFamily="34" charset="0"/>
                        </a:rPr>
                        <a:t>CKD</a:t>
                      </a:r>
                    </a:p>
                  </a:txBody>
                  <a:tcPr marL="0" marR="0" marT="0" marB="0" anchor="ctr">
                    <a:lnL>
                      <a:noFill/>
                    </a:lnL>
                    <a:lnR>
                      <a:noFill/>
                    </a:lnR>
                    <a:lnT>
                      <a:noFill/>
                    </a:lnT>
                    <a:lnB w="6350" cap="flat" cmpd="sng" algn="ctr">
                      <a:solidFill>
                        <a:srgbClr val="A6A6A6"/>
                      </a:solidFill>
                      <a:prstDash val="solid"/>
                      <a:round/>
                      <a:headEnd type="none" w="med" len="med"/>
                      <a:tailEnd type="none" w="med" len="med"/>
                    </a:lnB>
                    <a:solidFill>
                      <a:srgbClr val="C00000"/>
                    </a:solidFill>
                  </a:tcPr>
                </a:tc>
                <a:tc rowSpan="2">
                  <a:txBody>
                    <a:bodyPr/>
                    <a:lstStyle/>
                    <a:p>
                      <a:pPr algn="ctr" fontAlgn="ctr"/>
                      <a:r>
                        <a:rPr lang="es-MX" sz="900" b="1" i="0" u="none" strike="noStrike" dirty="0">
                          <a:solidFill>
                            <a:srgbClr val="FFFFFF"/>
                          </a:solidFill>
                          <a:effectLst/>
                          <a:latin typeface="Century Gothic" panose="020B0502020202020204" pitchFamily="34" charset="0"/>
                        </a:rPr>
                        <a:t>Precalif.</a:t>
                      </a:r>
                    </a:p>
                  </a:txBody>
                  <a:tcPr marL="0" marR="0" marT="0" marB="0" anchor="ctr">
                    <a:lnL>
                      <a:noFill/>
                    </a:lnL>
                    <a:lnR>
                      <a:noFill/>
                    </a:lnR>
                    <a:lnT>
                      <a:noFill/>
                    </a:lnT>
                    <a:lnB w="6350" cap="flat" cmpd="sng" algn="ctr">
                      <a:solidFill>
                        <a:srgbClr val="A6A6A6"/>
                      </a:solidFill>
                      <a:prstDash val="solid"/>
                      <a:round/>
                      <a:headEnd type="none" w="med" len="med"/>
                      <a:tailEnd type="none" w="med" len="med"/>
                    </a:lnB>
                    <a:solidFill>
                      <a:srgbClr val="C00000"/>
                    </a:solidFill>
                  </a:tcPr>
                </a:tc>
                <a:tc rowSpan="2">
                  <a:txBody>
                    <a:bodyPr/>
                    <a:lstStyle/>
                    <a:p>
                      <a:pPr algn="ctr" fontAlgn="ctr"/>
                      <a:r>
                        <a:rPr lang="es-MX" sz="900" b="1" i="0" u="none" strike="noStrike" dirty="0">
                          <a:solidFill>
                            <a:srgbClr val="FFFFFF"/>
                          </a:solidFill>
                          <a:effectLst/>
                          <a:latin typeface="Century Gothic" panose="020B0502020202020204" pitchFamily="34" charset="0"/>
                        </a:rPr>
                        <a:t>Fecha </a:t>
                      </a:r>
                      <a:br>
                        <a:rPr lang="es-MX" sz="900" b="1" i="0" u="none" strike="noStrike" dirty="0">
                          <a:solidFill>
                            <a:srgbClr val="FFFFFF"/>
                          </a:solidFill>
                          <a:effectLst/>
                          <a:latin typeface="Century Gothic" panose="020B0502020202020204" pitchFamily="34" charset="0"/>
                        </a:rPr>
                      </a:br>
                      <a:r>
                        <a:rPr lang="es-MX" sz="900" b="1" i="0" u="none" strike="noStrike" dirty="0">
                          <a:solidFill>
                            <a:srgbClr val="FFFFFF"/>
                          </a:solidFill>
                          <a:effectLst/>
                          <a:latin typeface="Century Gothic" panose="020B0502020202020204" pitchFamily="34" charset="0"/>
                        </a:rPr>
                        <a:t>inversión</a:t>
                      </a:r>
                    </a:p>
                  </a:txBody>
                  <a:tcPr marL="0" marR="0" marT="0" marB="0" anchor="ctr">
                    <a:lnL>
                      <a:noFill/>
                    </a:lnL>
                    <a:lnR>
                      <a:noFill/>
                    </a:lnR>
                    <a:lnT>
                      <a:noFill/>
                    </a:lnT>
                    <a:lnB w="6350" cap="flat" cmpd="sng" algn="ctr">
                      <a:solidFill>
                        <a:srgbClr val="A6A6A6"/>
                      </a:solidFill>
                      <a:prstDash val="solid"/>
                      <a:round/>
                      <a:headEnd type="none" w="med" len="med"/>
                      <a:tailEnd type="none" w="med" len="med"/>
                    </a:lnB>
                    <a:solidFill>
                      <a:srgbClr val="C00000"/>
                    </a:solidFill>
                  </a:tcPr>
                </a:tc>
                <a:tc gridSpan="2">
                  <a:txBody>
                    <a:bodyPr/>
                    <a:lstStyle/>
                    <a:p>
                      <a:pPr algn="ctr" fontAlgn="ctr"/>
                      <a:r>
                        <a:rPr lang="es-MX" sz="900" b="1" i="0" u="none" strike="noStrike" dirty="0">
                          <a:solidFill>
                            <a:srgbClr val="FFFFFF"/>
                          </a:solidFill>
                          <a:effectLst/>
                          <a:latin typeface="Century Gothic" panose="020B0502020202020204" pitchFamily="34" charset="0"/>
                        </a:rPr>
                        <a:t>Comprometido</a:t>
                      </a:r>
                    </a:p>
                  </a:txBody>
                  <a:tcPr marL="0" marR="0" marT="0" marB="0" anchor="ctr">
                    <a:lnL>
                      <a:noFill/>
                    </a:lnL>
                    <a:lnR>
                      <a:noFill/>
                    </a:lnR>
                    <a:lnT>
                      <a:noFill/>
                    </a:lnT>
                    <a:lnB>
                      <a:noFill/>
                    </a:lnB>
                    <a:solidFill>
                      <a:srgbClr val="C00000"/>
                    </a:solidFill>
                  </a:tcPr>
                </a:tc>
                <a:tc hMerge="1">
                  <a:txBody>
                    <a:bodyPr/>
                    <a:lstStyle/>
                    <a:p>
                      <a:endParaRPr lang="es-MX"/>
                    </a:p>
                  </a:txBody>
                  <a:tcPr/>
                </a:tc>
                <a:tc rowSpan="2">
                  <a:txBody>
                    <a:bodyPr/>
                    <a:lstStyle/>
                    <a:p>
                      <a:pPr algn="ctr" fontAlgn="ctr"/>
                      <a:r>
                        <a:rPr lang="es-MX" sz="900" b="1" i="0" u="none" strike="noStrike" dirty="0">
                          <a:solidFill>
                            <a:srgbClr val="FFFFFF"/>
                          </a:solidFill>
                          <a:effectLst/>
                          <a:latin typeface="Century Gothic" panose="020B0502020202020204" pitchFamily="34" charset="0"/>
                        </a:rPr>
                        <a:t>Llamado</a:t>
                      </a:r>
                    </a:p>
                  </a:txBody>
                  <a:tcPr marL="0" marR="0" marT="0" marB="0" anchor="ctr">
                    <a:lnL>
                      <a:noFill/>
                    </a:lnL>
                    <a:lnR>
                      <a:noFill/>
                    </a:lnR>
                    <a:lnT>
                      <a:noFill/>
                    </a:lnT>
                    <a:lnB w="6350" cap="flat" cmpd="sng" algn="ctr">
                      <a:solidFill>
                        <a:srgbClr val="A6A6A6"/>
                      </a:solidFill>
                      <a:prstDash val="solid"/>
                      <a:round/>
                      <a:headEnd type="none" w="med" len="med"/>
                      <a:tailEnd type="none" w="med" len="med"/>
                    </a:lnB>
                    <a:solidFill>
                      <a:srgbClr val="C00000"/>
                    </a:solidFill>
                  </a:tcPr>
                </a:tc>
                <a:tc rowSpan="2">
                  <a:txBody>
                    <a:bodyPr/>
                    <a:lstStyle/>
                    <a:p>
                      <a:pPr algn="ctr" fontAlgn="ctr"/>
                      <a:r>
                        <a:rPr lang="es-MX" sz="900" b="1" i="0" u="none" strike="noStrike" dirty="0">
                          <a:solidFill>
                            <a:srgbClr val="FFFFFF"/>
                          </a:solidFill>
                          <a:effectLst/>
                          <a:latin typeface="Century Gothic" panose="020B0502020202020204" pitchFamily="34" charset="0"/>
                        </a:rPr>
                        <a:t>TIR</a:t>
                      </a:r>
                    </a:p>
                  </a:txBody>
                  <a:tcPr marL="0" marR="0" marT="0" marB="0" anchor="ctr">
                    <a:lnL>
                      <a:noFill/>
                    </a:lnL>
                    <a:lnR>
                      <a:noFill/>
                    </a:lnR>
                    <a:lnT>
                      <a:noFill/>
                    </a:lnT>
                    <a:lnB w="6350" cap="flat" cmpd="sng" algn="ctr">
                      <a:solidFill>
                        <a:srgbClr val="A6A6A6"/>
                      </a:solidFill>
                      <a:prstDash val="solid"/>
                      <a:round/>
                      <a:headEnd type="none" w="med" len="med"/>
                      <a:tailEnd type="none" w="med" len="med"/>
                    </a:lnB>
                    <a:solidFill>
                      <a:srgbClr val="C00000"/>
                    </a:solidFill>
                  </a:tcPr>
                </a:tc>
                <a:extLst>
                  <a:ext uri="{0D108BD9-81ED-4DB2-BD59-A6C34878D82A}">
                    <a16:rowId xmlns:a16="http://schemas.microsoft.com/office/drawing/2014/main" xmlns="" val="10001"/>
                  </a:ext>
                </a:extLst>
              </a:tr>
              <a:tr h="257354">
                <a:tc vMerge="1">
                  <a:txBody>
                    <a:bodyPr/>
                    <a:lstStyle/>
                    <a:p>
                      <a:endParaRPr lang="es-MX"/>
                    </a:p>
                  </a:txBody>
                  <a:tcPr/>
                </a:tc>
                <a:tc vMerge="1">
                  <a:txBody>
                    <a:bodyPr/>
                    <a:lstStyle/>
                    <a:p>
                      <a:endParaRPr lang="es-MX"/>
                    </a:p>
                  </a:txBody>
                  <a:tcPr/>
                </a:tc>
                <a:tc vMerge="1">
                  <a:txBody>
                    <a:bodyPr/>
                    <a:lstStyle/>
                    <a:p>
                      <a:endParaRPr lang="es-MX"/>
                    </a:p>
                  </a:txBody>
                  <a:tcPr/>
                </a:tc>
                <a:tc>
                  <a:txBody>
                    <a:bodyPr/>
                    <a:lstStyle/>
                    <a:p>
                      <a:pPr algn="ctr" fontAlgn="ctr"/>
                      <a:r>
                        <a:rPr lang="es-MX" sz="900" b="1" i="0" u="none" strike="noStrike" dirty="0">
                          <a:solidFill>
                            <a:srgbClr val="FFFFFF"/>
                          </a:solidFill>
                          <a:effectLst/>
                          <a:latin typeface="Century Gothic" panose="020B0502020202020204" pitchFamily="34" charset="0"/>
                        </a:rPr>
                        <a:t>mdp</a:t>
                      </a:r>
                    </a:p>
                  </a:txBody>
                  <a:tcPr marL="0" marR="0" marT="0" marB="0" anchor="ctr">
                    <a:lnL>
                      <a:noFill/>
                    </a:lnL>
                    <a:lnR>
                      <a:noFill/>
                    </a:lnR>
                    <a:lnT>
                      <a:noFill/>
                    </a:lnT>
                    <a:lnB w="6350" cap="flat" cmpd="sng" algn="ctr">
                      <a:solidFill>
                        <a:srgbClr val="A6A6A6"/>
                      </a:solidFill>
                      <a:prstDash val="solid"/>
                      <a:round/>
                      <a:headEnd type="none" w="med" len="med"/>
                      <a:tailEnd type="none" w="med" len="med"/>
                    </a:lnB>
                    <a:solidFill>
                      <a:srgbClr val="C00000"/>
                    </a:solidFill>
                  </a:tcPr>
                </a:tc>
                <a:tc>
                  <a:txBody>
                    <a:bodyPr/>
                    <a:lstStyle/>
                    <a:p>
                      <a:pPr algn="ctr" fontAlgn="ctr"/>
                      <a:r>
                        <a:rPr lang="es-MX" sz="900" b="1" i="0" u="none" strike="noStrike" dirty="0">
                          <a:solidFill>
                            <a:srgbClr val="FFFFFF"/>
                          </a:solidFill>
                          <a:effectLst/>
                          <a:latin typeface="Century Gothic" panose="020B0502020202020204" pitchFamily="34" charset="0"/>
                        </a:rPr>
                        <a:t>% del CKD</a:t>
                      </a:r>
                    </a:p>
                  </a:txBody>
                  <a:tcPr marL="0" marR="0" marT="0" marB="0" anchor="ctr">
                    <a:lnL>
                      <a:noFill/>
                    </a:lnL>
                    <a:lnR>
                      <a:noFill/>
                    </a:lnR>
                    <a:lnT>
                      <a:noFill/>
                    </a:lnT>
                    <a:lnB w="6350" cap="flat" cmpd="sng" algn="ctr">
                      <a:solidFill>
                        <a:srgbClr val="A6A6A6"/>
                      </a:solidFill>
                      <a:prstDash val="solid"/>
                      <a:round/>
                      <a:headEnd type="none" w="med" len="med"/>
                      <a:tailEnd type="none" w="med" len="med"/>
                    </a:lnB>
                    <a:solidFill>
                      <a:srgbClr val="C00000"/>
                    </a:solidFill>
                  </a:tcPr>
                </a:tc>
                <a:tc vMerge="1">
                  <a:txBody>
                    <a:bodyPr/>
                    <a:lstStyle/>
                    <a:p>
                      <a:endParaRPr lang="es-MX"/>
                    </a:p>
                  </a:txBody>
                  <a:tcPr/>
                </a:tc>
                <a:tc vMerge="1">
                  <a:txBody>
                    <a:bodyPr/>
                    <a:lstStyle/>
                    <a:p>
                      <a:endParaRPr lang="es-MX"/>
                    </a:p>
                  </a:txBody>
                  <a:tcPr/>
                </a:tc>
                <a:extLst>
                  <a:ext uri="{0D108BD9-81ED-4DB2-BD59-A6C34878D82A}">
                    <a16:rowId xmlns:a16="http://schemas.microsoft.com/office/drawing/2014/main" xmlns="" val="10002"/>
                  </a:ext>
                </a:extLst>
              </a:tr>
              <a:tr h="542535">
                <a:tc>
                  <a:txBody>
                    <a:bodyPr/>
                    <a:lstStyle/>
                    <a:p>
                      <a:pPr algn="l" fontAlgn="b"/>
                      <a:r>
                        <a:rPr lang="es-MX" sz="900" b="1" i="0" u="none" strike="noStrike" dirty="0">
                          <a:solidFill>
                            <a:srgbClr val="203764"/>
                          </a:solidFill>
                          <a:effectLst/>
                          <a:latin typeface="Century Gothic" panose="020B0502020202020204" pitchFamily="34" charset="0"/>
                        </a:rPr>
                        <a:t> </a:t>
                      </a:r>
                      <a:endParaRPr lang="es-MX" sz="900" b="0" i="0" u="none" strike="noStrike" dirty="0">
                        <a:solidFill>
                          <a:srgbClr val="000000"/>
                        </a:solidFill>
                        <a:effectLst/>
                        <a:latin typeface="Calibri" panose="020F0502020204030204" pitchFamily="34" charset="0"/>
                      </a:endParaRP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6.4</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05-ago-16</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350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10.0%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chemeClr val="tx1"/>
                          </a:solidFill>
                          <a:effectLst/>
                          <a:latin typeface="Century Gothic" panose="020B0502020202020204" pitchFamily="34" charset="0"/>
                        </a:rPr>
                        <a:t>31%</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chemeClr val="tx1"/>
                          </a:solidFill>
                          <a:effectLst/>
                          <a:latin typeface="Century Gothic" panose="020B0502020202020204" pitchFamily="34" charset="0"/>
                        </a:rPr>
                        <a:t>-3.6%</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xmlns="" val="10003"/>
                  </a:ext>
                </a:extLst>
              </a:tr>
              <a:tr h="542535">
                <a:tc>
                  <a:txBody>
                    <a:bodyPr/>
                    <a:lstStyle/>
                    <a:p>
                      <a:pPr algn="l" fontAlgn="b"/>
                      <a:r>
                        <a:rPr lang="es-MX" sz="900" b="1" i="0" u="none" strike="noStrike" dirty="0">
                          <a:solidFill>
                            <a:srgbClr val="203764"/>
                          </a:solidFill>
                          <a:effectLst/>
                          <a:latin typeface="Century Gothic" panose="020B0502020202020204" pitchFamily="34" charset="0"/>
                        </a:rPr>
                        <a:t> </a:t>
                      </a:r>
                      <a:endParaRPr lang="es-MX" sz="900" b="0" i="0" u="none" strike="noStrike" dirty="0">
                        <a:solidFill>
                          <a:srgbClr val="000000"/>
                        </a:solidFill>
                        <a:effectLst/>
                        <a:latin typeface="Calibri" panose="020F0502020204030204" pitchFamily="34" charset="0"/>
                      </a:endParaRP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9.1</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19-dic-16</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300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4.3%</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chemeClr val="tx1"/>
                          </a:solidFill>
                          <a:effectLst/>
                          <a:latin typeface="Century Gothic" panose="020B0502020202020204" pitchFamily="34" charset="0"/>
                        </a:rPr>
                        <a:t>20%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chemeClr val="tx1"/>
                          </a:solidFill>
                          <a:effectLst/>
                          <a:latin typeface="Century Gothic" panose="020B0502020202020204" pitchFamily="34" charset="0"/>
                        </a:rPr>
                        <a:t>-2.6%</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chemeClr val="bg1"/>
                    </a:solidFill>
                  </a:tcPr>
                </a:tc>
                <a:extLst>
                  <a:ext uri="{0D108BD9-81ED-4DB2-BD59-A6C34878D82A}">
                    <a16:rowId xmlns:a16="http://schemas.microsoft.com/office/drawing/2014/main" xmlns="" val="10004"/>
                  </a:ext>
                </a:extLst>
              </a:tr>
              <a:tr h="542535">
                <a:tc>
                  <a:txBody>
                    <a:bodyPr/>
                    <a:lstStyle/>
                    <a:p>
                      <a:pPr algn="l" fontAlgn="b"/>
                      <a:r>
                        <a:rPr lang="es-MX" sz="900" b="1" i="0" u="none" strike="noStrike" dirty="0">
                          <a:solidFill>
                            <a:srgbClr val="203764"/>
                          </a:solidFill>
                          <a:effectLst/>
                          <a:latin typeface="Century Gothic" panose="020B0502020202020204" pitchFamily="34" charset="0"/>
                        </a:rPr>
                        <a:t> </a:t>
                      </a:r>
                      <a:endParaRPr lang="es-MX" sz="900" b="0" i="0" u="none" strike="noStrike" dirty="0">
                        <a:solidFill>
                          <a:srgbClr val="000000"/>
                        </a:solidFill>
                        <a:effectLst/>
                        <a:latin typeface="Calibri" panose="020F0502020204030204" pitchFamily="34" charset="0"/>
                      </a:endParaRP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8.7</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28-abr-17</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200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4.5%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chemeClr val="tx1"/>
                          </a:solidFill>
                          <a:effectLst/>
                          <a:latin typeface="Century Gothic" panose="020B0502020202020204" pitchFamily="34" charset="0"/>
                        </a:rPr>
                        <a:t>20%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chemeClr val="tx1"/>
                          </a:solidFill>
                          <a:effectLst/>
                          <a:latin typeface="Century Gothic" panose="020B0502020202020204" pitchFamily="34" charset="0"/>
                        </a:rPr>
                        <a:t>-2.7%</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xmlns="" val="10005"/>
                  </a:ext>
                </a:extLst>
              </a:tr>
              <a:tr h="542535">
                <a:tc>
                  <a:txBody>
                    <a:bodyPr/>
                    <a:lstStyle/>
                    <a:p>
                      <a:pPr algn="ctr" fontAlgn="ctr"/>
                      <a:r>
                        <a:rPr lang="es-MX" sz="900" b="1" i="0" u="none" strike="noStrike" dirty="0">
                          <a:solidFill>
                            <a:srgbClr val="203764"/>
                          </a:solidFill>
                          <a:effectLst/>
                          <a:latin typeface="Century Gothic" panose="020B0502020202020204" pitchFamily="34" charset="0"/>
                        </a:rPr>
                        <a:t> </a:t>
                      </a: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8.8</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09-may-17</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200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chemeClr val="bg1"/>
                    </a:solidFill>
                  </a:tcPr>
                </a:tc>
                <a:tc>
                  <a:txBody>
                    <a:bodyPr/>
                    <a:lstStyle/>
                    <a:p>
                      <a:pPr algn="ctr" fontAlgn="ctr"/>
                      <a:r>
                        <a:rPr lang="es-MX" sz="1000" b="0" i="0" u="none" strike="noStrike" dirty="0">
                          <a:solidFill>
                            <a:srgbClr val="000000"/>
                          </a:solidFill>
                          <a:effectLst/>
                          <a:latin typeface="Century Gothic" panose="020B0502020202020204" pitchFamily="34" charset="0"/>
                        </a:rPr>
                        <a:t>7.4%</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chemeClr val="tx1"/>
                          </a:solidFill>
                          <a:effectLst/>
                          <a:latin typeface="Century Gothic" panose="020B0502020202020204" pitchFamily="34" charset="0"/>
                        </a:rPr>
                        <a:t>37%</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chemeClr val="tx1"/>
                          </a:solidFill>
                          <a:effectLst/>
                          <a:latin typeface="Century Gothic" panose="020B0502020202020204" pitchFamily="34" charset="0"/>
                        </a:rPr>
                        <a:t>-3.3%</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chemeClr val="bg1"/>
                    </a:solidFill>
                  </a:tcPr>
                </a:tc>
                <a:extLst>
                  <a:ext uri="{0D108BD9-81ED-4DB2-BD59-A6C34878D82A}">
                    <a16:rowId xmlns:a16="http://schemas.microsoft.com/office/drawing/2014/main" xmlns="" val="10006"/>
                  </a:ext>
                </a:extLst>
              </a:tr>
              <a:tr h="542535">
                <a:tc>
                  <a:txBody>
                    <a:bodyPr/>
                    <a:lstStyle/>
                    <a:p>
                      <a:pPr algn="ctr" fontAlgn="ctr"/>
                      <a:r>
                        <a:rPr lang="es-MX" sz="900" b="1" i="0" u="none" strike="noStrike" dirty="0">
                          <a:solidFill>
                            <a:srgbClr val="203764"/>
                          </a:solidFill>
                          <a:effectLst/>
                          <a:latin typeface="Century Gothic" panose="020B0502020202020204" pitchFamily="34" charset="0"/>
                        </a:rPr>
                        <a:t> </a:t>
                      </a: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7.1</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19-may-17</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200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chemeClr val="bg1">
                        <a:lumMod val="95000"/>
                      </a:schemeClr>
                    </a:solidFill>
                  </a:tcPr>
                </a:tc>
                <a:tc>
                  <a:txBody>
                    <a:bodyPr/>
                    <a:lstStyle/>
                    <a:p>
                      <a:pPr algn="ctr" fontAlgn="ctr"/>
                      <a:r>
                        <a:rPr lang="es-MX" sz="1000" b="0" i="0" u="none" strike="noStrike" dirty="0">
                          <a:solidFill>
                            <a:srgbClr val="000000"/>
                          </a:solidFill>
                          <a:effectLst/>
                          <a:latin typeface="Century Gothic" panose="020B0502020202020204" pitchFamily="34" charset="0"/>
                        </a:rPr>
                        <a:t>10.0%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chemeClr val="tx1"/>
                          </a:solidFill>
                          <a:effectLst/>
                          <a:latin typeface="Century Gothic" panose="020B0502020202020204" pitchFamily="34" charset="0"/>
                        </a:rPr>
                        <a:t>29%</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chemeClr val="tx1"/>
                          </a:solidFill>
                          <a:effectLst/>
                          <a:latin typeface="Century Gothic" panose="020B0502020202020204" pitchFamily="34" charset="0"/>
                        </a:rPr>
                        <a:t>27.0%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xmlns="" val="10007"/>
                  </a:ext>
                </a:extLst>
              </a:tr>
              <a:tr h="542535">
                <a:tc>
                  <a:txBody>
                    <a:bodyPr/>
                    <a:lstStyle/>
                    <a:p>
                      <a:pPr algn="l" fontAlgn="b"/>
                      <a:r>
                        <a:rPr lang="es-MX" sz="900" b="1" i="0" u="none" strike="noStrike" dirty="0">
                          <a:solidFill>
                            <a:srgbClr val="203764"/>
                          </a:solidFill>
                          <a:effectLst/>
                          <a:latin typeface="Century Gothic" panose="020B0502020202020204" pitchFamily="34" charset="0"/>
                        </a:rPr>
                        <a:t> </a:t>
                      </a:r>
                      <a:endParaRPr lang="es-MX" sz="900" b="0" i="0" u="none" strike="noStrike" dirty="0">
                        <a:solidFill>
                          <a:srgbClr val="000000"/>
                        </a:solidFill>
                        <a:effectLst/>
                        <a:latin typeface="Calibri" panose="020F0502020204030204" pitchFamily="34" charset="0"/>
                      </a:endParaRP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6.6</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31-may-17</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300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5.4%</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chemeClr val="tx1"/>
                          </a:solidFill>
                          <a:effectLst/>
                          <a:latin typeface="Century Gothic" panose="020B0502020202020204" pitchFamily="34" charset="0"/>
                        </a:rPr>
                        <a:t>20%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chemeClr val="tx1"/>
                          </a:solidFill>
                          <a:effectLst/>
                          <a:latin typeface="Century Gothic" panose="020B0502020202020204" pitchFamily="34" charset="0"/>
                        </a:rPr>
                        <a:t>0.9%</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chemeClr val="bg1"/>
                    </a:solidFill>
                  </a:tcPr>
                </a:tc>
                <a:extLst>
                  <a:ext uri="{0D108BD9-81ED-4DB2-BD59-A6C34878D82A}">
                    <a16:rowId xmlns:a16="http://schemas.microsoft.com/office/drawing/2014/main" xmlns="" val="10008"/>
                  </a:ext>
                </a:extLst>
              </a:tr>
              <a:tr h="639912">
                <a:tc>
                  <a:txBody>
                    <a:bodyPr/>
                    <a:lstStyle/>
                    <a:p>
                      <a:pPr algn="l" fontAlgn="b"/>
                      <a:r>
                        <a:rPr lang="es-MX" sz="900" b="1" i="0" u="none" strike="noStrike" dirty="0">
                          <a:solidFill>
                            <a:srgbClr val="203764"/>
                          </a:solidFill>
                          <a:effectLst/>
                          <a:latin typeface="Century Gothic" panose="020B0502020202020204" pitchFamily="34" charset="0"/>
                        </a:rPr>
                        <a:t> </a:t>
                      </a:r>
                      <a:endParaRPr lang="es-MX" sz="900" b="0" i="0" u="none" strike="noStrike" dirty="0">
                        <a:solidFill>
                          <a:srgbClr val="000000"/>
                        </a:solidFill>
                        <a:effectLst/>
                        <a:latin typeface="Calibri" panose="020F0502020204030204" pitchFamily="34" charset="0"/>
                      </a:endParaRP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8.0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06-sep-17</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300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10.0%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chemeClr val="tx1"/>
                          </a:solidFill>
                          <a:effectLst/>
                          <a:latin typeface="Century Gothic" panose="020B0502020202020204" pitchFamily="34" charset="0"/>
                        </a:rPr>
                        <a:t>20%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chemeClr val="tx1"/>
                          </a:solidFill>
                          <a:effectLst/>
                          <a:latin typeface="Century Gothic" panose="020B0502020202020204" pitchFamily="34" charset="0"/>
                        </a:rPr>
                        <a:t>2.9%</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xmlns="" val="10009"/>
                  </a:ext>
                </a:extLst>
              </a:tr>
              <a:tr h="158355">
                <a:tc>
                  <a:txBody>
                    <a:bodyPr/>
                    <a:lstStyle/>
                    <a:p>
                      <a:pPr algn="ctr" fontAlgn="ctr"/>
                      <a:r>
                        <a:rPr lang="es-MX" sz="900" b="1" i="0" u="none" strike="noStrike" dirty="0">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A6A6A6"/>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900" b="1" i="0" u="none" strike="noStrike" dirty="0">
                          <a:solidFill>
                            <a:srgbClr val="203764"/>
                          </a:solidFill>
                          <a:effectLst/>
                          <a:latin typeface="Century Gothic" panose="020B0502020202020204" pitchFamily="34" charset="0"/>
                        </a:rPr>
                        <a:t> </a:t>
                      </a:r>
                    </a:p>
                  </a:txBody>
                  <a:tcPr marL="0" marR="0" marT="0" marB="0" anchor="ctr">
                    <a:lnL>
                      <a:noFill/>
                    </a:lnL>
                    <a:lnR>
                      <a:noFill/>
                    </a:lnR>
                    <a:lnT w="6350" cap="flat" cmpd="sng" algn="ctr">
                      <a:solidFill>
                        <a:srgbClr val="A6A6A6"/>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900" b="1" i="0" u="none" strike="noStrike" dirty="0">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A6A6A6"/>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900" b="1" i="0" u="none" strike="noStrike" dirty="0">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A6A6A6"/>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900" b="1" i="0" u="none" strike="noStrike" dirty="0">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A6A6A6"/>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900" b="0" i="0" u="none" strike="noStrike" dirty="0">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A6A6A6"/>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900" b="0" i="0" u="none" strike="noStrike" dirty="0">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A6A6A6"/>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0010"/>
                  </a:ext>
                </a:extLst>
              </a:tr>
              <a:tr h="424290">
                <a:tc>
                  <a:txBody>
                    <a:bodyPr/>
                    <a:lstStyle/>
                    <a:p>
                      <a:pPr algn="ctr" fontAlgn="ctr"/>
                      <a:r>
                        <a:rPr lang="es-MX" sz="900" b="1" i="0" u="none" strike="noStrike" dirty="0">
                          <a:solidFill>
                            <a:srgbClr val="C00000"/>
                          </a:solidFill>
                          <a:effectLst/>
                          <a:latin typeface="Century Gothic" panose="020B0502020202020204" pitchFamily="34" charset="0"/>
                        </a:rPr>
                        <a:t>Total</a:t>
                      </a:r>
                    </a:p>
                  </a:txBody>
                  <a:tcPr marL="0" marR="0" marT="0" marB="0" anchor="ctr">
                    <a:lnL>
                      <a:noFill/>
                    </a:lnL>
                    <a:lnR w="6350" cap="flat" cmpd="sng" algn="ctr">
                      <a:solidFill>
                        <a:srgbClr val="FFFFFF"/>
                      </a:solidFill>
                      <a:prstDash val="solid"/>
                      <a:round/>
                      <a:headEnd type="none" w="med" len="med"/>
                      <a:tailEnd type="none" w="med" len="med"/>
                    </a:lnR>
                    <a:lnT w="25400" cap="flat" cmpd="dbl" algn="ctr">
                      <a:solidFill>
                        <a:srgbClr val="000000"/>
                      </a:solidFill>
                      <a:prstDash val="solid"/>
                      <a:round/>
                      <a:headEnd type="none" w="med" len="med"/>
                      <a:tailEnd type="none" w="med" len="med"/>
                    </a:lnT>
                    <a:lnB>
                      <a:noFill/>
                    </a:lnB>
                  </a:tcPr>
                </a:tc>
                <a:tc>
                  <a:txBody>
                    <a:bodyPr/>
                    <a:lstStyle/>
                    <a:p>
                      <a:pPr algn="ctr" fontAlgn="ctr"/>
                      <a:r>
                        <a:rPr lang="es-MX" sz="900" b="1" i="0" u="none" strike="noStrike" dirty="0">
                          <a:solidFill>
                            <a:srgbClr val="203764"/>
                          </a:solidFill>
                          <a:effectLst/>
                          <a:latin typeface="Century Gothic" panose="020B0502020202020204" pitchFamily="34" charset="0"/>
                        </a:rPr>
                        <a:t> </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25400" cap="flat" cmpd="dbl" algn="ctr">
                      <a:solidFill>
                        <a:srgbClr val="000000"/>
                      </a:solidFill>
                      <a:prstDash val="solid"/>
                      <a:round/>
                      <a:headEnd type="none" w="med" len="med"/>
                      <a:tailEnd type="none" w="med" len="med"/>
                    </a:lnT>
                    <a:lnB>
                      <a:noFill/>
                    </a:lnB>
                  </a:tcPr>
                </a:tc>
                <a:tc>
                  <a:txBody>
                    <a:bodyPr/>
                    <a:lstStyle/>
                    <a:p>
                      <a:pPr algn="ctr" fontAlgn="ctr"/>
                      <a:r>
                        <a:rPr lang="es-MX" sz="900" b="0" i="0" u="none" strike="noStrike" dirty="0">
                          <a:solidFill>
                            <a:srgbClr val="203764"/>
                          </a:solidFill>
                          <a:effectLst/>
                          <a:latin typeface="Century Gothic" panose="020B0502020202020204" pitchFamily="34" charset="0"/>
                        </a:rPr>
                        <a:t> </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25400" cap="flat" cmpd="dbl" algn="ctr">
                      <a:solidFill>
                        <a:srgbClr val="000000"/>
                      </a:solidFill>
                      <a:prstDash val="solid"/>
                      <a:round/>
                      <a:headEnd type="none" w="med" len="med"/>
                      <a:tailEnd type="none" w="med" len="med"/>
                    </a:lnT>
                    <a:lnB>
                      <a:noFill/>
                    </a:lnB>
                  </a:tcPr>
                </a:tc>
                <a:tc>
                  <a:txBody>
                    <a:bodyPr/>
                    <a:lstStyle/>
                    <a:p>
                      <a:pPr algn="ctr" fontAlgn="ctr"/>
                      <a:r>
                        <a:rPr lang="es-MX" sz="900" b="0" i="0" u="none" strike="noStrike" dirty="0">
                          <a:solidFill>
                            <a:srgbClr val="C00000"/>
                          </a:solidFill>
                          <a:effectLst/>
                          <a:latin typeface="Century Gothic" panose="020B0502020202020204" pitchFamily="34" charset="0"/>
                        </a:rPr>
                        <a:t>1,850 mdp</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25400" cap="flat" cmpd="dbl" algn="ctr">
                      <a:solidFill>
                        <a:srgbClr val="000000"/>
                      </a:solidFill>
                      <a:prstDash val="solid"/>
                      <a:round/>
                      <a:headEnd type="none" w="med" len="med"/>
                      <a:tailEnd type="none" w="med" len="med"/>
                    </a:lnT>
                    <a:lnB>
                      <a:noFill/>
                    </a:lnB>
                  </a:tcPr>
                </a:tc>
                <a:tc>
                  <a:txBody>
                    <a:bodyPr/>
                    <a:lstStyle/>
                    <a:p>
                      <a:pPr algn="ctr" fontAlgn="ctr"/>
                      <a:r>
                        <a:rPr lang="es-MX" sz="900" b="0" i="0" u="none" strike="noStrike" dirty="0">
                          <a:solidFill>
                            <a:srgbClr val="000000"/>
                          </a:solidFill>
                          <a:effectLst/>
                          <a:latin typeface="Century Gothic" panose="020B0502020202020204" pitchFamily="34" charset="0"/>
                        </a:rPr>
                        <a:t> </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25400" cap="flat" cmpd="dbl" algn="ctr">
                      <a:solidFill>
                        <a:srgbClr val="000000"/>
                      </a:solidFill>
                      <a:prstDash val="solid"/>
                      <a:round/>
                      <a:headEnd type="none" w="med" len="med"/>
                      <a:tailEnd type="none" w="med" len="med"/>
                    </a:lnT>
                    <a:lnB>
                      <a:noFill/>
                    </a:lnB>
                  </a:tcPr>
                </a:tc>
                <a:tc>
                  <a:txBody>
                    <a:bodyPr/>
                    <a:lstStyle/>
                    <a:p>
                      <a:pPr algn="ctr" fontAlgn="ctr"/>
                      <a:r>
                        <a:rPr lang="es-MX" sz="900" b="0" i="0" u="none" strike="noStrike" dirty="0">
                          <a:solidFill>
                            <a:srgbClr val="C00000"/>
                          </a:solidFill>
                          <a:effectLst/>
                          <a:latin typeface="Century Gothic" panose="020B0502020202020204" pitchFamily="34" charset="0"/>
                        </a:rPr>
                        <a:t>459.7 mdp</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25400" cap="flat" cmpd="dbl" algn="ctr">
                      <a:solidFill>
                        <a:srgbClr val="000000"/>
                      </a:solidFill>
                      <a:prstDash val="solid"/>
                      <a:round/>
                      <a:headEnd type="none" w="med" len="med"/>
                      <a:tailEnd type="none" w="med" len="med"/>
                    </a:lnT>
                    <a:lnB>
                      <a:noFill/>
                    </a:lnB>
                  </a:tcPr>
                </a:tc>
                <a:tc>
                  <a:txBody>
                    <a:bodyPr/>
                    <a:lstStyle/>
                    <a:p>
                      <a:pPr algn="ctr" fontAlgn="ctr"/>
                      <a:r>
                        <a:rPr lang="es-MX" sz="900" b="0" i="0" u="none" strike="noStrike" dirty="0">
                          <a:solidFill>
                            <a:srgbClr val="C00000"/>
                          </a:solidFill>
                          <a:effectLst/>
                          <a:latin typeface="Century Gothic" panose="020B0502020202020204" pitchFamily="34" charset="0"/>
                        </a:rPr>
                        <a:t>0.05%</a:t>
                      </a:r>
                    </a:p>
                  </a:txBody>
                  <a:tcPr marL="0" marR="0" marT="0" marB="0" anchor="ctr">
                    <a:lnL w="6350" cap="flat" cmpd="sng" algn="ctr">
                      <a:solidFill>
                        <a:srgbClr val="FFFFFF"/>
                      </a:solidFill>
                      <a:prstDash val="solid"/>
                      <a:round/>
                      <a:headEnd type="none" w="med" len="med"/>
                      <a:tailEnd type="none" w="med" len="med"/>
                    </a:lnL>
                    <a:lnR>
                      <a:noFill/>
                    </a:lnR>
                    <a:lnT w="25400" cap="flat" cmpd="dbl"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xmlns="" val="10011"/>
                  </a:ext>
                </a:extLst>
              </a:tr>
            </a:tbl>
          </a:graphicData>
        </a:graphic>
      </p:graphicFrame>
      <p:pic>
        <p:nvPicPr>
          <p:cNvPr id="7" name="Imagen 6"/>
          <p:cNvPicPr>
            <a:picLocks noChangeAspect="1"/>
          </p:cNvPicPr>
          <p:nvPr/>
        </p:nvPicPr>
        <p:blipFill>
          <a:blip r:embed="rId3"/>
          <a:stretch>
            <a:fillRect/>
          </a:stretch>
        </p:blipFill>
        <p:spPr>
          <a:xfrm>
            <a:off x="777968" y="2005725"/>
            <a:ext cx="1722959" cy="349899"/>
          </a:xfrm>
          <a:prstGeom prst="rect">
            <a:avLst/>
          </a:prstGeom>
        </p:spPr>
      </p:pic>
      <p:pic>
        <p:nvPicPr>
          <p:cNvPr id="8" name="Imagen 7"/>
          <p:cNvPicPr>
            <a:picLocks noChangeAspect="1"/>
          </p:cNvPicPr>
          <p:nvPr/>
        </p:nvPicPr>
        <p:blipFill rotWithShape="1">
          <a:blip r:embed="rId4"/>
          <a:srcRect l="8190" t="18518" r="6652" b="22223"/>
          <a:stretch/>
        </p:blipFill>
        <p:spPr>
          <a:xfrm>
            <a:off x="823002" y="2514715"/>
            <a:ext cx="1681235" cy="481787"/>
          </a:xfrm>
          <a:prstGeom prst="rect">
            <a:avLst/>
          </a:prstGeom>
        </p:spPr>
      </p:pic>
      <p:pic>
        <p:nvPicPr>
          <p:cNvPr id="9" name="Imagen 8"/>
          <p:cNvPicPr>
            <a:picLocks noChangeAspect="1"/>
          </p:cNvPicPr>
          <p:nvPr/>
        </p:nvPicPr>
        <p:blipFill rotWithShape="1">
          <a:blip r:embed="rId5"/>
          <a:srcRect l="4457" t="31276" r="6833" b="24398"/>
          <a:stretch/>
        </p:blipFill>
        <p:spPr>
          <a:xfrm>
            <a:off x="889520" y="3055237"/>
            <a:ext cx="1496230" cy="495452"/>
          </a:xfrm>
          <a:prstGeom prst="rect">
            <a:avLst/>
          </a:prstGeom>
        </p:spPr>
      </p:pic>
      <p:pic>
        <p:nvPicPr>
          <p:cNvPr id="10" name="Imagen 9"/>
          <p:cNvPicPr>
            <a:picLocks noChangeAspect="1"/>
          </p:cNvPicPr>
          <p:nvPr/>
        </p:nvPicPr>
        <p:blipFill rotWithShape="1">
          <a:blip r:embed="rId6"/>
          <a:srcRect l="-7750" t="9657" r="-1239" b="-374"/>
          <a:stretch/>
        </p:blipFill>
        <p:spPr>
          <a:xfrm>
            <a:off x="1313801" y="3619144"/>
            <a:ext cx="575796" cy="492849"/>
          </a:xfrm>
          <a:prstGeom prst="rect">
            <a:avLst/>
          </a:prstGeom>
        </p:spPr>
      </p:pic>
      <p:pic>
        <p:nvPicPr>
          <p:cNvPr id="11" name="Imagen 10"/>
          <p:cNvPicPr>
            <a:picLocks noChangeAspect="1"/>
          </p:cNvPicPr>
          <p:nvPr/>
        </p:nvPicPr>
        <p:blipFill rotWithShape="1">
          <a:blip r:embed="rId7"/>
          <a:srcRect l="7313" t="1594"/>
          <a:stretch/>
        </p:blipFill>
        <p:spPr>
          <a:xfrm>
            <a:off x="846543" y="4227637"/>
            <a:ext cx="1510312" cy="363748"/>
          </a:xfrm>
          <a:prstGeom prst="rect">
            <a:avLst/>
          </a:prstGeom>
        </p:spPr>
      </p:pic>
      <p:pic>
        <p:nvPicPr>
          <p:cNvPr id="12" name="Imagen 11"/>
          <p:cNvPicPr>
            <a:picLocks noChangeAspect="1"/>
          </p:cNvPicPr>
          <p:nvPr/>
        </p:nvPicPr>
        <p:blipFill rotWithShape="1">
          <a:blip r:embed="rId8"/>
          <a:srcRect r="56743"/>
          <a:stretch/>
        </p:blipFill>
        <p:spPr>
          <a:xfrm>
            <a:off x="742031" y="5238457"/>
            <a:ext cx="1719335" cy="584063"/>
          </a:xfrm>
          <a:prstGeom prst="rect">
            <a:avLst/>
          </a:prstGeom>
        </p:spPr>
      </p:pic>
      <p:pic>
        <p:nvPicPr>
          <p:cNvPr id="13" name="Imagen 12"/>
          <p:cNvPicPr>
            <a:picLocks noChangeAspect="1"/>
          </p:cNvPicPr>
          <p:nvPr/>
        </p:nvPicPr>
        <p:blipFill rotWithShape="1">
          <a:blip r:embed="rId9"/>
          <a:srcRect l="4981"/>
          <a:stretch/>
        </p:blipFill>
        <p:spPr>
          <a:xfrm>
            <a:off x="1099769" y="4721934"/>
            <a:ext cx="991082" cy="436223"/>
          </a:xfrm>
          <a:prstGeom prst="rect">
            <a:avLst/>
          </a:prstGeom>
        </p:spPr>
      </p:pic>
    </p:spTree>
    <p:extLst>
      <p:ext uri="{BB962C8B-B14F-4D97-AF65-F5344CB8AC3E}">
        <p14:creationId xmlns:p14="http://schemas.microsoft.com/office/powerpoint/2010/main" val="48550932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91827" y="288000"/>
            <a:ext cx="7407462" cy="631524"/>
          </a:xfrm>
        </p:spPr>
        <p:txBody>
          <a:bodyPr vert="horz" lIns="91440" tIns="45720" rIns="91440" bIns="45720" rtlCol="0" anchor="ctr">
            <a:normAutofit/>
          </a:bodyPr>
          <a:lstStyle/>
          <a:p>
            <a:r>
              <a:rPr lang="es-ES" sz="2000" b="1" dirty="0">
                <a:latin typeface="Century Gothic" panose="020B0502020202020204" pitchFamily="34" charset="0"/>
                <a:ea typeface="+mj-ea"/>
              </a:rPr>
              <a:t>Se tienen siete CKD’s en el Fanvit</a:t>
            </a:r>
            <a:endParaRPr lang="es-MX" sz="2000" b="1" dirty="0">
              <a:latin typeface="Century Gothic" panose="020B0502020202020204" pitchFamily="34" charset="0"/>
              <a:ea typeface="+mj-ea"/>
            </a:endParaRPr>
          </a:p>
        </p:txBody>
      </p:sp>
      <p:sp>
        <p:nvSpPr>
          <p:cNvPr id="8" name="2 Marcador de contenido"/>
          <p:cNvSpPr>
            <a:spLocks noGrp="1"/>
          </p:cNvSpPr>
          <p:nvPr>
            <p:ph idx="1"/>
          </p:nvPr>
        </p:nvSpPr>
        <p:spPr>
          <a:xfrm>
            <a:off x="371475" y="1054526"/>
            <a:ext cx="8315325" cy="1312799"/>
          </a:xfrm>
          <a:noFill/>
        </p:spPr>
        <p:txBody>
          <a:bodyPr>
            <a:noAutofit/>
          </a:bodyPr>
          <a:lstStyle/>
          <a:p>
            <a:pPr indent="-285750" algn="just">
              <a:spcBef>
                <a:spcPts val="0"/>
              </a:spcBef>
              <a:spcAft>
                <a:spcPts val="600"/>
              </a:spcAft>
              <a:buClr>
                <a:srgbClr val="CD0000"/>
              </a:buClr>
              <a:buSzPct val="110000"/>
            </a:pPr>
            <a:r>
              <a:rPr lang="es-MX" sz="1400" b="1" dirty="0">
                <a:latin typeface="Century Gothic" panose="020B0502020202020204" pitchFamily="34" charset="0"/>
              </a:rPr>
              <a:t>Se han comprometido 1,850 mdp en 7 CKD’s</a:t>
            </a:r>
          </a:p>
          <a:p>
            <a:pPr indent="-285750" algn="just">
              <a:spcBef>
                <a:spcPts val="0"/>
              </a:spcBef>
              <a:spcAft>
                <a:spcPts val="600"/>
              </a:spcAft>
              <a:buClr>
                <a:srgbClr val="CD0000"/>
              </a:buClr>
              <a:buSzPct val="110000"/>
            </a:pPr>
            <a:r>
              <a:rPr lang="es-MX" sz="1400" dirty="0">
                <a:latin typeface="Century Gothic" panose="020B0502020202020204" pitchFamily="34" charset="0"/>
              </a:rPr>
              <a:t>En total, el monto comprometido en CKD’s es el </a:t>
            </a:r>
            <a:r>
              <a:rPr lang="es-MX" sz="1400" b="1" dirty="0">
                <a:latin typeface="Century Gothic" panose="020B0502020202020204" pitchFamily="34" charset="0"/>
              </a:rPr>
              <a:t>1.4% del Fanvit</a:t>
            </a:r>
          </a:p>
          <a:p>
            <a:pPr indent="-285750" algn="just">
              <a:spcBef>
                <a:spcPts val="0"/>
              </a:spcBef>
              <a:spcAft>
                <a:spcPts val="600"/>
              </a:spcAft>
              <a:buClr>
                <a:srgbClr val="CD0000"/>
              </a:buClr>
              <a:buSzPct val="110000"/>
            </a:pPr>
            <a:r>
              <a:rPr lang="es-MX" sz="1400" dirty="0">
                <a:latin typeface="Century Gothic" panose="020B0502020202020204" pitchFamily="34" charset="0"/>
              </a:rPr>
              <a:t>El </a:t>
            </a:r>
            <a:r>
              <a:rPr lang="es-MX" sz="1400" b="1" dirty="0">
                <a:latin typeface="Century Gothic" panose="020B0502020202020204" pitchFamily="34" charset="0"/>
              </a:rPr>
              <a:t>consumo es del 48% </a:t>
            </a:r>
            <a:r>
              <a:rPr lang="es-MX" sz="1400" dirty="0">
                <a:latin typeface="Century Gothic" panose="020B0502020202020204" pitchFamily="34" charset="0"/>
              </a:rPr>
              <a:t>del monto asignado para CKD’s* </a:t>
            </a:r>
          </a:p>
          <a:p>
            <a:pPr indent="-285750" algn="just">
              <a:spcBef>
                <a:spcPts val="0"/>
              </a:spcBef>
              <a:spcAft>
                <a:spcPts val="600"/>
              </a:spcAft>
              <a:buClr>
                <a:srgbClr val="CD0000"/>
              </a:buClr>
              <a:buSzPct val="110000"/>
            </a:pPr>
            <a:r>
              <a:rPr lang="es-MX" sz="1400" dirty="0">
                <a:latin typeface="Century Gothic" panose="020B0502020202020204" pitchFamily="34" charset="0"/>
              </a:rPr>
              <a:t>Actualmente se tiene participación en dos sectores: Bienes raíces e Infraestructura</a:t>
            </a:r>
          </a:p>
          <a:p>
            <a:pPr indent="-285750" algn="just">
              <a:spcBef>
                <a:spcPts val="0"/>
              </a:spcBef>
              <a:spcAft>
                <a:spcPts val="600"/>
              </a:spcAft>
              <a:buClr>
                <a:srgbClr val="CD0000"/>
              </a:buClr>
              <a:buSzPct val="110000"/>
            </a:pPr>
            <a:endParaRPr lang="es-MX" sz="1400" dirty="0">
              <a:latin typeface="Century Gothic" panose="020B0502020202020204" pitchFamily="34" charset="0"/>
            </a:endParaRPr>
          </a:p>
          <a:p>
            <a:pPr indent="-285750" algn="just">
              <a:spcBef>
                <a:spcPts val="0"/>
              </a:spcBef>
              <a:spcAft>
                <a:spcPts val="600"/>
              </a:spcAft>
              <a:buClr>
                <a:srgbClr val="CD0000"/>
              </a:buClr>
              <a:buSzPct val="110000"/>
            </a:pPr>
            <a:endParaRPr lang="es-MX" sz="1400" dirty="0">
              <a:latin typeface="Century Gothic" panose="020B0502020202020204" pitchFamily="34" charset="0"/>
            </a:endParaRPr>
          </a:p>
          <a:p>
            <a:pPr lvl="1" algn="just">
              <a:spcBef>
                <a:spcPts val="0"/>
              </a:spcBef>
              <a:spcAft>
                <a:spcPts val="600"/>
              </a:spcAft>
              <a:buClr>
                <a:srgbClr val="CD0000"/>
              </a:buClr>
              <a:buSzPct val="110000"/>
              <a:buFont typeface="Arial" panose="020B0604020202020204" pitchFamily="34" charset="0"/>
              <a:buChar char="•"/>
            </a:pPr>
            <a:endParaRPr lang="es-MX" sz="1600" dirty="0">
              <a:latin typeface="Century Gothic" panose="020B0502020202020204" pitchFamily="34" charset="0"/>
            </a:endParaRPr>
          </a:p>
          <a:p>
            <a:pPr lvl="1" algn="just">
              <a:spcBef>
                <a:spcPts val="0"/>
              </a:spcBef>
              <a:spcAft>
                <a:spcPts val="600"/>
              </a:spcAft>
              <a:buClr>
                <a:srgbClr val="CD0000"/>
              </a:buClr>
              <a:buSzPct val="110000"/>
            </a:pPr>
            <a:endParaRPr lang="es-MX" sz="1600" dirty="0">
              <a:latin typeface="Century Gothic" panose="020B0502020202020204" pitchFamily="34" charset="0"/>
            </a:endParaRPr>
          </a:p>
          <a:p>
            <a:pPr lvl="1" algn="just">
              <a:spcBef>
                <a:spcPts val="0"/>
              </a:spcBef>
              <a:spcAft>
                <a:spcPts val="600"/>
              </a:spcAft>
              <a:buClr>
                <a:srgbClr val="CD0000"/>
              </a:buClr>
              <a:buSzPct val="110000"/>
            </a:pPr>
            <a:endParaRPr lang="es-MX" sz="1600" dirty="0">
              <a:latin typeface="Century Gothic" panose="020B0502020202020204" pitchFamily="34" charset="0"/>
            </a:endParaRPr>
          </a:p>
          <a:p>
            <a:pPr lvl="1" algn="just">
              <a:spcBef>
                <a:spcPts val="0"/>
              </a:spcBef>
              <a:spcAft>
                <a:spcPts val="600"/>
              </a:spcAft>
              <a:buClr>
                <a:srgbClr val="CD0000"/>
              </a:buClr>
              <a:buSzPct val="110000"/>
            </a:pPr>
            <a:endParaRPr lang="es-MX" sz="1600" dirty="0">
              <a:latin typeface="Century Gothic" panose="020B0502020202020204" pitchFamily="34" charset="0"/>
            </a:endParaRPr>
          </a:p>
          <a:p>
            <a:pPr lvl="1" algn="just">
              <a:spcBef>
                <a:spcPts val="0"/>
              </a:spcBef>
              <a:spcAft>
                <a:spcPts val="600"/>
              </a:spcAft>
              <a:buClr>
                <a:srgbClr val="CD0000"/>
              </a:buClr>
              <a:buSzPct val="110000"/>
            </a:pPr>
            <a:endParaRPr lang="es-MX" sz="1600" dirty="0">
              <a:latin typeface="Century Gothic" panose="020B0502020202020204" pitchFamily="34" charset="0"/>
            </a:endParaRPr>
          </a:p>
          <a:p>
            <a:pPr lvl="1" algn="just">
              <a:spcBef>
                <a:spcPts val="0"/>
              </a:spcBef>
              <a:spcAft>
                <a:spcPts val="600"/>
              </a:spcAft>
              <a:buClr>
                <a:srgbClr val="CD0000"/>
              </a:buClr>
              <a:buSzPct val="110000"/>
            </a:pPr>
            <a:endParaRPr lang="es-MX" sz="1600" dirty="0">
              <a:latin typeface="Century Gothic" panose="020B0502020202020204" pitchFamily="34" charset="0"/>
            </a:endParaRPr>
          </a:p>
          <a:p>
            <a:pPr lvl="1" algn="just">
              <a:spcBef>
                <a:spcPts val="0"/>
              </a:spcBef>
              <a:spcAft>
                <a:spcPts val="600"/>
              </a:spcAft>
              <a:buClr>
                <a:srgbClr val="CD0000"/>
              </a:buClr>
              <a:buSzPct val="110000"/>
            </a:pPr>
            <a:endParaRPr lang="es-MX" sz="1600" dirty="0">
              <a:latin typeface="Century Gothic" panose="020B0502020202020204" pitchFamily="34" charset="0"/>
            </a:endParaRPr>
          </a:p>
          <a:p>
            <a:pPr lvl="1" algn="just">
              <a:spcBef>
                <a:spcPts val="0"/>
              </a:spcBef>
              <a:spcAft>
                <a:spcPts val="600"/>
              </a:spcAft>
              <a:buClr>
                <a:srgbClr val="CD0000"/>
              </a:buClr>
              <a:buSzPct val="110000"/>
            </a:pPr>
            <a:endParaRPr lang="es-MX" sz="1600" dirty="0">
              <a:latin typeface="Century Gothic" panose="020B0502020202020204" pitchFamily="34" charset="0"/>
            </a:endParaRPr>
          </a:p>
        </p:txBody>
      </p:sp>
      <p:sp>
        <p:nvSpPr>
          <p:cNvPr id="7" name="Rectángulo 6"/>
          <p:cNvSpPr/>
          <p:nvPr/>
        </p:nvSpPr>
        <p:spPr>
          <a:xfrm>
            <a:off x="247198" y="6403855"/>
            <a:ext cx="8563878" cy="369332"/>
          </a:xfrm>
          <a:prstGeom prst="rect">
            <a:avLst/>
          </a:prstGeom>
        </p:spPr>
        <p:txBody>
          <a:bodyPr wrap="square">
            <a:spAutoFit/>
          </a:bodyPr>
          <a:lstStyle/>
          <a:p>
            <a:pPr defTabSz="457200" eaLnBrk="0" fontAlgn="base" hangingPunct="0">
              <a:spcBef>
                <a:spcPct val="0"/>
              </a:spcBef>
              <a:spcAft>
                <a:spcPts val="600"/>
              </a:spcAft>
              <a:buClr>
                <a:srgbClr val="CD0000"/>
              </a:buClr>
              <a:buSzPct val="110000"/>
            </a:pPr>
            <a:r>
              <a:rPr lang="es-MX" sz="900" dirty="0">
                <a:solidFill>
                  <a:prstClr val="black"/>
                </a:solidFill>
                <a:latin typeface="Century Gothic" panose="020B0502020202020204" pitchFamily="34" charset="0"/>
              </a:rPr>
              <a:t>*Con base en los límites asignados por la Coordinación General de Riesgos se puede invertir el 3% del Fanvit en CKD’s, equivalente a </a:t>
            </a:r>
            <a:r>
              <a:rPr lang="es-MX" sz="900" b="1" dirty="0">
                <a:solidFill>
                  <a:prstClr val="black"/>
                </a:solidFill>
                <a:latin typeface="Century Gothic" panose="020B0502020202020204" pitchFamily="34" charset="0"/>
              </a:rPr>
              <a:t>3,851 mdp </a:t>
            </a:r>
            <a:r>
              <a:rPr lang="es-MX" sz="900" dirty="0">
                <a:solidFill>
                  <a:prstClr val="black"/>
                </a:solidFill>
                <a:latin typeface="Century Gothic" panose="020B0502020202020204" pitchFamily="34" charset="0"/>
              </a:rPr>
              <a:t>al 28 de febrero de 2018</a:t>
            </a:r>
          </a:p>
        </p:txBody>
      </p:sp>
      <p:sp>
        <p:nvSpPr>
          <p:cNvPr id="4" name="Rectángulo 3"/>
          <p:cNvSpPr/>
          <p:nvPr/>
        </p:nvSpPr>
        <p:spPr>
          <a:xfrm>
            <a:off x="1048918" y="2891633"/>
            <a:ext cx="1227667" cy="2201332"/>
          </a:xfrm>
          <a:prstGeom prst="rect">
            <a:avLst/>
          </a:prstGeom>
          <a:noFill/>
          <a:ln w="12700">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endParaRPr lang="es-MX" dirty="0">
              <a:solidFill>
                <a:prstClr val="white"/>
              </a:solidFill>
            </a:endParaRPr>
          </a:p>
        </p:txBody>
      </p:sp>
      <p:sp>
        <p:nvSpPr>
          <p:cNvPr id="13" name="Rectángulo 12"/>
          <p:cNvSpPr/>
          <p:nvPr/>
        </p:nvSpPr>
        <p:spPr>
          <a:xfrm>
            <a:off x="2551412" y="2892666"/>
            <a:ext cx="1227667" cy="2201332"/>
          </a:xfrm>
          <a:prstGeom prst="rect">
            <a:avLst/>
          </a:prstGeom>
          <a:noFill/>
          <a:ln w="12700">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endParaRPr lang="es-MX" dirty="0">
              <a:solidFill>
                <a:prstClr val="white"/>
              </a:solidFill>
            </a:endParaRPr>
          </a:p>
        </p:txBody>
      </p:sp>
      <p:sp>
        <p:nvSpPr>
          <p:cNvPr id="15" name="Rectángulo 14"/>
          <p:cNvSpPr/>
          <p:nvPr/>
        </p:nvSpPr>
        <p:spPr>
          <a:xfrm>
            <a:off x="1138758" y="5514160"/>
            <a:ext cx="1080745" cy="261610"/>
          </a:xfrm>
          <a:prstGeom prst="rect">
            <a:avLst/>
          </a:prstGeom>
        </p:spPr>
        <p:txBody>
          <a:bodyPr wrap="none">
            <a:spAutoFit/>
          </a:bodyPr>
          <a:lstStyle/>
          <a:p>
            <a:pPr algn="just" defTabSz="457200" eaLnBrk="0" fontAlgn="base" hangingPunct="0">
              <a:spcBef>
                <a:spcPct val="0"/>
              </a:spcBef>
              <a:spcAft>
                <a:spcPts val="600"/>
              </a:spcAft>
              <a:buClr>
                <a:srgbClr val="CD0000"/>
              </a:buClr>
              <a:buSzPct val="110000"/>
            </a:pPr>
            <a:r>
              <a:rPr lang="es-MX" sz="1100" b="1" dirty="0">
                <a:solidFill>
                  <a:prstClr val="black"/>
                </a:solidFill>
                <a:latin typeface="Century Gothic" panose="020B0502020202020204" pitchFamily="34" charset="0"/>
              </a:rPr>
              <a:t>Bienes raíces</a:t>
            </a:r>
          </a:p>
        </p:txBody>
      </p:sp>
      <p:sp>
        <p:nvSpPr>
          <p:cNvPr id="19" name="Rectángulo 18"/>
          <p:cNvSpPr/>
          <p:nvPr/>
        </p:nvSpPr>
        <p:spPr>
          <a:xfrm>
            <a:off x="2842881" y="5369544"/>
            <a:ext cx="644728" cy="507831"/>
          </a:xfrm>
          <a:prstGeom prst="rect">
            <a:avLst/>
          </a:prstGeom>
        </p:spPr>
        <p:txBody>
          <a:bodyPr wrap="none">
            <a:spAutoFit/>
          </a:bodyPr>
          <a:lstStyle/>
          <a:p>
            <a:pPr algn="ctr" defTabSz="457200" eaLnBrk="0" fontAlgn="base" hangingPunct="0">
              <a:spcBef>
                <a:spcPct val="0"/>
              </a:spcBef>
              <a:spcAft>
                <a:spcPts val="600"/>
              </a:spcAft>
              <a:buClr>
                <a:srgbClr val="CD0000"/>
              </a:buClr>
              <a:buSzPct val="110000"/>
            </a:pPr>
            <a:r>
              <a:rPr lang="es-MX" sz="1100" b="1" dirty="0">
                <a:solidFill>
                  <a:prstClr val="black"/>
                </a:solidFill>
                <a:latin typeface="Century Gothic" panose="020B0502020202020204" pitchFamily="34" charset="0"/>
              </a:rPr>
              <a:t>Deuda</a:t>
            </a:r>
          </a:p>
          <a:p>
            <a:pPr algn="ctr" defTabSz="457200" eaLnBrk="0" fontAlgn="base" hangingPunct="0">
              <a:spcBef>
                <a:spcPct val="0"/>
              </a:spcBef>
              <a:spcAft>
                <a:spcPts val="600"/>
              </a:spcAft>
              <a:buClr>
                <a:srgbClr val="CD0000"/>
              </a:buClr>
              <a:buSzPct val="110000"/>
            </a:pPr>
            <a:r>
              <a:rPr lang="es-MX" sz="1100" b="1" dirty="0">
                <a:solidFill>
                  <a:prstClr val="black"/>
                </a:solidFill>
                <a:latin typeface="Century Gothic" panose="020B0502020202020204" pitchFamily="34" charset="0"/>
              </a:rPr>
              <a:t>y otros</a:t>
            </a:r>
          </a:p>
        </p:txBody>
      </p:sp>
      <p:sp>
        <p:nvSpPr>
          <p:cNvPr id="20" name="Rectángulo 19"/>
          <p:cNvSpPr/>
          <p:nvPr/>
        </p:nvSpPr>
        <p:spPr>
          <a:xfrm>
            <a:off x="1047771" y="4675543"/>
            <a:ext cx="1227600" cy="468000"/>
          </a:xfrm>
          <a:prstGeom prst="rect">
            <a:avLst/>
          </a:prstGeom>
          <a:solidFill>
            <a:schemeClr val="tx2"/>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defTabSz="457200" eaLnBrk="0" fontAlgn="base" hangingPunct="0">
              <a:spcBef>
                <a:spcPct val="0"/>
              </a:spcBef>
              <a:spcAft>
                <a:spcPct val="0"/>
              </a:spcAft>
            </a:pPr>
            <a:r>
              <a:rPr lang="es-MX" sz="1000" dirty="0">
                <a:solidFill>
                  <a:prstClr val="white"/>
                </a:solidFill>
                <a:latin typeface="Century Gothic" panose="020B0502020202020204" pitchFamily="34" charset="0"/>
              </a:rPr>
              <a:t>Walton:         300</a:t>
            </a:r>
          </a:p>
        </p:txBody>
      </p:sp>
      <p:sp>
        <p:nvSpPr>
          <p:cNvPr id="21" name="Rectángulo 20"/>
          <p:cNvSpPr/>
          <p:nvPr/>
        </p:nvSpPr>
        <p:spPr>
          <a:xfrm>
            <a:off x="1047006" y="4322333"/>
            <a:ext cx="1227667" cy="351082"/>
          </a:xfrm>
          <a:prstGeom prst="rect">
            <a:avLst/>
          </a:prstGeom>
          <a:solidFill>
            <a:schemeClr val="tx2"/>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defTabSz="457200" eaLnBrk="0" fontAlgn="base" hangingPunct="0">
              <a:spcBef>
                <a:spcPct val="0"/>
              </a:spcBef>
              <a:spcAft>
                <a:spcPct val="0"/>
              </a:spcAft>
            </a:pPr>
            <a:r>
              <a:rPr lang="es-MX" sz="1000" dirty="0">
                <a:solidFill>
                  <a:prstClr val="white"/>
                </a:solidFill>
                <a:latin typeface="Century Gothic" panose="020B0502020202020204" pitchFamily="34" charset="0"/>
              </a:rPr>
              <a:t>PruMex:         200</a:t>
            </a:r>
          </a:p>
        </p:txBody>
      </p:sp>
      <p:cxnSp>
        <p:nvCxnSpPr>
          <p:cNvPr id="24" name="Conector recto 23"/>
          <p:cNvCxnSpPr/>
          <p:nvPr/>
        </p:nvCxnSpPr>
        <p:spPr>
          <a:xfrm>
            <a:off x="1065769" y="3632587"/>
            <a:ext cx="1205017" cy="0"/>
          </a:xfrm>
          <a:prstGeom prst="line">
            <a:avLst/>
          </a:prstGeom>
          <a:ln w="12700">
            <a:solidFill>
              <a:schemeClr val="accent1">
                <a:lumMod val="50000"/>
              </a:schemeClr>
            </a:solidFill>
            <a:prstDash val="sysDash"/>
          </a:ln>
          <a:effectLst/>
        </p:spPr>
        <p:style>
          <a:lnRef idx="2">
            <a:schemeClr val="accent1"/>
          </a:lnRef>
          <a:fillRef idx="0">
            <a:schemeClr val="accent1"/>
          </a:fillRef>
          <a:effectRef idx="1">
            <a:schemeClr val="accent1"/>
          </a:effectRef>
          <a:fontRef idx="minor">
            <a:schemeClr val="tx1"/>
          </a:fontRef>
        </p:style>
      </p:cxnSp>
      <p:cxnSp>
        <p:nvCxnSpPr>
          <p:cNvPr id="25" name="Conector recto 24"/>
          <p:cNvCxnSpPr/>
          <p:nvPr/>
        </p:nvCxnSpPr>
        <p:spPr>
          <a:xfrm>
            <a:off x="1049045" y="4323241"/>
            <a:ext cx="1205017" cy="0"/>
          </a:xfrm>
          <a:prstGeom prst="line">
            <a:avLst/>
          </a:prstGeom>
          <a:ln w="12700">
            <a:solidFill>
              <a:schemeClr val="bg1"/>
            </a:solidFill>
            <a:prstDash val="sysDash"/>
          </a:ln>
          <a:effectLst/>
        </p:spPr>
        <p:style>
          <a:lnRef idx="2">
            <a:schemeClr val="accent1"/>
          </a:lnRef>
          <a:fillRef idx="0">
            <a:schemeClr val="accent1"/>
          </a:fillRef>
          <a:effectRef idx="1">
            <a:schemeClr val="accent1"/>
          </a:effectRef>
          <a:fontRef idx="minor">
            <a:schemeClr val="tx1"/>
          </a:fontRef>
        </p:style>
      </p:cxnSp>
      <p:cxnSp>
        <p:nvCxnSpPr>
          <p:cNvPr id="30" name="Conector recto 29"/>
          <p:cNvCxnSpPr/>
          <p:nvPr/>
        </p:nvCxnSpPr>
        <p:spPr>
          <a:xfrm>
            <a:off x="1062727" y="4673415"/>
            <a:ext cx="1205017" cy="0"/>
          </a:xfrm>
          <a:prstGeom prst="line">
            <a:avLst/>
          </a:prstGeom>
          <a:ln w="12700">
            <a:solidFill>
              <a:schemeClr val="bg1"/>
            </a:solidFill>
            <a:prstDash val="sysDash"/>
          </a:ln>
          <a:effectLst/>
        </p:spPr>
        <p:style>
          <a:lnRef idx="2">
            <a:schemeClr val="accent1"/>
          </a:lnRef>
          <a:fillRef idx="0">
            <a:schemeClr val="accent1"/>
          </a:fillRef>
          <a:effectRef idx="1">
            <a:schemeClr val="accent1"/>
          </a:effectRef>
          <a:fontRef idx="minor">
            <a:schemeClr val="tx1"/>
          </a:fontRef>
        </p:style>
      </p:cxnSp>
      <p:sp>
        <p:nvSpPr>
          <p:cNvPr id="31" name="Rectángulo 30"/>
          <p:cNvSpPr/>
          <p:nvPr/>
        </p:nvSpPr>
        <p:spPr>
          <a:xfrm>
            <a:off x="1043608" y="3966316"/>
            <a:ext cx="1227667" cy="351082"/>
          </a:xfrm>
          <a:prstGeom prst="rect">
            <a:avLst/>
          </a:prstGeom>
          <a:solidFill>
            <a:schemeClr val="tx2"/>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defTabSz="457200" eaLnBrk="0" fontAlgn="base" hangingPunct="0">
              <a:spcBef>
                <a:spcPct val="0"/>
              </a:spcBef>
              <a:spcAft>
                <a:spcPct val="0"/>
              </a:spcAft>
            </a:pPr>
            <a:r>
              <a:rPr lang="es-MX" sz="1000" dirty="0">
                <a:solidFill>
                  <a:prstClr val="white"/>
                </a:solidFill>
                <a:latin typeface="Century Gothic" panose="020B0502020202020204" pitchFamily="34" charset="0"/>
              </a:rPr>
              <a:t>IGS:                200</a:t>
            </a:r>
          </a:p>
        </p:txBody>
      </p:sp>
      <p:sp>
        <p:nvSpPr>
          <p:cNvPr id="35" name="Rectángulo 34"/>
          <p:cNvSpPr/>
          <p:nvPr/>
        </p:nvSpPr>
        <p:spPr>
          <a:xfrm>
            <a:off x="1044214" y="3617146"/>
            <a:ext cx="1227667" cy="351082"/>
          </a:xfrm>
          <a:prstGeom prst="rect">
            <a:avLst/>
          </a:prstGeom>
          <a:solidFill>
            <a:schemeClr val="tx2"/>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defTabSz="457200" eaLnBrk="0" fontAlgn="base" hangingPunct="0">
              <a:spcBef>
                <a:spcPct val="0"/>
              </a:spcBef>
              <a:spcAft>
                <a:spcPct val="0"/>
              </a:spcAft>
            </a:pPr>
            <a:r>
              <a:rPr lang="es-MX" sz="1000" dirty="0">
                <a:solidFill>
                  <a:prstClr val="white"/>
                </a:solidFill>
                <a:latin typeface="Century Gothic" panose="020B0502020202020204" pitchFamily="34" charset="0"/>
              </a:rPr>
              <a:t>Alignmex</a:t>
            </a:r>
            <a:r>
              <a:rPr lang="es-MX" sz="1050" dirty="0">
                <a:solidFill>
                  <a:prstClr val="white"/>
                </a:solidFill>
                <a:latin typeface="Century Gothic" panose="020B0502020202020204" pitchFamily="34" charset="0"/>
              </a:rPr>
              <a:t>:     </a:t>
            </a:r>
            <a:r>
              <a:rPr lang="es-MX" sz="1000" dirty="0">
                <a:solidFill>
                  <a:prstClr val="white"/>
                </a:solidFill>
                <a:latin typeface="Century Gothic" panose="020B0502020202020204" pitchFamily="34" charset="0"/>
              </a:rPr>
              <a:t>200</a:t>
            </a:r>
          </a:p>
        </p:txBody>
      </p:sp>
      <p:cxnSp>
        <p:nvCxnSpPr>
          <p:cNvPr id="36" name="Conector recto 35"/>
          <p:cNvCxnSpPr/>
          <p:nvPr/>
        </p:nvCxnSpPr>
        <p:spPr>
          <a:xfrm>
            <a:off x="1054801" y="3983930"/>
            <a:ext cx="1205017" cy="0"/>
          </a:xfrm>
          <a:prstGeom prst="line">
            <a:avLst/>
          </a:prstGeom>
          <a:ln w="12700">
            <a:solidFill>
              <a:schemeClr val="bg1"/>
            </a:solidFill>
            <a:prstDash val="sysDash"/>
          </a:ln>
          <a:effectLst/>
        </p:spPr>
        <p:style>
          <a:lnRef idx="2">
            <a:schemeClr val="accent1"/>
          </a:lnRef>
          <a:fillRef idx="0">
            <a:schemeClr val="accent1"/>
          </a:fillRef>
          <a:effectRef idx="1">
            <a:schemeClr val="accent1"/>
          </a:effectRef>
          <a:fontRef idx="minor">
            <a:schemeClr val="tx1"/>
          </a:fontRef>
        </p:style>
      </p:cxnSp>
      <p:sp>
        <p:nvSpPr>
          <p:cNvPr id="40" name="Rectángulo 39"/>
          <p:cNvSpPr/>
          <p:nvPr/>
        </p:nvSpPr>
        <p:spPr>
          <a:xfrm>
            <a:off x="1051659" y="2437122"/>
            <a:ext cx="1240139" cy="407916"/>
          </a:xfrm>
          <a:prstGeom prst="rect">
            <a:avLst/>
          </a:prstGeom>
          <a:no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100" b="1" dirty="0">
                <a:solidFill>
                  <a:srgbClr val="1F497D"/>
                </a:solidFill>
                <a:latin typeface="Century Gothic" panose="020B0502020202020204" pitchFamily="34" charset="0"/>
              </a:rPr>
              <a:t>1,200 mdp</a:t>
            </a:r>
          </a:p>
        </p:txBody>
      </p:sp>
      <p:sp>
        <p:nvSpPr>
          <p:cNvPr id="34" name="Rectángulo 33"/>
          <p:cNvSpPr/>
          <p:nvPr/>
        </p:nvSpPr>
        <p:spPr>
          <a:xfrm>
            <a:off x="5547681" y="2884783"/>
            <a:ext cx="1227667" cy="2201332"/>
          </a:xfrm>
          <a:prstGeom prst="rect">
            <a:avLst/>
          </a:prstGeom>
          <a:noFill/>
          <a:ln w="12700">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endParaRPr lang="es-MX" dirty="0">
              <a:solidFill>
                <a:prstClr val="white"/>
              </a:solidFill>
            </a:endParaRPr>
          </a:p>
        </p:txBody>
      </p:sp>
      <p:sp>
        <p:nvSpPr>
          <p:cNvPr id="39" name="Rectángulo 38"/>
          <p:cNvSpPr/>
          <p:nvPr/>
        </p:nvSpPr>
        <p:spPr>
          <a:xfrm>
            <a:off x="5555161" y="4494249"/>
            <a:ext cx="1227667" cy="591866"/>
          </a:xfrm>
          <a:prstGeom prst="rect">
            <a:avLst/>
          </a:prstGeom>
          <a:solidFill>
            <a:srgbClr val="E95D17"/>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050" dirty="0">
                <a:solidFill>
                  <a:prstClr val="white"/>
                </a:solidFill>
                <a:latin typeface="Century Gothic" panose="020B0502020202020204" pitchFamily="34" charset="0"/>
              </a:rPr>
              <a:t>GFI: 350</a:t>
            </a:r>
          </a:p>
        </p:txBody>
      </p:sp>
      <p:sp>
        <p:nvSpPr>
          <p:cNvPr id="42" name="Rectángulo 41"/>
          <p:cNvSpPr/>
          <p:nvPr/>
        </p:nvSpPr>
        <p:spPr>
          <a:xfrm>
            <a:off x="5593158" y="5478303"/>
            <a:ext cx="1165704" cy="261610"/>
          </a:xfrm>
          <a:prstGeom prst="rect">
            <a:avLst/>
          </a:prstGeom>
        </p:spPr>
        <p:txBody>
          <a:bodyPr wrap="none">
            <a:spAutoFit/>
          </a:bodyPr>
          <a:lstStyle/>
          <a:p>
            <a:pPr algn="just" defTabSz="457200" eaLnBrk="0" fontAlgn="base" hangingPunct="0">
              <a:spcBef>
                <a:spcPct val="0"/>
              </a:spcBef>
              <a:spcAft>
                <a:spcPts val="600"/>
              </a:spcAft>
              <a:buClr>
                <a:srgbClr val="CD0000"/>
              </a:buClr>
              <a:buSzPct val="110000"/>
            </a:pPr>
            <a:r>
              <a:rPr lang="es-MX" sz="1100" b="1" dirty="0">
                <a:solidFill>
                  <a:prstClr val="black"/>
                </a:solidFill>
                <a:latin typeface="Century Gothic" panose="020B0502020202020204" pitchFamily="34" charset="0"/>
              </a:rPr>
              <a:t>Infraestructura</a:t>
            </a:r>
          </a:p>
        </p:txBody>
      </p:sp>
      <p:sp>
        <p:nvSpPr>
          <p:cNvPr id="45" name="Rectángulo 44"/>
          <p:cNvSpPr/>
          <p:nvPr/>
        </p:nvSpPr>
        <p:spPr>
          <a:xfrm>
            <a:off x="5551888" y="4058796"/>
            <a:ext cx="1227667" cy="432000"/>
          </a:xfrm>
          <a:prstGeom prst="rect">
            <a:avLst/>
          </a:prstGeom>
          <a:solidFill>
            <a:srgbClr val="E95D17"/>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050" dirty="0">
                <a:solidFill>
                  <a:prstClr val="white"/>
                </a:solidFill>
                <a:latin typeface="Century Gothic" panose="020B0502020202020204" pitchFamily="34" charset="0"/>
              </a:rPr>
              <a:t>EXI: 300</a:t>
            </a:r>
          </a:p>
        </p:txBody>
      </p:sp>
      <p:cxnSp>
        <p:nvCxnSpPr>
          <p:cNvPr id="46" name="Conector recto 45"/>
          <p:cNvCxnSpPr/>
          <p:nvPr/>
        </p:nvCxnSpPr>
        <p:spPr>
          <a:xfrm>
            <a:off x="5560514" y="4496136"/>
            <a:ext cx="1205017" cy="0"/>
          </a:xfrm>
          <a:prstGeom prst="line">
            <a:avLst/>
          </a:prstGeom>
          <a:ln w="12700">
            <a:solidFill>
              <a:schemeClr val="bg1"/>
            </a:solidFill>
            <a:prstDash val="sysDash"/>
          </a:ln>
          <a:effectLst/>
        </p:spPr>
        <p:style>
          <a:lnRef idx="2">
            <a:schemeClr val="accent1"/>
          </a:lnRef>
          <a:fillRef idx="0">
            <a:schemeClr val="accent1"/>
          </a:fillRef>
          <a:effectRef idx="1">
            <a:schemeClr val="accent1"/>
          </a:effectRef>
          <a:fontRef idx="minor">
            <a:schemeClr val="tx1"/>
          </a:fontRef>
        </p:style>
      </p:cxnSp>
      <p:sp>
        <p:nvSpPr>
          <p:cNvPr id="47" name="Rectángulo 46"/>
          <p:cNvSpPr/>
          <p:nvPr/>
        </p:nvSpPr>
        <p:spPr>
          <a:xfrm>
            <a:off x="5560514" y="2430272"/>
            <a:ext cx="1240139" cy="407916"/>
          </a:xfrm>
          <a:prstGeom prst="rect">
            <a:avLst/>
          </a:prstGeom>
          <a:no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100" b="1" dirty="0">
                <a:solidFill>
                  <a:srgbClr val="F79646"/>
                </a:solidFill>
                <a:latin typeface="Century Gothic" panose="020B0502020202020204" pitchFamily="34" charset="0"/>
              </a:rPr>
              <a:t>650 mdp</a:t>
            </a:r>
          </a:p>
        </p:txBody>
      </p:sp>
      <p:sp>
        <p:nvSpPr>
          <p:cNvPr id="50" name="Rectángulo 49"/>
          <p:cNvSpPr/>
          <p:nvPr/>
        </p:nvSpPr>
        <p:spPr>
          <a:xfrm>
            <a:off x="4048945" y="2891633"/>
            <a:ext cx="1227667" cy="2201332"/>
          </a:xfrm>
          <a:prstGeom prst="rect">
            <a:avLst/>
          </a:prstGeom>
          <a:noFill/>
          <a:ln w="12700">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endParaRPr lang="es-MX" dirty="0">
              <a:solidFill>
                <a:prstClr val="white"/>
              </a:solidFill>
            </a:endParaRPr>
          </a:p>
        </p:txBody>
      </p:sp>
      <p:sp>
        <p:nvSpPr>
          <p:cNvPr id="51" name="Rectángulo 50"/>
          <p:cNvSpPr/>
          <p:nvPr/>
        </p:nvSpPr>
        <p:spPr>
          <a:xfrm>
            <a:off x="4039043" y="5514160"/>
            <a:ext cx="1249060" cy="261610"/>
          </a:xfrm>
          <a:prstGeom prst="rect">
            <a:avLst/>
          </a:prstGeom>
        </p:spPr>
        <p:txBody>
          <a:bodyPr wrap="none">
            <a:spAutoFit/>
          </a:bodyPr>
          <a:lstStyle/>
          <a:p>
            <a:pPr algn="just" defTabSz="457200" eaLnBrk="0" fontAlgn="base" hangingPunct="0">
              <a:spcBef>
                <a:spcPct val="0"/>
              </a:spcBef>
              <a:spcAft>
                <a:spcPts val="600"/>
              </a:spcAft>
              <a:buClr>
                <a:srgbClr val="CD0000"/>
              </a:buClr>
              <a:buSzPct val="110000"/>
            </a:pPr>
            <a:r>
              <a:rPr lang="es-MX" sz="1100" b="1" dirty="0">
                <a:solidFill>
                  <a:prstClr val="black"/>
                </a:solidFill>
                <a:latin typeface="Century Gothic" panose="020B0502020202020204" pitchFamily="34" charset="0"/>
              </a:rPr>
              <a:t>Capital privado</a:t>
            </a:r>
          </a:p>
        </p:txBody>
      </p:sp>
      <p:sp>
        <p:nvSpPr>
          <p:cNvPr id="52" name="Rectángulo 51"/>
          <p:cNvSpPr/>
          <p:nvPr/>
        </p:nvSpPr>
        <p:spPr>
          <a:xfrm>
            <a:off x="7044188" y="2890720"/>
            <a:ext cx="1227667" cy="2201332"/>
          </a:xfrm>
          <a:prstGeom prst="rect">
            <a:avLst/>
          </a:prstGeom>
          <a:noFill/>
          <a:ln w="12700">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endParaRPr lang="es-MX" dirty="0">
              <a:solidFill>
                <a:prstClr val="white"/>
              </a:solidFill>
            </a:endParaRPr>
          </a:p>
        </p:txBody>
      </p:sp>
      <p:sp>
        <p:nvSpPr>
          <p:cNvPr id="53" name="Rectángulo 52"/>
          <p:cNvSpPr/>
          <p:nvPr/>
        </p:nvSpPr>
        <p:spPr>
          <a:xfrm>
            <a:off x="7309207" y="5514160"/>
            <a:ext cx="697627" cy="261610"/>
          </a:xfrm>
          <a:prstGeom prst="rect">
            <a:avLst/>
          </a:prstGeom>
        </p:spPr>
        <p:txBody>
          <a:bodyPr wrap="none">
            <a:spAutoFit/>
          </a:bodyPr>
          <a:lstStyle/>
          <a:p>
            <a:pPr algn="just" defTabSz="457200" eaLnBrk="0" fontAlgn="base" hangingPunct="0">
              <a:spcBef>
                <a:spcPct val="0"/>
              </a:spcBef>
              <a:spcAft>
                <a:spcPts val="600"/>
              </a:spcAft>
              <a:buClr>
                <a:srgbClr val="CD0000"/>
              </a:buClr>
              <a:buSzPct val="110000"/>
            </a:pPr>
            <a:r>
              <a:rPr lang="es-MX" sz="1100" b="1" dirty="0">
                <a:solidFill>
                  <a:prstClr val="black"/>
                </a:solidFill>
                <a:latin typeface="Century Gothic" panose="020B0502020202020204" pitchFamily="34" charset="0"/>
              </a:rPr>
              <a:t>Energía</a:t>
            </a:r>
          </a:p>
        </p:txBody>
      </p:sp>
      <p:sp>
        <p:nvSpPr>
          <p:cNvPr id="29" name="Rectángulo 28"/>
          <p:cNvSpPr/>
          <p:nvPr/>
        </p:nvSpPr>
        <p:spPr>
          <a:xfrm>
            <a:off x="1043608" y="3147018"/>
            <a:ext cx="1227667" cy="468000"/>
          </a:xfrm>
          <a:prstGeom prst="rect">
            <a:avLst/>
          </a:prstGeom>
          <a:solidFill>
            <a:schemeClr val="tx2"/>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defTabSz="457200" eaLnBrk="0" fontAlgn="base" hangingPunct="0">
              <a:spcBef>
                <a:spcPct val="0"/>
              </a:spcBef>
              <a:spcAft>
                <a:spcPct val="0"/>
              </a:spcAft>
            </a:pPr>
            <a:r>
              <a:rPr lang="es-MX" sz="900" dirty="0">
                <a:solidFill>
                  <a:prstClr val="white"/>
                </a:solidFill>
                <a:latin typeface="Century Gothic" panose="020B0502020202020204" pitchFamily="34" charset="0"/>
              </a:rPr>
              <a:t>Quiero casa:</a:t>
            </a:r>
            <a:r>
              <a:rPr lang="es-MX" sz="800" dirty="0">
                <a:solidFill>
                  <a:prstClr val="white"/>
                </a:solidFill>
                <a:latin typeface="Century Gothic" panose="020B0502020202020204" pitchFamily="34" charset="0"/>
              </a:rPr>
              <a:t>  </a:t>
            </a:r>
            <a:r>
              <a:rPr lang="es-MX" sz="900" dirty="0">
                <a:solidFill>
                  <a:prstClr val="white"/>
                </a:solidFill>
                <a:latin typeface="Century Gothic" panose="020B0502020202020204" pitchFamily="34" charset="0"/>
              </a:rPr>
              <a:t> </a:t>
            </a:r>
            <a:r>
              <a:rPr lang="es-MX" sz="1000" dirty="0">
                <a:solidFill>
                  <a:prstClr val="white"/>
                </a:solidFill>
                <a:latin typeface="Century Gothic" panose="020B0502020202020204" pitchFamily="34" charset="0"/>
              </a:rPr>
              <a:t>300</a:t>
            </a:r>
          </a:p>
        </p:txBody>
      </p:sp>
      <p:cxnSp>
        <p:nvCxnSpPr>
          <p:cNvPr id="32" name="Conector recto 31"/>
          <p:cNvCxnSpPr/>
          <p:nvPr/>
        </p:nvCxnSpPr>
        <p:spPr>
          <a:xfrm>
            <a:off x="1058074" y="3573016"/>
            <a:ext cx="1205017" cy="0"/>
          </a:xfrm>
          <a:prstGeom prst="line">
            <a:avLst/>
          </a:prstGeom>
          <a:ln w="12700">
            <a:solidFill>
              <a:schemeClr val="bg1"/>
            </a:solidFill>
            <a:prstDash val="sysDash"/>
          </a:ln>
          <a:effectLst/>
        </p:spPr>
        <p:style>
          <a:lnRef idx="2">
            <a:schemeClr val="accent1"/>
          </a:lnRef>
          <a:fillRef idx="0">
            <a:schemeClr val="accent1"/>
          </a:fillRef>
          <a:effectRef idx="1">
            <a:schemeClr val="accent1"/>
          </a:effectRef>
          <a:fontRef idx="minor">
            <a:schemeClr val="tx1"/>
          </a:fontRef>
        </p:style>
      </p:cxnSp>
      <p:sp>
        <p:nvSpPr>
          <p:cNvPr id="33" name="3 Marcador de número de diapositiva"/>
          <p:cNvSpPr>
            <a:spLocks noGrp="1"/>
          </p:cNvSpPr>
          <p:nvPr>
            <p:ph type="sldNum" sz="quarter" idx="12"/>
          </p:nvPr>
        </p:nvSpPr>
        <p:spPr>
          <a:xfrm>
            <a:off x="8586211" y="6495842"/>
            <a:ext cx="552298" cy="365125"/>
          </a:xfrm>
        </p:spPr>
        <p:txBody>
          <a:bodyPr/>
          <a:lstStyle/>
          <a:p>
            <a:pPr algn="ctr"/>
            <a:fld id="{05E83AA4-A00D-4AA0-8FE8-B93C9F3EC141}" type="slidenum">
              <a:rPr lang="es-ES" altLang="es-MX" smtClean="0">
                <a:latin typeface="Century Gothic" panose="020B0502020202020204" pitchFamily="34" charset="0"/>
              </a:rPr>
              <a:pPr algn="ctr"/>
              <a:t>74</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47519401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91827" y="288000"/>
            <a:ext cx="7407462" cy="631524"/>
          </a:xfrm>
        </p:spPr>
        <p:txBody>
          <a:bodyPr vert="horz" lIns="91440" tIns="45720" rIns="91440" bIns="45720" rtlCol="0" anchor="ctr">
            <a:normAutofit/>
          </a:bodyPr>
          <a:lstStyle/>
          <a:p>
            <a:r>
              <a:rPr lang="es-ES" sz="2000" b="1" dirty="0">
                <a:latin typeface="Century Gothic" panose="020B0502020202020204" pitchFamily="34" charset="0"/>
                <a:ea typeface="+mj-ea"/>
              </a:rPr>
              <a:t>Resumen de las características de CKD’s aprobados</a:t>
            </a:r>
            <a:endParaRPr lang="es-MX" sz="2000" b="1" dirty="0">
              <a:latin typeface="Century Gothic" panose="020B0502020202020204" pitchFamily="34" charset="0"/>
              <a:ea typeface="+mj-ea"/>
            </a:endParaRPr>
          </a:p>
        </p:txBody>
      </p:sp>
      <p:sp>
        <p:nvSpPr>
          <p:cNvPr id="4" name="CuadroTexto 3"/>
          <p:cNvSpPr txBox="1"/>
          <p:nvPr/>
        </p:nvSpPr>
        <p:spPr>
          <a:xfrm>
            <a:off x="26634" y="5614255"/>
            <a:ext cx="176213" cy="369332"/>
          </a:xfrm>
          <a:prstGeom prst="rect">
            <a:avLst/>
          </a:prstGeom>
          <a:noFill/>
        </p:spPr>
        <p:txBody>
          <a:bodyPr wrap="square" rtlCol="0">
            <a:spAutoFit/>
          </a:bodyPr>
          <a:lstStyle/>
          <a:p>
            <a:pPr defTabSz="457200" eaLnBrk="0" fontAlgn="base" hangingPunct="0">
              <a:spcBef>
                <a:spcPct val="0"/>
              </a:spcBef>
              <a:spcAft>
                <a:spcPct val="0"/>
              </a:spcAft>
            </a:pPr>
            <a:r>
              <a:rPr lang="es-MX" dirty="0">
                <a:solidFill>
                  <a:prstClr val="black"/>
                </a:solidFill>
              </a:rPr>
              <a:t>*</a:t>
            </a:r>
          </a:p>
        </p:txBody>
      </p:sp>
      <p:sp>
        <p:nvSpPr>
          <p:cNvPr id="6" name="Rectángulo 5"/>
          <p:cNvSpPr/>
          <p:nvPr/>
        </p:nvSpPr>
        <p:spPr>
          <a:xfrm>
            <a:off x="34888" y="6480812"/>
            <a:ext cx="8651912" cy="369332"/>
          </a:xfrm>
          <a:prstGeom prst="rect">
            <a:avLst/>
          </a:prstGeom>
        </p:spPr>
        <p:txBody>
          <a:bodyPr wrap="square">
            <a:spAutoFit/>
          </a:bodyPr>
          <a:lstStyle/>
          <a:p>
            <a:pPr defTabSz="457200" fontAlgn="base">
              <a:spcAft>
                <a:spcPts val="600"/>
              </a:spcAft>
              <a:buClr>
                <a:srgbClr val="CD0000"/>
              </a:buClr>
              <a:buSzPct val="110000"/>
            </a:pPr>
            <a:r>
              <a:rPr lang="es-MX" sz="900" dirty="0">
                <a:solidFill>
                  <a:prstClr val="black"/>
                </a:solidFill>
                <a:latin typeface="Century Gothic" panose="020B0502020202020204" pitchFamily="34" charset="0"/>
              </a:rPr>
              <a:t>*Monto aprobado, inversión a realizar en marzo. ** Se toma el promedio del intervalo para fines comparativos cuando la comisión, el preferente o la TIR esperada estén dados por intervalo.   (I): Infraestructura, (E): Energía, (BR): Bienes raíces</a:t>
            </a:r>
          </a:p>
        </p:txBody>
      </p:sp>
      <p:graphicFrame>
        <p:nvGraphicFramePr>
          <p:cNvPr id="5" name="Tabla 4"/>
          <p:cNvGraphicFramePr>
            <a:graphicFrameLocks noGrp="1"/>
          </p:cNvGraphicFramePr>
          <p:nvPr>
            <p:extLst/>
          </p:nvPr>
        </p:nvGraphicFramePr>
        <p:xfrm>
          <a:off x="331436" y="1265613"/>
          <a:ext cx="8562398" cy="5224504"/>
        </p:xfrm>
        <a:graphic>
          <a:graphicData uri="http://schemas.openxmlformats.org/drawingml/2006/table">
            <a:tbl>
              <a:tblPr/>
              <a:tblGrid>
                <a:gridCol w="1482352">
                  <a:extLst>
                    <a:ext uri="{9D8B030D-6E8A-4147-A177-3AD203B41FA5}">
                      <a16:colId xmlns:a16="http://schemas.microsoft.com/office/drawing/2014/main" xmlns="" val="20000"/>
                    </a:ext>
                  </a:extLst>
                </a:gridCol>
                <a:gridCol w="456109">
                  <a:extLst>
                    <a:ext uri="{9D8B030D-6E8A-4147-A177-3AD203B41FA5}">
                      <a16:colId xmlns:a16="http://schemas.microsoft.com/office/drawing/2014/main" xmlns="" val="20001"/>
                    </a:ext>
                  </a:extLst>
                </a:gridCol>
                <a:gridCol w="735993">
                  <a:extLst>
                    <a:ext uri="{9D8B030D-6E8A-4147-A177-3AD203B41FA5}">
                      <a16:colId xmlns:a16="http://schemas.microsoft.com/office/drawing/2014/main" xmlns="" val="20002"/>
                    </a:ext>
                  </a:extLst>
                </a:gridCol>
                <a:gridCol w="735993">
                  <a:extLst>
                    <a:ext uri="{9D8B030D-6E8A-4147-A177-3AD203B41FA5}">
                      <a16:colId xmlns:a16="http://schemas.microsoft.com/office/drawing/2014/main" xmlns="" val="20003"/>
                    </a:ext>
                  </a:extLst>
                </a:gridCol>
                <a:gridCol w="735993">
                  <a:extLst>
                    <a:ext uri="{9D8B030D-6E8A-4147-A177-3AD203B41FA5}">
                      <a16:colId xmlns:a16="http://schemas.microsoft.com/office/drawing/2014/main" xmlns="" val="20004"/>
                    </a:ext>
                  </a:extLst>
                </a:gridCol>
                <a:gridCol w="735993">
                  <a:extLst>
                    <a:ext uri="{9D8B030D-6E8A-4147-A177-3AD203B41FA5}">
                      <a16:colId xmlns:a16="http://schemas.microsoft.com/office/drawing/2014/main" xmlns="" val="20005"/>
                    </a:ext>
                  </a:extLst>
                </a:gridCol>
                <a:gridCol w="735993">
                  <a:extLst>
                    <a:ext uri="{9D8B030D-6E8A-4147-A177-3AD203B41FA5}">
                      <a16:colId xmlns:a16="http://schemas.microsoft.com/office/drawing/2014/main" xmlns="" val="20006"/>
                    </a:ext>
                  </a:extLst>
                </a:gridCol>
                <a:gridCol w="735993">
                  <a:extLst>
                    <a:ext uri="{9D8B030D-6E8A-4147-A177-3AD203B41FA5}">
                      <a16:colId xmlns:a16="http://schemas.microsoft.com/office/drawing/2014/main" xmlns="" val="20007"/>
                    </a:ext>
                  </a:extLst>
                </a:gridCol>
                <a:gridCol w="735993">
                  <a:extLst>
                    <a:ext uri="{9D8B030D-6E8A-4147-A177-3AD203B41FA5}">
                      <a16:colId xmlns:a16="http://schemas.microsoft.com/office/drawing/2014/main" xmlns="" val="20008"/>
                    </a:ext>
                  </a:extLst>
                </a:gridCol>
                <a:gridCol w="735993">
                  <a:extLst>
                    <a:ext uri="{9D8B030D-6E8A-4147-A177-3AD203B41FA5}">
                      <a16:colId xmlns:a16="http://schemas.microsoft.com/office/drawing/2014/main" xmlns="" val="20009"/>
                    </a:ext>
                  </a:extLst>
                </a:gridCol>
                <a:gridCol w="735993">
                  <a:extLst>
                    <a:ext uri="{9D8B030D-6E8A-4147-A177-3AD203B41FA5}">
                      <a16:colId xmlns:a16="http://schemas.microsoft.com/office/drawing/2014/main" xmlns="" val="20010"/>
                    </a:ext>
                  </a:extLst>
                </a:gridCol>
              </a:tblGrid>
              <a:tr h="430649">
                <a:tc>
                  <a:txBody>
                    <a:bodyPr/>
                    <a:lstStyle/>
                    <a:p>
                      <a:pPr algn="ctr" fontAlgn="ctr"/>
                      <a:r>
                        <a:rPr lang="es-MX" sz="900" b="1" i="0" u="none" strike="noStrike" dirty="0">
                          <a:solidFill>
                            <a:srgbClr val="FFFFFF"/>
                          </a:solidFill>
                          <a:effectLst/>
                          <a:latin typeface="Century Gothic" panose="020B0502020202020204" pitchFamily="34" charset="0"/>
                        </a:rPr>
                        <a:t>CKD</a:t>
                      </a:r>
                    </a:p>
                  </a:txBody>
                  <a:tcPr marL="0" marR="0" marT="0" marB="0" anchor="ctr">
                    <a:lnL>
                      <a:noFill/>
                    </a:lnL>
                    <a:lnR>
                      <a:noFill/>
                    </a:lnR>
                    <a:lnT>
                      <a:noFill/>
                    </a:lnT>
                    <a:lnB w="6350" cap="flat" cmpd="sng" algn="ctr">
                      <a:solidFill>
                        <a:srgbClr val="A6A6A6"/>
                      </a:solidFill>
                      <a:prstDash val="solid"/>
                      <a:round/>
                      <a:headEnd type="none" w="med" len="med"/>
                      <a:tailEnd type="none" w="med" len="med"/>
                    </a:lnB>
                    <a:solidFill>
                      <a:srgbClr val="203764"/>
                    </a:solidFill>
                  </a:tcPr>
                </a:tc>
                <a:tc>
                  <a:txBody>
                    <a:bodyPr/>
                    <a:lstStyle/>
                    <a:p>
                      <a:pPr algn="ctr" fontAlgn="ctr"/>
                      <a:r>
                        <a:rPr lang="es-MX" sz="900" b="1" i="0" u="none" strike="noStrike" dirty="0">
                          <a:solidFill>
                            <a:srgbClr val="FFFFFF"/>
                          </a:solidFill>
                          <a:effectLst/>
                          <a:latin typeface="Century Gothic" panose="020B0502020202020204" pitchFamily="34" charset="0"/>
                        </a:rPr>
                        <a:t>Sector</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203764"/>
                    </a:solidFill>
                  </a:tcPr>
                </a:tc>
                <a:tc>
                  <a:txBody>
                    <a:bodyPr/>
                    <a:lstStyle/>
                    <a:p>
                      <a:pPr algn="ctr" fontAlgn="ctr"/>
                      <a:r>
                        <a:rPr lang="es-MX" sz="900" b="1" i="0" u="none" strike="noStrike" dirty="0">
                          <a:solidFill>
                            <a:srgbClr val="FFFFFF"/>
                          </a:solidFill>
                          <a:effectLst/>
                          <a:latin typeface="Century Gothic" panose="020B0502020202020204" pitchFamily="34" charset="0"/>
                        </a:rPr>
                        <a:t>Monto (mdp)</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203764"/>
                    </a:solidFill>
                  </a:tcPr>
                </a:tc>
                <a:tc>
                  <a:txBody>
                    <a:bodyPr/>
                    <a:lstStyle/>
                    <a:p>
                      <a:pPr algn="ctr" fontAlgn="ctr"/>
                      <a:r>
                        <a:rPr lang="es-MX" sz="900" b="1" i="0" u="none" strike="noStrike" dirty="0">
                          <a:solidFill>
                            <a:srgbClr val="FFFFFF"/>
                          </a:solidFill>
                          <a:effectLst/>
                          <a:latin typeface="Century Gothic" panose="020B0502020202020204" pitchFamily="34" charset="0"/>
                        </a:rPr>
                        <a:t>Preferente</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203764"/>
                    </a:solidFill>
                  </a:tcPr>
                </a:tc>
                <a:tc>
                  <a:txBody>
                    <a:bodyPr/>
                    <a:lstStyle/>
                    <a:p>
                      <a:pPr algn="ctr" fontAlgn="ctr"/>
                      <a:r>
                        <a:rPr lang="es-MX" sz="900" b="1" i="0" u="none" strike="noStrike" dirty="0">
                          <a:solidFill>
                            <a:srgbClr val="FFFFFF"/>
                          </a:solidFill>
                          <a:effectLst/>
                          <a:latin typeface="Century Gothic" panose="020B0502020202020204" pitchFamily="34" charset="0"/>
                        </a:rPr>
                        <a:t>Comisión</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203764"/>
                    </a:solidFill>
                  </a:tcPr>
                </a:tc>
                <a:tc>
                  <a:txBody>
                    <a:bodyPr/>
                    <a:lstStyle/>
                    <a:p>
                      <a:pPr algn="ctr" fontAlgn="ctr"/>
                      <a:r>
                        <a:rPr lang="es-MX" sz="900" b="1" i="0" u="none" strike="noStrike" dirty="0">
                          <a:solidFill>
                            <a:srgbClr val="FFFFFF"/>
                          </a:solidFill>
                          <a:effectLst/>
                          <a:latin typeface="Century Gothic" panose="020B0502020202020204" pitchFamily="34" charset="0"/>
                        </a:rPr>
                        <a:t>Tamaño (mdp)</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203764"/>
                    </a:solidFill>
                  </a:tcPr>
                </a:tc>
                <a:tc>
                  <a:txBody>
                    <a:bodyPr/>
                    <a:lstStyle/>
                    <a:p>
                      <a:pPr algn="ctr" fontAlgn="ctr"/>
                      <a:r>
                        <a:rPr lang="es-MX" sz="900" b="1" i="0" u="none" strike="noStrike" dirty="0">
                          <a:solidFill>
                            <a:srgbClr val="FFFFFF"/>
                          </a:solidFill>
                          <a:effectLst/>
                          <a:latin typeface="Century Gothic" panose="020B0502020202020204" pitchFamily="34" charset="0"/>
                        </a:rPr>
                        <a:t>Coinversión</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203764"/>
                    </a:solidFill>
                  </a:tcPr>
                </a:tc>
                <a:tc>
                  <a:txBody>
                    <a:bodyPr/>
                    <a:lstStyle/>
                    <a:p>
                      <a:pPr algn="ctr" fontAlgn="ctr"/>
                      <a:r>
                        <a:rPr lang="es-MX" sz="900" b="1" i="0" u="none" strike="noStrike" dirty="0">
                          <a:solidFill>
                            <a:srgbClr val="FFFFFF"/>
                          </a:solidFill>
                          <a:effectLst/>
                          <a:latin typeface="Century Gothic" panose="020B0502020202020204" pitchFamily="34" charset="0"/>
                        </a:rPr>
                        <a:t>Tasa neta esp</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203764"/>
                    </a:solidFill>
                  </a:tcPr>
                </a:tc>
                <a:tc>
                  <a:txBody>
                    <a:bodyPr/>
                    <a:lstStyle/>
                    <a:p>
                      <a:pPr algn="ctr" fontAlgn="ctr"/>
                      <a:r>
                        <a:rPr lang="es-MX" sz="900" b="1" i="0" u="none" strike="noStrike" dirty="0">
                          <a:solidFill>
                            <a:srgbClr val="FFFFFF"/>
                          </a:solidFill>
                          <a:effectLst/>
                          <a:latin typeface="Century Gothic" panose="020B0502020202020204" pitchFamily="34" charset="0"/>
                        </a:rPr>
                        <a:t>Periodo inversión (años)</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203764"/>
                    </a:solidFill>
                  </a:tcPr>
                </a:tc>
                <a:tc>
                  <a:txBody>
                    <a:bodyPr/>
                    <a:lstStyle/>
                    <a:p>
                      <a:pPr algn="ctr" fontAlgn="ctr"/>
                      <a:r>
                        <a:rPr lang="es-MX" sz="900" b="1" i="0" u="none" strike="noStrike" dirty="0">
                          <a:solidFill>
                            <a:srgbClr val="FFFFFF"/>
                          </a:solidFill>
                          <a:effectLst/>
                          <a:latin typeface="Century Gothic" panose="020B0502020202020204" pitchFamily="34" charset="0"/>
                        </a:rPr>
                        <a:t>Plazo </a:t>
                      </a:r>
                      <a:br>
                        <a:rPr lang="es-MX" sz="900" b="1" i="0" u="none" strike="noStrike" dirty="0">
                          <a:solidFill>
                            <a:srgbClr val="FFFFFF"/>
                          </a:solidFill>
                          <a:effectLst/>
                          <a:latin typeface="Century Gothic" panose="020B0502020202020204" pitchFamily="34" charset="0"/>
                        </a:rPr>
                      </a:br>
                      <a:r>
                        <a:rPr lang="es-MX" sz="900" b="1" i="0" u="none" strike="noStrike" dirty="0">
                          <a:solidFill>
                            <a:srgbClr val="FFFFFF"/>
                          </a:solidFill>
                          <a:effectLst/>
                          <a:latin typeface="Century Gothic" panose="020B0502020202020204" pitchFamily="34" charset="0"/>
                        </a:rPr>
                        <a:t>(años)</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203764"/>
                    </a:solidFill>
                  </a:tcPr>
                </a:tc>
                <a:tc>
                  <a:txBody>
                    <a:bodyPr/>
                    <a:lstStyle/>
                    <a:p>
                      <a:pPr algn="ctr" fontAlgn="ctr"/>
                      <a:r>
                        <a:rPr lang="es-MX" sz="900" b="1" i="0" u="none" strike="noStrike" dirty="0">
                          <a:solidFill>
                            <a:srgbClr val="FFFFFF"/>
                          </a:solidFill>
                          <a:effectLst/>
                          <a:latin typeface="Century Gothic" panose="020B0502020202020204" pitchFamily="34" charset="0"/>
                        </a:rPr>
                        <a:t>Apalancam.</a:t>
                      </a:r>
                    </a:p>
                    <a:p>
                      <a:pPr algn="ctr" fontAlgn="ctr"/>
                      <a:r>
                        <a:rPr lang="es-MX" sz="900" b="1" i="0" u="none" strike="noStrike" dirty="0">
                          <a:solidFill>
                            <a:srgbClr val="FFFFFF"/>
                          </a:solidFill>
                          <a:effectLst/>
                          <a:latin typeface="Century Gothic" panose="020B0502020202020204" pitchFamily="34" charset="0"/>
                        </a:rPr>
                        <a:t>máx</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203764"/>
                    </a:solidFill>
                  </a:tcPr>
                </a:tc>
                <a:extLst>
                  <a:ext uri="{0D108BD9-81ED-4DB2-BD59-A6C34878D82A}">
                    <a16:rowId xmlns:a16="http://schemas.microsoft.com/office/drawing/2014/main" xmlns="" val="10000"/>
                  </a:ext>
                </a:extLst>
              </a:tr>
              <a:tr h="508949">
                <a:tc>
                  <a:txBody>
                    <a:bodyPr/>
                    <a:lstStyle/>
                    <a:p>
                      <a:pPr algn="l" fontAlgn="b"/>
                      <a:r>
                        <a:rPr lang="es-MX" sz="800" b="1" i="0" u="none" strike="noStrike" dirty="0">
                          <a:solidFill>
                            <a:srgbClr val="203764"/>
                          </a:solidFill>
                          <a:effectLst/>
                          <a:latin typeface="Century Gothic" panose="020B0502020202020204" pitchFamily="34" charset="0"/>
                        </a:rPr>
                        <a:t> </a:t>
                      </a:r>
                      <a:endParaRPr lang="es-MX" sz="800" b="0" i="0" u="none" strike="noStrike" dirty="0">
                        <a:solidFill>
                          <a:srgbClr val="000000"/>
                        </a:solidFill>
                        <a:effectLst/>
                        <a:latin typeface="Calibri" panose="020F0502020204030204" pitchFamily="34" charset="0"/>
                      </a:endParaRP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I</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1" i="0" u="none" strike="noStrike" dirty="0">
                          <a:solidFill>
                            <a:srgbClr val="000000"/>
                          </a:solidFill>
                          <a:effectLst/>
                          <a:latin typeface="Century Gothic" panose="020B0502020202020204" pitchFamily="34" charset="0"/>
                        </a:rPr>
                        <a:t>350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9%</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1.65%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3,500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14.5%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15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35%</a:t>
                      </a:r>
                    </a:p>
                  </a:txBody>
                  <a:tcPr marL="0" marR="0" marT="0" marB="0" anchor="ctr">
                    <a:lnL w="6350" cap="flat" cmpd="sng" algn="ctr">
                      <a:solidFill>
                        <a:srgbClr val="A6A6A6"/>
                      </a:solidFill>
                      <a:prstDash val="solid"/>
                      <a:round/>
                      <a:headEnd type="none" w="med" len="med"/>
                      <a:tailEnd type="none" w="med" len="med"/>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extLst>
                  <a:ext uri="{0D108BD9-81ED-4DB2-BD59-A6C34878D82A}">
                    <a16:rowId xmlns:a16="http://schemas.microsoft.com/office/drawing/2014/main" xmlns="" val="10001"/>
                  </a:ext>
                </a:extLst>
              </a:tr>
              <a:tr h="508949">
                <a:tc>
                  <a:txBody>
                    <a:bodyPr/>
                    <a:lstStyle/>
                    <a:p>
                      <a:pPr algn="l" fontAlgn="b"/>
                      <a:r>
                        <a:rPr lang="es-MX" sz="800" b="1" i="0" u="none" strike="noStrike" dirty="0">
                          <a:solidFill>
                            <a:srgbClr val="203764"/>
                          </a:solidFill>
                          <a:effectLst/>
                          <a:latin typeface="Century Gothic" panose="020B0502020202020204" pitchFamily="34" charset="0"/>
                        </a:rPr>
                        <a:t> </a:t>
                      </a:r>
                      <a:endParaRPr lang="es-MX" sz="800" b="0" i="0" u="none" strike="noStrike" dirty="0">
                        <a:solidFill>
                          <a:srgbClr val="000000"/>
                        </a:solidFill>
                        <a:effectLst/>
                        <a:latin typeface="Calibri" panose="020F0502020204030204" pitchFamily="34" charset="0"/>
                      </a:endParaRP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BR</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1" i="0" u="none" strike="noStrike" dirty="0">
                          <a:solidFill>
                            <a:srgbClr val="000000"/>
                          </a:solidFill>
                          <a:effectLst/>
                          <a:latin typeface="Century Gothic" panose="020B0502020202020204" pitchFamily="34" charset="0"/>
                        </a:rPr>
                        <a:t>300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10%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1.63%</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7,000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6%</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15.0%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4</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10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65%</a:t>
                      </a:r>
                    </a:p>
                  </a:txBody>
                  <a:tcPr marL="0" marR="0" marT="0" marB="0" anchor="ctr">
                    <a:lnL w="6350" cap="flat" cmpd="sng" algn="ctr">
                      <a:solidFill>
                        <a:srgbClr val="A6A6A6"/>
                      </a:solidFill>
                      <a:prstDash val="solid"/>
                      <a:round/>
                      <a:headEnd type="none" w="med" len="med"/>
                      <a:tailEnd type="none" w="med" len="med"/>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extLst>
                  <a:ext uri="{0D108BD9-81ED-4DB2-BD59-A6C34878D82A}">
                    <a16:rowId xmlns:a16="http://schemas.microsoft.com/office/drawing/2014/main" xmlns="" val="10002"/>
                  </a:ext>
                </a:extLst>
              </a:tr>
              <a:tr h="508949">
                <a:tc>
                  <a:txBody>
                    <a:bodyPr/>
                    <a:lstStyle/>
                    <a:p>
                      <a:pPr algn="l" fontAlgn="b"/>
                      <a:r>
                        <a:rPr lang="es-MX" sz="800" b="1" i="0" u="none" strike="noStrike" dirty="0">
                          <a:solidFill>
                            <a:srgbClr val="203764"/>
                          </a:solidFill>
                          <a:effectLst/>
                          <a:latin typeface="Century Gothic" panose="020B0502020202020204" pitchFamily="34" charset="0"/>
                        </a:rPr>
                        <a:t> </a:t>
                      </a:r>
                      <a:endParaRPr lang="es-MX" sz="800" b="0" i="0" u="none" strike="noStrike" dirty="0">
                        <a:solidFill>
                          <a:srgbClr val="000000"/>
                        </a:solidFill>
                        <a:effectLst/>
                        <a:latin typeface="Calibri" panose="020F0502020204030204" pitchFamily="34" charset="0"/>
                      </a:endParaRP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BR</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1" i="0" u="none" strike="noStrike" dirty="0">
                          <a:solidFill>
                            <a:srgbClr val="000000"/>
                          </a:solidFill>
                          <a:effectLst/>
                          <a:latin typeface="Century Gothic" panose="020B0502020202020204" pitchFamily="34" charset="0"/>
                        </a:rPr>
                        <a:t>200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10%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1.63%</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4,422</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6%</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17.5%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3</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10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65%</a:t>
                      </a:r>
                    </a:p>
                  </a:txBody>
                  <a:tcPr marL="0" marR="0" marT="0" marB="0" anchor="ctr">
                    <a:lnL w="6350" cap="flat" cmpd="sng" algn="ctr">
                      <a:solidFill>
                        <a:srgbClr val="A6A6A6"/>
                      </a:solidFill>
                      <a:prstDash val="solid"/>
                      <a:round/>
                      <a:headEnd type="none" w="med" len="med"/>
                      <a:tailEnd type="none" w="med" len="med"/>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extLst>
                  <a:ext uri="{0D108BD9-81ED-4DB2-BD59-A6C34878D82A}">
                    <a16:rowId xmlns:a16="http://schemas.microsoft.com/office/drawing/2014/main" xmlns="" val="10003"/>
                  </a:ext>
                </a:extLst>
              </a:tr>
              <a:tr h="508949">
                <a:tc>
                  <a:txBody>
                    <a:bodyPr/>
                    <a:lstStyle/>
                    <a:p>
                      <a:pPr algn="ctr" fontAlgn="ctr"/>
                      <a:r>
                        <a:rPr lang="es-MX" sz="800" b="1" i="0" u="none" strike="noStrike" dirty="0">
                          <a:solidFill>
                            <a:srgbClr val="203764"/>
                          </a:solidFill>
                          <a:effectLst/>
                          <a:latin typeface="Century Gothic" panose="020B0502020202020204" pitchFamily="34" charset="0"/>
                        </a:rPr>
                        <a:t> </a:t>
                      </a: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BR</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1" i="0" u="none" strike="noStrike" dirty="0">
                          <a:solidFill>
                            <a:srgbClr val="000000"/>
                          </a:solidFill>
                          <a:effectLst/>
                          <a:latin typeface="Century Gothic" panose="020B0502020202020204" pitchFamily="34" charset="0"/>
                        </a:rPr>
                        <a:t>200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10%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1.50%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2,700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15.0%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10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70%</a:t>
                      </a:r>
                    </a:p>
                  </a:txBody>
                  <a:tcPr marL="0" marR="0" marT="0" marB="0" anchor="ctr">
                    <a:lnL w="6350" cap="flat" cmpd="sng" algn="ctr">
                      <a:solidFill>
                        <a:srgbClr val="A6A6A6"/>
                      </a:solidFill>
                      <a:prstDash val="solid"/>
                      <a:round/>
                      <a:headEnd type="none" w="med" len="med"/>
                      <a:tailEnd type="none" w="med" len="med"/>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extLst>
                  <a:ext uri="{0D108BD9-81ED-4DB2-BD59-A6C34878D82A}">
                    <a16:rowId xmlns:a16="http://schemas.microsoft.com/office/drawing/2014/main" xmlns="" val="10004"/>
                  </a:ext>
                </a:extLst>
              </a:tr>
              <a:tr h="508949">
                <a:tc>
                  <a:txBody>
                    <a:bodyPr/>
                    <a:lstStyle/>
                    <a:p>
                      <a:pPr algn="ctr" fontAlgn="ctr"/>
                      <a:r>
                        <a:rPr lang="es-MX" sz="800" b="1" i="0" u="none" strike="noStrike" dirty="0">
                          <a:solidFill>
                            <a:srgbClr val="203764"/>
                          </a:solidFill>
                          <a:effectLst/>
                          <a:latin typeface="Century Gothic" panose="020B0502020202020204" pitchFamily="34" charset="0"/>
                        </a:rPr>
                        <a:t> </a:t>
                      </a: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BR</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1" i="0" u="none" strike="noStrike" dirty="0">
                          <a:solidFill>
                            <a:srgbClr val="000000"/>
                          </a:solidFill>
                          <a:effectLst/>
                          <a:latin typeface="Century Gothic" panose="020B0502020202020204" pitchFamily="34" charset="0"/>
                        </a:rPr>
                        <a:t>200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9%</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1.25%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2,000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16.0%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10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65%</a:t>
                      </a:r>
                    </a:p>
                  </a:txBody>
                  <a:tcPr marL="0" marR="0" marT="0" marB="0" anchor="ctr">
                    <a:lnL w="6350" cap="flat" cmpd="sng" algn="ctr">
                      <a:solidFill>
                        <a:srgbClr val="A6A6A6"/>
                      </a:solidFill>
                      <a:prstDash val="solid"/>
                      <a:round/>
                      <a:headEnd type="none" w="med" len="med"/>
                      <a:tailEnd type="none" w="med" len="med"/>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extLst>
                  <a:ext uri="{0D108BD9-81ED-4DB2-BD59-A6C34878D82A}">
                    <a16:rowId xmlns:a16="http://schemas.microsoft.com/office/drawing/2014/main" xmlns="" val="10005"/>
                  </a:ext>
                </a:extLst>
              </a:tr>
              <a:tr h="600299">
                <a:tc>
                  <a:txBody>
                    <a:bodyPr/>
                    <a:lstStyle/>
                    <a:p>
                      <a:pPr algn="l" fontAlgn="b"/>
                      <a:r>
                        <a:rPr lang="es-MX" sz="800" b="1" i="0" u="none" strike="noStrike" dirty="0">
                          <a:solidFill>
                            <a:srgbClr val="203764"/>
                          </a:solidFill>
                          <a:effectLst/>
                          <a:latin typeface="Century Gothic" panose="020B0502020202020204" pitchFamily="34" charset="0"/>
                        </a:rPr>
                        <a:t> </a:t>
                      </a:r>
                      <a:endParaRPr lang="es-MX" sz="800" b="0" i="0" u="none" strike="noStrike" dirty="0">
                        <a:solidFill>
                          <a:srgbClr val="000000"/>
                        </a:solidFill>
                        <a:effectLst/>
                        <a:latin typeface="Calibri" panose="020F0502020204030204" pitchFamily="34" charset="0"/>
                      </a:endParaRP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I</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1" i="0" u="none" strike="noStrike" dirty="0">
                          <a:solidFill>
                            <a:srgbClr val="000000"/>
                          </a:solidFill>
                          <a:effectLst/>
                          <a:latin typeface="Century Gothic" panose="020B0502020202020204" pitchFamily="34" charset="0"/>
                        </a:rPr>
                        <a:t>300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10%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1.50%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4,755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13.0%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15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60%</a:t>
                      </a:r>
                    </a:p>
                  </a:txBody>
                  <a:tcPr marL="0" marR="0" marT="0" marB="0" anchor="ctr">
                    <a:lnL w="6350" cap="flat" cmpd="sng" algn="ctr">
                      <a:solidFill>
                        <a:srgbClr val="A6A6A6"/>
                      </a:solidFill>
                      <a:prstDash val="solid"/>
                      <a:round/>
                      <a:headEnd type="none" w="med" len="med"/>
                      <a:tailEnd type="none" w="med" len="med"/>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extLst>
                  <a:ext uri="{0D108BD9-81ED-4DB2-BD59-A6C34878D82A}">
                    <a16:rowId xmlns:a16="http://schemas.microsoft.com/office/drawing/2014/main" xmlns="" val="10006"/>
                  </a:ext>
                </a:extLst>
              </a:tr>
              <a:tr h="528524">
                <a:tc>
                  <a:txBody>
                    <a:bodyPr/>
                    <a:lstStyle/>
                    <a:p>
                      <a:pPr algn="l" fontAlgn="b"/>
                      <a:r>
                        <a:rPr lang="es-MX" sz="800" b="1" i="0" u="none" strike="noStrike" dirty="0">
                          <a:solidFill>
                            <a:srgbClr val="203764"/>
                          </a:solidFill>
                          <a:effectLst/>
                          <a:latin typeface="Century Gothic" panose="020B0502020202020204" pitchFamily="34" charset="0"/>
                        </a:rPr>
                        <a:t> </a:t>
                      </a:r>
                      <a:endParaRPr lang="es-MX" sz="800" b="0" i="0" u="none" strike="noStrike" dirty="0">
                        <a:solidFill>
                          <a:srgbClr val="000000"/>
                        </a:solidFill>
                        <a:effectLst/>
                        <a:latin typeface="Calibri" panose="020F0502020204030204" pitchFamily="34" charset="0"/>
                      </a:endParaRP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BR</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1" i="0" u="none" strike="noStrike" dirty="0">
                          <a:solidFill>
                            <a:srgbClr val="000000"/>
                          </a:solidFill>
                          <a:effectLst/>
                          <a:latin typeface="Century Gothic" panose="020B0502020202020204" pitchFamily="34" charset="0"/>
                        </a:rPr>
                        <a:t>300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10%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1.50%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4,000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30%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17.5%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4</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10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65%</a:t>
                      </a:r>
                    </a:p>
                  </a:txBody>
                  <a:tcPr marL="0" marR="0" marT="0" marB="0" anchor="ctr">
                    <a:lnL w="6350" cap="flat" cmpd="sng" algn="ctr">
                      <a:solidFill>
                        <a:srgbClr val="A6A6A6"/>
                      </a:solidFill>
                      <a:prstDash val="solid"/>
                      <a:round/>
                      <a:headEnd type="none" w="med" len="med"/>
                      <a:tailEnd type="none" w="med" len="med"/>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extLst>
                  <a:ext uri="{0D108BD9-81ED-4DB2-BD59-A6C34878D82A}">
                    <a16:rowId xmlns:a16="http://schemas.microsoft.com/office/drawing/2014/main" xmlns="" val="10007"/>
                  </a:ext>
                </a:extLst>
              </a:tr>
              <a:tr h="600299">
                <a:tc>
                  <a:txBody>
                    <a:bodyPr/>
                    <a:lstStyle/>
                    <a:p>
                      <a:pPr algn="l" fontAlgn="b"/>
                      <a:r>
                        <a:rPr lang="es-MX" sz="800" b="1" i="0" u="none" strike="noStrike" dirty="0">
                          <a:solidFill>
                            <a:srgbClr val="203764"/>
                          </a:solidFill>
                          <a:effectLst/>
                          <a:latin typeface="Century Gothic" panose="020B0502020202020204" pitchFamily="34" charset="0"/>
                        </a:rPr>
                        <a:t> </a:t>
                      </a:r>
                      <a:endParaRPr lang="es-MX" sz="800" b="0" i="0" u="none" strike="noStrike" dirty="0">
                        <a:solidFill>
                          <a:srgbClr val="000000"/>
                        </a:solidFill>
                        <a:effectLst/>
                        <a:latin typeface="Calibri" panose="020F0502020204030204" pitchFamily="34" charset="0"/>
                      </a:endParaRP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E,I</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a:noFill/>
                    </a:lnB>
                    <a:solidFill>
                      <a:srgbClr val="FFFFFF"/>
                    </a:solidFill>
                  </a:tcPr>
                </a:tc>
                <a:tc>
                  <a:txBody>
                    <a:bodyPr/>
                    <a:lstStyle/>
                    <a:p>
                      <a:pPr algn="ctr" fontAlgn="ctr"/>
                      <a:r>
                        <a:rPr lang="es-MX" sz="1100" b="1" i="0" u="none" strike="noStrike" dirty="0">
                          <a:solidFill>
                            <a:srgbClr val="000000"/>
                          </a:solidFill>
                          <a:effectLst/>
                          <a:latin typeface="Century Gothic" panose="020B0502020202020204" pitchFamily="34" charset="0"/>
                        </a:rPr>
                        <a:t>300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10.5%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1.50%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5,000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18.0%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15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60%</a:t>
                      </a:r>
                    </a:p>
                  </a:txBody>
                  <a:tcPr marL="0" marR="0" marT="0" marB="0" anchor="ctr">
                    <a:lnL w="6350" cap="flat" cmpd="sng" algn="ctr">
                      <a:solidFill>
                        <a:srgbClr val="A6A6A6"/>
                      </a:solidFill>
                      <a:prstDash val="solid"/>
                      <a:round/>
                      <a:headEnd type="none" w="med" len="med"/>
                      <a:tailEnd type="none" w="med" len="med"/>
                    </a:lnL>
                    <a:lnR>
                      <a:noFill/>
                    </a:lnR>
                    <a:lnT w="6350" cap="flat" cmpd="sng" algn="ctr">
                      <a:solidFill>
                        <a:srgbClr val="A6A6A6"/>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xmlns="" val="10008"/>
                  </a:ext>
                </a:extLst>
              </a:tr>
              <a:tr h="143549">
                <a:tc>
                  <a:txBody>
                    <a:bodyPr/>
                    <a:lstStyle/>
                    <a:p>
                      <a:pPr algn="ctr" fontAlgn="ctr"/>
                      <a:r>
                        <a:rPr lang="es-MX" sz="800" b="1" i="0" u="none" strike="noStrike" dirty="0">
                          <a:solidFill>
                            <a:srgbClr val="000000"/>
                          </a:solidFill>
                          <a:effectLst/>
                          <a:latin typeface="Century Gothic" panose="020B0502020202020204" pitchFamily="34" charset="0"/>
                        </a:rPr>
                        <a:t> </a:t>
                      </a:r>
                    </a:p>
                  </a:txBody>
                  <a:tcPr marL="0" marR="0" marT="0" marB="0" anchor="ctr">
                    <a:lnL>
                      <a:noFill/>
                    </a:lnL>
                    <a:lnR>
                      <a:noFill/>
                    </a:lnR>
                    <a:lnT>
                      <a:noFill/>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1100" b="1" i="0" u="none" strike="noStrike" dirty="0">
                          <a:solidFill>
                            <a:srgbClr val="000000"/>
                          </a:solidFill>
                          <a:effectLst/>
                          <a:latin typeface="Century Gothic" panose="020B0502020202020204" pitchFamily="34" charset="0"/>
                        </a:rPr>
                        <a:t> </a:t>
                      </a:r>
                    </a:p>
                  </a:txBody>
                  <a:tcPr marL="0" marR="0" marT="0" marB="0" anchor="ctr">
                    <a:lnL>
                      <a:noFill/>
                    </a:lnL>
                    <a:lnR>
                      <a:noFill/>
                    </a:lnR>
                    <a:lnT>
                      <a:noFill/>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1100" b="1" i="0" u="none" strike="noStrike" dirty="0">
                          <a:solidFill>
                            <a:srgbClr val="000000"/>
                          </a:solidFill>
                          <a:effectLst/>
                          <a:latin typeface="Century Gothic" panose="020B0502020202020204" pitchFamily="34" charset="0"/>
                        </a:rPr>
                        <a:t> </a:t>
                      </a:r>
                    </a:p>
                  </a:txBody>
                  <a:tcPr marL="0" marR="0" marT="0" marB="0" anchor="ctr">
                    <a:lnL>
                      <a:noFill/>
                    </a:lnL>
                    <a:lnR>
                      <a:noFill/>
                    </a:lnR>
                    <a:lnT>
                      <a:noFill/>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 </a:t>
                      </a:r>
                    </a:p>
                  </a:txBody>
                  <a:tcPr marL="0" marR="0" marT="0" marB="0" anchor="ctr">
                    <a:lnL>
                      <a:noFill/>
                    </a:lnL>
                    <a:lnR>
                      <a:noFill/>
                    </a:lnR>
                    <a:lnT>
                      <a:noFill/>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 </a:t>
                      </a:r>
                    </a:p>
                  </a:txBody>
                  <a:tcPr marL="0" marR="0" marT="0" marB="0" anchor="ctr">
                    <a:lnL>
                      <a:noFill/>
                    </a:lnL>
                    <a:lnR>
                      <a:noFill/>
                    </a:lnR>
                    <a:lnT>
                      <a:noFill/>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 </a:t>
                      </a:r>
                    </a:p>
                  </a:txBody>
                  <a:tcPr marL="0" marR="0" marT="0" marB="0" anchor="ctr">
                    <a:lnL>
                      <a:noFill/>
                    </a:lnL>
                    <a:lnR>
                      <a:noFill/>
                    </a:lnR>
                    <a:lnT>
                      <a:noFill/>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 </a:t>
                      </a:r>
                    </a:p>
                  </a:txBody>
                  <a:tcPr marL="0" marR="0" marT="0" marB="0" anchor="ctr">
                    <a:lnL>
                      <a:noFill/>
                    </a:lnL>
                    <a:lnR>
                      <a:noFill/>
                    </a:lnR>
                    <a:lnT>
                      <a:noFill/>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 </a:t>
                      </a:r>
                    </a:p>
                  </a:txBody>
                  <a:tcPr marL="0" marR="0" marT="0" marB="0" anchor="ctr">
                    <a:lnL>
                      <a:noFill/>
                    </a:lnL>
                    <a:lnR>
                      <a:noFill/>
                    </a:lnR>
                    <a:lnT>
                      <a:noFill/>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 </a:t>
                      </a:r>
                    </a:p>
                  </a:txBody>
                  <a:tcPr marL="0" marR="0" marT="0" marB="0" anchor="ctr">
                    <a:lnL>
                      <a:noFill/>
                    </a:lnL>
                    <a:lnR>
                      <a:noFill/>
                    </a:lnR>
                    <a:lnT>
                      <a:noFill/>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 </a:t>
                      </a:r>
                    </a:p>
                  </a:txBody>
                  <a:tcPr marL="0" marR="0" marT="0" marB="0" anchor="ctr">
                    <a:lnL>
                      <a:noFill/>
                    </a:lnL>
                    <a:lnR>
                      <a:noFill/>
                    </a:lnR>
                    <a:lnT>
                      <a:noFill/>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 </a:t>
                      </a:r>
                    </a:p>
                  </a:txBody>
                  <a:tcPr marL="0" marR="0" marT="0" marB="0" anchor="ctr">
                    <a:lnL>
                      <a:noFill/>
                    </a:lnL>
                    <a:lnR>
                      <a:noFill/>
                    </a:lnR>
                    <a:lnT>
                      <a:noFill/>
                    </a:lnT>
                    <a:lnB w="25400" cap="flat" cmpd="dbl"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0009"/>
                  </a:ext>
                </a:extLst>
              </a:tr>
              <a:tr h="352348">
                <a:tc>
                  <a:txBody>
                    <a:bodyPr/>
                    <a:lstStyle/>
                    <a:p>
                      <a:pPr algn="ctr" fontAlgn="ctr"/>
                      <a:r>
                        <a:rPr lang="es-MX" sz="1200" b="1" i="0" u="none" strike="noStrike" dirty="0">
                          <a:solidFill>
                            <a:srgbClr val="203764"/>
                          </a:solidFill>
                          <a:effectLst/>
                          <a:latin typeface="Century Gothic" panose="020B0502020202020204" pitchFamily="34" charset="0"/>
                        </a:rPr>
                        <a:t>Promedio</a:t>
                      </a:r>
                    </a:p>
                  </a:txBody>
                  <a:tcPr marL="0" marR="0" marT="0" marB="0" anchor="ctr">
                    <a:lnL>
                      <a:noFill/>
                    </a:lnL>
                    <a:lnR>
                      <a:noFill/>
                    </a:lnR>
                    <a:lnT w="25400" cap="flat" cmpd="dbl"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203764"/>
                          </a:solidFill>
                          <a:effectLst/>
                          <a:latin typeface="Century Gothic" panose="020B0502020202020204" pitchFamily="34" charset="0"/>
                        </a:rPr>
                        <a:t> </a:t>
                      </a:r>
                    </a:p>
                  </a:txBody>
                  <a:tcPr marL="0" marR="0" marT="0" marB="0" anchor="ctr">
                    <a:lnL>
                      <a:noFill/>
                    </a:lnL>
                    <a:lnR>
                      <a:noFill/>
                    </a:lnR>
                    <a:lnT w="25400" cap="flat" cmpd="dbl"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203764"/>
                          </a:solidFill>
                          <a:effectLst/>
                          <a:latin typeface="Century Gothic" panose="020B0502020202020204" pitchFamily="34" charset="0"/>
                        </a:rPr>
                        <a:t>269</a:t>
                      </a:r>
                    </a:p>
                  </a:txBody>
                  <a:tcPr marL="0" marR="0" marT="0" marB="0" anchor="ctr">
                    <a:lnL>
                      <a:noFill/>
                    </a:lnL>
                    <a:lnR>
                      <a:noFill/>
                    </a:lnR>
                    <a:lnT w="25400" cap="flat" cmpd="dbl"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203764"/>
                          </a:solidFill>
                          <a:effectLst/>
                          <a:latin typeface="Century Gothic" panose="020B0502020202020204" pitchFamily="34" charset="0"/>
                        </a:rPr>
                        <a:t>9.8%</a:t>
                      </a:r>
                    </a:p>
                  </a:txBody>
                  <a:tcPr marL="0" marR="0" marT="0" marB="0" anchor="ctr">
                    <a:lnL>
                      <a:noFill/>
                    </a:lnL>
                    <a:lnR>
                      <a:noFill/>
                    </a:lnR>
                    <a:lnT w="25400" cap="flat" cmpd="dbl"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203764"/>
                          </a:solidFill>
                          <a:effectLst/>
                          <a:latin typeface="Century Gothic" panose="020B0502020202020204" pitchFamily="34" charset="0"/>
                        </a:rPr>
                        <a:t>1.5%</a:t>
                      </a:r>
                    </a:p>
                  </a:txBody>
                  <a:tcPr marL="0" marR="0" marT="0" marB="0" anchor="ctr">
                    <a:lnL>
                      <a:noFill/>
                    </a:lnL>
                    <a:lnR>
                      <a:noFill/>
                    </a:lnR>
                    <a:lnT w="25400" cap="flat" cmpd="dbl"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203764"/>
                          </a:solidFill>
                          <a:effectLst/>
                          <a:latin typeface="Century Gothic" panose="020B0502020202020204" pitchFamily="34" charset="0"/>
                        </a:rPr>
                        <a:t>4,172</a:t>
                      </a:r>
                    </a:p>
                  </a:txBody>
                  <a:tcPr marL="0" marR="0" marT="0" marB="0" anchor="ctr">
                    <a:lnL>
                      <a:noFill/>
                    </a:lnL>
                    <a:lnR>
                      <a:noFill/>
                    </a:lnR>
                    <a:lnT w="25400" cap="flat" cmpd="dbl"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203764"/>
                          </a:solidFill>
                          <a:effectLst/>
                          <a:latin typeface="Century Gothic" panose="020B0502020202020204" pitchFamily="34" charset="0"/>
                        </a:rPr>
                        <a:t>8%</a:t>
                      </a:r>
                    </a:p>
                  </a:txBody>
                  <a:tcPr marL="0" marR="0" marT="0" marB="0" anchor="ctr">
                    <a:lnL>
                      <a:noFill/>
                    </a:lnL>
                    <a:lnR>
                      <a:noFill/>
                    </a:lnR>
                    <a:lnT w="25400" cap="flat" cmpd="dbl"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203764"/>
                          </a:solidFill>
                          <a:effectLst/>
                          <a:latin typeface="Century Gothic" panose="020B0502020202020204" pitchFamily="34" charset="0"/>
                        </a:rPr>
                        <a:t>15.8%</a:t>
                      </a:r>
                    </a:p>
                  </a:txBody>
                  <a:tcPr marL="0" marR="0" marT="0" marB="0" anchor="ctr">
                    <a:lnL>
                      <a:noFill/>
                    </a:lnL>
                    <a:lnR>
                      <a:noFill/>
                    </a:lnR>
                    <a:lnT w="25400" cap="flat" cmpd="dbl"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203764"/>
                          </a:solidFill>
                          <a:effectLst/>
                          <a:latin typeface="Century Gothic" panose="020B0502020202020204" pitchFamily="34" charset="0"/>
                        </a:rPr>
                        <a:t>4.5</a:t>
                      </a:r>
                    </a:p>
                  </a:txBody>
                  <a:tcPr marL="0" marR="0" marT="0" marB="0" anchor="ctr">
                    <a:lnL>
                      <a:noFill/>
                    </a:lnL>
                    <a:lnR>
                      <a:noFill/>
                    </a:lnR>
                    <a:lnT w="25400" cap="flat" cmpd="dbl"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203764"/>
                          </a:solidFill>
                          <a:effectLst/>
                          <a:latin typeface="Century Gothic" panose="020B0502020202020204" pitchFamily="34" charset="0"/>
                        </a:rPr>
                        <a:t>11.9</a:t>
                      </a:r>
                    </a:p>
                  </a:txBody>
                  <a:tcPr marL="0" marR="0" marT="0" marB="0" anchor="ctr">
                    <a:lnL>
                      <a:noFill/>
                    </a:lnL>
                    <a:lnR>
                      <a:noFill/>
                    </a:lnR>
                    <a:lnT w="25400" cap="flat" cmpd="dbl"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203764"/>
                          </a:solidFill>
                          <a:effectLst/>
                          <a:latin typeface="Century Gothic" panose="020B0502020202020204" pitchFamily="34" charset="0"/>
                        </a:rPr>
                        <a:t>61%</a:t>
                      </a:r>
                    </a:p>
                  </a:txBody>
                  <a:tcPr marL="0" marR="0" marT="0" marB="0" anchor="ctr">
                    <a:lnL>
                      <a:noFill/>
                    </a:lnL>
                    <a:lnR>
                      <a:noFill/>
                    </a:lnR>
                    <a:lnT w="25400" cap="flat" cmpd="dbl" algn="ctr">
                      <a:solidFill>
                        <a:srgbClr val="000000"/>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xmlns="" val="10010"/>
                  </a:ext>
                </a:extLst>
              </a:tr>
            </a:tbl>
          </a:graphicData>
        </a:graphic>
      </p:graphicFrame>
      <p:pic>
        <p:nvPicPr>
          <p:cNvPr id="9" name="Imagen 8"/>
          <p:cNvPicPr>
            <a:picLocks noChangeAspect="1"/>
          </p:cNvPicPr>
          <p:nvPr/>
        </p:nvPicPr>
        <p:blipFill>
          <a:blip r:embed="rId2"/>
          <a:stretch>
            <a:fillRect/>
          </a:stretch>
        </p:blipFill>
        <p:spPr>
          <a:xfrm>
            <a:off x="331436" y="1816861"/>
            <a:ext cx="1435173" cy="291455"/>
          </a:xfrm>
          <a:prstGeom prst="rect">
            <a:avLst/>
          </a:prstGeom>
        </p:spPr>
      </p:pic>
      <p:pic>
        <p:nvPicPr>
          <p:cNvPr id="10" name="Imagen 9"/>
          <p:cNvPicPr>
            <a:picLocks noChangeAspect="1"/>
          </p:cNvPicPr>
          <p:nvPr/>
        </p:nvPicPr>
        <p:blipFill rotWithShape="1">
          <a:blip r:embed="rId3"/>
          <a:srcRect l="8190" t="18518" r="6652" b="22223"/>
          <a:stretch/>
        </p:blipFill>
        <p:spPr>
          <a:xfrm>
            <a:off x="315041" y="2270190"/>
            <a:ext cx="1388208" cy="397815"/>
          </a:xfrm>
          <a:prstGeom prst="rect">
            <a:avLst/>
          </a:prstGeom>
        </p:spPr>
      </p:pic>
      <p:pic>
        <p:nvPicPr>
          <p:cNvPr id="11" name="Imagen 10"/>
          <p:cNvPicPr>
            <a:picLocks noChangeAspect="1"/>
          </p:cNvPicPr>
          <p:nvPr/>
        </p:nvPicPr>
        <p:blipFill rotWithShape="1">
          <a:blip r:embed="rId4"/>
          <a:srcRect l="4457" t="31276" r="6833" b="24398"/>
          <a:stretch/>
        </p:blipFill>
        <p:spPr>
          <a:xfrm>
            <a:off x="416113" y="2753333"/>
            <a:ext cx="1255604" cy="415771"/>
          </a:xfrm>
          <a:prstGeom prst="rect">
            <a:avLst/>
          </a:prstGeom>
        </p:spPr>
      </p:pic>
      <p:pic>
        <p:nvPicPr>
          <p:cNvPr id="13" name="Imagen 12"/>
          <p:cNvPicPr>
            <a:picLocks noChangeAspect="1"/>
          </p:cNvPicPr>
          <p:nvPr/>
        </p:nvPicPr>
        <p:blipFill rotWithShape="1">
          <a:blip r:embed="rId5"/>
          <a:srcRect l="-7750" t="3476" r="-1239" b="1909"/>
          <a:stretch/>
        </p:blipFill>
        <p:spPr>
          <a:xfrm>
            <a:off x="774561" y="3240608"/>
            <a:ext cx="538708" cy="474453"/>
          </a:xfrm>
          <a:prstGeom prst="rect">
            <a:avLst/>
          </a:prstGeom>
        </p:spPr>
      </p:pic>
      <p:pic>
        <p:nvPicPr>
          <p:cNvPr id="14" name="Imagen 13"/>
          <p:cNvPicPr>
            <a:picLocks noChangeAspect="1"/>
          </p:cNvPicPr>
          <p:nvPr/>
        </p:nvPicPr>
        <p:blipFill rotWithShape="1">
          <a:blip r:embed="rId6"/>
          <a:srcRect l="7313" t="1594"/>
          <a:stretch/>
        </p:blipFill>
        <p:spPr>
          <a:xfrm>
            <a:off x="420948" y="3838955"/>
            <a:ext cx="1245934" cy="298361"/>
          </a:xfrm>
          <a:prstGeom prst="rect">
            <a:avLst/>
          </a:prstGeom>
        </p:spPr>
      </p:pic>
      <p:pic>
        <p:nvPicPr>
          <p:cNvPr id="15" name="Imagen 14"/>
          <p:cNvPicPr>
            <a:picLocks noChangeAspect="1"/>
          </p:cNvPicPr>
          <p:nvPr/>
        </p:nvPicPr>
        <p:blipFill rotWithShape="1">
          <a:blip r:embed="rId7"/>
          <a:srcRect l="4981"/>
          <a:stretch/>
        </p:blipFill>
        <p:spPr>
          <a:xfrm>
            <a:off x="669582" y="4396419"/>
            <a:ext cx="748665" cy="330130"/>
          </a:xfrm>
          <a:prstGeom prst="rect">
            <a:avLst/>
          </a:prstGeom>
        </p:spPr>
      </p:pic>
      <p:pic>
        <p:nvPicPr>
          <p:cNvPr id="16" name="Imagen 15"/>
          <p:cNvPicPr>
            <a:picLocks noChangeAspect="1"/>
          </p:cNvPicPr>
          <p:nvPr/>
        </p:nvPicPr>
        <p:blipFill rotWithShape="1">
          <a:blip r:embed="rId8"/>
          <a:srcRect r="56743"/>
          <a:stretch/>
        </p:blipFill>
        <p:spPr>
          <a:xfrm>
            <a:off x="390353" y="4878684"/>
            <a:ext cx="1297042" cy="435110"/>
          </a:xfrm>
          <a:prstGeom prst="rect">
            <a:avLst/>
          </a:prstGeom>
        </p:spPr>
      </p:pic>
      <p:pic>
        <p:nvPicPr>
          <p:cNvPr id="17" name="Imagen 16" descr="Resultado de imagen para ainda"/>
          <p:cNvPicPr>
            <a:picLocks noChangeAspect="1" noChangeArrowheads="1"/>
          </p:cNvPicPr>
          <p:nvPr/>
        </p:nvPicPr>
        <p:blipFill rotWithShape="1">
          <a:blip r:embed="rId9">
            <a:extLst>
              <a:ext uri="{28A0092B-C50C-407E-A947-70E740481C1C}">
                <a14:useLocalDpi xmlns:a14="http://schemas.microsoft.com/office/drawing/2010/main" val="0"/>
              </a:ext>
            </a:extLst>
          </a:blip>
          <a:srcRect t="23577" b="37078"/>
          <a:stretch/>
        </p:blipFill>
        <p:spPr bwMode="auto">
          <a:xfrm>
            <a:off x="443502" y="5396786"/>
            <a:ext cx="1259747" cy="493124"/>
          </a:xfrm>
          <a:prstGeom prst="rect">
            <a:avLst/>
          </a:prstGeom>
          <a:noFill/>
          <a:extLst>
            <a:ext uri="{909E8E84-426E-40DD-AFC4-6F175D3DCCD1}">
              <a14:hiddenFill xmlns:a14="http://schemas.microsoft.com/office/drawing/2010/main">
                <a:solidFill>
                  <a:srgbClr val="FFFFFF"/>
                </a:solidFill>
              </a14:hiddenFill>
            </a:ext>
          </a:extLst>
        </p:spPr>
      </p:pic>
      <p:sp>
        <p:nvSpPr>
          <p:cNvPr id="19" name="3 Marcador de número de diapositiva"/>
          <p:cNvSpPr>
            <a:spLocks noGrp="1"/>
          </p:cNvSpPr>
          <p:nvPr>
            <p:ph type="sldNum" sz="quarter" idx="12"/>
          </p:nvPr>
        </p:nvSpPr>
        <p:spPr>
          <a:xfrm>
            <a:off x="8492946" y="6480812"/>
            <a:ext cx="552298" cy="365125"/>
          </a:xfrm>
        </p:spPr>
        <p:txBody>
          <a:bodyPr/>
          <a:lstStyle/>
          <a:p>
            <a:pPr algn="ctr"/>
            <a:fld id="{05E83AA4-A00D-4AA0-8FE8-B93C9F3EC141}" type="slidenum">
              <a:rPr lang="es-ES" altLang="es-MX" smtClean="0">
                <a:latin typeface="Century Gothic" panose="020B0502020202020204" pitchFamily="34" charset="0"/>
              </a:rPr>
              <a:pPr algn="ctr"/>
              <a:t>75</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146795831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n-US" sz="2000" b="1" dirty="0">
                <a:latin typeface="Century Gothic" panose="020B0502020202020204" pitchFamily="34" charset="0"/>
              </a:rPr>
              <a:t>CKD’s</a:t>
            </a:r>
            <a:endParaRPr lang="es-MX" sz="2000" b="1" dirty="0">
              <a:latin typeface="Century Gothic" panose="020B0502020202020204" pitchFamily="34" charset="0"/>
            </a:endParaRPr>
          </a:p>
        </p:txBody>
      </p:sp>
      <p:sp>
        <p:nvSpPr>
          <p:cNvPr id="24" name="23 CuadroTexto"/>
          <p:cNvSpPr txBox="1"/>
          <p:nvPr/>
        </p:nvSpPr>
        <p:spPr>
          <a:xfrm>
            <a:off x="394666" y="908720"/>
            <a:ext cx="3576620" cy="307777"/>
          </a:xfrm>
          <a:prstGeom prst="rect">
            <a:avLst/>
          </a:prstGeom>
          <a:noFill/>
        </p:spPr>
        <p:txBody>
          <a:bodyPr wrap="none" rtlCol="0">
            <a:spAutoFit/>
          </a:bodyPr>
          <a:lstStyle/>
          <a:p>
            <a:r>
              <a:rPr lang="es-MX" sz="1400" dirty="0">
                <a:solidFill>
                  <a:srgbClr val="CD0000"/>
                </a:solidFill>
                <a:latin typeface="Century Gothic" panose="020B0502020202020204" pitchFamily="34" charset="0"/>
                <a:ea typeface="+mj-ea"/>
                <a:cs typeface="Myriad Pro"/>
              </a:rPr>
              <a:t>Comparación TIR: Primer Trimestre 2018</a:t>
            </a:r>
          </a:p>
        </p:txBody>
      </p:sp>
      <p:sp>
        <p:nvSpPr>
          <p:cNvPr id="3" name="2 Rectángulo"/>
          <p:cNvSpPr/>
          <p:nvPr/>
        </p:nvSpPr>
        <p:spPr>
          <a:xfrm>
            <a:off x="539552" y="2708920"/>
            <a:ext cx="538462" cy="14401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p>
        </p:txBody>
      </p:sp>
      <p:sp>
        <p:nvSpPr>
          <p:cNvPr id="6" name="CuadroTexto 5">
            <a:extLst>
              <a:ext uri="{FF2B5EF4-FFF2-40B4-BE49-F238E27FC236}">
                <a16:creationId xmlns:a16="http://schemas.microsoft.com/office/drawing/2014/main" xmlns="" id="{CA3A3F68-3F00-46B5-BF0D-D54B386A390A}"/>
              </a:ext>
            </a:extLst>
          </p:cNvPr>
          <p:cNvSpPr txBox="1"/>
          <p:nvPr/>
        </p:nvSpPr>
        <p:spPr>
          <a:xfrm>
            <a:off x="532641" y="5185546"/>
            <a:ext cx="7067128" cy="246221"/>
          </a:xfrm>
          <a:prstGeom prst="rect">
            <a:avLst/>
          </a:prstGeom>
          <a:noFill/>
        </p:spPr>
        <p:txBody>
          <a:bodyPr wrap="square" rtlCol="0">
            <a:spAutoFit/>
          </a:bodyPr>
          <a:lstStyle/>
          <a:p>
            <a:r>
              <a:rPr lang="es-MX" sz="1000" dirty="0">
                <a:solidFill>
                  <a:schemeClr val="tx1">
                    <a:lumMod val="65000"/>
                    <a:lumOff val="35000"/>
                  </a:schemeClr>
                </a:solidFill>
                <a:latin typeface="Century Gothic" panose="020B0502020202020204" pitchFamily="34" charset="0"/>
              </a:rPr>
              <a:t>*Trimestre en curso: datos correspondientes al 28 de febrero de 2018.</a:t>
            </a:r>
          </a:p>
        </p:txBody>
      </p:sp>
      <p:pic>
        <p:nvPicPr>
          <p:cNvPr id="4" name="Imagen 3">
            <a:extLst>
              <a:ext uri="{FF2B5EF4-FFF2-40B4-BE49-F238E27FC236}">
                <a16:creationId xmlns:a16="http://schemas.microsoft.com/office/drawing/2014/main" xmlns="" id="{ECA43A86-6181-435A-935A-DCD6FAFFC29A}"/>
              </a:ext>
            </a:extLst>
          </p:cNvPr>
          <p:cNvPicPr>
            <a:picLocks noChangeAspect="1"/>
          </p:cNvPicPr>
          <p:nvPr/>
        </p:nvPicPr>
        <p:blipFill>
          <a:blip r:embed="rId2"/>
          <a:stretch>
            <a:fillRect/>
          </a:stretch>
        </p:blipFill>
        <p:spPr>
          <a:xfrm>
            <a:off x="447698" y="1633572"/>
            <a:ext cx="8248603" cy="3590855"/>
          </a:xfrm>
          <a:prstGeom prst="rect">
            <a:avLst/>
          </a:prstGeom>
        </p:spPr>
      </p:pic>
      <p:sp>
        <p:nvSpPr>
          <p:cNvPr id="7" name="3 Marcador de número de diapositiva"/>
          <p:cNvSpPr>
            <a:spLocks noGrp="1"/>
          </p:cNvSpPr>
          <p:nvPr>
            <p:ph type="sldNum" sz="quarter" idx="12"/>
          </p:nvPr>
        </p:nvSpPr>
        <p:spPr>
          <a:xfrm>
            <a:off x="8420152" y="6309320"/>
            <a:ext cx="552298" cy="365125"/>
          </a:xfrm>
        </p:spPr>
        <p:txBody>
          <a:bodyPr/>
          <a:lstStyle/>
          <a:p>
            <a:pPr algn="ctr"/>
            <a:fld id="{05E83AA4-A00D-4AA0-8FE8-B93C9F3EC141}" type="slidenum">
              <a:rPr lang="es-ES" altLang="es-MX" smtClean="0">
                <a:latin typeface="Century Gothic" panose="020B0502020202020204" pitchFamily="34" charset="0"/>
              </a:rPr>
              <a:pPr algn="ctr"/>
              <a:t>76</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61764534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ítulo 1"/>
          <p:cNvSpPr>
            <a:spLocks noGrp="1"/>
          </p:cNvSpPr>
          <p:nvPr>
            <p:ph type="ctrTitle"/>
          </p:nvPr>
        </p:nvSpPr>
        <p:spPr>
          <a:xfrm>
            <a:off x="1207478" y="2972160"/>
            <a:ext cx="7584830" cy="888888"/>
          </a:xfrm>
        </p:spPr>
        <p:txBody>
          <a:bodyPr/>
          <a:lstStyle/>
          <a:p>
            <a:r>
              <a:rPr lang="es-MX" altLang="es-MX" sz="2800" dirty="0" smtClean="0">
                <a:latin typeface="Century Gothic" pitchFamily="34" charset="0"/>
              </a:rPr>
              <a:t>Anexos Presentación </a:t>
            </a:r>
            <a:r>
              <a:rPr lang="es-MX" altLang="es-MX" sz="2800" dirty="0">
                <a:latin typeface="Century Gothic" pitchFamily="34" charset="0"/>
              </a:rPr>
              <a:t>y propuesta de Fibra E </a:t>
            </a:r>
            <a:r>
              <a:rPr lang="es-MX" altLang="es-MX" sz="2800" dirty="0" smtClean="0">
                <a:latin typeface="Century Gothic" pitchFamily="34" charset="0"/>
              </a:rPr>
              <a:t>Aeropuerto</a:t>
            </a:r>
            <a:endParaRPr lang="es-MX" altLang="es-MX" sz="2800" dirty="0">
              <a:latin typeface="Century Gothic" pitchFamily="34" charset="0"/>
            </a:endParaRPr>
          </a:p>
        </p:txBody>
      </p:sp>
      <p:sp>
        <p:nvSpPr>
          <p:cNvPr id="3" name="Subtítulo 2"/>
          <p:cNvSpPr>
            <a:spLocks noGrp="1"/>
          </p:cNvSpPr>
          <p:nvPr>
            <p:ph type="subTitle" idx="1"/>
          </p:nvPr>
        </p:nvSpPr>
        <p:spPr>
          <a:xfrm>
            <a:off x="1649856" y="3949843"/>
            <a:ext cx="6253162" cy="560387"/>
          </a:xfrm>
        </p:spPr>
        <p:txBody>
          <a:bodyPr rtlCol="0">
            <a:normAutofit/>
          </a:bodyPr>
          <a:lstStyle/>
          <a:p>
            <a:pPr fontAlgn="auto">
              <a:spcAft>
                <a:spcPts val="0"/>
              </a:spcAft>
              <a:defRPr/>
            </a:pPr>
            <a:r>
              <a:rPr lang="es-ES" dirty="0">
                <a:latin typeface="Century Gothic" pitchFamily="34" charset="0"/>
              </a:rPr>
              <a:t>Marzo 2018</a:t>
            </a:r>
          </a:p>
        </p:txBody>
      </p:sp>
      <p:sp>
        <p:nvSpPr>
          <p:cNvPr id="6" name="3 Marcador de número de diapositiva"/>
          <p:cNvSpPr>
            <a:spLocks noGrp="1"/>
          </p:cNvSpPr>
          <p:nvPr>
            <p:ph type="sldNum" sz="quarter" idx="12"/>
          </p:nvPr>
        </p:nvSpPr>
        <p:spPr>
          <a:xfrm>
            <a:off x="8134502" y="6365875"/>
            <a:ext cx="552298" cy="365125"/>
          </a:xfrm>
        </p:spPr>
        <p:txBody>
          <a:bodyPr/>
          <a:lstStyle/>
          <a:p>
            <a:pPr algn="ctr"/>
            <a:fld id="{05E83AA4-A00D-4AA0-8FE8-B93C9F3EC141}" type="slidenum">
              <a:rPr lang="es-ES" altLang="es-MX" smtClean="0">
                <a:latin typeface="Century Gothic" panose="020B0502020202020204" pitchFamily="34" charset="0"/>
              </a:rPr>
              <a:pPr algn="ctr"/>
              <a:t>77</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24020593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3998" y="288000"/>
            <a:ext cx="7590301" cy="631524"/>
          </a:xfrm>
        </p:spPr>
        <p:txBody>
          <a:bodyPr>
            <a:noAutofit/>
          </a:bodyPr>
          <a:lstStyle/>
          <a:p>
            <a:r>
              <a:rPr lang="es-ES" sz="2000" b="1" dirty="0">
                <a:latin typeface="Century Gothic" panose="020B0502020202020204" pitchFamily="34" charset="0"/>
              </a:rPr>
              <a:t>Anexo: Perfiles de miembros de Comité Técnico de la Fibra</a:t>
            </a:r>
            <a:endParaRPr lang="es-MX" sz="2000" b="1" dirty="0">
              <a:latin typeface="Century Gothic" panose="020B0502020202020204" pitchFamily="34" charset="0"/>
            </a:endParaRPr>
          </a:p>
        </p:txBody>
      </p:sp>
      <p:sp>
        <p:nvSpPr>
          <p:cNvPr id="12" name="CuadroTexto 11"/>
          <p:cNvSpPr txBox="1"/>
          <p:nvPr/>
        </p:nvSpPr>
        <p:spPr>
          <a:xfrm>
            <a:off x="143999" y="6648826"/>
            <a:ext cx="1052732" cy="360675"/>
          </a:xfrm>
          <a:prstGeom prst="rect">
            <a:avLst/>
          </a:prstGeom>
        </p:spPr>
        <p:txBody>
          <a:bodyPr wrap="none" rtlCol="0">
            <a:noAutofit/>
          </a:bodyPr>
          <a:lstStyle/>
          <a:p>
            <a:r>
              <a:rPr lang="es-ES" sz="800" dirty="0">
                <a:latin typeface="Century Gothic" pitchFamily="34" charset="0"/>
              </a:rPr>
              <a:t>Fuente: Prospecto de colocación NAICM</a:t>
            </a:r>
            <a:endParaRPr lang="es-MX" sz="900" dirty="0">
              <a:latin typeface="Century Gothic" pitchFamily="34" charset="0"/>
            </a:endParaRPr>
          </a:p>
        </p:txBody>
      </p:sp>
      <p:sp>
        <p:nvSpPr>
          <p:cNvPr id="3" name="2 Marcador de número de diapositiva"/>
          <p:cNvSpPr>
            <a:spLocks noGrp="1"/>
          </p:cNvSpPr>
          <p:nvPr>
            <p:ph type="sldNum" sz="quarter" idx="12"/>
          </p:nvPr>
        </p:nvSpPr>
        <p:spPr>
          <a:xfrm>
            <a:off x="6804248" y="6387437"/>
            <a:ext cx="2133600" cy="365125"/>
          </a:xfrm>
        </p:spPr>
        <p:txBody>
          <a:bodyPr/>
          <a:lstStyle/>
          <a:p>
            <a:fld id="{05E83AA4-A00D-4AA0-8FE8-B93C9F3EC141}" type="slidenum">
              <a:rPr lang="es-ES" altLang="es-MX" smtClean="0"/>
              <a:pPr/>
              <a:t>78</a:t>
            </a:fld>
            <a:endParaRPr lang="es-ES" altLang="es-MX" dirty="0"/>
          </a:p>
        </p:txBody>
      </p:sp>
      <p:sp>
        <p:nvSpPr>
          <p:cNvPr id="6" name="2 Marcador de contenido">
            <a:extLst>
              <a:ext uri="{FF2B5EF4-FFF2-40B4-BE49-F238E27FC236}">
                <a16:creationId xmlns:a16="http://schemas.microsoft.com/office/drawing/2014/main" xmlns="" id="{3F728BF1-3C4F-49CB-93D5-84A75819B4D5}"/>
              </a:ext>
            </a:extLst>
          </p:cNvPr>
          <p:cNvSpPr>
            <a:spLocks noGrp="1"/>
          </p:cNvSpPr>
          <p:nvPr>
            <p:ph idx="1"/>
          </p:nvPr>
        </p:nvSpPr>
        <p:spPr>
          <a:xfrm>
            <a:off x="121234" y="1340768"/>
            <a:ext cx="8747499" cy="360675"/>
          </a:xfrm>
        </p:spPr>
        <p:txBody>
          <a:bodyPr>
            <a:noAutofit/>
          </a:bodyPr>
          <a:lstStyle/>
          <a:p>
            <a:pPr marL="180975" lvl="0" indent="-180975" algn="just">
              <a:spcBef>
                <a:spcPts val="0"/>
              </a:spcBef>
              <a:spcAft>
                <a:spcPts val="600"/>
              </a:spcAft>
              <a:buClr>
                <a:srgbClr val="CD0000"/>
              </a:buClr>
              <a:buSzPct val="110000"/>
            </a:pPr>
            <a:r>
              <a:rPr lang="es-ES" sz="1400" b="1" dirty="0"/>
              <a:t>Federico Patiño M, Presidente del Comité Técnico. </a:t>
            </a:r>
          </a:p>
          <a:p>
            <a:pPr marL="180975" lvl="0" indent="-180975" algn="just">
              <a:spcBef>
                <a:spcPts val="0"/>
              </a:spcBef>
              <a:spcAft>
                <a:spcPts val="600"/>
              </a:spcAft>
              <a:buClr>
                <a:srgbClr val="CD0000"/>
              </a:buClr>
              <a:buSzPct val="110000"/>
            </a:pPr>
            <a:r>
              <a:rPr lang="es-ES" sz="1400" b="1" dirty="0"/>
              <a:t>Su trayectoria ha sido enfocada fundamentalmente en el sector financiero. </a:t>
            </a:r>
            <a:r>
              <a:rPr lang="es-ES" sz="1400" dirty="0"/>
              <a:t>En el periodo de 1980 a marzo de 2008, ocupó diversos cargos en Nacional Financiera, tales como: Director General Adjunto de Crédito, Director General Adjunto Financiero, Director General Adjunto de Fomento y de Director General Adjunto de Banca de Inversión, entre otros. Responsable de la creación de la Corporación Mexicana de Inversiones de Capital (CMIC) el cual es un fondo de fondos de capital privado creado a mediados del 2006, por la banca de desarrollo mexicana, que invierte en fondos de capital privado que tienen como principal objetivo invertir en empresas mexicanas. Coordinador en la colocación de los grupos aeroportuarios en el mercado de valores; responsable del financiamiento de la Terminal 2 del Aeropuerto Internacional de la Ciudad de México, así como de la desincorporación del primer paquete carretero del FARAC por un monto de $44,000 </a:t>
            </a:r>
            <a:r>
              <a:rPr lang="es-ES" sz="1400" dirty="0" err="1"/>
              <a:t>mdp</a:t>
            </a:r>
            <a:r>
              <a:rPr lang="es-ES" sz="1400" dirty="0"/>
              <a:t>. En 2008, fue comisionado para crear el Fondo Nacional de Infraestructura (FONADIN), es designado Director de Banca de Inversión de BANOBRAS y Delegado Fiduciario de este fideicomiso, siendo responsable de la estructuración financiera de las Asociaciones Público Privadas en Infraestructura hasta febrero del 2013. </a:t>
            </a:r>
          </a:p>
          <a:p>
            <a:pPr marL="180975" lvl="0" indent="-180975" algn="just">
              <a:spcBef>
                <a:spcPts val="0"/>
              </a:spcBef>
              <a:spcAft>
                <a:spcPts val="600"/>
              </a:spcAft>
              <a:buClr>
                <a:srgbClr val="CD0000"/>
              </a:buClr>
              <a:buSzPct val="110000"/>
            </a:pPr>
            <a:r>
              <a:rPr lang="es-ES" sz="1400" b="1" dirty="0"/>
              <a:t>Actualmente es el Director General de Grupo Aeroportuario de la Ciudad de México</a:t>
            </a:r>
            <a:endParaRPr lang="es-ES" sz="1100" b="1" dirty="0">
              <a:latin typeface="Century Gothic" panose="020B0502020202020204" pitchFamily="34" charset="0"/>
            </a:endParaRPr>
          </a:p>
        </p:txBody>
      </p:sp>
    </p:spTree>
    <p:extLst>
      <p:ext uri="{BB962C8B-B14F-4D97-AF65-F5344CB8AC3E}">
        <p14:creationId xmlns:p14="http://schemas.microsoft.com/office/powerpoint/2010/main" val="314881463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3998" y="288000"/>
            <a:ext cx="7590301" cy="631524"/>
          </a:xfrm>
        </p:spPr>
        <p:txBody>
          <a:bodyPr>
            <a:noAutofit/>
          </a:bodyPr>
          <a:lstStyle/>
          <a:p>
            <a:r>
              <a:rPr lang="es-ES" sz="2000" b="1" dirty="0">
                <a:latin typeface="Century Gothic" panose="020B0502020202020204" pitchFamily="34" charset="0"/>
              </a:rPr>
              <a:t>Anexo: Perfiles de miembros de Comité Técnico de la Fibra</a:t>
            </a:r>
            <a:endParaRPr lang="es-MX" sz="2000" b="1" dirty="0">
              <a:latin typeface="Century Gothic" panose="020B0502020202020204" pitchFamily="34" charset="0"/>
            </a:endParaRPr>
          </a:p>
        </p:txBody>
      </p:sp>
      <p:sp>
        <p:nvSpPr>
          <p:cNvPr id="12" name="CuadroTexto 11"/>
          <p:cNvSpPr txBox="1"/>
          <p:nvPr/>
        </p:nvSpPr>
        <p:spPr>
          <a:xfrm>
            <a:off x="143999" y="6648826"/>
            <a:ext cx="1052732" cy="360675"/>
          </a:xfrm>
          <a:prstGeom prst="rect">
            <a:avLst/>
          </a:prstGeom>
        </p:spPr>
        <p:txBody>
          <a:bodyPr wrap="none" rtlCol="0">
            <a:noAutofit/>
          </a:bodyPr>
          <a:lstStyle/>
          <a:p>
            <a:r>
              <a:rPr lang="es-ES" sz="800" dirty="0">
                <a:latin typeface="Century Gothic" pitchFamily="34" charset="0"/>
              </a:rPr>
              <a:t>Fuente: Prospecto de colocación NAICM</a:t>
            </a:r>
            <a:endParaRPr lang="es-MX" sz="900" dirty="0">
              <a:latin typeface="Century Gothic" pitchFamily="34" charset="0"/>
            </a:endParaRPr>
          </a:p>
        </p:txBody>
      </p:sp>
      <p:sp>
        <p:nvSpPr>
          <p:cNvPr id="3" name="2 Marcador de número de diapositiva"/>
          <p:cNvSpPr>
            <a:spLocks noGrp="1"/>
          </p:cNvSpPr>
          <p:nvPr>
            <p:ph type="sldNum" sz="quarter" idx="12"/>
          </p:nvPr>
        </p:nvSpPr>
        <p:spPr>
          <a:xfrm>
            <a:off x="6804248" y="6387437"/>
            <a:ext cx="2133600" cy="365125"/>
          </a:xfrm>
        </p:spPr>
        <p:txBody>
          <a:bodyPr/>
          <a:lstStyle/>
          <a:p>
            <a:fld id="{05E83AA4-A00D-4AA0-8FE8-B93C9F3EC141}" type="slidenum">
              <a:rPr lang="es-ES" altLang="es-MX" smtClean="0"/>
              <a:pPr/>
              <a:t>79</a:t>
            </a:fld>
            <a:endParaRPr lang="es-ES" altLang="es-MX" dirty="0"/>
          </a:p>
        </p:txBody>
      </p:sp>
      <p:sp>
        <p:nvSpPr>
          <p:cNvPr id="6" name="2 Marcador de contenido">
            <a:extLst>
              <a:ext uri="{FF2B5EF4-FFF2-40B4-BE49-F238E27FC236}">
                <a16:creationId xmlns:a16="http://schemas.microsoft.com/office/drawing/2014/main" xmlns="" id="{3F728BF1-3C4F-49CB-93D5-84A75819B4D5}"/>
              </a:ext>
            </a:extLst>
          </p:cNvPr>
          <p:cNvSpPr>
            <a:spLocks noGrp="1"/>
          </p:cNvSpPr>
          <p:nvPr>
            <p:ph idx="1"/>
          </p:nvPr>
        </p:nvSpPr>
        <p:spPr>
          <a:xfrm>
            <a:off x="143998" y="1124744"/>
            <a:ext cx="8747499" cy="360675"/>
          </a:xfrm>
        </p:spPr>
        <p:txBody>
          <a:bodyPr>
            <a:noAutofit/>
          </a:bodyPr>
          <a:lstStyle/>
          <a:p>
            <a:pPr marL="180975" lvl="0" indent="-180975" algn="just">
              <a:spcBef>
                <a:spcPts val="0"/>
              </a:spcBef>
              <a:spcAft>
                <a:spcPts val="600"/>
              </a:spcAft>
              <a:buClr>
                <a:srgbClr val="CD0000"/>
              </a:buClr>
              <a:buSzPct val="110000"/>
            </a:pPr>
            <a:r>
              <a:rPr lang="es-ES" sz="1400" b="1" dirty="0"/>
              <a:t>Ricardo Dueñas. Miembro del Comité Técnico. </a:t>
            </a:r>
          </a:p>
          <a:p>
            <a:pPr marL="180975" lvl="0" indent="-180975" algn="just">
              <a:spcBef>
                <a:spcPts val="0"/>
              </a:spcBef>
              <a:spcAft>
                <a:spcPts val="600"/>
              </a:spcAft>
              <a:buClr>
                <a:srgbClr val="CD0000"/>
              </a:buClr>
              <a:buSzPct val="110000"/>
            </a:pPr>
            <a:r>
              <a:rPr lang="es-ES" sz="1400" dirty="0"/>
              <a:t>Es licenciado en economía del ITAM, y tiene una Maestría en Administración de Negocios (MBA) de Harvard Business </a:t>
            </a:r>
            <a:r>
              <a:rPr lang="es-ES" sz="1400" dirty="0" err="1"/>
              <a:t>School</a:t>
            </a:r>
            <a:r>
              <a:rPr lang="es-ES" sz="1400" dirty="0"/>
              <a:t> y una Maestría en Administración Pública (MPA) de Harvard Kennedy </a:t>
            </a:r>
            <a:r>
              <a:rPr lang="es-ES" sz="1400" dirty="0" err="1"/>
              <a:t>School</a:t>
            </a:r>
            <a:r>
              <a:rPr lang="es-ES" sz="1400" dirty="0"/>
              <a:t>. En 2004 fue galardonado con el Premio Nacional de Economía del IMEF. Ha sido el Director Corporativo de Finanzas de GACM desde 2015. Ha sido asesor en proyectos de infraestructura en la SCT de 2012 a 2015. Trabajó para el equipo de Banca de Inversión con enfoque en Mercados Emergentes de J.P. Morgan en Londres de 2007 a 2011, durante 2006 trabajó en un fondo de cobertura en Nueva York y en 2005 fue asesor para la Representación Mexicana de la OCDE en Paris, de 2002 a 2004 trabajó como analista en Banco de México. Ha sido catedrático en el Instituto Tecnológico Autónomo de México (ITAM).</a:t>
            </a:r>
          </a:p>
          <a:p>
            <a:pPr marL="180975" lvl="0" indent="-180975" algn="just">
              <a:spcBef>
                <a:spcPts val="0"/>
              </a:spcBef>
              <a:spcAft>
                <a:spcPts val="600"/>
              </a:spcAft>
              <a:buClr>
                <a:srgbClr val="CD0000"/>
              </a:buClr>
              <a:buSzPct val="110000"/>
            </a:pPr>
            <a:r>
              <a:rPr lang="es-ES" sz="1400" b="1" dirty="0"/>
              <a:t>Ricardo Pavel Meza, Miembro del Comité Técnico. </a:t>
            </a:r>
          </a:p>
          <a:p>
            <a:pPr marL="180975" lvl="0" indent="-180975" algn="just">
              <a:spcBef>
                <a:spcPts val="0"/>
              </a:spcBef>
              <a:spcAft>
                <a:spcPts val="600"/>
              </a:spcAft>
              <a:buClr>
                <a:srgbClr val="CD0000"/>
              </a:buClr>
              <a:buSzPct val="110000"/>
            </a:pPr>
            <a:r>
              <a:rPr lang="es-ES" sz="1400" dirty="0"/>
              <a:t>Es Licenciado en Derecho por la Universidad Autónoma de Baja California y cuenta con estudios en: (i) Derecho Procesal Constitucional por la Universidad Panamericana (Maestría), (ii) Justicia Constitucional por la Universidad de Castilla La Mancha Toledo, España (Especialidad), (iii) Amparo por la Universidad Panamericana (Especialidad), (iv) Argumentación Jurídica por el Instituto Tecnológico Autónomo de México (Diplomado), (v) Derecho Judicial por la Universidad Panamericana y Universidad Austriaca en coordinación con el Colegio Nacional de Magistrados de Circuito y Jueces de Distrito del Poder Judicial de la Federación, Ciudad de México y Buenos Aires (Diplomado), y (vi) La Reforma Constitucional en Derechos Humanos por la Escuela Libre de Derecho (Diplomado). Comenzó su carrera como abogado en el Despacho Jurídico “</a:t>
            </a:r>
            <a:r>
              <a:rPr lang="es-ES" sz="1400" dirty="0" err="1"/>
              <a:t>Krasovsky</a:t>
            </a:r>
            <a:r>
              <a:rPr lang="es-ES" sz="1400" dirty="0"/>
              <a:t> Asociados, S.C.” para después incorporase en 2004 al sector público. Cuenta con más de 10 años de experiencia en el sector público, y actualmente se desempeña como Director Corporativo Jurídico en Grupo Aeroportuario de la Ciudad de México, adscrito al Poder Ejecutivo Federal.</a:t>
            </a:r>
            <a:endParaRPr lang="es-ES" sz="1100" dirty="0">
              <a:latin typeface="Century Gothic" panose="020B0502020202020204" pitchFamily="34" charset="0"/>
            </a:endParaRPr>
          </a:p>
        </p:txBody>
      </p:sp>
    </p:spTree>
    <p:extLst>
      <p:ext uri="{BB962C8B-B14F-4D97-AF65-F5344CB8AC3E}">
        <p14:creationId xmlns:p14="http://schemas.microsoft.com/office/powerpoint/2010/main" val="302724797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3998" y="288000"/>
            <a:ext cx="7590301" cy="631524"/>
          </a:xfrm>
        </p:spPr>
        <p:txBody>
          <a:bodyPr>
            <a:noAutofit/>
          </a:bodyPr>
          <a:lstStyle/>
          <a:p>
            <a:r>
              <a:rPr lang="es-ES" sz="2000" b="1" dirty="0">
                <a:latin typeface="Century Gothic" panose="020B0502020202020204" pitchFamily="34" charset="0"/>
              </a:rPr>
              <a:t>Anexo: Perfiles de miembros de Comité Técnico de la Fibra</a:t>
            </a:r>
            <a:endParaRPr lang="es-MX" sz="2000" b="1" dirty="0">
              <a:latin typeface="Century Gothic" panose="020B0502020202020204" pitchFamily="34" charset="0"/>
            </a:endParaRPr>
          </a:p>
        </p:txBody>
      </p:sp>
      <p:sp>
        <p:nvSpPr>
          <p:cNvPr id="12" name="CuadroTexto 11"/>
          <p:cNvSpPr txBox="1"/>
          <p:nvPr/>
        </p:nvSpPr>
        <p:spPr>
          <a:xfrm>
            <a:off x="143999" y="6648826"/>
            <a:ext cx="1052732" cy="360675"/>
          </a:xfrm>
          <a:prstGeom prst="rect">
            <a:avLst/>
          </a:prstGeom>
        </p:spPr>
        <p:txBody>
          <a:bodyPr wrap="none" rtlCol="0">
            <a:noAutofit/>
          </a:bodyPr>
          <a:lstStyle/>
          <a:p>
            <a:r>
              <a:rPr lang="es-ES" sz="800" dirty="0">
                <a:latin typeface="Century Gothic" pitchFamily="34" charset="0"/>
              </a:rPr>
              <a:t>Fuente: Prospecto de colocación NAICM</a:t>
            </a:r>
            <a:endParaRPr lang="es-MX" sz="900" dirty="0">
              <a:latin typeface="Century Gothic" pitchFamily="34" charset="0"/>
            </a:endParaRPr>
          </a:p>
        </p:txBody>
      </p:sp>
      <p:sp>
        <p:nvSpPr>
          <p:cNvPr id="3" name="2 Marcador de número de diapositiva"/>
          <p:cNvSpPr>
            <a:spLocks noGrp="1"/>
          </p:cNvSpPr>
          <p:nvPr>
            <p:ph type="sldNum" sz="quarter" idx="12"/>
          </p:nvPr>
        </p:nvSpPr>
        <p:spPr>
          <a:xfrm>
            <a:off x="6804248" y="6387437"/>
            <a:ext cx="2133600" cy="365125"/>
          </a:xfrm>
        </p:spPr>
        <p:txBody>
          <a:bodyPr/>
          <a:lstStyle/>
          <a:p>
            <a:fld id="{05E83AA4-A00D-4AA0-8FE8-B93C9F3EC141}" type="slidenum">
              <a:rPr lang="es-ES" altLang="es-MX" smtClean="0"/>
              <a:pPr/>
              <a:t>80</a:t>
            </a:fld>
            <a:endParaRPr lang="es-ES" altLang="es-MX" dirty="0"/>
          </a:p>
        </p:txBody>
      </p:sp>
      <p:sp>
        <p:nvSpPr>
          <p:cNvPr id="6" name="2 Marcador de contenido">
            <a:extLst>
              <a:ext uri="{FF2B5EF4-FFF2-40B4-BE49-F238E27FC236}">
                <a16:creationId xmlns:a16="http://schemas.microsoft.com/office/drawing/2014/main" xmlns="" id="{3F728BF1-3C4F-49CB-93D5-84A75819B4D5}"/>
              </a:ext>
            </a:extLst>
          </p:cNvPr>
          <p:cNvSpPr>
            <a:spLocks noGrp="1"/>
          </p:cNvSpPr>
          <p:nvPr>
            <p:ph idx="1"/>
          </p:nvPr>
        </p:nvSpPr>
        <p:spPr>
          <a:xfrm>
            <a:off x="143998" y="1124744"/>
            <a:ext cx="8747499" cy="360675"/>
          </a:xfrm>
        </p:spPr>
        <p:txBody>
          <a:bodyPr>
            <a:noAutofit/>
          </a:bodyPr>
          <a:lstStyle/>
          <a:p>
            <a:pPr marL="180975" lvl="0" indent="-180975" algn="just">
              <a:spcBef>
                <a:spcPts val="0"/>
              </a:spcBef>
              <a:spcAft>
                <a:spcPts val="600"/>
              </a:spcAft>
              <a:buClr>
                <a:srgbClr val="CD0000"/>
              </a:buClr>
              <a:buSzPct val="110000"/>
            </a:pPr>
            <a:r>
              <a:rPr lang="es-ES" sz="1400" b="1" dirty="0"/>
              <a:t>Eugenio Mendoza Guevara, Miembro Independiente del Comité Técnico. </a:t>
            </a:r>
          </a:p>
          <a:p>
            <a:pPr marL="180975" lvl="0" indent="-180975" algn="just">
              <a:spcBef>
                <a:spcPts val="0"/>
              </a:spcBef>
              <a:spcAft>
                <a:spcPts val="600"/>
              </a:spcAft>
              <a:buClr>
                <a:srgbClr val="CD0000"/>
              </a:buClr>
              <a:buSzPct val="110000"/>
            </a:pPr>
            <a:r>
              <a:rPr lang="es-ES" sz="1400" dirty="0"/>
              <a:t>Es Licenciado en Contaduría por la Universidad Iberoamericana y cuenta con estudios en materia de Administración de Negocios por la Universidad de Boston Collage. </a:t>
            </a:r>
            <a:r>
              <a:rPr lang="es-ES" sz="1400" b="1" dirty="0"/>
              <a:t>Eugenio Mendoza cuenta con más de 30 años de experiencia en asesoría financiera y obtención de financiamientos de capital y deuda para entes sub-soberanos</a:t>
            </a:r>
            <a:r>
              <a:rPr lang="es-ES" sz="1400" dirty="0"/>
              <a:t>, clientes corporativos y proyectos estructurados. Comenzó su carrera con Citibank en México participando en financiamientos de exportación. Actualmente es socio de LCA Prestadora de Servicios S. de R.L. donde ha liderado proyectos de estructuración de financiamientos de largo plazo y actividades de banca de inversión para proyectos como el Nuevo Aeropuerto de la Ciudad de México, Periférico de Monterrey, venta de activos carreteros de ICA, licitaciones en México para carreteras y plantas de generación de energía, autopista Perote-Xalapa, libramiento de La Piedad y Carretera Río Verde-Ciudad Valles, Carretera Monterrey-Saltillo, Autopista Monterrey-Cadereyta, y Central hidroeléctrica, entre muchos otros proyectos a lo largo de su carrera.</a:t>
            </a:r>
            <a:endParaRPr lang="es-ES" sz="1100" dirty="0">
              <a:latin typeface="Century Gothic" panose="020B0502020202020204" pitchFamily="34" charset="0"/>
            </a:endParaRPr>
          </a:p>
        </p:txBody>
      </p:sp>
    </p:spTree>
    <p:extLst>
      <p:ext uri="{BB962C8B-B14F-4D97-AF65-F5344CB8AC3E}">
        <p14:creationId xmlns:p14="http://schemas.microsoft.com/office/powerpoint/2010/main" val="172079534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3998" y="288000"/>
            <a:ext cx="7590301" cy="631524"/>
          </a:xfrm>
        </p:spPr>
        <p:txBody>
          <a:bodyPr>
            <a:noAutofit/>
          </a:bodyPr>
          <a:lstStyle/>
          <a:p>
            <a:r>
              <a:rPr lang="es-ES" sz="2000" b="1" dirty="0">
                <a:latin typeface="Century Gothic" panose="020B0502020202020204" pitchFamily="34" charset="0"/>
              </a:rPr>
              <a:t>Anexo: Perfiles de miembros de Comité Técnico de la Fibra</a:t>
            </a:r>
            <a:endParaRPr lang="es-MX" sz="2000" b="1" dirty="0">
              <a:latin typeface="Century Gothic" panose="020B0502020202020204" pitchFamily="34" charset="0"/>
            </a:endParaRPr>
          </a:p>
        </p:txBody>
      </p:sp>
      <p:sp>
        <p:nvSpPr>
          <p:cNvPr id="12" name="CuadroTexto 11"/>
          <p:cNvSpPr txBox="1"/>
          <p:nvPr/>
        </p:nvSpPr>
        <p:spPr>
          <a:xfrm>
            <a:off x="143999" y="6648826"/>
            <a:ext cx="1052732" cy="360675"/>
          </a:xfrm>
          <a:prstGeom prst="rect">
            <a:avLst/>
          </a:prstGeom>
        </p:spPr>
        <p:txBody>
          <a:bodyPr wrap="none" rtlCol="0">
            <a:noAutofit/>
          </a:bodyPr>
          <a:lstStyle/>
          <a:p>
            <a:r>
              <a:rPr lang="es-ES" sz="800" dirty="0">
                <a:latin typeface="Century Gothic" pitchFamily="34" charset="0"/>
              </a:rPr>
              <a:t>Fuente: Prospecto de colocación NAICM</a:t>
            </a:r>
            <a:endParaRPr lang="es-MX" sz="900" dirty="0">
              <a:latin typeface="Century Gothic" pitchFamily="34" charset="0"/>
            </a:endParaRPr>
          </a:p>
        </p:txBody>
      </p:sp>
      <p:sp>
        <p:nvSpPr>
          <p:cNvPr id="3" name="2 Marcador de número de diapositiva"/>
          <p:cNvSpPr>
            <a:spLocks noGrp="1"/>
          </p:cNvSpPr>
          <p:nvPr>
            <p:ph type="sldNum" sz="quarter" idx="12"/>
          </p:nvPr>
        </p:nvSpPr>
        <p:spPr>
          <a:xfrm>
            <a:off x="6804248" y="6387437"/>
            <a:ext cx="2133600" cy="365125"/>
          </a:xfrm>
        </p:spPr>
        <p:txBody>
          <a:bodyPr/>
          <a:lstStyle/>
          <a:p>
            <a:fld id="{05E83AA4-A00D-4AA0-8FE8-B93C9F3EC141}" type="slidenum">
              <a:rPr lang="es-ES" altLang="es-MX" smtClean="0"/>
              <a:pPr/>
              <a:t>81</a:t>
            </a:fld>
            <a:endParaRPr lang="es-ES" altLang="es-MX" dirty="0"/>
          </a:p>
        </p:txBody>
      </p:sp>
      <p:sp>
        <p:nvSpPr>
          <p:cNvPr id="6" name="2 Marcador de contenido">
            <a:extLst>
              <a:ext uri="{FF2B5EF4-FFF2-40B4-BE49-F238E27FC236}">
                <a16:creationId xmlns:a16="http://schemas.microsoft.com/office/drawing/2014/main" xmlns="" id="{3F728BF1-3C4F-49CB-93D5-84A75819B4D5}"/>
              </a:ext>
            </a:extLst>
          </p:cNvPr>
          <p:cNvSpPr>
            <a:spLocks noGrp="1"/>
          </p:cNvSpPr>
          <p:nvPr>
            <p:ph idx="1"/>
          </p:nvPr>
        </p:nvSpPr>
        <p:spPr>
          <a:xfrm>
            <a:off x="143998" y="1124744"/>
            <a:ext cx="8747499" cy="360675"/>
          </a:xfrm>
        </p:spPr>
        <p:txBody>
          <a:bodyPr>
            <a:noAutofit/>
          </a:bodyPr>
          <a:lstStyle/>
          <a:p>
            <a:pPr marL="180975" lvl="0" indent="-180975" algn="just">
              <a:spcBef>
                <a:spcPts val="0"/>
              </a:spcBef>
              <a:spcAft>
                <a:spcPts val="600"/>
              </a:spcAft>
              <a:buClr>
                <a:srgbClr val="CD0000"/>
              </a:buClr>
              <a:buSzPct val="110000"/>
            </a:pPr>
            <a:r>
              <a:rPr lang="es-ES" sz="1400" b="1" dirty="0"/>
              <a:t>Eugenio Mendoza Guevara, Miembro Independiente del Comité Técnico. </a:t>
            </a:r>
          </a:p>
          <a:p>
            <a:pPr marL="180975" lvl="0" indent="-180975" algn="just">
              <a:spcBef>
                <a:spcPts val="0"/>
              </a:spcBef>
              <a:spcAft>
                <a:spcPts val="600"/>
              </a:spcAft>
              <a:buClr>
                <a:srgbClr val="CD0000"/>
              </a:buClr>
              <a:buSzPct val="110000"/>
            </a:pPr>
            <a:r>
              <a:rPr lang="es-ES" sz="1400" dirty="0"/>
              <a:t>Es Licenciado en Contaduría por la Universidad Iberoamericana y cuenta con estudios en materia de Administración de Negocios por la Universidad de Boston Collage. </a:t>
            </a:r>
            <a:r>
              <a:rPr lang="es-ES" sz="1400" b="1" dirty="0"/>
              <a:t>Eugenio Mendoza cuenta con más de 30 años de experiencia en asesoría financiera y obtención de financiamientos de capital y deuda para entes sub-soberanos</a:t>
            </a:r>
            <a:r>
              <a:rPr lang="es-ES" sz="1400" dirty="0"/>
              <a:t>, clientes corporativos y proyectos estructurados. Comenzó su carrera con Citibank en México participando en financiamientos de exportación. Actualmente es socio de LCA Prestadora de Servicios S. de R.L. donde ha liderado proyectos de estructuración de financiamientos de largo plazo y actividades de banca de inversión para proyectos como el Nuevo Aeropuerto de la Ciudad de México, Periférico de Monterrey, venta de activos carreteros de ICA, licitaciones en México para carreteras y plantas de generación de energía, autopista Perote-Xalapa, libramiento de La Piedad y Carretera Río Verde-Ciudad Valles, Carretera Monterrey-Saltillo, Autopista Monterrey-Cadereyta, y Central hidroeléctrica, entre muchos otros proyectos a lo largo de su carrera.</a:t>
            </a:r>
            <a:endParaRPr lang="es-ES" sz="1100" dirty="0">
              <a:latin typeface="Century Gothic" panose="020B0502020202020204" pitchFamily="34" charset="0"/>
            </a:endParaRPr>
          </a:p>
        </p:txBody>
      </p:sp>
    </p:spTree>
    <p:extLst>
      <p:ext uri="{BB962C8B-B14F-4D97-AF65-F5344CB8AC3E}">
        <p14:creationId xmlns:p14="http://schemas.microsoft.com/office/powerpoint/2010/main" val="328425706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3998" y="288000"/>
            <a:ext cx="7590301" cy="631524"/>
          </a:xfrm>
        </p:spPr>
        <p:txBody>
          <a:bodyPr>
            <a:noAutofit/>
          </a:bodyPr>
          <a:lstStyle/>
          <a:p>
            <a:r>
              <a:rPr lang="es-ES" sz="2000" b="1" dirty="0">
                <a:latin typeface="Century Gothic" panose="020B0502020202020204" pitchFamily="34" charset="0"/>
              </a:rPr>
              <a:t>Anexo: Perfiles de miembros de Comité Técnico de la Fibra</a:t>
            </a:r>
            <a:endParaRPr lang="es-MX" sz="2000" b="1" dirty="0">
              <a:latin typeface="Century Gothic" panose="020B0502020202020204" pitchFamily="34" charset="0"/>
            </a:endParaRPr>
          </a:p>
        </p:txBody>
      </p:sp>
      <p:sp>
        <p:nvSpPr>
          <p:cNvPr id="12" name="CuadroTexto 11"/>
          <p:cNvSpPr txBox="1"/>
          <p:nvPr/>
        </p:nvSpPr>
        <p:spPr>
          <a:xfrm>
            <a:off x="143999" y="6648826"/>
            <a:ext cx="1052732" cy="360675"/>
          </a:xfrm>
          <a:prstGeom prst="rect">
            <a:avLst/>
          </a:prstGeom>
        </p:spPr>
        <p:txBody>
          <a:bodyPr wrap="none" rtlCol="0">
            <a:noAutofit/>
          </a:bodyPr>
          <a:lstStyle/>
          <a:p>
            <a:r>
              <a:rPr lang="es-ES" sz="800" dirty="0">
                <a:latin typeface="Century Gothic" pitchFamily="34" charset="0"/>
              </a:rPr>
              <a:t>Fuente: Prospecto de colocación NAICM</a:t>
            </a:r>
            <a:endParaRPr lang="es-MX" sz="900" dirty="0">
              <a:latin typeface="Century Gothic" pitchFamily="34" charset="0"/>
            </a:endParaRPr>
          </a:p>
        </p:txBody>
      </p:sp>
      <p:sp>
        <p:nvSpPr>
          <p:cNvPr id="3" name="2 Marcador de número de diapositiva"/>
          <p:cNvSpPr>
            <a:spLocks noGrp="1"/>
          </p:cNvSpPr>
          <p:nvPr>
            <p:ph type="sldNum" sz="quarter" idx="12"/>
          </p:nvPr>
        </p:nvSpPr>
        <p:spPr>
          <a:xfrm>
            <a:off x="6804248" y="6387437"/>
            <a:ext cx="2133600" cy="365125"/>
          </a:xfrm>
        </p:spPr>
        <p:txBody>
          <a:bodyPr/>
          <a:lstStyle/>
          <a:p>
            <a:fld id="{05E83AA4-A00D-4AA0-8FE8-B93C9F3EC141}" type="slidenum">
              <a:rPr lang="es-ES" altLang="es-MX" smtClean="0"/>
              <a:pPr/>
              <a:t>82</a:t>
            </a:fld>
            <a:endParaRPr lang="es-ES" altLang="es-MX" dirty="0"/>
          </a:p>
        </p:txBody>
      </p:sp>
      <p:sp>
        <p:nvSpPr>
          <p:cNvPr id="6" name="2 Marcador de contenido">
            <a:extLst>
              <a:ext uri="{FF2B5EF4-FFF2-40B4-BE49-F238E27FC236}">
                <a16:creationId xmlns:a16="http://schemas.microsoft.com/office/drawing/2014/main" xmlns="" id="{3F728BF1-3C4F-49CB-93D5-84A75819B4D5}"/>
              </a:ext>
            </a:extLst>
          </p:cNvPr>
          <p:cNvSpPr>
            <a:spLocks noGrp="1"/>
          </p:cNvSpPr>
          <p:nvPr>
            <p:ph idx="1"/>
          </p:nvPr>
        </p:nvSpPr>
        <p:spPr>
          <a:xfrm>
            <a:off x="143998" y="1124744"/>
            <a:ext cx="8747499" cy="360675"/>
          </a:xfrm>
        </p:spPr>
        <p:txBody>
          <a:bodyPr>
            <a:noAutofit/>
          </a:bodyPr>
          <a:lstStyle/>
          <a:p>
            <a:pPr marL="180975" lvl="0" indent="-180975" algn="just">
              <a:spcBef>
                <a:spcPts val="0"/>
              </a:spcBef>
              <a:spcAft>
                <a:spcPts val="600"/>
              </a:spcAft>
              <a:buClr>
                <a:srgbClr val="CD0000"/>
              </a:buClr>
              <a:buSzPct val="110000"/>
            </a:pPr>
            <a:r>
              <a:rPr lang="es-ES" sz="1400" b="1" dirty="0"/>
              <a:t>Antonio Hugo </a:t>
            </a:r>
            <a:r>
              <a:rPr lang="es-ES" sz="1400" b="1" dirty="0" err="1"/>
              <a:t>Franck</a:t>
            </a:r>
            <a:r>
              <a:rPr lang="es-ES" sz="1400" b="1" dirty="0"/>
              <a:t> Cabrera, Miembro Independiente del Comité Técnico. </a:t>
            </a:r>
          </a:p>
          <a:p>
            <a:pPr marL="180975" lvl="0" indent="-180975" algn="just">
              <a:spcBef>
                <a:spcPts val="0"/>
              </a:spcBef>
              <a:spcAft>
                <a:spcPts val="600"/>
              </a:spcAft>
              <a:buClr>
                <a:srgbClr val="CD0000"/>
              </a:buClr>
              <a:buSzPct val="110000"/>
            </a:pPr>
            <a:r>
              <a:rPr lang="es-ES" sz="1400" b="1" dirty="0"/>
              <a:t>Es Licenciado en Derecho por la Universidad Iberoamericana </a:t>
            </a:r>
            <a:r>
              <a:rPr lang="es-ES" sz="1400" dirty="0"/>
              <a:t>y cuenta con estudios en materia de derecho por la Universidad de Houston. Antonio </a:t>
            </a:r>
            <a:r>
              <a:rPr lang="es-ES" sz="1400" dirty="0" err="1"/>
              <a:t>Franck</a:t>
            </a:r>
            <a:r>
              <a:rPr lang="es-ES" sz="1400" dirty="0"/>
              <a:t> enfoca su práctica en derecho corporativo, financiero y mercado de valores asistiendo a empresas en México y en el extranjero. </a:t>
            </a:r>
            <a:r>
              <a:rPr lang="es-ES" sz="1400" b="1" dirty="0"/>
              <a:t>También cuenta con experiencia para estructurar y negociar operaciones de fusiones y adquisiciones, y asociaciones estratégicas. </a:t>
            </a:r>
            <a:r>
              <a:rPr lang="es-ES" sz="1400" dirty="0"/>
              <a:t>Tiene 40 años de experiencia trabajando con clientes en los Estados Unidos de América y en todo el mundo. Previo a su integración a Jones Day en 2014, participó en una amplia variedad de asuntos legales, incluyendo la </a:t>
            </a:r>
            <a:r>
              <a:rPr lang="es-ES" sz="1400" b="1" dirty="0"/>
              <a:t>estructura y financiamiento de proyectos de energía eléctrica </a:t>
            </a:r>
            <a:r>
              <a:rPr lang="es-ES" sz="1400" dirty="0"/>
              <a:t>tales como Gasoducto de Chihuahua Samalayuca y Mérida III, participó en la constitución de Banco </a:t>
            </a:r>
            <a:r>
              <a:rPr lang="es-ES" sz="1400" dirty="0" err="1"/>
              <a:t>Finterra</a:t>
            </a:r>
            <a:r>
              <a:rPr lang="es-ES" sz="1400" dirty="0"/>
              <a:t>, Banco Azteca, Banco Multiva y BanCoppel entre otras instituciones financieras incluyendo sofoles; fue miembro de un panel arbitral del ICC en un proceso para resolver las diferencias entre una compañía mexicana y otra norteamericana, y actuó como asesor legal del Grupo de Bancos que asesoraron al gobierno de México durante la Reestructura de la Deuda Pública de 1982 a 1992. Ha sido catedrático en Derecho Mercantil y Deontología Jurídica en la Universidad Iberoamericana así como en la Escuela Libre de Derecho. </a:t>
            </a:r>
            <a:r>
              <a:rPr lang="es-ES" sz="1400" b="1" dirty="0"/>
              <a:t>Ha actuado como miembro del Consejo de Administración de varias compañías incluyendo Farmacias del Ahorro, Grupo Coppel, Mexicana de Cananea, Sears </a:t>
            </a:r>
            <a:r>
              <a:rPr lang="es-ES" sz="1400" b="1" dirty="0" err="1"/>
              <a:t>Roebuck</a:t>
            </a:r>
            <a:r>
              <a:rPr lang="es-ES" sz="1400" b="1" dirty="0"/>
              <a:t> de México y Grupo Financiero IXE, entre otras. Es Presidente del Comité Legislativo de Análisis del Consejo Coordinador Empresarial </a:t>
            </a:r>
            <a:r>
              <a:rPr lang="es-ES" sz="1400" dirty="0"/>
              <a:t>y miembro de la Comisión de Honor y Justicia de la Barra Mexicana de Abogados. Es miembro del Comité de Mejores Prácticas Corporativas, quienes tienen a su cargo la revisión, elaboración y actualización del Código de Mejores Prácticas Corporativas. </a:t>
            </a:r>
            <a:endParaRPr lang="es-ES" sz="1100" dirty="0">
              <a:latin typeface="Century Gothic" panose="020B0502020202020204" pitchFamily="34" charset="0"/>
            </a:endParaRPr>
          </a:p>
        </p:txBody>
      </p:sp>
    </p:spTree>
    <p:extLst>
      <p:ext uri="{BB962C8B-B14F-4D97-AF65-F5344CB8AC3E}">
        <p14:creationId xmlns:p14="http://schemas.microsoft.com/office/powerpoint/2010/main" val="232067277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3998" y="288000"/>
            <a:ext cx="7590301" cy="631524"/>
          </a:xfrm>
        </p:spPr>
        <p:txBody>
          <a:bodyPr>
            <a:noAutofit/>
          </a:bodyPr>
          <a:lstStyle/>
          <a:p>
            <a:r>
              <a:rPr lang="es-ES" sz="2000" b="1" dirty="0">
                <a:latin typeface="Century Gothic" panose="020B0502020202020204" pitchFamily="34" charset="0"/>
              </a:rPr>
              <a:t>Anexo: Perfiles de miembros de Comité Técnico de la Fibra</a:t>
            </a:r>
            <a:endParaRPr lang="es-MX" sz="2000" b="1" dirty="0">
              <a:latin typeface="Century Gothic" panose="020B0502020202020204" pitchFamily="34" charset="0"/>
            </a:endParaRPr>
          </a:p>
        </p:txBody>
      </p:sp>
      <p:sp>
        <p:nvSpPr>
          <p:cNvPr id="12" name="CuadroTexto 11"/>
          <p:cNvSpPr txBox="1"/>
          <p:nvPr/>
        </p:nvSpPr>
        <p:spPr>
          <a:xfrm>
            <a:off x="143999" y="6648826"/>
            <a:ext cx="1052732" cy="360675"/>
          </a:xfrm>
          <a:prstGeom prst="rect">
            <a:avLst/>
          </a:prstGeom>
        </p:spPr>
        <p:txBody>
          <a:bodyPr wrap="none" rtlCol="0">
            <a:noAutofit/>
          </a:bodyPr>
          <a:lstStyle/>
          <a:p>
            <a:r>
              <a:rPr lang="es-ES" sz="800" dirty="0">
                <a:latin typeface="Century Gothic" pitchFamily="34" charset="0"/>
              </a:rPr>
              <a:t>Fuente: Prospecto de colocación NAICM</a:t>
            </a:r>
            <a:endParaRPr lang="es-MX" sz="900" dirty="0">
              <a:latin typeface="Century Gothic" pitchFamily="34" charset="0"/>
            </a:endParaRPr>
          </a:p>
        </p:txBody>
      </p:sp>
      <p:sp>
        <p:nvSpPr>
          <p:cNvPr id="3" name="2 Marcador de número de diapositiva"/>
          <p:cNvSpPr>
            <a:spLocks noGrp="1"/>
          </p:cNvSpPr>
          <p:nvPr>
            <p:ph type="sldNum" sz="quarter" idx="12"/>
          </p:nvPr>
        </p:nvSpPr>
        <p:spPr>
          <a:xfrm>
            <a:off x="6804248" y="6387437"/>
            <a:ext cx="2133600" cy="365125"/>
          </a:xfrm>
        </p:spPr>
        <p:txBody>
          <a:bodyPr/>
          <a:lstStyle/>
          <a:p>
            <a:fld id="{05E83AA4-A00D-4AA0-8FE8-B93C9F3EC141}" type="slidenum">
              <a:rPr lang="es-ES" altLang="es-MX" smtClean="0"/>
              <a:pPr/>
              <a:t>83</a:t>
            </a:fld>
            <a:endParaRPr lang="es-ES" altLang="es-MX" dirty="0"/>
          </a:p>
        </p:txBody>
      </p:sp>
      <p:sp>
        <p:nvSpPr>
          <p:cNvPr id="6" name="2 Marcador de contenido">
            <a:extLst>
              <a:ext uri="{FF2B5EF4-FFF2-40B4-BE49-F238E27FC236}">
                <a16:creationId xmlns:a16="http://schemas.microsoft.com/office/drawing/2014/main" xmlns="" id="{3F728BF1-3C4F-49CB-93D5-84A75819B4D5}"/>
              </a:ext>
            </a:extLst>
          </p:cNvPr>
          <p:cNvSpPr>
            <a:spLocks noGrp="1"/>
          </p:cNvSpPr>
          <p:nvPr>
            <p:ph idx="1"/>
          </p:nvPr>
        </p:nvSpPr>
        <p:spPr>
          <a:xfrm>
            <a:off x="143998" y="1124744"/>
            <a:ext cx="8747499" cy="360675"/>
          </a:xfrm>
        </p:spPr>
        <p:txBody>
          <a:bodyPr>
            <a:noAutofit/>
          </a:bodyPr>
          <a:lstStyle/>
          <a:p>
            <a:pPr marL="180975" lvl="0" indent="-180975" algn="just">
              <a:spcBef>
                <a:spcPts val="0"/>
              </a:spcBef>
              <a:spcAft>
                <a:spcPts val="600"/>
              </a:spcAft>
              <a:buClr>
                <a:srgbClr val="CD0000"/>
              </a:buClr>
              <a:buSzPct val="110000"/>
            </a:pPr>
            <a:r>
              <a:rPr lang="es-ES" sz="1400" b="1" dirty="0"/>
              <a:t>Leopoldo Eduardo Burillo </a:t>
            </a:r>
            <a:r>
              <a:rPr lang="es-ES" sz="1400" b="1" dirty="0" err="1"/>
              <a:t>Eguialis</a:t>
            </a:r>
            <a:r>
              <a:rPr lang="es-ES" sz="1400" b="1" dirty="0"/>
              <a:t>, Miembro Independiente del Comité Técnico. </a:t>
            </a:r>
          </a:p>
          <a:p>
            <a:pPr marL="180975" lvl="0" indent="-180975" algn="just">
              <a:spcBef>
                <a:spcPts val="0"/>
              </a:spcBef>
              <a:spcAft>
                <a:spcPts val="600"/>
              </a:spcAft>
              <a:buClr>
                <a:srgbClr val="CD0000"/>
              </a:buClr>
              <a:buSzPct val="110000"/>
            </a:pPr>
            <a:r>
              <a:rPr lang="es-ES" sz="1400" dirty="0"/>
              <a:t>Cuenta con más de </a:t>
            </a:r>
            <a:r>
              <a:rPr lang="es-ES" sz="1400" b="1" dirty="0"/>
              <a:t>27 años de experiencia en banca de inversión, financiamiento estructurado, banca corporativa, reestructuraciones financieras y colocaciones públicas y privadas de deuda y capital. </a:t>
            </a:r>
            <a:r>
              <a:rPr lang="es-ES" sz="1400" dirty="0"/>
              <a:t>Ha asesorado a múltiples compañías, tanto locales, como internacionales, entre otras, se encuentran </a:t>
            </a:r>
            <a:r>
              <a:rPr lang="es-ES" sz="1400" dirty="0" err="1"/>
              <a:t>Pinebridge</a:t>
            </a:r>
            <a:r>
              <a:rPr lang="es-ES" sz="1400" dirty="0"/>
              <a:t> </a:t>
            </a:r>
            <a:r>
              <a:rPr lang="es-ES" sz="1400" dirty="0" err="1"/>
              <a:t>Investments</a:t>
            </a:r>
            <a:r>
              <a:rPr lang="es-ES" sz="1400" dirty="0"/>
              <a:t>, Grupo Pegaso, SURA, </a:t>
            </a:r>
            <a:r>
              <a:rPr lang="es-ES" sz="1400" dirty="0" err="1"/>
              <a:t>Neology</a:t>
            </a:r>
            <a:r>
              <a:rPr lang="es-ES" sz="1400" dirty="0"/>
              <a:t>, Deutsche Bank, HSBC, Media </a:t>
            </a:r>
            <a:r>
              <a:rPr lang="es-ES" sz="1400" dirty="0" err="1"/>
              <a:t>Products</a:t>
            </a:r>
            <a:r>
              <a:rPr lang="es-ES" sz="1400" dirty="0"/>
              <a:t>, CI Banco, Arcelor </a:t>
            </a:r>
            <a:r>
              <a:rPr lang="es-ES" sz="1400" dirty="0" err="1"/>
              <a:t>Mittal</a:t>
            </a:r>
            <a:r>
              <a:rPr lang="es-ES" sz="1400" dirty="0"/>
              <a:t>, Afore XXI, </a:t>
            </a:r>
            <a:r>
              <a:rPr lang="es-ES" sz="1400" dirty="0" err="1"/>
              <a:t>Prudential</a:t>
            </a:r>
            <a:r>
              <a:rPr lang="es-ES" sz="1400" dirty="0"/>
              <a:t> </a:t>
            </a:r>
            <a:r>
              <a:rPr lang="es-ES" sz="1400" dirty="0" err="1"/>
              <a:t>Financial</a:t>
            </a:r>
            <a:r>
              <a:rPr lang="es-ES" sz="1400" dirty="0"/>
              <a:t>, Alta </a:t>
            </a:r>
            <a:r>
              <a:rPr lang="es-ES" sz="1400" dirty="0" err="1"/>
              <a:t>Growth</a:t>
            </a:r>
            <a:r>
              <a:rPr lang="es-ES" sz="1400" dirty="0"/>
              <a:t> Capital, Henkel </a:t>
            </a:r>
            <a:r>
              <a:rPr lang="es-ES" sz="1400" dirty="0" err="1"/>
              <a:t>KGaA</a:t>
            </a:r>
            <a:r>
              <a:rPr lang="es-ES" sz="1400" dirty="0"/>
              <a:t>, Nacional Financiera, Banobras, Lockheed Martin, General Electric, General Motors Electro-Motive </a:t>
            </a:r>
            <a:r>
              <a:rPr lang="es-ES" sz="1400" dirty="0" err="1"/>
              <a:t>Division</a:t>
            </a:r>
            <a:r>
              <a:rPr lang="es-ES" sz="1400" dirty="0"/>
              <a:t>, Grupo ICA, Mexichem y Corporación Scribe. Actualmente el señor Burillo </a:t>
            </a:r>
            <a:r>
              <a:rPr lang="es-ES" sz="1400" b="1" dirty="0"/>
              <a:t>es socio director de </a:t>
            </a:r>
            <a:r>
              <a:rPr lang="es-ES" sz="1400" b="1" dirty="0" err="1"/>
              <a:t>Fimecap</a:t>
            </a:r>
            <a:r>
              <a:rPr lang="es-ES" sz="1400" b="1" dirty="0"/>
              <a:t> S.A. de C.V. y ocupó anteriormente el cargo de </a:t>
            </a:r>
            <a:r>
              <a:rPr lang="es-ES" sz="1400" b="1" dirty="0" err="1"/>
              <a:t>Managing</a:t>
            </a:r>
            <a:r>
              <a:rPr lang="es-ES" sz="1400" b="1" dirty="0"/>
              <a:t> Director, Head </a:t>
            </a:r>
            <a:r>
              <a:rPr lang="es-ES" sz="1400" b="1" dirty="0" err="1"/>
              <a:t>of</a:t>
            </a:r>
            <a:r>
              <a:rPr lang="es-ES" sz="1400" b="1" dirty="0"/>
              <a:t> </a:t>
            </a:r>
            <a:r>
              <a:rPr lang="es-ES" sz="1400" b="1" dirty="0" err="1"/>
              <a:t>Corporate</a:t>
            </a:r>
            <a:r>
              <a:rPr lang="es-ES" sz="1400" b="1" dirty="0"/>
              <a:t> </a:t>
            </a:r>
            <a:r>
              <a:rPr lang="es-ES" sz="1400" b="1" dirty="0" err="1"/>
              <a:t>Finance</a:t>
            </a:r>
            <a:r>
              <a:rPr lang="es-ES" sz="1400" b="1" dirty="0"/>
              <a:t>/M&amp;A para </a:t>
            </a:r>
            <a:r>
              <a:rPr lang="es-ES" sz="1400" b="1" dirty="0" err="1"/>
              <a:t>The</a:t>
            </a:r>
            <a:r>
              <a:rPr lang="es-ES" sz="1400" b="1" dirty="0"/>
              <a:t> Royal Bank </a:t>
            </a:r>
            <a:r>
              <a:rPr lang="es-ES" sz="1400" b="1" dirty="0" err="1"/>
              <a:t>of</a:t>
            </a:r>
            <a:r>
              <a:rPr lang="es-ES" sz="1400" b="1" dirty="0"/>
              <a:t> Scotland en México</a:t>
            </a:r>
            <a:r>
              <a:rPr lang="es-ES" sz="1400" dirty="0"/>
              <a:t>. Fue Head </a:t>
            </a:r>
            <a:r>
              <a:rPr lang="es-ES" sz="1400" dirty="0" err="1"/>
              <a:t>of</a:t>
            </a:r>
            <a:r>
              <a:rPr lang="es-ES" sz="1400" dirty="0"/>
              <a:t> Client </a:t>
            </a:r>
            <a:r>
              <a:rPr lang="es-ES" sz="1400" dirty="0" err="1"/>
              <a:t>Coverage</a:t>
            </a:r>
            <a:r>
              <a:rPr lang="es-ES" sz="1400" dirty="0"/>
              <a:t> para ABN AMRO México y Socio Director en </a:t>
            </a:r>
            <a:r>
              <a:rPr lang="es-ES" sz="1400" dirty="0" err="1"/>
              <a:t>Serficor</a:t>
            </a:r>
            <a:r>
              <a:rPr lang="es-ES" sz="1400" dirty="0"/>
              <a:t> S.A. de C.V. El señor Burillo ha participado en los </a:t>
            </a:r>
            <a:r>
              <a:rPr lang="es-ES" sz="1400" b="1" dirty="0"/>
              <a:t>consejos de las siguientes empresas: Afore XXI</a:t>
            </a:r>
            <a:r>
              <a:rPr lang="es-ES" sz="1400" dirty="0"/>
              <a:t>, Car </a:t>
            </a:r>
            <a:r>
              <a:rPr lang="es-ES" sz="1400" dirty="0" err="1"/>
              <a:t>Mart</a:t>
            </a:r>
            <a:r>
              <a:rPr lang="es-ES" sz="1400" dirty="0"/>
              <a:t> (subsidiaria de Lo-Jack </a:t>
            </a:r>
            <a:r>
              <a:rPr lang="es-ES" sz="1400" dirty="0" err="1"/>
              <a:t>Corporation</a:t>
            </a:r>
            <a:r>
              <a:rPr lang="es-ES" sz="1400" dirty="0"/>
              <a:t>), Alta </a:t>
            </a:r>
            <a:r>
              <a:rPr lang="es-ES" sz="1400" dirty="0" err="1"/>
              <a:t>Growth</a:t>
            </a:r>
            <a:r>
              <a:rPr lang="es-ES" sz="1400" dirty="0"/>
              <a:t> Capital, International Network </a:t>
            </a:r>
            <a:r>
              <a:rPr lang="es-ES" sz="1400" dirty="0" err="1"/>
              <a:t>of</a:t>
            </a:r>
            <a:r>
              <a:rPr lang="es-ES" sz="1400" dirty="0"/>
              <a:t> M&amp;A </a:t>
            </a:r>
            <a:r>
              <a:rPr lang="es-ES" sz="1400" dirty="0" err="1"/>
              <a:t>Partners</a:t>
            </a:r>
            <a:r>
              <a:rPr lang="es-ES" sz="1400" dirty="0"/>
              <a:t>, </a:t>
            </a:r>
            <a:r>
              <a:rPr lang="es-ES" sz="1400" dirty="0" err="1"/>
              <a:t>Association</a:t>
            </a:r>
            <a:r>
              <a:rPr lang="es-ES" sz="1400" dirty="0"/>
              <a:t> </a:t>
            </a:r>
            <a:r>
              <a:rPr lang="es-ES" sz="1400" dirty="0" err="1"/>
              <a:t>of</a:t>
            </a:r>
            <a:r>
              <a:rPr lang="es-ES" sz="1400" dirty="0"/>
              <a:t> International </a:t>
            </a:r>
            <a:r>
              <a:rPr lang="es-ES" sz="1400" dirty="0" err="1"/>
              <a:t>Corporate</a:t>
            </a:r>
            <a:r>
              <a:rPr lang="es-ES" sz="1400" dirty="0"/>
              <a:t> </a:t>
            </a:r>
            <a:r>
              <a:rPr lang="es-ES" sz="1400" dirty="0" err="1"/>
              <a:t>Advisors</a:t>
            </a:r>
            <a:r>
              <a:rPr lang="es-ES" sz="1400" dirty="0"/>
              <a:t> y Club de Golf Chapultepec.</a:t>
            </a:r>
            <a:endParaRPr lang="es-ES" sz="1100" dirty="0">
              <a:latin typeface="Century Gothic" panose="020B0502020202020204" pitchFamily="34" charset="0"/>
            </a:endParaRPr>
          </a:p>
        </p:txBody>
      </p:sp>
    </p:spTree>
    <p:extLst>
      <p:ext uri="{BB962C8B-B14F-4D97-AF65-F5344CB8AC3E}">
        <p14:creationId xmlns:p14="http://schemas.microsoft.com/office/powerpoint/2010/main" val="424482723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3998" y="288000"/>
            <a:ext cx="7590301" cy="631524"/>
          </a:xfrm>
        </p:spPr>
        <p:txBody>
          <a:bodyPr>
            <a:noAutofit/>
          </a:bodyPr>
          <a:lstStyle/>
          <a:p>
            <a:r>
              <a:rPr lang="es-ES" sz="2000" b="1" dirty="0">
                <a:latin typeface="Century Gothic" panose="020B0502020202020204" pitchFamily="34" charset="0"/>
              </a:rPr>
              <a:t>Anexo: Perfiles de miembros de Comité Técnico de la Fibra</a:t>
            </a:r>
            <a:endParaRPr lang="es-MX" sz="2000" b="1" dirty="0">
              <a:latin typeface="Century Gothic" panose="020B0502020202020204" pitchFamily="34" charset="0"/>
            </a:endParaRPr>
          </a:p>
        </p:txBody>
      </p:sp>
      <p:sp>
        <p:nvSpPr>
          <p:cNvPr id="12" name="CuadroTexto 11"/>
          <p:cNvSpPr txBox="1"/>
          <p:nvPr/>
        </p:nvSpPr>
        <p:spPr>
          <a:xfrm>
            <a:off x="143999" y="6648826"/>
            <a:ext cx="1052732" cy="360675"/>
          </a:xfrm>
          <a:prstGeom prst="rect">
            <a:avLst/>
          </a:prstGeom>
        </p:spPr>
        <p:txBody>
          <a:bodyPr wrap="none" rtlCol="0">
            <a:noAutofit/>
          </a:bodyPr>
          <a:lstStyle/>
          <a:p>
            <a:r>
              <a:rPr lang="es-ES" sz="800" dirty="0">
                <a:latin typeface="Century Gothic" pitchFamily="34" charset="0"/>
              </a:rPr>
              <a:t>Fuente: Prospecto de colocación NAICM</a:t>
            </a:r>
            <a:endParaRPr lang="es-MX" sz="900" dirty="0">
              <a:latin typeface="Century Gothic" pitchFamily="34" charset="0"/>
            </a:endParaRPr>
          </a:p>
        </p:txBody>
      </p:sp>
      <p:sp>
        <p:nvSpPr>
          <p:cNvPr id="3" name="2 Marcador de número de diapositiva"/>
          <p:cNvSpPr>
            <a:spLocks noGrp="1"/>
          </p:cNvSpPr>
          <p:nvPr>
            <p:ph type="sldNum" sz="quarter" idx="12"/>
          </p:nvPr>
        </p:nvSpPr>
        <p:spPr>
          <a:xfrm>
            <a:off x="6804248" y="6387437"/>
            <a:ext cx="2133600" cy="365125"/>
          </a:xfrm>
        </p:spPr>
        <p:txBody>
          <a:bodyPr/>
          <a:lstStyle/>
          <a:p>
            <a:fld id="{05E83AA4-A00D-4AA0-8FE8-B93C9F3EC141}" type="slidenum">
              <a:rPr lang="es-ES" altLang="es-MX" smtClean="0"/>
              <a:pPr/>
              <a:t>84</a:t>
            </a:fld>
            <a:endParaRPr lang="es-ES" altLang="es-MX" dirty="0"/>
          </a:p>
        </p:txBody>
      </p:sp>
      <p:sp>
        <p:nvSpPr>
          <p:cNvPr id="6" name="2 Marcador de contenido">
            <a:extLst>
              <a:ext uri="{FF2B5EF4-FFF2-40B4-BE49-F238E27FC236}">
                <a16:creationId xmlns:a16="http://schemas.microsoft.com/office/drawing/2014/main" xmlns="" id="{3F728BF1-3C4F-49CB-93D5-84A75819B4D5}"/>
              </a:ext>
            </a:extLst>
          </p:cNvPr>
          <p:cNvSpPr>
            <a:spLocks noGrp="1"/>
          </p:cNvSpPr>
          <p:nvPr>
            <p:ph idx="1"/>
          </p:nvPr>
        </p:nvSpPr>
        <p:spPr>
          <a:xfrm>
            <a:off x="143998" y="1124744"/>
            <a:ext cx="8747499" cy="360675"/>
          </a:xfrm>
        </p:spPr>
        <p:txBody>
          <a:bodyPr>
            <a:noAutofit/>
          </a:bodyPr>
          <a:lstStyle/>
          <a:p>
            <a:pPr marL="180975" lvl="0" indent="-180975" algn="just">
              <a:spcBef>
                <a:spcPts val="0"/>
              </a:spcBef>
              <a:spcAft>
                <a:spcPts val="600"/>
              </a:spcAft>
              <a:buClr>
                <a:srgbClr val="CD0000"/>
              </a:buClr>
              <a:buSzPct val="110000"/>
            </a:pPr>
            <a:r>
              <a:rPr lang="es-ES" sz="1400" b="1" dirty="0"/>
              <a:t>Marcelo Armando Guajardo Vizcaya, Miembro Independiente del Comité Técnico. </a:t>
            </a:r>
          </a:p>
          <a:p>
            <a:pPr marL="180975" lvl="0" indent="-180975" algn="just">
              <a:spcBef>
                <a:spcPts val="0"/>
              </a:spcBef>
              <a:spcAft>
                <a:spcPts val="600"/>
              </a:spcAft>
              <a:buClr>
                <a:srgbClr val="CD0000"/>
              </a:buClr>
              <a:buSzPct val="110000"/>
            </a:pPr>
            <a:r>
              <a:rPr lang="es-ES" sz="1400" b="1" dirty="0"/>
              <a:t>Es Licenciado en Administración de Empresas por el Instituto Tecnológico de Monterrey y cuenta con un MBA con especialidad en Finanzas por el Instituto Tecnológico de Monterrey. </a:t>
            </a:r>
            <a:r>
              <a:rPr lang="es-ES" sz="1400" dirty="0"/>
              <a:t>Marcelo Guajardo cuenta con una experiencia acumulada en el Sistema Financiero Mexicano durante 33 años y los últimos tres años como desarrollador inmobiliario. Su visión y experiencia orientada a resultados en la administración integral de áreas y equipos de trabajo. Tiene un amplio </a:t>
            </a:r>
            <a:r>
              <a:rPr lang="es-ES" sz="1400" b="1" dirty="0"/>
              <a:t>conocimiento en la estructuración y otorgamiento de crédito a empresas </a:t>
            </a:r>
            <a:r>
              <a:rPr lang="es-ES" sz="1400" dirty="0"/>
              <a:t>con un rol activo en comités de crédito, manejo de fuerzas de venta en la banca empresarial, comercial, patrimonial y privada y de consumo, administración de canales de venta, control del gasto, cartera vencida, estrategias de venta y criterios de rentabilidad entre otros. </a:t>
            </a:r>
            <a:r>
              <a:rPr lang="es-ES" sz="1400" b="1" dirty="0"/>
              <a:t>Actualmente es socio de Desarrollos inmobiliarios, armado de proyectos, construcción y comercialización en Grupo Habitable </a:t>
            </a:r>
            <a:r>
              <a:rPr lang="es-ES" sz="1400" b="1" dirty="0" err="1"/>
              <a:t>Camart</a:t>
            </a:r>
            <a:r>
              <a:rPr lang="es-ES" sz="1400" b="1" dirty="0"/>
              <a:t>, S.A. de C.V</a:t>
            </a:r>
            <a:r>
              <a:rPr lang="es-ES" sz="1400" dirty="0"/>
              <a:t>.</a:t>
            </a:r>
            <a:endParaRPr lang="es-ES" sz="1100" dirty="0">
              <a:latin typeface="Century Gothic" panose="020B0502020202020204" pitchFamily="34" charset="0"/>
            </a:endParaRPr>
          </a:p>
        </p:txBody>
      </p:sp>
    </p:spTree>
    <p:extLst>
      <p:ext uri="{BB962C8B-B14F-4D97-AF65-F5344CB8AC3E}">
        <p14:creationId xmlns:p14="http://schemas.microsoft.com/office/powerpoint/2010/main" val="172511140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3998" y="288000"/>
            <a:ext cx="7590301" cy="631524"/>
          </a:xfrm>
        </p:spPr>
        <p:txBody>
          <a:bodyPr>
            <a:noAutofit/>
          </a:bodyPr>
          <a:lstStyle/>
          <a:p>
            <a:r>
              <a:rPr lang="es-ES" sz="2000" b="1" dirty="0">
                <a:latin typeface="Century Gothic" panose="020B0502020202020204" pitchFamily="34" charset="0"/>
              </a:rPr>
              <a:t>Anexo: Perfiles de miembros de Comité Técnico de la Fibra</a:t>
            </a:r>
            <a:endParaRPr lang="es-MX" sz="2000" b="1" dirty="0">
              <a:latin typeface="Century Gothic" panose="020B0502020202020204" pitchFamily="34" charset="0"/>
            </a:endParaRPr>
          </a:p>
        </p:txBody>
      </p:sp>
      <p:sp>
        <p:nvSpPr>
          <p:cNvPr id="12" name="CuadroTexto 11"/>
          <p:cNvSpPr txBox="1"/>
          <p:nvPr/>
        </p:nvSpPr>
        <p:spPr>
          <a:xfrm>
            <a:off x="143999" y="6648826"/>
            <a:ext cx="1052732" cy="360675"/>
          </a:xfrm>
          <a:prstGeom prst="rect">
            <a:avLst/>
          </a:prstGeom>
        </p:spPr>
        <p:txBody>
          <a:bodyPr wrap="none" rtlCol="0">
            <a:noAutofit/>
          </a:bodyPr>
          <a:lstStyle/>
          <a:p>
            <a:r>
              <a:rPr lang="es-ES" sz="800" dirty="0">
                <a:latin typeface="Century Gothic" pitchFamily="34" charset="0"/>
              </a:rPr>
              <a:t>Fuente: Prospecto de colocación NAICM</a:t>
            </a:r>
            <a:endParaRPr lang="es-MX" sz="900" dirty="0">
              <a:latin typeface="Century Gothic" pitchFamily="34" charset="0"/>
            </a:endParaRPr>
          </a:p>
        </p:txBody>
      </p:sp>
      <p:sp>
        <p:nvSpPr>
          <p:cNvPr id="3" name="2 Marcador de número de diapositiva"/>
          <p:cNvSpPr>
            <a:spLocks noGrp="1"/>
          </p:cNvSpPr>
          <p:nvPr>
            <p:ph type="sldNum" sz="quarter" idx="12"/>
          </p:nvPr>
        </p:nvSpPr>
        <p:spPr>
          <a:xfrm>
            <a:off x="6804248" y="6387437"/>
            <a:ext cx="2133600" cy="365125"/>
          </a:xfrm>
        </p:spPr>
        <p:txBody>
          <a:bodyPr/>
          <a:lstStyle/>
          <a:p>
            <a:fld id="{05E83AA4-A00D-4AA0-8FE8-B93C9F3EC141}" type="slidenum">
              <a:rPr lang="es-ES" altLang="es-MX" smtClean="0"/>
              <a:pPr/>
              <a:t>85</a:t>
            </a:fld>
            <a:endParaRPr lang="es-ES" altLang="es-MX" dirty="0"/>
          </a:p>
        </p:txBody>
      </p:sp>
      <p:sp>
        <p:nvSpPr>
          <p:cNvPr id="6" name="2 Marcador de contenido">
            <a:extLst>
              <a:ext uri="{FF2B5EF4-FFF2-40B4-BE49-F238E27FC236}">
                <a16:creationId xmlns:a16="http://schemas.microsoft.com/office/drawing/2014/main" xmlns="" id="{3F728BF1-3C4F-49CB-93D5-84A75819B4D5}"/>
              </a:ext>
            </a:extLst>
          </p:cNvPr>
          <p:cNvSpPr>
            <a:spLocks noGrp="1"/>
          </p:cNvSpPr>
          <p:nvPr>
            <p:ph idx="1"/>
          </p:nvPr>
        </p:nvSpPr>
        <p:spPr>
          <a:xfrm>
            <a:off x="143998" y="1124744"/>
            <a:ext cx="8747499" cy="360675"/>
          </a:xfrm>
        </p:spPr>
        <p:txBody>
          <a:bodyPr>
            <a:noAutofit/>
          </a:bodyPr>
          <a:lstStyle/>
          <a:p>
            <a:pPr marL="180975" lvl="0" indent="-180975" algn="just">
              <a:spcBef>
                <a:spcPts val="0"/>
              </a:spcBef>
              <a:spcAft>
                <a:spcPts val="600"/>
              </a:spcAft>
              <a:buClr>
                <a:srgbClr val="CD0000"/>
              </a:buClr>
              <a:buSzPct val="110000"/>
            </a:pPr>
            <a:r>
              <a:rPr lang="es-ES" sz="1400" b="1" dirty="0"/>
              <a:t>Steven Elías </a:t>
            </a:r>
            <a:r>
              <a:rPr lang="es-ES" sz="1400" b="1" dirty="0" err="1"/>
              <a:t>Saide</a:t>
            </a:r>
            <a:r>
              <a:rPr lang="es-ES" sz="1400" b="1" dirty="0"/>
              <a:t> Azar, Miembro Independiente del Comité Técnico </a:t>
            </a:r>
          </a:p>
          <a:p>
            <a:pPr marL="180975" lvl="0" indent="-180975" algn="just">
              <a:spcBef>
                <a:spcPts val="0"/>
              </a:spcBef>
              <a:spcAft>
                <a:spcPts val="600"/>
              </a:spcAft>
              <a:buClr>
                <a:srgbClr val="CD0000"/>
              </a:buClr>
              <a:buSzPct val="110000"/>
            </a:pPr>
            <a:r>
              <a:rPr lang="es-ES" sz="1400" dirty="0"/>
              <a:t>Su trayectoria profesional se ha centrado tanto en el sector financiero, como en el industrial y de servicios, </a:t>
            </a:r>
            <a:r>
              <a:rPr lang="es-ES" sz="1400" b="1" dirty="0"/>
              <a:t>destacándose como Director General en Banco ABC Capital, Director General Adjunto de Administración en el Banco Nacional de Comercio Exterior, en Nacional Financiera, en el Grupo Financiero Bancomer y en Casa de Bolsa Vector, </a:t>
            </a:r>
            <a:r>
              <a:rPr lang="es-ES" sz="1400" dirty="0"/>
              <a:t>Director de Proyectos de Diversificación de Grupo Pulsar, así como Consultor de Empresas, con enfoque en Modelos de Transformación, Reingeniería y Rediseño de Procesos. Ha sido expositor en diversos foros nacionales e internacionales en materias de planeación, calidad, transformación de organizaciones y desarrollo humano. Entre sus principales logros se encuentran el haber dirigido los procesos de orientación estratégica, transformación y </a:t>
            </a:r>
            <a:r>
              <a:rPr lang="es-ES" sz="1400" dirty="0" err="1"/>
              <a:t>eficientización</a:t>
            </a:r>
            <a:r>
              <a:rPr lang="es-ES" sz="1400" dirty="0"/>
              <a:t> operativa, impulsado la consecución de sus metas con un enfoque de mercado orientado al cliente, en diversas instituciones tanto públicas como privadas. Como Director General de ABC Capital logró impulsar la operación creciendo en más del 50% la colocación de créditos, así como un incremento significativo en la captación, contando con líneas de crédito que permitieran mejorar el margen y que conjuntamente con reducción del gasto iniciar la generación de utilidades. Coordinó en 1995 el programa de deudores de la banca por parte de la Asociación de Banqueros de México, logrando el cumplimiento de la meta de solución en más del 90% así como una mejora substancial de la percepción del sistema bancario. </a:t>
            </a:r>
            <a:r>
              <a:rPr lang="es-ES" sz="1400" b="1" dirty="0"/>
              <a:t>Es Licenciado en Economía por el Instituto Tecnológico de Estudios Superiores de Monterrey (ITESM), </a:t>
            </a:r>
            <a:r>
              <a:rPr lang="es-ES" sz="1400" dirty="0"/>
              <a:t>con Maestría en Administración por la misma institución, igualmente tiene estudios completos de Maestría en Economía por la Universidad Autónoma de Nuevo León. Actualmente funge como consejero y consultor de empresas.</a:t>
            </a:r>
            <a:endParaRPr lang="es-ES" sz="1100" dirty="0">
              <a:latin typeface="Century Gothic" panose="020B0502020202020204" pitchFamily="34" charset="0"/>
            </a:endParaRPr>
          </a:p>
        </p:txBody>
      </p:sp>
    </p:spTree>
    <p:extLst>
      <p:ext uri="{BB962C8B-B14F-4D97-AF65-F5344CB8AC3E}">
        <p14:creationId xmlns:p14="http://schemas.microsoft.com/office/powerpoint/2010/main" val="336849785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3998" y="288000"/>
            <a:ext cx="7590301" cy="631524"/>
          </a:xfrm>
        </p:spPr>
        <p:txBody>
          <a:bodyPr>
            <a:noAutofit/>
          </a:bodyPr>
          <a:lstStyle/>
          <a:p>
            <a:r>
              <a:rPr lang="es-ES" sz="2000" b="1" dirty="0">
                <a:latin typeface="Century Gothic" panose="020B0502020202020204" pitchFamily="34" charset="0"/>
              </a:rPr>
              <a:t>Anexo: Perfiles de miembros de Comité Técnico de la Fibra</a:t>
            </a:r>
            <a:endParaRPr lang="es-MX" sz="2000" b="1" dirty="0">
              <a:latin typeface="Century Gothic" panose="020B0502020202020204" pitchFamily="34" charset="0"/>
            </a:endParaRPr>
          </a:p>
        </p:txBody>
      </p:sp>
      <p:sp>
        <p:nvSpPr>
          <p:cNvPr id="12" name="CuadroTexto 11"/>
          <p:cNvSpPr txBox="1"/>
          <p:nvPr/>
        </p:nvSpPr>
        <p:spPr>
          <a:xfrm>
            <a:off x="143999" y="6648826"/>
            <a:ext cx="1052732" cy="360675"/>
          </a:xfrm>
          <a:prstGeom prst="rect">
            <a:avLst/>
          </a:prstGeom>
        </p:spPr>
        <p:txBody>
          <a:bodyPr wrap="none" rtlCol="0">
            <a:noAutofit/>
          </a:bodyPr>
          <a:lstStyle/>
          <a:p>
            <a:r>
              <a:rPr lang="es-ES" sz="800" dirty="0">
                <a:latin typeface="Century Gothic" pitchFamily="34" charset="0"/>
              </a:rPr>
              <a:t>Fuente: Prospecto de colocación NAICM</a:t>
            </a:r>
            <a:endParaRPr lang="es-MX" sz="900" dirty="0">
              <a:latin typeface="Century Gothic" pitchFamily="34" charset="0"/>
            </a:endParaRPr>
          </a:p>
        </p:txBody>
      </p:sp>
      <p:sp>
        <p:nvSpPr>
          <p:cNvPr id="3" name="2 Marcador de número de diapositiva"/>
          <p:cNvSpPr>
            <a:spLocks noGrp="1"/>
          </p:cNvSpPr>
          <p:nvPr>
            <p:ph type="sldNum" sz="quarter" idx="12"/>
          </p:nvPr>
        </p:nvSpPr>
        <p:spPr>
          <a:xfrm>
            <a:off x="6804248" y="6387437"/>
            <a:ext cx="2133600" cy="365125"/>
          </a:xfrm>
        </p:spPr>
        <p:txBody>
          <a:bodyPr/>
          <a:lstStyle/>
          <a:p>
            <a:fld id="{05E83AA4-A00D-4AA0-8FE8-B93C9F3EC141}" type="slidenum">
              <a:rPr lang="es-ES" altLang="es-MX" smtClean="0"/>
              <a:pPr/>
              <a:t>86</a:t>
            </a:fld>
            <a:endParaRPr lang="es-ES" altLang="es-MX" dirty="0"/>
          </a:p>
        </p:txBody>
      </p:sp>
      <p:sp>
        <p:nvSpPr>
          <p:cNvPr id="6" name="2 Marcador de contenido">
            <a:extLst>
              <a:ext uri="{FF2B5EF4-FFF2-40B4-BE49-F238E27FC236}">
                <a16:creationId xmlns:a16="http://schemas.microsoft.com/office/drawing/2014/main" xmlns="" id="{3F728BF1-3C4F-49CB-93D5-84A75819B4D5}"/>
              </a:ext>
            </a:extLst>
          </p:cNvPr>
          <p:cNvSpPr>
            <a:spLocks noGrp="1"/>
          </p:cNvSpPr>
          <p:nvPr>
            <p:ph idx="1"/>
          </p:nvPr>
        </p:nvSpPr>
        <p:spPr>
          <a:xfrm>
            <a:off x="143998" y="1124744"/>
            <a:ext cx="8747499" cy="360675"/>
          </a:xfrm>
        </p:spPr>
        <p:txBody>
          <a:bodyPr>
            <a:noAutofit/>
          </a:bodyPr>
          <a:lstStyle/>
          <a:p>
            <a:pPr marL="180975" lvl="0" indent="-180975" algn="just">
              <a:spcBef>
                <a:spcPts val="0"/>
              </a:spcBef>
              <a:spcAft>
                <a:spcPts val="600"/>
              </a:spcAft>
              <a:buClr>
                <a:srgbClr val="CD0000"/>
              </a:buClr>
              <a:buSzPct val="110000"/>
            </a:pPr>
            <a:r>
              <a:rPr lang="es-ES" sz="1400" b="1" dirty="0"/>
              <a:t>Herbert </a:t>
            </a:r>
            <a:r>
              <a:rPr lang="es-ES" sz="1400" b="1" dirty="0" err="1"/>
              <a:t>Bettinger</a:t>
            </a:r>
            <a:r>
              <a:rPr lang="es-ES" sz="1400" b="1" dirty="0"/>
              <a:t> Barrios, Miembro Independiente del Comité Técnico</a:t>
            </a:r>
          </a:p>
          <a:p>
            <a:pPr marL="180975" lvl="0" indent="-180975" algn="just">
              <a:spcBef>
                <a:spcPts val="0"/>
              </a:spcBef>
              <a:spcAft>
                <a:spcPts val="600"/>
              </a:spcAft>
              <a:buClr>
                <a:srgbClr val="CD0000"/>
              </a:buClr>
              <a:buSzPct val="110000"/>
            </a:pPr>
            <a:r>
              <a:rPr lang="es-ES" sz="1400" dirty="0"/>
              <a:t>Es </a:t>
            </a:r>
            <a:r>
              <a:rPr lang="es-ES" sz="1400" b="1" dirty="0"/>
              <a:t>Licenciado en Derecho por la Universidad Anáhuac</a:t>
            </a:r>
            <a:r>
              <a:rPr lang="es-ES" sz="1400" dirty="0"/>
              <a:t> y cuenta con: (i) Especialidad en Finanzas Públicas por la Universidad Nacional Autónoma de México, (ii) Maestría en la Facultad de Derecho de la Universidad Nacional Autónoma de México, (iii) Alta Dirección de Empresas en el Instituto Panamericano, (iv) Especialidad en Amparo por la Suprema Corte de Justicia de la Nación, (v) International </a:t>
            </a:r>
            <a:r>
              <a:rPr lang="es-ES" sz="1400" dirty="0" err="1"/>
              <a:t>Tax</a:t>
            </a:r>
            <a:r>
              <a:rPr lang="es-ES" sz="1400" dirty="0"/>
              <a:t> </a:t>
            </a:r>
            <a:r>
              <a:rPr lang="es-ES" sz="1400" dirty="0" err="1"/>
              <a:t>Program</a:t>
            </a:r>
            <a:r>
              <a:rPr lang="es-ES" sz="1400" dirty="0"/>
              <a:t> por la Universidad de Harvard, (vi) Especialización en Doble Imposición Internacional y en Integración Empresarial por la Universidad del Sur de California, y (vii) Doctorado en Finanzas Públicas por la Universidad del Sur de California. Ha sido catedrático en Derecho Fiscal en la Universidad Anáhuac, así como en Instituto Tecnológico Autónomo de México. Su desarrollo profesional ha sido tanto en el sector público como privado; actualmente es </a:t>
            </a:r>
            <a:r>
              <a:rPr lang="es-ES" sz="1400" b="1" dirty="0"/>
              <a:t>Socio Director de </a:t>
            </a:r>
            <a:r>
              <a:rPr lang="es-ES" sz="1400" b="1" dirty="0" err="1"/>
              <a:t>Bettinger</a:t>
            </a:r>
            <a:r>
              <a:rPr lang="es-ES" sz="1400" b="1" dirty="0"/>
              <a:t> Asesores, S. C.</a:t>
            </a:r>
            <a:endParaRPr lang="es-ES" sz="1100" b="1" dirty="0">
              <a:latin typeface="Century Gothic" panose="020B0502020202020204" pitchFamily="34" charset="0"/>
            </a:endParaRPr>
          </a:p>
        </p:txBody>
      </p:sp>
    </p:spTree>
    <p:extLst>
      <p:ext uri="{BB962C8B-B14F-4D97-AF65-F5344CB8AC3E}">
        <p14:creationId xmlns:p14="http://schemas.microsoft.com/office/powerpoint/2010/main" val="3145474905"/>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p:cNvSpPr>
            <a:spLocks noGrp="1"/>
          </p:cNvSpPr>
          <p:nvPr>
            <p:ph type="subTitle" idx="1"/>
          </p:nvPr>
        </p:nvSpPr>
        <p:spPr>
          <a:xfrm>
            <a:off x="2433638" y="3926097"/>
            <a:ext cx="6253162" cy="560387"/>
          </a:xfrm>
        </p:spPr>
        <p:txBody>
          <a:bodyPr rtlCol="0">
            <a:normAutofit/>
          </a:bodyPr>
          <a:lstStyle/>
          <a:p>
            <a:pPr fontAlgn="auto">
              <a:spcAft>
                <a:spcPts val="0"/>
              </a:spcAft>
              <a:defRPr/>
            </a:pPr>
            <a:r>
              <a:rPr lang="es-ES" dirty="0">
                <a:latin typeface="Century Gothic" pitchFamily="34" charset="0"/>
              </a:rPr>
              <a:t>Marzo 2018</a:t>
            </a:r>
          </a:p>
        </p:txBody>
      </p:sp>
      <p:sp>
        <p:nvSpPr>
          <p:cNvPr id="4" name="3 Rectángulo"/>
          <p:cNvSpPr/>
          <p:nvPr/>
        </p:nvSpPr>
        <p:spPr>
          <a:xfrm>
            <a:off x="1677311" y="2971990"/>
            <a:ext cx="6223818" cy="954107"/>
          </a:xfrm>
          <a:prstGeom prst="rect">
            <a:avLst/>
          </a:prstGeom>
        </p:spPr>
        <p:txBody>
          <a:bodyPr wrap="square">
            <a:spAutoFit/>
          </a:bodyPr>
          <a:lstStyle/>
          <a:p>
            <a:r>
              <a:rPr lang="es-MX" altLang="es-MX" sz="2800" dirty="0">
                <a:solidFill>
                  <a:srgbClr val="CD0000"/>
                </a:solidFill>
                <a:latin typeface="Century Gothic" panose="020B0502020202020204" pitchFamily="34" charset="0"/>
              </a:rPr>
              <a:t>Grupo de Trabajo de Inversiones</a:t>
            </a:r>
            <a:br>
              <a:rPr lang="es-MX" altLang="es-MX" sz="2800" dirty="0">
                <a:solidFill>
                  <a:srgbClr val="CD0000"/>
                </a:solidFill>
                <a:latin typeface="Century Gothic" panose="020B0502020202020204" pitchFamily="34" charset="0"/>
              </a:rPr>
            </a:br>
            <a:r>
              <a:rPr lang="es-MX" altLang="es-MX" sz="2800" dirty="0">
                <a:solidFill>
                  <a:srgbClr val="CD0000"/>
                </a:solidFill>
                <a:latin typeface="Century Gothic" panose="020B0502020202020204" pitchFamily="34" charset="0"/>
              </a:rPr>
              <a:t>Sesión Número 042</a:t>
            </a:r>
            <a:endParaRPr lang="es-MX" dirty="0"/>
          </a:p>
        </p:txBody>
      </p:sp>
      <p:sp>
        <p:nvSpPr>
          <p:cNvPr id="5" name="3 Marcador de número de diapositiva"/>
          <p:cNvSpPr>
            <a:spLocks noGrp="1"/>
          </p:cNvSpPr>
          <p:nvPr>
            <p:ph type="sldNum" sz="quarter" idx="12"/>
          </p:nvPr>
        </p:nvSpPr>
        <p:spPr>
          <a:xfrm>
            <a:off x="8420152" y="6309320"/>
            <a:ext cx="552298" cy="365125"/>
          </a:xfrm>
        </p:spPr>
        <p:txBody>
          <a:bodyPr/>
          <a:lstStyle/>
          <a:p>
            <a:pPr algn="ctr"/>
            <a:fld id="{05E83AA4-A00D-4AA0-8FE8-B93C9F3EC141}" type="slidenum">
              <a:rPr lang="es-ES" altLang="es-MX" smtClean="0">
                <a:latin typeface="Century Gothic" panose="020B0502020202020204" pitchFamily="34" charset="0"/>
              </a:rPr>
              <a:pPr algn="ctr"/>
              <a:t>87</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423905293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ISDISCLAIMER" val="True"/>
</p:tagLst>
</file>

<file path=ppt/tags/tag2.xml><?xml version="1.0" encoding="utf-8"?>
<p:tagLst xmlns:a="http://schemas.openxmlformats.org/drawingml/2006/main" xmlns:r="http://schemas.openxmlformats.org/officeDocument/2006/relationships" xmlns:p="http://schemas.openxmlformats.org/presentationml/2006/main">
  <p:tag name="ISDISCLAIMER" val="True"/>
</p:tagLst>
</file>

<file path=ppt/tags/tag3.xml><?xml version="1.0" encoding="utf-8"?>
<p:tagLst xmlns:a="http://schemas.openxmlformats.org/drawingml/2006/main" xmlns:r="http://schemas.openxmlformats.org/officeDocument/2006/relationships" xmlns:p="http://schemas.openxmlformats.org/presentationml/2006/main">
  <p:tag name="ISDISCLAIMER" val="True"/>
</p:tagLst>
</file>

<file path=ppt/tags/tag4.xml><?xml version="1.0" encoding="utf-8"?>
<p:tagLst xmlns:a="http://schemas.openxmlformats.org/drawingml/2006/main" xmlns:r="http://schemas.openxmlformats.org/officeDocument/2006/relationships" xmlns:p="http://schemas.openxmlformats.org/presentationml/2006/main">
  <p:tag name="ISDISCLAIMER" val="True"/>
</p:tagLst>
</file>

<file path=ppt/tags/tag5.xml><?xml version="1.0" encoding="utf-8"?>
<p:tagLst xmlns:a="http://schemas.openxmlformats.org/drawingml/2006/main" xmlns:r="http://schemas.openxmlformats.org/officeDocument/2006/relationships" xmlns:p="http://schemas.openxmlformats.org/presentationml/2006/main">
  <p:tag name="ISDISCLAIMER" val="True"/>
</p:tagLst>
</file>

<file path=ppt/tags/tag6.xml><?xml version="1.0" encoding="utf-8"?>
<p:tagLst xmlns:a="http://schemas.openxmlformats.org/drawingml/2006/main" xmlns:r="http://schemas.openxmlformats.org/officeDocument/2006/relationships" xmlns:p="http://schemas.openxmlformats.org/presentationml/2006/main">
  <p:tag name="ISDISCLAIMER" val="True"/>
</p:tagLst>
</file>

<file path=ppt/tags/tag7.xml><?xml version="1.0" encoding="utf-8"?>
<p:tagLst xmlns:a="http://schemas.openxmlformats.org/drawingml/2006/main" xmlns:r="http://schemas.openxmlformats.org/officeDocument/2006/relationships" xmlns:p="http://schemas.openxmlformats.org/presentationml/2006/main">
  <p:tag name="ISDISCLAIMER" val="True"/>
</p:tagLst>
</file>

<file path=ppt/tags/tag8.xml><?xml version="1.0" encoding="utf-8"?>
<p:tagLst xmlns:a="http://schemas.openxmlformats.org/drawingml/2006/main" xmlns:r="http://schemas.openxmlformats.org/officeDocument/2006/relationships" xmlns:p="http://schemas.openxmlformats.org/presentationml/2006/main">
  <p:tag name="ISDISCLAIMER" val="True"/>
</p:tagLst>
</file>

<file path=ppt/tags/tag9.xml><?xml version="1.0" encoding="utf-8"?>
<p:tagLst xmlns:a="http://schemas.openxmlformats.org/drawingml/2006/main" xmlns:r="http://schemas.openxmlformats.org/officeDocument/2006/relationships" xmlns:p="http://schemas.openxmlformats.org/presentationml/2006/main">
  <p:tag name="ISDISCLAIMER" val="True"/>
</p:tagLst>
</file>

<file path=ppt/tags/tag10.xml><?xml version="1.0" encoding="utf-8"?>
<p:tagLst xmlns:a="http://schemas.openxmlformats.org/drawingml/2006/main" xmlns:r="http://schemas.openxmlformats.org/officeDocument/2006/relationships" xmlns:p="http://schemas.openxmlformats.org/presentationml/2006/main">
  <p:tag name="ISDISCLAIMER" val="True"/>
</p:tagLst>
</file>

<file path=ppt/tags/tag11.xml><?xml version="1.0" encoding="utf-8"?>
<p:tagLst xmlns:a="http://schemas.openxmlformats.org/drawingml/2006/main" xmlns:r="http://schemas.openxmlformats.org/officeDocument/2006/relationships" xmlns:p="http://schemas.openxmlformats.org/presentationml/2006/main">
  <p:tag name="ISDISCLAIMER" val="True"/>
</p:tagLst>
</file>

<file path=ppt/tags/tag12.xml><?xml version="1.0" encoding="utf-8"?>
<p:tagLst xmlns:a="http://schemas.openxmlformats.org/drawingml/2006/main" xmlns:r="http://schemas.openxmlformats.org/officeDocument/2006/relationships" xmlns:p="http://schemas.openxmlformats.org/presentationml/2006/main">
  <p:tag name="ISDISCLAIMER" val="True"/>
</p:tagLst>
</file>

<file path=ppt/tags/tag13.xml><?xml version="1.0" encoding="utf-8"?>
<p:tagLst xmlns:a="http://schemas.openxmlformats.org/drawingml/2006/main" xmlns:r="http://schemas.openxmlformats.org/officeDocument/2006/relationships" xmlns:p="http://schemas.openxmlformats.org/presentationml/2006/main">
  <p:tag name="ISDISCLAIMER" val="True"/>
</p:tagLst>
</file>

<file path=ppt/tags/tag14.xml><?xml version="1.0" encoding="utf-8"?>
<p:tagLst xmlns:a="http://schemas.openxmlformats.org/drawingml/2006/main" xmlns:r="http://schemas.openxmlformats.org/officeDocument/2006/relationships" xmlns:p="http://schemas.openxmlformats.org/presentationml/2006/main">
  <p:tag name="ISDISCLAIMER" val="True"/>
</p:tagLst>
</file>

<file path=ppt/tags/tag15.xml><?xml version="1.0" encoding="utf-8"?>
<p:tagLst xmlns:a="http://schemas.openxmlformats.org/drawingml/2006/main" xmlns:r="http://schemas.openxmlformats.org/officeDocument/2006/relationships" xmlns:p="http://schemas.openxmlformats.org/presentationml/2006/main">
  <p:tag name="ISDISCLAIMER" val="True"/>
</p:tagLst>
</file>

<file path=ppt/tags/tag16.xml><?xml version="1.0" encoding="utf-8"?>
<p:tagLst xmlns:a="http://schemas.openxmlformats.org/drawingml/2006/main" xmlns:r="http://schemas.openxmlformats.org/officeDocument/2006/relationships" xmlns:p="http://schemas.openxmlformats.org/presentationml/2006/main">
  <p:tag name="ISDISCLAIMER" val="True"/>
</p:tagLst>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2_Infonavit_2015">
  <a:themeElements>
    <a:clrScheme name="Infona">
      <a:dk1>
        <a:sysClr val="windowText" lastClr="000000"/>
      </a:dk1>
      <a:lt1>
        <a:sysClr val="window" lastClr="FFFFFF"/>
      </a:lt1>
      <a:dk2>
        <a:srgbClr val="BB2D2C"/>
      </a:dk2>
      <a:lt2>
        <a:srgbClr val="808080"/>
      </a:lt2>
      <a:accent1>
        <a:srgbClr val="01747F"/>
      </a:accent1>
      <a:accent2>
        <a:srgbClr val="672C6C"/>
      </a:accent2>
      <a:accent3>
        <a:srgbClr val="207607"/>
      </a:accent3>
      <a:accent4>
        <a:srgbClr val="8064A2"/>
      </a:accent4>
      <a:accent5>
        <a:srgbClr val="4BACC6"/>
      </a:accent5>
      <a:accent6>
        <a:srgbClr val="F79646"/>
      </a:accent6>
      <a:hlink>
        <a:srgbClr val="01747F"/>
      </a:hlink>
      <a:folHlink>
        <a:srgbClr val="672C6C"/>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bodyPr>
        <a:noAutofit/>
      </a:bodyPr>
      <a:lstStyle>
        <a:defPPr>
          <a:defRPr sz="2300" b="1" dirty="0" smtClean="0">
            <a:latin typeface="Century Gothic" pitchFamily="34" charset="0"/>
          </a:defRPr>
        </a:defPPr>
      </a:lstStyle>
    </a:txDef>
  </a:objectDefaults>
  <a:extraClrSchemeLst/>
</a:theme>
</file>

<file path=ppt/theme/theme3.xml><?xml version="1.0" encoding="utf-8"?>
<a:theme xmlns:a="http://schemas.openxmlformats.org/drawingml/2006/main" name="1_Grupo IGS 1">
  <a:themeElements>
    <a:clrScheme name="Dividendo">
      <a:dk1>
        <a:sysClr val="windowText" lastClr="000000"/>
      </a:dk1>
      <a:lt1>
        <a:sysClr val="window" lastClr="FFFFFF"/>
      </a:lt1>
      <a:dk2>
        <a:srgbClr val="3D3D3D"/>
      </a:dk2>
      <a:lt2>
        <a:srgbClr val="EBEBEB"/>
      </a:lt2>
      <a:accent1>
        <a:srgbClr val="1A3260"/>
      </a:accent1>
      <a:accent2>
        <a:srgbClr val="4590B8"/>
      </a:accent2>
      <a:accent3>
        <a:srgbClr val="45CBE8"/>
      </a:accent3>
      <a:accent4>
        <a:srgbClr val="969FA7"/>
      </a:accent4>
      <a:accent5>
        <a:srgbClr val="A2C777"/>
      </a:accent5>
      <a:accent6>
        <a:srgbClr val="42955F"/>
      </a:accent6>
      <a:hlink>
        <a:srgbClr val="828282"/>
      </a:hlink>
      <a:folHlink>
        <a:srgbClr val="A5A5A5"/>
      </a:folHlink>
    </a:clrScheme>
    <a:fontScheme name="Dividendo">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o">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Grupo IGS 1" id="{70F79029-87B7-4796-BEB8-10192DDA6C05}" vid="{33DCDDC6-BB1F-4325-AA32-44BBDA0A9CE4}"/>
    </a:ext>
  </a:extLst>
</a:theme>
</file>

<file path=ppt/theme/theme4.xml><?xml version="1.0" encoding="utf-8"?>
<a:theme xmlns:a="http://schemas.openxmlformats.org/drawingml/2006/main" name="2_Diseño personalizado">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5.xml><?xml version="1.0" encoding="utf-8"?>
<a:theme xmlns:a="http://schemas.openxmlformats.org/drawingml/2006/main" name="PowerPitch">
  <a:themeElements>
    <a:clrScheme name="PitchSuite">
      <a:dk1>
        <a:srgbClr val="000000"/>
      </a:dk1>
      <a:lt1>
        <a:srgbClr val="FFFFFF"/>
      </a:lt1>
      <a:dk2>
        <a:srgbClr val="66A2BC"/>
      </a:dk2>
      <a:lt2>
        <a:srgbClr val="7B71A0"/>
      </a:lt2>
      <a:accent1>
        <a:srgbClr val="003868"/>
      </a:accent1>
      <a:accent2>
        <a:srgbClr val="7898B3"/>
      </a:accent2>
      <a:accent3>
        <a:srgbClr val="B2C2D1"/>
      </a:accent3>
      <a:accent4>
        <a:srgbClr val="6B7176"/>
      </a:accent4>
      <a:accent5>
        <a:srgbClr val="DADBDD"/>
      </a:accent5>
      <a:accent6>
        <a:srgbClr val="7B7C41"/>
      </a:accent6>
      <a:hlink>
        <a:srgbClr val="255B89"/>
      </a:hlink>
      <a:folHlink>
        <a:srgbClr val="6688A4"/>
      </a:folHlink>
    </a:clrScheme>
    <a:fontScheme name="PitchSuite">
      <a:majorFont>
        <a:latin typeface="Credit Suisse Type Light"/>
        <a:ea typeface="MS PGothic"/>
        <a:cs typeface="Arial"/>
      </a:majorFont>
      <a:minorFont>
        <a:latin typeface="Credit Suisse Type Light"/>
        <a:ea typeface="MS PGothic"/>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solidFill>
          <a:schemeClr val="accent5"/>
        </a:solidFill>
        <a:ln w="25400" cap="flat" cmpd="sng" algn="ctr">
          <a:noFill/>
          <a:prstDash val="solid"/>
          <a:round/>
          <a:headEnd type="none" w="med" len="med"/>
          <a:tailEnd type="none" w="med" len="med"/>
        </a:ln>
        <a:effectLst/>
        <a:extLst/>
      </a:spPr>
      <a:bodyPr lIns="91440" tIns="46800" rtlCol="0" anchor="t" anchorCtr="0"/>
      <a:lstStyle>
        <a:defPPr algn="l">
          <a:defRPr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635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dirty="0" smtClean="0">
            <a:latin typeface="+mn-lt"/>
          </a:defRPr>
        </a:defPPr>
      </a:lstStyle>
    </a:txDef>
  </a:objectDefaults>
  <a:extraClrSchemeLst/>
  <a:custClrLst>
    <a:custClr name="Credit Suisse Brown">
      <a:srgbClr val="815F3B"/>
    </a:custClr>
    <a:custClr name="Credit Suisse Grey Green">
      <a:srgbClr val="B6BCA0"/>
    </a:custClr>
    <a:custClr name="Credit Suisse Dark Green">
      <a:srgbClr val="5C6522"/>
    </a:custClr>
    <a:custClr name="Credit Suisse Grey Blue">
      <a:srgbClr val="80AEA7"/>
    </a:custClr>
    <a:custClr name="Credit Suisse Purple">
      <a:srgbClr val="7B71A0"/>
    </a:custClr>
    <a:custClr name="Credit Suisse Light Blue">
      <a:srgbClr val="66A2BC"/>
    </a:custClr>
    <a:custClr name="Credit Suisse Green">
      <a:srgbClr val="C2B400"/>
    </a:custClr>
    <a:custClr name="Credit Suisse Yellow">
      <a:srgbClr val="FABB00"/>
    </a:custClr>
    <a:custClr name="Credit Suisse Orange">
      <a:srgbClr val="E5730A"/>
    </a:custClr>
    <a:custClr name="Credit Suisse Red">
      <a:srgbClr val="9D0E2D"/>
    </a:custClr>
    <a:custClr name="Credit Suisse Brown 80%">
      <a:srgbClr val="987A58"/>
    </a:custClr>
    <a:custClr name="Credit Suisse Grey Green 80%">
      <a:srgbClr val="C5C9B2"/>
    </a:custClr>
    <a:custClr name="Credit Suisse Dark Green 80%">
      <a:srgbClr val="7B7C41"/>
    </a:custClr>
    <a:custClr name="Credit Suisse Grey Blue 80%">
      <a:srgbClr val="9CBDB7"/>
    </a:custClr>
    <a:custClr name="Credit Suisse Purple 80%">
      <a:srgbClr val="928BB2"/>
    </a:custClr>
    <a:custClr name="Credit Suisse Light Blue 80%">
      <a:srgbClr val="85B4CA"/>
    </a:custClr>
    <a:custClr name="Credit Suisse Green 80%">
      <a:srgbClr val="CFC23D"/>
    </a:custClr>
    <a:custClr name="Credit Suisse Yellow 80%">
      <a:srgbClr val="FCC844"/>
    </a:custClr>
    <a:custClr name="Credit Suisse Orange 80%">
      <a:srgbClr val="EB903F"/>
    </a:custClr>
    <a:custClr name="Credit Suisse Red 80%">
      <a:srgbClr val="C23841"/>
    </a:custClr>
    <a:custClr name="Credit Suisse Brown 60%">
      <a:srgbClr val="B0987C"/>
    </a:custClr>
    <a:custClr name="Credit Suisse Grey Green 60%">
      <a:srgbClr val="D4D6C5"/>
    </a:custClr>
    <a:custClr name="Credit Suisse Dark Green 60%">
      <a:srgbClr val="9A9869"/>
    </a:custClr>
    <a:custClr name="Credit Suisse Grey Blue 60%">
      <a:srgbClr val="B5CDC8"/>
    </a:custClr>
    <a:custClr name="Credit Suisse Purple 60%">
      <a:srgbClr val="ACA5C5"/>
    </a:custClr>
    <a:custClr name="Credit Suisse Light Blue 60%">
      <a:srgbClr val="A4C7D7"/>
    </a:custClr>
    <a:custClr name="Credit Suisse Green 60%">
      <a:srgbClr val="DBD172"/>
    </a:custClr>
    <a:custClr name="Credit Suisse Yellow 60%">
      <a:srgbClr val="FED57A"/>
    </a:custClr>
    <a:custClr name="Credit Suisse Orange 60%">
      <a:srgbClr val="F1AD6E"/>
    </a:custClr>
    <a:custClr name="Credit Suisse Red 60%">
      <a:srgbClr val="DE7572"/>
    </a:custClr>
    <a:custClr name="Credit Suisse Brown 40%">
      <a:srgbClr val="C9B8A5"/>
    </a:custClr>
    <a:custClr name="Credit Suisse Grey Green 40%">
      <a:srgbClr val="E2E3D8"/>
    </a:custClr>
    <a:custClr name="Credit Suisse Dark Green 40%">
      <a:srgbClr val="BBB897"/>
    </a:custClr>
    <a:custClr name="Credit Suisse Grey Blue 40%">
      <a:srgbClr val="CEDDDA"/>
    </a:custClr>
    <a:custClr name="Credit Suisse Purple 40%">
      <a:srgbClr val="C6C2D8"/>
    </a:custClr>
    <a:custClr name="Credit Suisse Light Blue 40%">
      <a:srgbClr val="C2D9E5"/>
    </a:custClr>
    <a:custClr name="Credit Suisse Green 40%">
      <a:srgbClr val="E8E0A3"/>
    </a:custClr>
    <a:custClr name="Credit Suisse Yellow 40%">
      <a:srgbClr val="FFE4AA"/>
    </a:custClr>
    <a:custClr name="Credit Suisse Orange 40%">
      <a:srgbClr val="F7CA9F"/>
    </a:custClr>
    <a:custClr name="Credit Suisse Red 40%">
      <a:srgbClr val="EBB7B6"/>
    </a:custClr>
    <a:custClr name="Credit Suisse Brown 20%">
      <a:srgbClr val="E3DBD0"/>
    </a:custClr>
    <a:custClr name="Credit Suisse Grey Green 20%">
      <a:srgbClr val="F1F1EC"/>
    </a:custClr>
    <a:custClr name="Credit Suisse Dark Green 20%">
      <a:srgbClr val="DCDAC9"/>
    </a:custClr>
    <a:custClr name="Credit Suisse Grey Blue 20%">
      <a:srgbClr val="E7EEEC"/>
    </a:custClr>
    <a:custClr name="Credit Suisse Purple 20%">
      <a:srgbClr val="E2E0EB"/>
    </a:custClr>
    <a:custClr name="Credit Suisse Light Blue 20%">
      <a:srgbClr val="E0ECF2"/>
    </a:custClr>
    <a:custClr name="Credit Suisse Green 20%">
      <a:srgbClr val="F4F0D2"/>
    </a:custClr>
    <a:custClr name="Credit Suisse Yellow 20%">
      <a:srgbClr val="FFF1D6"/>
    </a:custClr>
    <a:custClr name="Credit Suisse Orange 20%">
      <a:srgbClr val="FBE5CF"/>
    </a:custClr>
    <a:custClr name="Credit Suisse Red 20%">
      <a:srgbClr val="F5DBDA"/>
    </a:custClr>
  </a:custClrLst>
</a:theme>
</file>

<file path=ppt/theme/theme6.xml><?xml version="1.0" encoding="utf-8"?>
<a:theme xmlns:a="http://schemas.openxmlformats.org/drawingml/2006/main" name="FlysheetAndBody">
  <a:themeElements>
    <a:clrScheme name="PitchSuite">
      <a:dk1>
        <a:srgbClr val="000000"/>
      </a:dk1>
      <a:lt1>
        <a:srgbClr val="FFFFFF"/>
      </a:lt1>
      <a:dk2>
        <a:srgbClr val="66A2BC"/>
      </a:dk2>
      <a:lt2>
        <a:srgbClr val="7B71A0"/>
      </a:lt2>
      <a:accent1>
        <a:srgbClr val="003868"/>
      </a:accent1>
      <a:accent2>
        <a:srgbClr val="7898B3"/>
      </a:accent2>
      <a:accent3>
        <a:srgbClr val="B2C2D1"/>
      </a:accent3>
      <a:accent4>
        <a:srgbClr val="6B7176"/>
      </a:accent4>
      <a:accent5>
        <a:srgbClr val="DADBDD"/>
      </a:accent5>
      <a:accent6>
        <a:srgbClr val="7B7C41"/>
      </a:accent6>
      <a:hlink>
        <a:srgbClr val="255B89"/>
      </a:hlink>
      <a:folHlink>
        <a:srgbClr val="6688A4"/>
      </a:folHlink>
    </a:clrScheme>
    <a:fontScheme name="PitchSuite">
      <a:majorFont>
        <a:latin typeface="Credit Suisse Type Light"/>
        <a:ea typeface="MS PGothic"/>
        <a:cs typeface="Arial"/>
      </a:majorFont>
      <a:minorFont>
        <a:latin typeface="Credit Suisse Type Light"/>
        <a:ea typeface="MS PGothic"/>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63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46800" tIns="64800" rIns="46800" bIns="64800" numCol="1" anchor="ctr" anchorCtr="0" compatLnSpc="1">
        <a:prstTxWarp prst="textNoShape">
          <a:avLst/>
        </a:prstTxWarp>
      </a:bodyPr>
      <a:lstStyle>
        <a:defPPr marL="0" marR="0" indent="0" algn="ctr" defTabSz="728663" rtl="0" eaLnBrk="1" fontAlgn="base" latinLnBrk="0" hangingPunct="1">
          <a:lnSpc>
            <a:spcPct val="95000"/>
          </a:lnSpc>
          <a:spcBef>
            <a:spcPct val="0"/>
          </a:spcBef>
          <a:spcAft>
            <a:spcPct val="0"/>
          </a:spcAft>
          <a:buClr>
            <a:schemeClr val="bg1"/>
          </a:buClr>
          <a:buSzTx/>
          <a:buFontTx/>
          <a:buNone/>
          <a:tabLst>
            <a:tab pos="4286250" algn="l"/>
          </a:tabLst>
          <a:defRPr kumimoji="0" lang="en-US" sz="1200" b="0" i="0" u="none" strike="noStrike" cap="none" normalizeH="0" baseline="0" smtClean="0">
            <a:ln>
              <a:noFill/>
            </a:ln>
            <a:solidFill>
              <a:schemeClr val="tx1"/>
            </a:solidFill>
            <a:effectLst/>
            <a:latin typeface="Credit Suisse Type Light" pitchFamily="34" charset="0"/>
          </a:defRPr>
        </a:defPPr>
      </a:lstStyle>
    </a:spDef>
    <a:lnDef>
      <a:spPr bwMode="auto">
        <a:xfrm>
          <a:off x="0" y="0"/>
          <a:ext cx="1" cy="1"/>
        </a:xfrm>
        <a:custGeom>
          <a:avLst/>
          <a:gdLst/>
          <a:ahLst/>
          <a:cxnLst/>
          <a:rect l="0" t="0" r="0" b="0"/>
          <a:pathLst/>
        </a:custGeom>
        <a:solidFill>
          <a:schemeClr val="accent1"/>
        </a:solidFill>
        <a:ln w="63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46800" tIns="64800" rIns="46800" bIns="64800" numCol="1" anchor="ctr" anchorCtr="0" compatLnSpc="1">
        <a:prstTxWarp prst="textNoShape">
          <a:avLst/>
        </a:prstTxWarp>
      </a:bodyPr>
      <a:lstStyle>
        <a:defPPr marL="0" marR="0" indent="0" algn="ctr" defTabSz="728663" rtl="0" eaLnBrk="1" fontAlgn="base" latinLnBrk="0" hangingPunct="1">
          <a:lnSpc>
            <a:spcPct val="95000"/>
          </a:lnSpc>
          <a:spcBef>
            <a:spcPct val="0"/>
          </a:spcBef>
          <a:spcAft>
            <a:spcPct val="0"/>
          </a:spcAft>
          <a:buClr>
            <a:schemeClr val="bg1"/>
          </a:buClr>
          <a:buSzTx/>
          <a:buFontTx/>
          <a:buNone/>
          <a:tabLst>
            <a:tab pos="4286250" algn="l"/>
          </a:tabLst>
          <a:defRPr kumimoji="0" lang="en-US" sz="1200" b="0" i="0" u="none" strike="noStrike" cap="none" normalizeH="0" baseline="0" smtClean="0">
            <a:ln>
              <a:noFill/>
            </a:ln>
            <a:solidFill>
              <a:schemeClr val="tx1"/>
            </a:solidFill>
            <a:effectLst/>
            <a:latin typeface="Credit Suisse Type Light" pitchFamily="34" charset="0"/>
          </a:defRPr>
        </a:defPPr>
      </a:lstStyle>
    </a:lnDef>
  </a:objectDefaults>
  <a:extraClrSchemeLst>
    <a:extraClrScheme>
      <a:clrScheme name="FlysheetAndBody 1">
        <a:dk1>
          <a:srgbClr val="000000"/>
        </a:dk1>
        <a:lt1>
          <a:srgbClr val="FFFFFF"/>
        </a:lt1>
        <a:dk2>
          <a:srgbClr val="7898B3"/>
        </a:dk2>
        <a:lt2>
          <a:srgbClr val="C8C1BC"/>
        </a:lt2>
        <a:accent1>
          <a:srgbClr val="255B89"/>
        </a:accent1>
        <a:accent2>
          <a:srgbClr val="91867E"/>
        </a:accent2>
        <a:accent3>
          <a:srgbClr val="FFFFFF"/>
        </a:accent3>
        <a:accent4>
          <a:srgbClr val="000000"/>
        </a:accent4>
        <a:accent5>
          <a:srgbClr val="ACB5C4"/>
        </a:accent5>
        <a:accent6>
          <a:srgbClr val="837972"/>
        </a:accent6>
        <a:hlink>
          <a:srgbClr val="9D0E2D"/>
        </a:hlink>
        <a:folHlink>
          <a:srgbClr val="6CCBED"/>
        </a:folHlink>
      </a:clrScheme>
      <a:clrMap bg1="lt1" tx1="dk1" bg2="lt2" tx2="dk2" accent1="accent1" accent2="accent2" accent3="accent3" accent4="accent4" accent5="accent5" accent6="accent6" hlink="hlink" folHlink="folHlink"/>
    </a:extraClrScheme>
    <a:extraClrScheme>
      <a:clrScheme name="FlysheetAndBody 2">
        <a:dk1>
          <a:srgbClr val="C8C1BC"/>
        </a:dk1>
        <a:lt1>
          <a:srgbClr val="FFFFFF"/>
        </a:lt1>
        <a:dk2>
          <a:srgbClr val="003560"/>
        </a:dk2>
        <a:lt2>
          <a:srgbClr val="7898B3"/>
        </a:lt2>
        <a:accent1>
          <a:srgbClr val="255B89"/>
        </a:accent1>
        <a:accent2>
          <a:srgbClr val="91867E"/>
        </a:accent2>
        <a:accent3>
          <a:srgbClr val="AAAEB6"/>
        </a:accent3>
        <a:accent4>
          <a:srgbClr val="DADADA"/>
        </a:accent4>
        <a:accent5>
          <a:srgbClr val="ACB5C4"/>
        </a:accent5>
        <a:accent6>
          <a:srgbClr val="837972"/>
        </a:accent6>
        <a:hlink>
          <a:srgbClr val="9D0E2D"/>
        </a:hlink>
        <a:folHlink>
          <a:srgbClr val="6CCBED"/>
        </a:folHlink>
      </a:clrScheme>
      <a:clrMap bg1="dk2" tx1="lt1" bg2="dk1" tx2="lt2" accent1="accent1" accent2="accent2" accent3="accent3" accent4="accent4" accent5="accent5" accent6="accent6" hlink="hlink" folHlink="folHlink"/>
    </a:extraClrScheme>
  </a:extraClrSchemeLst>
  <a:custClrLst>
    <a:custClr name="Credit Suisse Brown">
      <a:srgbClr val="815F3B"/>
    </a:custClr>
    <a:custClr name="Credit Suisse Grey Green">
      <a:srgbClr val="B6BCA0"/>
    </a:custClr>
    <a:custClr name="Credit Suisse Dark Green">
      <a:srgbClr val="5C6522"/>
    </a:custClr>
    <a:custClr name="Credit Suisse Grey Blue">
      <a:srgbClr val="80AEA7"/>
    </a:custClr>
    <a:custClr name="Credit Suisse Purple">
      <a:srgbClr val="7B71A0"/>
    </a:custClr>
    <a:custClr name="Credit Suisse Light Blue">
      <a:srgbClr val="66A2BC"/>
    </a:custClr>
    <a:custClr name="Credit Suisse Green">
      <a:srgbClr val="C2B400"/>
    </a:custClr>
    <a:custClr name="Credit Suisse Yellow">
      <a:srgbClr val="FABB00"/>
    </a:custClr>
    <a:custClr name="Credit Suisse Orange">
      <a:srgbClr val="E5730A"/>
    </a:custClr>
    <a:custClr name="Credit Suisse Red">
      <a:srgbClr val="9D0E2D"/>
    </a:custClr>
    <a:custClr name="Credit Suisse Brown 80%">
      <a:srgbClr val="987A58"/>
    </a:custClr>
    <a:custClr name="Credit Suisse Grey Green 80%">
      <a:srgbClr val="C5C9B2"/>
    </a:custClr>
    <a:custClr name="Credit Suisse Dark Green 80%">
      <a:srgbClr val="7B7C41"/>
    </a:custClr>
    <a:custClr name="Credit Suisse Grey Blue 80%">
      <a:srgbClr val="9CBDB7"/>
    </a:custClr>
    <a:custClr name="Credit Suisse Purple 80%">
      <a:srgbClr val="928BB2"/>
    </a:custClr>
    <a:custClr name="Credit Suisse Light Blue 80%">
      <a:srgbClr val="85B4CA"/>
    </a:custClr>
    <a:custClr name="Credit Suisse Green 80%">
      <a:srgbClr val="CFC23D"/>
    </a:custClr>
    <a:custClr name="Credit Suisse Yellow 80%">
      <a:srgbClr val="FCC844"/>
    </a:custClr>
    <a:custClr name="Credit Suisse Orange 80%">
      <a:srgbClr val="EB903F"/>
    </a:custClr>
    <a:custClr name="Credit Suisse Red 80%">
      <a:srgbClr val="C23841"/>
    </a:custClr>
    <a:custClr name="Credit Suisse Brown 60%">
      <a:srgbClr val="B0987C"/>
    </a:custClr>
    <a:custClr name="Credit Suisse Grey Green 60%">
      <a:srgbClr val="D4D6C5"/>
    </a:custClr>
    <a:custClr name="Credit Suisse Dark Green 60%">
      <a:srgbClr val="9A9869"/>
    </a:custClr>
    <a:custClr name="Credit Suisse Grey Blue 60%">
      <a:srgbClr val="B5CDC8"/>
    </a:custClr>
    <a:custClr name="Credit Suisse Purple 60%">
      <a:srgbClr val="ACA5C5"/>
    </a:custClr>
    <a:custClr name="Credit Suisse Light Blue 60%">
      <a:srgbClr val="A4C7D7"/>
    </a:custClr>
    <a:custClr name="Credit Suisse Green 60%">
      <a:srgbClr val="DBD172"/>
    </a:custClr>
    <a:custClr name="Credit Suisse Yellow 60%">
      <a:srgbClr val="FED57A"/>
    </a:custClr>
    <a:custClr name="Credit Suisse Orange 60%">
      <a:srgbClr val="F1AD6E"/>
    </a:custClr>
    <a:custClr name="Credit Suisse Red 60%">
      <a:srgbClr val="DE7572"/>
    </a:custClr>
    <a:custClr name="Credit Suisse Brown 40%">
      <a:srgbClr val="C9B8A5"/>
    </a:custClr>
    <a:custClr name="Credit Suisse Grey Green 40%">
      <a:srgbClr val="E2E3D8"/>
    </a:custClr>
    <a:custClr name="Credit Suisse Dark Green 40%">
      <a:srgbClr val="BBB897"/>
    </a:custClr>
    <a:custClr name="Credit Suisse Grey Blue 40%">
      <a:srgbClr val="CEDDDA"/>
    </a:custClr>
    <a:custClr name="Credit Suisse Purple 40%">
      <a:srgbClr val="C6C2D8"/>
    </a:custClr>
    <a:custClr name="Credit Suisse Light Blue 40%">
      <a:srgbClr val="C2D9E5"/>
    </a:custClr>
    <a:custClr name="Credit Suisse Green 40%">
      <a:srgbClr val="E8E0A3"/>
    </a:custClr>
    <a:custClr name="Credit Suisse Yellow 40%">
      <a:srgbClr val="FFE4AA"/>
    </a:custClr>
    <a:custClr name="Credit Suisse Orange 40%">
      <a:srgbClr val="F7CA9F"/>
    </a:custClr>
    <a:custClr name="Credit Suisse Red 40%">
      <a:srgbClr val="EBB7B6"/>
    </a:custClr>
    <a:custClr name="Credit Suisse Brown 20%">
      <a:srgbClr val="E3DBD0"/>
    </a:custClr>
    <a:custClr name="Credit Suisse Grey Green 20%">
      <a:srgbClr val="F1F1EC"/>
    </a:custClr>
    <a:custClr name="Credit Suisse Dark Green 20%">
      <a:srgbClr val="DCDAC9"/>
    </a:custClr>
    <a:custClr name="Credit Suisse Grey Blue 20%">
      <a:srgbClr val="E7EEEC"/>
    </a:custClr>
    <a:custClr name="Credit Suisse Purple 20%">
      <a:srgbClr val="E2E0EB"/>
    </a:custClr>
    <a:custClr name="Credit Suisse Light Blue 20%">
      <a:srgbClr val="E0ECF2"/>
    </a:custClr>
    <a:custClr name="Credit Suisse Green 20%">
      <a:srgbClr val="F4F0D2"/>
    </a:custClr>
    <a:custClr name="Credit Suisse Yellow 20%">
      <a:srgbClr val="FFF1D6"/>
    </a:custClr>
    <a:custClr name="Credit Suisse Orange 20%">
      <a:srgbClr val="FBE5CF"/>
    </a:custClr>
    <a:custClr name="Credit Suisse Red 20%">
      <a:srgbClr val="F5DBDA"/>
    </a:custClr>
  </a:custClrLst>
</a:theme>
</file>

<file path=ppt/theme/theme7.xml><?xml version="1.0" encoding="utf-8"?>
<a:theme xmlns:a="http://schemas.openxmlformats.org/drawingml/2006/main" name="1_PowerPitch">
  <a:themeElements>
    <a:clrScheme name="PitchSuite">
      <a:dk1>
        <a:srgbClr val="000000"/>
      </a:dk1>
      <a:lt1>
        <a:srgbClr val="FFFFFF"/>
      </a:lt1>
      <a:dk2>
        <a:srgbClr val="66A2BC"/>
      </a:dk2>
      <a:lt2>
        <a:srgbClr val="7B71A0"/>
      </a:lt2>
      <a:accent1>
        <a:srgbClr val="003868"/>
      </a:accent1>
      <a:accent2>
        <a:srgbClr val="7898B3"/>
      </a:accent2>
      <a:accent3>
        <a:srgbClr val="B2C2D1"/>
      </a:accent3>
      <a:accent4>
        <a:srgbClr val="6B7176"/>
      </a:accent4>
      <a:accent5>
        <a:srgbClr val="DADBDD"/>
      </a:accent5>
      <a:accent6>
        <a:srgbClr val="7B7C41"/>
      </a:accent6>
      <a:hlink>
        <a:srgbClr val="255B89"/>
      </a:hlink>
      <a:folHlink>
        <a:srgbClr val="6688A4"/>
      </a:folHlink>
    </a:clrScheme>
    <a:fontScheme name="PitchSuite">
      <a:majorFont>
        <a:latin typeface="Credit Suisse Type Light"/>
        <a:ea typeface="MS PGothic"/>
        <a:cs typeface="Arial"/>
      </a:majorFont>
      <a:minorFont>
        <a:latin typeface="Credit Suisse Type Light"/>
        <a:ea typeface="MS PGothic"/>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solidFill>
          <a:schemeClr val="accent5"/>
        </a:solidFill>
        <a:ln w="25400" cap="flat" cmpd="sng" algn="ctr">
          <a:noFill/>
          <a:prstDash val="solid"/>
          <a:round/>
          <a:headEnd type="none" w="med" len="med"/>
          <a:tailEnd type="none" w="med" len="med"/>
        </a:ln>
        <a:effectLst/>
        <a:extLst/>
      </a:spPr>
      <a:bodyPr lIns="91440" tIns="46800" rtlCol="0" anchor="t" anchorCtr="0"/>
      <a:lstStyle>
        <a:defPPr algn="l">
          <a:defRPr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635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dirty="0" smtClean="0">
            <a:latin typeface="+mn-lt"/>
          </a:defRPr>
        </a:defPPr>
      </a:lstStyle>
    </a:txDef>
  </a:objectDefaults>
  <a:extraClrSchemeLst/>
  <a:custClrLst>
    <a:custClr name="Credit Suisse Brown">
      <a:srgbClr val="815F3B"/>
    </a:custClr>
    <a:custClr name="Credit Suisse Grey Green">
      <a:srgbClr val="B6BCA0"/>
    </a:custClr>
    <a:custClr name="Credit Suisse Dark Green">
      <a:srgbClr val="5C6522"/>
    </a:custClr>
    <a:custClr name="Credit Suisse Grey Blue">
      <a:srgbClr val="80AEA7"/>
    </a:custClr>
    <a:custClr name="Credit Suisse Purple">
      <a:srgbClr val="7B71A0"/>
    </a:custClr>
    <a:custClr name="Credit Suisse Light Blue">
      <a:srgbClr val="66A2BC"/>
    </a:custClr>
    <a:custClr name="Credit Suisse Green">
      <a:srgbClr val="C2B400"/>
    </a:custClr>
    <a:custClr name="Credit Suisse Yellow">
      <a:srgbClr val="FABB00"/>
    </a:custClr>
    <a:custClr name="Credit Suisse Orange">
      <a:srgbClr val="E5730A"/>
    </a:custClr>
    <a:custClr name="Credit Suisse Red">
      <a:srgbClr val="9D0E2D"/>
    </a:custClr>
    <a:custClr name="Credit Suisse Brown 80%">
      <a:srgbClr val="987A58"/>
    </a:custClr>
    <a:custClr name="Credit Suisse Grey Green 80%">
      <a:srgbClr val="C5C9B2"/>
    </a:custClr>
    <a:custClr name="Credit Suisse Dark Green 80%">
      <a:srgbClr val="7B7C41"/>
    </a:custClr>
    <a:custClr name="Credit Suisse Grey Blue 80%">
      <a:srgbClr val="9CBDB7"/>
    </a:custClr>
    <a:custClr name="Credit Suisse Purple 80%">
      <a:srgbClr val="928BB2"/>
    </a:custClr>
    <a:custClr name="Credit Suisse Light Blue 80%">
      <a:srgbClr val="85B4CA"/>
    </a:custClr>
    <a:custClr name="Credit Suisse Green 80%">
      <a:srgbClr val="CFC23D"/>
    </a:custClr>
    <a:custClr name="Credit Suisse Yellow 80%">
      <a:srgbClr val="FCC844"/>
    </a:custClr>
    <a:custClr name="Credit Suisse Orange 80%">
      <a:srgbClr val="EB903F"/>
    </a:custClr>
    <a:custClr name="Credit Suisse Red 80%">
      <a:srgbClr val="C23841"/>
    </a:custClr>
    <a:custClr name="Credit Suisse Brown 60%">
      <a:srgbClr val="B0987C"/>
    </a:custClr>
    <a:custClr name="Credit Suisse Grey Green 60%">
      <a:srgbClr val="D4D6C5"/>
    </a:custClr>
    <a:custClr name="Credit Suisse Dark Green 60%">
      <a:srgbClr val="9A9869"/>
    </a:custClr>
    <a:custClr name="Credit Suisse Grey Blue 60%">
      <a:srgbClr val="B5CDC8"/>
    </a:custClr>
    <a:custClr name="Credit Suisse Purple 60%">
      <a:srgbClr val="ACA5C5"/>
    </a:custClr>
    <a:custClr name="Credit Suisse Light Blue 60%">
      <a:srgbClr val="A4C7D7"/>
    </a:custClr>
    <a:custClr name="Credit Suisse Green 60%">
      <a:srgbClr val="DBD172"/>
    </a:custClr>
    <a:custClr name="Credit Suisse Yellow 60%">
      <a:srgbClr val="FED57A"/>
    </a:custClr>
    <a:custClr name="Credit Suisse Orange 60%">
      <a:srgbClr val="F1AD6E"/>
    </a:custClr>
    <a:custClr name="Credit Suisse Red 60%">
      <a:srgbClr val="DE7572"/>
    </a:custClr>
    <a:custClr name="Credit Suisse Brown 40%">
      <a:srgbClr val="C9B8A5"/>
    </a:custClr>
    <a:custClr name="Credit Suisse Grey Green 40%">
      <a:srgbClr val="E2E3D8"/>
    </a:custClr>
    <a:custClr name="Credit Suisse Dark Green 40%">
      <a:srgbClr val="BBB897"/>
    </a:custClr>
    <a:custClr name="Credit Suisse Grey Blue 40%">
      <a:srgbClr val="CEDDDA"/>
    </a:custClr>
    <a:custClr name="Credit Suisse Purple 40%">
      <a:srgbClr val="C6C2D8"/>
    </a:custClr>
    <a:custClr name="Credit Suisse Light Blue 40%">
      <a:srgbClr val="C2D9E5"/>
    </a:custClr>
    <a:custClr name="Credit Suisse Green 40%">
      <a:srgbClr val="E8E0A3"/>
    </a:custClr>
    <a:custClr name="Credit Suisse Yellow 40%">
      <a:srgbClr val="FFE4AA"/>
    </a:custClr>
    <a:custClr name="Credit Suisse Orange 40%">
      <a:srgbClr val="F7CA9F"/>
    </a:custClr>
    <a:custClr name="Credit Suisse Red 40%">
      <a:srgbClr val="EBB7B6"/>
    </a:custClr>
    <a:custClr name="Credit Suisse Brown 20%">
      <a:srgbClr val="E3DBD0"/>
    </a:custClr>
    <a:custClr name="Credit Suisse Grey Green 20%">
      <a:srgbClr val="F1F1EC"/>
    </a:custClr>
    <a:custClr name="Credit Suisse Dark Green 20%">
      <a:srgbClr val="DCDAC9"/>
    </a:custClr>
    <a:custClr name="Credit Suisse Grey Blue 20%">
      <a:srgbClr val="E7EEEC"/>
    </a:custClr>
    <a:custClr name="Credit Suisse Purple 20%">
      <a:srgbClr val="E2E0EB"/>
    </a:custClr>
    <a:custClr name="Credit Suisse Light Blue 20%">
      <a:srgbClr val="E0ECF2"/>
    </a:custClr>
    <a:custClr name="Credit Suisse Green 20%">
      <a:srgbClr val="F4F0D2"/>
    </a:custClr>
    <a:custClr name="Credit Suisse Yellow 20%">
      <a:srgbClr val="FFF1D6"/>
    </a:custClr>
    <a:custClr name="Credit Suisse Orange 20%">
      <a:srgbClr val="FBE5CF"/>
    </a:custClr>
    <a:custClr name="Credit Suisse Red 20%">
      <a:srgbClr val="F5DBDA"/>
    </a:custClr>
  </a:custClrLst>
</a:theme>
</file>

<file path=ppt/theme/theme8.xml><?xml version="1.0" encoding="utf-8"?>
<a:theme xmlns:a="http://schemas.openxmlformats.org/drawingml/2006/main" name="2_PowerPitch">
  <a:themeElements>
    <a:clrScheme name="PitchSuite">
      <a:dk1>
        <a:srgbClr val="000000"/>
      </a:dk1>
      <a:lt1>
        <a:srgbClr val="FFFFFF"/>
      </a:lt1>
      <a:dk2>
        <a:srgbClr val="66A2BC"/>
      </a:dk2>
      <a:lt2>
        <a:srgbClr val="7B71A0"/>
      </a:lt2>
      <a:accent1>
        <a:srgbClr val="003868"/>
      </a:accent1>
      <a:accent2>
        <a:srgbClr val="7898B3"/>
      </a:accent2>
      <a:accent3>
        <a:srgbClr val="B2C2D1"/>
      </a:accent3>
      <a:accent4>
        <a:srgbClr val="6B7176"/>
      </a:accent4>
      <a:accent5>
        <a:srgbClr val="DADBDD"/>
      </a:accent5>
      <a:accent6>
        <a:srgbClr val="7B7C41"/>
      </a:accent6>
      <a:hlink>
        <a:srgbClr val="255B89"/>
      </a:hlink>
      <a:folHlink>
        <a:srgbClr val="6688A4"/>
      </a:folHlink>
    </a:clrScheme>
    <a:fontScheme name="PitchSuite">
      <a:majorFont>
        <a:latin typeface="Credit Suisse Type Light"/>
        <a:ea typeface="MS PGothic"/>
        <a:cs typeface="Arial"/>
      </a:majorFont>
      <a:minorFont>
        <a:latin typeface="Credit Suisse Type Light"/>
        <a:ea typeface="MS PGothic"/>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solidFill>
          <a:schemeClr val="accent5"/>
        </a:solidFill>
        <a:ln w="25400" cap="flat" cmpd="sng" algn="ctr">
          <a:noFill/>
          <a:prstDash val="solid"/>
          <a:round/>
          <a:headEnd type="none" w="med" len="med"/>
          <a:tailEnd type="none" w="med" len="med"/>
        </a:ln>
        <a:effectLst/>
        <a:extLst/>
      </a:spPr>
      <a:bodyPr lIns="91440" tIns="46800" rtlCol="0" anchor="t" anchorCtr="0"/>
      <a:lstStyle>
        <a:defPPr algn="l">
          <a:defRPr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635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dirty="0" smtClean="0">
            <a:latin typeface="+mn-lt"/>
          </a:defRPr>
        </a:defPPr>
      </a:lstStyle>
    </a:txDef>
  </a:objectDefaults>
  <a:extraClrSchemeLst/>
  <a:custClrLst>
    <a:custClr name="Credit Suisse Brown">
      <a:srgbClr val="815F3B"/>
    </a:custClr>
    <a:custClr name="Credit Suisse Grey Green">
      <a:srgbClr val="B6BCA0"/>
    </a:custClr>
    <a:custClr name="Credit Suisse Dark Green">
      <a:srgbClr val="5C6522"/>
    </a:custClr>
    <a:custClr name="Credit Suisse Grey Blue">
      <a:srgbClr val="80AEA7"/>
    </a:custClr>
    <a:custClr name="Credit Suisse Purple">
      <a:srgbClr val="7B71A0"/>
    </a:custClr>
    <a:custClr name="Credit Suisse Light Blue">
      <a:srgbClr val="66A2BC"/>
    </a:custClr>
    <a:custClr name="Credit Suisse Green">
      <a:srgbClr val="C2B400"/>
    </a:custClr>
    <a:custClr name="Credit Suisse Yellow">
      <a:srgbClr val="FABB00"/>
    </a:custClr>
    <a:custClr name="Credit Suisse Orange">
      <a:srgbClr val="E5730A"/>
    </a:custClr>
    <a:custClr name="Credit Suisse Red">
      <a:srgbClr val="9D0E2D"/>
    </a:custClr>
    <a:custClr name="Credit Suisse Brown 80%">
      <a:srgbClr val="987A58"/>
    </a:custClr>
    <a:custClr name="Credit Suisse Grey Green 80%">
      <a:srgbClr val="C5C9B2"/>
    </a:custClr>
    <a:custClr name="Credit Suisse Dark Green 80%">
      <a:srgbClr val="7B7C41"/>
    </a:custClr>
    <a:custClr name="Credit Suisse Grey Blue 80%">
      <a:srgbClr val="9CBDB7"/>
    </a:custClr>
    <a:custClr name="Credit Suisse Purple 80%">
      <a:srgbClr val="928BB2"/>
    </a:custClr>
    <a:custClr name="Credit Suisse Light Blue 80%">
      <a:srgbClr val="85B4CA"/>
    </a:custClr>
    <a:custClr name="Credit Suisse Green 80%">
      <a:srgbClr val="CFC23D"/>
    </a:custClr>
    <a:custClr name="Credit Suisse Yellow 80%">
      <a:srgbClr val="FCC844"/>
    </a:custClr>
    <a:custClr name="Credit Suisse Orange 80%">
      <a:srgbClr val="EB903F"/>
    </a:custClr>
    <a:custClr name="Credit Suisse Red 80%">
      <a:srgbClr val="C23841"/>
    </a:custClr>
    <a:custClr name="Credit Suisse Brown 60%">
      <a:srgbClr val="B0987C"/>
    </a:custClr>
    <a:custClr name="Credit Suisse Grey Green 60%">
      <a:srgbClr val="D4D6C5"/>
    </a:custClr>
    <a:custClr name="Credit Suisse Dark Green 60%">
      <a:srgbClr val="9A9869"/>
    </a:custClr>
    <a:custClr name="Credit Suisse Grey Blue 60%">
      <a:srgbClr val="B5CDC8"/>
    </a:custClr>
    <a:custClr name="Credit Suisse Purple 60%">
      <a:srgbClr val="ACA5C5"/>
    </a:custClr>
    <a:custClr name="Credit Suisse Light Blue 60%">
      <a:srgbClr val="A4C7D7"/>
    </a:custClr>
    <a:custClr name="Credit Suisse Green 60%">
      <a:srgbClr val="DBD172"/>
    </a:custClr>
    <a:custClr name="Credit Suisse Yellow 60%">
      <a:srgbClr val="FED57A"/>
    </a:custClr>
    <a:custClr name="Credit Suisse Orange 60%">
      <a:srgbClr val="F1AD6E"/>
    </a:custClr>
    <a:custClr name="Credit Suisse Red 60%">
      <a:srgbClr val="DE7572"/>
    </a:custClr>
    <a:custClr name="Credit Suisse Brown 40%">
      <a:srgbClr val="C9B8A5"/>
    </a:custClr>
    <a:custClr name="Credit Suisse Grey Green 40%">
      <a:srgbClr val="E2E3D8"/>
    </a:custClr>
    <a:custClr name="Credit Suisse Dark Green 40%">
      <a:srgbClr val="BBB897"/>
    </a:custClr>
    <a:custClr name="Credit Suisse Grey Blue 40%">
      <a:srgbClr val="CEDDDA"/>
    </a:custClr>
    <a:custClr name="Credit Suisse Purple 40%">
      <a:srgbClr val="C6C2D8"/>
    </a:custClr>
    <a:custClr name="Credit Suisse Light Blue 40%">
      <a:srgbClr val="C2D9E5"/>
    </a:custClr>
    <a:custClr name="Credit Suisse Green 40%">
      <a:srgbClr val="E8E0A3"/>
    </a:custClr>
    <a:custClr name="Credit Suisse Yellow 40%">
      <a:srgbClr val="FFE4AA"/>
    </a:custClr>
    <a:custClr name="Credit Suisse Orange 40%">
      <a:srgbClr val="F7CA9F"/>
    </a:custClr>
    <a:custClr name="Credit Suisse Red 40%">
      <a:srgbClr val="EBB7B6"/>
    </a:custClr>
    <a:custClr name="Credit Suisse Brown 20%">
      <a:srgbClr val="E3DBD0"/>
    </a:custClr>
    <a:custClr name="Credit Suisse Grey Green 20%">
      <a:srgbClr val="F1F1EC"/>
    </a:custClr>
    <a:custClr name="Credit Suisse Dark Green 20%">
      <a:srgbClr val="DCDAC9"/>
    </a:custClr>
    <a:custClr name="Credit Suisse Grey Blue 20%">
      <a:srgbClr val="E7EEEC"/>
    </a:custClr>
    <a:custClr name="Credit Suisse Purple 20%">
      <a:srgbClr val="E2E0EB"/>
    </a:custClr>
    <a:custClr name="Credit Suisse Light Blue 20%">
      <a:srgbClr val="E0ECF2"/>
    </a:custClr>
    <a:custClr name="Credit Suisse Green 20%">
      <a:srgbClr val="F4F0D2"/>
    </a:custClr>
    <a:custClr name="Credit Suisse Yellow 20%">
      <a:srgbClr val="FFF1D6"/>
    </a:custClr>
    <a:custClr name="Credit Suisse Orange 20%">
      <a:srgbClr val="FBE5CF"/>
    </a:custClr>
    <a:custClr name="Credit Suisse Red 20%">
      <a:srgbClr val="F5DBDA"/>
    </a:custClr>
  </a:custClrLst>
</a:theme>
</file>

<file path=ppt/theme/theme9.xml><?xml version="1.0" encoding="utf-8"?>
<a:theme xmlns:a="http://schemas.openxmlformats.org/drawingml/2006/main" name="1_FlysheetAndBody">
  <a:themeElements>
    <a:clrScheme name="PitchSuite">
      <a:dk1>
        <a:srgbClr val="000000"/>
      </a:dk1>
      <a:lt1>
        <a:srgbClr val="FFFFFF"/>
      </a:lt1>
      <a:dk2>
        <a:srgbClr val="66A2BC"/>
      </a:dk2>
      <a:lt2>
        <a:srgbClr val="7B71A0"/>
      </a:lt2>
      <a:accent1>
        <a:srgbClr val="003868"/>
      </a:accent1>
      <a:accent2>
        <a:srgbClr val="7898B3"/>
      </a:accent2>
      <a:accent3>
        <a:srgbClr val="B2C2D1"/>
      </a:accent3>
      <a:accent4>
        <a:srgbClr val="6B7176"/>
      </a:accent4>
      <a:accent5>
        <a:srgbClr val="DADBDD"/>
      </a:accent5>
      <a:accent6>
        <a:srgbClr val="7B7C41"/>
      </a:accent6>
      <a:hlink>
        <a:srgbClr val="255B89"/>
      </a:hlink>
      <a:folHlink>
        <a:srgbClr val="6688A4"/>
      </a:folHlink>
    </a:clrScheme>
    <a:fontScheme name="PitchSuite">
      <a:majorFont>
        <a:latin typeface="Credit Suisse Type Light"/>
        <a:ea typeface="MS PGothic"/>
        <a:cs typeface="Arial"/>
      </a:majorFont>
      <a:minorFont>
        <a:latin typeface="Credit Suisse Type Light"/>
        <a:ea typeface="MS PGothic"/>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63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46800" tIns="64800" rIns="46800" bIns="64800" numCol="1" anchor="ctr" anchorCtr="0" compatLnSpc="1">
        <a:prstTxWarp prst="textNoShape">
          <a:avLst/>
        </a:prstTxWarp>
      </a:bodyPr>
      <a:lstStyle>
        <a:defPPr marL="0" marR="0" indent="0" algn="ctr" defTabSz="728663" rtl="0" eaLnBrk="1" fontAlgn="base" latinLnBrk="0" hangingPunct="1">
          <a:lnSpc>
            <a:spcPct val="95000"/>
          </a:lnSpc>
          <a:spcBef>
            <a:spcPct val="0"/>
          </a:spcBef>
          <a:spcAft>
            <a:spcPct val="0"/>
          </a:spcAft>
          <a:buClr>
            <a:schemeClr val="bg1"/>
          </a:buClr>
          <a:buSzTx/>
          <a:buFontTx/>
          <a:buNone/>
          <a:tabLst>
            <a:tab pos="4286250" algn="l"/>
          </a:tabLst>
          <a:defRPr kumimoji="0" lang="en-US" sz="1200" b="0" i="0" u="none" strike="noStrike" cap="none" normalizeH="0" baseline="0" smtClean="0">
            <a:ln>
              <a:noFill/>
            </a:ln>
            <a:solidFill>
              <a:schemeClr val="tx1"/>
            </a:solidFill>
            <a:effectLst/>
            <a:latin typeface="Credit Suisse Type Light" pitchFamily="34" charset="0"/>
          </a:defRPr>
        </a:defPPr>
      </a:lstStyle>
    </a:spDef>
    <a:lnDef>
      <a:spPr bwMode="auto">
        <a:xfrm>
          <a:off x="0" y="0"/>
          <a:ext cx="1" cy="1"/>
        </a:xfrm>
        <a:custGeom>
          <a:avLst/>
          <a:gdLst/>
          <a:ahLst/>
          <a:cxnLst/>
          <a:rect l="0" t="0" r="0" b="0"/>
          <a:pathLst/>
        </a:custGeom>
        <a:solidFill>
          <a:schemeClr val="accent1"/>
        </a:solidFill>
        <a:ln w="63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46800" tIns="64800" rIns="46800" bIns="64800" numCol="1" anchor="ctr" anchorCtr="0" compatLnSpc="1">
        <a:prstTxWarp prst="textNoShape">
          <a:avLst/>
        </a:prstTxWarp>
      </a:bodyPr>
      <a:lstStyle>
        <a:defPPr marL="0" marR="0" indent="0" algn="ctr" defTabSz="728663" rtl="0" eaLnBrk="1" fontAlgn="base" latinLnBrk="0" hangingPunct="1">
          <a:lnSpc>
            <a:spcPct val="95000"/>
          </a:lnSpc>
          <a:spcBef>
            <a:spcPct val="0"/>
          </a:spcBef>
          <a:spcAft>
            <a:spcPct val="0"/>
          </a:spcAft>
          <a:buClr>
            <a:schemeClr val="bg1"/>
          </a:buClr>
          <a:buSzTx/>
          <a:buFontTx/>
          <a:buNone/>
          <a:tabLst>
            <a:tab pos="4286250" algn="l"/>
          </a:tabLst>
          <a:defRPr kumimoji="0" lang="en-US" sz="1200" b="0" i="0" u="none" strike="noStrike" cap="none" normalizeH="0" baseline="0" smtClean="0">
            <a:ln>
              <a:noFill/>
            </a:ln>
            <a:solidFill>
              <a:schemeClr val="tx1"/>
            </a:solidFill>
            <a:effectLst/>
            <a:latin typeface="Credit Suisse Type Light" pitchFamily="34" charset="0"/>
          </a:defRPr>
        </a:defPPr>
      </a:lstStyle>
    </a:lnDef>
  </a:objectDefaults>
  <a:extraClrSchemeLst>
    <a:extraClrScheme>
      <a:clrScheme name="FlysheetAndBody 1">
        <a:dk1>
          <a:srgbClr val="000000"/>
        </a:dk1>
        <a:lt1>
          <a:srgbClr val="FFFFFF"/>
        </a:lt1>
        <a:dk2>
          <a:srgbClr val="7898B3"/>
        </a:dk2>
        <a:lt2>
          <a:srgbClr val="C8C1BC"/>
        </a:lt2>
        <a:accent1>
          <a:srgbClr val="255B89"/>
        </a:accent1>
        <a:accent2>
          <a:srgbClr val="91867E"/>
        </a:accent2>
        <a:accent3>
          <a:srgbClr val="FFFFFF"/>
        </a:accent3>
        <a:accent4>
          <a:srgbClr val="000000"/>
        </a:accent4>
        <a:accent5>
          <a:srgbClr val="ACB5C4"/>
        </a:accent5>
        <a:accent6>
          <a:srgbClr val="837972"/>
        </a:accent6>
        <a:hlink>
          <a:srgbClr val="9D0E2D"/>
        </a:hlink>
        <a:folHlink>
          <a:srgbClr val="6CCBED"/>
        </a:folHlink>
      </a:clrScheme>
      <a:clrMap bg1="lt1" tx1="dk1" bg2="lt2" tx2="dk2" accent1="accent1" accent2="accent2" accent3="accent3" accent4="accent4" accent5="accent5" accent6="accent6" hlink="hlink" folHlink="folHlink"/>
    </a:extraClrScheme>
    <a:extraClrScheme>
      <a:clrScheme name="FlysheetAndBody 2">
        <a:dk1>
          <a:srgbClr val="C8C1BC"/>
        </a:dk1>
        <a:lt1>
          <a:srgbClr val="FFFFFF"/>
        </a:lt1>
        <a:dk2>
          <a:srgbClr val="003560"/>
        </a:dk2>
        <a:lt2>
          <a:srgbClr val="7898B3"/>
        </a:lt2>
        <a:accent1>
          <a:srgbClr val="255B89"/>
        </a:accent1>
        <a:accent2>
          <a:srgbClr val="91867E"/>
        </a:accent2>
        <a:accent3>
          <a:srgbClr val="AAAEB6"/>
        </a:accent3>
        <a:accent4>
          <a:srgbClr val="DADADA"/>
        </a:accent4>
        <a:accent5>
          <a:srgbClr val="ACB5C4"/>
        </a:accent5>
        <a:accent6>
          <a:srgbClr val="837972"/>
        </a:accent6>
        <a:hlink>
          <a:srgbClr val="9D0E2D"/>
        </a:hlink>
        <a:folHlink>
          <a:srgbClr val="6CCBED"/>
        </a:folHlink>
      </a:clrScheme>
      <a:clrMap bg1="dk2" tx1="lt1" bg2="dk1" tx2="lt2" accent1="accent1" accent2="accent2" accent3="accent3" accent4="accent4" accent5="accent5" accent6="accent6" hlink="hlink" folHlink="folHlink"/>
    </a:extraClrScheme>
  </a:extraClrSchemeLst>
  <a:custClrLst>
    <a:custClr name="Credit Suisse Brown">
      <a:srgbClr val="815F3B"/>
    </a:custClr>
    <a:custClr name="Credit Suisse Grey Green">
      <a:srgbClr val="B6BCA0"/>
    </a:custClr>
    <a:custClr name="Credit Suisse Dark Green">
      <a:srgbClr val="5C6522"/>
    </a:custClr>
    <a:custClr name="Credit Suisse Grey Blue">
      <a:srgbClr val="80AEA7"/>
    </a:custClr>
    <a:custClr name="Credit Suisse Purple">
      <a:srgbClr val="7B71A0"/>
    </a:custClr>
    <a:custClr name="Credit Suisse Light Blue">
      <a:srgbClr val="66A2BC"/>
    </a:custClr>
    <a:custClr name="Credit Suisse Green">
      <a:srgbClr val="C2B400"/>
    </a:custClr>
    <a:custClr name="Credit Suisse Yellow">
      <a:srgbClr val="FABB00"/>
    </a:custClr>
    <a:custClr name="Credit Suisse Orange">
      <a:srgbClr val="E5730A"/>
    </a:custClr>
    <a:custClr name="Credit Suisse Red">
      <a:srgbClr val="9D0E2D"/>
    </a:custClr>
    <a:custClr name="Credit Suisse Brown 80%">
      <a:srgbClr val="987A58"/>
    </a:custClr>
    <a:custClr name="Credit Suisse Grey Green 80%">
      <a:srgbClr val="C5C9B2"/>
    </a:custClr>
    <a:custClr name="Credit Suisse Dark Green 80%">
      <a:srgbClr val="7B7C41"/>
    </a:custClr>
    <a:custClr name="Credit Suisse Grey Blue 80%">
      <a:srgbClr val="9CBDB7"/>
    </a:custClr>
    <a:custClr name="Credit Suisse Purple 80%">
      <a:srgbClr val="928BB2"/>
    </a:custClr>
    <a:custClr name="Credit Suisse Light Blue 80%">
      <a:srgbClr val="85B4CA"/>
    </a:custClr>
    <a:custClr name="Credit Suisse Green 80%">
      <a:srgbClr val="CFC23D"/>
    </a:custClr>
    <a:custClr name="Credit Suisse Yellow 80%">
      <a:srgbClr val="FCC844"/>
    </a:custClr>
    <a:custClr name="Credit Suisse Orange 80%">
      <a:srgbClr val="EB903F"/>
    </a:custClr>
    <a:custClr name="Credit Suisse Red 80%">
      <a:srgbClr val="C23841"/>
    </a:custClr>
    <a:custClr name="Credit Suisse Brown 60%">
      <a:srgbClr val="B0987C"/>
    </a:custClr>
    <a:custClr name="Credit Suisse Grey Green 60%">
      <a:srgbClr val="D4D6C5"/>
    </a:custClr>
    <a:custClr name="Credit Suisse Dark Green 60%">
      <a:srgbClr val="9A9869"/>
    </a:custClr>
    <a:custClr name="Credit Suisse Grey Blue 60%">
      <a:srgbClr val="B5CDC8"/>
    </a:custClr>
    <a:custClr name="Credit Suisse Purple 60%">
      <a:srgbClr val="ACA5C5"/>
    </a:custClr>
    <a:custClr name="Credit Suisse Light Blue 60%">
      <a:srgbClr val="A4C7D7"/>
    </a:custClr>
    <a:custClr name="Credit Suisse Green 60%">
      <a:srgbClr val="DBD172"/>
    </a:custClr>
    <a:custClr name="Credit Suisse Yellow 60%">
      <a:srgbClr val="FED57A"/>
    </a:custClr>
    <a:custClr name="Credit Suisse Orange 60%">
      <a:srgbClr val="F1AD6E"/>
    </a:custClr>
    <a:custClr name="Credit Suisse Red 60%">
      <a:srgbClr val="DE7572"/>
    </a:custClr>
    <a:custClr name="Credit Suisse Brown 40%">
      <a:srgbClr val="C9B8A5"/>
    </a:custClr>
    <a:custClr name="Credit Suisse Grey Green 40%">
      <a:srgbClr val="E2E3D8"/>
    </a:custClr>
    <a:custClr name="Credit Suisse Dark Green 40%">
      <a:srgbClr val="BBB897"/>
    </a:custClr>
    <a:custClr name="Credit Suisse Grey Blue 40%">
      <a:srgbClr val="CEDDDA"/>
    </a:custClr>
    <a:custClr name="Credit Suisse Purple 40%">
      <a:srgbClr val="C6C2D8"/>
    </a:custClr>
    <a:custClr name="Credit Suisse Light Blue 40%">
      <a:srgbClr val="C2D9E5"/>
    </a:custClr>
    <a:custClr name="Credit Suisse Green 40%">
      <a:srgbClr val="E8E0A3"/>
    </a:custClr>
    <a:custClr name="Credit Suisse Yellow 40%">
      <a:srgbClr val="FFE4AA"/>
    </a:custClr>
    <a:custClr name="Credit Suisse Orange 40%">
      <a:srgbClr val="F7CA9F"/>
    </a:custClr>
    <a:custClr name="Credit Suisse Red 40%">
      <a:srgbClr val="EBB7B6"/>
    </a:custClr>
    <a:custClr name="Credit Suisse Brown 20%">
      <a:srgbClr val="E3DBD0"/>
    </a:custClr>
    <a:custClr name="Credit Suisse Grey Green 20%">
      <a:srgbClr val="F1F1EC"/>
    </a:custClr>
    <a:custClr name="Credit Suisse Dark Green 20%">
      <a:srgbClr val="DCDAC9"/>
    </a:custClr>
    <a:custClr name="Credit Suisse Grey Blue 20%">
      <a:srgbClr val="E7EEEC"/>
    </a:custClr>
    <a:custClr name="Credit Suisse Purple 20%">
      <a:srgbClr val="E2E0EB"/>
    </a:custClr>
    <a:custClr name="Credit Suisse Light Blue 20%">
      <a:srgbClr val="E0ECF2"/>
    </a:custClr>
    <a:custClr name="Credit Suisse Green 20%">
      <a:srgbClr val="F4F0D2"/>
    </a:custClr>
    <a:custClr name="Credit Suisse Yellow 20%">
      <a:srgbClr val="FFF1D6"/>
    </a:custClr>
    <a:custClr name="Credit Suisse Orange 20%">
      <a:srgbClr val="FBE5CF"/>
    </a:custClr>
    <a:custClr name="Credit Suisse Red 20%">
      <a:srgbClr val="F5DBDA"/>
    </a:custClr>
  </a:custClrLst>
</a:theme>
</file>

<file path=ppt/theme/theme10.xml><?xml version="1.0" encoding="utf-8"?>
<a:theme xmlns:a="http://schemas.openxmlformats.org/drawingml/2006/main" name="3_PowerPitch">
  <a:themeElements>
    <a:clrScheme name="PitchSuite">
      <a:dk1>
        <a:srgbClr val="000000"/>
      </a:dk1>
      <a:lt1>
        <a:srgbClr val="FFFFFF"/>
      </a:lt1>
      <a:dk2>
        <a:srgbClr val="66A2BC"/>
      </a:dk2>
      <a:lt2>
        <a:srgbClr val="7B71A0"/>
      </a:lt2>
      <a:accent1>
        <a:srgbClr val="003868"/>
      </a:accent1>
      <a:accent2>
        <a:srgbClr val="7898B3"/>
      </a:accent2>
      <a:accent3>
        <a:srgbClr val="B2C2D1"/>
      </a:accent3>
      <a:accent4>
        <a:srgbClr val="6B7176"/>
      </a:accent4>
      <a:accent5>
        <a:srgbClr val="DADBDD"/>
      </a:accent5>
      <a:accent6>
        <a:srgbClr val="7B7C41"/>
      </a:accent6>
      <a:hlink>
        <a:srgbClr val="255B89"/>
      </a:hlink>
      <a:folHlink>
        <a:srgbClr val="6688A4"/>
      </a:folHlink>
    </a:clrScheme>
    <a:fontScheme name="PitchSuite">
      <a:majorFont>
        <a:latin typeface="Credit Suisse Type Light"/>
        <a:ea typeface="MS PGothic"/>
        <a:cs typeface="Arial"/>
      </a:majorFont>
      <a:minorFont>
        <a:latin typeface="Credit Suisse Type Light"/>
        <a:ea typeface="MS PGothic"/>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solidFill>
          <a:schemeClr val="accent5"/>
        </a:solidFill>
        <a:ln w="25400" cap="flat" cmpd="sng" algn="ctr">
          <a:noFill/>
          <a:prstDash val="solid"/>
          <a:round/>
          <a:headEnd type="none" w="med" len="med"/>
          <a:tailEnd type="none" w="med" len="med"/>
        </a:ln>
        <a:effectLst/>
        <a:extLst/>
      </a:spPr>
      <a:bodyPr lIns="91440" tIns="46800" rtlCol="0" anchor="t" anchorCtr="0"/>
      <a:lstStyle>
        <a:defPPr algn="l">
          <a:defRPr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635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dirty="0" smtClean="0">
            <a:latin typeface="+mn-lt"/>
          </a:defRPr>
        </a:defPPr>
      </a:lstStyle>
    </a:txDef>
  </a:objectDefaults>
  <a:extraClrSchemeLst/>
  <a:custClrLst>
    <a:custClr name="Credit Suisse Brown">
      <a:srgbClr val="815F3B"/>
    </a:custClr>
    <a:custClr name="Credit Suisse Grey Green">
      <a:srgbClr val="B6BCA0"/>
    </a:custClr>
    <a:custClr name="Credit Suisse Dark Green">
      <a:srgbClr val="5C6522"/>
    </a:custClr>
    <a:custClr name="Credit Suisse Grey Blue">
      <a:srgbClr val="80AEA7"/>
    </a:custClr>
    <a:custClr name="Credit Suisse Purple">
      <a:srgbClr val="7B71A0"/>
    </a:custClr>
    <a:custClr name="Credit Suisse Light Blue">
      <a:srgbClr val="66A2BC"/>
    </a:custClr>
    <a:custClr name="Credit Suisse Green">
      <a:srgbClr val="C2B400"/>
    </a:custClr>
    <a:custClr name="Credit Suisse Yellow">
      <a:srgbClr val="FABB00"/>
    </a:custClr>
    <a:custClr name="Credit Suisse Orange">
      <a:srgbClr val="E5730A"/>
    </a:custClr>
    <a:custClr name="Credit Suisse Red">
      <a:srgbClr val="9D0E2D"/>
    </a:custClr>
    <a:custClr name="Credit Suisse Brown 80%">
      <a:srgbClr val="987A58"/>
    </a:custClr>
    <a:custClr name="Credit Suisse Grey Green 80%">
      <a:srgbClr val="C5C9B2"/>
    </a:custClr>
    <a:custClr name="Credit Suisse Dark Green 80%">
      <a:srgbClr val="7B7C41"/>
    </a:custClr>
    <a:custClr name="Credit Suisse Grey Blue 80%">
      <a:srgbClr val="9CBDB7"/>
    </a:custClr>
    <a:custClr name="Credit Suisse Purple 80%">
      <a:srgbClr val="928BB2"/>
    </a:custClr>
    <a:custClr name="Credit Suisse Light Blue 80%">
      <a:srgbClr val="85B4CA"/>
    </a:custClr>
    <a:custClr name="Credit Suisse Green 80%">
      <a:srgbClr val="CFC23D"/>
    </a:custClr>
    <a:custClr name="Credit Suisse Yellow 80%">
      <a:srgbClr val="FCC844"/>
    </a:custClr>
    <a:custClr name="Credit Suisse Orange 80%">
      <a:srgbClr val="EB903F"/>
    </a:custClr>
    <a:custClr name="Credit Suisse Red 80%">
      <a:srgbClr val="C23841"/>
    </a:custClr>
    <a:custClr name="Credit Suisse Brown 60%">
      <a:srgbClr val="B0987C"/>
    </a:custClr>
    <a:custClr name="Credit Suisse Grey Green 60%">
      <a:srgbClr val="D4D6C5"/>
    </a:custClr>
    <a:custClr name="Credit Suisse Dark Green 60%">
      <a:srgbClr val="9A9869"/>
    </a:custClr>
    <a:custClr name="Credit Suisse Grey Blue 60%">
      <a:srgbClr val="B5CDC8"/>
    </a:custClr>
    <a:custClr name="Credit Suisse Purple 60%">
      <a:srgbClr val="ACA5C5"/>
    </a:custClr>
    <a:custClr name="Credit Suisse Light Blue 60%">
      <a:srgbClr val="A4C7D7"/>
    </a:custClr>
    <a:custClr name="Credit Suisse Green 60%">
      <a:srgbClr val="DBD172"/>
    </a:custClr>
    <a:custClr name="Credit Suisse Yellow 60%">
      <a:srgbClr val="FED57A"/>
    </a:custClr>
    <a:custClr name="Credit Suisse Orange 60%">
      <a:srgbClr val="F1AD6E"/>
    </a:custClr>
    <a:custClr name="Credit Suisse Red 60%">
      <a:srgbClr val="DE7572"/>
    </a:custClr>
    <a:custClr name="Credit Suisse Brown 40%">
      <a:srgbClr val="C9B8A5"/>
    </a:custClr>
    <a:custClr name="Credit Suisse Grey Green 40%">
      <a:srgbClr val="E2E3D8"/>
    </a:custClr>
    <a:custClr name="Credit Suisse Dark Green 40%">
      <a:srgbClr val="BBB897"/>
    </a:custClr>
    <a:custClr name="Credit Suisse Grey Blue 40%">
      <a:srgbClr val="CEDDDA"/>
    </a:custClr>
    <a:custClr name="Credit Suisse Purple 40%">
      <a:srgbClr val="C6C2D8"/>
    </a:custClr>
    <a:custClr name="Credit Suisse Light Blue 40%">
      <a:srgbClr val="C2D9E5"/>
    </a:custClr>
    <a:custClr name="Credit Suisse Green 40%">
      <a:srgbClr val="E8E0A3"/>
    </a:custClr>
    <a:custClr name="Credit Suisse Yellow 40%">
      <a:srgbClr val="FFE4AA"/>
    </a:custClr>
    <a:custClr name="Credit Suisse Orange 40%">
      <a:srgbClr val="F7CA9F"/>
    </a:custClr>
    <a:custClr name="Credit Suisse Red 40%">
      <a:srgbClr val="EBB7B6"/>
    </a:custClr>
    <a:custClr name="Credit Suisse Brown 20%">
      <a:srgbClr val="E3DBD0"/>
    </a:custClr>
    <a:custClr name="Credit Suisse Grey Green 20%">
      <a:srgbClr val="F1F1EC"/>
    </a:custClr>
    <a:custClr name="Credit Suisse Dark Green 20%">
      <a:srgbClr val="DCDAC9"/>
    </a:custClr>
    <a:custClr name="Credit Suisse Grey Blue 20%">
      <a:srgbClr val="E7EEEC"/>
    </a:custClr>
    <a:custClr name="Credit Suisse Purple 20%">
      <a:srgbClr val="E2E0EB"/>
    </a:custClr>
    <a:custClr name="Credit Suisse Light Blue 20%">
      <a:srgbClr val="E0ECF2"/>
    </a:custClr>
    <a:custClr name="Credit Suisse Green 20%">
      <a:srgbClr val="F4F0D2"/>
    </a:custClr>
    <a:custClr name="Credit Suisse Yellow 20%">
      <a:srgbClr val="FFF1D6"/>
    </a:custClr>
    <a:custClr name="Credit Suisse Orange 20%">
      <a:srgbClr val="FBE5CF"/>
    </a:custClr>
    <a:custClr name="Credit Suisse Red 20%">
      <a:srgbClr val="F5DBDA"/>
    </a:custClr>
  </a:custClrLst>
</a:theme>
</file>

<file path=ppt/theme/theme11.xml><?xml version="1.0" encoding="utf-8"?>
<a:theme xmlns:a="http://schemas.openxmlformats.org/drawingml/2006/main" name="2_FlysheetAndBody">
  <a:themeElements>
    <a:clrScheme name="PitchSuite">
      <a:dk1>
        <a:srgbClr val="000000"/>
      </a:dk1>
      <a:lt1>
        <a:srgbClr val="FFFFFF"/>
      </a:lt1>
      <a:dk2>
        <a:srgbClr val="66A2BC"/>
      </a:dk2>
      <a:lt2>
        <a:srgbClr val="7B71A0"/>
      </a:lt2>
      <a:accent1>
        <a:srgbClr val="003868"/>
      </a:accent1>
      <a:accent2>
        <a:srgbClr val="7898B3"/>
      </a:accent2>
      <a:accent3>
        <a:srgbClr val="B2C2D1"/>
      </a:accent3>
      <a:accent4>
        <a:srgbClr val="6B7176"/>
      </a:accent4>
      <a:accent5>
        <a:srgbClr val="DADBDD"/>
      </a:accent5>
      <a:accent6>
        <a:srgbClr val="7B7C41"/>
      </a:accent6>
      <a:hlink>
        <a:srgbClr val="255B89"/>
      </a:hlink>
      <a:folHlink>
        <a:srgbClr val="6688A4"/>
      </a:folHlink>
    </a:clrScheme>
    <a:fontScheme name="PitchSuite">
      <a:majorFont>
        <a:latin typeface="Credit Suisse Type Light"/>
        <a:ea typeface="MS PGothic"/>
        <a:cs typeface="Arial"/>
      </a:majorFont>
      <a:minorFont>
        <a:latin typeface="Credit Suisse Type Light"/>
        <a:ea typeface="MS PGothic"/>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63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46800" tIns="64800" rIns="46800" bIns="64800" numCol="1" anchor="ctr" anchorCtr="0" compatLnSpc="1">
        <a:prstTxWarp prst="textNoShape">
          <a:avLst/>
        </a:prstTxWarp>
      </a:bodyPr>
      <a:lstStyle>
        <a:defPPr marL="0" marR="0" indent="0" algn="ctr" defTabSz="728663" rtl="0" eaLnBrk="1" fontAlgn="base" latinLnBrk="0" hangingPunct="1">
          <a:lnSpc>
            <a:spcPct val="95000"/>
          </a:lnSpc>
          <a:spcBef>
            <a:spcPct val="0"/>
          </a:spcBef>
          <a:spcAft>
            <a:spcPct val="0"/>
          </a:spcAft>
          <a:buClr>
            <a:schemeClr val="bg1"/>
          </a:buClr>
          <a:buSzTx/>
          <a:buFontTx/>
          <a:buNone/>
          <a:tabLst>
            <a:tab pos="4286250" algn="l"/>
          </a:tabLst>
          <a:defRPr kumimoji="0" lang="en-US" sz="1200" b="0" i="0" u="none" strike="noStrike" cap="none" normalizeH="0" baseline="0" smtClean="0">
            <a:ln>
              <a:noFill/>
            </a:ln>
            <a:solidFill>
              <a:schemeClr val="tx1"/>
            </a:solidFill>
            <a:effectLst/>
            <a:latin typeface="Credit Suisse Type Light" pitchFamily="34" charset="0"/>
          </a:defRPr>
        </a:defPPr>
      </a:lstStyle>
    </a:spDef>
    <a:lnDef>
      <a:spPr bwMode="auto">
        <a:xfrm>
          <a:off x="0" y="0"/>
          <a:ext cx="1" cy="1"/>
        </a:xfrm>
        <a:custGeom>
          <a:avLst/>
          <a:gdLst/>
          <a:ahLst/>
          <a:cxnLst/>
          <a:rect l="0" t="0" r="0" b="0"/>
          <a:pathLst/>
        </a:custGeom>
        <a:solidFill>
          <a:schemeClr val="accent1"/>
        </a:solidFill>
        <a:ln w="63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46800" tIns="64800" rIns="46800" bIns="64800" numCol="1" anchor="ctr" anchorCtr="0" compatLnSpc="1">
        <a:prstTxWarp prst="textNoShape">
          <a:avLst/>
        </a:prstTxWarp>
      </a:bodyPr>
      <a:lstStyle>
        <a:defPPr marL="0" marR="0" indent="0" algn="ctr" defTabSz="728663" rtl="0" eaLnBrk="1" fontAlgn="base" latinLnBrk="0" hangingPunct="1">
          <a:lnSpc>
            <a:spcPct val="95000"/>
          </a:lnSpc>
          <a:spcBef>
            <a:spcPct val="0"/>
          </a:spcBef>
          <a:spcAft>
            <a:spcPct val="0"/>
          </a:spcAft>
          <a:buClr>
            <a:schemeClr val="bg1"/>
          </a:buClr>
          <a:buSzTx/>
          <a:buFontTx/>
          <a:buNone/>
          <a:tabLst>
            <a:tab pos="4286250" algn="l"/>
          </a:tabLst>
          <a:defRPr kumimoji="0" lang="en-US" sz="1200" b="0" i="0" u="none" strike="noStrike" cap="none" normalizeH="0" baseline="0" smtClean="0">
            <a:ln>
              <a:noFill/>
            </a:ln>
            <a:solidFill>
              <a:schemeClr val="tx1"/>
            </a:solidFill>
            <a:effectLst/>
            <a:latin typeface="Credit Suisse Type Light" pitchFamily="34" charset="0"/>
          </a:defRPr>
        </a:defPPr>
      </a:lstStyle>
    </a:lnDef>
  </a:objectDefaults>
  <a:extraClrSchemeLst>
    <a:extraClrScheme>
      <a:clrScheme name="FlysheetAndBody 1">
        <a:dk1>
          <a:srgbClr val="000000"/>
        </a:dk1>
        <a:lt1>
          <a:srgbClr val="FFFFFF"/>
        </a:lt1>
        <a:dk2>
          <a:srgbClr val="7898B3"/>
        </a:dk2>
        <a:lt2>
          <a:srgbClr val="C8C1BC"/>
        </a:lt2>
        <a:accent1>
          <a:srgbClr val="255B89"/>
        </a:accent1>
        <a:accent2>
          <a:srgbClr val="91867E"/>
        </a:accent2>
        <a:accent3>
          <a:srgbClr val="FFFFFF"/>
        </a:accent3>
        <a:accent4>
          <a:srgbClr val="000000"/>
        </a:accent4>
        <a:accent5>
          <a:srgbClr val="ACB5C4"/>
        </a:accent5>
        <a:accent6>
          <a:srgbClr val="837972"/>
        </a:accent6>
        <a:hlink>
          <a:srgbClr val="9D0E2D"/>
        </a:hlink>
        <a:folHlink>
          <a:srgbClr val="6CCBED"/>
        </a:folHlink>
      </a:clrScheme>
      <a:clrMap bg1="lt1" tx1="dk1" bg2="lt2" tx2="dk2" accent1="accent1" accent2="accent2" accent3="accent3" accent4="accent4" accent5="accent5" accent6="accent6" hlink="hlink" folHlink="folHlink"/>
    </a:extraClrScheme>
    <a:extraClrScheme>
      <a:clrScheme name="FlysheetAndBody 2">
        <a:dk1>
          <a:srgbClr val="C8C1BC"/>
        </a:dk1>
        <a:lt1>
          <a:srgbClr val="FFFFFF"/>
        </a:lt1>
        <a:dk2>
          <a:srgbClr val="003560"/>
        </a:dk2>
        <a:lt2>
          <a:srgbClr val="7898B3"/>
        </a:lt2>
        <a:accent1>
          <a:srgbClr val="255B89"/>
        </a:accent1>
        <a:accent2>
          <a:srgbClr val="91867E"/>
        </a:accent2>
        <a:accent3>
          <a:srgbClr val="AAAEB6"/>
        </a:accent3>
        <a:accent4>
          <a:srgbClr val="DADADA"/>
        </a:accent4>
        <a:accent5>
          <a:srgbClr val="ACB5C4"/>
        </a:accent5>
        <a:accent6>
          <a:srgbClr val="837972"/>
        </a:accent6>
        <a:hlink>
          <a:srgbClr val="9D0E2D"/>
        </a:hlink>
        <a:folHlink>
          <a:srgbClr val="6CCBED"/>
        </a:folHlink>
      </a:clrScheme>
      <a:clrMap bg1="dk2" tx1="lt1" bg2="dk1" tx2="lt2" accent1="accent1" accent2="accent2" accent3="accent3" accent4="accent4" accent5="accent5" accent6="accent6" hlink="hlink" folHlink="folHlink"/>
    </a:extraClrScheme>
  </a:extraClrSchemeLst>
  <a:custClrLst>
    <a:custClr name="Credit Suisse Brown">
      <a:srgbClr val="815F3B"/>
    </a:custClr>
    <a:custClr name="Credit Suisse Grey Green">
      <a:srgbClr val="B6BCA0"/>
    </a:custClr>
    <a:custClr name="Credit Suisse Dark Green">
      <a:srgbClr val="5C6522"/>
    </a:custClr>
    <a:custClr name="Credit Suisse Grey Blue">
      <a:srgbClr val="80AEA7"/>
    </a:custClr>
    <a:custClr name="Credit Suisse Purple">
      <a:srgbClr val="7B71A0"/>
    </a:custClr>
    <a:custClr name="Credit Suisse Light Blue">
      <a:srgbClr val="66A2BC"/>
    </a:custClr>
    <a:custClr name="Credit Suisse Green">
      <a:srgbClr val="C2B400"/>
    </a:custClr>
    <a:custClr name="Credit Suisse Yellow">
      <a:srgbClr val="FABB00"/>
    </a:custClr>
    <a:custClr name="Credit Suisse Orange">
      <a:srgbClr val="E5730A"/>
    </a:custClr>
    <a:custClr name="Credit Suisse Red">
      <a:srgbClr val="9D0E2D"/>
    </a:custClr>
    <a:custClr name="Credit Suisse Brown 80%">
      <a:srgbClr val="987A58"/>
    </a:custClr>
    <a:custClr name="Credit Suisse Grey Green 80%">
      <a:srgbClr val="C5C9B2"/>
    </a:custClr>
    <a:custClr name="Credit Suisse Dark Green 80%">
      <a:srgbClr val="7B7C41"/>
    </a:custClr>
    <a:custClr name="Credit Suisse Grey Blue 80%">
      <a:srgbClr val="9CBDB7"/>
    </a:custClr>
    <a:custClr name="Credit Suisse Purple 80%">
      <a:srgbClr val="928BB2"/>
    </a:custClr>
    <a:custClr name="Credit Suisse Light Blue 80%">
      <a:srgbClr val="85B4CA"/>
    </a:custClr>
    <a:custClr name="Credit Suisse Green 80%">
      <a:srgbClr val="CFC23D"/>
    </a:custClr>
    <a:custClr name="Credit Suisse Yellow 80%">
      <a:srgbClr val="FCC844"/>
    </a:custClr>
    <a:custClr name="Credit Suisse Orange 80%">
      <a:srgbClr val="EB903F"/>
    </a:custClr>
    <a:custClr name="Credit Suisse Red 80%">
      <a:srgbClr val="C23841"/>
    </a:custClr>
    <a:custClr name="Credit Suisse Brown 60%">
      <a:srgbClr val="B0987C"/>
    </a:custClr>
    <a:custClr name="Credit Suisse Grey Green 60%">
      <a:srgbClr val="D4D6C5"/>
    </a:custClr>
    <a:custClr name="Credit Suisse Dark Green 60%">
      <a:srgbClr val="9A9869"/>
    </a:custClr>
    <a:custClr name="Credit Suisse Grey Blue 60%">
      <a:srgbClr val="B5CDC8"/>
    </a:custClr>
    <a:custClr name="Credit Suisse Purple 60%">
      <a:srgbClr val="ACA5C5"/>
    </a:custClr>
    <a:custClr name="Credit Suisse Light Blue 60%">
      <a:srgbClr val="A4C7D7"/>
    </a:custClr>
    <a:custClr name="Credit Suisse Green 60%">
      <a:srgbClr val="DBD172"/>
    </a:custClr>
    <a:custClr name="Credit Suisse Yellow 60%">
      <a:srgbClr val="FED57A"/>
    </a:custClr>
    <a:custClr name="Credit Suisse Orange 60%">
      <a:srgbClr val="F1AD6E"/>
    </a:custClr>
    <a:custClr name="Credit Suisse Red 60%">
      <a:srgbClr val="DE7572"/>
    </a:custClr>
    <a:custClr name="Credit Suisse Brown 40%">
      <a:srgbClr val="C9B8A5"/>
    </a:custClr>
    <a:custClr name="Credit Suisse Grey Green 40%">
      <a:srgbClr val="E2E3D8"/>
    </a:custClr>
    <a:custClr name="Credit Suisse Dark Green 40%">
      <a:srgbClr val="BBB897"/>
    </a:custClr>
    <a:custClr name="Credit Suisse Grey Blue 40%">
      <a:srgbClr val="CEDDDA"/>
    </a:custClr>
    <a:custClr name="Credit Suisse Purple 40%">
      <a:srgbClr val="C6C2D8"/>
    </a:custClr>
    <a:custClr name="Credit Suisse Light Blue 40%">
      <a:srgbClr val="C2D9E5"/>
    </a:custClr>
    <a:custClr name="Credit Suisse Green 40%">
      <a:srgbClr val="E8E0A3"/>
    </a:custClr>
    <a:custClr name="Credit Suisse Yellow 40%">
      <a:srgbClr val="FFE4AA"/>
    </a:custClr>
    <a:custClr name="Credit Suisse Orange 40%">
      <a:srgbClr val="F7CA9F"/>
    </a:custClr>
    <a:custClr name="Credit Suisse Red 40%">
      <a:srgbClr val="EBB7B6"/>
    </a:custClr>
    <a:custClr name="Credit Suisse Brown 20%">
      <a:srgbClr val="E3DBD0"/>
    </a:custClr>
    <a:custClr name="Credit Suisse Grey Green 20%">
      <a:srgbClr val="F1F1EC"/>
    </a:custClr>
    <a:custClr name="Credit Suisse Dark Green 20%">
      <a:srgbClr val="DCDAC9"/>
    </a:custClr>
    <a:custClr name="Credit Suisse Grey Blue 20%">
      <a:srgbClr val="E7EEEC"/>
    </a:custClr>
    <a:custClr name="Credit Suisse Purple 20%">
      <a:srgbClr val="E2E0EB"/>
    </a:custClr>
    <a:custClr name="Credit Suisse Light Blue 20%">
      <a:srgbClr val="E0ECF2"/>
    </a:custClr>
    <a:custClr name="Credit Suisse Green 20%">
      <a:srgbClr val="F4F0D2"/>
    </a:custClr>
    <a:custClr name="Credit Suisse Yellow 20%">
      <a:srgbClr val="FFF1D6"/>
    </a:custClr>
    <a:custClr name="Credit Suisse Orange 20%">
      <a:srgbClr val="FBE5CF"/>
    </a:custClr>
    <a:custClr name="Credit Suisse Red 20%">
      <a:srgbClr val="F5DBDA"/>
    </a:custClr>
  </a:custClrLst>
</a:theme>
</file>

<file path=ppt/theme/theme1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65186</TotalTime>
  <Words>11703</Words>
  <Application>Microsoft Office PowerPoint</Application>
  <PresentationFormat>Carta (216 x 279 mm)</PresentationFormat>
  <Paragraphs>2046</Paragraphs>
  <Slides>87</Slides>
  <Notes>11</Notes>
  <HiddenSlides>0</HiddenSlides>
  <MMClips>0</MMClips>
  <ScaleCrop>false</ScaleCrop>
  <HeadingPairs>
    <vt:vector size="4" baseType="variant">
      <vt:variant>
        <vt:lpstr>Tema</vt:lpstr>
      </vt:variant>
      <vt:variant>
        <vt:i4>11</vt:i4>
      </vt:variant>
      <vt:variant>
        <vt:lpstr>Títulos de diapositiva</vt:lpstr>
      </vt:variant>
      <vt:variant>
        <vt:i4>87</vt:i4>
      </vt:variant>
    </vt:vector>
  </HeadingPairs>
  <TitlesOfParts>
    <vt:vector size="98" baseType="lpstr">
      <vt:lpstr>Tema de Office</vt:lpstr>
      <vt:lpstr>2_Infonavit_2015</vt:lpstr>
      <vt:lpstr>1_Grupo IGS 1</vt:lpstr>
      <vt:lpstr>2_Diseño personalizado</vt:lpstr>
      <vt:lpstr>PowerPitch</vt:lpstr>
      <vt:lpstr>FlysheetAndBody</vt:lpstr>
      <vt:lpstr>1_PowerPitch</vt:lpstr>
      <vt:lpstr>2_PowerPitch</vt:lpstr>
      <vt:lpstr>1_FlysheetAndBody</vt:lpstr>
      <vt:lpstr>3_PowerPitch</vt:lpstr>
      <vt:lpstr>2_FlysheetAndBody</vt:lpstr>
      <vt:lpstr>Presentación de PowerPoint</vt:lpstr>
      <vt:lpstr>Presentación de PowerPoint</vt:lpstr>
      <vt:lpstr>Informe y estrategia del FANVIT</vt:lpstr>
      <vt:lpstr>Presentación de PowerPoint</vt:lpstr>
      <vt:lpstr>Presentación de PowerPoint</vt:lpstr>
      <vt:lpstr>Presentación de PowerPoint</vt:lpstr>
      <vt:lpstr>Presentación de PowerPoint</vt:lpstr>
      <vt:lpstr>Presentación de PowerPoint</vt:lpstr>
      <vt:lpstr>Cartera </vt:lpstr>
      <vt:lpstr>Resultado FANVIT al 28 de febrero de 2018</vt:lpstr>
      <vt:lpstr>Resultado FANVIT al 28 de febrero de 2018 Plazo Promedio Ponderado y Tasa de Rendimiento a Vencimiento </vt:lpstr>
      <vt:lpstr>Cartera FANVIT al 28 de febrero de 2018</vt:lpstr>
      <vt:lpstr>Operaciones relevantes  FANVIT del 1 al 28 de febrero de 2018.</vt:lpstr>
      <vt:lpstr>Presentación de PowerPoint</vt:lpstr>
      <vt:lpstr>Bonos Bancarios Estructurados</vt:lpstr>
      <vt:lpstr>Expectativas por clases de activo</vt:lpstr>
      <vt:lpstr>Estrategia FANVIT</vt:lpstr>
      <vt:lpstr>Presentación de PowerPoint</vt:lpstr>
      <vt:lpstr>Se desaceleró el ritmo de colocación de deuda</vt:lpstr>
      <vt:lpstr>El monto que habrá sido emitido entre febrero y marzo en Fibras ascenderá a ~90 mil mdp, equivalente al valor de capitalización de Terra, Prologis y Danhos</vt:lpstr>
      <vt:lpstr>Dadas las condiciones de incertidumbre en los mercados locales, los emisores están apresurándose a salir al mercado</vt:lpstr>
      <vt:lpstr>El Nuevo Aeropuerto de la Ciudad de México se sustenta en el crecimiento de la demanda aérea</vt:lpstr>
      <vt:lpstr>TUA vs Aeropuertos Mexicanos a diciembre 2017</vt:lpstr>
      <vt:lpstr>TUA vs Aeropuertos Mexicanos a diciembre 2017</vt:lpstr>
      <vt:lpstr>El Nuevo Aeropuerto de la Ciudad de México abarcará una mayor superficie y también involucrará el desarrollo de vías de transportación, sistemas de agua, entre otros servicios</vt:lpstr>
      <vt:lpstr>La Fase I del NAICM contará con 3 pistas con operación simultánea </vt:lpstr>
      <vt:lpstr>Los avances de obra han consistido en el aplanamiento del terreno para la construcción del edificio principal de la terminal aérea</vt:lpstr>
      <vt:lpstr>Avances de obra del NAICM</vt:lpstr>
      <vt:lpstr>La Torre de Control terminará de construirse en 2018</vt:lpstr>
      <vt:lpstr>Dado lo inestable del terreno, el NAICM se construirá a partir de una plataforma de cimentación</vt:lpstr>
      <vt:lpstr>Se construyen ya los foniles, similares a columnas, que cargarán con la estructura del NAICM</vt:lpstr>
      <vt:lpstr>Se completó el proceso de licitación pública para ciertos trabajos clave para el NAICM</vt:lpstr>
      <vt:lpstr>El financiamiento del proyecto asciende a 13,300 mdd</vt:lpstr>
      <vt:lpstr>Los recursos fondeados cubren necesidades financieras presupuestadas hasta la primera mitad de 2019</vt:lpstr>
      <vt:lpstr>Además de la Fibra, se requieren de 4,550 mdd adicionales para llevar a cabo el proyecto bajo los costos actuales</vt:lpstr>
      <vt:lpstr>Pese a reducción en las primas de riesgo de la deuda en USD de Pemex y CFE, se ha incrementado la del aeropuerto </vt:lpstr>
      <vt:lpstr>Los recursos de la Oferta serán usados por el Fideicomiso para suscribir y pagar las acciones “P” del GACM</vt:lpstr>
      <vt:lpstr>Flujo distribuible para la Fibra E</vt:lpstr>
      <vt:lpstr>El componente más importante del pago a la Fibra es el excedente de la TUA</vt:lpstr>
      <vt:lpstr>Rendimiento Objetivo de las Acciones “P” será alcanzado a través de 3 diferentes caminos</vt:lpstr>
      <vt:lpstr>Este vehículo no pagará dividendo sino hasta 2021, dado que esos fondos se usarán para la construcción del NAICM</vt:lpstr>
      <vt:lpstr>Órganos de Gobierno</vt:lpstr>
      <vt:lpstr>Por su parte, el Consejo de Administración de GACM cuenta con 4 miembros independientes; el resto podría dejar sus funciones al término del sexenio</vt:lpstr>
      <vt:lpstr>Comité Técnico de la Fibra</vt:lpstr>
      <vt:lpstr>Puntos a favor y en contra</vt:lpstr>
      <vt:lpstr>Propuesta de inversión</vt:lpstr>
      <vt:lpstr>Presentación de PowerPoint</vt:lpstr>
      <vt:lpstr>Resultado contable de inversión 2018 (cifras al 28 de febrero de 2018 en mdp)</vt:lpstr>
      <vt:lpstr>Resultado contable de inversión 2018 (cifras al 28 de febrero de 2018 en mdp)</vt:lpstr>
      <vt:lpstr>Presentación de PowerPoint</vt:lpstr>
      <vt:lpstr>Política de traspasos de la Tesorería al Fanvit Montos por Bimestre El monto a traspasar en abril es de 5,500 mdp</vt:lpstr>
      <vt:lpstr>Presentación de PowerPoint</vt:lpstr>
      <vt:lpstr>Presentación de PowerPoint</vt:lpstr>
      <vt:lpstr>Presentación de PowerPoint</vt:lpstr>
      <vt:lpstr>Presentación de PowerPoint</vt:lpstr>
      <vt:lpstr>Presentación de PowerPoint</vt:lpstr>
      <vt:lpstr>Rendimiento FINVIT al 28 de febrero de 2018.</vt:lpstr>
      <vt:lpstr>El FINVIT cuenta con ~$ 80 mdp, 71% aportados de forma directa y un rendimiento del 7.67%.</vt:lpstr>
      <vt:lpstr>Composición FINVIT al 28 de febrero de 2018</vt:lpstr>
      <vt:lpstr>El ~32% de la plantilla del Instituto ya es parte del FINVIT, 60% personal sindicalizado</vt:lpstr>
      <vt:lpstr>Estrategia FINVIT</vt:lpstr>
      <vt:lpstr>Anexos</vt:lpstr>
      <vt:lpstr>Cartera FANVIT al 28 de febrero de 2018</vt:lpstr>
      <vt:lpstr>Renta Variable, Bonos Bancarios Estructurados y Bonos Convertibles FANVIT</vt:lpstr>
      <vt:lpstr>Renta Variable, Bonos Bancarios Estructurados y Bonos Convertibles (11.5% del Activo Neto)</vt:lpstr>
      <vt:lpstr>Bonos Bancarios Estructurados</vt:lpstr>
      <vt:lpstr>Bonos Bancarios Estructurados</vt:lpstr>
      <vt:lpstr>Fibras FANVIT (2.6% del Activo Neto)</vt:lpstr>
      <vt:lpstr>Fibra HD</vt:lpstr>
      <vt:lpstr>Presentación de PowerPoint</vt:lpstr>
      <vt:lpstr>Fibra Uno</vt:lpstr>
      <vt:lpstr>Fibra Terra</vt:lpstr>
      <vt:lpstr>Actualización de los CKD’s en cartera</vt:lpstr>
      <vt:lpstr>Se tienen siete CKD’s en el Fanvit</vt:lpstr>
      <vt:lpstr>Resumen de las características de CKD’s aprobados</vt:lpstr>
      <vt:lpstr>CKD’s</vt:lpstr>
      <vt:lpstr>Anexos Presentación y propuesta de Fibra E Aeropuerto</vt:lpstr>
      <vt:lpstr>Anexo: Perfiles de miembros de Comité Técnico de la Fibra</vt:lpstr>
      <vt:lpstr>Anexo: Perfiles de miembros de Comité Técnico de la Fibra</vt:lpstr>
      <vt:lpstr>Anexo: Perfiles de miembros de Comité Técnico de la Fibra</vt:lpstr>
      <vt:lpstr>Anexo: Perfiles de miembros de Comité Técnico de la Fibra</vt:lpstr>
      <vt:lpstr>Anexo: Perfiles de miembros de Comité Técnico de la Fibra</vt:lpstr>
      <vt:lpstr>Anexo: Perfiles de miembros de Comité Técnico de la Fibra</vt:lpstr>
      <vt:lpstr>Anexo: Perfiles de miembros de Comité Técnico de la Fibra</vt:lpstr>
      <vt:lpstr>Anexo: Perfiles de miembros de Comité Técnico de la Fibra</vt:lpstr>
      <vt:lpstr>Anexo: Perfiles de miembros de Comité Técnico de la Fibra</vt:lpstr>
      <vt:lpstr>Presentación de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Irma Susana Niño Estrada</dc:creator>
  <cp:lastModifiedBy>Trumbley Arroyo Paula Susana</cp:lastModifiedBy>
  <cp:revision>1774</cp:revision>
  <cp:lastPrinted>2017-11-14T14:56:30Z</cp:lastPrinted>
  <dcterms:created xsi:type="dcterms:W3CDTF">2015-01-27T17:54:18Z</dcterms:created>
  <dcterms:modified xsi:type="dcterms:W3CDTF">2018-03-12T21:08:27Z</dcterms:modified>
</cp:coreProperties>
</file>