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9.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10.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1.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716" r:id="rId3"/>
    <p:sldMasterId id="2147483725" r:id="rId4"/>
    <p:sldMasterId id="2147483735" r:id="rId5"/>
    <p:sldMasterId id="2147483750" r:id="rId6"/>
    <p:sldMasterId id="2147483755" r:id="rId7"/>
    <p:sldMasterId id="2147483770" r:id="rId8"/>
    <p:sldMasterId id="2147483785" r:id="rId9"/>
    <p:sldMasterId id="2147483806" r:id="rId10"/>
    <p:sldMasterId id="2147483821" r:id="rId11"/>
  </p:sldMasterIdLst>
  <p:notesMasterIdLst>
    <p:notesMasterId r:id="rId18"/>
  </p:notesMasterIdLst>
  <p:handoutMasterIdLst>
    <p:handoutMasterId r:id="rId19"/>
  </p:handoutMasterIdLst>
  <p:sldIdLst>
    <p:sldId id="2363" r:id="rId12"/>
    <p:sldId id="2278" r:id="rId13"/>
    <p:sldId id="2279" r:id="rId14"/>
    <p:sldId id="2364" r:id="rId15"/>
    <p:sldId id="2281" r:id="rId16"/>
    <p:sldId id="2282" r:id="rId17"/>
  </p:sldIdLst>
  <p:sldSz cx="9144000" cy="6858000" type="letter"/>
  <p:notesSz cx="6950075" cy="923607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81" userDrawn="1">
          <p15:clr>
            <a:srgbClr val="A4A3A4"/>
          </p15:clr>
        </p15:guide>
        <p15:guide id="2" pos="2286" userDrawn="1">
          <p15:clr>
            <a:srgbClr val="A4A3A4"/>
          </p15:clr>
        </p15:guide>
        <p15:guide id="3" orient="horz" pos="2790" userDrawn="1">
          <p15:clr>
            <a:srgbClr val="A4A3A4"/>
          </p15:clr>
        </p15:guide>
        <p15:guide id="4" pos="2338" userDrawn="1">
          <p15:clr>
            <a:srgbClr val="A4A3A4"/>
          </p15:clr>
        </p15:guide>
        <p15:guide id="5" orient="horz" pos="3002" userDrawn="1">
          <p15:clr>
            <a:srgbClr val="A4A3A4"/>
          </p15:clr>
        </p15:guide>
        <p15:guide id="6" orient="horz" pos="2809" userDrawn="1">
          <p15:clr>
            <a:srgbClr val="A4A3A4"/>
          </p15:clr>
        </p15:guide>
        <p15:guide id="7" pos="2306" userDrawn="1">
          <p15:clr>
            <a:srgbClr val="A4A3A4"/>
          </p15:clr>
        </p15:guide>
        <p15:guide id="8" pos="2358" userDrawn="1">
          <p15:clr>
            <a:srgbClr val="A4A3A4"/>
          </p15:clr>
        </p15:guide>
        <p15:guide id="9" orient="horz" pos="2707" userDrawn="1">
          <p15:clr>
            <a:srgbClr val="A4A3A4"/>
          </p15:clr>
        </p15:guide>
        <p15:guide id="10" orient="horz" pos="2534" userDrawn="1">
          <p15:clr>
            <a:srgbClr val="A4A3A4"/>
          </p15:clr>
        </p15:guide>
        <p15:guide id="11" orient="horz" pos="2726" userDrawn="1">
          <p15:clr>
            <a:srgbClr val="A4A3A4"/>
          </p15:clr>
        </p15:guide>
        <p15:guide id="12" orient="horz" pos="2551" userDrawn="1">
          <p15:clr>
            <a:srgbClr val="A4A3A4"/>
          </p15:clr>
        </p15:guide>
        <p15:guide id="13" pos="2257" userDrawn="1">
          <p15:clr>
            <a:srgbClr val="A4A3A4"/>
          </p15:clr>
        </p15:guide>
        <p15:guide id="14" pos="2309" userDrawn="1">
          <p15:clr>
            <a:srgbClr val="A4A3A4"/>
          </p15:clr>
        </p15:guide>
        <p15:guide id="15" pos="2278" userDrawn="1">
          <p15:clr>
            <a:srgbClr val="A4A3A4"/>
          </p15:clr>
        </p15:guide>
        <p15:guide id="16" pos="2328" userDrawn="1">
          <p15:clr>
            <a:srgbClr val="A4A3A4"/>
          </p15:clr>
        </p15:guide>
        <p15:guide id="17" orient="horz" pos="3183" userDrawn="1">
          <p15:clr>
            <a:srgbClr val="A4A3A4"/>
          </p15:clr>
        </p15:guide>
        <p15:guide id="18" orient="horz" pos="2980" userDrawn="1">
          <p15:clr>
            <a:srgbClr val="A4A3A4"/>
          </p15:clr>
        </p15:guide>
        <p15:guide id="19" orient="horz" pos="3206" userDrawn="1">
          <p15:clr>
            <a:srgbClr val="A4A3A4"/>
          </p15:clr>
        </p15:guide>
        <p15:guide id="20" orient="horz" pos="2999" userDrawn="1">
          <p15:clr>
            <a:srgbClr val="A4A3A4"/>
          </p15:clr>
        </p15:guide>
        <p15:guide id="21" orient="horz" pos="2891" userDrawn="1">
          <p15:clr>
            <a:srgbClr val="A4A3A4"/>
          </p15:clr>
        </p15:guide>
        <p15:guide id="22" orient="horz" pos="2706" userDrawn="1">
          <p15:clr>
            <a:srgbClr val="A4A3A4"/>
          </p15:clr>
        </p15:guide>
        <p15:guide id="23" orient="horz" pos="2912" userDrawn="1">
          <p15:clr>
            <a:srgbClr val="A4A3A4"/>
          </p15:clr>
        </p15:guide>
        <p15:guide id="24" orient="horz" pos="2724" userDrawn="1">
          <p15:clr>
            <a:srgbClr val="A4A3A4"/>
          </p15:clr>
        </p15:guide>
        <p15:guide id="25" pos="2217" userDrawn="1">
          <p15:clr>
            <a:srgbClr val="A4A3A4"/>
          </p15:clr>
        </p15:guide>
        <p15:guide id="26" pos="2266" userDrawn="1">
          <p15:clr>
            <a:srgbClr val="A4A3A4"/>
          </p15:clr>
        </p15:guide>
        <p15:guide id="27" pos="2236" userDrawn="1">
          <p15:clr>
            <a:srgbClr val="A4A3A4"/>
          </p15:clr>
        </p15:guide>
        <p15:guide id="28" pos="2189" userDrawn="1">
          <p15:clr>
            <a:srgbClr val="A4A3A4"/>
          </p15:clr>
        </p15:guide>
        <p15:guide id="29" pos="2239" userDrawn="1">
          <p15:clr>
            <a:srgbClr val="A4A3A4"/>
          </p15:clr>
        </p15:guide>
        <p15:guide id="30" pos="2209" userDrawn="1">
          <p15:clr>
            <a:srgbClr val="A4A3A4"/>
          </p15:clr>
        </p15:guide>
        <p15:guide id="31" orient="horz" pos="3400" userDrawn="1">
          <p15:clr>
            <a:srgbClr val="A4A3A4"/>
          </p15:clr>
        </p15:guide>
        <p15:guide id="32" orient="horz" pos="3182" userDrawn="1">
          <p15:clr>
            <a:srgbClr val="A4A3A4"/>
          </p15:clr>
        </p15:guide>
        <p15:guide id="33" orient="horz" pos="3424" userDrawn="1">
          <p15:clr>
            <a:srgbClr val="A4A3A4"/>
          </p15:clr>
        </p15:guide>
        <p15:guide id="34" orient="horz" pos="3203" userDrawn="1">
          <p15:clr>
            <a:srgbClr val="A4A3A4"/>
          </p15:clr>
        </p15:guide>
        <p15:guide id="35" orient="horz" pos="3088" userDrawn="1">
          <p15:clr>
            <a:srgbClr val="A4A3A4"/>
          </p15:clr>
        </p15:guide>
        <p15:guide id="36" orient="horz" pos="2890" userDrawn="1">
          <p15:clr>
            <a:srgbClr val="A4A3A4"/>
          </p15:clr>
        </p15:guide>
        <p15:guide id="37" orient="horz" pos="3110" userDrawn="1">
          <p15:clr>
            <a:srgbClr val="A4A3A4"/>
          </p15:clr>
        </p15:guide>
        <p15:guide id="38" orient="horz" pos="2909" userDrawn="1">
          <p15:clr>
            <a:srgbClr val="A4A3A4"/>
          </p15:clr>
        </p15:guide>
        <p15:guide id="39" pos="2149" userDrawn="1">
          <p15:clr>
            <a:srgbClr val="A4A3A4"/>
          </p15:clr>
        </p15:guide>
        <p15:guide id="40" pos="2198" userDrawn="1">
          <p15:clr>
            <a:srgbClr val="A4A3A4"/>
          </p15:clr>
        </p15:guide>
        <p15:guide id="41" pos="2168" userDrawn="1">
          <p15:clr>
            <a:srgbClr val="A4A3A4"/>
          </p15:clr>
        </p15:guide>
        <p15:guide id="42" pos="2123" userDrawn="1">
          <p15:clr>
            <a:srgbClr val="A4A3A4"/>
          </p15:clr>
        </p15:guide>
        <p15:guide id="43" pos="2170" userDrawn="1">
          <p15:clr>
            <a:srgbClr val="A4A3A4"/>
          </p15:clr>
        </p15:guide>
        <p15:guide id="44"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guinaga" initials="D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C0504D"/>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3689" autoAdjust="0"/>
    <p:restoredTop sz="98906" autoAdjust="0"/>
  </p:normalViewPr>
  <p:slideViewPr>
    <p:cSldViewPr snapToGrid="0" snapToObjects="1">
      <p:cViewPr varScale="1">
        <p:scale>
          <a:sx n="106" d="100"/>
          <a:sy n="106" d="100"/>
        </p:scale>
        <p:origin x="1284" y="114"/>
      </p:cViewPr>
      <p:guideLst>
        <p:guide orient="horz" pos="2160"/>
        <p:guide pos="2880"/>
      </p:guideLst>
    </p:cSldViewPr>
  </p:slideViewPr>
  <p:outlineViewPr>
    <p:cViewPr>
      <p:scale>
        <a:sx n="33" d="100"/>
        <a:sy n="33" d="100"/>
      </p:scale>
      <p:origin x="0" y="35814"/>
    </p:cViewPr>
  </p:outlineViewPr>
  <p:notesTextViewPr>
    <p:cViewPr>
      <p:scale>
        <a:sx n="100" d="100"/>
        <a:sy n="100" d="100"/>
      </p:scale>
      <p:origin x="0" y="0"/>
    </p:cViewPr>
  </p:notesTextViewPr>
  <p:sorterViewPr>
    <p:cViewPr>
      <p:scale>
        <a:sx n="200" d="100"/>
        <a:sy n="200" d="100"/>
      </p:scale>
      <p:origin x="0" y="0"/>
    </p:cViewPr>
  </p:sorterViewPr>
  <p:notesViewPr>
    <p:cSldViewPr snapToGrid="0" snapToObjects="1">
      <p:cViewPr varScale="1">
        <p:scale>
          <a:sx n="52" d="100"/>
          <a:sy n="52" d="100"/>
        </p:scale>
        <p:origin x="-2970" y="-84"/>
      </p:cViewPr>
      <p:guideLst>
        <p:guide orient="horz" pos="2981"/>
        <p:guide pos="2286"/>
        <p:guide orient="horz" pos="2790"/>
        <p:guide pos="2338"/>
        <p:guide orient="horz" pos="3002"/>
        <p:guide orient="horz" pos="2809"/>
        <p:guide pos="2306"/>
        <p:guide pos="2358"/>
        <p:guide orient="horz" pos="2707"/>
        <p:guide orient="horz" pos="2534"/>
        <p:guide orient="horz" pos="2726"/>
        <p:guide orient="horz" pos="2551"/>
        <p:guide pos="2257"/>
        <p:guide pos="2309"/>
        <p:guide pos="2278"/>
        <p:guide pos="2328"/>
        <p:guide orient="horz" pos="3183"/>
        <p:guide orient="horz" pos="2980"/>
        <p:guide orient="horz" pos="3206"/>
        <p:guide orient="horz" pos="2999"/>
        <p:guide orient="horz" pos="2891"/>
        <p:guide orient="horz" pos="2706"/>
        <p:guide orient="horz" pos="2912"/>
        <p:guide orient="horz" pos="2724"/>
        <p:guide pos="2217"/>
        <p:guide pos="2266"/>
        <p:guide pos="2236"/>
        <p:guide pos="2189"/>
        <p:guide pos="2239"/>
        <p:guide pos="2209"/>
        <p:guide orient="horz" pos="3400"/>
        <p:guide orient="horz" pos="3182"/>
        <p:guide orient="horz" pos="3424"/>
        <p:guide orient="horz" pos="3203"/>
        <p:guide orient="horz" pos="3088"/>
        <p:guide orient="horz" pos="2890"/>
        <p:guide orient="horz" pos="3110"/>
        <p:guide orient="horz" pos="2909"/>
        <p:guide pos="2149"/>
        <p:guide pos="2198"/>
        <p:guide pos="2168"/>
        <p:guide pos="2123"/>
        <p:guide pos="217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3012457" cy="461804"/>
          </a:xfrm>
          <a:prstGeom prst="rect">
            <a:avLst/>
          </a:prstGeom>
        </p:spPr>
        <p:txBody>
          <a:bodyPr vert="horz" lIns="88475" tIns="44238" rIns="88475" bIns="4423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935998" y="2"/>
            <a:ext cx="3012457" cy="461804"/>
          </a:xfrm>
          <a:prstGeom prst="rect">
            <a:avLst/>
          </a:prstGeom>
        </p:spPr>
        <p:txBody>
          <a:bodyPr vert="horz" lIns="88475" tIns="44238" rIns="88475" bIns="44238" rtlCol="0"/>
          <a:lstStyle>
            <a:lvl1pPr algn="r">
              <a:defRPr sz="1100"/>
            </a:lvl1pPr>
          </a:lstStyle>
          <a:p>
            <a:fld id="{75218F68-8D36-49C9-B3D5-4EE89629CB6E}" type="datetimeFigureOut">
              <a:rPr lang="es-MX" smtClean="0">
                <a:latin typeface="Century Gothic" panose="020B0502020202020204" pitchFamily="34" charset="0"/>
              </a:rPr>
              <a:t>17/04/2018</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8772788"/>
            <a:ext cx="3012457" cy="461804"/>
          </a:xfrm>
          <a:prstGeom prst="rect">
            <a:avLst/>
          </a:prstGeom>
        </p:spPr>
        <p:txBody>
          <a:bodyPr vert="horz" lIns="88475" tIns="44238" rIns="88475" bIns="4423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935998" y="8772788"/>
            <a:ext cx="3012457" cy="461804"/>
          </a:xfrm>
          <a:prstGeom prst="rect">
            <a:avLst/>
          </a:prstGeom>
        </p:spPr>
        <p:txBody>
          <a:bodyPr vert="horz" lIns="88475" tIns="44238" rIns="88475" bIns="4423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7" y="2"/>
            <a:ext cx="3011699" cy="461804"/>
          </a:xfrm>
          <a:prstGeom prst="rect">
            <a:avLst/>
          </a:prstGeom>
        </p:spPr>
        <p:txBody>
          <a:bodyPr vert="horz" lIns="88458" tIns="44229" rIns="88458" bIns="4422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936777" y="2"/>
            <a:ext cx="3011699" cy="461804"/>
          </a:xfrm>
          <a:prstGeom prst="rect">
            <a:avLst/>
          </a:prstGeom>
        </p:spPr>
        <p:txBody>
          <a:bodyPr vert="horz" lIns="88458" tIns="44229" rIns="88458" bIns="44229" rtlCol="0"/>
          <a:lstStyle>
            <a:lvl1pPr algn="r">
              <a:defRPr sz="1100">
                <a:latin typeface="Century Gothic" panose="020B0502020202020204" pitchFamily="34" charset="0"/>
              </a:defRPr>
            </a:lvl1pPr>
          </a:lstStyle>
          <a:p>
            <a:fld id="{3BEBD073-40EC-4AC4-9A2A-D75A2D0CF7A8}" type="datetimeFigureOut">
              <a:rPr lang="es-MX" smtClean="0"/>
              <a:pPr/>
              <a:t>17/04/2018</a:t>
            </a:fld>
            <a:endParaRPr lang="es-MX" dirty="0"/>
          </a:p>
        </p:txBody>
      </p:sp>
      <p:sp>
        <p:nvSpPr>
          <p:cNvPr id="4" name="3 Marcador de imagen de diapositiva"/>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88458" tIns="44229" rIns="88458" bIns="44229" rtlCol="0" anchor="ctr"/>
          <a:lstStyle/>
          <a:p>
            <a:endParaRPr lang="es-MX" dirty="0"/>
          </a:p>
        </p:txBody>
      </p:sp>
      <p:sp>
        <p:nvSpPr>
          <p:cNvPr id="5" name="4 Marcador de notas"/>
          <p:cNvSpPr>
            <a:spLocks noGrp="1"/>
          </p:cNvSpPr>
          <p:nvPr>
            <p:ph type="body" sz="quarter" idx="3"/>
          </p:nvPr>
        </p:nvSpPr>
        <p:spPr>
          <a:xfrm>
            <a:off x="695008" y="4387142"/>
            <a:ext cx="5560060" cy="4156235"/>
          </a:xfrm>
          <a:prstGeom prst="rect">
            <a:avLst/>
          </a:prstGeom>
        </p:spPr>
        <p:txBody>
          <a:bodyPr vert="horz" lIns="88458" tIns="44229" rIns="88458" bIns="4422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7" y="8772670"/>
            <a:ext cx="3011699" cy="461804"/>
          </a:xfrm>
          <a:prstGeom prst="rect">
            <a:avLst/>
          </a:prstGeom>
        </p:spPr>
        <p:txBody>
          <a:bodyPr vert="horz" lIns="88458" tIns="44229" rIns="88458" bIns="4422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936777" y="8772670"/>
            <a:ext cx="3011699" cy="461804"/>
          </a:xfrm>
          <a:prstGeom prst="rect">
            <a:avLst/>
          </a:prstGeom>
        </p:spPr>
        <p:txBody>
          <a:bodyPr vert="horz" lIns="88458" tIns="44229" rIns="88458" bIns="4422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a:t>
            </a:fld>
            <a:endParaRPr lang="es-MX" dirty="0"/>
          </a:p>
        </p:txBody>
      </p:sp>
    </p:spTree>
    <p:extLst>
      <p:ext uri="{BB962C8B-B14F-4D97-AF65-F5344CB8AC3E}">
        <p14:creationId xmlns:p14="http://schemas.microsoft.com/office/powerpoint/2010/main" val="1749224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12.wm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6.xml"/><Relationship Id="rId4" Type="http://schemas.openxmlformats.org/officeDocument/2006/relationships/tags" Target="../tags/tag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7.xml"/><Relationship Id="rId4" Type="http://schemas.openxmlformats.org/officeDocument/2006/relationships/tags" Target="../tags/tag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12.w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9.xml"/><Relationship Id="rId4" Type="http://schemas.openxmlformats.org/officeDocument/2006/relationships/tags" Target="../tags/tag1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1.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943966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31491571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0582150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274572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a:t>Click to edit Master title style</a:t>
            </a:r>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a:t>Click to edit Master subtitle style</a:t>
            </a:r>
            <a:endParaRPr lang="en-US" altLang="ja-JP" noProof="0" dirty="0"/>
          </a:p>
        </p:txBody>
      </p:sp>
      <p:sp>
        <p:nvSpPr>
          <p:cNvPr id="2" name="Title"/>
          <p:cNvSpPr>
            <a:spLocks noGrp="1"/>
          </p:cNvSpPr>
          <p:nvPr>
            <p:ph type="title"/>
          </p:nvPr>
        </p:nvSpPr>
        <p:spPr/>
        <p:txBody>
          <a:bodyPr/>
          <a:lstStyle>
            <a:lvl1pPr>
              <a:defRPr/>
            </a:lvl1pPr>
          </a:lstStyle>
          <a:p>
            <a:r>
              <a:rPr lang="en-US"/>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13182426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5703376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52533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5627849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1554687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a:latin typeface="+mn-lt"/>
              </a:rPr>
              <a:t>Cover image</a:t>
            </a: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a:t>
            </a:r>
            <a:endParaRPr lang="en-GB" dirty="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a:t>Organization, presenters</a:t>
            </a:r>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a:solidFill>
                  <a:srgbClr val="000000"/>
                </a:solidFill>
              </a:rPr>
              <a:t>Confidencial</a:t>
            </a: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a:solidFill>
                  <a:srgbClr val="000000"/>
                </a:solidFill>
                <a:latin typeface="Credit Suisse Type Light"/>
              </a:rPr>
              <a:t>Confidencial</a:t>
            </a: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a:t>Heading</a:t>
            </a: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984470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a:t>1. 	TOC heading </a:t>
            </a:r>
          </a:p>
          <a:p>
            <a:pPr marL="363538" lvl="1" defTabSz="728663" fontAlgn="base">
              <a:spcBef>
                <a:spcPct val="36000"/>
              </a:spcBef>
              <a:spcAft>
                <a:spcPct val="0"/>
              </a:spcAft>
              <a:buClr>
                <a:schemeClr val="tx1"/>
              </a:buClr>
              <a:buSzPct val="120000"/>
              <a:tabLst>
                <a:tab pos="365125" algn="l"/>
              </a:tabLst>
            </a:pPr>
            <a:r>
              <a:rPr lang="en-US" dirty="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a:t>Title</a:t>
            </a:r>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O:\IBD_Regional_Documents_Repository_AM_Groups\Latam Group\Mexico IBD\CKDs\Credit Suisse RE\New RP\CSMRTCK - Roadshow_v52.pptx</a:t>
            </a:r>
          </a:p>
        </p:txBody>
      </p:sp>
    </p:spTree>
    <p:extLst>
      <p:ext uri="{BB962C8B-B14F-4D97-AF65-F5344CB8AC3E}">
        <p14:creationId xmlns:p14="http://schemas.microsoft.com/office/powerpoint/2010/main" val="23016619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a:t>Flysheet</a:t>
            </a:r>
            <a:r>
              <a:rPr lang="es-ES_tradnl" noProof="0" dirty="0"/>
              <a:t> </a:t>
            </a:r>
            <a:r>
              <a:rPr lang="es-ES_tradnl" noProof="0" dirty="0" err="1"/>
              <a:t>heading</a:t>
            </a:r>
            <a:endParaRPr lang="es-ES_tradnl" noProof="0" dirty="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a:t>Flysheet</a:t>
            </a:r>
            <a:r>
              <a:rPr lang="es-ES_tradnl" noProof="0" dirty="0"/>
              <a:t> </a:t>
            </a:r>
            <a:r>
              <a:rPr lang="es-ES_tradnl" noProof="0" dirty="0" err="1"/>
              <a:t>subheading</a:t>
            </a:r>
            <a:endParaRPr lang="es-ES_tradnl" noProof="0" dirty="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a:solidFill>
                  <a:srgbClr val="969696"/>
                </a:solidFill>
                <a:latin typeface="Credit Suisse Type Light"/>
              </a:rPr>
              <a:t>This is the file reference containing the file name/path or docs number</a:t>
            </a:r>
          </a:p>
        </p:txBody>
      </p:sp>
    </p:spTree>
    <p:extLst>
      <p:ext uri="{BB962C8B-B14F-4D97-AF65-F5344CB8AC3E}">
        <p14:creationId xmlns:p14="http://schemas.microsoft.com/office/powerpoint/2010/main" val="323357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7.png"/><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4.xml"/><Relationship Id="rId7"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9.jpeg"/><Relationship Id="rId5" Type="http://schemas.openxmlformats.org/officeDocument/2006/relationships/theme" Target="../theme/theme6.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9.jpe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7.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4.xml"/><Relationship Id="rId7" Type="http://schemas.openxmlformats.org/officeDocument/2006/relationships/theme" Target="../theme/theme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61.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4.xml"/><Relationship Id="rId7" Type="http://schemas.openxmlformats.org/officeDocument/2006/relationships/theme" Target="../theme/theme10.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Credit Suisse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7" r:id="rId8"/>
    <p:sldLayoutId id="2147483768" r:id="rId9"/>
    <p:sldLayoutId id="2147483769" r:id="rId10"/>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a:solidFill>
                  <a:srgbClr val="000000"/>
                </a:solidFill>
                <a:latin typeface="Credit Suisse Type Light"/>
              </a:rPr>
              <a:t>Confidencial</a:t>
            </a: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a:solidFill>
                  <a:srgbClr val="000000"/>
                </a:solidFill>
                <a:latin typeface="Credit Suisse Type Light"/>
              </a:rPr>
              <a:t>© </a:t>
            </a:r>
            <a:r>
              <a:rPr lang="es-ES_tradnl" sz="600" dirty="0" err="1">
                <a:solidFill>
                  <a:srgbClr val="000000"/>
                </a:solidFill>
                <a:latin typeface="Credit Suisse Type Light"/>
              </a:rPr>
              <a:t>Credit</a:t>
            </a:r>
            <a:r>
              <a:rPr lang="es-ES_tradnl" sz="600" dirty="0">
                <a:solidFill>
                  <a:srgbClr val="000000"/>
                </a:solidFill>
                <a:latin typeface="Credit Suisse Type Light"/>
              </a:rPr>
              <a:t> </a:t>
            </a:r>
            <a:r>
              <a:rPr lang="es-ES_tradnl" sz="600" dirty="0" err="1">
                <a:solidFill>
                  <a:srgbClr val="000000"/>
                </a:solidFill>
                <a:latin typeface="Credit Suisse Type Light"/>
              </a:rPr>
              <a:t>Suisse</a:t>
            </a:r>
            <a:r>
              <a:rPr lang="es-ES_tradnl" sz="600" dirty="0">
                <a:solidFill>
                  <a:srgbClr val="000000"/>
                </a:solidFill>
                <a:latin typeface="Credit Suisse Type Light"/>
              </a:rPr>
              <a:t> AG and/</a:t>
            </a:r>
            <a:r>
              <a:rPr lang="es-ES_tradnl" sz="600" dirty="0" err="1">
                <a:solidFill>
                  <a:srgbClr val="000000"/>
                </a:solidFill>
                <a:latin typeface="Credit Suisse Type Light"/>
              </a:rPr>
              <a:t>or</a:t>
            </a:r>
            <a:r>
              <a:rPr lang="es-ES_tradnl" sz="600" dirty="0">
                <a:solidFill>
                  <a:srgbClr val="000000"/>
                </a:solidFill>
                <a:latin typeface="Credit Suisse Type Light"/>
              </a:rPr>
              <a:t> </a:t>
            </a:r>
            <a:r>
              <a:rPr lang="es-ES_tradnl" sz="600" dirty="0" err="1">
                <a:solidFill>
                  <a:srgbClr val="000000"/>
                </a:solidFill>
                <a:latin typeface="Credit Suisse Type Light"/>
              </a:rPr>
              <a:t>its</a:t>
            </a:r>
            <a:r>
              <a:rPr lang="es-ES_tradnl" sz="600" dirty="0">
                <a:solidFill>
                  <a:srgbClr val="000000"/>
                </a:solidFill>
                <a:latin typeface="Credit Suisse Type Light"/>
              </a:rPr>
              <a:t> </a:t>
            </a:r>
            <a:r>
              <a:rPr lang="es-ES_tradnl" sz="600" dirty="0" err="1">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a:solidFill>
                    <a:srgbClr val="DADBDD"/>
                  </a:solidFill>
                  <a:latin typeface="Credit Suisse Type Light"/>
                </a:rPr>
                <a:t>     </a:t>
              </a: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a:solidFill>
                  <a:srgbClr val="969696"/>
                </a:solidFill>
                <a:latin typeface="Credit Suisse Type Light"/>
              </a:rPr>
              <a:t>O:\IBD_Regional_Documents_Repository_AM_Groups\Latam Group\Mexico IBD\CKDs\Credit Suisse RE\New RP\CSMRTCK - Roadshow_v52.pptx</a:t>
            </a: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a:t>Title</a:t>
            </a:r>
            <a:endParaRPr lang="es-ES_tradnl" dirty="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a:t>Subheading</a:t>
            </a:r>
            <a:endParaRPr lang="es-ES_tradnl" dirty="0"/>
          </a:p>
          <a:p>
            <a:pPr lvl="1"/>
            <a:r>
              <a:rPr lang="es-ES_tradnl" dirty="0"/>
              <a:t>Basic </a:t>
            </a:r>
            <a:r>
              <a:rPr lang="es-ES_tradnl" dirty="0" err="1"/>
              <a:t>text</a:t>
            </a:r>
            <a:endParaRPr lang="es-ES_tradnl" dirty="0"/>
          </a:p>
          <a:p>
            <a:pPr lvl="2"/>
            <a:r>
              <a:rPr lang="es-ES_tradnl" dirty="0" err="1"/>
              <a:t>Bullet</a:t>
            </a:r>
            <a:r>
              <a:rPr lang="es-ES_tradnl" dirty="0"/>
              <a:t> </a:t>
            </a:r>
            <a:r>
              <a:rPr lang="es-ES_tradnl" dirty="0" err="1"/>
              <a:t>level</a:t>
            </a:r>
            <a:r>
              <a:rPr lang="es-ES_tradnl" dirty="0"/>
              <a:t> </a:t>
            </a:r>
            <a:r>
              <a:rPr lang="es-ES_tradnl" dirty="0" err="1"/>
              <a:t>one</a:t>
            </a:r>
            <a:endParaRPr lang="es-ES_tradnl" dirty="0"/>
          </a:p>
          <a:p>
            <a:pPr lvl="3"/>
            <a:r>
              <a:rPr lang="es-ES_tradnl" dirty="0" err="1"/>
              <a:t>Bullet</a:t>
            </a:r>
            <a:r>
              <a:rPr lang="es-ES_tradnl" dirty="0"/>
              <a:t> </a:t>
            </a:r>
            <a:r>
              <a:rPr lang="es-ES_tradnl" dirty="0" err="1"/>
              <a:t>level</a:t>
            </a:r>
            <a:r>
              <a:rPr lang="es-ES_tradnl" dirty="0"/>
              <a:t> </a:t>
            </a:r>
            <a:r>
              <a:rPr lang="es-ES_tradnl" dirty="0" err="1"/>
              <a:t>two</a:t>
            </a:r>
            <a:endParaRPr lang="es-ES_tradnl" dirty="0"/>
          </a:p>
          <a:p>
            <a:pPr lvl="4"/>
            <a:r>
              <a:rPr lang="es-ES_tradnl" dirty="0" err="1"/>
              <a:t>Bullet</a:t>
            </a:r>
            <a:r>
              <a:rPr lang="es-ES_tradnl" dirty="0"/>
              <a:t> </a:t>
            </a:r>
            <a:r>
              <a:rPr lang="es-ES_tradnl" dirty="0" err="1"/>
              <a:t>level</a:t>
            </a:r>
            <a:r>
              <a:rPr lang="es-ES_tradnl" dirty="0"/>
              <a:t> </a:t>
            </a:r>
            <a:r>
              <a:rPr lang="es-ES_tradnl" dirty="0" err="1"/>
              <a:t>three</a:t>
            </a:r>
            <a:endParaRPr lang="es-ES_tradnl" dirty="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a:solidFill>
                  <a:srgbClr val="000000"/>
                </a:solidFill>
                <a:latin typeface="Credit Suisse Type Light"/>
              </a:rPr>
              <a:t>Confidencial</a:t>
            </a: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a:solidFill>
                  <a:srgbClr val="000000"/>
                </a:solidFill>
                <a:latin typeface="Credit Suisse Type Light"/>
              </a:rPr>
              <a:t> </a:t>
            </a: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996C30B7-32DE-4BBD-8EA8-AE2E38E1F1F7}"/>
              </a:ext>
            </a:extLst>
          </p:cNvPr>
          <p:cNvSpPr>
            <a:spLocks noGrp="1"/>
          </p:cNvSpPr>
          <p:nvPr>
            <p:ph type="title"/>
          </p:nvPr>
        </p:nvSpPr>
        <p:spPr>
          <a:xfrm>
            <a:off x="34706" y="220320"/>
            <a:ext cx="55626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es-MX" sz="2000" b="1" dirty="0">
                <a:latin typeface="Century Gothic" panose="020B0502020202020204" pitchFamily="34" charset="0"/>
                <a:hlinkClick r:id="rId3" action="ppaction://hlinksldjump"/>
              </a:rPr>
              <a:t>Resultado FANVIT </a:t>
            </a:r>
            <a:r>
              <a:rPr lang="es-MX" sz="1600" b="1" dirty="0">
                <a:latin typeface="Century Gothic" panose="020B0502020202020204" pitchFamily="34" charset="0"/>
              </a:rPr>
              <a:t>al 12 de abril de 2018</a:t>
            </a:r>
            <a:endParaRPr lang="en-US" sz="2000" b="1" dirty="0">
              <a:latin typeface="Century Gothic" panose="020B0502020202020204" pitchFamily="34" charset="0"/>
            </a:endParaRPr>
          </a:p>
        </p:txBody>
      </p:sp>
      <p:sp>
        <p:nvSpPr>
          <p:cNvPr id="17" name="CuadroTexto 16">
            <a:extLst>
              <a:ext uri="{FF2B5EF4-FFF2-40B4-BE49-F238E27FC236}">
                <a16:creationId xmlns:a16="http://schemas.microsoft.com/office/drawing/2014/main" id="{331E5756-503D-4F91-B676-68A6FB7E7332}"/>
              </a:ext>
            </a:extLst>
          </p:cNvPr>
          <p:cNvSpPr txBox="1"/>
          <p:nvPr/>
        </p:nvSpPr>
        <p:spPr>
          <a:xfrm>
            <a:off x="3993077" y="6520927"/>
            <a:ext cx="4708116" cy="338554"/>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 Rendimiento anualizado. Suponemos el rendimiento del FANVIT (con gastos) si hubiera invertido únicamente en los activos graficados</a:t>
            </a:r>
          </a:p>
        </p:txBody>
      </p:sp>
      <p:sp>
        <p:nvSpPr>
          <p:cNvPr id="19" name="CuadroTexto 18">
            <a:extLst>
              <a:ext uri="{FF2B5EF4-FFF2-40B4-BE49-F238E27FC236}">
                <a16:creationId xmlns:a16="http://schemas.microsoft.com/office/drawing/2014/main" id="{5C72B0E0-B170-43AF-B220-648E8A2E5F36}"/>
              </a:ext>
            </a:extLst>
          </p:cNvPr>
          <p:cNvSpPr txBox="1"/>
          <p:nvPr/>
        </p:nvSpPr>
        <p:spPr>
          <a:xfrm>
            <a:off x="-24137" y="6584716"/>
            <a:ext cx="3934649" cy="338554"/>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Fecha: 28 de marzo de 2018. * Suma de Activos Netos de las Siefores al 28 de febrero.</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 VaR Paramétrico al 99% de confianza horizonte a un día.</a:t>
            </a:r>
          </a:p>
        </p:txBody>
      </p:sp>
      <p:sp>
        <p:nvSpPr>
          <p:cNvPr id="20" name="CuadroTexto 19">
            <a:extLst>
              <a:ext uri="{FF2B5EF4-FFF2-40B4-BE49-F238E27FC236}">
                <a16:creationId xmlns:a16="http://schemas.microsoft.com/office/drawing/2014/main" id="{5735C3CF-4131-4C51-BC01-73DC6163857F}"/>
              </a:ext>
            </a:extLst>
          </p:cNvPr>
          <p:cNvSpPr txBox="1"/>
          <p:nvPr/>
        </p:nvSpPr>
        <p:spPr>
          <a:xfrm>
            <a:off x="-23065" y="3794524"/>
            <a:ext cx="4120295" cy="954107"/>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El VaR histórico es a horizonte de 1 día con el 99% de confianza ** Sensibilidad por aumento de 1pb en tasas (PV01). *** Sensibilidad por disminución de 1% en Renta Variable (RV). **** Sensibilidad por disminución de 1% en el dólar.</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 Resultado proporcionado por el área de Riesgos.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La atribución al rendimiento es bruto, por lo tanto a los activos netos se le suman los gastos no equiparables, cupones pendientes y compras/ventas por liquidar que equivalen a </a:t>
            </a:r>
            <a:r>
              <a:rPr lang="es-MX" sz="800" b="1" dirty="0">
                <a:solidFill>
                  <a:prstClr val="black"/>
                </a:solidFill>
                <a:latin typeface="Calibri" pitchFamily="34" charset="0"/>
              </a:rPr>
              <a:t>91</a:t>
            </a: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 mdp. El resultado podría variar no más del 1% por redondeos.</a:t>
            </a:r>
          </a:p>
        </p:txBody>
      </p:sp>
      <p:sp>
        <p:nvSpPr>
          <p:cNvPr id="21" name="CuadroTexto 20">
            <a:extLst>
              <a:ext uri="{FF2B5EF4-FFF2-40B4-BE49-F238E27FC236}">
                <a16:creationId xmlns:a16="http://schemas.microsoft.com/office/drawing/2014/main" id="{1AE69F7B-5598-439C-AACA-6D0B014D2EDE}"/>
              </a:ext>
            </a:extLst>
          </p:cNvPr>
          <p:cNvSpPr txBox="1"/>
          <p:nvPr/>
        </p:nvSpPr>
        <p:spPr>
          <a:xfrm>
            <a:off x="3910510" y="3642749"/>
            <a:ext cx="4716816" cy="215444"/>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Calculado del 31 dic 2017 al </a:t>
            </a:r>
            <a:r>
              <a:rPr lang="es-MX" sz="800" b="1" dirty="0">
                <a:solidFill>
                  <a:prstClr val="black"/>
                </a:solidFill>
                <a:latin typeface="Calibri" pitchFamily="34" charset="0"/>
              </a:rPr>
              <a:t>12</a:t>
            </a: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 de </a:t>
            </a:r>
            <a:r>
              <a:rPr lang="es-MX" sz="800" b="1" dirty="0">
                <a:solidFill>
                  <a:prstClr val="black"/>
                </a:solidFill>
                <a:latin typeface="Calibri" pitchFamily="34" charset="0"/>
              </a:rPr>
              <a:t>abril</a:t>
            </a:r>
            <a:r>
              <a:rPr kumimoji="0" lang="es-MX" sz="800" b="1" i="0" u="none" strike="noStrike" kern="1200" cap="none" spc="0" normalizeH="0" baseline="0" noProof="0" dirty="0">
                <a:ln>
                  <a:noFill/>
                </a:ln>
                <a:solidFill>
                  <a:prstClr val="black"/>
                </a:solidFill>
                <a:effectLst/>
                <a:uLnTx/>
                <a:uFillTx/>
                <a:latin typeface="Calibri" pitchFamily="34" charset="0"/>
                <a:ea typeface="+mn-ea"/>
                <a:cs typeface="+mn-cs"/>
              </a:rPr>
              <a:t> del 2018 con base en el “valor del portafolio”.</a:t>
            </a:r>
          </a:p>
        </p:txBody>
      </p:sp>
      <p:pic>
        <p:nvPicPr>
          <p:cNvPr id="22" name="Imagen 21">
            <a:extLst>
              <a:ext uri="{FF2B5EF4-FFF2-40B4-BE49-F238E27FC236}">
                <a16:creationId xmlns:a16="http://schemas.microsoft.com/office/drawing/2014/main" id="{BE30CFAB-B3AF-4420-A611-521412844234}"/>
              </a:ext>
            </a:extLst>
          </p:cNvPr>
          <p:cNvPicPr>
            <a:picLocks noChangeAspect="1"/>
          </p:cNvPicPr>
          <p:nvPr/>
        </p:nvPicPr>
        <p:blipFill>
          <a:blip r:embed="rId4"/>
          <a:stretch>
            <a:fillRect/>
          </a:stretch>
        </p:blipFill>
        <p:spPr>
          <a:xfrm>
            <a:off x="3968281" y="3848175"/>
            <a:ext cx="5212532" cy="2707045"/>
          </a:xfrm>
          <a:prstGeom prst="rect">
            <a:avLst/>
          </a:prstGeom>
        </p:spPr>
      </p:pic>
      <p:pic>
        <p:nvPicPr>
          <p:cNvPr id="23" name="Imagen 22">
            <a:extLst>
              <a:ext uri="{FF2B5EF4-FFF2-40B4-BE49-F238E27FC236}">
                <a16:creationId xmlns:a16="http://schemas.microsoft.com/office/drawing/2014/main" id="{8164503E-EC4F-48F9-A5F4-F9E19F439FC8}"/>
              </a:ext>
            </a:extLst>
          </p:cNvPr>
          <p:cNvPicPr>
            <a:picLocks noChangeAspect="1"/>
          </p:cNvPicPr>
          <p:nvPr/>
        </p:nvPicPr>
        <p:blipFill>
          <a:blip r:embed="rId5"/>
          <a:stretch>
            <a:fillRect/>
          </a:stretch>
        </p:blipFill>
        <p:spPr>
          <a:xfrm>
            <a:off x="34706" y="4694923"/>
            <a:ext cx="3875804" cy="1906270"/>
          </a:xfrm>
          <a:prstGeom prst="rect">
            <a:avLst/>
          </a:prstGeom>
        </p:spPr>
      </p:pic>
      <p:pic>
        <p:nvPicPr>
          <p:cNvPr id="24" name="Imagen 23">
            <a:extLst>
              <a:ext uri="{FF2B5EF4-FFF2-40B4-BE49-F238E27FC236}">
                <a16:creationId xmlns:a16="http://schemas.microsoft.com/office/drawing/2014/main" id="{28EDEA0B-D73A-48F5-B885-D91AD5AF507F}"/>
              </a:ext>
            </a:extLst>
          </p:cNvPr>
          <p:cNvPicPr>
            <a:picLocks noChangeAspect="1"/>
          </p:cNvPicPr>
          <p:nvPr/>
        </p:nvPicPr>
        <p:blipFill>
          <a:blip r:embed="rId6"/>
          <a:stretch>
            <a:fillRect/>
          </a:stretch>
        </p:blipFill>
        <p:spPr>
          <a:xfrm>
            <a:off x="34706" y="711250"/>
            <a:ext cx="3875804" cy="3122350"/>
          </a:xfrm>
          <a:prstGeom prst="rect">
            <a:avLst/>
          </a:prstGeom>
        </p:spPr>
      </p:pic>
      <p:pic>
        <p:nvPicPr>
          <p:cNvPr id="25" name="Imagen 24">
            <a:extLst>
              <a:ext uri="{FF2B5EF4-FFF2-40B4-BE49-F238E27FC236}">
                <a16:creationId xmlns:a16="http://schemas.microsoft.com/office/drawing/2014/main" id="{898EE8BC-8038-460E-98A9-366320CD6220}"/>
              </a:ext>
            </a:extLst>
          </p:cNvPr>
          <p:cNvPicPr>
            <a:picLocks noChangeAspect="1"/>
          </p:cNvPicPr>
          <p:nvPr/>
        </p:nvPicPr>
        <p:blipFill>
          <a:blip r:embed="rId7"/>
          <a:stretch>
            <a:fillRect/>
          </a:stretch>
        </p:blipFill>
        <p:spPr>
          <a:xfrm>
            <a:off x="4031178" y="711249"/>
            <a:ext cx="4752622" cy="2977756"/>
          </a:xfrm>
          <a:prstGeom prst="rect">
            <a:avLst/>
          </a:prstGeom>
        </p:spPr>
      </p:pic>
    </p:spTree>
    <p:extLst>
      <p:ext uri="{BB962C8B-B14F-4D97-AF65-F5344CB8AC3E}">
        <p14:creationId xmlns:p14="http://schemas.microsoft.com/office/powerpoint/2010/main" val="2152477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12 de abril de 2018</a:t>
            </a:r>
          </a:p>
        </p:txBody>
      </p:sp>
      <p:sp>
        <p:nvSpPr>
          <p:cNvPr id="3" name="2 Marcador de número de diapositiva"/>
          <p:cNvSpPr>
            <a:spLocks noGrp="1"/>
          </p:cNvSpPr>
          <p:nvPr>
            <p:ph type="sldNum" sz="quarter" idx="12"/>
          </p:nvPr>
        </p:nvSpPr>
        <p:spPr>
          <a:xfrm>
            <a:off x="8568340" y="6492875"/>
            <a:ext cx="575660"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
        <p:nvSpPr>
          <p:cNvPr id="6" name="1 Título"/>
          <p:cNvSpPr txBox="1">
            <a:spLocks/>
          </p:cNvSpPr>
          <p:nvPr/>
        </p:nvSpPr>
        <p:spPr bwMode="auto">
          <a:xfrm>
            <a:off x="0" y="6440643"/>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12 de abril de 2018.</a:t>
            </a:r>
            <a:endParaRPr lang="es-MX" sz="1000" dirty="0">
              <a:solidFill>
                <a:schemeClr val="tx1"/>
              </a:solidFill>
              <a:latin typeface="Century Gothic" panose="020B0502020202020204" pitchFamily="34" charset="0"/>
            </a:endParaRPr>
          </a:p>
        </p:txBody>
      </p:sp>
      <p:sp>
        <p:nvSpPr>
          <p:cNvPr id="4" name="CuadroTexto 3"/>
          <p:cNvSpPr txBox="1"/>
          <p:nvPr/>
        </p:nvSpPr>
        <p:spPr>
          <a:xfrm>
            <a:off x="7740352" y="1484784"/>
            <a:ext cx="1387688" cy="5016758"/>
          </a:xfrm>
          <a:prstGeom prst="rect">
            <a:avLst/>
          </a:prstGeom>
          <a:noFill/>
        </p:spPr>
        <p:txBody>
          <a:bodyPr wrap="none" rtlCol="0">
            <a:spAutoFit/>
          </a:bodyPr>
          <a:lstStyle/>
          <a:p>
            <a:r>
              <a:rPr lang="es-MX" sz="1600" dirty="0"/>
              <a:t>Diversificación</a:t>
            </a:r>
          </a:p>
          <a:p>
            <a:endParaRPr lang="es-MX" sz="1600" dirty="0"/>
          </a:p>
          <a:p>
            <a:r>
              <a:rPr lang="es-MX" sz="1600" dirty="0"/>
              <a:t>Baja %</a:t>
            </a:r>
          </a:p>
          <a:p>
            <a:endParaRPr lang="es-MX" sz="1600" dirty="0"/>
          </a:p>
          <a:p>
            <a:endParaRPr lang="es-MX" sz="1600" dirty="0"/>
          </a:p>
          <a:p>
            <a:r>
              <a:rPr lang="es-MX" sz="1600" dirty="0"/>
              <a:t>26% vence en</a:t>
            </a:r>
          </a:p>
          <a:p>
            <a:r>
              <a:rPr lang="es-MX" sz="1600" dirty="0"/>
              <a:t>3 años</a:t>
            </a:r>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endParaRPr lang="es-MX" sz="1600" dirty="0"/>
          </a:p>
          <a:p>
            <a:r>
              <a:rPr lang="es-MX" sz="1600" dirty="0"/>
              <a:t>14% líquido</a:t>
            </a:r>
          </a:p>
          <a:p>
            <a:endParaRPr lang="es-MX" sz="1600" dirty="0"/>
          </a:p>
        </p:txBody>
      </p:sp>
      <p:pic>
        <p:nvPicPr>
          <p:cNvPr id="7" name="Imagen 6">
            <a:extLst>
              <a:ext uri="{FF2B5EF4-FFF2-40B4-BE49-F238E27FC236}">
                <a16:creationId xmlns:a16="http://schemas.microsoft.com/office/drawing/2014/main" id="{3ACA9A17-79F5-40CC-BA02-E4CDE13D16B0}"/>
              </a:ext>
            </a:extLst>
          </p:cNvPr>
          <p:cNvPicPr>
            <a:picLocks noChangeAspect="1"/>
          </p:cNvPicPr>
          <p:nvPr/>
        </p:nvPicPr>
        <p:blipFill>
          <a:blip r:embed="rId2"/>
          <a:stretch>
            <a:fillRect/>
          </a:stretch>
        </p:blipFill>
        <p:spPr>
          <a:xfrm>
            <a:off x="7192" y="747730"/>
            <a:ext cx="7718450" cy="5616856"/>
          </a:xfrm>
          <a:prstGeom prst="rect">
            <a:avLst/>
          </a:prstGeom>
        </p:spPr>
      </p:pic>
    </p:spTree>
    <p:extLst>
      <p:ext uri="{BB962C8B-B14F-4D97-AF65-F5344CB8AC3E}">
        <p14:creationId xmlns:p14="http://schemas.microsoft.com/office/powerpoint/2010/main" val="1765151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8651018" y="6499224"/>
            <a:ext cx="492981" cy="365125"/>
          </a:xfrm>
        </p:spPr>
        <p:txBody>
          <a:bodyPr/>
          <a:lstStyle/>
          <a:p>
            <a:pPr algn="ctr"/>
            <a:fld id="{05E83AA4-A00D-4AA0-8FE8-B93C9F3EC141}" type="slidenum">
              <a:rPr lang="es-ES" altLang="es-MX" smtClean="0">
                <a:latin typeface="Century Gothic" panose="020B0502020202020204" pitchFamily="34" charset="0"/>
              </a:rPr>
              <a:pPr algn="ctr"/>
              <a:t>3</a:t>
            </a:fld>
            <a:endParaRPr lang="es-ES" altLang="es-MX" dirty="0">
              <a:latin typeface="Century Gothic" panose="020B0502020202020204" pitchFamily="34" charset="0"/>
            </a:endParaRPr>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solidFill>
                  <a:srgbClr val="C00000"/>
                </a:solidFill>
                <a:latin typeface="Century Gothic" panose="020B0502020202020204" pitchFamily="34" charset="0"/>
              </a:rPr>
              <a:t>al 12 de abril de 2018</a:t>
            </a:r>
            <a:endParaRPr lang="es-MX" sz="2000" b="1" dirty="0">
              <a:solidFill>
                <a:srgbClr val="C00000"/>
              </a:solidFill>
              <a:latin typeface="Century Gothic" panose="020B0502020202020204" pitchFamily="34" charset="0"/>
            </a:endParaRPr>
          </a:p>
        </p:txBody>
      </p:sp>
      <p:sp>
        <p:nvSpPr>
          <p:cNvPr id="7" name="2 Marcador de contenido">
            <a:extLst>
              <a:ext uri="{FF2B5EF4-FFF2-40B4-BE49-F238E27FC236}">
                <a16:creationId xmlns:a16="http://schemas.microsoft.com/office/drawing/2014/main" id="{EF18AB58-F467-4703-B9FD-5A29D971F253}"/>
              </a:ext>
            </a:extLst>
          </p:cNvPr>
          <p:cNvSpPr txBox="1">
            <a:spLocks/>
          </p:cNvSpPr>
          <p:nvPr/>
        </p:nvSpPr>
        <p:spPr>
          <a:xfrm>
            <a:off x="-23078" y="6610422"/>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12 de abril de 2018.</a:t>
            </a:r>
          </a:p>
        </p:txBody>
      </p:sp>
      <p:pic>
        <p:nvPicPr>
          <p:cNvPr id="8" name="Imagen 7">
            <a:extLst>
              <a:ext uri="{FF2B5EF4-FFF2-40B4-BE49-F238E27FC236}">
                <a16:creationId xmlns:a16="http://schemas.microsoft.com/office/drawing/2014/main" id="{79433B10-37AE-4A55-8D3C-9ABF9AB80D7C}"/>
              </a:ext>
            </a:extLst>
          </p:cNvPr>
          <p:cNvPicPr>
            <a:picLocks noChangeAspect="1"/>
          </p:cNvPicPr>
          <p:nvPr/>
        </p:nvPicPr>
        <p:blipFill>
          <a:blip r:embed="rId2"/>
          <a:stretch>
            <a:fillRect/>
          </a:stretch>
        </p:blipFill>
        <p:spPr>
          <a:xfrm>
            <a:off x="729304" y="714521"/>
            <a:ext cx="7596169" cy="5652947"/>
          </a:xfrm>
          <a:prstGeom prst="rect">
            <a:avLst/>
          </a:prstGeom>
        </p:spPr>
      </p:pic>
    </p:spTree>
    <p:extLst>
      <p:ext uri="{BB962C8B-B14F-4D97-AF65-F5344CB8AC3E}">
        <p14:creationId xmlns:p14="http://schemas.microsoft.com/office/powerpoint/2010/main" val="993291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667448DF-D1A2-427D-B561-F2996757A6ED}"/>
              </a:ext>
            </a:extLst>
          </p:cNvPr>
          <p:cNvPicPr>
            <a:picLocks noChangeAspect="1"/>
          </p:cNvPicPr>
          <p:nvPr/>
        </p:nvPicPr>
        <p:blipFill>
          <a:blip r:embed="rId2"/>
          <a:stretch>
            <a:fillRect/>
          </a:stretch>
        </p:blipFill>
        <p:spPr>
          <a:xfrm>
            <a:off x="128604" y="1439028"/>
            <a:ext cx="8888653" cy="4873779"/>
          </a:xfrm>
          <a:prstGeom prst="rect">
            <a:avLst/>
          </a:prstGeom>
        </p:spPr>
      </p:pic>
      <p:sp>
        <p:nvSpPr>
          <p:cNvPr id="4" name="Marcador de número de diapositiva 3"/>
          <p:cNvSpPr>
            <a:spLocks noGrp="1"/>
          </p:cNvSpPr>
          <p:nvPr>
            <p:ph type="sldNum" sz="quarter" idx="12"/>
          </p:nvPr>
        </p:nvSpPr>
        <p:spPr>
          <a:xfrm>
            <a:off x="8651018" y="6492875"/>
            <a:ext cx="492981"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4</a:t>
            </a:fld>
            <a:endParaRPr lang="es-ES" altLang="es-MX" dirty="0">
              <a:latin typeface="Century Gothic" panose="020B0502020202020204" pitchFamily="34" charset="0"/>
            </a:endParaRPr>
          </a:p>
        </p:txBody>
      </p:sp>
      <p:sp>
        <p:nvSpPr>
          <p:cNvPr id="10" name="2 Marcador de contenido">
            <a:extLst>
              <a:ext uri="{FF2B5EF4-FFF2-40B4-BE49-F238E27FC236}">
                <a16:creationId xmlns:a16="http://schemas.microsoft.com/office/drawing/2014/main" id="{53A6C202-5FF2-415A-9D99-D68530E75D91}"/>
              </a:ext>
            </a:extLst>
          </p:cNvPr>
          <p:cNvSpPr txBox="1">
            <a:spLocks/>
          </p:cNvSpPr>
          <p:nvPr/>
        </p:nvSpPr>
        <p:spPr>
          <a:xfrm>
            <a:off x="0" y="6605537"/>
            <a:ext cx="7700743"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de Coordinación de Inversiones del Infonavit con datos al 12 de abril de 2018.</a:t>
            </a:r>
          </a:p>
        </p:txBody>
      </p:sp>
      <p:sp>
        <p:nvSpPr>
          <p:cNvPr id="9" name="Título 1">
            <a:extLst>
              <a:ext uri="{FF2B5EF4-FFF2-40B4-BE49-F238E27FC236}">
                <a16:creationId xmlns:a16="http://schemas.microsoft.com/office/drawing/2014/main" id="{DBA31A7C-DDED-4ACF-A112-0D915D6AE8DF}"/>
              </a:ext>
            </a:extLst>
          </p:cNvPr>
          <p:cNvSpPr>
            <a:spLocks noGrp="1"/>
          </p:cNvSpPr>
          <p:nvPr>
            <p:ph type="title"/>
          </p:nvPr>
        </p:nvSpPr>
        <p:spPr>
          <a:xfrm>
            <a:off x="457199" y="274638"/>
            <a:ext cx="7243543" cy="944085"/>
          </a:xfrm>
        </p:spPr>
        <p:txBody>
          <a:bodyPr/>
          <a:lstStyle/>
          <a:p>
            <a:r>
              <a:rPr lang="es-MX" sz="2000" b="1" dirty="0">
                <a:latin typeface="Century Gothic" panose="020B0502020202020204" pitchFamily="34" charset="0"/>
              </a:rPr>
              <a:t>Riesgo Rendimiento </a:t>
            </a:r>
            <a:r>
              <a:rPr lang="es-MX" sz="1400" b="1" dirty="0">
                <a:latin typeface="Century Gothic" panose="020B0502020202020204" pitchFamily="34" charset="0"/>
              </a:rPr>
              <a:t>FANVIT vs Sistema</a:t>
            </a:r>
            <a:br>
              <a:rPr lang="es-MX" sz="1400" b="1" dirty="0">
                <a:latin typeface="Century Gothic" panose="020B0502020202020204" pitchFamily="34" charset="0"/>
              </a:rPr>
            </a:br>
            <a:r>
              <a:rPr lang="es-MX" sz="1400" b="1" dirty="0">
                <a:latin typeface="Century Gothic" panose="020B0502020202020204" pitchFamily="34" charset="0"/>
              </a:rPr>
              <a:t>Rendimiento Acumulado 2018 al 12/04/2018</a:t>
            </a:r>
          </a:p>
        </p:txBody>
      </p:sp>
      <p:sp>
        <p:nvSpPr>
          <p:cNvPr id="2" name="CuadroTexto 1"/>
          <p:cNvSpPr txBox="1"/>
          <p:nvPr/>
        </p:nvSpPr>
        <p:spPr>
          <a:xfrm>
            <a:off x="2339752" y="2996952"/>
            <a:ext cx="3456384" cy="646331"/>
          </a:xfrm>
          <a:prstGeom prst="rect">
            <a:avLst/>
          </a:prstGeom>
          <a:solidFill>
            <a:schemeClr val="bg1">
              <a:lumMod val="95000"/>
            </a:schemeClr>
          </a:solidFill>
        </p:spPr>
        <p:txBody>
          <a:bodyPr wrap="square" rtlCol="0">
            <a:spAutoFit/>
          </a:bodyPr>
          <a:lstStyle/>
          <a:p>
            <a:pPr algn="ctr"/>
            <a:r>
              <a:rPr lang="es-MX" i="1" dirty="0"/>
              <a:t>Con diversificación y menos riesgo </a:t>
            </a:r>
          </a:p>
          <a:p>
            <a:pPr algn="ctr"/>
            <a:r>
              <a:rPr lang="es-MX" i="1" dirty="0"/>
              <a:t>Fanvit ha sido la mejor opción</a:t>
            </a:r>
          </a:p>
        </p:txBody>
      </p:sp>
    </p:spTree>
    <p:extLst>
      <p:ext uri="{BB962C8B-B14F-4D97-AF65-F5344CB8AC3E}">
        <p14:creationId xmlns:p14="http://schemas.microsoft.com/office/powerpoint/2010/main" val="3796082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047470" cy="631825"/>
          </a:xfrm>
        </p:spPr>
        <p:txBody>
          <a:bodyPr/>
          <a:lstStyle/>
          <a:p>
            <a:r>
              <a:rPr lang="es-MX" sz="2000" b="1" dirty="0">
                <a:latin typeface="Century Gothic" panose="020B0502020202020204" pitchFamily="34" charset="0"/>
                <a:hlinkClick r:id="rId2" action="ppaction://hlinksldjump"/>
              </a:rPr>
              <a:t>Atribución de rendimiento </a:t>
            </a:r>
            <a:r>
              <a:rPr lang="es-MX" sz="2000" b="1" dirty="0">
                <a:latin typeface="Century Gothic" panose="020B0502020202020204" pitchFamily="34" charset="0"/>
              </a:rPr>
              <a:t>bruto (anualizado)</a:t>
            </a:r>
          </a:p>
        </p:txBody>
      </p:sp>
      <p:sp>
        <p:nvSpPr>
          <p:cNvPr id="4" name="Marcador de número de diapositiva 3"/>
          <p:cNvSpPr>
            <a:spLocks noGrp="1"/>
          </p:cNvSpPr>
          <p:nvPr>
            <p:ph type="sldNum" sz="quarter" idx="12"/>
          </p:nvPr>
        </p:nvSpPr>
        <p:spPr>
          <a:xfrm>
            <a:off x="8658970" y="6503685"/>
            <a:ext cx="485030"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5</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Covaf y custodio</a:t>
            </a:r>
          </a:p>
        </p:txBody>
      </p:sp>
      <p:sp>
        <p:nvSpPr>
          <p:cNvPr id="7" name="2 Marcador de contenido"/>
          <p:cNvSpPr txBox="1">
            <a:spLocks/>
          </p:cNvSpPr>
          <p:nvPr/>
        </p:nvSpPr>
        <p:spPr>
          <a:xfrm>
            <a:off x="467544" y="5676632"/>
            <a:ext cx="5712938" cy="6429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23 de marzo de 2018 al cierre del 31 de marzo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28 de febrero de 2018 al cierre del 31 de marzo de 2018.</a:t>
            </a:r>
          </a:p>
        </p:txBody>
      </p:sp>
      <p:sp>
        <p:nvSpPr>
          <p:cNvPr id="9" name="Cerrar llave 8">
            <a:extLst>
              <a:ext uri="{FF2B5EF4-FFF2-40B4-BE49-F238E27FC236}">
                <a16:creationId xmlns:a16="http://schemas.microsoft.com/office/drawing/2014/main" id="{25DF213F-B69C-42C0-AAAB-85833579C491}"/>
              </a:ext>
            </a:extLst>
          </p:cNvPr>
          <p:cNvSpPr/>
          <p:nvPr/>
        </p:nvSpPr>
        <p:spPr>
          <a:xfrm>
            <a:off x="5523344" y="1988839"/>
            <a:ext cx="288032" cy="360040"/>
          </a:xfrm>
          <a:prstGeom prst="righ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10" name="CuadroTexto 9">
            <a:extLst>
              <a:ext uri="{FF2B5EF4-FFF2-40B4-BE49-F238E27FC236}">
                <a16:creationId xmlns:a16="http://schemas.microsoft.com/office/drawing/2014/main" id="{E4BA9CA9-A367-44DB-A651-227D2AEDF39F}"/>
              </a:ext>
            </a:extLst>
          </p:cNvPr>
          <p:cNvSpPr txBox="1"/>
          <p:nvPr/>
        </p:nvSpPr>
        <p:spPr>
          <a:xfrm>
            <a:off x="5993082" y="1988839"/>
            <a:ext cx="2794608" cy="646331"/>
          </a:xfrm>
          <a:prstGeom prst="rect">
            <a:avLst/>
          </a:prstGeom>
          <a:noFill/>
        </p:spPr>
        <p:txBody>
          <a:bodyPr wrap="square" rtlCol="0">
            <a:spAutoFit/>
          </a:bodyPr>
          <a:lstStyle/>
          <a:p>
            <a:pPr algn="just"/>
            <a:r>
              <a:rPr lang="es-MX" sz="1200" dirty="0">
                <a:latin typeface="Century Gothic" panose="020B0502020202020204" pitchFamily="34" charset="0"/>
              </a:rPr>
              <a:t>Contiene impacto por una apreciación del peso del 0.78% en el mes de abril.</a:t>
            </a:r>
          </a:p>
        </p:txBody>
      </p:sp>
      <p:sp>
        <p:nvSpPr>
          <p:cNvPr id="11" name="CuadroTexto 11">
            <a:extLst>
              <a:ext uri="{FF2B5EF4-FFF2-40B4-BE49-F238E27FC236}">
                <a16:creationId xmlns:a16="http://schemas.microsoft.com/office/drawing/2014/main" id="{10E2D8BF-E1F7-43FE-BB8C-63C7D374D4B5}"/>
              </a:ext>
            </a:extLst>
          </p:cNvPr>
          <p:cNvSpPr txBox="1"/>
          <p:nvPr/>
        </p:nvSpPr>
        <p:spPr>
          <a:xfrm>
            <a:off x="6107366" y="3130310"/>
            <a:ext cx="2794608" cy="1569660"/>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s-MX" sz="1200" dirty="0">
                <a:latin typeface="Century Gothic" panose="020B0502020202020204" pitchFamily="34" charset="0"/>
              </a:rPr>
              <a:t>En el mes de abril las tasas subieron 2 puntos. No obstante, los intereses generados por el portafolio de deuda contribuyeron a la plusvalía del fondo a través de las sobretasas de la deuda no gubernamental, revisables y </a:t>
            </a:r>
            <a:r>
              <a:rPr lang="es-MX" sz="1200" dirty="0" err="1">
                <a:latin typeface="Century Gothic" panose="020B0502020202020204" pitchFamily="34" charset="0"/>
              </a:rPr>
              <a:t>udizados</a:t>
            </a:r>
            <a:r>
              <a:rPr lang="es-MX" sz="1200" dirty="0">
                <a:latin typeface="Century Gothic" panose="020B0502020202020204" pitchFamily="34" charset="0"/>
              </a:rPr>
              <a:t>. </a:t>
            </a:r>
          </a:p>
        </p:txBody>
      </p:sp>
      <p:sp>
        <p:nvSpPr>
          <p:cNvPr id="12" name="Cerrar llave 11">
            <a:extLst>
              <a:ext uri="{FF2B5EF4-FFF2-40B4-BE49-F238E27FC236}">
                <a16:creationId xmlns:a16="http://schemas.microsoft.com/office/drawing/2014/main" id="{86A4565A-88CC-471D-AC5D-92770541925F}"/>
              </a:ext>
            </a:extLst>
          </p:cNvPr>
          <p:cNvSpPr/>
          <p:nvPr/>
        </p:nvSpPr>
        <p:spPr>
          <a:xfrm>
            <a:off x="5568770" y="2742766"/>
            <a:ext cx="288032" cy="1333277"/>
          </a:xfrm>
          <a:prstGeom prst="righ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s-MX"/>
          </a:p>
        </p:txBody>
      </p:sp>
      <p:graphicFrame>
        <p:nvGraphicFramePr>
          <p:cNvPr id="13" name="Tabla 12">
            <a:extLst>
              <a:ext uri="{FF2B5EF4-FFF2-40B4-BE49-F238E27FC236}">
                <a16:creationId xmlns:a16="http://schemas.microsoft.com/office/drawing/2014/main" id="{65C48127-9634-4CB4-A8C6-7B01C5A0E317}"/>
              </a:ext>
            </a:extLst>
          </p:cNvPr>
          <p:cNvGraphicFramePr>
            <a:graphicFrameLocks noGrp="1"/>
          </p:cNvGraphicFramePr>
          <p:nvPr>
            <p:extLst>
              <p:ext uri="{D42A27DB-BD31-4B8C-83A1-F6EECF244321}">
                <p14:modId xmlns:p14="http://schemas.microsoft.com/office/powerpoint/2010/main" val="1537484570"/>
              </p:ext>
            </p:extLst>
          </p:nvPr>
        </p:nvGraphicFramePr>
        <p:xfrm>
          <a:off x="569128" y="1391240"/>
          <a:ext cx="4800599" cy="4295775"/>
        </p:xfrm>
        <a:graphic>
          <a:graphicData uri="http://schemas.openxmlformats.org/drawingml/2006/table">
            <a:tbl>
              <a:tblPr/>
              <a:tblGrid>
                <a:gridCol w="238598">
                  <a:extLst>
                    <a:ext uri="{9D8B030D-6E8A-4147-A177-3AD203B41FA5}">
                      <a16:colId xmlns:a16="http://schemas.microsoft.com/office/drawing/2014/main" val="462838024"/>
                    </a:ext>
                  </a:extLst>
                </a:gridCol>
                <a:gridCol w="1221624">
                  <a:extLst>
                    <a:ext uri="{9D8B030D-6E8A-4147-A177-3AD203B41FA5}">
                      <a16:colId xmlns:a16="http://schemas.microsoft.com/office/drawing/2014/main" val="1171966705"/>
                    </a:ext>
                  </a:extLst>
                </a:gridCol>
                <a:gridCol w="849410">
                  <a:extLst>
                    <a:ext uri="{9D8B030D-6E8A-4147-A177-3AD203B41FA5}">
                      <a16:colId xmlns:a16="http://schemas.microsoft.com/office/drawing/2014/main" val="3972070997"/>
                    </a:ext>
                  </a:extLst>
                </a:gridCol>
                <a:gridCol w="849410">
                  <a:extLst>
                    <a:ext uri="{9D8B030D-6E8A-4147-A177-3AD203B41FA5}">
                      <a16:colId xmlns:a16="http://schemas.microsoft.com/office/drawing/2014/main" val="1238123124"/>
                    </a:ext>
                  </a:extLst>
                </a:gridCol>
                <a:gridCol w="849410">
                  <a:extLst>
                    <a:ext uri="{9D8B030D-6E8A-4147-A177-3AD203B41FA5}">
                      <a16:colId xmlns:a16="http://schemas.microsoft.com/office/drawing/2014/main" val="3829420238"/>
                    </a:ext>
                  </a:extLst>
                </a:gridCol>
                <a:gridCol w="792147">
                  <a:extLst>
                    <a:ext uri="{9D8B030D-6E8A-4147-A177-3AD203B41FA5}">
                      <a16:colId xmlns:a16="http://schemas.microsoft.com/office/drawing/2014/main" val="1978245227"/>
                    </a:ext>
                  </a:extLst>
                </a:gridCol>
              </a:tblGrid>
              <a:tr h="190500">
                <a:tc rowSpan="2" gridSpan="2">
                  <a:txBody>
                    <a:bodyPr/>
                    <a:lstStyle/>
                    <a:p>
                      <a:pPr algn="ctr" fontAlgn="ctr"/>
                      <a:r>
                        <a:rPr lang="en-US" sz="1100" b="1" i="0" u="none" strike="noStrike">
                          <a:solidFill>
                            <a:srgbClr val="FFFFFF"/>
                          </a:solidFill>
                          <a:effectLst/>
                          <a:latin typeface="Century Gothic" panose="020B0502020202020204" pitchFamily="34" charset="0"/>
                        </a:rPr>
                        <a:t>Clase de activo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Marzo 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Abril 2018***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629506118"/>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710494613"/>
                  </a:ext>
                </a:extLst>
              </a:tr>
              <a:tr h="200025">
                <a:tc gridSpan="2">
                  <a:txBody>
                    <a:bodyPr/>
                    <a:lstStyle/>
                    <a:p>
                      <a:pPr algn="l" fontAlgn="b"/>
                      <a:r>
                        <a:rPr lang="en-US" sz="1100" b="1" i="0" u="none" strike="noStrike" dirty="0" err="1">
                          <a:solidFill>
                            <a:srgbClr val="000000"/>
                          </a:solidFill>
                          <a:effectLst/>
                          <a:latin typeface="Century Gothic" panose="020B0502020202020204" pitchFamily="34" charset="0"/>
                        </a:rPr>
                        <a:t>Liquidez</a:t>
                      </a:r>
                      <a:endParaRPr lang="en-US" sz="1100" b="1" i="0" u="none" strike="noStrike" dirty="0">
                        <a:solidFill>
                          <a:srgbClr val="000000"/>
                        </a:solidFill>
                        <a:effectLst/>
                        <a:latin typeface="Century Gothic" panose="020B0502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83.2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38.5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0.9%</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18625028"/>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- 682.0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-6.2%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121.3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2.8%</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48736963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- 661.0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-6.0%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91.1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2.1%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2406250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- 21.0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30.2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5850833"/>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1,245.7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11.3%</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267.9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6.1%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65307961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255.5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2.3%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90.3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2.1%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8947664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44.2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5936791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65.6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09727760"/>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191.1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74.9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32985365"/>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339.3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3.1%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9391588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NA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NA</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730212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121.3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13.9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24424022"/>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228.6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2.1%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49.3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0731422"/>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- 4.5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18.5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30775978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0.8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4502345"/>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- 6.4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17.8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0.4%</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2034062"/>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126.4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1.1%</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60.1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1.4%</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29990057"/>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C00000"/>
                          </a:solidFill>
                          <a:effectLst/>
                          <a:latin typeface="Century Gothic" panose="020B0502020202020204" pitchFamily="34" charset="0"/>
                        </a:rPr>
                        <a:t>- 0.2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- 1.1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05982588"/>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768.6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7.0%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505.3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11.6%</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1111736"/>
                  </a:ext>
                </a:extLst>
              </a:tr>
            </a:tbl>
          </a:graphicData>
        </a:graphic>
      </p:graphicFrame>
    </p:spTree>
    <p:extLst>
      <p:ext uri="{BB962C8B-B14F-4D97-AF65-F5344CB8AC3E}">
        <p14:creationId xmlns:p14="http://schemas.microsoft.com/office/powerpoint/2010/main" val="3477962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948616" cy="631825"/>
          </a:xfrm>
        </p:spPr>
        <p:txBody>
          <a:bodyPr/>
          <a:lstStyle/>
          <a:p>
            <a:r>
              <a:rPr lang="es-MX" sz="2000" b="1" dirty="0">
                <a:latin typeface="Century Gothic" panose="020B0502020202020204" pitchFamily="34" charset="0"/>
                <a:hlinkClick r:id="rId2" action="ppaction://hlinksldjump"/>
              </a:rPr>
              <a:t>Atribución de rendimiento </a:t>
            </a:r>
            <a:r>
              <a:rPr lang="es-MX" sz="2000" b="1" dirty="0">
                <a:latin typeface="Century Gothic" panose="020B0502020202020204" pitchFamily="34" charset="0"/>
              </a:rPr>
              <a:t>bruto (anualizado)</a:t>
            </a:r>
          </a:p>
        </p:txBody>
      </p:sp>
      <p:sp>
        <p:nvSpPr>
          <p:cNvPr id="4" name="Marcador de número de diapositiva 3"/>
          <p:cNvSpPr>
            <a:spLocks noGrp="1"/>
          </p:cNvSpPr>
          <p:nvPr>
            <p:ph type="sldNum" sz="quarter" idx="12"/>
          </p:nvPr>
        </p:nvSpPr>
        <p:spPr>
          <a:xfrm>
            <a:off x="8603310" y="6511400"/>
            <a:ext cx="540689"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6</a:t>
            </a:fld>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a:t>
            </a:r>
            <a:r>
              <a:rPr lang="es-MX" sz="900" dirty="0" err="1">
                <a:latin typeface="Century Gothic" panose="020B0502020202020204" pitchFamily="34" charset="0"/>
              </a:rPr>
              <a:t>Covaf</a:t>
            </a:r>
            <a:r>
              <a:rPr lang="es-MX" sz="900" dirty="0">
                <a:latin typeface="Century Gothic" panose="020B0502020202020204" pitchFamily="34" charset="0"/>
              </a:rPr>
              <a:t> y custodio</a:t>
            </a:r>
          </a:p>
        </p:txBody>
      </p:sp>
      <p:sp>
        <p:nvSpPr>
          <p:cNvPr id="13" name="Cerrar llave 12">
            <a:extLst>
              <a:ext uri="{FF2B5EF4-FFF2-40B4-BE49-F238E27FC236}">
                <a16:creationId xmlns:a16="http://schemas.microsoft.com/office/drawing/2014/main" id="{0F731DBF-F757-4B73-8C97-F190E9EBE31A}"/>
              </a:ext>
            </a:extLst>
          </p:cNvPr>
          <p:cNvSpPr/>
          <p:nvPr/>
        </p:nvSpPr>
        <p:spPr>
          <a:xfrm rot="10800000">
            <a:off x="3454155" y="1976157"/>
            <a:ext cx="288032" cy="360040"/>
          </a:xfrm>
          <a:prstGeom prst="righ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MX"/>
          </a:p>
        </p:txBody>
      </p:sp>
      <p:sp>
        <p:nvSpPr>
          <p:cNvPr id="14" name="CuadroTexto 13">
            <a:extLst>
              <a:ext uri="{FF2B5EF4-FFF2-40B4-BE49-F238E27FC236}">
                <a16:creationId xmlns:a16="http://schemas.microsoft.com/office/drawing/2014/main" id="{0CF4A833-9633-465D-A03A-C7B10F44A78D}"/>
              </a:ext>
            </a:extLst>
          </p:cNvPr>
          <p:cNvSpPr txBox="1"/>
          <p:nvPr/>
        </p:nvSpPr>
        <p:spPr>
          <a:xfrm>
            <a:off x="513154" y="1925344"/>
            <a:ext cx="2794608" cy="646331"/>
          </a:xfrm>
          <a:prstGeom prst="rect">
            <a:avLst/>
          </a:prstGeom>
          <a:noFill/>
        </p:spPr>
        <p:txBody>
          <a:bodyPr wrap="square" rtlCol="0">
            <a:spAutoFit/>
          </a:bodyPr>
          <a:lstStyle/>
          <a:p>
            <a:pPr algn="just"/>
            <a:r>
              <a:rPr lang="es-MX" sz="1200" dirty="0">
                <a:latin typeface="Century Gothic" panose="020B0502020202020204" pitchFamily="34" charset="0"/>
              </a:rPr>
              <a:t>Contiene impacto por una apreciación del peso del 8.3% en el 2018.</a:t>
            </a:r>
          </a:p>
        </p:txBody>
      </p:sp>
      <p:sp>
        <p:nvSpPr>
          <p:cNvPr id="15" name="Cerrar llave 14">
            <a:extLst>
              <a:ext uri="{FF2B5EF4-FFF2-40B4-BE49-F238E27FC236}">
                <a16:creationId xmlns:a16="http://schemas.microsoft.com/office/drawing/2014/main" id="{EA18C3B4-7BEA-458D-B03D-403C4817D35C}"/>
              </a:ext>
            </a:extLst>
          </p:cNvPr>
          <p:cNvSpPr/>
          <p:nvPr/>
        </p:nvSpPr>
        <p:spPr>
          <a:xfrm rot="10800000">
            <a:off x="3376940" y="2605992"/>
            <a:ext cx="288032" cy="1765325"/>
          </a:xfrm>
          <a:prstGeom prst="righ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s-MX" dirty="0"/>
          </a:p>
        </p:txBody>
      </p:sp>
      <p:sp>
        <p:nvSpPr>
          <p:cNvPr id="16" name="CuadroTexto 11">
            <a:extLst>
              <a:ext uri="{FF2B5EF4-FFF2-40B4-BE49-F238E27FC236}">
                <a16:creationId xmlns:a16="http://schemas.microsoft.com/office/drawing/2014/main" id="{0F731A98-717B-45A7-9F6F-DE5B05346A97}"/>
              </a:ext>
            </a:extLst>
          </p:cNvPr>
          <p:cNvSpPr txBox="1"/>
          <p:nvPr/>
        </p:nvSpPr>
        <p:spPr>
          <a:xfrm>
            <a:off x="395536" y="3073155"/>
            <a:ext cx="2794608" cy="1015663"/>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s-MX" sz="1200" dirty="0">
                <a:latin typeface="Century Gothic" panose="020B0502020202020204" pitchFamily="34" charset="0"/>
              </a:rPr>
              <a:t>En el 2018 las tasas bajaron 30 puntos base generando una plusvalía importante en los gubernamentales y corporativos nominales.</a:t>
            </a:r>
          </a:p>
        </p:txBody>
      </p:sp>
      <p:graphicFrame>
        <p:nvGraphicFramePr>
          <p:cNvPr id="11" name="Tabla 10">
            <a:extLst>
              <a:ext uri="{FF2B5EF4-FFF2-40B4-BE49-F238E27FC236}">
                <a16:creationId xmlns:a16="http://schemas.microsoft.com/office/drawing/2014/main" id="{DDFAC7A8-83D4-49D1-A80E-1F4DDAEB7804}"/>
              </a:ext>
            </a:extLst>
          </p:cNvPr>
          <p:cNvGraphicFramePr>
            <a:graphicFrameLocks noGrp="1"/>
          </p:cNvGraphicFramePr>
          <p:nvPr>
            <p:extLst>
              <p:ext uri="{D42A27DB-BD31-4B8C-83A1-F6EECF244321}">
                <p14:modId xmlns:p14="http://schemas.microsoft.com/office/powerpoint/2010/main" val="292537290"/>
              </p:ext>
            </p:extLst>
          </p:nvPr>
        </p:nvGraphicFramePr>
        <p:xfrm>
          <a:off x="3851767" y="1340766"/>
          <a:ext cx="4864101" cy="4295775"/>
        </p:xfrm>
        <a:graphic>
          <a:graphicData uri="http://schemas.openxmlformats.org/drawingml/2006/table">
            <a:tbl>
              <a:tblPr/>
              <a:tblGrid>
                <a:gridCol w="238905">
                  <a:extLst>
                    <a:ext uri="{9D8B030D-6E8A-4147-A177-3AD203B41FA5}">
                      <a16:colId xmlns:a16="http://schemas.microsoft.com/office/drawing/2014/main" val="2955100603"/>
                    </a:ext>
                  </a:extLst>
                </a:gridCol>
                <a:gridCol w="1223192">
                  <a:extLst>
                    <a:ext uri="{9D8B030D-6E8A-4147-A177-3AD203B41FA5}">
                      <a16:colId xmlns:a16="http://schemas.microsoft.com/office/drawing/2014/main" val="1849037695"/>
                    </a:ext>
                  </a:extLst>
                </a:gridCol>
                <a:gridCol w="850501">
                  <a:extLst>
                    <a:ext uri="{9D8B030D-6E8A-4147-A177-3AD203B41FA5}">
                      <a16:colId xmlns:a16="http://schemas.microsoft.com/office/drawing/2014/main" val="472481038"/>
                    </a:ext>
                  </a:extLst>
                </a:gridCol>
                <a:gridCol w="850501">
                  <a:extLst>
                    <a:ext uri="{9D8B030D-6E8A-4147-A177-3AD203B41FA5}">
                      <a16:colId xmlns:a16="http://schemas.microsoft.com/office/drawing/2014/main" val="2048966685"/>
                    </a:ext>
                  </a:extLst>
                </a:gridCol>
                <a:gridCol w="850501">
                  <a:extLst>
                    <a:ext uri="{9D8B030D-6E8A-4147-A177-3AD203B41FA5}">
                      <a16:colId xmlns:a16="http://schemas.microsoft.com/office/drawing/2014/main" val="3072642566"/>
                    </a:ext>
                  </a:extLst>
                </a:gridCol>
                <a:gridCol w="850501">
                  <a:extLst>
                    <a:ext uri="{9D8B030D-6E8A-4147-A177-3AD203B41FA5}">
                      <a16:colId xmlns:a16="http://schemas.microsoft.com/office/drawing/2014/main" val="1873649457"/>
                    </a:ext>
                  </a:extLst>
                </a:gridCol>
              </a:tblGrid>
              <a:tr h="190500">
                <a:tc rowSpan="2" gridSpan="2">
                  <a:txBody>
                    <a:bodyPr/>
                    <a:lstStyle/>
                    <a:p>
                      <a:pPr algn="ctr" fontAlgn="ctr"/>
                      <a:r>
                        <a:rPr lang="en-US" sz="1100" b="1" i="0" u="none" strike="noStrike" dirty="0" err="1">
                          <a:solidFill>
                            <a:srgbClr val="FFFFFF"/>
                          </a:solidFill>
                          <a:effectLst/>
                          <a:latin typeface="Century Gothic" panose="020B0502020202020204" pitchFamily="34" charset="0"/>
                        </a:rPr>
                        <a:t>Clase</a:t>
                      </a:r>
                      <a:r>
                        <a:rPr lang="en-US" sz="1100" b="1" i="0" u="none" strike="noStrike" dirty="0">
                          <a:solidFill>
                            <a:srgbClr val="FFFFFF"/>
                          </a:solidFill>
                          <a:effectLst/>
                          <a:latin typeface="Century Gothic" panose="020B0502020202020204" pitchFamily="34" charset="0"/>
                        </a:rPr>
                        <a:t> de </a:t>
                      </a:r>
                      <a:r>
                        <a:rPr lang="en-US" sz="1100" b="1" i="0" u="none" strike="noStrike" dirty="0" err="1">
                          <a:solidFill>
                            <a:srgbClr val="FFFFFF"/>
                          </a:solidFill>
                          <a:effectLst/>
                          <a:latin typeface="Century Gothic" panose="020B0502020202020204" pitchFamily="34" charset="0"/>
                        </a:rPr>
                        <a:t>activo</a:t>
                      </a:r>
                      <a:endParaRPr lang="en-US" sz="1100" b="1" i="0" u="none" strike="noStrike" dirty="0">
                        <a:solidFill>
                          <a:srgbClr val="FFFFFF"/>
                        </a:solidFill>
                        <a:effectLst/>
                        <a:latin typeface="Century Gothic" panose="020B0502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rowSpan="2"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tc gridSpan="2">
                  <a:txBody>
                    <a:bodyPr/>
                    <a:lstStyle/>
                    <a:p>
                      <a:pPr algn="ctr" fontAlgn="b"/>
                      <a:r>
                        <a:rPr lang="en-US" sz="1100" b="1" i="0" u="none" strike="noStrike">
                          <a:solidFill>
                            <a:srgbClr val="FFFFFF"/>
                          </a:solidFill>
                          <a:effectLst/>
                          <a:latin typeface="Century Gothic" panose="020B0502020202020204" pitchFamily="34" charset="0"/>
                        </a:rPr>
                        <a:t>Últimos 12 meses***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3541929713"/>
                  </a:ext>
                </a:extLst>
              </a:tr>
              <a:tr h="200025">
                <a:tc gridSpan="2" vMerge="1">
                  <a:txBody>
                    <a:bodyPr/>
                    <a:lstStyle/>
                    <a:p>
                      <a:endParaRPr lang="en-US"/>
                    </a:p>
                  </a:txBody>
                  <a:tcPr/>
                </a:tc>
                <a:tc hMerge="1" vMerge="1">
                  <a:txBody>
                    <a:bodyPr/>
                    <a:lstStyle/>
                    <a:p>
                      <a:endParaRPr lang="en-US"/>
                    </a:p>
                  </a:txBody>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Resultado*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a:solidFill>
                            <a:srgbClr val="FFFFFF"/>
                          </a:solidFill>
                          <a:effectLst/>
                          <a:latin typeface="Century Gothic" panose="020B0502020202020204" pitchFamily="34" charset="0"/>
                        </a:rPr>
                        <a:t>Atribución</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4263684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Liquidez</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dirty="0">
                          <a:solidFill>
                            <a:srgbClr val="000000"/>
                          </a:solidFill>
                          <a:effectLst/>
                          <a:latin typeface="Century Gothic" panose="020B0502020202020204" pitchFamily="34" charset="0"/>
                        </a:rPr>
                        <a:t>           230.9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0.6%</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610.5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0.5%</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11830868"/>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Renta variable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- 1,101.0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-3.0%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127.2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205506577"/>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RV internacional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C00000"/>
                          </a:solidFill>
                          <a:effectLst/>
                          <a:latin typeface="Century Gothic" panose="020B0502020202020204" pitchFamily="34" charset="0"/>
                        </a:rPr>
                        <a:t>- 1,081.7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dirty="0">
                          <a:solidFill>
                            <a:srgbClr val="C00000"/>
                          </a:solidFill>
                          <a:effectLst/>
                          <a:latin typeface="Century Gothic" panose="020B0502020202020204" pitchFamily="34" charset="0"/>
                        </a:rPr>
                        <a:t>-3.0%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156.8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65638629"/>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RV nacional</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- 19.3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-0.1%</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- 29.7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23034"/>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Deuda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2,512.7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6.9%</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        7,073.7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5.8%</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30446337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nominal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441.9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809.9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93780514"/>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90.7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368.4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50074381"/>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Corp.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120.9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380.4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62355882"/>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Guber revisable</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678.1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1.9%</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dirty="0">
                          <a:solidFill>
                            <a:srgbClr val="000000"/>
                          </a:solidFill>
                          <a:effectLst/>
                          <a:latin typeface="Century Gothic" panose="020B0502020202020204" pitchFamily="34" charset="0"/>
                        </a:rPr>
                        <a:t>        2,209.0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00443316"/>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Nominal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565.3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1.6%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994.6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0.9%</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26043943"/>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PRLV</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100.9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09524038"/>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Paraestatal</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251.7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679.7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83300866"/>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Real guber</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362.3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        1,530.7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1.3%</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8319412"/>
                  </a:ext>
                </a:extLst>
              </a:tr>
              <a:tr h="190500">
                <a:tc gridSpan="2">
                  <a:txBody>
                    <a:bodyPr/>
                    <a:lstStyle/>
                    <a:p>
                      <a:pPr algn="l" fontAlgn="b"/>
                      <a:r>
                        <a:rPr lang="en-US" sz="1100" b="1" i="0" u="none" strike="noStrike">
                          <a:solidFill>
                            <a:srgbClr val="000000"/>
                          </a:solidFill>
                          <a:effectLst/>
                          <a:latin typeface="Century Gothic" panose="020B0502020202020204" pitchFamily="34" charset="0"/>
                        </a:rPr>
                        <a:t>Estructurados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12.1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112.8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806210751"/>
                  </a:ext>
                </a:extLst>
              </a:tr>
              <a:tr h="209550">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entury Gothic" panose="020B0502020202020204" pitchFamily="34" charset="0"/>
                        </a:rPr>
                        <a:t>Notas est. RF</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6.0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             18.3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76454852"/>
                  </a:ext>
                </a:extLst>
              </a:tr>
              <a:tr h="219075">
                <a:tc>
                  <a:txBody>
                    <a:bodyPr/>
                    <a:lstStyle/>
                    <a:p>
                      <a:pPr algn="ctr" fontAlgn="b"/>
                      <a:r>
                        <a:rPr lang="en-US" sz="1100" b="0" i="0" u="none" strike="noStrike">
                          <a:solidFill>
                            <a:srgbClr val="000000"/>
                          </a:solidFill>
                          <a:effectLst/>
                          <a:latin typeface="Calibri" panose="020F0502020204030204" pitchFamily="34" charset="0"/>
                        </a:rPr>
                        <a:t>∙</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entury Gothic" panose="020B0502020202020204" pitchFamily="34" charset="0"/>
                        </a:rPr>
                        <a:t>Notas est. RV</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6.1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entury Gothic" panose="020B0502020202020204" pitchFamily="34" charset="0"/>
                        </a:rPr>
                        <a:t>             94.5 </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entury Gothic" panose="020B0502020202020204" pitchFamily="34" charset="0"/>
                        </a:rPr>
                        <a:t>0.1%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7004067"/>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Fibras y CKDes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74.6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0.2%</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000000"/>
                          </a:solidFill>
                          <a:effectLst/>
                          <a:latin typeface="Century Gothic" panose="020B0502020202020204" pitchFamily="34" charset="0"/>
                        </a:rPr>
                        <a:t>             62.3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0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44868322"/>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Divisas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algn="r" fontAlgn="b"/>
                      <a:r>
                        <a:rPr lang="en-US" sz="1100" b="1" i="0" u="none" strike="noStrike">
                          <a:solidFill>
                            <a:srgbClr val="C00000"/>
                          </a:solidFill>
                          <a:effectLst/>
                          <a:latin typeface="Century Gothic" panose="020B0502020202020204" pitchFamily="34" charset="0"/>
                        </a:rPr>
                        <a:t>- 1.5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a:solidFill>
                            <a:srgbClr val="C00000"/>
                          </a:solidFill>
                          <a:effectLst/>
                          <a:latin typeface="Century Gothic" panose="020B0502020202020204" pitchFamily="34" charset="0"/>
                        </a:rPr>
                        <a:t>- 0.6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100" b="1" i="0" u="none" strike="noStrike" dirty="0">
                          <a:solidFill>
                            <a:srgbClr val="C00000"/>
                          </a:solidFill>
                          <a:effectLst/>
                          <a:latin typeface="Century Gothic" panose="020B0502020202020204" pitchFamily="34" charset="0"/>
                        </a:rPr>
                        <a:t>0.0%</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12750631"/>
                  </a:ext>
                </a:extLst>
              </a:tr>
              <a:tr h="200025">
                <a:tc gridSpan="2">
                  <a:txBody>
                    <a:bodyPr/>
                    <a:lstStyle/>
                    <a:p>
                      <a:pPr algn="l" fontAlgn="b"/>
                      <a:r>
                        <a:rPr lang="en-US" sz="1100" b="1" i="0" u="none" strike="noStrike">
                          <a:solidFill>
                            <a:srgbClr val="000000"/>
                          </a:solidFill>
                          <a:effectLst/>
                          <a:latin typeface="Century Gothic" panose="020B0502020202020204" pitchFamily="34" charset="0"/>
                        </a:rPr>
                        <a:t>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1100" b="1" i="0" u="none" strike="noStrike">
                          <a:solidFill>
                            <a:srgbClr val="000000"/>
                          </a:solidFill>
                          <a:effectLst/>
                          <a:latin typeface="Century Gothic" panose="020B0502020202020204" pitchFamily="34" charset="0"/>
                        </a:rPr>
                        <a:t>        1,727.7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4.8%</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entury Gothic" panose="020B0502020202020204" pitchFamily="34" charset="0"/>
                        </a:rPr>
                        <a:t>        7,985.9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000000"/>
                          </a:solidFill>
                          <a:effectLst/>
                          <a:latin typeface="Century Gothic" panose="020B0502020202020204" pitchFamily="34" charset="0"/>
                        </a:rPr>
                        <a:t>6.6%</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2233296"/>
                  </a:ext>
                </a:extLst>
              </a:tr>
            </a:tbl>
          </a:graphicData>
        </a:graphic>
      </p:graphicFrame>
      <p:sp>
        <p:nvSpPr>
          <p:cNvPr id="12" name="2 Marcador de contenido">
            <a:extLst>
              <a:ext uri="{FF2B5EF4-FFF2-40B4-BE49-F238E27FC236}">
                <a16:creationId xmlns:a16="http://schemas.microsoft.com/office/drawing/2014/main" id="{96B9635F-AE1C-4B7C-8B42-19ED6D5FE9D4}"/>
              </a:ext>
            </a:extLst>
          </p:cNvPr>
          <p:cNvSpPr txBox="1">
            <a:spLocks/>
          </p:cNvSpPr>
          <p:nvPr/>
        </p:nvSpPr>
        <p:spPr>
          <a:xfrm>
            <a:off x="3742187" y="5647033"/>
            <a:ext cx="5712938" cy="64296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a:latin typeface="Century Gothic" panose="020B0502020202020204" pitchFamily="34" charset="0"/>
              </a:rPr>
              <a:t>* Cifras en millones de pesos.</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31 de diciembre de 2017 al cierre del 12 de abril de 2018.</a:t>
            </a:r>
          </a:p>
          <a:p>
            <a:pPr marL="0" indent="0">
              <a:spcBef>
                <a:spcPts val="0"/>
              </a:spcBef>
              <a:spcAft>
                <a:spcPts val="600"/>
              </a:spcAft>
              <a:buClr>
                <a:srgbClr val="CD0000"/>
              </a:buClr>
              <a:buSzPct val="110000"/>
              <a:buNone/>
            </a:pPr>
            <a:r>
              <a:rPr lang="es-MX" sz="800" dirty="0">
                <a:latin typeface="Century Gothic" panose="020B0502020202020204" pitchFamily="34" charset="0"/>
              </a:rPr>
              <a:t>*** Del cierre del 12 de abril de 2017 al cierre del 12 de abril de 2018.</a:t>
            </a:r>
          </a:p>
        </p:txBody>
      </p:sp>
    </p:spTree>
    <p:extLst>
      <p:ext uri="{BB962C8B-B14F-4D97-AF65-F5344CB8AC3E}">
        <p14:creationId xmlns:p14="http://schemas.microsoft.com/office/powerpoint/2010/main" val="34437586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upo IGS 1" id="{70F79029-87B7-4796-BEB8-10192DDA6C05}" vid="{33DCDDC6-BB1F-4325-AA32-44BBDA0A9CE4}"/>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6.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7.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65442</TotalTime>
  <Words>999</Words>
  <Application>Microsoft Office PowerPoint</Application>
  <PresentationFormat>Carta (216 x 279 mm)</PresentationFormat>
  <Paragraphs>285</Paragraphs>
  <Slides>6</Slides>
  <Notes>1</Notes>
  <HiddenSlides>0</HiddenSlides>
  <MMClips>0</MMClips>
  <ScaleCrop>false</ScaleCrop>
  <HeadingPairs>
    <vt:vector size="6" baseType="variant">
      <vt:variant>
        <vt:lpstr>Fuentes usadas</vt:lpstr>
      </vt:variant>
      <vt:variant>
        <vt:i4>11</vt:i4>
      </vt:variant>
      <vt:variant>
        <vt:lpstr>Tema</vt:lpstr>
      </vt:variant>
      <vt:variant>
        <vt:i4>11</vt:i4>
      </vt:variant>
      <vt:variant>
        <vt:lpstr>Títulos de diapositiva</vt:lpstr>
      </vt:variant>
      <vt:variant>
        <vt:i4>6</vt:i4>
      </vt:variant>
    </vt:vector>
  </HeadingPairs>
  <TitlesOfParts>
    <vt:vector size="28" baseType="lpstr">
      <vt:lpstr>MS PGothic</vt:lpstr>
      <vt:lpstr>MS PGothic</vt:lpstr>
      <vt:lpstr>Arial</vt:lpstr>
      <vt:lpstr>Calibri</vt:lpstr>
      <vt:lpstr>Century Gothic</vt:lpstr>
      <vt:lpstr>Credit Suisse Type Light</vt:lpstr>
      <vt:lpstr>Gill Sans MT</vt:lpstr>
      <vt:lpstr>Myriad Pro</vt:lpstr>
      <vt:lpstr>Myriad Pro Light</vt:lpstr>
      <vt:lpstr>Wingdings</vt:lpstr>
      <vt:lpstr>Wingdings 2</vt:lpstr>
      <vt:lpstr>Tema de Office</vt:lpstr>
      <vt:lpstr>2_Infonavit_2015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Resultado FANVIT al 12 de abril de 2018</vt:lpstr>
      <vt:lpstr>Cartera FANVIT al 12 de abril de 2018</vt:lpstr>
      <vt:lpstr>Cartera FANVIT al 12 de abril de 2018</vt:lpstr>
      <vt:lpstr>Riesgo Rendimiento FANVIT vs Sistema Rendimiento Acumulado 2018 al 12/04/2018</vt:lpstr>
      <vt:lpstr>Atribución de rendimiento bruto (anualizado)</vt:lpstr>
      <vt:lpstr>Atribución de rendimiento bruto (anualizado)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PC2</cp:lastModifiedBy>
  <cp:revision>1799</cp:revision>
  <cp:lastPrinted>2017-11-14T14:56:30Z</cp:lastPrinted>
  <dcterms:created xsi:type="dcterms:W3CDTF">2015-01-27T17:54:18Z</dcterms:created>
  <dcterms:modified xsi:type="dcterms:W3CDTF">2018-04-17T14:50:29Z</dcterms:modified>
</cp:coreProperties>
</file>